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3"/>
  </p:notesMasterIdLst>
  <p:handoutMasterIdLst>
    <p:handoutMasterId r:id="rId4"/>
  </p:handoutMasterIdLst>
  <p:sldIdLst>
    <p:sldId id="455" r:id="rId2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515A"/>
    <a:srgbClr val="4ABDBC"/>
    <a:srgbClr val="5F5A9D"/>
    <a:srgbClr val="E0E0E0"/>
    <a:srgbClr val="8ADAD2"/>
    <a:srgbClr val="9FE1DB"/>
    <a:srgbClr val="B6E8E3"/>
    <a:srgbClr val="CDEFEC"/>
    <a:srgbClr val="DFF5F3"/>
    <a:srgbClr val="EDF9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5482" autoAdjust="0"/>
  </p:normalViewPr>
  <p:slideViewPr>
    <p:cSldViewPr snapToObjects="1">
      <p:cViewPr varScale="1">
        <p:scale>
          <a:sx n="76" d="100"/>
          <a:sy n="76" d="100"/>
        </p:scale>
        <p:origin x="1656" y="84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52" d="100"/>
          <a:sy n="52" d="100"/>
        </p:scale>
        <p:origin x="2862" y="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917250934741911E-2"/>
          <c:w val="0.87680273299170941"/>
          <c:h val="0.954742651526229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OOP expenditure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67B-764F-9AFB-A5BE5B97A2F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67B-764F-9AFB-A5BE5B97A2F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67B-764F-9AFB-A5BE5B97A2F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67B-764F-9AFB-A5BE5B97A2FD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567B-764F-9AFB-A5BE5B97A2FD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Singapore^</c:v>
                </c:pt>
                <c:pt idx="1">
                  <c:v>Taiwan*</c:v>
                </c:pt>
                <c:pt idx="2">
                  <c:v>Switzerland</c:v>
                </c:pt>
                <c:pt idx="3">
                  <c:v>Australia</c:v>
                </c:pt>
                <c:pt idx="4">
                  <c:v>Sweden</c:v>
                </c:pt>
                <c:pt idx="5">
                  <c:v>Netherlands</c:v>
                </c:pt>
                <c:pt idx="6">
                  <c:v>England</c:v>
                </c:pt>
                <c:pt idx="7">
                  <c:v>Canada</c:v>
                </c:pt>
                <c:pt idx="8">
                  <c:v>Norway</c:v>
                </c:pt>
                <c:pt idx="9">
                  <c:v>Denmark</c:v>
                </c:pt>
                <c:pt idx="10">
                  <c:v>Germany</c:v>
                </c:pt>
                <c:pt idx="11">
                  <c:v>France</c:v>
                </c:pt>
              </c:strCache>
            </c:strRef>
          </c:cat>
          <c:val>
            <c:numRef>
              <c:f>Sheet1!$B$2:$B$13</c:f>
              <c:numCache>
                <c:formatCode>0%</c:formatCode>
                <c:ptCount val="12"/>
                <c:pt idx="0">
                  <c:v>0.37</c:v>
                </c:pt>
                <c:pt idx="1">
                  <c:v>0.28000000000000003</c:v>
                </c:pt>
                <c:pt idx="2">
                  <c:v>0.28000000000000003</c:v>
                </c:pt>
                <c:pt idx="3">
                  <c:v>0.2</c:v>
                </c:pt>
                <c:pt idx="4">
                  <c:v>0.15</c:v>
                </c:pt>
                <c:pt idx="5">
                  <c:v>0.15</c:v>
                </c:pt>
                <c:pt idx="6">
                  <c:v>0.15</c:v>
                </c:pt>
                <c:pt idx="7">
                  <c:v>0.15</c:v>
                </c:pt>
                <c:pt idx="8">
                  <c:v>0.14000000000000001</c:v>
                </c:pt>
                <c:pt idx="9">
                  <c:v>0.14000000000000001</c:v>
                </c:pt>
                <c:pt idx="10">
                  <c:v>0.13</c:v>
                </c:pt>
                <c:pt idx="11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89-4D40-9DAB-3683C43AE0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"/>
        <c:axId val="289776831"/>
        <c:axId val="290042143"/>
      </c:barChart>
      <c:catAx>
        <c:axId val="289776831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0042143"/>
        <c:crosses val="autoZero"/>
        <c:auto val="1"/>
        <c:lblAlgn val="ctr"/>
        <c:lblOffset val="100"/>
        <c:noMultiLvlLbl val="0"/>
      </c:catAx>
      <c:valAx>
        <c:axId val="290042143"/>
        <c:scaling>
          <c:orientation val="minMax"/>
          <c:max val="0.4"/>
          <c:min val="0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289776831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InterFace Bold" panose="020B0503030203020204" pitchFamily="34" charset="0"/>
              </a:rPr>
              <a:t>7/30/2019</a:t>
            </a:fld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InterFace Bold" panose="020B0503030203020204" pitchFamily="34" charset="0"/>
              </a:rPr>
              <a:t>‹#›</a:t>
            </a:fld>
            <a:endParaRPr lang="en-US" b="1" dirty="0">
              <a:latin typeface="InterFace Bold" panose="020B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03A1D146-B4E0-1741-B9EE-9789392EFCC4}" type="datetimeFigureOut">
              <a:rPr lang="en-US" smtClean="0"/>
              <a:pPr/>
              <a:t>7/30/2019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763688" y="6404924"/>
            <a:ext cx="7308810" cy="3724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/>
              <a:t>Source: Sherry </a:t>
            </a:r>
            <a:r>
              <a:rPr lang="en-US" sz="900" dirty="0" err="1"/>
              <a:t>Glied</a:t>
            </a:r>
            <a:r>
              <a:rPr lang="en-US" sz="900" dirty="0"/>
              <a:t> et al., </a:t>
            </a:r>
            <a:r>
              <a:rPr lang="en-US" sz="900" i="1" dirty="0"/>
              <a:t>Considering “Single Payer” Proposals in the U.S.: Lessons from Abroad</a:t>
            </a:r>
            <a:r>
              <a:rPr lang="en-US" sz="900" dirty="0"/>
              <a:t> (Commonwealth Fund, Apr. 2019).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Data: Medicare Health Outcome Survey, 2015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2F30ECC-6CCF-6545-A4ED-4784602AF8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8F6C8-926A-E74F-A928-83E4F25E5B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00" y="296651"/>
            <a:ext cx="9001000" cy="756085"/>
          </a:xfrm>
        </p:spPr>
        <p:txBody>
          <a:bodyPr>
            <a:normAutofit/>
          </a:bodyPr>
          <a:lstStyle/>
          <a:p>
            <a:r>
              <a:rPr lang="en-US" dirty="0"/>
              <a:t>Out-of-Pocket Expenditures as a Percentage of Total National Health Expenditures in 12 Countries</a:t>
            </a:r>
            <a:endParaRPr lang="en-US" sz="1600" dirty="0"/>
          </a:p>
        </p:txBody>
      </p:sp>
      <p:graphicFrame>
        <p:nvGraphicFramePr>
          <p:cNvPr id="14" name="Chart Placeholder 13">
            <a:extLst>
              <a:ext uri="{FF2B5EF4-FFF2-40B4-BE49-F238E27FC236}">
                <a16:creationId xmlns:a16="http://schemas.microsoft.com/office/drawing/2014/main" id="{98E76E4A-0669-814B-A688-970B95C24A85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484896355"/>
              </p:ext>
            </p:extLst>
          </p:nvPr>
        </p:nvGraphicFramePr>
        <p:xfrm>
          <a:off x="45720" y="1116421"/>
          <a:ext cx="9001000" cy="4148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CEB26A2-39E8-2541-8223-E076F119D72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0" y="5916168"/>
            <a:ext cx="9001063" cy="279810"/>
          </a:xfrm>
        </p:spPr>
        <p:txBody>
          <a:bodyPr/>
          <a:lstStyle/>
          <a:p>
            <a:r>
              <a:rPr lang="en-US" dirty="0"/>
              <a:t>Note: Per capita health expenditures in selected countries in 2016 (in U.S. dollars).</a:t>
            </a:r>
          </a:p>
          <a:p>
            <a:r>
              <a:rPr lang="en-US" dirty="0"/>
              <a:t>Data: Statista, 2016, except * OECD Health Statistics, 2016, and ^ World Bank, 2015.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E11E850-00B6-024C-9243-0FB88A357898}"/>
              </a:ext>
            </a:extLst>
          </p:cNvPr>
          <p:cNvSpPr/>
          <p:nvPr/>
        </p:nvSpPr>
        <p:spPr>
          <a:xfrm>
            <a:off x="6684264" y="1880828"/>
            <a:ext cx="182880" cy="18288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3D1088-152D-BB4C-8043-22D27BA5B526}"/>
              </a:ext>
            </a:extLst>
          </p:cNvPr>
          <p:cNvSpPr txBox="1"/>
          <p:nvPr/>
        </p:nvSpPr>
        <p:spPr>
          <a:xfrm>
            <a:off x="6853317" y="1828800"/>
            <a:ext cx="1031051" cy="11849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dirty="0"/>
              <a:t>&lt;10%</a:t>
            </a:r>
          </a:p>
          <a:p>
            <a:pPr>
              <a:spcAft>
                <a:spcPts val="600"/>
              </a:spcAft>
            </a:pPr>
            <a:r>
              <a:rPr lang="en-US" sz="1400" dirty="0"/>
              <a:t>10%–&lt;20%</a:t>
            </a:r>
          </a:p>
          <a:p>
            <a:pPr>
              <a:spcAft>
                <a:spcPts val="600"/>
              </a:spcAft>
            </a:pPr>
            <a:r>
              <a:rPr lang="en-US" sz="1400" dirty="0"/>
              <a:t>20%–&lt;30%</a:t>
            </a:r>
          </a:p>
          <a:p>
            <a:pPr>
              <a:spcAft>
                <a:spcPts val="600"/>
              </a:spcAft>
            </a:pPr>
            <a:r>
              <a:rPr lang="en-US" sz="1400" dirty="0"/>
              <a:t>30%+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B201C2-1862-A14B-B54E-E54DB1236ECB}"/>
              </a:ext>
            </a:extLst>
          </p:cNvPr>
          <p:cNvSpPr/>
          <p:nvPr/>
        </p:nvSpPr>
        <p:spPr>
          <a:xfrm>
            <a:off x="6684264" y="2174381"/>
            <a:ext cx="182880" cy="18288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A24328-A5C8-1D4D-AF1A-B8C5EA198595}"/>
              </a:ext>
            </a:extLst>
          </p:cNvPr>
          <p:cNvSpPr/>
          <p:nvPr/>
        </p:nvSpPr>
        <p:spPr>
          <a:xfrm>
            <a:off x="6684264" y="2467934"/>
            <a:ext cx="182880" cy="18288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622B1C-41E1-394B-B694-87FFD55E3572}"/>
              </a:ext>
            </a:extLst>
          </p:cNvPr>
          <p:cNvSpPr/>
          <p:nvPr/>
        </p:nvSpPr>
        <p:spPr>
          <a:xfrm>
            <a:off x="6684264" y="2761488"/>
            <a:ext cx="182880" cy="18288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4075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4C515A"/>
      </a:dk1>
      <a:lt1>
        <a:srgbClr val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49BDBC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161089</TotalTime>
  <Words>66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Berlingske Serif Text</vt:lpstr>
      <vt:lpstr>InterFace</vt:lpstr>
      <vt:lpstr>InterFace Bold</vt:lpstr>
      <vt:lpstr>1_Office Theme</vt:lpstr>
      <vt:lpstr>Out-of-Pocket Expenditures as a Percentage of Total National Health Expenditures in 12 Countries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Aisha Gomez</cp:lastModifiedBy>
  <cp:revision>2127</cp:revision>
  <cp:lastPrinted>2019-04-17T15:05:49Z</cp:lastPrinted>
  <dcterms:created xsi:type="dcterms:W3CDTF">2014-10-08T23:03:32Z</dcterms:created>
  <dcterms:modified xsi:type="dcterms:W3CDTF">2019-07-30T16:00:22Z</dcterms:modified>
</cp:coreProperties>
</file>