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1"/>
  </p:sldMasterIdLst>
  <p:notesMasterIdLst>
    <p:notesMasterId r:id="rId3"/>
  </p:notesMasterIdLst>
  <p:handoutMasterIdLst>
    <p:handoutMasterId r:id="rId4"/>
  </p:handoutMasterIdLst>
  <p:sldIdLst>
    <p:sldId id="340" r:id="rId2"/>
  </p:sldIdLst>
  <p:sldSz cx="9144000" cy="6858000" type="screen4x3"/>
  <p:notesSz cx="6858000" cy="91440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0" userDrawn="1">
          <p15:clr>
            <a:srgbClr val="A4A3A4"/>
          </p15:clr>
        </p15:guide>
        <p15:guide id="2" pos="2988" userDrawn="1">
          <p15:clr>
            <a:srgbClr val="A4A3A4"/>
          </p15:clr>
        </p15:guide>
        <p15:guide id="3" orient="horz" pos="1094" userDrawn="1">
          <p15:clr>
            <a:srgbClr val="A4A3A4"/>
          </p15:clr>
        </p15:guide>
        <p15:guide id="4" pos="24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urnendu Biswas" initials="P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88A1"/>
    <a:srgbClr val="0F385F"/>
    <a:srgbClr val="DBDCE1"/>
    <a:srgbClr val="1E4F7F"/>
    <a:srgbClr val="48BEBC"/>
    <a:srgbClr val="4ABDBC"/>
    <a:srgbClr val="5F5A9D"/>
    <a:srgbClr val="E0E0E0"/>
    <a:srgbClr val="8ADAD2"/>
    <a:srgbClr val="9FE1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749" autoAdjust="0"/>
    <p:restoredTop sz="95482" autoAdjust="0"/>
  </p:normalViewPr>
  <p:slideViewPr>
    <p:cSldViewPr snapToObjects="1">
      <p:cViewPr varScale="1">
        <p:scale>
          <a:sx n="109" d="100"/>
          <a:sy n="109" d="100"/>
        </p:scale>
        <p:origin x="1968" y="102"/>
      </p:cViewPr>
      <p:guideLst>
        <p:guide orient="horz" pos="1570"/>
        <p:guide pos="2988"/>
        <p:guide orient="horz" pos="1094"/>
        <p:guide pos="24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Objects="1">
      <p:cViewPr varScale="1">
        <p:scale>
          <a:sx n="52" d="100"/>
          <a:sy n="52" d="100"/>
        </p:scale>
        <p:origin x="2862" y="96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antha Chase" userId="2ccc7aae-bcbf-45e9-9346-5daedfd5cdbc" providerId="ADAL" clId="{4C7BD5B2-03D0-4260-AB0D-926D42BF1B02}"/>
    <pc:docChg chg="delSld">
      <pc:chgData name="Samantha Chase" userId="2ccc7aae-bcbf-45e9-9346-5daedfd5cdbc" providerId="ADAL" clId="{4C7BD5B2-03D0-4260-AB0D-926D42BF1B02}" dt="2019-07-30T13:08:20.098" v="3" actId="2696"/>
      <pc:docMkLst>
        <pc:docMk/>
      </pc:docMkLst>
      <pc:sldChg chg="del">
        <pc:chgData name="Samantha Chase" userId="2ccc7aae-bcbf-45e9-9346-5daedfd5cdbc" providerId="ADAL" clId="{4C7BD5B2-03D0-4260-AB0D-926D42BF1B02}" dt="2019-07-30T13:08:20.043" v="2" actId="2696"/>
        <pc:sldMkLst>
          <pc:docMk/>
          <pc:sldMk cId="636683880" sldId="402"/>
        </pc:sldMkLst>
      </pc:sldChg>
      <pc:sldChg chg="del">
        <pc:chgData name="Samantha Chase" userId="2ccc7aae-bcbf-45e9-9346-5daedfd5cdbc" providerId="ADAL" clId="{4C7BD5B2-03D0-4260-AB0D-926D42BF1B02}" dt="2019-07-30T13:08:19.910" v="0" actId="2696"/>
        <pc:sldMkLst>
          <pc:docMk/>
          <pc:sldMk cId="1308270699" sldId="403"/>
        </pc:sldMkLst>
      </pc:sldChg>
      <pc:sldChg chg="del">
        <pc:chgData name="Samantha Chase" userId="2ccc7aae-bcbf-45e9-9346-5daedfd5cdbc" providerId="ADAL" clId="{4C7BD5B2-03D0-4260-AB0D-926D42BF1B02}" dt="2019-07-30T13:08:19.961" v="1" actId="2696"/>
        <pc:sldMkLst>
          <pc:docMk/>
          <pc:sldMk cId="4289430122" sldId="404"/>
        </pc:sldMkLst>
      </pc:sldChg>
      <pc:sldChg chg="del">
        <pc:chgData name="Samantha Chase" userId="2ccc7aae-bcbf-45e9-9346-5daedfd5cdbc" providerId="ADAL" clId="{4C7BD5B2-03D0-4260-AB0D-926D42BF1B02}" dt="2019-07-30T13:08:20.098" v="3" actId="2696"/>
        <pc:sldMkLst>
          <pc:docMk/>
          <pc:sldMk cId="2755537594" sldId="460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b="1" dirty="0">
              <a:latin typeface="InterFace Bold" panose="020B05030302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75CA9-D3DC-4CC4-B26F-4572B05774CA}" type="datetimeFigureOut">
              <a:rPr lang="en-US" b="1" smtClean="0">
                <a:latin typeface="InterFace Bold" panose="020B0503030203020204" pitchFamily="34" charset="0"/>
              </a:rPr>
              <a:t>7/30/2019</a:t>
            </a:fld>
            <a:endParaRPr lang="en-US" b="1" dirty="0">
              <a:latin typeface="InterFace Bold" panose="020B05030302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b="1" dirty="0">
              <a:latin typeface="InterFace Bold" panose="020B05030302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E6626-612B-455B-9FD1-DD7A1306BEA5}" type="slidenum">
              <a:rPr lang="en-US" b="1" smtClean="0">
                <a:latin typeface="InterFace Bold" panose="020B0503030203020204" pitchFamily="34" charset="0"/>
              </a:rPr>
              <a:t>‹#›</a:t>
            </a:fld>
            <a:endParaRPr lang="en-US" b="1" dirty="0">
              <a:latin typeface="InterFace Bold" panose="020B050303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551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1" i="0">
                <a:latin typeface="InterFace Bold" panose="020B0503030203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1" i="0">
                <a:latin typeface="InterFace Bold" panose="020B0503030203020204" pitchFamily="34" charset="0"/>
              </a:defRPr>
            </a:lvl1pPr>
          </a:lstStyle>
          <a:p>
            <a:fld id="{03A1D146-B4E0-1741-B9EE-9789392EFCC4}" type="datetimeFigureOut">
              <a:rPr lang="en-US" smtClean="0"/>
              <a:pPr/>
              <a:t>7/30/2019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1" i="0">
                <a:latin typeface="InterFace Bold" panose="020B0503030203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1" i="0">
                <a:latin typeface="InterFace Bold" panose="020B0503030203020204" pitchFamily="34" charset="0"/>
              </a:defRPr>
            </a:lvl1pPr>
          </a:lstStyle>
          <a:p>
            <a:fld id="{97863621-2E60-B848-8968-B0341E26A31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1pPr>
    <a:lvl2pPr marL="609585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2pPr>
    <a:lvl3pPr marL="1219170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3pPr>
    <a:lvl4pPr marL="1828754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4pPr>
    <a:lvl5pPr marL="2438339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</a:t>
            </a:r>
            <a:r>
              <a:rPr lang="en-US" baseline="0" dirty="0"/>
              <a:t> terms of actual approaches, I think these can be described at this point as falling along a continuum from greater responsibility for states on the right to a greater federal role on the left.  Since the most active policy work is happening in the center-left side of our political system , I am going to focus on a few ideas on the left side of the continuum, beginning with what I will refer to as “Medicare for more” type proposals to single payer and other international models.  And will also spend some time on Medicaid buy in proposals. 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863621-2E60-B848-8968-B0341E26A31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08011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5FEA9BB7-F188-5443-B4C2-E09C82B82C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6" y="6345324"/>
            <a:ext cx="1476164" cy="468052"/>
          </a:xfrm>
          <a:prstGeom prst="rect">
            <a:avLst/>
          </a:prstGeom>
        </p:spPr>
      </p:pic>
      <p:sp>
        <p:nvSpPr>
          <p:cNvPr id="2" name="TextBox 1"/>
          <p:cNvSpPr txBox="1"/>
          <p:nvPr userDrawn="1"/>
        </p:nvSpPr>
        <p:spPr>
          <a:xfrm>
            <a:off x="1763687" y="6368920"/>
            <a:ext cx="7308811" cy="40845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/>
              <a:t>Source: Sara R. Collins and Jeanne M. </a:t>
            </a:r>
            <a:r>
              <a:rPr lang="en-US" sz="900" dirty="0" err="1"/>
              <a:t>Lambrew</a:t>
            </a:r>
            <a:r>
              <a:rPr lang="en-US" sz="900" dirty="0"/>
              <a:t>, </a:t>
            </a:r>
            <a:r>
              <a:rPr lang="en-US" sz="900" i="1" dirty="0"/>
              <a:t>Federalism, the Affordable Care Act, and Health Reform in the 2020 Election</a:t>
            </a:r>
            <a:r>
              <a:rPr lang="en-US" sz="900" dirty="0"/>
              <a:t> </a:t>
            </a:r>
            <a:br>
              <a:rPr lang="en-US" sz="900" dirty="0"/>
            </a:br>
            <a:r>
              <a:rPr lang="en-US" sz="900" dirty="0"/>
              <a:t>(Commonwealth Fund, July 2019).</a:t>
            </a:r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71500" y="296652"/>
            <a:ext cx="9001000" cy="75608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0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500" y="1052736"/>
            <a:ext cx="9000999" cy="4596104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500" y="8620"/>
            <a:ext cx="9001000" cy="224346"/>
          </a:xfrm>
        </p:spPr>
        <p:txBody>
          <a:bodyPr anchor="b" anchorCtr="0">
            <a:noAutofit/>
          </a:bodyPr>
          <a:lstStyle>
            <a:lvl1pPr marL="0" indent="0">
              <a:buNone/>
              <a:defRPr sz="1200"/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/>
              <a:t>Exhibit #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2" hasCustomPrompt="1"/>
          </p:nvPr>
        </p:nvSpPr>
        <p:spPr>
          <a:xfrm>
            <a:off x="71500" y="5697252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Notes &amp; Data</a:t>
            </a:r>
          </a:p>
        </p:txBody>
      </p:sp>
    </p:spTree>
    <p:extLst>
      <p:ext uri="{BB962C8B-B14F-4D97-AF65-F5344CB8AC3E}">
        <p14:creationId xmlns:p14="http://schemas.microsoft.com/office/powerpoint/2010/main" val="2249687676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F3236-A46D-43EA-9001-20DF3D9D9C7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F6BAC-9B0A-4249-9CF1-C40F861599F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2496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MWF Graph - Blu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7433" y="1699589"/>
            <a:ext cx="8091115" cy="405495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C515A"/>
                </a:solidFill>
              </a:defRPr>
            </a:lvl1pPr>
          </a:lstStyle>
          <a:p>
            <a:r>
              <a:rPr lang="en-US" dirty="0"/>
              <a:t>Click icon to add chart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10" name="Straight Connector 9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19A1269A-FC1C-4878-B2F0-B312FE5AFAA3}"/>
              </a:ext>
            </a:extLst>
          </p:cNvPr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tx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65850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MWF Text White+Blu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27434" y="1828800"/>
            <a:ext cx="7919047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7D4CB16-F0C4-4328-9BAD-FC72A8286586}"/>
              </a:ext>
            </a:extLst>
          </p:cNvPr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tx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341136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MWF Text White+Blue 2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tx2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7919046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9305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1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191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</p:sldLayoutIdLst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DFB6F1E-5372-417E-BEC8-76AD237B46B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Health Reform Approaches Left to Right</a:t>
            </a:r>
          </a:p>
        </p:txBody>
      </p:sp>
      <p:sp>
        <p:nvSpPr>
          <p:cNvPr id="2" name="Arrow: Left-Right 1">
            <a:extLst>
              <a:ext uri="{FF2B5EF4-FFF2-40B4-BE49-F238E27FC236}">
                <a16:creationId xmlns:a16="http://schemas.microsoft.com/office/drawing/2014/main" id="{8D7641D6-902A-40E5-9099-B8EB09DCE891}"/>
              </a:ext>
            </a:extLst>
          </p:cNvPr>
          <p:cNvSpPr/>
          <p:nvPr/>
        </p:nvSpPr>
        <p:spPr>
          <a:xfrm>
            <a:off x="430326" y="959187"/>
            <a:ext cx="8200457" cy="728926"/>
          </a:xfrm>
          <a:prstGeom prst="leftRightArrow">
            <a:avLst/>
          </a:prstGeom>
          <a:gradFill>
            <a:gsLst>
              <a:gs pos="0">
                <a:schemeClr val="bg2"/>
              </a:gs>
              <a:gs pos="43000">
                <a:srgbClr val="277B8E"/>
              </a:gs>
              <a:gs pos="100000">
                <a:schemeClr val="tx2">
                  <a:lumMod val="75000"/>
                </a:schemeClr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35793DF-07B3-4FB9-953B-D7E6A7E73A50}"/>
              </a:ext>
            </a:extLst>
          </p:cNvPr>
          <p:cNvSpPr txBox="1"/>
          <p:nvPr/>
        </p:nvSpPr>
        <p:spPr>
          <a:xfrm>
            <a:off x="430326" y="2013135"/>
            <a:ext cx="2374994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buClr>
                <a:schemeClr val="accent2"/>
              </a:buClr>
              <a:buSzPct val="100000"/>
              <a:buFont typeface=".Lucida Grande UI Regular"/>
              <a:buChar char="►"/>
              <a:defRPr/>
            </a:pPr>
            <a:r>
              <a:rPr lang="en-US" sz="1800" dirty="0">
                <a:solidFill>
                  <a:srgbClr val="4C515A"/>
                </a:solidFill>
              </a:rPr>
              <a:t>Marketplace and employer public plan option based on Medicare</a:t>
            </a:r>
          </a:p>
          <a:p>
            <a:pPr marL="342900" indent="-342900">
              <a:spcBef>
                <a:spcPts val="1200"/>
              </a:spcBef>
              <a:buClr>
                <a:schemeClr val="accent2"/>
              </a:buClr>
              <a:buSzPct val="100000"/>
              <a:buFont typeface=".Lucida Grande UI Regular"/>
              <a:buChar char="►"/>
              <a:defRPr/>
            </a:pPr>
            <a:r>
              <a:rPr lang="en-US" sz="1800" dirty="0">
                <a:solidFill>
                  <a:srgbClr val="4C515A"/>
                </a:solidFill>
              </a:rPr>
              <a:t>Medicaid buy-in</a:t>
            </a:r>
          </a:p>
          <a:p>
            <a:pPr marL="342900" marR="0" lvl="0" indent="-342900" algn="l" defTabSz="121917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.Lucida Grande UI Regular"/>
              <a:buChar char="►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C515A"/>
                </a:solidFill>
                <a:effectLst/>
                <a:uLnTx/>
                <a:uFillTx/>
                <a:ea typeface="+mn-ea"/>
                <a:cs typeface="+mn-cs"/>
              </a:rPr>
              <a:t>Medicare buy-in for older adults</a:t>
            </a:r>
          </a:p>
          <a:p>
            <a:pPr marL="342900" marR="0" lvl="0" indent="-342900" algn="l" defTabSz="121917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.Lucida Grande UI Regular"/>
              <a:buChar char="►"/>
              <a:tabLst/>
              <a:defRPr/>
            </a:pPr>
            <a:r>
              <a:rPr lang="en-US" sz="1800" dirty="0">
                <a:solidFill>
                  <a:srgbClr val="4C515A"/>
                </a:solidFill>
              </a:rPr>
              <a:t>Medicare for All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4C515A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D3D694E-39CB-4652-A9B3-DF818D48A9A0}"/>
              </a:ext>
            </a:extLst>
          </p:cNvPr>
          <p:cNvCxnSpPr>
            <a:cxnSpLocks/>
          </p:cNvCxnSpPr>
          <p:nvPr/>
        </p:nvCxnSpPr>
        <p:spPr>
          <a:xfrm>
            <a:off x="3074189" y="2031701"/>
            <a:ext cx="0" cy="2751423"/>
          </a:xfrm>
          <a:prstGeom prst="line">
            <a:avLst/>
          </a:prstGeom>
          <a:ln w="25400" cap="rnd">
            <a:solidFill>
              <a:schemeClr val="tx1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5AD5D9A-4B7B-487D-8E16-9195A122A92B}"/>
              </a:ext>
            </a:extLst>
          </p:cNvPr>
          <p:cNvCxnSpPr>
            <a:cxnSpLocks/>
          </p:cNvCxnSpPr>
          <p:nvPr/>
        </p:nvCxnSpPr>
        <p:spPr>
          <a:xfrm>
            <a:off x="5986922" y="2031701"/>
            <a:ext cx="0" cy="2751423"/>
          </a:xfrm>
          <a:prstGeom prst="line">
            <a:avLst/>
          </a:prstGeom>
          <a:ln w="25400" cap="rnd">
            <a:solidFill>
              <a:schemeClr val="tx1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B74708CE-E7EF-40AB-BF96-F28895BD8EC8}"/>
              </a:ext>
            </a:extLst>
          </p:cNvPr>
          <p:cNvSpPr txBox="1"/>
          <p:nvPr/>
        </p:nvSpPr>
        <p:spPr>
          <a:xfrm>
            <a:off x="683568" y="1129579"/>
            <a:ext cx="2573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prstClr val="white"/>
                </a:solidFill>
              </a:rPr>
              <a:t>Greater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lang="en-US" sz="1800" b="1" dirty="0">
                <a:solidFill>
                  <a:prstClr val="white"/>
                </a:solidFill>
              </a:rPr>
              <a:t>Federal Role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4C515A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50E04B8-B58D-448B-ADDD-2F0B25BE80C7}"/>
              </a:ext>
            </a:extLst>
          </p:cNvPr>
          <p:cNvSpPr txBox="1"/>
          <p:nvPr/>
        </p:nvSpPr>
        <p:spPr>
          <a:xfrm>
            <a:off x="6357088" y="1129579"/>
            <a:ext cx="2410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Greater State Role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5ECB780-9508-3D4A-9233-4541154663A7}"/>
              </a:ext>
            </a:extLst>
          </p:cNvPr>
          <p:cNvSpPr txBox="1"/>
          <p:nvPr/>
        </p:nvSpPr>
        <p:spPr>
          <a:xfrm>
            <a:off x="3343058" y="2013135"/>
            <a:ext cx="2374994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buClr>
                <a:schemeClr val="accent2"/>
              </a:buClr>
              <a:buSzPct val="100000"/>
              <a:buFont typeface=".Lucida Grande UI Regular"/>
              <a:buChar char="►"/>
              <a:defRPr/>
            </a:pPr>
            <a:r>
              <a:rPr lang="en-US" sz="1800" dirty="0">
                <a:solidFill>
                  <a:srgbClr val="4C515A"/>
                </a:solidFill>
              </a:rPr>
              <a:t>Expanding ACA subsidies and supports</a:t>
            </a:r>
          </a:p>
          <a:p>
            <a:pPr marL="342900" indent="-342900">
              <a:spcBef>
                <a:spcPts val="1200"/>
              </a:spcBef>
              <a:buClr>
                <a:schemeClr val="accent2"/>
              </a:buClr>
              <a:buSzPct val="100000"/>
              <a:buFont typeface=".Lucida Grande UI Regular"/>
              <a:buChar char="►"/>
              <a:defRPr/>
            </a:pPr>
            <a:r>
              <a:rPr lang="en-US" sz="1800" dirty="0">
                <a:solidFill>
                  <a:srgbClr val="4C515A"/>
                </a:solidFill>
              </a:rPr>
              <a:t>Strengthening </a:t>
            </a:r>
            <a:br>
              <a:rPr lang="en-US" sz="1800" dirty="0">
                <a:solidFill>
                  <a:srgbClr val="4C515A"/>
                </a:solidFill>
              </a:rPr>
            </a:br>
            <a:r>
              <a:rPr lang="en-US" sz="1800" dirty="0">
                <a:solidFill>
                  <a:srgbClr val="4C515A"/>
                </a:solidFill>
              </a:rPr>
              <a:t>ACA regulations</a:t>
            </a:r>
          </a:p>
          <a:p>
            <a:pPr marL="342900" indent="-342900">
              <a:spcBef>
                <a:spcPts val="1200"/>
              </a:spcBef>
              <a:buClr>
                <a:schemeClr val="accent2"/>
              </a:buClr>
              <a:buSzPct val="100000"/>
              <a:buFont typeface=".Lucida Grande UI Regular"/>
              <a:buChar char="►"/>
              <a:defRPr/>
            </a:pPr>
            <a:endParaRPr lang="en-US" sz="1800" dirty="0">
              <a:solidFill>
                <a:srgbClr val="4C515A"/>
              </a:solidFill>
            </a:endParaRPr>
          </a:p>
          <a:p>
            <a:pPr marL="342900" indent="-342900">
              <a:spcBef>
                <a:spcPts val="1200"/>
              </a:spcBef>
              <a:buClr>
                <a:schemeClr val="accent2"/>
              </a:buClr>
              <a:buSzPct val="100000"/>
              <a:buFont typeface=".Lucida Grande UI Regular"/>
              <a:buChar char="►"/>
              <a:defRPr/>
            </a:pPr>
            <a:endParaRPr lang="en-US" sz="1800" dirty="0">
              <a:solidFill>
                <a:srgbClr val="4C515A"/>
              </a:solidFill>
            </a:endParaRPr>
          </a:p>
          <a:p>
            <a:pPr marL="342900" indent="-342900">
              <a:spcBef>
                <a:spcPts val="1200"/>
              </a:spcBef>
              <a:buClr>
                <a:schemeClr val="accent2"/>
              </a:buClr>
              <a:buSzPct val="100000"/>
              <a:buFont typeface=".Lucida Grande UI Regular"/>
              <a:buChar char="►"/>
              <a:defRPr/>
            </a:pPr>
            <a:endParaRPr lang="en-US" sz="1800" dirty="0">
              <a:solidFill>
                <a:srgbClr val="4C515A"/>
              </a:solidFill>
            </a:endParaRPr>
          </a:p>
          <a:p>
            <a:pPr marL="342900" indent="-342900">
              <a:spcBef>
                <a:spcPts val="1200"/>
              </a:spcBef>
              <a:buClr>
                <a:schemeClr val="accent2"/>
              </a:buClr>
              <a:buSzPct val="100000"/>
              <a:buFont typeface=".Lucida Grande UI Regular"/>
              <a:buChar char="►"/>
              <a:defRPr/>
            </a:pPr>
            <a:endParaRPr lang="en-US" sz="1800" dirty="0">
              <a:solidFill>
                <a:srgbClr val="4C515A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7D140DF-3901-0B4D-AAE1-70E09DE50952}"/>
              </a:ext>
            </a:extLst>
          </p:cNvPr>
          <p:cNvSpPr txBox="1"/>
          <p:nvPr/>
        </p:nvSpPr>
        <p:spPr>
          <a:xfrm>
            <a:off x="6255792" y="2013135"/>
            <a:ext cx="237499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buClr>
                <a:schemeClr val="accent2"/>
              </a:buClr>
              <a:buSzPct val="100000"/>
              <a:buFont typeface=".Lucida Grande UI Regular"/>
              <a:buChar char="►"/>
              <a:defRPr/>
            </a:pPr>
            <a:r>
              <a:rPr lang="en-US" sz="1800" dirty="0">
                <a:solidFill>
                  <a:srgbClr val="4C515A"/>
                </a:solidFill>
              </a:rPr>
              <a:t>Graham-Cassidy-Heller-Johnson</a:t>
            </a:r>
          </a:p>
          <a:p>
            <a:pPr marL="342900" indent="-342900">
              <a:spcBef>
                <a:spcPts val="1200"/>
              </a:spcBef>
              <a:buClr>
                <a:schemeClr val="accent2"/>
              </a:buClr>
              <a:buSzPct val="100000"/>
              <a:buFont typeface=".Lucida Grande UI Regular"/>
              <a:buChar char="►"/>
              <a:defRPr/>
            </a:pPr>
            <a:endParaRPr lang="en-US" sz="1800" dirty="0">
              <a:solidFill>
                <a:srgbClr val="4C515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46599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2">
      <a:dk1>
        <a:srgbClr val="4C515A"/>
      </a:dk1>
      <a:lt1>
        <a:srgbClr val="FFFFFF"/>
      </a:lt1>
      <a:dk2>
        <a:srgbClr val="044C7F"/>
      </a:dk2>
      <a:lt2>
        <a:srgbClr val="4ABDBC"/>
      </a:lt2>
      <a:accent1>
        <a:srgbClr val="044C7F"/>
      </a:accent1>
      <a:accent2>
        <a:srgbClr val="F47920"/>
      </a:accent2>
      <a:accent3>
        <a:srgbClr val="4ABDBC"/>
      </a:accent3>
      <a:accent4>
        <a:srgbClr val="71B254"/>
      </a:accent4>
      <a:accent5>
        <a:srgbClr val="5F5A9D"/>
      </a:accent5>
      <a:accent6>
        <a:srgbClr val="E6C278"/>
      </a:accent6>
      <a:hlink>
        <a:srgbClr val="49BDBC"/>
      </a:hlink>
      <a:folHlink>
        <a:srgbClr val="4ABDBC"/>
      </a:folHlink>
    </a:clrScheme>
    <a:fontScheme name="CMW (Brand Fonts) V1.0">
      <a:majorFont>
        <a:latin typeface="Berlingske Serif Text"/>
        <a:ea typeface=""/>
        <a:cs typeface=""/>
      </a:majorFont>
      <a:minorFont>
        <a:latin typeface="InterFa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159812</TotalTime>
  <Words>145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.Lucida Grande UI Regular</vt:lpstr>
      <vt:lpstr>Arial</vt:lpstr>
      <vt:lpstr>Berlingske Serif Text</vt:lpstr>
      <vt:lpstr>Calibri</vt:lpstr>
      <vt:lpstr>InterFace</vt:lpstr>
      <vt:lpstr>InterFace Bold</vt:lpstr>
      <vt:lpstr>Trebuchet MS</vt:lpstr>
      <vt:lpstr>1_Office Theme</vt:lpstr>
      <vt:lpstr>Health Reform Approaches Left to Right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</dc:title>
  <dc:creator>DesignSmash</dc:creator>
  <cp:lastModifiedBy>Samantha Chase</cp:lastModifiedBy>
  <cp:revision>2028</cp:revision>
  <cp:lastPrinted>2018-07-11T13:51:43Z</cp:lastPrinted>
  <dcterms:created xsi:type="dcterms:W3CDTF">2014-10-08T23:03:32Z</dcterms:created>
  <dcterms:modified xsi:type="dcterms:W3CDTF">2019-07-30T13:08:21Z</dcterms:modified>
</cp:coreProperties>
</file>