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53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7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1974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247594050744"/>
          <c:y val="4.35213007844771E-2"/>
          <c:w val="0.87753018372703395"/>
          <c:h val="0.788710951190447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data '!$E$85:$F$85</c:f>
              <c:strCache>
                <c:ptCount val="2"/>
                <c:pt idx="0">
                  <c:v>Profit</c:v>
                </c:pt>
                <c:pt idx="1">
                  <c:v>Profit net of rebate</c:v>
                </c:pt>
              </c:strCache>
            </c:strRef>
          </c:cat>
          <c:val>
            <c:numRef>
              <c:f>'all data '!$E$86:$F$86</c:f>
              <c:numCache>
                <c:formatCode>0</c:formatCode>
                <c:ptCount val="2"/>
                <c:pt idx="0">
                  <c:v>503</c:v>
                </c:pt>
                <c:pt idx="1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4-AD42-9F2A-90ABB45C1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5471224"/>
        <c:axId val="466186632"/>
      </c:barChart>
      <c:catAx>
        <c:axId val="36547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186632"/>
        <c:crosses val="autoZero"/>
        <c:auto val="1"/>
        <c:lblAlgn val="ctr"/>
        <c:lblOffset val="200"/>
        <c:noMultiLvlLbl val="0"/>
      </c:catAx>
      <c:valAx>
        <c:axId val="46618663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36547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8/2/2019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8/2/2019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Mark Hall and Michael McCue, </a:t>
            </a:r>
            <a:r>
              <a:rPr lang="en-US" sz="900" i="1" dirty="0"/>
              <a:t>How the ACA’s Medical Loss Ratio Rule Protects Consumers and Insurers Against Ongoing Uncertainty </a:t>
            </a:r>
            <a:r>
              <a:rPr lang="en-US" sz="900" dirty="0"/>
              <a:t>(Commonwealth Fund, July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CCIIO/Resources/Data-Resources/mlr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B4C68AD-7358-104D-A6BB-69755FD825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293607"/>
              </p:ext>
            </p:extLst>
          </p:nvPr>
        </p:nvGraphicFramePr>
        <p:xfrm>
          <a:off x="-3734" y="1052736"/>
          <a:ext cx="8748972" cy="464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Rebate Insurers: Total Profit and Profit Net of Rebate in 2017 (in $ millions)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25D5-B7B0-7C48-976A-1280FE0FAA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Center for Consumer Information and Insurance Oversight, </a:t>
            </a:r>
            <a:r>
              <a:rPr lang="en-US" i="1" u="sng" dirty="0">
                <a:hlinkClick r:id="rId3"/>
              </a:rPr>
              <a:t>Summary of 2016 Medical Loss Ratio Results</a:t>
            </a:r>
            <a:r>
              <a:rPr lang="en-US" dirty="0"/>
              <a:t> (CCIIO, Dec. 2017).</a:t>
            </a:r>
          </a:p>
        </p:txBody>
      </p:sp>
    </p:spTree>
    <p:extLst>
      <p:ext uri="{BB962C8B-B14F-4D97-AF65-F5344CB8AC3E}">
        <p14:creationId xmlns:p14="http://schemas.microsoft.com/office/powerpoint/2010/main" val="18357190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159634</TotalTime>
  <Words>41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Rebate Insurers: Total Profit and Profit Net of Rebate in 2017 (in $ millions)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1980</cp:revision>
  <cp:lastPrinted>2019-06-24T16:58:58Z</cp:lastPrinted>
  <dcterms:created xsi:type="dcterms:W3CDTF">2014-10-08T23:03:32Z</dcterms:created>
  <dcterms:modified xsi:type="dcterms:W3CDTF">2019-08-02T15:03:07Z</dcterms:modified>
</cp:coreProperties>
</file>