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8"/>
  </p:notesMasterIdLst>
  <p:handoutMasterIdLst>
    <p:handoutMasterId r:id="rId9"/>
  </p:handoutMasterIdLst>
  <p:sldIdLst>
    <p:sldId id="453" r:id="rId2"/>
    <p:sldId id="458" r:id="rId3"/>
    <p:sldId id="454" r:id="rId4"/>
    <p:sldId id="455" r:id="rId5"/>
    <p:sldId id="456" r:id="rId6"/>
    <p:sldId id="457" r:id="rId7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09" autoAdjust="0"/>
    <p:restoredTop sz="95482" autoAdjust="0"/>
  </p:normalViewPr>
  <p:slideViewPr>
    <p:cSldViewPr snapToObjects="1">
      <p:cViewPr varScale="1">
        <p:scale>
          <a:sx n="148" d="100"/>
          <a:sy n="148" d="100"/>
        </p:scale>
        <p:origin x="2720" y="192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898415475843298E-2"/>
          <c:y val="3.0397239921911515E-2"/>
          <c:w val="0.79672063214320421"/>
          <c:h val="0.9086194126304557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White, Non-Hispanic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4004-A84E-8D57-169781D176F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004-A84E-8D57-169781D176F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004-A84E-8D57-169781D176F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004-A84E-8D57-169781D176F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004-A84E-8D57-169781D176F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004-A84E-8D57-169781D176F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004-A84E-8D57-169781D176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Sheet1!$B$2:$F$2</c:f>
              <c:numCache>
                <c:formatCode>0.0%</c:formatCode>
                <c:ptCount val="5"/>
                <c:pt idx="0" formatCode="General">
                  <c:v>0.14799999999999999</c:v>
                </c:pt>
                <c:pt idx="1">
                  <c:v>0.11700000000000001</c:v>
                </c:pt>
                <c:pt idx="2">
                  <c:v>0.09</c:v>
                </c:pt>
                <c:pt idx="3">
                  <c:v>8.2000000000000003E-2</c:v>
                </c:pt>
                <c:pt idx="4">
                  <c:v>8.5000000000000006E-2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9D-EE4E-8340-5213475FB48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Black, Non-Hispanic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004-A84E-8D57-169781D176F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004-A84E-8D57-169781D176F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004-A84E-8D57-169781D176F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004-A84E-8D57-169781D176F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004-A84E-8D57-169781D176F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004-A84E-8D57-169781D176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Sheet1!$B$3:$F$3</c:f>
              <c:numCache>
                <c:formatCode>0.0%</c:formatCode>
                <c:ptCount val="5"/>
                <c:pt idx="0">
                  <c:v>0.25800000000000001</c:v>
                </c:pt>
                <c:pt idx="1">
                  <c:v>0.20699999999999999</c:v>
                </c:pt>
                <c:pt idx="2">
                  <c:v>0.153</c:v>
                </c:pt>
                <c:pt idx="3">
                  <c:v>0.13600000000000001</c:v>
                </c:pt>
                <c:pt idx="4">
                  <c:v>0.13800000000000001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49D-EE4E-8340-5213475FB48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Hispanic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04-A84E-8D57-169781D176F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04-A84E-8D57-169781D176F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004-A84E-8D57-169781D176F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004-A84E-8D57-169781D176F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004-A84E-8D57-169781D176F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04-A84E-8D57-169781D176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Sheet1!$B$4:$F$4</c:f>
              <c:numCache>
                <c:formatCode>0.0%</c:formatCode>
                <c:ptCount val="5"/>
                <c:pt idx="0">
                  <c:v>0.40200000000000002</c:v>
                </c:pt>
                <c:pt idx="1">
                  <c:v>0.33100000000000002</c:v>
                </c:pt>
                <c:pt idx="2">
                  <c:v>0.27700000000000002</c:v>
                </c:pt>
                <c:pt idx="3">
                  <c:v>0.25600000000000001</c:v>
                </c:pt>
                <c:pt idx="4">
                  <c:v>0.251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49D-EE4E-8340-5213475FB48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All</c:v>
                </c:pt>
              </c:strCache>
            </c:strRef>
          </c:tx>
          <c:spPr>
            <a:ln w="28575" cap="rnd">
              <a:solidFill>
                <a:schemeClr val="accent4">
                  <a:alpha val="99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004-A84E-8D57-169781D176F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004-A84E-8D57-169781D176F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004-A84E-8D57-169781D176F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004-A84E-8D57-169781D176F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004-A84E-8D57-169781D176F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004-A84E-8D57-169781D176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Sheet1!$B$5:$F$5</c:f>
              <c:numCache>
                <c:formatCode>0.0%</c:formatCode>
                <c:ptCount val="5"/>
                <c:pt idx="0">
                  <c:v>0.20499999999999999</c:v>
                </c:pt>
                <c:pt idx="1">
                  <c:v>0.16400000000000001</c:v>
                </c:pt>
                <c:pt idx="2">
                  <c:v>0.13200000000000001</c:v>
                </c:pt>
                <c:pt idx="3">
                  <c:v>0.121</c:v>
                </c:pt>
                <c:pt idx="4">
                  <c:v>0.123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05-2343-ABB3-5683AE99493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037629631"/>
        <c:axId val="2037821887"/>
      </c:line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100"/>
        <c:noMultiLvlLbl val="0"/>
      </c:catAx>
      <c:valAx>
        <c:axId val="2037821887"/>
        <c:scaling>
          <c:orientation val="minMax"/>
          <c:max val="0.5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391645488758348E-2"/>
          <c:y val="1.4197055928310384E-2"/>
          <c:w val="0.94608807232429282"/>
          <c:h val="0.61989811142411366"/>
        </c:manualLayout>
      </c:layout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accent2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cat>
            <c:strRef>
              <c:f>Sheet1!$A$2:$A$34</c:f>
              <c:strCache>
                <c:ptCount val="33"/>
                <c:pt idx="0">
                  <c:v>All</c:v>
                </c:pt>
                <c:pt idx="1">
                  <c:v>Expansion states</c:v>
                </c:pt>
                <c:pt idx="2">
                  <c:v>Nonexpansion states</c:v>
                </c:pt>
                <c:pt idx="5">
                  <c:v>All</c:v>
                </c:pt>
                <c:pt idx="6">
                  <c:v>Expansion states</c:v>
                </c:pt>
                <c:pt idx="7">
                  <c:v>Nonexpansion states</c:v>
                </c:pt>
                <c:pt idx="10">
                  <c:v>All</c:v>
                </c:pt>
                <c:pt idx="11">
                  <c:v>Expansion states</c:v>
                </c:pt>
                <c:pt idx="12">
                  <c:v>Nonexpansion states</c:v>
                </c:pt>
                <c:pt idx="15">
                  <c:v>All</c:v>
                </c:pt>
                <c:pt idx="16">
                  <c:v>Expansion states</c:v>
                </c:pt>
                <c:pt idx="17">
                  <c:v>Nonexpansion states</c:v>
                </c:pt>
                <c:pt idx="20">
                  <c:v>All</c:v>
                </c:pt>
                <c:pt idx="21">
                  <c:v>Expansion states</c:v>
                </c:pt>
                <c:pt idx="22">
                  <c:v>Nonexpansion states</c:v>
                </c:pt>
                <c:pt idx="25">
                  <c:v>All</c:v>
                </c:pt>
                <c:pt idx="26">
                  <c:v>Expansion states</c:v>
                </c:pt>
                <c:pt idx="27">
                  <c:v>Nonexpansion states</c:v>
                </c:pt>
                <c:pt idx="30">
                  <c:v>All</c:v>
                </c:pt>
                <c:pt idx="31">
                  <c:v>Expansion states</c:v>
                </c:pt>
                <c:pt idx="32">
                  <c:v>Nonexpansion states</c:v>
                </c:pt>
              </c:strCache>
            </c:strRef>
          </c:cat>
          <c:val>
            <c:numRef>
              <c:f>Sheet1!$C$2:$C$34</c:f>
              <c:numCache>
                <c:formatCode>General</c:formatCode>
                <c:ptCount val="33"/>
                <c:pt idx="0">
                  <c:v>20.5</c:v>
                </c:pt>
                <c:pt idx="1">
                  <c:v>18.3</c:v>
                </c:pt>
                <c:pt idx="2">
                  <c:v>23.9</c:v>
                </c:pt>
                <c:pt idx="5">
                  <c:v>25.8</c:v>
                </c:pt>
                <c:pt idx="6">
                  <c:v>23.6</c:v>
                </c:pt>
                <c:pt idx="7">
                  <c:v>27.9</c:v>
                </c:pt>
                <c:pt idx="10">
                  <c:v>40.200000000000003</c:v>
                </c:pt>
                <c:pt idx="11">
                  <c:v>25.7</c:v>
                </c:pt>
                <c:pt idx="12">
                  <c:v>34.1</c:v>
                </c:pt>
                <c:pt idx="15">
                  <c:v>14.8</c:v>
                </c:pt>
                <c:pt idx="16">
                  <c:v>13.8</c:v>
                </c:pt>
                <c:pt idx="17">
                  <c:v>16.5</c:v>
                </c:pt>
                <c:pt idx="20">
                  <c:v>39.299999999999997</c:v>
                </c:pt>
                <c:pt idx="21">
                  <c:v>35</c:v>
                </c:pt>
                <c:pt idx="22">
                  <c:v>45.2</c:v>
                </c:pt>
                <c:pt idx="25">
                  <c:v>23.8</c:v>
                </c:pt>
                <c:pt idx="26">
                  <c:v>22.4</c:v>
                </c:pt>
                <c:pt idx="27">
                  <c:v>25.8</c:v>
                </c:pt>
                <c:pt idx="30">
                  <c:v>6.7</c:v>
                </c:pt>
                <c:pt idx="31">
                  <c:v>6.2</c:v>
                </c:pt>
                <c:pt idx="32">
                  <c:v>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BE-D24F-9E25-B2C91B1F82D9}"/>
            </c:ext>
          </c:extLst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accent2"/>
              </a:solidFill>
              <a:ln w="9525">
                <a:noFill/>
              </a:ln>
              <a:effectLst/>
            </c:spPr>
          </c:marker>
          <c:cat>
            <c:strRef>
              <c:f>Sheet1!$A$2:$A$34</c:f>
              <c:strCache>
                <c:ptCount val="33"/>
                <c:pt idx="0">
                  <c:v>All</c:v>
                </c:pt>
                <c:pt idx="1">
                  <c:v>Expansion states</c:v>
                </c:pt>
                <c:pt idx="2">
                  <c:v>Nonexpansion states</c:v>
                </c:pt>
                <c:pt idx="5">
                  <c:v>All</c:v>
                </c:pt>
                <c:pt idx="6">
                  <c:v>Expansion states</c:v>
                </c:pt>
                <c:pt idx="7">
                  <c:v>Nonexpansion states</c:v>
                </c:pt>
                <c:pt idx="10">
                  <c:v>All</c:v>
                </c:pt>
                <c:pt idx="11">
                  <c:v>Expansion states</c:v>
                </c:pt>
                <c:pt idx="12">
                  <c:v>Nonexpansion states</c:v>
                </c:pt>
                <c:pt idx="15">
                  <c:v>All</c:v>
                </c:pt>
                <c:pt idx="16">
                  <c:v>Expansion states</c:v>
                </c:pt>
                <c:pt idx="17">
                  <c:v>Nonexpansion states</c:v>
                </c:pt>
                <c:pt idx="20">
                  <c:v>All</c:v>
                </c:pt>
                <c:pt idx="21">
                  <c:v>Expansion states</c:v>
                </c:pt>
                <c:pt idx="22">
                  <c:v>Nonexpansion states</c:v>
                </c:pt>
                <c:pt idx="25">
                  <c:v>All</c:v>
                </c:pt>
                <c:pt idx="26">
                  <c:v>Expansion states</c:v>
                </c:pt>
                <c:pt idx="27">
                  <c:v>Nonexpansion states</c:v>
                </c:pt>
                <c:pt idx="30">
                  <c:v>All</c:v>
                </c:pt>
                <c:pt idx="31">
                  <c:v>Expansion states</c:v>
                </c:pt>
                <c:pt idx="32">
                  <c:v>Nonexpansion states</c:v>
                </c:pt>
              </c:strCache>
            </c:strRef>
          </c:cat>
          <c:val>
            <c:numRef>
              <c:f>Sheet1!$B$2:$B$34</c:f>
              <c:numCache>
                <c:formatCode>General</c:formatCode>
                <c:ptCount val="33"/>
                <c:pt idx="0">
                  <c:v>12.3</c:v>
                </c:pt>
                <c:pt idx="1">
                  <c:v>9.3000000000000007</c:v>
                </c:pt>
                <c:pt idx="2">
                  <c:v>17.399999999999999</c:v>
                </c:pt>
                <c:pt idx="5">
                  <c:v>13.8</c:v>
                </c:pt>
                <c:pt idx="6">
                  <c:v>9.5</c:v>
                </c:pt>
                <c:pt idx="7">
                  <c:v>18.3</c:v>
                </c:pt>
                <c:pt idx="10">
                  <c:v>25.1</c:v>
                </c:pt>
                <c:pt idx="11">
                  <c:v>10.6</c:v>
                </c:pt>
                <c:pt idx="12">
                  <c:v>23.2</c:v>
                </c:pt>
                <c:pt idx="15">
                  <c:v>8.5</c:v>
                </c:pt>
                <c:pt idx="16">
                  <c:v>6.3</c:v>
                </c:pt>
                <c:pt idx="17">
                  <c:v>12.1</c:v>
                </c:pt>
                <c:pt idx="20">
                  <c:v>23.8</c:v>
                </c:pt>
                <c:pt idx="21">
                  <c:v>16.399999999999999</c:v>
                </c:pt>
                <c:pt idx="22">
                  <c:v>34.799999999999997</c:v>
                </c:pt>
                <c:pt idx="25">
                  <c:v>15.4</c:v>
                </c:pt>
                <c:pt idx="26">
                  <c:v>12.5</c:v>
                </c:pt>
                <c:pt idx="27">
                  <c:v>19.7</c:v>
                </c:pt>
                <c:pt idx="30">
                  <c:v>4.5</c:v>
                </c:pt>
                <c:pt idx="31">
                  <c:v>3.6</c:v>
                </c:pt>
                <c:pt idx="32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BE-D24F-9E25-B2C91B1F82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15875" cap="flat" cmpd="sng" algn="ctr">
              <a:solidFill>
                <a:schemeClr val="accent2">
                  <a:lumMod val="20000"/>
                  <a:lumOff val="80000"/>
                </a:schemeClr>
              </a:solidFill>
              <a:round/>
            </a:ln>
            <a:effectLst/>
          </c:spPr>
        </c:dropLines>
        <c:marker val="1"/>
        <c:smooth val="0"/>
        <c:axId val="2061856976"/>
        <c:axId val="2061858608"/>
      </c:lineChart>
      <c:catAx>
        <c:axId val="206185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1858608"/>
        <c:crosses val="autoZero"/>
        <c:auto val="1"/>
        <c:lblAlgn val="ctr"/>
        <c:lblOffset val="100"/>
        <c:noMultiLvlLbl val="0"/>
      </c:catAx>
      <c:valAx>
        <c:axId val="2061858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185697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898415475843298E-2"/>
          <c:y val="3.0397239921911515E-2"/>
          <c:w val="0.79716435445569289"/>
          <c:h val="0.9086194126304557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White, non-Hispanic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597911372189586E-2"/>
                  <c:y val="3.58204382598766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66B-334D-B8B6-2F7E8406AFB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66B-334D-B8B6-2F7E8406AFB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66B-334D-B8B6-2F7E8406AFB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66B-334D-B8B6-2F7E8406AFB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6B-334D-B8B6-2F7E8406AFB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66B-334D-B8B6-2F7E8406AFB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66B-334D-B8B6-2F7E8406AF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Sheet1!$B$2:$F$2</c:f>
              <c:numCache>
                <c:formatCode>0.0%</c:formatCode>
                <c:ptCount val="5"/>
                <c:pt idx="0">
                  <c:v>0.1242</c:v>
                </c:pt>
                <c:pt idx="1">
                  <c:v>0.13969999999999999</c:v>
                </c:pt>
                <c:pt idx="2">
                  <c:v>0.15340000000000001</c:v>
                </c:pt>
                <c:pt idx="3">
                  <c:v>0.15840000000000001</c:v>
                </c:pt>
                <c:pt idx="4">
                  <c:v>0.1575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9D-EE4E-8340-5213475FB48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Black, non-Hispanic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66B-334D-B8B6-2F7E8406AFB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66B-334D-B8B6-2F7E8406AFB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66B-334D-B8B6-2F7E8406AFB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66B-334D-B8B6-2F7E8406AFB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66B-334D-B8B6-2F7E8406AFB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66B-334D-B8B6-2F7E8406AF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Sheet1!$B$3:$F$3</c:f>
              <c:numCache>
                <c:formatCode>0.0%</c:formatCode>
                <c:ptCount val="5"/>
                <c:pt idx="0">
                  <c:v>0.2432</c:v>
                </c:pt>
                <c:pt idx="1">
                  <c:v>0.26440000000000002</c:v>
                </c:pt>
                <c:pt idx="2">
                  <c:v>0.27879999999999999</c:v>
                </c:pt>
                <c:pt idx="3">
                  <c:v>0.2863</c:v>
                </c:pt>
                <c:pt idx="4">
                  <c:v>0.28310000000000002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49D-EE4E-8340-5213475FB48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Hispanic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597911372189586E-2"/>
                  <c:y val="2.20035110226440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66B-334D-B8B6-2F7E8406AFB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66B-334D-B8B6-2F7E8406AFB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66B-334D-B8B6-2F7E8406AFB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66B-334D-B8B6-2F7E8406AFB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66B-334D-B8B6-2F7E8406AFB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66B-334D-B8B6-2F7E8406AFB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66B-334D-B8B6-2F7E8406AF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Sheet1!$B$4:$F$4</c:f>
              <c:numCache>
                <c:formatCode>0.0%</c:formatCode>
                <c:ptCount val="5"/>
                <c:pt idx="0">
                  <c:v>0.15479999999999999</c:v>
                </c:pt>
                <c:pt idx="1">
                  <c:v>0.18290000000000001</c:v>
                </c:pt>
                <c:pt idx="2">
                  <c:v>0.21190000000000001</c:v>
                </c:pt>
                <c:pt idx="3">
                  <c:v>0.222</c:v>
                </c:pt>
                <c:pt idx="4">
                  <c:v>0.21829999999999999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49D-EE4E-8340-5213475FB48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All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666B-334D-B8B6-2F7E8406AFB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66B-334D-B8B6-2F7E8406AFB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66B-334D-B8B6-2F7E8406AFB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66B-334D-B8B6-2F7E8406AFB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66B-334D-B8B6-2F7E8406AFB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66B-334D-B8B6-2F7E8406AFB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66B-334D-B8B6-2F7E8406AF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Sheet1!$B$5:$F$5</c:f>
              <c:numCache>
                <c:formatCode>0.0%</c:formatCode>
                <c:ptCount val="5"/>
                <c:pt idx="0">
                  <c:v>0.16650000000000001</c:v>
                </c:pt>
                <c:pt idx="1">
                  <c:v>0.185</c:v>
                </c:pt>
                <c:pt idx="2">
                  <c:v>0.20200000000000001</c:v>
                </c:pt>
                <c:pt idx="3">
                  <c:v>0.2082</c:v>
                </c:pt>
                <c:pt idx="4">
                  <c:v>0.2069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05-2343-ABB3-5683AE99493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037629631"/>
        <c:axId val="2037821887"/>
      </c:line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100"/>
        <c:noMultiLvlLbl val="0"/>
      </c:catAx>
      <c:valAx>
        <c:axId val="2037821887"/>
        <c:scaling>
          <c:orientation val="minMax"/>
          <c:max val="0.5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898415475843298E-2"/>
          <c:y val="3.0397239921911515E-2"/>
          <c:w val="0.79672063214320421"/>
          <c:h val="0.9086194126304557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White, non-Hispanic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2E-1A4A-96F1-52E6E7FBA65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72E-1A4A-96F1-52E6E7FBA65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72E-1A4A-96F1-52E6E7FBA65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72E-1A4A-96F1-52E6E7FBA65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72E-1A4A-96F1-52E6E7FBA65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72E-1A4A-96F1-52E6E7FBA6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Sheet1!$B$2:$F$2</c:f>
              <c:numCache>
                <c:formatCode>0.0%</c:formatCode>
                <c:ptCount val="5"/>
                <c:pt idx="0">
                  <c:v>0.76270000000000004</c:v>
                </c:pt>
                <c:pt idx="1">
                  <c:v>0.77949999999999997</c:v>
                </c:pt>
                <c:pt idx="2">
                  <c:v>0.79290000000000005</c:v>
                </c:pt>
                <c:pt idx="3">
                  <c:v>0.79749999999999999</c:v>
                </c:pt>
                <c:pt idx="4">
                  <c:v>0.79459999999999997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9D-EE4E-8340-5213475FB48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Black, non-Hispanic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72E-1A4A-96F1-52E6E7FBA65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72E-1A4A-96F1-52E6E7FBA65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72E-1A4A-96F1-52E6E7FBA65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72E-1A4A-96F1-52E6E7FBA65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72E-1A4A-96F1-52E6E7FBA65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72E-1A4A-96F1-52E6E7FBA6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Sheet1!$B$3:$F$3</c:f>
              <c:numCache>
                <c:formatCode>0.0%</c:formatCode>
                <c:ptCount val="5"/>
                <c:pt idx="0">
                  <c:v>0.55700000000000005</c:v>
                </c:pt>
                <c:pt idx="1">
                  <c:v>0.58919999999999995</c:v>
                </c:pt>
                <c:pt idx="2">
                  <c:v>0.61509999999999998</c:v>
                </c:pt>
                <c:pt idx="3">
                  <c:v>0.62729999999999997</c:v>
                </c:pt>
                <c:pt idx="4">
                  <c:v>0.62680000000000002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49D-EE4E-8340-5213475FB48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Hispanic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72E-1A4A-96F1-52E6E7FBA65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72E-1A4A-96F1-52E6E7FBA65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72E-1A4A-96F1-52E6E7FBA65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72E-1A4A-96F1-52E6E7FBA65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72E-1A4A-96F1-52E6E7FBA65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72E-1A4A-96F1-52E6E7FBA6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Sheet1!$B$4:$F$4</c:f>
              <c:numCache>
                <c:formatCode>0.0%</c:formatCode>
                <c:ptCount val="5"/>
                <c:pt idx="0">
                  <c:v>0.46189999999999998</c:v>
                </c:pt>
                <c:pt idx="1">
                  <c:v>0.50829999999999997</c:v>
                </c:pt>
                <c:pt idx="2">
                  <c:v>0.53549999999999998</c:v>
                </c:pt>
                <c:pt idx="3">
                  <c:v>0.5484</c:v>
                </c:pt>
                <c:pt idx="4">
                  <c:v>0.55779999999999996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49D-EE4E-8340-5213475FB48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All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72E-1A4A-96F1-52E6E7FBA65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72E-1A4A-96F1-52E6E7FBA65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72E-1A4A-96F1-52E6E7FBA65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72E-1A4A-96F1-52E6E7FBA65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72E-1A4A-96F1-52E6E7FBA65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2E-1A4A-96F1-52E6E7FBA6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Sheet1!$B$5:$F$5</c:f>
              <c:numCache>
                <c:formatCode>0.0%</c:formatCode>
                <c:ptCount val="5"/>
                <c:pt idx="0">
                  <c:v>0.62509999999999999</c:v>
                </c:pt>
                <c:pt idx="1">
                  <c:v>0.64649999999999996</c:v>
                </c:pt>
                <c:pt idx="2">
                  <c:v>0.66110000000000002</c:v>
                </c:pt>
                <c:pt idx="3">
                  <c:v>0.66609999999999991</c:v>
                </c:pt>
                <c:pt idx="4">
                  <c:v>0.66579999999999995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05-2343-ABB3-5683AE99493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037629631"/>
        <c:axId val="2037821887"/>
      </c:line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100"/>
        <c:noMultiLvlLbl val="0"/>
      </c:catAx>
      <c:valAx>
        <c:axId val="2037821887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898415475843298E-2"/>
          <c:y val="3.0397239921911515E-2"/>
          <c:w val="0.79672063214320421"/>
          <c:h val="0.9086194126304557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White, non-Hispanic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597855823577612E-2"/>
                  <c:y val="3.16752512940040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675540557430316E-2"/>
                      <c:h val="4.442152986240515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74C-654B-A843-A703E362EBA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884-6444-B888-043BC1E5615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884-6444-B888-043BC1E5615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84-6444-B888-043BC1E5615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84-6444-B888-043BC1E5615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84-6444-B888-043BC1E5615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84-6444-B888-043BC1E561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Sheet1!$B$2:$F$2</c:f>
              <c:numCache>
                <c:formatCode>0.0%</c:formatCode>
                <c:ptCount val="5"/>
                <c:pt idx="0">
                  <c:v>0.12759999999999999</c:v>
                </c:pt>
                <c:pt idx="1">
                  <c:v>9.2700000000000005E-2</c:v>
                </c:pt>
                <c:pt idx="2">
                  <c:v>6.8000000000000005E-2</c:v>
                </c:pt>
                <c:pt idx="3">
                  <c:v>6.1600000000000002E-2</c:v>
                </c:pt>
                <c:pt idx="4">
                  <c:v>6.3E-2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249D-EE4E-8340-5213475FB48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Black, non-Hispanic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884-6444-B888-043BC1E5615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884-6444-B888-043BC1E5615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884-6444-B888-043BC1E5615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884-6444-B888-043BC1E5615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884-6444-B888-043BC1E5615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884-6444-B888-043BC1E561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Sheet1!$B$3:$F$3</c:f>
              <c:numCache>
                <c:formatCode>0.0%</c:formatCode>
                <c:ptCount val="5"/>
                <c:pt idx="0">
                  <c:v>0.20610000000000001</c:v>
                </c:pt>
                <c:pt idx="1">
                  <c:v>0.14319999999999999</c:v>
                </c:pt>
                <c:pt idx="2">
                  <c:v>0.109</c:v>
                </c:pt>
                <c:pt idx="3">
                  <c:v>9.8599999999999993E-2</c:v>
                </c:pt>
                <c:pt idx="4">
                  <c:v>9.5100000000000004E-2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249D-EE4E-8340-5213475FB48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Hispanic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884-6444-B888-043BC1E5615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884-6444-B888-043BC1E5615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884-6444-B888-043BC1E5615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884-6444-B888-043BC1E5615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884-6444-B888-043BC1E5615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7884-6444-B888-043BC1E561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Sheet1!$B$4:$F$4</c:f>
              <c:numCache>
                <c:formatCode>0.0%</c:formatCode>
                <c:ptCount val="5"/>
                <c:pt idx="0">
                  <c:v>0.38009999999999999</c:v>
                </c:pt>
                <c:pt idx="1">
                  <c:v>0.28389999999999999</c:v>
                </c:pt>
                <c:pt idx="2">
                  <c:v>0.22459999999999999</c:v>
                </c:pt>
                <c:pt idx="3">
                  <c:v>0.20080000000000001</c:v>
                </c:pt>
                <c:pt idx="4">
                  <c:v>0.19320000000000001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249D-EE4E-8340-5213475FB48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All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5979113721896E-2"/>
                  <c:y val="3.02936673649835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7884-6444-B888-043BC1E5615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884-6444-B888-043BC1E5615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884-6444-B888-043BC1E5615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884-6444-B888-043BC1E5615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884-6444-B888-043BC1E5615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884-6444-B888-043BC1E5615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884-6444-B888-043BC1E561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Sheet1!$B$5:$F$5</c:f>
              <c:numCache>
                <c:formatCode>0.0%</c:formatCode>
                <c:ptCount val="5"/>
                <c:pt idx="0">
                  <c:v>0.18710000000000002</c:v>
                </c:pt>
                <c:pt idx="1">
                  <c:v>0.14319999999999999</c:v>
                </c:pt>
                <c:pt idx="2">
                  <c:v>0.1085</c:v>
                </c:pt>
                <c:pt idx="3">
                  <c:v>9.5899999999999999E-2</c:v>
                </c:pt>
                <c:pt idx="4">
                  <c:v>9.5100000000000004E-2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A605-2343-ABB3-5683AE99493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037629631"/>
        <c:axId val="2037821887"/>
      </c:line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100"/>
        <c:noMultiLvlLbl val="0"/>
      </c:catAx>
      <c:valAx>
        <c:axId val="2037821887"/>
        <c:scaling>
          <c:orientation val="minMax"/>
          <c:max val="0.5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898415475843298E-2"/>
          <c:y val="3.0397239921911515E-2"/>
          <c:w val="0.79672063214320421"/>
          <c:h val="0.9086194126304557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White, non-Hispanic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C8A-AD43-AD8D-B9676BB29EB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C8A-AD43-AD8D-B9676BB29EB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8A-AD43-AD8D-B9676BB29EB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C8A-AD43-AD8D-B9676BB29EB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C8A-AD43-AD8D-B9676BB29EB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8A-AD43-AD8D-B9676BB29E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Sheet1!$B$2:$F$2</c:f>
              <c:numCache>
                <c:formatCode>0.0%</c:formatCode>
                <c:ptCount val="5"/>
                <c:pt idx="0">
                  <c:v>0.14979999999999999</c:v>
                </c:pt>
                <c:pt idx="1">
                  <c:v>0.1406</c:v>
                </c:pt>
                <c:pt idx="2">
                  <c:v>0.124</c:v>
                </c:pt>
                <c:pt idx="3">
                  <c:v>0.1162</c:v>
                </c:pt>
                <c:pt idx="4">
                  <c:v>0.12130000000000001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249D-EE4E-8340-5213475FB48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Black, non-Hispanic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C8A-AD43-AD8D-B9676BB29EB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C8A-AD43-AD8D-B9676BB29EB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C8A-AD43-AD8D-B9676BB29EB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C8A-AD43-AD8D-B9676BB29EB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C8A-AD43-AD8D-B9676BB29EB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C8A-AD43-AD8D-B9676BB29E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Sheet1!$B$3:$F$3</c:f>
              <c:numCache>
                <c:formatCode>0.0%</c:formatCode>
                <c:ptCount val="5"/>
                <c:pt idx="0">
                  <c:v>0.2482</c:v>
                </c:pt>
                <c:pt idx="1">
                  <c:v>0.22689999999999999</c:v>
                </c:pt>
                <c:pt idx="2">
                  <c:v>0.19370000000000001</c:v>
                </c:pt>
                <c:pt idx="3">
                  <c:v>0.17499999999999999</c:v>
                </c:pt>
                <c:pt idx="4">
                  <c:v>0.1827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249D-EE4E-8340-5213475FB48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Hispanic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C8A-AD43-AD8D-B9676BB29EB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C8A-AD43-AD8D-B9676BB29EB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C8A-AD43-AD8D-B9676BB29EB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C8A-AD43-AD8D-B9676BB29EB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C8A-AD43-AD8D-B9676BB29EB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C8A-AD43-AD8D-B9676BB29E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Sheet1!$B$4:$F$4</c:f>
              <c:numCache>
                <c:formatCode>0.0%</c:formatCode>
                <c:ptCount val="5"/>
                <c:pt idx="0">
                  <c:v>0.4138</c:v>
                </c:pt>
                <c:pt idx="1">
                  <c:v>0.40039999999999998</c:v>
                </c:pt>
                <c:pt idx="2">
                  <c:v>0.36199999999999999</c:v>
                </c:pt>
                <c:pt idx="3">
                  <c:v>0.34689999999999999</c:v>
                </c:pt>
                <c:pt idx="4">
                  <c:v>0.34510000000000002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249D-EE4E-8340-5213475FB48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All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5979113721896E-2"/>
                  <c:y val="3.30570528124300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C8A-AD43-AD8D-B9676BB29EB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C8A-AD43-AD8D-B9676BB29EB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C8A-AD43-AD8D-B9676BB29EB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C8A-AD43-AD8D-B9676BB29EB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C8A-AD43-AD8D-B9676BB29EB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C8A-AD43-AD8D-B9676BB29EB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C8A-AD43-AD8D-B9676BB29E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Sheet1!$B$5:$F$5</c:f>
              <c:numCache>
                <c:formatCode>0.0%</c:formatCode>
                <c:ptCount val="5"/>
                <c:pt idx="0">
                  <c:v>0.24340000000000001</c:v>
                </c:pt>
                <c:pt idx="1">
                  <c:v>0.20979999999999999</c:v>
                </c:pt>
                <c:pt idx="2">
                  <c:v>0.1832</c:v>
                </c:pt>
                <c:pt idx="3">
                  <c:v>0.1739</c:v>
                </c:pt>
                <c:pt idx="4">
                  <c:v>0.17910000000000001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A605-2343-ABB3-5683AE99493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037629631"/>
        <c:axId val="2037821887"/>
      </c:line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100"/>
        <c:noMultiLvlLbl val="0"/>
      </c:catAx>
      <c:valAx>
        <c:axId val="2037821887"/>
        <c:scaling>
          <c:orientation val="minMax"/>
          <c:max val="0.5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InterFace Bold" panose="020B0503030203020204" pitchFamily="34" charset="0"/>
              </a:rPr>
              <a:t>8/20/19</a:t>
            </a:fld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InterFace Bold" panose="020B0503030203020204" pitchFamily="34" charset="0"/>
              </a:rPr>
              <a:t>‹#›</a:t>
            </a:fld>
            <a:endParaRPr lang="en-US" b="1" dirty="0">
              <a:latin typeface="InterFace Bold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8/20/19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1783080" y="6400800"/>
            <a:ext cx="7315200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Source: Ajay Chaudry, </a:t>
            </a:r>
            <a:r>
              <a:rPr lang="en-US" sz="900" dirty="0" err="1"/>
              <a:t>Adlan</a:t>
            </a:r>
            <a:r>
              <a:rPr lang="en-US" sz="900" dirty="0"/>
              <a:t> Jackson, and Sherry A. </a:t>
            </a:r>
            <a:r>
              <a:rPr lang="en-US" sz="900" dirty="0" err="1"/>
              <a:t>Glied</a:t>
            </a:r>
            <a:r>
              <a:rPr lang="en-US" sz="900" dirty="0"/>
              <a:t>, </a:t>
            </a:r>
            <a:r>
              <a:rPr lang="en-US" sz="900" i="1" dirty="0"/>
              <a:t>Did the Affordable Care Act Reduce Racial and Ethnic Disparities in Health Insurance Coverage?</a:t>
            </a:r>
            <a:r>
              <a:rPr lang="en-US" sz="900" dirty="0"/>
              <a:t> </a:t>
            </a:r>
            <a:br>
              <a:rPr lang="en-US" sz="900" dirty="0"/>
            </a:br>
            <a:r>
              <a:rPr lang="en-US" sz="900" dirty="0"/>
              <a:t>(Commonwealth Fund, Aug. 2019).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3BDD-CC8C-D84C-947A-4E222BBDA8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Percentage of Uninsured Adults Ages 19 to 64, by Race and Ethnicity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5A320CD0-4344-5743-8273-17135D9F88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57207162"/>
              </p:ext>
            </p:extLst>
          </p:nvPr>
        </p:nvGraphicFramePr>
        <p:xfrm>
          <a:off x="71438" y="1052513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ED231-16D4-D341-BF30-660DC197200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1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7F7E4F7-6387-8D41-9D61-0197DFF8705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Authors’ analysis of U.S. Census Bureau’s American Community Survey, 2013–2017.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E01B95-039E-524A-A769-1F5EEFB7FC2F}"/>
              </a:ext>
            </a:extLst>
          </p:cNvPr>
          <p:cNvSpPr txBox="1"/>
          <p:nvPr/>
        </p:nvSpPr>
        <p:spPr>
          <a:xfrm>
            <a:off x="7020272" y="3121223"/>
            <a:ext cx="1620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2"/>
                </a:solidFill>
              </a:rPr>
              <a:t>25.1%  </a:t>
            </a:r>
            <a:r>
              <a:rPr lang="en-US" sz="1200" dirty="0">
                <a:solidFill>
                  <a:schemeClr val="bg2"/>
                </a:solidFill>
              </a:rPr>
              <a:t>Hispanic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E5894A-880D-654E-A022-29077327B45A}"/>
              </a:ext>
            </a:extLst>
          </p:cNvPr>
          <p:cNvSpPr txBox="1"/>
          <p:nvPr/>
        </p:nvSpPr>
        <p:spPr>
          <a:xfrm>
            <a:off x="7020272" y="4489375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8.5%  </a:t>
            </a:r>
            <a:r>
              <a:rPr lang="en-US" sz="1200" dirty="0">
                <a:solidFill>
                  <a:schemeClr val="tx2"/>
                </a:solidFill>
              </a:rPr>
              <a:t>White, non-Hispanic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B70D91-CA09-4248-9361-89FFC0DBDC3C}"/>
              </a:ext>
            </a:extLst>
          </p:cNvPr>
          <p:cNvSpPr txBox="1"/>
          <p:nvPr/>
        </p:nvSpPr>
        <p:spPr>
          <a:xfrm>
            <a:off x="7020272" y="4201343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4"/>
                </a:solidFill>
              </a:rPr>
              <a:t>12.3%  </a:t>
            </a:r>
            <a:r>
              <a:rPr lang="en-US" sz="1200" dirty="0">
                <a:solidFill>
                  <a:schemeClr val="accent4"/>
                </a:solidFill>
              </a:rPr>
              <a:t>All</a:t>
            </a:r>
            <a:endParaRPr lang="en-US" sz="1400" dirty="0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07F58A-42FC-6F40-9AC6-60C77621BEAA}"/>
              </a:ext>
            </a:extLst>
          </p:cNvPr>
          <p:cNvSpPr txBox="1"/>
          <p:nvPr/>
        </p:nvSpPr>
        <p:spPr>
          <a:xfrm>
            <a:off x="7020272" y="4001578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13.8%  </a:t>
            </a:r>
            <a:r>
              <a:rPr lang="en-US" sz="1200" dirty="0">
                <a:solidFill>
                  <a:schemeClr val="accent2"/>
                </a:solidFill>
              </a:rPr>
              <a:t>Black, non-Hispanic</a:t>
            </a:r>
          </a:p>
        </p:txBody>
      </p:sp>
    </p:spTree>
    <p:extLst>
      <p:ext uri="{BB962C8B-B14F-4D97-AF65-F5344CB8AC3E}">
        <p14:creationId xmlns:p14="http://schemas.microsoft.com/office/powerpoint/2010/main" val="183571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939E6-4A7C-9A45-AF9C-0D12F0D2EE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Changes in Uninsured Rates Among Groups, by Medicaid Expansion Status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0AFDB16C-34EB-AB4B-87C4-EF401305A470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183681903"/>
              </p:ext>
            </p:extLst>
          </p:nvPr>
        </p:nvGraphicFramePr>
        <p:xfrm>
          <a:off x="71437" y="1101663"/>
          <a:ext cx="9001125" cy="4775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E4785D-FA06-FE4B-ABE8-CE327DFB672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8620"/>
            <a:ext cx="9001000" cy="224346"/>
          </a:xfrm>
        </p:spPr>
        <p:txBody>
          <a:bodyPr/>
          <a:lstStyle/>
          <a:p>
            <a:r>
              <a:rPr lang="en-US" dirty="0"/>
              <a:t>Exhibit 2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08E4FC0-19DC-4643-864E-5425D44A66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Authors’ analysis of U.S. Census Bureau’s American Community Survey, 2013–2017.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D54A2F0-95A9-CD42-8FB8-6DE5D567EE35}"/>
              </a:ext>
            </a:extLst>
          </p:cNvPr>
          <p:cNvGrpSpPr/>
          <p:nvPr/>
        </p:nvGrpSpPr>
        <p:grpSpPr>
          <a:xfrm>
            <a:off x="8172400" y="1037977"/>
            <a:ext cx="756084" cy="589254"/>
            <a:chOff x="7200292" y="1268760"/>
            <a:chExt cx="756084" cy="589254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E4684898-F758-B94D-A70C-82F7E5173C3A}"/>
                </a:ext>
              </a:extLst>
            </p:cNvPr>
            <p:cNvSpPr/>
            <p:nvPr/>
          </p:nvSpPr>
          <p:spPr>
            <a:xfrm>
              <a:off x="7200292" y="1625464"/>
              <a:ext cx="144016" cy="14401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5C1F90E-AC86-E34E-B57A-37D1248A7133}"/>
                </a:ext>
              </a:extLst>
            </p:cNvPr>
            <p:cNvSpPr/>
            <p:nvPr/>
          </p:nvSpPr>
          <p:spPr>
            <a:xfrm>
              <a:off x="7200292" y="1340768"/>
              <a:ext cx="144016" cy="14401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2EC2D2C-2A95-0E46-9731-05ED4C077E59}"/>
                </a:ext>
              </a:extLst>
            </p:cNvPr>
            <p:cNvSpPr txBox="1"/>
            <p:nvPr/>
          </p:nvSpPr>
          <p:spPr>
            <a:xfrm>
              <a:off x="7353579" y="1550237"/>
              <a:ext cx="6027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2017</a:t>
              </a:r>
              <a:endParaRPr lang="en-US" sz="12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8A1D903-3705-284A-9F91-4A450DB377AA}"/>
                </a:ext>
              </a:extLst>
            </p:cNvPr>
            <p:cNvSpPr txBox="1"/>
            <p:nvPr/>
          </p:nvSpPr>
          <p:spPr>
            <a:xfrm>
              <a:off x="7353579" y="1268760"/>
              <a:ext cx="6027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2013</a:t>
              </a:r>
              <a:endParaRPr lang="en-US" sz="1200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0644A6F-0387-9F4B-8F00-08D82E4540F8}"/>
              </a:ext>
            </a:extLst>
          </p:cNvPr>
          <p:cNvSpPr txBox="1"/>
          <p:nvPr/>
        </p:nvSpPr>
        <p:spPr>
          <a:xfrm>
            <a:off x="215516" y="5487615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All nonelderly adults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88028F-3255-214D-8738-6D8D44E02246}"/>
              </a:ext>
            </a:extLst>
          </p:cNvPr>
          <p:cNvSpPr txBox="1"/>
          <p:nvPr/>
        </p:nvSpPr>
        <p:spPr>
          <a:xfrm>
            <a:off x="1511660" y="5487615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Black, </a:t>
            </a:r>
            <a:br>
              <a:rPr lang="en-US" sz="1200" b="1" dirty="0"/>
            </a:br>
            <a:r>
              <a:rPr lang="en-US" sz="1200" b="1" dirty="0"/>
              <a:t>non-Hispanic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55D9B4-6A68-9849-BADC-441270791C13}"/>
              </a:ext>
            </a:extLst>
          </p:cNvPr>
          <p:cNvSpPr txBox="1"/>
          <p:nvPr/>
        </p:nvSpPr>
        <p:spPr>
          <a:xfrm>
            <a:off x="2807804" y="5487615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Hispanic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AC5B8F-78AE-6944-BB02-2D0FA6493446}"/>
              </a:ext>
            </a:extLst>
          </p:cNvPr>
          <p:cNvSpPr txBox="1"/>
          <p:nvPr/>
        </p:nvSpPr>
        <p:spPr>
          <a:xfrm>
            <a:off x="4103948" y="5487615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White, </a:t>
            </a:r>
            <a:br>
              <a:rPr lang="en-US" sz="1200" b="1" dirty="0"/>
            </a:br>
            <a:r>
              <a:rPr lang="en-US" sz="1200" b="1" dirty="0"/>
              <a:t>non-Hispanic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92179F-18B6-9444-941D-E3DC382C5BA6}"/>
              </a:ext>
            </a:extLst>
          </p:cNvPr>
          <p:cNvSpPr txBox="1"/>
          <p:nvPr/>
        </p:nvSpPr>
        <p:spPr>
          <a:xfrm>
            <a:off x="5385816" y="5487615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&lt;139% </a:t>
            </a:r>
            <a:br>
              <a:rPr lang="en-US" sz="1200" b="1" dirty="0"/>
            </a:br>
            <a:r>
              <a:rPr lang="en-US" sz="1200" b="1" dirty="0"/>
              <a:t>FPL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81A62A9-5557-FF46-8CEE-A96A8553AD4D}"/>
              </a:ext>
            </a:extLst>
          </p:cNvPr>
          <p:cNvSpPr txBox="1"/>
          <p:nvPr/>
        </p:nvSpPr>
        <p:spPr>
          <a:xfrm>
            <a:off x="6675120" y="5487615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139%–399% FPL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55B564-769F-EE43-B45B-D8E1E5A85250}"/>
              </a:ext>
            </a:extLst>
          </p:cNvPr>
          <p:cNvSpPr txBox="1"/>
          <p:nvPr/>
        </p:nvSpPr>
        <p:spPr>
          <a:xfrm>
            <a:off x="7964424" y="5487615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400%+ </a:t>
            </a:r>
          </a:p>
          <a:p>
            <a:pPr algn="ctr"/>
            <a:r>
              <a:rPr lang="en-US" sz="1200" b="1" dirty="0"/>
              <a:t>FPL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A0F0939-18B6-1246-972A-D34D17DFD9CE}"/>
              </a:ext>
            </a:extLst>
          </p:cNvPr>
          <p:cNvGrpSpPr/>
          <p:nvPr/>
        </p:nvGrpSpPr>
        <p:grpSpPr>
          <a:xfrm>
            <a:off x="1439651" y="1092704"/>
            <a:ext cx="6455664" cy="4800600"/>
            <a:chOff x="1439652" y="872715"/>
            <a:chExt cx="6452171" cy="4973062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22FCD0A-AB0C-3545-83AA-CDF31CCB09ED}"/>
                </a:ext>
              </a:extLst>
            </p:cNvPr>
            <p:cNvCxnSpPr>
              <a:cxnSpLocks/>
            </p:cNvCxnSpPr>
            <p:nvPr/>
          </p:nvCxnSpPr>
          <p:spPr>
            <a:xfrm>
              <a:off x="1439652" y="872715"/>
              <a:ext cx="0" cy="4973062"/>
            </a:xfrm>
            <a:prstGeom prst="line">
              <a:avLst/>
            </a:prstGeom>
            <a:ln w="12700">
              <a:solidFill>
                <a:schemeClr val="tx1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A696B2C-5573-2E4F-90B9-D3485D23394D}"/>
                </a:ext>
              </a:extLst>
            </p:cNvPr>
            <p:cNvCxnSpPr>
              <a:cxnSpLocks/>
            </p:cNvCxnSpPr>
            <p:nvPr/>
          </p:nvCxnSpPr>
          <p:spPr>
            <a:xfrm>
              <a:off x="2734196" y="872715"/>
              <a:ext cx="0" cy="4973062"/>
            </a:xfrm>
            <a:prstGeom prst="line">
              <a:avLst/>
            </a:prstGeom>
            <a:ln w="12700">
              <a:solidFill>
                <a:schemeClr val="tx1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3BCD281-9C9B-1047-9D10-1F7AEB69CAD3}"/>
                </a:ext>
              </a:extLst>
            </p:cNvPr>
            <p:cNvCxnSpPr>
              <a:cxnSpLocks/>
            </p:cNvCxnSpPr>
            <p:nvPr/>
          </p:nvCxnSpPr>
          <p:spPr>
            <a:xfrm>
              <a:off x="4018466" y="872715"/>
              <a:ext cx="0" cy="4973062"/>
            </a:xfrm>
            <a:prstGeom prst="line">
              <a:avLst/>
            </a:prstGeom>
            <a:ln w="12700">
              <a:solidFill>
                <a:schemeClr val="tx1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935C535-DA2D-AF40-A185-45A81DB4BEDC}"/>
                </a:ext>
              </a:extLst>
            </p:cNvPr>
            <p:cNvCxnSpPr>
              <a:cxnSpLocks/>
            </p:cNvCxnSpPr>
            <p:nvPr/>
          </p:nvCxnSpPr>
          <p:spPr>
            <a:xfrm>
              <a:off x="5313010" y="872715"/>
              <a:ext cx="0" cy="4973062"/>
            </a:xfrm>
            <a:prstGeom prst="line">
              <a:avLst/>
            </a:prstGeom>
            <a:ln w="12700">
              <a:solidFill>
                <a:schemeClr val="tx1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09B5DCE-BBDC-EB41-B5EE-5DA2E13636D8}"/>
                </a:ext>
              </a:extLst>
            </p:cNvPr>
            <p:cNvCxnSpPr>
              <a:cxnSpLocks/>
            </p:cNvCxnSpPr>
            <p:nvPr/>
          </p:nvCxnSpPr>
          <p:spPr>
            <a:xfrm>
              <a:off x="6597279" y="872715"/>
              <a:ext cx="0" cy="4973062"/>
            </a:xfrm>
            <a:prstGeom prst="line">
              <a:avLst/>
            </a:prstGeom>
            <a:ln w="12700">
              <a:solidFill>
                <a:schemeClr val="tx1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75F1D9D-68D4-4341-A03F-7FBC58A98BAB}"/>
                </a:ext>
              </a:extLst>
            </p:cNvPr>
            <p:cNvCxnSpPr>
              <a:cxnSpLocks/>
            </p:cNvCxnSpPr>
            <p:nvPr/>
          </p:nvCxnSpPr>
          <p:spPr>
            <a:xfrm>
              <a:off x="7891823" y="872715"/>
              <a:ext cx="0" cy="4973062"/>
            </a:xfrm>
            <a:prstGeom prst="line">
              <a:avLst/>
            </a:prstGeom>
            <a:ln w="12700">
              <a:solidFill>
                <a:schemeClr val="tx1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3F131ADD-E020-384B-AE00-9380F90A51A5}"/>
              </a:ext>
            </a:extLst>
          </p:cNvPr>
          <p:cNvSpPr txBox="1"/>
          <p:nvPr/>
        </p:nvSpPr>
        <p:spPr>
          <a:xfrm>
            <a:off x="64008" y="731520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Percent</a:t>
            </a:r>
          </a:p>
        </p:txBody>
      </p:sp>
    </p:spTree>
    <p:extLst>
      <p:ext uri="{BB962C8B-B14F-4D97-AF65-F5344CB8AC3E}">
        <p14:creationId xmlns:p14="http://schemas.microsoft.com/office/powerpoint/2010/main" val="1234209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3BDD-CC8C-D84C-947A-4E222BBDA8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/>
              <a:t>Percentage of Publicly Insured Adults Ages 19 to 64, by Race and Ethnicity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5A320CD0-4344-5743-8273-17135D9F88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321542282"/>
              </p:ext>
            </p:extLst>
          </p:nvPr>
        </p:nvGraphicFramePr>
        <p:xfrm>
          <a:off x="71438" y="1052513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EC06BCA-B3CE-EA4B-B634-C58FA42B408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3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46C83D6-1B69-3845-A689-A532D83FEFB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Authors’ analysis of U.S. Census Bureau’s American Community Survey, 2013–2017.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B316D5-4C4A-7448-8DF1-18B6919511DB}"/>
              </a:ext>
            </a:extLst>
          </p:cNvPr>
          <p:cNvSpPr txBox="1"/>
          <p:nvPr/>
        </p:nvSpPr>
        <p:spPr>
          <a:xfrm>
            <a:off x="7022592" y="3337560"/>
            <a:ext cx="1620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2"/>
                </a:solidFill>
              </a:rPr>
              <a:t>21.8%  </a:t>
            </a:r>
            <a:r>
              <a:rPr lang="en-US" sz="1200" dirty="0">
                <a:solidFill>
                  <a:schemeClr val="bg2"/>
                </a:solidFill>
              </a:rPr>
              <a:t>Hispanic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4314C9-EE4A-2744-AA1A-4892898C4EF7}"/>
              </a:ext>
            </a:extLst>
          </p:cNvPr>
          <p:cNvSpPr txBox="1"/>
          <p:nvPr/>
        </p:nvSpPr>
        <p:spPr>
          <a:xfrm>
            <a:off x="7022592" y="3877307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15.8%  </a:t>
            </a:r>
            <a:r>
              <a:rPr lang="en-US" sz="1200" dirty="0">
                <a:solidFill>
                  <a:schemeClr val="tx2"/>
                </a:solidFill>
              </a:rPr>
              <a:t>White, non-Hispanic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8402F7-86EE-924D-B5F8-580B1C2D7983}"/>
              </a:ext>
            </a:extLst>
          </p:cNvPr>
          <p:cNvSpPr txBox="1"/>
          <p:nvPr/>
        </p:nvSpPr>
        <p:spPr>
          <a:xfrm>
            <a:off x="7022592" y="3529584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4"/>
                </a:solidFill>
              </a:rPr>
              <a:t>20.7%  </a:t>
            </a:r>
            <a:r>
              <a:rPr lang="en-US" sz="1200" dirty="0">
                <a:solidFill>
                  <a:schemeClr val="accent4"/>
                </a:solidFill>
              </a:rPr>
              <a:t>All</a:t>
            </a:r>
            <a:endParaRPr lang="en-US" sz="1400" dirty="0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A71F2B-F4B3-6047-9AAE-0052BDCD04B4}"/>
              </a:ext>
            </a:extLst>
          </p:cNvPr>
          <p:cNvSpPr txBox="1"/>
          <p:nvPr/>
        </p:nvSpPr>
        <p:spPr>
          <a:xfrm>
            <a:off x="7022592" y="2833191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28.3%  </a:t>
            </a:r>
            <a:r>
              <a:rPr lang="en-US" sz="1200" dirty="0">
                <a:solidFill>
                  <a:schemeClr val="accent2"/>
                </a:solidFill>
              </a:rPr>
              <a:t>Black, non-Hispanic</a:t>
            </a:r>
          </a:p>
        </p:txBody>
      </p:sp>
    </p:spTree>
    <p:extLst>
      <p:ext uri="{BB962C8B-B14F-4D97-AF65-F5344CB8AC3E}">
        <p14:creationId xmlns:p14="http://schemas.microsoft.com/office/powerpoint/2010/main" val="2442475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3BDD-CC8C-D84C-947A-4E222BBDA8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/>
              <a:t>Percentage of Privately Insured Adults Ages 19 to 64, by Race and Ethnicity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5A320CD0-4344-5743-8273-17135D9F88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201253259"/>
              </p:ext>
            </p:extLst>
          </p:nvPr>
        </p:nvGraphicFramePr>
        <p:xfrm>
          <a:off x="71438" y="1052513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A90696-B906-254B-87A6-ECF2D6B58AC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4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C21BBF-14CE-F840-BC74-C8C9A25AF6A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Authors’ analysis of U.S. Census Bureau’s American Community Survey, 2013–2017.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8B1F01-3B4A-F743-9D99-F0DCD61FB45D}"/>
              </a:ext>
            </a:extLst>
          </p:cNvPr>
          <p:cNvSpPr txBox="1"/>
          <p:nvPr/>
        </p:nvSpPr>
        <p:spPr>
          <a:xfrm>
            <a:off x="7022592" y="2898648"/>
            <a:ext cx="1620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2"/>
                </a:solidFill>
              </a:rPr>
              <a:t>55.8%  </a:t>
            </a:r>
            <a:r>
              <a:rPr lang="en-US" sz="1200" dirty="0">
                <a:solidFill>
                  <a:schemeClr val="bg2"/>
                </a:solidFill>
              </a:rPr>
              <a:t>Hispanic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57436B-DEDC-FF45-97EA-6E3B7FF3981D}"/>
              </a:ext>
            </a:extLst>
          </p:cNvPr>
          <p:cNvSpPr txBox="1"/>
          <p:nvPr/>
        </p:nvSpPr>
        <p:spPr>
          <a:xfrm>
            <a:off x="7022592" y="1897087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79.5%  </a:t>
            </a:r>
            <a:r>
              <a:rPr lang="en-US" sz="1200" dirty="0">
                <a:solidFill>
                  <a:schemeClr val="tx2"/>
                </a:solidFill>
              </a:rPr>
              <a:t>White, non-Hispanic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FBBA86-D2AF-6C42-93C4-A14907C6D3AF}"/>
              </a:ext>
            </a:extLst>
          </p:cNvPr>
          <p:cNvSpPr txBox="1"/>
          <p:nvPr/>
        </p:nvSpPr>
        <p:spPr>
          <a:xfrm>
            <a:off x="7022592" y="2395728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4"/>
                </a:solidFill>
              </a:rPr>
              <a:t>66.6%  </a:t>
            </a:r>
            <a:r>
              <a:rPr lang="en-US" sz="1200" dirty="0">
                <a:solidFill>
                  <a:schemeClr val="accent4"/>
                </a:solidFill>
              </a:rPr>
              <a:t>All</a:t>
            </a:r>
            <a:endParaRPr lang="en-US" sz="1400" dirty="0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D755F5-D32F-BE42-8B0E-7D82A178D04B}"/>
              </a:ext>
            </a:extLst>
          </p:cNvPr>
          <p:cNvSpPr txBox="1"/>
          <p:nvPr/>
        </p:nvSpPr>
        <p:spPr>
          <a:xfrm>
            <a:off x="7022592" y="2603447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62.7%  </a:t>
            </a:r>
            <a:r>
              <a:rPr lang="en-US" sz="1200" dirty="0">
                <a:solidFill>
                  <a:schemeClr val="accent2"/>
                </a:solidFill>
              </a:rPr>
              <a:t>Black, non-Hispanic</a:t>
            </a:r>
          </a:p>
        </p:txBody>
      </p:sp>
    </p:spTree>
    <p:extLst>
      <p:ext uri="{BB962C8B-B14F-4D97-AF65-F5344CB8AC3E}">
        <p14:creationId xmlns:p14="http://schemas.microsoft.com/office/powerpoint/2010/main" val="3615152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3BDD-CC8C-D84C-947A-4E222BBDA8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Percentage of Uninsured Adults Ages 19 to 64 in States Expanding Medicaid, </a:t>
            </a:r>
            <a:br>
              <a:rPr lang="en-US" dirty="0"/>
            </a:br>
            <a:r>
              <a:rPr lang="en-US" dirty="0"/>
              <a:t>by Race and Ethnicity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5A320CD0-4344-5743-8273-17135D9F88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452974919"/>
              </p:ext>
            </p:extLst>
          </p:nvPr>
        </p:nvGraphicFramePr>
        <p:xfrm>
          <a:off x="71438" y="1052513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A90696-B906-254B-87A6-ECF2D6B58AC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5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510AB6C-B9E1-B74F-83D5-97FCF118E08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Authors’ analysis of U.S. Census Bureau’s American Community Survey, 2013–2017.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7DEE12-5AD6-C245-A162-259B9499B0D7}"/>
              </a:ext>
            </a:extLst>
          </p:cNvPr>
          <p:cNvSpPr txBox="1"/>
          <p:nvPr/>
        </p:nvSpPr>
        <p:spPr>
          <a:xfrm>
            <a:off x="7022592" y="3602736"/>
            <a:ext cx="1620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2"/>
                </a:solidFill>
              </a:rPr>
              <a:t>19.3%  </a:t>
            </a:r>
            <a:r>
              <a:rPr lang="en-US" sz="1200" dirty="0">
                <a:solidFill>
                  <a:schemeClr val="bg2"/>
                </a:solidFill>
              </a:rPr>
              <a:t>Hispanic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0F3098-4782-9845-8553-0EB76A16CD8D}"/>
              </a:ext>
            </a:extLst>
          </p:cNvPr>
          <p:cNvSpPr txBox="1"/>
          <p:nvPr/>
        </p:nvSpPr>
        <p:spPr>
          <a:xfrm>
            <a:off x="7022592" y="4709160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6.3%  </a:t>
            </a:r>
            <a:r>
              <a:rPr lang="en-US" sz="1200" dirty="0">
                <a:solidFill>
                  <a:schemeClr val="tx2"/>
                </a:solidFill>
              </a:rPr>
              <a:t>White, non-Hispanic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3AD427-E63B-584E-BD44-57189D05E357}"/>
              </a:ext>
            </a:extLst>
          </p:cNvPr>
          <p:cNvSpPr txBox="1"/>
          <p:nvPr/>
        </p:nvSpPr>
        <p:spPr>
          <a:xfrm>
            <a:off x="7022592" y="4489375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4"/>
                </a:solidFill>
              </a:rPr>
              <a:t>9.5%  </a:t>
            </a:r>
            <a:r>
              <a:rPr lang="en-US" sz="1200" dirty="0">
                <a:solidFill>
                  <a:schemeClr val="accent4"/>
                </a:solidFill>
              </a:rPr>
              <a:t>All</a:t>
            </a:r>
            <a:endParaRPr lang="en-US" sz="1400" dirty="0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73C4FE-DBEC-7F4B-81D0-D4F719BC1985}"/>
              </a:ext>
            </a:extLst>
          </p:cNvPr>
          <p:cNvSpPr txBox="1"/>
          <p:nvPr/>
        </p:nvSpPr>
        <p:spPr>
          <a:xfrm>
            <a:off x="7022592" y="4325112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9.5%  </a:t>
            </a:r>
            <a:r>
              <a:rPr lang="en-US" sz="1200" dirty="0">
                <a:solidFill>
                  <a:schemeClr val="accent2"/>
                </a:solidFill>
              </a:rPr>
              <a:t>Black, non-Hispanic</a:t>
            </a:r>
          </a:p>
        </p:txBody>
      </p:sp>
    </p:spTree>
    <p:extLst>
      <p:ext uri="{BB962C8B-B14F-4D97-AF65-F5344CB8AC3E}">
        <p14:creationId xmlns:p14="http://schemas.microsoft.com/office/powerpoint/2010/main" val="164395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3BDD-CC8C-D84C-947A-4E222BBDA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9052560" cy="756084"/>
          </a:xfrm>
        </p:spPr>
        <p:txBody>
          <a:bodyPr/>
          <a:lstStyle/>
          <a:p>
            <a:r>
              <a:rPr lang="en-US" dirty="0"/>
              <a:t>Percentage of Uninsured Adults Ages 19 to 64 in States Not Expanding Medicaid, by Race and Ethnicity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5A320CD0-4344-5743-8273-17135D9F88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646762571"/>
              </p:ext>
            </p:extLst>
          </p:nvPr>
        </p:nvGraphicFramePr>
        <p:xfrm>
          <a:off x="71438" y="1052513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A90696-B906-254B-87A6-ECF2D6B58AC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AA7300-4FDE-484A-AE70-A8DAF22D2F6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Authors’ analysis of U.S. Census Bureau’s American Community Survey, 2013–2017.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E5B29F-AF17-994E-ABFE-65BE6B7264CC}"/>
              </a:ext>
            </a:extLst>
          </p:cNvPr>
          <p:cNvSpPr txBox="1"/>
          <p:nvPr/>
        </p:nvSpPr>
        <p:spPr>
          <a:xfrm>
            <a:off x="7022592" y="2334937"/>
            <a:ext cx="1620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2"/>
                </a:solidFill>
              </a:rPr>
              <a:t>34.5%  </a:t>
            </a:r>
            <a:r>
              <a:rPr lang="en-US" sz="1200" dirty="0">
                <a:solidFill>
                  <a:schemeClr val="bg2"/>
                </a:solidFill>
              </a:rPr>
              <a:t>Hispanic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0E6CD1-55A5-0242-B7BE-18298E8792D5}"/>
              </a:ext>
            </a:extLst>
          </p:cNvPr>
          <p:cNvSpPr txBox="1"/>
          <p:nvPr/>
        </p:nvSpPr>
        <p:spPr>
          <a:xfrm>
            <a:off x="7022592" y="4201343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12.1%  </a:t>
            </a:r>
            <a:r>
              <a:rPr lang="en-US" sz="1200" dirty="0">
                <a:solidFill>
                  <a:schemeClr val="tx2"/>
                </a:solidFill>
              </a:rPr>
              <a:t>White, non-Hispanic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330BD5-F7A6-1C46-91F0-E1FCC27A28BC}"/>
              </a:ext>
            </a:extLst>
          </p:cNvPr>
          <p:cNvSpPr txBox="1"/>
          <p:nvPr/>
        </p:nvSpPr>
        <p:spPr>
          <a:xfrm>
            <a:off x="7022592" y="3805299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4"/>
                </a:solidFill>
              </a:rPr>
              <a:t>17.9%  </a:t>
            </a:r>
            <a:r>
              <a:rPr lang="en-US" sz="1200" dirty="0">
                <a:solidFill>
                  <a:schemeClr val="accent4"/>
                </a:solidFill>
              </a:rPr>
              <a:t>All</a:t>
            </a:r>
            <a:endParaRPr lang="en-US" sz="1400" dirty="0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C72731-6D68-7A4E-8544-D6D504763575}"/>
              </a:ext>
            </a:extLst>
          </p:cNvPr>
          <p:cNvSpPr txBox="1"/>
          <p:nvPr/>
        </p:nvSpPr>
        <p:spPr>
          <a:xfrm>
            <a:off x="7022592" y="3626947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18.3%  </a:t>
            </a:r>
            <a:r>
              <a:rPr lang="en-US" sz="1200" dirty="0">
                <a:solidFill>
                  <a:schemeClr val="accent2"/>
                </a:solidFill>
              </a:rPr>
              <a:t>Black, non-Hispanic</a:t>
            </a:r>
          </a:p>
        </p:txBody>
      </p:sp>
    </p:spTree>
    <p:extLst>
      <p:ext uri="{BB962C8B-B14F-4D97-AF65-F5344CB8AC3E}">
        <p14:creationId xmlns:p14="http://schemas.microsoft.com/office/powerpoint/2010/main" val="31498365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160338</TotalTime>
  <Words>312</Words>
  <Application>Microsoft Macintosh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Berlingske Serif Text</vt:lpstr>
      <vt:lpstr>InterFace</vt:lpstr>
      <vt:lpstr>InterFace Bold</vt:lpstr>
      <vt:lpstr>1_Office Theme</vt:lpstr>
      <vt:lpstr>Percentage of Uninsured Adults Ages 19 to 64, by Race and Ethnicity </vt:lpstr>
      <vt:lpstr>Changes in Uninsured Rates Among Groups, by Medicaid Expansion Status</vt:lpstr>
      <vt:lpstr>Percentage of Publicly Insured Adults Ages 19 to 64, by Race and Ethnicity</vt:lpstr>
      <vt:lpstr>Percentage of Privately Insured Adults Ages 19 to 64, by Race and Ethnicity</vt:lpstr>
      <vt:lpstr>Percentage of Uninsured Adults Ages 19 to 64 in States Expanding Medicaid,  by Race and Ethnicity</vt:lpstr>
      <vt:lpstr>Percentage of Uninsured Adults Ages 19 to 64 in States Not Expanding Medicaid, by Race and Ethnicity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Paul Frame</cp:lastModifiedBy>
  <cp:revision>2046</cp:revision>
  <cp:lastPrinted>2019-08-13T16:44:42Z</cp:lastPrinted>
  <dcterms:created xsi:type="dcterms:W3CDTF">2014-10-08T23:03:32Z</dcterms:created>
  <dcterms:modified xsi:type="dcterms:W3CDTF">2019-08-20T21:37:47Z</dcterms:modified>
</cp:coreProperties>
</file>