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5"/>
  </p:notesMasterIdLst>
  <p:handoutMasterIdLst>
    <p:handoutMasterId r:id="rId6"/>
  </p:handoutMasterIdLst>
  <p:sldIdLst>
    <p:sldId id="456" r:id="rId2"/>
    <p:sldId id="453" r:id="rId3"/>
    <p:sldId id="455" r:id="rId4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1" autoAdjust="0"/>
    <p:restoredTop sz="95482" autoAdjust="0"/>
  </p:normalViewPr>
  <p:slideViewPr>
    <p:cSldViewPr snapToObjects="1">
      <p:cViewPr varScale="1">
        <p:scale>
          <a:sx n="148" d="100"/>
          <a:sy n="148" d="100"/>
        </p:scale>
        <p:origin x="2856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17420286635318E-5"/>
          <c:y val="3.0552160871014332E-2"/>
          <c:w val="0.99991356515942675"/>
          <c:h val="0.81312093931820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Uninsured</c:v>
                </c:pt>
                <c:pt idx="1">
                  <c:v>Medicaid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0.31</c:v>
                </c:pt>
                <c:pt idx="1">
                  <c:v>0.31040000000000001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E-7443-998A-8778D5A9D5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Arkansas</c:v>
                </c:pt>
              </c:strCache>
            </c:strRef>
          </c:tx>
          <c:spPr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Uninsured</c:v>
                </c:pt>
                <c:pt idx="1">
                  <c:v>Medicaid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0.13639999999999999</c:v>
                </c:pt>
                <c:pt idx="1">
                  <c:v>0.54759999999999998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E-7443-998A-8778D5A9D5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Kentucky</c:v>
                </c:pt>
              </c:strCache>
            </c:strRef>
          </c:tx>
          <c:spPr>
            <a:ln>
              <a:solidFill>
                <a:schemeClr val="bg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Uninsured</c:v>
                </c:pt>
                <c:pt idx="1">
                  <c:v>Medicaid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7.7600000000000002E-2</c:v>
                </c:pt>
                <c:pt idx="1">
                  <c:v>0.56420000000000003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9E-7443-998A-8778D5A9D5B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Louisiana</c:v>
                </c:pt>
              </c:strCache>
            </c:strRef>
          </c:tx>
          <c:spPr>
            <a:ln>
              <a:solidFill>
                <a:schemeClr val="accent4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Uninsured</c:v>
                </c:pt>
                <c:pt idx="1">
                  <c:v>Medicaid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0.13170000000000001</c:v>
                </c:pt>
                <c:pt idx="1">
                  <c:v>0.56620000000000004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9E-7443-998A-8778D5A9D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7"/>
        <c:axId val="-2106509208"/>
        <c:axId val="-2106380360"/>
      </c:barChart>
      <c:catAx>
        <c:axId val="-210650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06380360"/>
        <c:crosses val="autoZero"/>
        <c:auto val="1"/>
        <c:lblAlgn val="ctr"/>
        <c:lblOffset val="100"/>
        <c:noMultiLvlLbl val="0"/>
      </c:catAx>
      <c:valAx>
        <c:axId val="-21063803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2106509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97444728363514"/>
          <c:y val="0.93326528533866604"/>
          <c:w val="0.54855127208087995"/>
          <c:h val="6.6734714661333933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+mn-lt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82519183126362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</c:v>
                </c:pt>
              </c:strCache>
            </c:strRef>
          </c:tx>
          <c:spPr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No personal doctor</c:v>
                </c:pt>
                <c:pt idx="1">
                  <c:v>Delay in care because of cost</c:v>
                </c:pt>
                <c:pt idx="2">
                  <c:v>Care less affordable in past year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0.54300000000000004</c:v>
                </c:pt>
                <c:pt idx="1">
                  <c:v>0.3866</c:v>
                </c:pt>
                <c:pt idx="2">
                  <c:v>0.28820000000000001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6-8A4C-9E44-CFFBCAA5F1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Arkansas</c:v>
                </c:pt>
              </c:strCache>
            </c:strRef>
          </c:tx>
          <c:spPr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No personal doctor</c:v>
                </c:pt>
                <c:pt idx="1">
                  <c:v>Delay in care because of cost</c:v>
                </c:pt>
                <c:pt idx="2">
                  <c:v>Care less affordable in past year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0.35809999999999997</c:v>
                </c:pt>
                <c:pt idx="1">
                  <c:v>0.3201</c:v>
                </c:pt>
                <c:pt idx="2">
                  <c:v>0.23769999999999999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16-8A4C-9E44-CFFBCAA5F1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Kentucky</c:v>
                </c:pt>
              </c:strCache>
            </c:strRef>
          </c:tx>
          <c:spPr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No personal doctor</c:v>
                </c:pt>
                <c:pt idx="1">
                  <c:v>Delay in care because of cost</c:v>
                </c:pt>
                <c:pt idx="2">
                  <c:v>Care less affordable in past year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0.34370000000000001</c:v>
                </c:pt>
                <c:pt idx="1">
                  <c:v>0.28339999999999999</c:v>
                </c:pt>
                <c:pt idx="2">
                  <c:v>0.20080000000000001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16-8A4C-9E44-CFFBCAA5F1B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Louisiana</c:v>
                </c:pt>
              </c:strCache>
            </c:strRef>
          </c:tx>
          <c:spPr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No personal doctor</c:v>
                </c:pt>
                <c:pt idx="1">
                  <c:v>Delay in care because of cost</c:v>
                </c:pt>
                <c:pt idx="2">
                  <c:v>Care less affordable in past year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0.39119999999999999</c:v>
                </c:pt>
                <c:pt idx="1">
                  <c:v>0.26600000000000001</c:v>
                </c:pt>
                <c:pt idx="2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16-8A4C-9E44-CFFBCAA5F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7"/>
        <c:axId val="-2115770168"/>
        <c:axId val="-2094545976"/>
      </c:barChart>
      <c:catAx>
        <c:axId val="-211577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94545976"/>
        <c:crosses val="autoZero"/>
        <c:auto val="1"/>
        <c:lblAlgn val="ctr"/>
        <c:lblOffset val="100"/>
        <c:noMultiLvlLbl val="0"/>
      </c:catAx>
      <c:valAx>
        <c:axId val="-2094545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2115770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322955485274468"/>
          <c:y val="0.91831673868930741"/>
          <c:w val="0.54789707231386209"/>
          <c:h val="5.9586553912045002E-2"/>
        </c:manualLayout>
      </c:layout>
      <c:overlay val="0"/>
      <c:spPr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0">
          <a:solidFill>
            <a:schemeClr val="tx1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39962226419257E-4"/>
          <c:y val="0.13730371534494756"/>
          <c:w val="0.99953082990778808"/>
          <c:h val="0.7714263400821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Help Personal Finances</c:v>
                </c:pt>
              </c:strCache>
            </c:strRef>
          </c:tx>
          <c:spPr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tx1"/>
                    </a:solidFill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0.41799999999999998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1-E345-967A-107FE88CC0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Hurt Personal Finances</c:v>
                </c:pt>
              </c:strCache>
            </c:strRef>
          </c:tx>
          <c:spPr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541-E345-967A-107FE88CC0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9.2999999999999999E-2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1-E345-967A-107FE88CC0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0541-E345-967A-107FE88CC07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More Likely to Work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InterFace" panose="020B0503030203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41-E345-967A-107FE88CC07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Less Likely to Work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41-E345-967A-107FE88CC07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0541-E345-967A-107FE88CC07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Help Texas Economy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0%</c:formatCode>
                <c:ptCount val="1"/>
                <c:pt idx="0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41-E345-967A-107FE88CC07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Hurt Texas Economy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0%</c:formatCode>
                <c:ptCount val="1"/>
                <c:pt idx="0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41-E345-967A-107FE88CC0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47231816"/>
        <c:axId val="-2114921320"/>
      </c:barChart>
      <c:catAx>
        <c:axId val="-204723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14921320"/>
        <c:crosses val="autoZero"/>
        <c:auto val="1"/>
        <c:lblAlgn val="ctr"/>
        <c:lblOffset val="100"/>
        <c:noMultiLvlLbl val="0"/>
      </c:catAx>
      <c:valAx>
        <c:axId val="-21149213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204723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0.09201</cdr:x>
      <cdr:y>0</cdr:y>
    </cdr:from>
    <cdr:to>
      <cdr:x>0.28801</cdr:x>
      <cdr:y>0.18212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828155" y="0"/>
          <a:ext cx="1764197" cy="8325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Would gaining Medicaid help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or h</a:t>
          </a:r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urt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your </a:t>
          </a:r>
          <a:br>
            <a:rPr lang="en-US" sz="1200" dirty="0">
              <a:solidFill>
                <a:schemeClr val="tx1"/>
              </a:solidFill>
              <a:cs typeface="Times New Roman" panose="02020603050405020304" pitchFamily="18" charset="0"/>
            </a:rPr>
          </a:br>
          <a:r>
            <a:rPr lang="en-US" sz="1200" dirty="0">
              <a:solidFill>
                <a:schemeClr val="tx1"/>
              </a:solidFill>
              <a:cs typeface="Times New Roman" panose="02020603050405020304" pitchFamily="18" charset="0"/>
            </a:rPr>
            <a:t>f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inancial situation?</a:t>
          </a:r>
          <a:endParaRPr lang="en-US" sz="1200" b="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0.39495</cdr:x>
      <cdr:y>0</cdr:y>
    </cdr:from>
    <cdr:to>
      <cdr:x>0.60401</cdr:x>
      <cdr:y>0.14074</cdr:y>
    </cdr:to>
    <cdr:sp macro="" textlink="">
      <cdr:nvSpPr>
        <cdr:cNvPr id="3" name="Text Box 1"/>
        <cdr:cNvSpPr txBox="1"/>
      </cdr:nvSpPr>
      <cdr:spPr>
        <a:xfrm xmlns:a="http://schemas.openxmlformats.org/drawingml/2006/main">
          <a:off x="3554934" y="0"/>
          <a:ext cx="1881734" cy="643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Would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gaining Medicaid </a:t>
          </a:r>
          <a:r>
            <a:rPr lang="en-US" sz="1200" dirty="0">
              <a:solidFill>
                <a:schemeClr val="tx1"/>
              </a:solidFill>
              <a:cs typeface="Times New Roman" panose="02020603050405020304" pitchFamily="18" charset="0"/>
            </a:rPr>
            <a:t>i</a:t>
          </a:r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ncrease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or d</a:t>
          </a:r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ecrease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en-US" sz="1200" dirty="0">
              <a:solidFill>
                <a:schemeClr val="tx1"/>
              </a:solidFill>
              <a:cs typeface="Times New Roman" panose="02020603050405020304" pitchFamily="18" charset="0"/>
            </a:rPr>
            <a:t>y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our likelihood of working?</a:t>
          </a:r>
          <a:endParaRPr lang="en-US" sz="1200" b="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0.71201</cdr:x>
      <cdr:y>0</cdr:y>
    </cdr:from>
    <cdr:to>
      <cdr:x>0.91201</cdr:x>
      <cdr:y>0.14074</cdr:y>
    </cdr:to>
    <cdr:sp macro="" textlink="">
      <cdr:nvSpPr>
        <cdr:cNvPr id="4" name="Text Box 1"/>
        <cdr:cNvSpPr txBox="1"/>
      </cdr:nvSpPr>
      <cdr:spPr>
        <a:xfrm xmlns:a="http://schemas.openxmlformats.org/drawingml/2006/main">
          <a:off x="6408775" y="0"/>
          <a:ext cx="1800200" cy="643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Would expanding Medicaid help</a:t>
          </a:r>
          <a:r>
            <a:rPr lang="en-US" sz="1200" b="0" baseline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or h</a:t>
          </a:r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urt </a:t>
          </a:r>
        </a:p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the </a:t>
          </a:r>
          <a:r>
            <a:rPr lang="en-US" sz="1200" dirty="0">
              <a:solidFill>
                <a:schemeClr val="tx1"/>
              </a:solidFill>
              <a:cs typeface="Times New Roman" panose="02020603050405020304" pitchFamily="18" charset="0"/>
            </a:rPr>
            <a:t>s</a:t>
          </a:r>
          <a:r>
            <a:rPr lang="en-US" sz="12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tate economy?</a:t>
          </a:r>
        </a:p>
      </cdr:txBody>
    </cdr:sp>
  </cdr:relSizeAnchor>
  <cdr:relSizeAnchor xmlns:cdr="http://schemas.openxmlformats.org/drawingml/2006/chartDrawing">
    <cdr:from>
      <cdr:x>0.09201</cdr:x>
      <cdr:y>0.91133</cdr:y>
    </cdr:from>
    <cdr:to>
      <cdr:x>0.17601</cdr:x>
      <cdr:y>0.96847</cdr:y>
    </cdr:to>
    <cdr:sp macro="" textlink="">
      <cdr:nvSpPr>
        <cdr:cNvPr id="5" name="Text Box 1"/>
        <cdr:cNvSpPr txBox="1"/>
      </cdr:nvSpPr>
      <cdr:spPr>
        <a:xfrm xmlns:a="http://schemas.openxmlformats.org/drawingml/2006/main">
          <a:off x="828156" y="4165900"/>
          <a:ext cx="756084" cy="26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Help</a:t>
          </a:r>
        </a:p>
      </cdr:txBody>
    </cdr:sp>
  </cdr:relSizeAnchor>
  <cdr:relSizeAnchor xmlns:cdr="http://schemas.openxmlformats.org/drawingml/2006/chartDrawing">
    <cdr:from>
      <cdr:x>0.19601</cdr:x>
      <cdr:y>0.91133</cdr:y>
    </cdr:from>
    <cdr:to>
      <cdr:x>0.27601</cdr:x>
      <cdr:y>0.96847</cdr:y>
    </cdr:to>
    <cdr:sp macro="" textlink="">
      <cdr:nvSpPr>
        <cdr:cNvPr id="6" name="Text Box 1"/>
        <cdr:cNvSpPr txBox="1"/>
      </cdr:nvSpPr>
      <cdr:spPr>
        <a:xfrm xmlns:a="http://schemas.openxmlformats.org/drawingml/2006/main">
          <a:off x="1764260" y="4165900"/>
          <a:ext cx="720079" cy="26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Hurt</a:t>
          </a:r>
        </a:p>
      </cdr:txBody>
    </cdr:sp>
  </cdr:relSizeAnchor>
  <cdr:relSizeAnchor xmlns:cdr="http://schemas.openxmlformats.org/drawingml/2006/chartDrawing">
    <cdr:from>
      <cdr:x>0.40801</cdr:x>
      <cdr:y>0.91133</cdr:y>
    </cdr:from>
    <cdr:to>
      <cdr:x>0.49201</cdr:x>
      <cdr:y>0.96847</cdr:y>
    </cdr:to>
    <cdr:sp macro="" textlink="">
      <cdr:nvSpPr>
        <cdr:cNvPr id="7" name="Text Box 1"/>
        <cdr:cNvSpPr txBox="1"/>
      </cdr:nvSpPr>
      <cdr:spPr>
        <a:xfrm xmlns:a="http://schemas.openxmlformats.org/drawingml/2006/main">
          <a:off x="3672472" y="4165900"/>
          <a:ext cx="756084" cy="26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Increase</a:t>
          </a:r>
        </a:p>
      </cdr:txBody>
    </cdr:sp>
  </cdr:relSizeAnchor>
  <cdr:relSizeAnchor xmlns:cdr="http://schemas.openxmlformats.org/drawingml/2006/chartDrawing">
    <cdr:from>
      <cdr:x>0.50801</cdr:x>
      <cdr:y>0.91133</cdr:y>
    </cdr:from>
    <cdr:to>
      <cdr:x>0.60001</cdr:x>
      <cdr:y>0.96847</cdr:y>
    </cdr:to>
    <cdr:sp macro="" textlink="">
      <cdr:nvSpPr>
        <cdr:cNvPr id="8" name="Text Box 1"/>
        <cdr:cNvSpPr txBox="1"/>
      </cdr:nvSpPr>
      <cdr:spPr>
        <a:xfrm xmlns:a="http://schemas.openxmlformats.org/drawingml/2006/main">
          <a:off x="4572572" y="4165900"/>
          <a:ext cx="828092" cy="26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Decrease</a:t>
          </a:r>
        </a:p>
      </cdr:txBody>
    </cdr:sp>
  </cdr:relSizeAnchor>
  <cdr:relSizeAnchor xmlns:cdr="http://schemas.openxmlformats.org/drawingml/2006/chartDrawing">
    <cdr:from>
      <cdr:x>0.72001</cdr:x>
      <cdr:y>0.91133</cdr:y>
    </cdr:from>
    <cdr:to>
      <cdr:x>0.80401</cdr:x>
      <cdr:y>0.96847</cdr:y>
    </cdr:to>
    <cdr:sp macro="" textlink="">
      <cdr:nvSpPr>
        <cdr:cNvPr id="9" name="Text Box 1"/>
        <cdr:cNvSpPr txBox="1"/>
      </cdr:nvSpPr>
      <cdr:spPr>
        <a:xfrm xmlns:a="http://schemas.openxmlformats.org/drawingml/2006/main">
          <a:off x="6480783" y="4165900"/>
          <a:ext cx="756084" cy="2612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Help</a:t>
          </a:r>
        </a:p>
      </cdr:txBody>
    </cdr:sp>
  </cdr:relSizeAnchor>
  <cdr:relSizeAnchor xmlns:cdr="http://schemas.openxmlformats.org/drawingml/2006/chartDrawing">
    <cdr:from>
      <cdr:x>0.82801</cdr:x>
      <cdr:y>0.91288</cdr:y>
    </cdr:from>
    <cdr:to>
      <cdr:x>0.90801</cdr:x>
      <cdr:y>0.97002</cdr:y>
    </cdr:to>
    <cdr:sp macro="" textlink="">
      <cdr:nvSpPr>
        <cdr:cNvPr id="10" name="Text Box 1"/>
        <cdr:cNvSpPr txBox="1"/>
      </cdr:nvSpPr>
      <cdr:spPr>
        <a:xfrm xmlns:a="http://schemas.openxmlformats.org/drawingml/2006/main">
          <a:off x="7452890" y="4172985"/>
          <a:ext cx="720081" cy="26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>
              <a:solidFill>
                <a:schemeClr val="tx1"/>
              </a:solidFill>
              <a:latin typeface="InterFace" panose="020B0503030203020004" pitchFamily="34" charset="77"/>
              <a:cs typeface="Times New Roman" panose="02020603050405020304" pitchFamily="18" charset="0"/>
            </a:rPr>
            <a:t>Hurt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8/29/19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8/29/19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Lucy Chen et al., </a:t>
            </a:r>
            <a:r>
              <a:rPr lang="en-US" sz="900" i="1" dirty="0"/>
              <a:t>Medicaid Expansion in Texas: Potential Economic and Employment Implications</a:t>
            </a:r>
            <a:r>
              <a:rPr lang="en-US" sz="900" dirty="0"/>
              <a:t> (Commonwealth Fund, Sept.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Low-Income Adults in Texas Are More Likely to Be Uninsured and Less Likely to Have Medicaid Than Those in Southern Expansion States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25D5-B7B0-7C48-976A-1280FE0FAA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data from telephone surveys of 3,004 U.S. citizens ages 19–64 with family incomes below 138% of poverty, Nov.–Dec. 2018.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C1EFF93-E640-1C44-BA41-C8D5DB5F0E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9244832"/>
              </p:ext>
            </p:extLst>
          </p:nvPr>
        </p:nvGraphicFramePr>
        <p:xfrm>
          <a:off x="71437" y="1304764"/>
          <a:ext cx="9001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19C2790-4A79-084A-924E-872CC55BF9E0}"/>
              </a:ext>
            </a:extLst>
          </p:cNvPr>
          <p:cNvSpPr txBox="1"/>
          <p:nvPr/>
        </p:nvSpPr>
        <p:spPr>
          <a:xfrm>
            <a:off x="71500" y="1143000"/>
            <a:ext cx="183864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Percent of low-income adults</a:t>
            </a:r>
          </a:p>
        </p:txBody>
      </p:sp>
    </p:spTree>
    <p:extLst>
      <p:ext uri="{BB962C8B-B14F-4D97-AF65-F5344CB8AC3E}">
        <p14:creationId xmlns:p14="http://schemas.microsoft.com/office/powerpoint/2010/main" val="126743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 to and Affordability of Care Is Significantly Worse for Low-Income Adults in Texas Than in Other Southern States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25D5-B7B0-7C48-976A-1280FE0FAA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data from telephone surveys of 3,004 U.S. citizens ages 19–64 with family incomes below 138% of poverty, Nov.–Dec. 2018.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724D493-13EB-E845-AD5C-A829A9E2CB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2287554"/>
              </p:ext>
            </p:extLst>
          </p:nvPr>
        </p:nvGraphicFramePr>
        <p:xfrm>
          <a:off x="71500" y="1340768"/>
          <a:ext cx="9000999" cy="4356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D9C34BE-2CCC-4748-9D2A-024300E6EF4E}"/>
              </a:ext>
            </a:extLst>
          </p:cNvPr>
          <p:cNvSpPr txBox="1"/>
          <p:nvPr/>
        </p:nvSpPr>
        <p:spPr>
          <a:xfrm>
            <a:off x="71500" y="1143000"/>
            <a:ext cx="183864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Percent of low-income adults</a:t>
            </a:r>
          </a:p>
        </p:txBody>
      </p: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Low-Income Texans’ Views on Economic and Employment Implications of Medicaid Expansion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25D5-B7B0-7C48-976A-1280FE0FAA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data from telephone surveys of 601 U.S. citizens in Texas ages 19–64 with family incomes below 138% of poverty, Nov.–Dec. 2018.</a:t>
            </a:r>
            <a:br>
              <a:rPr lang="en-US" dirty="0"/>
            </a:br>
            <a:r>
              <a:rPr lang="en-US" dirty="0"/>
              <a:t>The remainder of the sample for each outcome responded “No difference” or “I don’t know.”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EB130EA-80F4-804A-BCEC-2EB9F9C8BD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7459866"/>
              </p:ext>
            </p:extLst>
          </p:nvPr>
        </p:nvGraphicFramePr>
        <p:xfrm>
          <a:off x="71437" y="1143385"/>
          <a:ext cx="9001000" cy="457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52FAF7-E67F-4E4B-81CD-E7DE944AF215}"/>
              </a:ext>
            </a:extLst>
          </p:cNvPr>
          <p:cNvCxnSpPr/>
          <p:nvPr/>
        </p:nvCxnSpPr>
        <p:spPr>
          <a:xfrm>
            <a:off x="73152" y="5285232"/>
            <a:ext cx="8979408" cy="0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8830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159925</TotalTime>
  <Words>205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Berlingske Serif Text</vt:lpstr>
      <vt:lpstr>InterFace</vt:lpstr>
      <vt:lpstr>InterFace Bold</vt:lpstr>
      <vt:lpstr>1_Office Theme</vt:lpstr>
      <vt:lpstr>Low-Income Adults in Texas Are More Likely to Be Uninsured and Less Likely to Have Medicaid Than Those in Southern Expansion States</vt:lpstr>
      <vt:lpstr>Access to and Affordability of Care Is Significantly Worse for Low-Income Adults in Texas Than in Other Southern States</vt:lpstr>
      <vt:lpstr>Low-Income Texans’ Views on Economic and Employment Implications of Medicaid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2005</cp:revision>
  <cp:lastPrinted>2019-08-28T17:36:52Z</cp:lastPrinted>
  <dcterms:created xsi:type="dcterms:W3CDTF">2014-10-08T23:03:32Z</dcterms:created>
  <dcterms:modified xsi:type="dcterms:W3CDTF">2019-08-29T17:04:26Z</dcterms:modified>
</cp:coreProperties>
</file>