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charts/chart8.xml" ContentType="application/vnd.openxmlformats-officedocument.drawingml.chart+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5" r:id="rId5"/>
  </p:sldMasterIdLst>
  <p:notesMasterIdLst>
    <p:notesMasterId r:id="rId13"/>
  </p:notesMasterIdLst>
  <p:handoutMasterIdLst>
    <p:handoutMasterId r:id="rId14"/>
  </p:handoutMasterIdLst>
  <p:sldIdLst>
    <p:sldId id="460" r:id="rId6"/>
    <p:sldId id="454" r:id="rId7"/>
    <p:sldId id="449" r:id="rId8"/>
    <p:sldId id="451" r:id="rId9"/>
    <p:sldId id="450" r:id="rId10"/>
    <p:sldId id="435" r:id="rId11"/>
    <p:sldId id="459" r:id="rId12"/>
  </p:sldIdLst>
  <p:sldSz cx="9144000" cy="6858000" type="screen4x3"/>
  <p:notesSz cx="9236075" cy="70104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2" userDrawn="1">
          <p15:clr>
            <a:srgbClr val="A4A3A4"/>
          </p15:clr>
        </p15:guide>
        <p15:guide id="2" pos="24" userDrawn="1">
          <p15:clr>
            <a:srgbClr val="A4A3A4"/>
          </p15:clr>
        </p15:guide>
        <p15:guide id="3" orient="horz" pos="4296" userDrawn="1">
          <p15:clr>
            <a:srgbClr val="A4A3A4"/>
          </p15:clr>
        </p15:guide>
        <p15:guide id="4" pos="2184" userDrawn="1">
          <p15:clr>
            <a:srgbClr val="A4A3A4"/>
          </p15:clr>
        </p15:guide>
        <p15:guide id="5" pos="5712" userDrawn="1">
          <p15:clr>
            <a:srgbClr val="A4A3A4"/>
          </p15:clr>
        </p15:guide>
        <p15:guide id="8" orient="horz" pos="3648" userDrawn="1">
          <p15:clr>
            <a:srgbClr val="A4A3A4"/>
          </p15:clr>
        </p15:guide>
        <p15:guide id="9" pos="1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ob Lippa" initials="JL" lastIdx="6" clrIdx="0"/>
  <p:cmAuthor id="1" name="Munira Gunja" initials="MG"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15A"/>
    <a:srgbClr val="33383B"/>
    <a:srgbClr val="2B5AAF"/>
    <a:srgbClr val="2BA954"/>
    <a:srgbClr val="58BDCD"/>
    <a:srgbClr val="145028"/>
    <a:srgbClr val="BCEECD"/>
    <a:srgbClr val="2C8594"/>
    <a:srgbClr val="B5E2E9"/>
    <a:srgbClr val="FAB5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62" autoAdjust="0"/>
    <p:restoredTop sz="96793" autoAdjust="0"/>
  </p:normalViewPr>
  <p:slideViewPr>
    <p:cSldViewPr>
      <p:cViewPr varScale="1">
        <p:scale>
          <a:sx n="148" d="100"/>
          <a:sy n="148" d="100"/>
        </p:scale>
        <p:origin x="1656" y="192"/>
      </p:cViewPr>
      <p:guideLst>
        <p:guide orient="horz" pos="72"/>
        <p:guide pos="24"/>
        <p:guide orient="horz" pos="4296"/>
        <p:guide pos="2184"/>
        <p:guide pos="5712"/>
        <p:guide orient="horz" pos="3648"/>
        <p:guide pos="1200"/>
      </p:guideLst>
    </p:cSldViewPr>
  </p:slideViewPr>
  <p:outlineViewPr>
    <p:cViewPr>
      <p:scale>
        <a:sx n="33" d="100"/>
        <a:sy n="33" d="100"/>
      </p:scale>
      <p:origin x="0" y="0"/>
    </p:cViewPr>
  </p:outlineViewPr>
  <p:notesTextViewPr>
    <p:cViewPr>
      <p:scale>
        <a:sx n="100" d="100"/>
        <a:sy n="100" d="100"/>
      </p:scale>
      <p:origin x="0" y="0"/>
    </p:cViewPr>
  </p:notesText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3.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Income</a:t>
            </a:r>
          </a:p>
        </c:rich>
      </c:tx>
      <c:layout>
        <c:manualLayout>
          <c:xMode val="edge"/>
          <c:yMode val="edge"/>
          <c:x val="0.40571317043047617"/>
          <c:y val="3.1920416084177325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573219202158208"/>
          <c:y val="0.14255322732567102"/>
          <c:w val="0.66908391753418417"/>
          <c:h val="0.59146691438928978"/>
        </c:manualLayout>
      </c:layout>
      <c:pieChart>
        <c:varyColors val="1"/>
        <c:ser>
          <c:idx val="0"/>
          <c:order val="0"/>
          <c:tx>
            <c:strRef>
              <c:f>Sheet1!$B$1</c:f>
              <c:strCache>
                <c:ptCount val="1"/>
                <c:pt idx="0">
                  <c:v>Income</c:v>
                </c:pt>
              </c:strCache>
            </c:strRef>
          </c:tx>
          <c:spPr>
            <a:ln w="6350">
              <a:solidFill>
                <a:schemeClr val="lt1"/>
              </a:solidFill>
            </a:ln>
          </c:spPr>
          <c:dPt>
            <c:idx val="0"/>
            <c:bubble3D val="0"/>
            <c:spPr>
              <a:solidFill>
                <a:schemeClr val="accent1"/>
              </a:solidFill>
              <a:ln w="6350">
                <a:solidFill>
                  <a:schemeClr val="lt1"/>
                </a:solidFill>
              </a:ln>
              <a:effectLst/>
            </c:spPr>
            <c:extLst>
              <c:ext xmlns:c16="http://schemas.microsoft.com/office/drawing/2014/chart" uri="{C3380CC4-5D6E-409C-BE32-E72D297353CC}">
                <c16:uniqueId val="{00000006-AD81-4DA7-90B1-E2769EC16122}"/>
              </c:ext>
            </c:extLst>
          </c:dPt>
          <c:dPt>
            <c:idx val="1"/>
            <c:bubble3D val="0"/>
            <c:spPr>
              <a:solidFill>
                <a:schemeClr val="accent2"/>
              </a:solidFill>
              <a:ln w="6350">
                <a:solidFill>
                  <a:schemeClr val="lt1"/>
                </a:solidFill>
              </a:ln>
              <a:effectLst/>
            </c:spPr>
            <c:extLst>
              <c:ext xmlns:c16="http://schemas.microsoft.com/office/drawing/2014/chart" uri="{C3380CC4-5D6E-409C-BE32-E72D297353CC}">
                <c16:uniqueId val="{00000001-AD81-4DA7-90B1-E2769EC16122}"/>
              </c:ext>
            </c:extLst>
          </c:dPt>
          <c:dPt>
            <c:idx val="2"/>
            <c:bubble3D val="0"/>
            <c:spPr>
              <a:solidFill>
                <a:schemeClr val="accent3"/>
              </a:solidFill>
              <a:ln w="6350">
                <a:solidFill>
                  <a:schemeClr val="lt1"/>
                </a:solidFill>
              </a:ln>
              <a:effectLst/>
            </c:spPr>
            <c:extLst>
              <c:ext xmlns:c16="http://schemas.microsoft.com/office/drawing/2014/chart" uri="{C3380CC4-5D6E-409C-BE32-E72D297353CC}">
                <c16:uniqueId val="{00000003-AD81-4DA7-90B1-E2769EC16122}"/>
              </c:ext>
            </c:extLst>
          </c:dPt>
          <c:dPt>
            <c:idx val="3"/>
            <c:bubble3D val="0"/>
            <c:spPr>
              <a:solidFill>
                <a:schemeClr val="accent4"/>
              </a:solidFill>
              <a:ln w="6350">
                <a:solidFill>
                  <a:schemeClr val="lt1"/>
                </a:solidFill>
              </a:ln>
              <a:effectLst/>
            </c:spPr>
            <c:extLst>
              <c:ext xmlns:c16="http://schemas.microsoft.com/office/drawing/2014/chart" uri="{C3380CC4-5D6E-409C-BE32-E72D297353CC}">
                <c16:uniqueId val="{00000004-AD81-4DA7-90B1-E2769EC16122}"/>
              </c:ext>
            </c:extLst>
          </c:dPt>
          <c:dPt>
            <c:idx val="4"/>
            <c:bubble3D val="0"/>
            <c:spPr>
              <a:solidFill>
                <a:schemeClr val="accent5"/>
              </a:solidFill>
              <a:ln w="6350">
                <a:solidFill>
                  <a:schemeClr val="lt1"/>
                </a:solidFill>
              </a:ln>
              <a:effectLst/>
            </c:spPr>
            <c:extLst>
              <c:ext xmlns:c16="http://schemas.microsoft.com/office/drawing/2014/chart" uri="{C3380CC4-5D6E-409C-BE32-E72D297353CC}">
                <c16:uniqueId val="{00000005-AD81-4DA7-90B1-E2769EC16122}"/>
              </c:ext>
            </c:extLst>
          </c:dPt>
          <c:dPt>
            <c:idx val="5"/>
            <c:bubble3D val="0"/>
            <c:spPr>
              <a:solidFill>
                <a:schemeClr val="accent6"/>
              </a:solidFill>
              <a:ln w="6350">
                <a:solidFill>
                  <a:schemeClr val="lt1"/>
                </a:solidFill>
              </a:ln>
              <a:effectLst/>
            </c:spPr>
            <c:extLst>
              <c:ext xmlns:c16="http://schemas.microsoft.com/office/drawing/2014/chart" uri="{C3380CC4-5D6E-409C-BE32-E72D297353CC}">
                <c16:uniqueId val="{00000002-AD81-4DA7-90B1-E2769EC16122}"/>
              </c:ext>
            </c:extLst>
          </c:dPt>
          <c:dLbls>
            <c:dLbl>
              <c:idx val="0"/>
              <c:layout>
                <c:manualLayout>
                  <c:x val="0.22545507575048812"/>
                  <c:y val="-8.0515682837305064E-2"/>
                </c:manualLayout>
              </c:layout>
              <c:tx>
                <c:rich>
                  <a:bodyPr/>
                  <a:lstStyle/>
                  <a:p>
                    <a:fld id="{F5A8C92D-BB00-B44A-97D1-9AF1D3375058}" type="CATEGORYNAME">
                      <a:rPr lang="en-US"/>
                      <a:pPr/>
                      <a:t>[CATEGORY NAME]</a:t>
                    </a:fld>
                    <a:r>
                      <a:rPr lang="en-US" baseline="0" dirty="0"/>
                      <a:t>
</a:t>
                    </a:r>
                    <a:fld id="{8C69A3EF-86FD-2F4D-9BE0-DC2EBF329C1D}"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6-AD81-4DA7-90B1-E2769EC16122}"/>
                </c:ext>
              </c:extLst>
            </c:dLbl>
            <c:dLbl>
              <c:idx val="1"/>
              <c:tx>
                <c:rich>
                  <a:bodyPr/>
                  <a:lstStyle/>
                  <a:p>
                    <a:fld id="{58F5A10C-0BD3-C84F-A4CC-74C83212C0F4}" type="CATEGORYNAME">
                      <a:rPr lang="en-US"/>
                      <a:pPr/>
                      <a:t>[CATEGORY NAME]</a:t>
                    </a:fld>
                    <a:r>
                      <a:rPr lang="en-US" baseline="0" dirty="0"/>
                      <a:t>
</a:t>
                    </a:r>
                    <a:fld id="{341F9123-F12E-7E48-AB6D-2917789E7AA7}" type="PERCENTAGE">
                      <a:rPr lang="en-US" sz="1600" b="1" baseline="0"/>
                      <a:pPr/>
                      <a:t>[PERCENTAGE]</a:t>
                    </a:fld>
                    <a:endParaRPr lang="en-US" baseline="0" dirty="0"/>
                  </a:p>
                </c:rich>
              </c:tx>
              <c:dLblPos val="inEnd"/>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AD81-4DA7-90B1-E2769EC16122}"/>
                </c:ext>
              </c:extLst>
            </c:dLbl>
            <c:dLbl>
              <c:idx val="2"/>
              <c:layout>
                <c:manualLayout>
                  <c:x val="-0.15431085632823932"/>
                  <c:y val="-5.951216436413325E-4"/>
                </c:manualLayout>
              </c:layout>
              <c:tx>
                <c:rich>
                  <a:bodyPr/>
                  <a:lstStyle/>
                  <a:p>
                    <a:fld id="{9C82ADB6-74AF-CD4D-8DDD-D8253D83E52F}" type="CATEGORYNAME">
                      <a:rPr lang="en-US"/>
                      <a:pPr/>
                      <a:t>[CATEGORY NAME]</a:t>
                    </a:fld>
                    <a:r>
                      <a:rPr lang="en-US" baseline="0" dirty="0"/>
                      <a:t>
</a:t>
                    </a:r>
                    <a:fld id="{2EBBB6A9-439F-9148-A2C3-93FF4D7926E3}"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AD81-4DA7-90B1-E2769EC16122}"/>
                </c:ext>
              </c:extLst>
            </c:dLbl>
            <c:dLbl>
              <c:idx val="3"/>
              <c:layout>
                <c:manualLayout>
                  <c:x val="-0.17326502789971784"/>
                  <c:y val="-0.12844143774133629"/>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fld id="{F8619436-19A3-3541-B93D-DF8063FF7B3A}" type="CATEGORYNAME">
                      <a:rPr lang="en-US"/>
                      <a:pPr>
                        <a:defRPr sz="1200">
                          <a:solidFill>
                            <a:schemeClr val="bg1"/>
                          </a:solidFill>
                        </a:defRPr>
                      </a:pPr>
                      <a:t>[CATEGORY NAME]</a:t>
                    </a:fld>
                    <a:r>
                      <a:rPr lang="en-US" baseline="0" dirty="0"/>
                      <a:t>
</a:t>
                    </a:r>
                    <a:fld id="{614D9AD3-E7E7-0D4B-90E6-9EE8C56D2A50}" type="PERCENTAGE">
                      <a:rPr lang="en-US" sz="1600" b="1" baseline="0"/>
                      <a:pPr>
                        <a:defRPr sz="1200">
                          <a:solidFill>
                            <a:schemeClr val="bg1"/>
                          </a:solidFill>
                        </a:defRPr>
                      </a:pPr>
                      <a:t>[PERCENTAGE]</a:t>
                    </a:fld>
                    <a:endParaRPr lang="en-US" baseline="0" dirty="0"/>
                  </a:p>
                </c:rich>
              </c:tx>
              <c:spPr>
                <a:xfrm>
                  <a:off x="2760342" y="3308695"/>
                  <a:ext cx="1106720" cy="685494"/>
                </a:xfrm>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gd name="adj1" fmla="val 191"/>
                        <a:gd name="adj2" fmla="val -92036"/>
                      </a:avLst>
                    </a:prstGeom>
                    <a:noFill/>
                    <a:ln>
                      <a:noFill/>
                    </a:ln>
                  </c15:spPr>
                  <c15:layout>
                    <c:manualLayout>
                      <c:w val="0.2703425620742157"/>
                      <c:h val="0.14802351126501342"/>
                    </c:manualLayout>
                  </c15:layout>
                  <c15:dlblFieldTable/>
                  <c15:showDataLabelsRange val="0"/>
                </c:ext>
                <c:ext xmlns:c16="http://schemas.microsoft.com/office/drawing/2014/chart" uri="{C3380CC4-5D6E-409C-BE32-E72D297353CC}">
                  <c16:uniqueId val="{00000004-AD81-4DA7-90B1-E2769EC16122}"/>
                </c:ext>
              </c:extLst>
            </c:dLbl>
            <c:dLbl>
              <c:idx val="4"/>
              <c:layout>
                <c:manualLayout>
                  <c:x val="0.12482787866144865"/>
                  <c:y val="-2.0486781864596439E-2"/>
                </c:manualLayout>
              </c:layout>
              <c:spPr>
                <a:noFill/>
                <a:ln>
                  <a:noFill/>
                </a:ln>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22286455342253061"/>
                      <c:h val="9.4929244009806985E-2"/>
                    </c:manualLayout>
                  </c15:layout>
                </c:ext>
                <c:ext xmlns:c16="http://schemas.microsoft.com/office/drawing/2014/chart" uri="{C3380CC4-5D6E-409C-BE32-E72D297353CC}">
                  <c16:uniqueId val="{00000005-AD81-4DA7-90B1-E2769EC16122}"/>
                </c:ext>
              </c:extLst>
            </c:dLbl>
            <c:dLbl>
              <c:idx val="5"/>
              <c:layout>
                <c:manualLayout>
                  <c:x val="0.16540869795047058"/>
                  <c:y val="-0.15111080016221179"/>
                </c:manualLayout>
              </c:layout>
              <c:spPr>
                <a:noFill/>
                <a:ln>
                  <a:noFill/>
                </a:ln>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19902783962651532"/>
                      <c:h val="0.10184320450053351"/>
                    </c:manualLayout>
                  </c15:layout>
                </c:ext>
                <c:ext xmlns:c16="http://schemas.microsoft.com/office/drawing/2014/chart" uri="{C3380CC4-5D6E-409C-BE32-E72D297353CC}">
                  <c16:uniqueId val="{00000002-AD81-4DA7-90B1-E2769EC16122}"/>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&lt;200% FPL</c:v>
                </c:pt>
                <c:pt idx="1">
                  <c:v>200%–399% FPL</c:v>
                </c:pt>
                <c:pt idx="2">
                  <c:v>400%+ FPL</c:v>
                </c:pt>
                <c:pt idx="3">
                  <c:v>DK/Refused</c:v>
                </c:pt>
              </c:strCache>
            </c:strRef>
          </c:cat>
          <c:val>
            <c:numRef>
              <c:f>Sheet1!$B$2:$B$5</c:f>
              <c:numCache>
                <c:formatCode>General</c:formatCode>
                <c:ptCount val="4"/>
                <c:pt idx="0">
                  <c:v>0.58160000000000001</c:v>
                </c:pt>
                <c:pt idx="1">
                  <c:v>0.2099</c:v>
                </c:pt>
                <c:pt idx="2">
                  <c:v>8.2000000000000003E-2</c:v>
                </c:pt>
                <c:pt idx="3">
                  <c:v>0.12659999999999999</c:v>
                </c:pt>
              </c:numCache>
            </c:numRef>
          </c:val>
          <c:extLst>
            <c:ext xmlns:c16="http://schemas.microsoft.com/office/drawing/2014/chart" uri="{C3380CC4-5D6E-409C-BE32-E72D297353CC}">
              <c16:uniqueId val="{00000000-AD81-4DA7-90B1-E2769EC16122}"/>
            </c:ext>
          </c:extLst>
        </c:ser>
        <c:dLbls>
          <c:showLegendKey val="0"/>
          <c:showVal val="0"/>
          <c:showCatName val="0"/>
          <c:showSerName val="0"/>
          <c:showPercent val="0"/>
          <c:showBubbleSize val="0"/>
          <c:showLeaderLines val="1"/>
        </c:dLbls>
        <c:firstSliceAng val="15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Age</a:t>
            </a:r>
          </a:p>
        </c:rich>
      </c:tx>
      <c:layout>
        <c:manualLayout>
          <c:xMode val="edge"/>
          <c:yMode val="edge"/>
          <c:x val="0.43673592721035309"/>
          <c:y val="2.917801954054702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573219202158208"/>
          <c:y val="0.14255322732567102"/>
          <c:w val="0.66908391753418417"/>
          <c:h val="0.59146691438928978"/>
        </c:manualLayout>
      </c:layout>
      <c:pieChart>
        <c:varyColors val="1"/>
        <c:ser>
          <c:idx val="0"/>
          <c:order val="0"/>
          <c:tx>
            <c:strRef>
              <c:f>Sheet1!$B$1</c:f>
              <c:strCache>
                <c:ptCount val="1"/>
                <c:pt idx="0">
                  <c:v>Income</c:v>
                </c:pt>
              </c:strCache>
            </c:strRef>
          </c:tx>
          <c:spPr>
            <a:ln w="6350"/>
          </c:spPr>
          <c:dPt>
            <c:idx val="0"/>
            <c:bubble3D val="0"/>
            <c:spPr>
              <a:solidFill>
                <a:schemeClr val="accent1"/>
              </a:solidFill>
              <a:ln w="6350">
                <a:solidFill>
                  <a:schemeClr val="lt1"/>
                </a:solidFill>
              </a:ln>
              <a:effectLst/>
            </c:spPr>
            <c:extLst>
              <c:ext xmlns:c16="http://schemas.microsoft.com/office/drawing/2014/chart" uri="{C3380CC4-5D6E-409C-BE32-E72D297353CC}">
                <c16:uniqueId val="{00000001-1837-4690-AB10-ADC4D04995A4}"/>
              </c:ext>
            </c:extLst>
          </c:dPt>
          <c:dPt>
            <c:idx val="1"/>
            <c:bubble3D val="0"/>
            <c:spPr>
              <a:solidFill>
                <a:schemeClr val="accent2"/>
              </a:solidFill>
              <a:ln w="6350">
                <a:solidFill>
                  <a:schemeClr val="lt1"/>
                </a:solidFill>
              </a:ln>
              <a:effectLst/>
            </c:spPr>
            <c:extLst>
              <c:ext xmlns:c16="http://schemas.microsoft.com/office/drawing/2014/chart" uri="{C3380CC4-5D6E-409C-BE32-E72D297353CC}">
                <c16:uniqueId val="{00000003-1837-4690-AB10-ADC4D04995A4}"/>
              </c:ext>
            </c:extLst>
          </c:dPt>
          <c:dPt>
            <c:idx val="2"/>
            <c:bubble3D val="0"/>
            <c:spPr>
              <a:solidFill>
                <a:schemeClr val="accent3"/>
              </a:solidFill>
              <a:ln w="6350">
                <a:solidFill>
                  <a:schemeClr val="lt1"/>
                </a:solidFill>
              </a:ln>
              <a:effectLst/>
            </c:spPr>
            <c:extLst>
              <c:ext xmlns:c16="http://schemas.microsoft.com/office/drawing/2014/chart" uri="{C3380CC4-5D6E-409C-BE32-E72D297353CC}">
                <c16:uniqueId val="{00000005-1837-4690-AB10-ADC4D04995A4}"/>
              </c:ext>
            </c:extLst>
          </c:dPt>
          <c:dPt>
            <c:idx val="3"/>
            <c:bubble3D val="0"/>
            <c:spPr>
              <a:solidFill>
                <a:schemeClr val="accent4"/>
              </a:solidFill>
              <a:ln w="6350">
                <a:solidFill>
                  <a:schemeClr val="lt1"/>
                </a:solidFill>
              </a:ln>
              <a:effectLst/>
            </c:spPr>
            <c:extLst>
              <c:ext xmlns:c16="http://schemas.microsoft.com/office/drawing/2014/chart" uri="{C3380CC4-5D6E-409C-BE32-E72D297353CC}">
                <c16:uniqueId val="{00000007-1837-4690-AB10-ADC4D04995A4}"/>
              </c:ext>
            </c:extLst>
          </c:dPt>
          <c:dPt>
            <c:idx val="4"/>
            <c:bubble3D val="0"/>
            <c:spPr>
              <a:solidFill>
                <a:schemeClr val="accent5"/>
              </a:solidFill>
              <a:ln w="6350">
                <a:solidFill>
                  <a:schemeClr val="lt1"/>
                </a:solidFill>
              </a:ln>
              <a:effectLst/>
            </c:spPr>
            <c:extLst>
              <c:ext xmlns:c16="http://schemas.microsoft.com/office/drawing/2014/chart" uri="{C3380CC4-5D6E-409C-BE32-E72D297353CC}">
                <c16:uniqueId val="{00000009-1837-4690-AB10-ADC4D04995A4}"/>
              </c:ext>
            </c:extLst>
          </c:dPt>
          <c:dPt>
            <c:idx val="5"/>
            <c:bubble3D val="0"/>
            <c:spPr>
              <a:solidFill>
                <a:schemeClr val="accent6"/>
              </a:solidFill>
              <a:ln w="6350">
                <a:solidFill>
                  <a:schemeClr val="lt1"/>
                </a:solidFill>
              </a:ln>
              <a:effectLst/>
            </c:spPr>
            <c:extLst>
              <c:ext xmlns:c16="http://schemas.microsoft.com/office/drawing/2014/chart" uri="{C3380CC4-5D6E-409C-BE32-E72D297353CC}">
                <c16:uniqueId val="{0000000B-1837-4690-AB10-ADC4D04995A4}"/>
              </c:ext>
            </c:extLst>
          </c:dPt>
          <c:dLbls>
            <c:dLbl>
              <c:idx val="0"/>
              <c:layout>
                <c:manualLayout>
                  <c:x val="0.21925052439451273"/>
                  <c:y val="2.9180178907904277E-2"/>
                </c:manualLayout>
              </c:layout>
              <c:tx>
                <c:rich>
                  <a:bodyPr/>
                  <a:lstStyle/>
                  <a:p>
                    <a:fld id="{75054C3B-5B1A-4543-A44D-E303685BDDD5}" type="CATEGORYNAME">
                      <a:rPr lang="en-US"/>
                      <a:pPr/>
                      <a:t>[CATEGORY NAME]</a:t>
                    </a:fld>
                    <a:r>
                      <a:rPr lang="en-US" baseline="0" dirty="0"/>
                      <a:t>
</a:t>
                    </a:r>
                    <a:fld id="{2D668172-636E-4F46-9296-D2FE24E647D4}"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1837-4690-AB10-ADC4D04995A4}"/>
                </c:ext>
              </c:extLst>
            </c:dLbl>
            <c:dLbl>
              <c:idx val="1"/>
              <c:layout>
                <c:manualLayout>
                  <c:x val="-0.20670120859286392"/>
                  <c:y val="0.11266715122870162"/>
                </c:manualLayout>
              </c:layout>
              <c:tx>
                <c:rich>
                  <a:bodyPr/>
                  <a:lstStyle/>
                  <a:p>
                    <a:fld id="{9B9D166C-4A3C-E046-86BC-2E7D84BF6BDE}" type="CATEGORYNAME">
                      <a:rPr lang="en-US"/>
                      <a:pPr/>
                      <a:t>[CATEGORY NAME]</a:t>
                    </a:fld>
                    <a:r>
                      <a:rPr lang="en-US" baseline="0" dirty="0"/>
                      <a:t>
</a:t>
                    </a:r>
                    <a:fld id="{990FD15C-BD8F-8B43-8754-9DA42AA4824A}"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1837-4690-AB10-ADC4D04995A4}"/>
                </c:ext>
              </c:extLst>
            </c:dLbl>
            <c:dLbl>
              <c:idx val="2"/>
              <c:layout>
                <c:manualLayout>
                  <c:x val="-0.14500402929427625"/>
                  <c:y val="-0.15142693154330417"/>
                </c:manualLayout>
              </c:layout>
              <c:tx>
                <c:rich>
                  <a:bodyPr/>
                  <a:lstStyle/>
                  <a:p>
                    <a:fld id="{3430E54E-7C00-8540-8AE3-249996F3ACD9}" type="CATEGORYNAME">
                      <a:rPr lang="en-US"/>
                      <a:pPr/>
                      <a:t>[CATEGORY NAME]</a:t>
                    </a:fld>
                    <a:r>
                      <a:rPr lang="en-US" baseline="0" dirty="0"/>
                      <a:t>
</a:t>
                    </a:r>
                    <a:fld id="{6A97FCC5-D7CC-E245-A058-2BE7F4480707}"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1837-4690-AB10-ADC4D04995A4}"/>
                </c:ext>
              </c:extLst>
            </c:dLbl>
            <c:dLbl>
              <c:idx val="3"/>
              <c:layout>
                <c:manualLayout>
                  <c:x val="5.6303372271371388E-2"/>
                  <c:y val="-1.6003179452496828E-2"/>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fld id="{7E801DC9-08F2-AE4A-A3EB-0F1834C84DE5}" type="CATEGORYNAME">
                      <a:rPr lang="en-US"/>
                      <a:pPr>
                        <a:defRPr sz="1200">
                          <a:solidFill>
                            <a:schemeClr val="tx1"/>
                          </a:solidFill>
                        </a:defRPr>
                      </a:pPr>
                      <a:t>[CATEGORY NAME]</a:t>
                    </a:fld>
                    <a:r>
                      <a:rPr lang="en-US" baseline="0" dirty="0"/>
                      <a:t>
</a:t>
                    </a:r>
                    <a:fld id="{1C025E09-B4C3-A143-8F9C-7566469B5F20}" type="PERCENTAGE">
                      <a:rPr lang="en-US" sz="1600" b="1" baseline="0"/>
                      <a:pPr>
                        <a:defRPr sz="1200">
                          <a:solidFill>
                            <a:schemeClr val="tx1"/>
                          </a:solidFill>
                        </a:defRPr>
                      </a:pPr>
                      <a:t>[PERCENTAGE]</a:t>
                    </a:fld>
                    <a:endParaRPr lang="en-US" baseline="0" dirty="0"/>
                  </a:p>
                </c:rich>
              </c:tx>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2703425620742157"/>
                      <c:h val="0.12608438030259644"/>
                    </c:manualLayout>
                  </c15:layout>
                  <c15:dlblFieldTable/>
                  <c15:showDataLabelsRange val="0"/>
                </c:ext>
                <c:ext xmlns:c16="http://schemas.microsoft.com/office/drawing/2014/chart" uri="{C3380CC4-5D6E-409C-BE32-E72D297353CC}">
                  <c16:uniqueId val="{00000007-1837-4690-AB10-ADC4D04995A4}"/>
                </c:ext>
              </c:extLst>
            </c:dLbl>
            <c:dLbl>
              <c:idx val="4"/>
              <c:layout>
                <c:manualLayout>
                  <c:x val="0.1667084781774448"/>
                  <c:y val="-9.5173446970621273E-3"/>
                </c:manualLayout>
              </c:layout>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1837-4690-AB10-ADC4D04995A4}"/>
                </c:ext>
              </c:extLst>
            </c:dLbl>
            <c:dLbl>
              <c:idx val="5"/>
              <c:layout>
                <c:manualLayout>
                  <c:x val="0.16540869795047058"/>
                  <c:y val="-0.15111080016221179"/>
                </c:manualLayout>
              </c:layout>
              <c:spPr>
                <a:noFill/>
                <a:ln>
                  <a:noFill/>
                </a:ln>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19902783962651532"/>
                      <c:h val="0.10184320450053351"/>
                    </c:manualLayout>
                  </c15:layout>
                </c:ext>
                <c:ext xmlns:c16="http://schemas.microsoft.com/office/drawing/2014/chart" uri="{C3380CC4-5D6E-409C-BE32-E72D297353CC}">
                  <c16:uniqueId val="{0000000B-1837-4690-AB10-ADC4D04995A4}"/>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19–34</c:v>
                </c:pt>
                <c:pt idx="1">
                  <c:v>35–49</c:v>
                </c:pt>
                <c:pt idx="2">
                  <c:v>50–64</c:v>
                </c:pt>
                <c:pt idx="3">
                  <c:v>Refused</c:v>
                </c:pt>
              </c:strCache>
            </c:strRef>
          </c:cat>
          <c:val>
            <c:numRef>
              <c:f>Sheet1!$B$2:$B$5</c:f>
              <c:numCache>
                <c:formatCode>General</c:formatCode>
                <c:ptCount val="4"/>
                <c:pt idx="0">
                  <c:v>0.44159999999999999</c:v>
                </c:pt>
                <c:pt idx="1">
                  <c:v>0.30030000000000001</c:v>
                </c:pt>
                <c:pt idx="2">
                  <c:v>0.24260000000000001</c:v>
                </c:pt>
                <c:pt idx="3">
                  <c:v>1.55E-2</c:v>
                </c:pt>
              </c:numCache>
            </c:numRef>
          </c:val>
          <c:extLst>
            <c:ext xmlns:c16="http://schemas.microsoft.com/office/drawing/2014/chart" uri="{C3380CC4-5D6E-409C-BE32-E72D297353CC}">
              <c16:uniqueId val="{0000000C-1837-4690-AB10-ADC4D04995A4}"/>
            </c:ext>
          </c:extLst>
        </c:ser>
        <c:dLbls>
          <c:showLegendKey val="0"/>
          <c:showVal val="0"/>
          <c:showCatName val="0"/>
          <c:showSerName val="0"/>
          <c:showPercent val="0"/>
          <c:showBubbleSize val="0"/>
          <c:showLeaderLines val="0"/>
        </c:dLbls>
        <c:firstSliceAng val="20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dirty="0">
                <a:solidFill>
                  <a:schemeClr val="tx1"/>
                </a:solidFill>
              </a:rPr>
              <a:t>Race/Ethnicity</a:t>
            </a:r>
          </a:p>
        </c:rich>
      </c:tx>
      <c:layout>
        <c:manualLayout>
          <c:xMode val="edge"/>
          <c:yMode val="edge"/>
          <c:x val="0.30644034873487003"/>
          <c:y val="4.28900022586981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573219202158208"/>
          <c:y val="0.14255322732567102"/>
          <c:w val="0.66908391753418417"/>
          <c:h val="0.59146691438928978"/>
        </c:manualLayout>
      </c:layout>
      <c:pieChart>
        <c:varyColors val="1"/>
        <c:ser>
          <c:idx val="0"/>
          <c:order val="0"/>
          <c:tx>
            <c:strRef>
              <c:f>Sheet1!$B$1</c:f>
              <c:strCache>
                <c:ptCount val="1"/>
                <c:pt idx="0">
                  <c:v>Race</c:v>
                </c:pt>
              </c:strCache>
            </c:strRef>
          </c:tx>
          <c:spPr>
            <a:ln w="6350">
              <a:noFill/>
            </a:ln>
          </c:spPr>
          <c:explosion val="1"/>
          <c:dPt>
            <c:idx val="0"/>
            <c:bubble3D val="0"/>
            <c:spPr>
              <a:solidFill>
                <a:schemeClr val="accent1"/>
              </a:solidFill>
              <a:ln w="6350">
                <a:noFill/>
              </a:ln>
              <a:effectLst/>
            </c:spPr>
            <c:extLst>
              <c:ext xmlns:c16="http://schemas.microsoft.com/office/drawing/2014/chart" uri="{C3380CC4-5D6E-409C-BE32-E72D297353CC}">
                <c16:uniqueId val="{00000001-F3EE-4120-A3E5-052976634535}"/>
              </c:ext>
            </c:extLst>
          </c:dPt>
          <c:dPt>
            <c:idx val="1"/>
            <c:bubble3D val="0"/>
            <c:spPr>
              <a:solidFill>
                <a:schemeClr val="accent2"/>
              </a:solidFill>
              <a:ln w="6350">
                <a:noFill/>
              </a:ln>
              <a:effectLst/>
            </c:spPr>
            <c:extLst>
              <c:ext xmlns:c16="http://schemas.microsoft.com/office/drawing/2014/chart" uri="{C3380CC4-5D6E-409C-BE32-E72D297353CC}">
                <c16:uniqueId val="{00000003-F3EE-4120-A3E5-052976634535}"/>
              </c:ext>
            </c:extLst>
          </c:dPt>
          <c:dPt>
            <c:idx val="2"/>
            <c:bubble3D val="0"/>
            <c:spPr>
              <a:solidFill>
                <a:schemeClr val="accent3"/>
              </a:solidFill>
              <a:ln w="6350">
                <a:noFill/>
              </a:ln>
              <a:effectLst/>
            </c:spPr>
            <c:extLst>
              <c:ext xmlns:c16="http://schemas.microsoft.com/office/drawing/2014/chart" uri="{C3380CC4-5D6E-409C-BE32-E72D297353CC}">
                <c16:uniqueId val="{00000005-F3EE-4120-A3E5-052976634535}"/>
              </c:ext>
            </c:extLst>
          </c:dPt>
          <c:dPt>
            <c:idx val="3"/>
            <c:bubble3D val="0"/>
            <c:spPr>
              <a:solidFill>
                <a:schemeClr val="accent4"/>
              </a:solidFill>
              <a:ln w="6350">
                <a:noFill/>
              </a:ln>
              <a:effectLst/>
            </c:spPr>
            <c:extLst>
              <c:ext xmlns:c16="http://schemas.microsoft.com/office/drawing/2014/chart" uri="{C3380CC4-5D6E-409C-BE32-E72D297353CC}">
                <c16:uniqueId val="{00000007-F3EE-4120-A3E5-052976634535}"/>
              </c:ext>
            </c:extLst>
          </c:dPt>
          <c:dPt>
            <c:idx val="4"/>
            <c:bubble3D val="0"/>
            <c:spPr>
              <a:solidFill>
                <a:schemeClr val="accent5"/>
              </a:solidFill>
              <a:ln w="6350">
                <a:noFill/>
              </a:ln>
              <a:effectLst/>
            </c:spPr>
            <c:extLst>
              <c:ext xmlns:c16="http://schemas.microsoft.com/office/drawing/2014/chart" uri="{C3380CC4-5D6E-409C-BE32-E72D297353CC}">
                <c16:uniqueId val="{00000009-F3EE-4120-A3E5-052976634535}"/>
              </c:ext>
            </c:extLst>
          </c:dPt>
          <c:dPt>
            <c:idx val="5"/>
            <c:bubble3D val="0"/>
            <c:spPr>
              <a:solidFill>
                <a:schemeClr val="accent6"/>
              </a:solidFill>
              <a:ln w="6350">
                <a:noFill/>
              </a:ln>
              <a:effectLst/>
            </c:spPr>
            <c:extLst>
              <c:ext xmlns:c16="http://schemas.microsoft.com/office/drawing/2014/chart" uri="{C3380CC4-5D6E-409C-BE32-E72D297353CC}">
                <c16:uniqueId val="{0000000B-F3EE-4120-A3E5-052976634535}"/>
              </c:ext>
            </c:extLst>
          </c:dPt>
          <c:dLbls>
            <c:dLbl>
              <c:idx val="0"/>
              <c:layout>
                <c:manualLayout>
                  <c:x val="0.23165962710646348"/>
                  <c:y val="4.0149765082425209E-2"/>
                </c:manualLayout>
              </c:layout>
              <c:tx>
                <c:rich>
                  <a:bodyPr/>
                  <a:lstStyle/>
                  <a:p>
                    <a:fld id="{31EBD931-3E88-4CBD-9BCC-FF3077ADA2E0}" type="CATEGORYNAME">
                      <a:rPr lang="en-US"/>
                      <a:pPr/>
                      <a:t>[CATEGORY NAME]</a:t>
                    </a:fld>
                    <a:r>
                      <a:rPr lang="en-US" baseline="0" dirty="0"/>
                      <a:t>
</a:t>
                    </a:r>
                    <a:r>
                      <a:rPr lang="en-US" sz="1600" b="1" baseline="0" dirty="0"/>
                      <a:t>42%</a:t>
                    </a:r>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F3EE-4120-A3E5-052976634535}"/>
                </c:ext>
              </c:extLst>
            </c:dLbl>
            <c:dLbl>
              <c:idx val="1"/>
              <c:layout>
                <c:manualLayout>
                  <c:x val="-0.10135525477866485"/>
                  <c:y val="0.14647744562389087"/>
                </c:manualLayout>
              </c:layout>
              <c:tx>
                <c:rich>
                  <a:bodyPr/>
                  <a:lstStyle/>
                  <a:p>
                    <a:fld id="{1D500816-6C0F-1C44-926E-A2A97B680355}" type="CATEGORYNAME">
                      <a:rPr lang="en-US"/>
                      <a:pPr/>
                      <a:t>[CATEGORY NAME]</a:t>
                    </a:fld>
                    <a:r>
                      <a:rPr lang="en-US" baseline="0" dirty="0"/>
                      <a:t>
</a:t>
                    </a:r>
                    <a:fld id="{9D2560D8-01B5-5343-8976-ADB552EE4054}"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F3EE-4120-A3E5-052976634535}"/>
                </c:ext>
              </c:extLst>
            </c:dLbl>
            <c:dLbl>
              <c:idx val="2"/>
              <c:layout>
                <c:manualLayout>
                  <c:x val="-0.22876547259994406"/>
                  <c:y val="-6.6412638690766981E-2"/>
                </c:manualLayout>
              </c:layout>
              <c:tx>
                <c:rich>
                  <a:bodyPr/>
                  <a:lstStyle/>
                  <a:p>
                    <a:fld id="{22AF27A2-CDA6-F545-AB40-0930781814C3}" type="CATEGORYNAME">
                      <a:rPr lang="en-US"/>
                      <a:pPr/>
                      <a:t>[CATEGORY NAME]</a:t>
                    </a:fld>
                    <a:r>
                      <a:rPr lang="en-US" baseline="0" dirty="0"/>
                      <a:t>
</a:t>
                    </a:r>
                    <a:fld id="{6FE8DD97-5ADF-2E4C-8106-9DDEF0FC4678}" type="PERCENTAGE">
                      <a:rPr lang="en-US" sz="1600" b="1" baseline="0"/>
                      <a:pPr/>
                      <a:t>[PERCENTAGE]</a:t>
                    </a:fld>
                    <a:endParaRPr lang="en-US" baseline="0" dirty="0"/>
                  </a:p>
                </c:rich>
              </c:tx>
              <c:dLblPos val="bestFit"/>
              <c:showLegendKey val="0"/>
              <c:showVal val="0"/>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F3EE-4120-A3E5-052976634535}"/>
                </c:ext>
              </c:extLst>
            </c:dLbl>
            <c:dLbl>
              <c:idx val="3"/>
              <c:layout>
                <c:manualLayout>
                  <c:x val="6.095678578835298E-2"/>
                  <c:y val="-5.5767908641822642E-2"/>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fld id="{89255641-9A76-7D4C-AA5A-BE4A8EF8D857}" type="CATEGORYNAME">
                      <a:rPr lang="en-US"/>
                      <a:pPr>
                        <a:defRPr sz="1200">
                          <a:solidFill>
                            <a:schemeClr val="tx1"/>
                          </a:solidFill>
                        </a:defRPr>
                      </a:pPr>
                      <a:t>[CATEGORY NAME]</a:t>
                    </a:fld>
                    <a:r>
                      <a:rPr lang="en-US" baseline="0" dirty="0"/>
                      <a:t>
</a:t>
                    </a:r>
                    <a:fld id="{10D4C313-02EC-3F4F-AB11-792BA10719D3}" type="PERCENTAGE">
                      <a:rPr lang="en-US" sz="1600" b="1" baseline="0"/>
                      <a:pPr>
                        <a:defRPr sz="1200">
                          <a:solidFill>
                            <a:schemeClr val="tx1"/>
                          </a:solidFill>
                        </a:defRPr>
                      </a:pPr>
                      <a:t>[PERCENTAGE]</a:t>
                    </a:fld>
                    <a:endParaRPr lang="en-US" baseline="0" dirty="0"/>
                  </a:p>
                </c:rich>
              </c:tx>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20519477283647414"/>
                      <c:h val="0.17270512154431045"/>
                    </c:manualLayout>
                  </c15:layout>
                  <c15:dlblFieldTable/>
                  <c15:showDataLabelsRange val="0"/>
                </c:ext>
                <c:ext xmlns:c16="http://schemas.microsoft.com/office/drawing/2014/chart" uri="{C3380CC4-5D6E-409C-BE32-E72D297353CC}">
                  <c16:uniqueId val="{00000007-F3EE-4120-A3E5-052976634535}"/>
                </c:ext>
              </c:extLst>
            </c:dLbl>
            <c:dLbl>
              <c:idx val="4"/>
              <c:layout>
                <c:manualLayout>
                  <c:x val="-0.16213274368925065"/>
                  <c:y val="-2.0486889832964296E-2"/>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fld id="{F001776A-A2A5-6042-94DD-3E4D82E96C93}" type="CATEGORYNAME">
                      <a:rPr lang="en-US"/>
                      <a:pPr>
                        <a:defRPr sz="1200">
                          <a:solidFill>
                            <a:schemeClr val="tx1"/>
                          </a:solidFill>
                        </a:defRPr>
                      </a:pPr>
                      <a:t>[CATEGORY NAME]</a:t>
                    </a:fld>
                    <a:r>
                      <a:rPr lang="en-US" baseline="0" dirty="0"/>
                      <a:t>
</a:t>
                    </a:r>
                    <a:fld id="{AFE1A21D-53AA-2740-9F9E-397B74314AC0}" type="PERCENTAGE">
                      <a:rPr lang="en-US" sz="1600" b="1" baseline="0"/>
                      <a:pPr>
                        <a:defRPr sz="1200">
                          <a:solidFill>
                            <a:schemeClr val="tx1"/>
                          </a:solidFill>
                        </a:defRPr>
                      </a:pPr>
                      <a:t>[PERCENTAGE]</a:t>
                    </a:fld>
                    <a:endParaRPr lang="en-US" baseline="0" dirty="0"/>
                  </a:p>
                </c:rich>
              </c:tx>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27777629856496544"/>
                      <c:h val="0.13001291733553069"/>
                    </c:manualLayout>
                  </c15:layout>
                  <c15:dlblFieldTable/>
                  <c15:showDataLabelsRange val="0"/>
                </c:ext>
                <c:ext xmlns:c16="http://schemas.microsoft.com/office/drawing/2014/chart" uri="{C3380CC4-5D6E-409C-BE32-E72D297353CC}">
                  <c16:uniqueId val="{00000009-F3EE-4120-A3E5-052976634535}"/>
                </c:ext>
              </c:extLst>
            </c:dLbl>
            <c:dLbl>
              <c:idx val="5"/>
              <c:layout>
                <c:manualLayout>
                  <c:x val="-8.2773356288544875E-2"/>
                  <c:y val="-0.10174771142010661"/>
                </c:manualLayout>
              </c:layout>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fld id="{171AF187-F9CE-0944-B2D8-FEE6FA2C046F}" type="CATEGORYNAME">
                      <a:rPr lang="en-US"/>
                      <a:pPr>
                        <a:defRPr sz="1200">
                          <a:solidFill>
                            <a:schemeClr val="tx1"/>
                          </a:solidFill>
                        </a:defRPr>
                      </a:pPr>
                      <a:t>[CATEGORY NAME]</a:t>
                    </a:fld>
                    <a:r>
                      <a:rPr lang="en-US" baseline="0" dirty="0"/>
                      <a:t>
</a:t>
                    </a:r>
                    <a:fld id="{C4AAF878-11FA-6544-908B-94E05871F691}" type="PERCENTAGE">
                      <a:rPr lang="en-US" sz="1600" b="1" baseline="0"/>
                      <a:pPr>
                        <a:defRPr sz="1200">
                          <a:solidFill>
                            <a:schemeClr val="tx1"/>
                          </a:solidFill>
                        </a:defRPr>
                      </a:pPr>
                      <a:t>[PERCENTAGE]</a:t>
                    </a:fld>
                    <a:endParaRPr lang="en-US" baseline="0" dirty="0"/>
                  </a:p>
                </c:rich>
              </c:tx>
              <c:spPr>
                <a:noFill/>
                <a:ln>
                  <a:noFill/>
                </a:ln>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0.33552796945797381"/>
                      <c:h val="0.10184310641405524"/>
                    </c:manualLayout>
                  </c15:layout>
                  <c15:dlblFieldTable/>
                  <c15:showDataLabelsRange val="0"/>
                </c:ext>
                <c:ext xmlns:c16="http://schemas.microsoft.com/office/drawing/2014/chart" uri="{C3380CC4-5D6E-409C-BE32-E72D297353CC}">
                  <c16:uniqueId val="{0000000B-F3EE-4120-A3E5-052976634535}"/>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White</c:v>
                </c:pt>
                <c:pt idx="1">
                  <c:v>Black</c:v>
                </c:pt>
                <c:pt idx="2">
                  <c:v>Latino</c:v>
                </c:pt>
                <c:pt idx="3">
                  <c:v>Asian or PI</c:v>
                </c:pt>
                <c:pt idx="4">
                  <c:v>Other/Mixed</c:v>
                </c:pt>
                <c:pt idx="5">
                  <c:v>DK/Refused</c:v>
                </c:pt>
              </c:strCache>
            </c:strRef>
          </c:cat>
          <c:val>
            <c:numRef>
              <c:f>Sheet1!$B$2:$B$7</c:f>
              <c:numCache>
                <c:formatCode>General</c:formatCode>
                <c:ptCount val="6"/>
                <c:pt idx="0">
                  <c:v>0.4239</c:v>
                </c:pt>
                <c:pt idx="1">
                  <c:v>0.11070000000000001</c:v>
                </c:pt>
                <c:pt idx="2">
                  <c:v>0.35</c:v>
                </c:pt>
                <c:pt idx="3">
                  <c:v>3.09E-2</c:v>
                </c:pt>
                <c:pt idx="4">
                  <c:v>6.08E-2</c:v>
                </c:pt>
                <c:pt idx="5">
                  <c:v>2.3800000000000002E-2</c:v>
                </c:pt>
              </c:numCache>
            </c:numRef>
          </c:val>
          <c:extLst>
            <c:ext xmlns:c16="http://schemas.microsoft.com/office/drawing/2014/chart" uri="{C3380CC4-5D6E-409C-BE32-E72D297353CC}">
              <c16:uniqueId val="{0000000C-F3EE-4120-A3E5-052976634535}"/>
            </c:ext>
          </c:extLst>
        </c:ser>
        <c:dLbls>
          <c:showLegendKey val="0"/>
          <c:showVal val="0"/>
          <c:showCatName val="0"/>
          <c:showSerName val="0"/>
          <c:showPercent val="0"/>
          <c:showBubbleSize val="0"/>
          <c:showLeaderLines val="1"/>
        </c:dLbls>
        <c:firstSliceAng val="20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80058053609406E-2"/>
          <c:y val="0"/>
          <c:w val="0.96546988211190399"/>
          <c:h val="0.83031427243059641"/>
        </c:manualLayout>
      </c:layout>
      <c:barChart>
        <c:barDir val="bar"/>
        <c:grouping val="stacked"/>
        <c:varyColors val="0"/>
        <c:ser>
          <c:idx val="0"/>
          <c:order val="0"/>
          <c:tx>
            <c:strRef>
              <c:f>Sheet1!$B$1</c:f>
              <c:strCache>
                <c:ptCount val="1"/>
                <c:pt idx="0">
                  <c:v>Foreign-born Latinos</c:v>
                </c:pt>
              </c:strCache>
            </c:strRef>
          </c:tx>
          <c:spPr>
            <a:pattFill prst="dkUpDiag">
              <a:fgClr>
                <a:schemeClr val="accent2">
                  <a:lumMod val="60000"/>
                  <a:lumOff val="40000"/>
                </a:schemeClr>
              </a:fgClr>
              <a:bgClr>
                <a:schemeClr val="tx1">
                  <a:lumMod val="20000"/>
                  <a:lumOff val="80000"/>
                </a:schemeClr>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Sheet1!$B$2</c:f>
              <c:numCache>
                <c:formatCode>0%</c:formatCode>
                <c:ptCount val="1"/>
                <c:pt idx="0">
                  <c:v>0.2545</c:v>
                </c:pt>
              </c:numCache>
            </c:numRef>
          </c:val>
          <c:extLst>
            <c:ext xmlns:c16="http://schemas.microsoft.com/office/drawing/2014/chart" uri="{C3380CC4-5D6E-409C-BE32-E72D297353CC}">
              <c16:uniqueId val="{00000000-1B30-4957-932E-57920EEE2F5D}"/>
            </c:ext>
          </c:extLst>
        </c:ser>
        <c:ser>
          <c:idx val="1"/>
          <c:order val="1"/>
          <c:tx>
            <c:strRef>
              <c:f>Sheet1!$C$1</c:f>
              <c:strCache>
                <c:ptCount val="1"/>
                <c:pt idx="0">
                  <c:v>&lt;100% FPL,  non-expansion</c:v>
                </c:pt>
              </c:strCache>
            </c:strRef>
          </c:tx>
          <c:spPr>
            <a:solidFill>
              <a:schemeClr val="accent2">
                <a:lumMod val="20000"/>
                <a:lumOff val="80000"/>
              </a:schemeClr>
            </a:solidFill>
            <a:ln>
              <a:noFill/>
            </a:ln>
            <a:effectLst/>
          </c:spPr>
          <c:invertIfNegative val="0"/>
          <c:dLbls>
            <c:dLbl>
              <c:idx val="0"/>
              <c:layout>
                <c:manualLayout>
                  <c:x val="1.0190912434384299E-2"/>
                  <c:y val="-8.087691398401835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30-4957-932E-57920EEE2F5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Sheet1!$C$2</c:f>
              <c:numCache>
                <c:formatCode>0%</c:formatCode>
                <c:ptCount val="1"/>
                <c:pt idx="0">
                  <c:v>0.1079</c:v>
                </c:pt>
              </c:numCache>
            </c:numRef>
          </c:val>
          <c:extLst>
            <c:ext xmlns:c16="http://schemas.microsoft.com/office/drawing/2014/chart" uri="{C3380CC4-5D6E-409C-BE32-E72D297353CC}">
              <c16:uniqueId val="{00000002-1B30-4957-932E-57920EEE2F5D}"/>
            </c:ext>
          </c:extLst>
        </c:ser>
        <c:ser>
          <c:idx val="2"/>
          <c:order val="2"/>
          <c:tx>
            <c:strRef>
              <c:f>Sheet1!$D$1</c:f>
              <c:strCache>
                <c:ptCount val="1"/>
                <c:pt idx="0">
                  <c:v>&lt;100% FPL, expansion</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Sheet1!$D$2</c:f>
              <c:numCache>
                <c:formatCode>0%</c:formatCode>
                <c:ptCount val="1"/>
                <c:pt idx="0">
                  <c:v>4.48E-2</c:v>
                </c:pt>
              </c:numCache>
            </c:numRef>
          </c:val>
          <c:extLst>
            <c:ext xmlns:c16="http://schemas.microsoft.com/office/drawing/2014/chart" uri="{C3380CC4-5D6E-409C-BE32-E72D297353CC}">
              <c16:uniqueId val="{00000003-1B30-4957-932E-57920EEE2F5D}"/>
            </c:ext>
          </c:extLst>
        </c:ser>
        <c:ser>
          <c:idx val="3"/>
          <c:order val="3"/>
          <c:tx>
            <c:strRef>
              <c:f>Sheet1!$E$1</c:f>
              <c:strCache>
                <c:ptCount val="1"/>
                <c:pt idx="0">
                  <c:v>100-132% FPL, non-expansion</c:v>
                </c:pt>
              </c:strCache>
            </c:strRef>
          </c:tx>
          <c:spPr>
            <a:solidFill>
              <a:schemeClr val="accent2">
                <a:lumMod val="60000"/>
                <a:lumOff val="40000"/>
              </a:schemeClr>
            </a:solidFill>
            <a:ln>
              <a:noFill/>
            </a:ln>
            <a:effectLst/>
          </c:spPr>
          <c:invertIfNegative val="0"/>
          <c:dLbls>
            <c:dLbl>
              <c:idx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30-4957-932E-57920EEE2F5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in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Sheet1!$E$2</c:f>
              <c:numCache>
                <c:formatCode>0%</c:formatCode>
                <c:ptCount val="1"/>
                <c:pt idx="0">
                  <c:v>2.9499999999999998E-2</c:v>
                </c:pt>
              </c:numCache>
            </c:numRef>
          </c:val>
          <c:extLst>
            <c:ext xmlns:c16="http://schemas.microsoft.com/office/drawing/2014/chart" uri="{C3380CC4-5D6E-409C-BE32-E72D297353CC}">
              <c16:uniqueId val="{00000005-1B30-4957-932E-57920EEE2F5D}"/>
            </c:ext>
          </c:extLst>
        </c:ser>
        <c:ser>
          <c:idx val="4"/>
          <c:order val="4"/>
          <c:tx>
            <c:strRef>
              <c:f>Sheet1!$F$1</c:f>
              <c:strCache>
                <c:ptCount val="1"/>
                <c:pt idx="0">
                  <c:v>100-132% FPL, expansion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Sheet1!$F$2</c:f>
              <c:numCache>
                <c:formatCode>0%</c:formatCode>
                <c:ptCount val="1"/>
                <c:pt idx="0">
                  <c:v>3.6799999999999999E-2</c:v>
                </c:pt>
              </c:numCache>
            </c:numRef>
          </c:val>
          <c:extLst>
            <c:ext xmlns:c16="http://schemas.microsoft.com/office/drawing/2014/chart" uri="{C3380CC4-5D6E-409C-BE32-E72D297353CC}">
              <c16:uniqueId val="{00000006-1B30-4957-932E-57920EEE2F5D}"/>
            </c:ext>
          </c:extLst>
        </c:ser>
        <c:ser>
          <c:idx val="5"/>
          <c:order val="5"/>
          <c:tx>
            <c:strRef>
              <c:f>Sheet1!$G$1</c:f>
              <c:strCache>
                <c:ptCount val="1"/>
                <c:pt idx="0">
                  <c:v>133-399% FPL</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Sheet1!$G$2</c:f>
              <c:numCache>
                <c:formatCode>0%</c:formatCode>
                <c:ptCount val="1"/>
                <c:pt idx="0">
                  <c:v>0.35580000000000001</c:v>
                </c:pt>
              </c:numCache>
            </c:numRef>
          </c:val>
          <c:extLst>
            <c:ext xmlns:c16="http://schemas.microsoft.com/office/drawing/2014/chart" uri="{C3380CC4-5D6E-409C-BE32-E72D297353CC}">
              <c16:uniqueId val="{00000007-1B30-4957-932E-57920EEE2F5D}"/>
            </c:ext>
          </c:extLst>
        </c:ser>
        <c:ser>
          <c:idx val="6"/>
          <c:order val="6"/>
          <c:tx>
            <c:strRef>
              <c:f>Sheet1!$H$1</c:f>
              <c:strCache>
                <c:ptCount val="1"/>
                <c:pt idx="0">
                  <c:v>400%+ FPL</c:v>
                </c:pt>
              </c:strCache>
            </c:strRef>
          </c:tx>
          <c:spPr>
            <a:solidFill>
              <a:schemeClr val="tx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Sheet1!$H$2</c:f>
              <c:numCache>
                <c:formatCode>0%</c:formatCode>
                <c:ptCount val="1"/>
                <c:pt idx="0">
                  <c:v>8.09E-2</c:v>
                </c:pt>
              </c:numCache>
            </c:numRef>
          </c:val>
          <c:extLst>
            <c:ext xmlns:c16="http://schemas.microsoft.com/office/drawing/2014/chart" uri="{C3380CC4-5D6E-409C-BE32-E72D297353CC}">
              <c16:uniqueId val="{00000008-1B30-4957-932E-57920EEE2F5D}"/>
            </c:ext>
          </c:extLst>
        </c:ser>
        <c:ser>
          <c:idx val="7"/>
          <c:order val="7"/>
          <c:tx>
            <c:strRef>
              <c:f>Sheet1!$I$1</c:f>
              <c:strCache>
                <c:ptCount val="1"/>
                <c:pt idx="0">
                  <c:v>Undesignated</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Uninsured</c:v>
                </c:pt>
              </c:strCache>
            </c:strRef>
          </c:cat>
          <c:val>
            <c:numRef>
              <c:f>Sheet1!$I$2</c:f>
              <c:numCache>
                <c:formatCode>0%</c:formatCode>
                <c:ptCount val="1"/>
                <c:pt idx="0">
                  <c:v>8.9700000000000002E-2</c:v>
                </c:pt>
              </c:numCache>
            </c:numRef>
          </c:val>
          <c:extLst>
            <c:ext xmlns:c16="http://schemas.microsoft.com/office/drawing/2014/chart" uri="{C3380CC4-5D6E-409C-BE32-E72D297353CC}">
              <c16:uniqueId val="{00000009-1B30-4957-932E-57920EEE2F5D}"/>
            </c:ext>
          </c:extLst>
        </c:ser>
        <c:dLbls>
          <c:showLegendKey val="0"/>
          <c:showVal val="0"/>
          <c:showCatName val="0"/>
          <c:showSerName val="0"/>
          <c:showPercent val="0"/>
          <c:showBubbleSize val="0"/>
        </c:dLbls>
        <c:gapWidth val="238"/>
        <c:overlap val="100"/>
        <c:axId val="359219832"/>
        <c:axId val="359220224"/>
      </c:barChart>
      <c:catAx>
        <c:axId val="359219832"/>
        <c:scaling>
          <c:orientation val="minMax"/>
        </c:scaling>
        <c:delete val="1"/>
        <c:axPos val="l"/>
        <c:numFmt formatCode="General" sourceLinked="1"/>
        <c:majorTickMark val="none"/>
        <c:minorTickMark val="none"/>
        <c:tickLblPos val="nextTo"/>
        <c:crossAx val="359220224"/>
        <c:crosses val="autoZero"/>
        <c:auto val="1"/>
        <c:lblAlgn val="ctr"/>
        <c:lblOffset val="100"/>
        <c:noMultiLvlLbl val="0"/>
      </c:catAx>
      <c:valAx>
        <c:axId val="359220224"/>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5921983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1972331737538723E-3"/>
          <c:y val="3.9244193482921103E-2"/>
          <c:w val="0.96106663862338293"/>
          <c:h val="0.71968579405048372"/>
        </c:manualLayout>
      </c:layout>
      <c:barChart>
        <c:barDir val="col"/>
        <c:grouping val="clustered"/>
        <c:varyColors val="0"/>
        <c:ser>
          <c:idx val="0"/>
          <c:order val="0"/>
          <c:tx>
            <c:strRef>
              <c:f>Sheet1!$B$1</c:f>
              <c:strCache>
                <c:ptCount val="1"/>
                <c:pt idx="0">
                  <c:v>Uninsured</c:v>
                </c:pt>
              </c:strCache>
            </c:strRef>
          </c:tx>
          <c:spPr>
            <a:solidFill>
              <a:srgbClr val="F47920"/>
            </a:solidFill>
            <a:ln>
              <a:noFill/>
            </a:ln>
            <a:effectLst/>
          </c:spPr>
          <c:invertIfNegative val="0"/>
          <c:dLbls>
            <c:dLbl>
              <c:idx val="5"/>
              <c:layout>
                <c:manualLayout>
                  <c:x val="2.6455026455026454E-3"/>
                  <c:y val="4.6367434274666433E-3"/>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E4-42C6-AD23-E92C6AF81B3E}"/>
                </c:ext>
              </c:extLst>
            </c:dLbl>
            <c:dLbl>
              <c:idx val="6"/>
              <c:layout>
                <c:manualLayout>
                  <c:x val="0"/>
                  <c:y val="6.5772232521036798E-4"/>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E4-42C6-AD23-E92C6AF81B3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You did not think you could afford health insurance</c:v>
                </c:pt>
                <c:pt idx="1">
                  <c:v>You did not think you needed health insurance</c:v>
                </c:pt>
                <c:pt idx="2">
                  <c:v>You did not think you would be eligible for health insurance</c:v>
                </c:pt>
                <c:pt idx="3">
                  <c:v>You were not aware of the marketplace</c:v>
                </c:pt>
                <c:pt idx="4">
                  <c:v>Some other reason*</c:v>
                </c:pt>
              </c:strCache>
            </c:strRef>
          </c:cat>
          <c:val>
            <c:numRef>
              <c:f>Sheet1!$B$2:$B$7</c:f>
              <c:numCache>
                <c:formatCode>0</c:formatCode>
                <c:ptCount val="5"/>
                <c:pt idx="0">
                  <c:v>36.14</c:v>
                </c:pt>
                <c:pt idx="1">
                  <c:v>15.15</c:v>
                </c:pt>
                <c:pt idx="2">
                  <c:v>8.06</c:v>
                </c:pt>
                <c:pt idx="3">
                  <c:v>7.1099999999999994</c:v>
                </c:pt>
                <c:pt idx="4">
                  <c:v>28</c:v>
                </c:pt>
              </c:numCache>
            </c:numRef>
          </c:val>
          <c:extLst>
            <c:ext xmlns:c16="http://schemas.microsoft.com/office/drawing/2014/chart" uri="{C3380CC4-5D6E-409C-BE32-E72D297353CC}">
              <c16:uniqueId val="{00000000-D39A-A441-BED6-4136DEC0CF62}"/>
            </c:ext>
          </c:extLst>
        </c:ser>
        <c:dLbls>
          <c:dLblPos val="outEnd"/>
          <c:showLegendKey val="0"/>
          <c:showVal val="1"/>
          <c:showCatName val="0"/>
          <c:showSerName val="0"/>
          <c:showPercent val="0"/>
          <c:showBubbleSize val="0"/>
        </c:dLbls>
        <c:gapWidth val="44"/>
        <c:axId val="359221400"/>
        <c:axId val="359218264"/>
      </c:barChart>
      <c:catAx>
        <c:axId val="3592214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59218264"/>
        <c:crosses val="autoZero"/>
        <c:auto val="1"/>
        <c:lblAlgn val="ctr"/>
        <c:lblOffset val="100"/>
        <c:noMultiLvlLbl val="0"/>
      </c:catAx>
      <c:valAx>
        <c:axId val="359218264"/>
        <c:scaling>
          <c:orientation val="minMax"/>
          <c:max val="50"/>
        </c:scaling>
        <c:delete val="1"/>
        <c:axPos val="l"/>
        <c:numFmt formatCode="0" sourceLinked="1"/>
        <c:majorTickMark val="out"/>
        <c:minorTickMark val="none"/>
        <c:tickLblPos val="nextTo"/>
        <c:crossAx val="359221400"/>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9C-4EEB-B532-E919847578E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243A-4E1B-8022-78E8343197BA}"/>
              </c:ext>
            </c:extLst>
          </c:dPt>
          <c:dLbls>
            <c:dLbl>
              <c:idx val="1"/>
              <c:layout>
                <c:manualLayout>
                  <c:x val="-0.25350849564857036"/>
                  <c:y val="-0.28306982129526653"/>
                </c:manualLayout>
              </c:layout>
              <c:tx>
                <c:rich>
                  <a:bodyPr/>
                  <a:lstStyle/>
                  <a:p>
                    <a:fld id="{0B71BFB5-0675-439C-91C9-D7090FFFEF61}" type="CATEGORYNAME">
                      <a:rPr lang="en-US"/>
                      <a:pPr/>
                      <a:t>[CATEGORY NAME]</a:t>
                    </a:fld>
                    <a:r>
                      <a:rPr lang="en-US" baseline="0" dirty="0"/>
                      <a:t>
67%</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43A-4E1B-8022-78E8343197B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General</c:formatCode>
                <c:ptCount val="2"/>
                <c:pt idx="0">
                  <c:v>0.32100000000000001</c:v>
                </c:pt>
                <c:pt idx="1">
                  <c:v>0.67190000000000005</c:v>
                </c:pt>
              </c:numCache>
            </c:numRef>
          </c:val>
          <c:extLst>
            <c:ext xmlns:c16="http://schemas.microsoft.com/office/drawing/2014/chart" uri="{C3380CC4-5D6E-409C-BE32-E72D297353CC}">
              <c16:uniqueId val="{00000000-243A-4E1B-8022-78E8343197BA}"/>
            </c:ext>
          </c:extLst>
        </c:ser>
        <c:dLbls>
          <c:showLegendKey val="0"/>
          <c:showVal val="0"/>
          <c:showCatName val="0"/>
          <c:showSerName val="0"/>
          <c:showPercent val="0"/>
          <c:showBubbleSize val="0"/>
          <c:showLeaderLines val="1"/>
        </c:dLbls>
        <c:firstSliceAng val="235"/>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3.2817430079304592E-2"/>
          <c:w val="0.97796215695575495"/>
          <c:h val="0.67658538650410638"/>
        </c:manualLayout>
      </c:layout>
      <c:barChart>
        <c:barDir val="col"/>
        <c:grouping val="clustered"/>
        <c:varyColors val="0"/>
        <c:ser>
          <c:idx val="0"/>
          <c:order val="0"/>
          <c:tx>
            <c:strRef>
              <c:f>Sheet1!$B$1</c:f>
              <c:strCache>
                <c:ptCount val="1"/>
                <c:pt idx="0">
                  <c:v>Uninsured</c:v>
                </c:pt>
              </c:strCache>
            </c:strRef>
          </c:tx>
          <c:spPr>
            <a:solidFill>
              <a:schemeClr val="accent1"/>
            </a:solidFill>
            <a:ln>
              <a:noFill/>
            </a:ln>
            <a:effectLst/>
          </c:spPr>
          <c:invertIfNegative val="0"/>
          <c:dLbls>
            <c:dLbl>
              <c:idx val="6"/>
              <c:layout>
                <c:manualLayout>
                  <c:x val="-3.266072387222456E-3"/>
                  <c:y val="4.6613175929082588E-3"/>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787-4CCC-B3BA-AF1AE7B1F8F3}"/>
                </c:ext>
              </c:extLst>
            </c:dLbl>
            <c:dLbl>
              <c:idx val="7"/>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EDEF-1743-8085-0E13DE87B96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6"/>
                <c:pt idx="0">
                  <c:v>You couldn’t afford what you had to pay for your health plan </c:v>
                </c:pt>
                <c:pt idx="1">
                  <c:v>Lost/changed job</c:v>
                </c:pt>
                <c:pt idx="2">
                  <c:v>You didn’t pay your premium on time</c:v>
                </c:pt>
                <c:pt idx="3">
                  <c:v>You missed the deadline to reenroll </c:v>
                </c:pt>
                <c:pt idx="4">
                  <c:v>Your plan was no longer being offered</c:v>
                </c:pt>
                <c:pt idx="5">
                  <c:v>Some other reason*</c:v>
                </c:pt>
              </c:strCache>
            </c:strRef>
          </c:cat>
          <c:val>
            <c:numRef>
              <c:f>Sheet1!$B$2:$B$8</c:f>
              <c:numCache>
                <c:formatCode>0</c:formatCode>
                <c:ptCount val="6"/>
                <c:pt idx="0">
                  <c:v>34.17</c:v>
                </c:pt>
                <c:pt idx="1">
                  <c:v>14.57</c:v>
                </c:pt>
                <c:pt idx="2">
                  <c:v>7.7399999999999993</c:v>
                </c:pt>
                <c:pt idx="3">
                  <c:v>7.4499999999999993</c:v>
                </c:pt>
                <c:pt idx="4">
                  <c:v>6.88</c:v>
                </c:pt>
                <c:pt idx="5">
                  <c:v>20.330000000000002</c:v>
                </c:pt>
              </c:numCache>
            </c:numRef>
          </c:val>
          <c:extLst>
            <c:ext xmlns:c16="http://schemas.microsoft.com/office/drawing/2014/chart" uri="{C3380CC4-5D6E-409C-BE32-E72D297353CC}">
              <c16:uniqueId val="{00000000-D39A-A441-BED6-4136DEC0CF62}"/>
            </c:ext>
          </c:extLst>
        </c:ser>
        <c:dLbls>
          <c:dLblPos val="outEnd"/>
          <c:showLegendKey val="0"/>
          <c:showVal val="1"/>
          <c:showCatName val="0"/>
          <c:showSerName val="0"/>
          <c:showPercent val="0"/>
          <c:showBubbleSize val="0"/>
        </c:dLbls>
        <c:gapWidth val="30"/>
        <c:axId val="159344392"/>
        <c:axId val="159344000"/>
      </c:barChart>
      <c:catAx>
        <c:axId val="15934439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9344000"/>
        <c:crosses val="autoZero"/>
        <c:auto val="1"/>
        <c:lblAlgn val="ctr"/>
        <c:lblOffset val="100"/>
        <c:noMultiLvlLbl val="0"/>
      </c:catAx>
      <c:valAx>
        <c:axId val="159344000"/>
        <c:scaling>
          <c:orientation val="minMax"/>
          <c:max val="50"/>
        </c:scaling>
        <c:delete val="1"/>
        <c:axPos val="l"/>
        <c:numFmt formatCode="0" sourceLinked="1"/>
        <c:majorTickMark val="out"/>
        <c:minorTickMark val="none"/>
        <c:tickLblPos val="nextTo"/>
        <c:crossAx val="159344392"/>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14392845239417842"/>
          <c:w val="0.97796215695575495"/>
          <c:h val="0.6701242084212865"/>
        </c:manualLayout>
      </c:layout>
      <c:barChart>
        <c:barDir val="col"/>
        <c:grouping val="stacked"/>
        <c:varyColors val="0"/>
        <c:ser>
          <c:idx val="0"/>
          <c:order val="0"/>
          <c:tx>
            <c:strRef>
              <c:f>Sheet1!$B$1</c:f>
              <c:strCache>
                <c:ptCount val="1"/>
                <c:pt idx="0">
                  <c:v>Uninsured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4"/>
                <c:pt idx="0">
                  <c:v>You were no longer eligible </c:v>
                </c:pt>
                <c:pt idx="1">
                  <c:v>You did not reenroll in Medicaid when you needed to</c:v>
                </c:pt>
                <c:pt idx="2">
                  <c:v>You moved </c:v>
                </c:pt>
                <c:pt idx="3">
                  <c:v>Some other reason*</c:v>
                </c:pt>
              </c:strCache>
            </c:strRef>
          </c:cat>
          <c:val>
            <c:numRef>
              <c:f>Sheet1!$B$2:$B$6</c:f>
              <c:numCache>
                <c:formatCode>0</c:formatCode>
                <c:ptCount val="4"/>
                <c:pt idx="0">
                  <c:v>57.110000000000007</c:v>
                </c:pt>
                <c:pt idx="1">
                  <c:v>14.17</c:v>
                </c:pt>
                <c:pt idx="2">
                  <c:v>9.65</c:v>
                </c:pt>
                <c:pt idx="3">
                  <c:v>13.900000000000002</c:v>
                </c:pt>
              </c:numCache>
            </c:numRef>
          </c:val>
          <c:extLst>
            <c:ext xmlns:c16="http://schemas.microsoft.com/office/drawing/2014/chart" uri="{C3380CC4-5D6E-409C-BE32-E72D297353CC}">
              <c16:uniqueId val="{00000000-D39A-A441-BED6-4136DEC0CF62}"/>
            </c:ext>
          </c:extLst>
        </c:ser>
        <c:dLbls>
          <c:showLegendKey val="0"/>
          <c:showVal val="1"/>
          <c:showCatName val="0"/>
          <c:showSerName val="0"/>
          <c:showPercent val="0"/>
          <c:showBubbleSize val="0"/>
        </c:dLbls>
        <c:gapWidth val="70"/>
        <c:overlap val="100"/>
        <c:axId val="159345176"/>
        <c:axId val="138906496"/>
      </c:barChart>
      <c:catAx>
        <c:axId val="159345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38906496"/>
        <c:crosses val="autoZero"/>
        <c:auto val="1"/>
        <c:lblAlgn val="ctr"/>
        <c:lblOffset val="100"/>
        <c:noMultiLvlLbl val="0"/>
      </c:catAx>
      <c:valAx>
        <c:axId val="138906496"/>
        <c:scaling>
          <c:orientation val="minMax"/>
          <c:max val="75"/>
        </c:scaling>
        <c:delete val="1"/>
        <c:axPos val="l"/>
        <c:numFmt formatCode="0" sourceLinked="1"/>
        <c:majorTickMark val="none"/>
        <c:minorTickMark val="none"/>
        <c:tickLblPos val="nextTo"/>
        <c:crossAx val="159345176"/>
        <c:crosses val="autoZero"/>
        <c:crossBetween val="between"/>
        <c:majorUnit val="25"/>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835003164927545E-4"/>
          <c:y val="4.4618551292011824E-2"/>
          <c:w val="0.99939164996835073"/>
          <c:h val="0.83670857338889493"/>
        </c:manualLayout>
      </c:layout>
      <c:lineChart>
        <c:grouping val="standard"/>
        <c:varyColors val="0"/>
        <c:ser>
          <c:idx val="0"/>
          <c:order val="0"/>
          <c:tx>
            <c:strRef>
              <c:f>Sheet1!$A$2</c:f>
              <c:strCache>
                <c:ptCount val="1"/>
                <c:pt idx="0">
                  <c:v>Total</c:v>
                </c:pt>
              </c:strCache>
            </c:strRef>
          </c:tx>
          <c:spPr>
            <a:effectLst/>
          </c:spPr>
          <c:marker>
            <c:symbol val="none"/>
          </c:marker>
          <c:dLbls>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highlight>
                        <a:srgbClr val="FFFF00"/>
                      </a:highlight>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6A2C-9240-83AF-6520FE908524}"/>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2010</c:v>
                </c:pt>
                <c:pt idx="1">
                  <c:v>2012</c:v>
                </c:pt>
                <c:pt idx="2">
                  <c:v>2014</c:v>
                </c:pt>
                <c:pt idx="3">
                  <c:v>2016</c:v>
                </c:pt>
                <c:pt idx="4">
                  <c:v>2018</c:v>
                </c:pt>
              </c:strCache>
            </c:strRef>
          </c:cat>
          <c:val>
            <c:numRef>
              <c:f>Sheet1!$B$2:$F$2</c:f>
            </c:numRef>
          </c:val>
          <c:smooth val="0"/>
          <c:extLst>
            <c:ext xmlns:c16="http://schemas.microsoft.com/office/drawing/2014/chart" uri="{C3380CC4-5D6E-409C-BE32-E72D297353CC}">
              <c16:uniqueId val="{00000000-D39A-A441-BED6-4136DEC0CF62}"/>
            </c:ext>
          </c:extLst>
        </c:ser>
        <c:ser>
          <c:idx val="1"/>
          <c:order val="1"/>
          <c:tx>
            <c:strRef>
              <c:f>Sheet1!$A$3</c:f>
              <c:strCache>
                <c:ptCount val="1"/>
                <c:pt idx="0">
                  <c:v>Employer</c:v>
                </c:pt>
              </c:strCache>
            </c:strRef>
          </c:tx>
          <c:marker>
            <c:symbol val="none"/>
          </c:marker>
          <c:dLbls>
            <c:dLbl>
              <c:idx val="4"/>
              <c:layout>
                <c:manualLayout>
                  <c:x val="-2.2174312760486741E-2"/>
                  <c:y val="3.09944101948359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BAD-4D45-BCE6-A51A17BBE7B9}"/>
                </c:ext>
              </c:extLst>
            </c:dLbl>
            <c:spPr>
              <a:noFill/>
              <a:ln>
                <a:noFill/>
              </a:ln>
              <a:effectLst/>
            </c:spPr>
            <c:txPr>
              <a:bodyPr wrap="square" lIns="38100" tIns="19050" rIns="38100" bIns="19050" anchor="ctr">
                <a:spAutoFit/>
              </a:bodyPr>
              <a:lstStyle/>
              <a:p>
                <a:pPr>
                  <a:defRPr sz="1200" b="1">
                    <a:solidFill>
                      <a:schemeClr val="accent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2010</c:v>
                </c:pt>
                <c:pt idx="1">
                  <c:v>2012</c:v>
                </c:pt>
                <c:pt idx="2">
                  <c:v>2014</c:v>
                </c:pt>
                <c:pt idx="3">
                  <c:v>2016</c:v>
                </c:pt>
                <c:pt idx="4">
                  <c:v>2018</c:v>
                </c:pt>
              </c:strCache>
            </c:strRef>
          </c:cat>
          <c:val>
            <c:numRef>
              <c:f>Sheet1!$B$3:$F$3</c:f>
              <c:numCache>
                <c:formatCode>0</c:formatCode>
                <c:ptCount val="5"/>
                <c:pt idx="0">
                  <c:v>81.81</c:v>
                </c:pt>
                <c:pt idx="1">
                  <c:v>81.62</c:v>
                </c:pt>
                <c:pt idx="2">
                  <c:v>83.38</c:v>
                </c:pt>
                <c:pt idx="3">
                  <c:v>80.64</c:v>
                </c:pt>
                <c:pt idx="4">
                  <c:v>80.069999999999993</c:v>
                </c:pt>
              </c:numCache>
            </c:numRef>
          </c:val>
          <c:smooth val="0"/>
          <c:extLst>
            <c:ext xmlns:c16="http://schemas.microsoft.com/office/drawing/2014/chart" uri="{C3380CC4-5D6E-409C-BE32-E72D297353CC}">
              <c16:uniqueId val="{00000000-AF45-46CE-A780-795E69B43560}"/>
            </c:ext>
          </c:extLst>
        </c:ser>
        <c:ser>
          <c:idx val="2"/>
          <c:order val="2"/>
          <c:tx>
            <c:strRef>
              <c:f>Sheet1!$A$4</c:f>
              <c:strCache>
                <c:ptCount val="1"/>
                <c:pt idx="0">
                  <c:v>Medicaid</c:v>
                </c:pt>
              </c:strCache>
            </c:strRef>
          </c:tx>
          <c:marker>
            <c:symbol val="none"/>
          </c:marker>
          <c:dLbls>
            <c:dLbl>
              <c:idx val="4"/>
              <c:layout>
                <c:manualLayout>
                  <c:x val="-2.2174312760486741E-2"/>
                  <c:y val="-4.70118758134983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BAD-4D45-BCE6-A51A17BBE7B9}"/>
                </c:ext>
              </c:extLst>
            </c:dLbl>
            <c:spPr>
              <a:noFill/>
              <a:ln>
                <a:noFill/>
              </a:ln>
              <a:effectLst/>
            </c:spPr>
            <c:txPr>
              <a:bodyPr wrap="square" lIns="38100" tIns="19050" rIns="38100" bIns="19050" anchor="ctr">
                <a:spAutoFit/>
              </a:bodyPr>
              <a:lstStyle/>
              <a:p>
                <a:pPr>
                  <a:defRPr sz="1200" b="1">
                    <a:solidFill>
                      <a:schemeClr val="bg2"/>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2010</c:v>
                </c:pt>
                <c:pt idx="1">
                  <c:v>2012</c:v>
                </c:pt>
                <c:pt idx="2">
                  <c:v>2014</c:v>
                </c:pt>
                <c:pt idx="3">
                  <c:v>2016</c:v>
                </c:pt>
                <c:pt idx="4">
                  <c:v>2018</c:v>
                </c:pt>
              </c:strCache>
            </c:strRef>
          </c:cat>
          <c:val>
            <c:numRef>
              <c:f>Sheet1!$B$4:$F$4</c:f>
              <c:numCache>
                <c:formatCode>0</c:formatCode>
                <c:ptCount val="5"/>
                <c:pt idx="0">
                  <c:v>72.89</c:v>
                </c:pt>
                <c:pt idx="1">
                  <c:v>74.339999999999989</c:v>
                </c:pt>
                <c:pt idx="2">
                  <c:v>80.55</c:v>
                </c:pt>
                <c:pt idx="3">
                  <c:v>78.63</c:v>
                </c:pt>
                <c:pt idx="4">
                  <c:v>84.179999999999993</c:v>
                </c:pt>
              </c:numCache>
            </c:numRef>
          </c:val>
          <c:smooth val="0"/>
          <c:extLst>
            <c:ext xmlns:c16="http://schemas.microsoft.com/office/drawing/2014/chart" uri="{C3380CC4-5D6E-409C-BE32-E72D297353CC}">
              <c16:uniqueId val="{00000001-AF45-46CE-A780-795E69B43560}"/>
            </c:ext>
          </c:extLst>
        </c:ser>
        <c:ser>
          <c:idx val="3"/>
          <c:order val="3"/>
          <c:tx>
            <c:strRef>
              <c:f>Sheet1!$A$5</c:f>
              <c:strCache>
                <c:ptCount val="1"/>
                <c:pt idx="0">
                  <c:v>Individual*</c:v>
                </c:pt>
              </c:strCache>
            </c:strRef>
          </c:tx>
          <c:marker>
            <c:symbol val="none"/>
          </c:marker>
          <c:dLbls>
            <c:spPr>
              <a:noFill/>
              <a:ln>
                <a:noFill/>
              </a:ln>
              <a:effectLst/>
            </c:spPr>
            <c:txPr>
              <a:bodyPr wrap="square" lIns="38100" tIns="19050" rIns="38100" bIns="19050" anchor="ctr">
                <a:spAutoFit/>
              </a:bodyPr>
              <a:lstStyle/>
              <a:p>
                <a:pPr>
                  <a:defRPr sz="1200" b="1">
                    <a:solidFill>
                      <a:schemeClr val="accent4"/>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2010</c:v>
                </c:pt>
                <c:pt idx="1">
                  <c:v>2012</c:v>
                </c:pt>
                <c:pt idx="2">
                  <c:v>2014</c:v>
                </c:pt>
                <c:pt idx="3">
                  <c:v>2016</c:v>
                </c:pt>
                <c:pt idx="4">
                  <c:v>2018</c:v>
                </c:pt>
              </c:strCache>
            </c:strRef>
          </c:cat>
          <c:val>
            <c:numRef>
              <c:f>Sheet1!$B$5:$F$5</c:f>
              <c:numCache>
                <c:formatCode>0</c:formatCode>
                <c:ptCount val="5"/>
                <c:pt idx="0">
                  <c:v>65.45</c:v>
                </c:pt>
                <c:pt idx="1">
                  <c:v>57.430000000000007</c:v>
                </c:pt>
                <c:pt idx="2">
                  <c:v>70.8</c:v>
                </c:pt>
                <c:pt idx="3">
                  <c:v>62.72</c:v>
                </c:pt>
                <c:pt idx="4">
                  <c:v>62.07</c:v>
                </c:pt>
              </c:numCache>
            </c:numRef>
          </c:val>
          <c:smooth val="0"/>
          <c:extLst>
            <c:ext xmlns:c16="http://schemas.microsoft.com/office/drawing/2014/chart" uri="{C3380CC4-5D6E-409C-BE32-E72D297353CC}">
              <c16:uniqueId val="{00000000-1BAD-4D45-BCE6-A51A17BBE7B9}"/>
            </c:ext>
          </c:extLst>
        </c:ser>
        <c:dLbls>
          <c:showLegendKey val="0"/>
          <c:showVal val="1"/>
          <c:showCatName val="0"/>
          <c:showSerName val="0"/>
          <c:showPercent val="0"/>
          <c:showBubbleSize val="0"/>
        </c:dLbls>
        <c:smooth val="0"/>
        <c:axId val="361862280"/>
        <c:axId val="361862672"/>
      </c:lineChart>
      <c:catAx>
        <c:axId val="36186228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61862672"/>
        <c:crosses val="autoZero"/>
        <c:auto val="1"/>
        <c:lblAlgn val="ctr"/>
        <c:lblOffset val="100"/>
        <c:noMultiLvlLbl val="0"/>
      </c:catAx>
      <c:valAx>
        <c:axId val="361862672"/>
        <c:scaling>
          <c:orientation val="minMax"/>
          <c:max val="100"/>
          <c:min val="50"/>
        </c:scaling>
        <c:delete val="1"/>
        <c:axPos val="l"/>
        <c:numFmt formatCode="0" sourceLinked="1"/>
        <c:majorTickMark val="out"/>
        <c:minorTickMark val="none"/>
        <c:tickLblPos val="nextTo"/>
        <c:crossAx val="361862280"/>
        <c:crosses val="autoZero"/>
        <c:crossBetween val="between"/>
        <c:majorUnit val="25"/>
      </c:valAx>
      <c:spPr>
        <a:noFill/>
        <a:ln w="25400">
          <a:noFill/>
        </a:ln>
        <a:effectLst/>
      </c:spPr>
    </c:plotArea>
    <c:legend>
      <c:legendPos val="t"/>
      <c:layout>
        <c:manualLayout>
          <c:xMode val="edge"/>
          <c:yMode val="edge"/>
          <c:x val="0.23144796707923013"/>
          <c:y val="4.80531535985632E-2"/>
          <c:w val="0.54511319298918759"/>
          <c:h val="0.11559318528085241"/>
        </c:manualLayout>
      </c:layout>
      <c:overlay val="0"/>
      <c:txPr>
        <a:bodyPr/>
        <a:lstStyle/>
        <a:p>
          <a:pPr>
            <a:defRPr sz="1400"/>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0.01583</cdr:x>
      <cdr:y>0.1844</cdr:y>
    </cdr:from>
    <cdr:to>
      <cdr:x>0.25926</cdr:x>
      <cdr:y>0.29471</cdr:y>
    </cdr:to>
    <cdr:sp macro="" textlink="">
      <cdr:nvSpPr>
        <cdr:cNvPr id="10" name="Right Brace 9">
          <a:extLst xmlns:a="http://schemas.openxmlformats.org/drawingml/2006/main">
            <a:ext uri="{FF2B5EF4-FFF2-40B4-BE49-F238E27FC236}">
              <a16:creationId xmlns:a16="http://schemas.microsoft.com/office/drawing/2014/main" id="{88596E87-2A68-41E7-B0F2-333185B0DDA4}"/>
            </a:ext>
          </a:extLst>
        </cdr:cNvPr>
        <cdr:cNvSpPr/>
      </cdr:nvSpPr>
      <cdr:spPr>
        <a:xfrm xmlns:a="http://schemas.openxmlformats.org/drawingml/2006/main" rot="16200000">
          <a:off x="946754" y="-197365"/>
          <a:ext cx="370366" cy="2003326"/>
        </a:xfrm>
        <a:prstGeom xmlns:a="http://schemas.openxmlformats.org/drawingml/2006/main" prst="rightBrace">
          <a:avLst>
            <a:gd name="adj1" fmla="val 50325"/>
            <a:gd name="adj2" fmla="val 50000"/>
          </a:avLst>
        </a:prstGeom>
        <a:ln xmlns:a="http://schemas.openxmlformats.org/drawingml/2006/main" w="12700" cap="rnd">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0.25898</cdr:x>
      <cdr:y>0.18142</cdr:y>
    </cdr:from>
    <cdr:to>
      <cdr:x>0.36574</cdr:x>
      <cdr:y>0.29173</cdr:y>
    </cdr:to>
    <cdr:sp macro="" textlink="">
      <cdr:nvSpPr>
        <cdr:cNvPr id="3" name="Right Brace 2">
          <a:extLst xmlns:a="http://schemas.openxmlformats.org/drawingml/2006/main">
            <a:ext uri="{FF2B5EF4-FFF2-40B4-BE49-F238E27FC236}">
              <a16:creationId xmlns:a16="http://schemas.microsoft.com/office/drawing/2014/main" id="{FCFE7C35-7159-40F3-8BAA-3B0DBB4AD14F}"/>
            </a:ext>
          </a:extLst>
        </cdr:cNvPr>
        <cdr:cNvSpPr/>
      </cdr:nvSpPr>
      <cdr:spPr>
        <a:xfrm xmlns:a="http://schemas.openxmlformats.org/drawingml/2006/main" rot="16200000">
          <a:off x="2385410" y="355010"/>
          <a:ext cx="370366" cy="878614"/>
        </a:xfrm>
        <a:prstGeom xmlns:a="http://schemas.openxmlformats.org/drawingml/2006/main" prst="rightBrace">
          <a:avLst>
            <a:gd name="adj1" fmla="val 50325"/>
            <a:gd name="adj2" fmla="val 50000"/>
          </a:avLst>
        </a:prstGeom>
        <a:ln xmlns:a="http://schemas.openxmlformats.org/drawingml/2006/main" w="12700" cap="rnd">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0.36574</cdr:x>
      <cdr:y>0.1939</cdr:y>
    </cdr:from>
    <cdr:to>
      <cdr:x>0.80822</cdr:x>
      <cdr:y>0.30421</cdr:y>
    </cdr:to>
    <cdr:sp macro="" textlink="">
      <cdr:nvSpPr>
        <cdr:cNvPr id="4" name="Right Brace 3">
          <a:extLst xmlns:a="http://schemas.openxmlformats.org/drawingml/2006/main">
            <a:ext uri="{FF2B5EF4-FFF2-40B4-BE49-F238E27FC236}">
              <a16:creationId xmlns:a16="http://schemas.microsoft.com/office/drawing/2014/main" id="{1374BA78-8B8E-4BFD-89EE-44421C479490}"/>
            </a:ext>
          </a:extLst>
        </cdr:cNvPr>
        <cdr:cNvSpPr/>
      </cdr:nvSpPr>
      <cdr:spPr>
        <a:xfrm xmlns:a="http://schemas.openxmlformats.org/drawingml/2006/main" rot="16200000">
          <a:off x="4645426" y="-984502"/>
          <a:ext cx="370366" cy="3641418"/>
        </a:xfrm>
        <a:prstGeom xmlns:a="http://schemas.openxmlformats.org/drawingml/2006/main" prst="rightBrace">
          <a:avLst>
            <a:gd name="adj1" fmla="val 50325"/>
            <a:gd name="adj2" fmla="val 50000"/>
          </a:avLst>
        </a:prstGeom>
        <a:ln xmlns:a="http://schemas.openxmlformats.org/drawingml/2006/main" w="12700" cap="rnd">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0.81362</cdr:x>
      <cdr:y>0.19219</cdr:y>
    </cdr:from>
    <cdr:to>
      <cdr:x>0.89352</cdr:x>
      <cdr:y>0.3025</cdr:y>
    </cdr:to>
    <cdr:sp macro="" textlink="">
      <cdr:nvSpPr>
        <cdr:cNvPr id="5" name="Right Brace 4">
          <a:extLst xmlns:a="http://schemas.openxmlformats.org/drawingml/2006/main">
            <a:ext uri="{FF2B5EF4-FFF2-40B4-BE49-F238E27FC236}">
              <a16:creationId xmlns:a16="http://schemas.microsoft.com/office/drawing/2014/main" id="{88B465FE-DA29-4C80-99D7-214AA7D7B9DD}"/>
            </a:ext>
          </a:extLst>
        </cdr:cNvPr>
        <cdr:cNvSpPr/>
      </cdr:nvSpPr>
      <cdr:spPr>
        <a:xfrm xmlns:a="http://schemas.openxmlformats.org/drawingml/2006/main" rot="16200000">
          <a:off x="6839333" y="501686"/>
          <a:ext cx="370366" cy="657569"/>
        </a:xfrm>
        <a:prstGeom xmlns:a="http://schemas.openxmlformats.org/drawingml/2006/main" prst="rightBrace">
          <a:avLst>
            <a:gd name="adj1" fmla="val 50325"/>
            <a:gd name="adj2" fmla="val 50000"/>
          </a:avLst>
        </a:prstGeom>
        <a:ln xmlns:a="http://schemas.openxmlformats.org/drawingml/2006/main" w="12700" cap="rnd">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4" y="5"/>
            <a:ext cx="4000695" cy="351216"/>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defTabSz="933200">
              <a:defRPr sz="1200"/>
            </a:lvl1pPr>
          </a:lstStyle>
          <a:p>
            <a:pPr>
              <a:defRPr/>
            </a:pPr>
            <a:endParaRPr lang="en-US"/>
          </a:p>
        </p:txBody>
      </p:sp>
      <p:sp>
        <p:nvSpPr>
          <p:cNvPr id="52227" name="Rectangle 3"/>
          <p:cNvSpPr>
            <a:spLocks noGrp="1" noChangeArrowheads="1"/>
          </p:cNvSpPr>
          <p:nvPr>
            <p:ph type="dt" sz="quarter" idx="1"/>
          </p:nvPr>
        </p:nvSpPr>
        <p:spPr bwMode="auto">
          <a:xfrm>
            <a:off x="5233380" y="5"/>
            <a:ext cx="4000695" cy="351216"/>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algn="r" defTabSz="933200">
              <a:defRPr sz="1200"/>
            </a:lvl1pPr>
          </a:lstStyle>
          <a:p>
            <a:pPr>
              <a:defRPr/>
            </a:pPr>
            <a:endParaRPr lang="en-US"/>
          </a:p>
        </p:txBody>
      </p:sp>
      <p:sp>
        <p:nvSpPr>
          <p:cNvPr id="52228" name="Rectangle 4"/>
          <p:cNvSpPr>
            <a:spLocks noGrp="1" noChangeArrowheads="1"/>
          </p:cNvSpPr>
          <p:nvPr>
            <p:ph type="ftr" sz="quarter" idx="2"/>
          </p:nvPr>
        </p:nvSpPr>
        <p:spPr bwMode="auto">
          <a:xfrm>
            <a:off x="4" y="6656870"/>
            <a:ext cx="4000695" cy="352375"/>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defTabSz="933200">
              <a:defRPr sz="1200"/>
            </a:lvl1pPr>
          </a:lstStyle>
          <a:p>
            <a:pPr>
              <a:defRPr/>
            </a:pPr>
            <a:endParaRPr lang="en-US"/>
          </a:p>
        </p:txBody>
      </p:sp>
      <p:sp>
        <p:nvSpPr>
          <p:cNvPr id="52229" name="Rectangle 5"/>
          <p:cNvSpPr>
            <a:spLocks noGrp="1" noChangeArrowheads="1"/>
          </p:cNvSpPr>
          <p:nvPr>
            <p:ph type="sldNum" sz="quarter" idx="3"/>
          </p:nvPr>
        </p:nvSpPr>
        <p:spPr bwMode="auto">
          <a:xfrm>
            <a:off x="5233380" y="6656870"/>
            <a:ext cx="4000695" cy="352375"/>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algn="r" defTabSz="933200">
              <a:defRPr sz="1200"/>
            </a:lvl1pPr>
          </a:lstStyle>
          <a:p>
            <a:pPr>
              <a:defRPr/>
            </a:pPr>
            <a:fld id="{E97EBFC1-A196-47CA-B479-A0523E2F558D}" type="slidenum">
              <a:rPr lang="en-US"/>
              <a:pPr>
                <a:defRPr/>
              </a:pPr>
              <a:t>‹#›</a:t>
            </a:fld>
            <a:endParaRPr lang="en-US"/>
          </a:p>
        </p:txBody>
      </p:sp>
    </p:spTree>
    <p:extLst>
      <p:ext uri="{BB962C8B-B14F-4D97-AF65-F5344CB8AC3E}">
        <p14:creationId xmlns:p14="http://schemas.microsoft.com/office/powerpoint/2010/main" val="3877392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4" y="5"/>
            <a:ext cx="4000695" cy="351216"/>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defTabSz="933200">
              <a:defRPr sz="1200"/>
            </a:lvl1pPr>
          </a:lstStyle>
          <a:p>
            <a:pPr>
              <a:defRPr/>
            </a:pPr>
            <a:endParaRPr lang="en-US"/>
          </a:p>
        </p:txBody>
      </p:sp>
      <p:sp>
        <p:nvSpPr>
          <p:cNvPr id="9219" name="Rectangle 3"/>
          <p:cNvSpPr>
            <a:spLocks noGrp="1" noChangeArrowheads="1"/>
          </p:cNvSpPr>
          <p:nvPr>
            <p:ph type="dt" idx="1"/>
          </p:nvPr>
        </p:nvSpPr>
        <p:spPr bwMode="auto">
          <a:xfrm>
            <a:off x="5233380" y="5"/>
            <a:ext cx="4000695" cy="351216"/>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lvl1pPr algn="r" defTabSz="933200">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2868613" y="523875"/>
            <a:ext cx="3503612" cy="26289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24014" y="3330173"/>
            <a:ext cx="7388057" cy="3155144"/>
          </a:xfrm>
          <a:prstGeom prst="rect">
            <a:avLst/>
          </a:prstGeom>
          <a:noFill/>
          <a:ln w="9525">
            <a:noFill/>
            <a:miter lim="800000"/>
            <a:headEnd/>
            <a:tailEnd/>
          </a:ln>
          <a:effectLst/>
        </p:spPr>
        <p:txBody>
          <a:bodyPr vert="horz" wrap="square" lIns="93280" tIns="46641" rIns="93280" bIns="466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4" y="6656870"/>
            <a:ext cx="4000695" cy="352375"/>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defTabSz="933200">
              <a:defRPr sz="1200"/>
            </a:lvl1pPr>
          </a:lstStyle>
          <a:p>
            <a:pPr>
              <a:defRPr/>
            </a:pPr>
            <a:endParaRPr lang="en-US"/>
          </a:p>
        </p:txBody>
      </p:sp>
      <p:sp>
        <p:nvSpPr>
          <p:cNvPr id="9223" name="Rectangle 7"/>
          <p:cNvSpPr>
            <a:spLocks noGrp="1" noChangeArrowheads="1"/>
          </p:cNvSpPr>
          <p:nvPr>
            <p:ph type="sldNum" sz="quarter" idx="5"/>
          </p:nvPr>
        </p:nvSpPr>
        <p:spPr bwMode="auto">
          <a:xfrm>
            <a:off x="5233380" y="6656870"/>
            <a:ext cx="4000695" cy="352375"/>
          </a:xfrm>
          <a:prstGeom prst="rect">
            <a:avLst/>
          </a:prstGeom>
          <a:noFill/>
          <a:ln w="9525">
            <a:noFill/>
            <a:miter lim="800000"/>
            <a:headEnd/>
            <a:tailEnd/>
          </a:ln>
          <a:effectLst/>
        </p:spPr>
        <p:txBody>
          <a:bodyPr vert="horz" wrap="square" lIns="93280" tIns="46641" rIns="93280" bIns="46641" numCol="1" anchor="b" anchorCtr="0" compatLnSpc="1">
            <a:prstTxWarp prst="textNoShape">
              <a:avLst/>
            </a:prstTxWarp>
          </a:bodyPr>
          <a:lstStyle>
            <a:lvl1pPr algn="r" defTabSz="933200">
              <a:defRPr sz="1200"/>
            </a:lvl1pPr>
          </a:lstStyle>
          <a:p>
            <a:pPr>
              <a:defRPr/>
            </a:pPr>
            <a:fld id="{62910139-E757-45ED-869E-E2D623A59E1A}" type="slidenum">
              <a:rPr lang="en-US"/>
              <a:pPr>
                <a:defRPr/>
              </a:pPr>
              <a:t>‹#›</a:t>
            </a:fld>
            <a:endParaRPr lang="en-US"/>
          </a:p>
        </p:txBody>
      </p:sp>
    </p:spTree>
    <p:extLst>
      <p:ext uri="{BB962C8B-B14F-4D97-AF65-F5344CB8AC3E}">
        <p14:creationId xmlns:p14="http://schemas.microsoft.com/office/powerpoint/2010/main" val="1244941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62910139-E757-45ED-869E-E2D623A59E1A}" type="slidenum">
              <a:rPr lang="en-US" smtClean="0"/>
              <a:pPr>
                <a:defRPr/>
              </a:pPr>
              <a:t>1</a:t>
            </a:fld>
            <a:endParaRPr lang="en-US"/>
          </a:p>
        </p:txBody>
      </p:sp>
    </p:spTree>
    <p:extLst>
      <p:ext uri="{BB962C8B-B14F-4D97-AF65-F5344CB8AC3E}">
        <p14:creationId xmlns:p14="http://schemas.microsoft.com/office/powerpoint/2010/main" val="1069809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3</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1998766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4</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2237704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5</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3413102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5347093" y="6572032"/>
            <a:ext cx="4092094" cy="346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F8943B79-3EF8-41A9-91B5-32B8752835B5}" type="slidenum">
              <a:rPr lang="en-US" altLang="en-US" sz="1200"/>
              <a:pPr algn="r" eaLnBrk="1" hangingPunct="1"/>
              <a:t>6</a:t>
            </a:fld>
            <a:endParaRPr lang="en-US" altLang="en-US" sz="1200"/>
          </a:p>
        </p:txBody>
      </p:sp>
      <p:sp>
        <p:nvSpPr>
          <p:cNvPr id="60419" name="Rectangle 2"/>
          <p:cNvSpPr>
            <a:spLocks noGrp="1" noRot="1" noChangeAspect="1" noChangeArrowheads="1" noTextEdit="1"/>
          </p:cNvSpPr>
          <p:nvPr>
            <p:ph type="sldImg"/>
          </p:nvPr>
        </p:nvSpPr>
        <p:spPr>
          <a:xfrm>
            <a:off x="2994025" y="519113"/>
            <a:ext cx="3460750" cy="2595562"/>
          </a:xfrm>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en-US" altLang="en-US" dirty="0">
                <a:latin typeface="Arial" panose="020B0604020202020204" pitchFamily="34" charset="0"/>
                <a:ea typeface="ＭＳ Ｐゴシック" panose="020B0600070205080204" pitchFamily="34" charset="-128"/>
              </a:rPr>
              <a:t>The individual market was a</a:t>
            </a:r>
            <a:r>
              <a:rPr lang="en-US" altLang="en-US" baseline="0" dirty="0">
                <a:latin typeface="Arial" panose="020B0604020202020204" pitchFamily="34" charset="0"/>
                <a:ea typeface="ＭＳ Ｐゴシック" panose="020B0600070205080204" pitchFamily="34" charset="-128"/>
              </a:rPr>
              <a:t> notoriously difficult market for consumers, particularly those who had low incomes or health problems.</a:t>
            </a:r>
          </a:p>
          <a:p>
            <a:pPr marL="171450" indent="-171450" eaLnBrk="1" hangingPunct="1">
              <a:buFont typeface="Arial" panose="020B0604020202020204" pitchFamily="34" charset="0"/>
              <a:buChar char="•"/>
            </a:pPr>
            <a:r>
              <a:rPr lang="en-US" altLang="en-US" baseline="0" dirty="0">
                <a:latin typeface="Arial" panose="020B0604020202020204" pitchFamily="34" charset="0"/>
                <a:ea typeface="ＭＳ Ｐゴシック" panose="020B0600070205080204" pitchFamily="34" charset="-128"/>
              </a:rPr>
              <a:t>In most states, people were rated on the basis of their health and gender, meaning they could be charged a higher premium, have </a:t>
            </a:r>
            <a:r>
              <a:rPr lang="en-US" altLang="en-US" baseline="0" dirty="0" err="1">
                <a:latin typeface="Arial" panose="020B0604020202020204" pitchFamily="34" charset="0"/>
                <a:ea typeface="ＭＳ Ｐゴシック" panose="020B0600070205080204" pitchFamily="34" charset="-128"/>
              </a:rPr>
              <a:t>prex</a:t>
            </a:r>
            <a:r>
              <a:rPr lang="en-US" altLang="en-US" baseline="0" dirty="0">
                <a:latin typeface="Arial" panose="020B0604020202020204" pitchFamily="34" charset="0"/>
                <a:ea typeface="ＭＳ Ｐゴシック" panose="020B0600070205080204" pitchFamily="34" charset="-128"/>
              </a:rPr>
              <a:t> conditions excluded from their coverage, or be denied coverage altogether.</a:t>
            </a:r>
          </a:p>
          <a:p>
            <a:pPr marL="171450" indent="-171450" eaLnBrk="1" hangingPunct="1">
              <a:buFont typeface="Arial" panose="020B0604020202020204" pitchFamily="34" charset="0"/>
              <a:buChar char="•"/>
            </a:pPr>
            <a:r>
              <a:rPr lang="en-US" altLang="en-US" baseline="0" dirty="0">
                <a:latin typeface="Arial" panose="020B0604020202020204" pitchFamily="34" charset="0"/>
                <a:ea typeface="ＭＳ Ｐゴシック" panose="020B0600070205080204" pitchFamily="34" charset="-128"/>
              </a:rPr>
              <a:t>And if you could get a plan, there was no subsidy to help you pay for it, you faced the full premium. </a:t>
            </a:r>
          </a:p>
          <a:p>
            <a:pPr marL="171450" indent="-171450" eaLnBrk="1" hangingPunct="1">
              <a:buFont typeface="Arial" panose="020B0604020202020204" pitchFamily="34" charset="0"/>
              <a:buChar char="•"/>
            </a:pPr>
            <a:r>
              <a:rPr lang="en-US" altLang="en-US" baseline="0" dirty="0">
                <a:latin typeface="Arial" panose="020B0604020202020204" pitchFamily="34" charset="0"/>
                <a:ea typeface="ＭＳ Ｐゴシック" panose="020B0600070205080204" pitchFamily="34" charset="-128"/>
              </a:rPr>
              <a:t>In the same survey in 2010, if you look at the first column, of working age adults who had tried to buy a plan in the individual market over the prior 3 years, 43 % found it very diff or impossible to find coverage they needed, 60% found it diff or impossible to find affordable coverage, and more than one-third, an estimated 9 m people, were turned down, charged a higher price or had a condition excluded from their coverage because of a pre-x condition. </a:t>
            </a:r>
          </a:p>
        </p:txBody>
      </p:sp>
    </p:spTree>
    <p:extLst>
      <p:ext uri="{BB962C8B-B14F-4D97-AF65-F5344CB8AC3E}">
        <p14:creationId xmlns:p14="http://schemas.microsoft.com/office/powerpoint/2010/main" val="1747099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marL="0" marR="0" lvl="0" indent="0" algn="r" defTabSz="931670" rtl="0" eaLnBrk="1" fontAlgn="base" latinLnBrk="0" hangingPunct="1">
              <a:lnSpc>
                <a:spcPct val="100000"/>
              </a:lnSpc>
              <a:spcBef>
                <a:spcPct val="0"/>
              </a:spcBef>
              <a:spcAft>
                <a:spcPct val="0"/>
              </a:spcAft>
              <a:buClrTx/>
              <a:buSzTx/>
              <a:buFontTx/>
              <a:buNone/>
              <a:tabLst/>
              <a:defRPr/>
            </a:pPr>
            <a:fld id="{31F53CA5-10FF-4CF4-AAB7-0C4DEF3DD22A}"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67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2120770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a:solidFill>
                  <a:schemeClr val="accent6"/>
                </a:solidFill>
                <a:latin typeface="Calibri" charset="0"/>
                <a:ea typeface="Calibri"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dirty="0"/>
              <a:t>Click to edit Master text styles</a:t>
            </a:r>
          </a:p>
        </p:txBody>
      </p:sp>
      <p:sp>
        <p:nvSpPr>
          <p:cNvPr id="7" name="Rectangle 6">
            <a:extLst>
              <a:ext uri="{FF2B5EF4-FFF2-40B4-BE49-F238E27FC236}">
                <a16:creationId xmlns:a16="http://schemas.microsoft.com/office/drawing/2014/main" id="{AA1BF8A2-EF85-4ACC-BBF6-0C02193C67BD}"/>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1F1D5039-E4F6-4543-BDB8-4134B7BE2EE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 name="TextBox 4">
            <a:extLst>
              <a:ext uri="{FF2B5EF4-FFF2-40B4-BE49-F238E27FC236}">
                <a16:creationId xmlns:a16="http://schemas.microsoft.com/office/drawing/2014/main" id="{22B72CFD-F3A7-3D44-8915-8628E57C8D76}"/>
              </a:ext>
            </a:extLst>
          </p:cNvPr>
          <p:cNvSpPr txBox="1"/>
          <p:nvPr userDrawn="1"/>
        </p:nvSpPr>
        <p:spPr>
          <a:xfrm>
            <a:off x="1828800" y="6400800"/>
            <a:ext cx="7205599" cy="369332"/>
          </a:xfrm>
          <a:prstGeom prst="rect">
            <a:avLst/>
          </a:prstGeom>
          <a:noFill/>
        </p:spPr>
        <p:txBody>
          <a:bodyPr wrap="square" rtlCol="0" anchor="ctr" anchorCtr="0">
            <a:spAutoFit/>
          </a:bodyPr>
          <a:lstStyle/>
          <a:p>
            <a:r>
              <a:rPr lang="en-US" sz="900" dirty="0">
                <a:solidFill>
                  <a:srgbClr val="4C515A"/>
                </a:solidFill>
                <a:latin typeface="InterFace" panose="020B0503030203020204" pitchFamily="34" charset="0"/>
              </a:rPr>
              <a:t>Source: Munira Z. </a:t>
            </a:r>
            <a:r>
              <a:rPr lang="en-US" sz="900" dirty="0" err="1">
                <a:solidFill>
                  <a:srgbClr val="4C515A"/>
                </a:solidFill>
                <a:latin typeface="InterFace" panose="020B0503030203020204" pitchFamily="34" charset="0"/>
              </a:rPr>
              <a:t>Gunja</a:t>
            </a:r>
            <a:r>
              <a:rPr lang="en-US" sz="900" dirty="0">
                <a:solidFill>
                  <a:srgbClr val="4C515A"/>
                </a:solidFill>
                <a:latin typeface="InterFace" panose="020B0503030203020204" pitchFamily="34" charset="0"/>
              </a:rPr>
              <a:t> and Sara R. Collins, </a:t>
            </a:r>
            <a:r>
              <a:rPr lang="en-US" sz="900" i="1" dirty="0">
                <a:solidFill>
                  <a:srgbClr val="4C515A"/>
                </a:solidFill>
                <a:latin typeface="InterFace" panose="020B0503030203020204" pitchFamily="34" charset="0"/>
              </a:rPr>
              <a:t>Who Are the Remaining Uninsured, and Why Do they Lack Coverage?: Findings from the Commonwealth Fund Biennial Health Insurance Survey, 2018</a:t>
            </a:r>
            <a:r>
              <a:rPr lang="en-US" sz="900" dirty="0">
                <a:solidFill>
                  <a:srgbClr val="4C515A"/>
                </a:solidFill>
                <a:latin typeface="InterFace" panose="020B0503030203020204" pitchFamily="34" charset="0"/>
              </a:rPr>
              <a:t> (Commonwealth Fund, Aug. 2019).</a:t>
            </a:r>
          </a:p>
        </p:txBody>
      </p:sp>
      <p:cxnSp>
        <p:nvCxnSpPr>
          <p:cNvPr id="6" name="Straight Connector 5">
            <a:extLst>
              <a:ext uri="{FF2B5EF4-FFF2-40B4-BE49-F238E27FC236}">
                <a16:creationId xmlns:a16="http://schemas.microsoft.com/office/drawing/2014/main" id="{973C791A-5AC3-C044-BA21-3BC657D9EA48}"/>
              </a:ext>
            </a:extLst>
          </p:cNvPr>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9"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335176373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dirty="0"/>
          </a:p>
        </p:txBody>
      </p:sp>
      <p:sp>
        <p:nvSpPr>
          <p:cNvPr id="11" name="Rectangle 10"/>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chemeClr val="tx1"/>
                </a:solidFill>
              </a:rPr>
              <a:t>Source: M. Z. </a:t>
            </a:r>
            <a:r>
              <a:rPr lang="en-US" sz="900" dirty="0" err="1">
                <a:solidFill>
                  <a:schemeClr val="tx1"/>
                </a:solidFill>
              </a:rPr>
              <a:t>Gunja</a:t>
            </a:r>
            <a:r>
              <a:rPr lang="en-US" sz="900" dirty="0">
                <a:solidFill>
                  <a:schemeClr val="tx1"/>
                </a:solidFill>
              </a:rPr>
              <a:t>, S. R. Collins, M.</a:t>
            </a:r>
            <a:r>
              <a:rPr lang="en-US" sz="900" baseline="0" dirty="0">
                <a:solidFill>
                  <a:schemeClr val="tx1"/>
                </a:solidFill>
              </a:rPr>
              <a:t> </a:t>
            </a:r>
            <a:r>
              <a:rPr lang="en-US" sz="900" dirty="0">
                <a:solidFill>
                  <a:schemeClr val="tx1"/>
                </a:solidFill>
              </a:rPr>
              <a:t>M. Doty, and S. Beutel, </a:t>
            </a:r>
            <a:r>
              <a:rPr lang="en-US" sz="900" b="0" i="1" dirty="0">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dirty="0">
                <a:solidFill>
                  <a:schemeClr val="tx1"/>
                </a:solidFill>
              </a:rPr>
              <a:t>The Commonwealth Fund, August</a:t>
            </a:r>
            <a:r>
              <a:rPr lang="en-US" sz="900" baseline="0" dirty="0">
                <a:solidFill>
                  <a:schemeClr val="tx1"/>
                </a:solidFill>
              </a:rPr>
              <a:t> 2017.</a:t>
            </a:r>
            <a:endParaRPr lang="en-US" sz="900" dirty="0">
              <a:solidFill>
                <a:schemeClr val="tx1"/>
              </a:solidFill>
            </a:endParaRPr>
          </a:p>
        </p:txBody>
      </p:sp>
    </p:spTree>
    <p:extLst>
      <p:ext uri="{BB962C8B-B14F-4D97-AF65-F5344CB8AC3E}">
        <p14:creationId xmlns:p14="http://schemas.microsoft.com/office/powerpoint/2010/main" val="29576931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endParaRPr lang="en-US" dirty="0"/>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0599603"/>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438377858"/>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637932105"/>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a:extLst>
              <a:ext uri="{FF2B5EF4-FFF2-40B4-BE49-F238E27FC236}">
                <a16:creationId xmlns:a16="http://schemas.microsoft.com/office/drawing/2014/main" id="{1D6D784D-9F71-7F4E-84AC-3E0319CD3B7B}"/>
              </a:ext>
            </a:extLst>
          </p:cNvPr>
          <p:cNvSpPr txBox="1"/>
          <p:nvPr userDrawn="1"/>
        </p:nvSpPr>
        <p:spPr>
          <a:xfrm>
            <a:off x="1828800" y="6400800"/>
            <a:ext cx="7205599" cy="369332"/>
          </a:xfrm>
          <a:prstGeom prst="rect">
            <a:avLst/>
          </a:prstGeom>
          <a:noFill/>
        </p:spPr>
        <p:txBody>
          <a:bodyPr wrap="square" rtlCol="0" anchor="ctr" anchorCtr="0">
            <a:spAutoFit/>
          </a:bodyPr>
          <a:lstStyle/>
          <a:p>
            <a:r>
              <a:rPr lang="en-US" sz="900" dirty="0">
                <a:solidFill>
                  <a:schemeClr val="tx1"/>
                </a:solidFill>
                <a:latin typeface="InterFace" panose="020B0503030203020204" pitchFamily="34" charset="0"/>
              </a:rPr>
              <a:t>Source: Munira Z. </a:t>
            </a:r>
            <a:r>
              <a:rPr lang="en-US" sz="900" dirty="0" err="1">
                <a:solidFill>
                  <a:schemeClr val="tx1"/>
                </a:solidFill>
                <a:latin typeface="InterFace" panose="020B0503030203020204" pitchFamily="34" charset="0"/>
              </a:rPr>
              <a:t>Gunja</a:t>
            </a:r>
            <a:r>
              <a:rPr lang="en-US" sz="900" dirty="0">
                <a:solidFill>
                  <a:schemeClr val="tx1"/>
                </a:solidFill>
                <a:latin typeface="InterFace" panose="020B0503030203020204" pitchFamily="34" charset="0"/>
              </a:rPr>
              <a:t> and Sara R. Collins, </a:t>
            </a:r>
            <a:r>
              <a:rPr lang="en-US" sz="900" i="1" dirty="0">
                <a:solidFill>
                  <a:schemeClr val="tx1"/>
                </a:solidFill>
                <a:latin typeface="InterFace" panose="020B0503030203020204" pitchFamily="34" charset="0"/>
              </a:rPr>
              <a:t>Who Are the Remaining Uninsured, and Why Do they Lack Coverage?: Findings from the Commonwealth Fund Biennial Health Insurance Survey, 2018</a:t>
            </a:r>
            <a:r>
              <a:rPr lang="en-US" sz="900" dirty="0">
                <a:solidFill>
                  <a:schemeClr val="tx1"/>
                </a:solidFill>
                <a:latin typeface="InterFace" panose="020B0503030203020204" pitchFamily="34" charset="0"/>
              </a:rPr>
              <a:t> (Commonwealth Fund, Aug. 2019).</a:t>
            </a:r>
          </a:p>
        </p:txBody>
      </p:sp>
    </p:spTree>
    <p:extLst>
      <p:ext uri="{BB962C8B-B14F-4D97-AF65-F5344CB8AC3E}">
        <p14:creationId xmlns:p14="http://schemas.microsoft.com/office/powerpoint/2010/main" val="3778998715"/>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4" r:id="rId2"/>
  </p:sldLayoutIdLst>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fontAlgn="base">
        <a:spcBef>
          <a:spcPct val="0"/>
        </a:spcBef>
        <a:spcAft>
          <a:spcPct val="0"/>
        </a:spcAft>
        <a:defRPr sz="2400" b="1">
          <a:solidFill>
            <a:schemeClr val="tx2"/>
          </a:solidFill>
          <a:latin typeface="Arial" charset="0"/>
        </a:defRPr>
      </a:lvl6pPr>
      <a:lvl7pPr marL="914400" algn="ctr" rtl="0" fontAlgn="base">
        <a:spcBef>
          <a:spcPct val="0"/>
        </a:spcBef>
        <a:spcAft>
          <a:spcPct val="0"/>
        </a:spcAft>
        <a:defRPr sz="2400" b="1">
          <a:solidFill>
            <a:schemeClr val="tx2"/>
          </a:solidFill>
          <a:latin typeface="Arial" charset="0"/>
        </a:defRPr>
      </a:lvl7pPr>
      <a:lvl8pPr marL="1371600" algn="ctr" rtl="0" fontAlgn="base">
        <a:spcBef>
          <a:spcPct val="0"/>
        </a:spcBef>
        <a:spcAft>
          <a:spcPct val="0"/>
        </a:spcAft>
        <a:defRPr sz="2400" b="1">
          <a:solidFill>
            <a:schemeClr val="tx2"/>
          </a:solidFill>
          <a:latin typeface="Arial" charset="0"/>
        </a:defRPr>
      </a:lvl8pPr>
      <a:lvl9pPr marL="1828800" algn="ctr"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356711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668E-B7F1-43A1-B663-54F8651C7DE2}"/>
              </a:ext>
            </a:extLst>
          </p:cNvPr>
          <p:cNvSpPr>
            <a:spLocks noGrp="1"/>
          </p:cNvSpPr>
          <p:nvPr>
            <p:ph type="ctrTitle"/>
          </p:nvPr>
        </p:nvSpPr>
        <p:spPr>
          <a:xfrm>
            <a:off x="73152" y="0"/>
            <a:ext cx="9001000" cy="628410"/>
          </a:xfrm>
        </p:spPr>
        <p:txBody>
          <a:bodyPr/>
          <a:lstStyle/>
          <a:p>
            <a:r>
              <a:rPr lang="en-US" dirty="0"/>
              <a:t>Uninsured Working-Age Adults Disproportionately Low-Income, Latino, and Under Age 35</a:t>
            </a:r>
          </a:p>
        </p:txBody>
      </p:sp>
      <p:graphicFrame>
        <p:nvGraphicFramePr>
          <p:cNvPr id="7" name="Chart 6">
            <a:extLst>
              <a:ext uri="{FF2B5EF4-FFF2-40B4-BE49-F238E27FC236}">
                <a16:creationId xmlns:a16="http://schemas.microsoft.com/office/drawing/2014/main" id="{12E9A07C-C498-4878-885B-9E09342097AF}"/>
              </a:ext>
            </a:extLst>
          </p:cNvPr>
          <p:cNvGraphicFramePr/>
          <p:nvPr>
            <p:extLst>
              <p:ext uri="{D42A27DB-BD31-4B8C-83A1-F6EECF244321}">
                <p14:modId xmlns:p14="http://schemas.microsoft.com/office/powerpoint/2010/main" val="976549799"/>
              </p:ext>
            </p:extLst>
          </p:nvPr>
        </p:nvGraphicFramePr>
        <p:xfrm>
          <a:off x="-398068" y="1303614"/>
          <a:ext cx="4093769" cy="46309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3D601799-DF93-4A8A-BE86-0B64D59C12A0}"/>
              </a:ext>
            </a:extLst>
          </p:cNvPr>
          <p:cNvGraphicFramePr/>
          <p:nvPr>
            <p:extLst>
              <p:ext uri="{D42A27DB-BD31-4B8C-83A1-F6EECF244321}">
                <p14:modId xmlns:p14="http://schemas.microsoft.com/office/powerpoint/2010/main" val="456300687"/>
              </p:ext>
            </p:extLst>
          </p:nvPr>
        </p:nvGraphicFramePr>
        <p:xfrm>
          <a:off x="5448300" y="1312614"/>
          <a:ext cx="4093769" cy="46309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D309B8BF-E00A-4733-86E3-E5469A04A43C}"/>
              </a:ext>
            </a:extLst>
          </p:cNvPr>
          <p:cNvGraphicFramePr/>
          <p:nvPr>
            <p:extLst>
              <p:ext uri="{D42A27DB-BD31-4B8C-83A1-F6EECF244321}">
                <p14:modId xmlns:p14="http://schemas.microsoft.com/office/powerpoint/2010/main" val="2723780278"/>
              </p:ext>
            </p:extLst>
          </p:nvPr>
        </p:nvGraphicFramePr>
        <p:xfrm>
          <a:off x="2525115" y="1905000"/>
          <a:ext cx="4093769" cy="4630986"/>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 Placeholder 10">
            <a:extLst>
              <a:ext uri="{FF2B5EF4-FFF2-40B4-BE49-F238E27FC236}">
                <a16:creationId xmlns:a16="http://schemas.microsoft.com/office/drawing/2014/main" id="{367B55A5-28A2-4CB8-9B73-5F6D7388A60D}"/>
              </a:ext>
            </a:extLst>
          </p:cNvPr>
          <p:cNvSpPr txBox="1">
            <a:spLocks/>
          </p:cNvSpPr>
          <p:nvPr/>
        </p:nvSpPr>
        <p:spPr>
          <a:xfrm>
            <a:off x="73152" y="5703566"/>
            <a:ext cx="9001063"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900" b="0" i="0" kern="800" spc="-10" smtClean="0">
                <a:solidFill>
                  <a:schemeClr val="tx1"/>
                </a:solidFill>
                <a:effectLst/>
                <a:latin typeface="+mn-lt"/>
                <a:ea typeface="+mn-ea"/>
                <a:cs typeface="+mn-cs"/>
              </a:defRPr>
            </a:lvl1pPr>
            <a:lvl2pPr marL="171446"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2pPr>
            <a:lvl3pPr marL="344479"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3pPr>
            <a:lvl4pPr marL="515925"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4pPr>
            <a:lvl5pPr marL="687371"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r>
              <a:rPr lang="en-US" dirty="0"/>
              <a:t>Notes: FPL = federal poverty level. DK = don’t know. PI = Pacific Islander.</a:t>
            </a:r>
          </a:p>
          <a:p>
            <a:pPr fontAlgn="auto"/>
            <a:r>
              <a:rPr lang="en-US" dirty="0"/>
              <a:t>Data: Commonwealth Fund Biennial Health Insurance Survey (2018).</a:t>
            </a:r>
          </a:p>
        </p:txBody>
      </p:sp>
      <p:sp>
        <p:nvSpPr>
          <p:cNvPr id="10" name="TextBox 9">
            <a:extLst>
              <a:ext uri="{FF2B5EF4-FFF2-40B4-BE49-F238E27FC236}">
                <a16:creationId xmlns:a16="http://schemas.microsoft.com/office/drawing/2014/main" id="{78231A5E-37A9-5247-AA72-1291AC03FB21}"/>
              </a:ext>
            </a:extLst>
          </p:cNvPr>
          <p:cNvSpPr txBox="1"/>
          <p:nvPr/>
        </p:nvSpPr>
        <p:spPr>
          <a:xfrm>
            <a:off x="231864" y="876300"/>
            <a:ext cx="3082836" cy="276999"/>
          </a:xfrm>
          <a:prstGeom prst="rect">
            <a:avLst/>
          </a:prstGeom>
          <a:noFill/>
        </p:spPr>
        <p:txBody>
          <a:bodyPr wrap="square" rtlCol="0">
            <a:spAutoFit/>
          </a:bodyPr>
          <a:lstStyle/>
          <a:p>
            <a:r>
              <a:rPr lang="en-US" sz="1200" i="1" dirty="0">
                <a:latin typeface="+mn-lt"/>
              </a:rPr>
              <a:t>Adults ages 19–64 who were uninsured</a:t>
            </a:r>
          </a:p>
        </p:txBody>
      </p:sp>
    </p:spTree>
    <p:extLst>
      <p:ext uri="{BB962C8B-B14F-4D97-AF65-F5344CB8AC3E}">
        <p14:creationId xmlns:p14="http://schemas.microsoft.com/office/powerpoint/2010/main" val="298525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3967-0410-4767-8677-7AE99A8A2D0D}"/>
              </a:ext>
            </a:extLst>
          </p:cNvPr>
          <p:cNvSpPr>
            <a:spLocks noGrp="1"/>
          </p:cNvSpPr>
          <p:nvPr>
            <p:ph type="ctrTitle"/>
          </p:nvPr>
        </p:nvSpPr>
        <p:spPr>
          <a:xfrm>
            <a:off x="73152" y="0"/>
            <a:ext cx="9001000" cy="628410"/>
          </a:xfrm>
        </p:spPr>
        <p:txBody>
          <a:bodyPr/>
          <a:lstStyle/>
          <a:p>
            <a:r>
              <a:rPr lang="en-US" dirty="0"/>
              <a:t>Nearly Half of Uninsured Adults May Be Eligible for Marketplace Subsidies or Medicaid </a:t>
            </a:r>
          </a:p>
        </p:txBody>
      </p:sp>
      <p:graphicFrame>
        <p:nvGraphicFramePr>
          <p:cNvPr id="5" name="Chart Placeholder 9">
            <a:extLst>
              <a:ext uri="{FF2B5EF4-FFF2-40B4-BE49-F238E27FC236}">
                <a16:creationId xmlns:a16="http://schemas.microsoft.com/office/drawing/2014/main" id="{63B905F6-302A-4C8D-B32E-66A84940F362}"/>
              </a:ext>
            </a:extLst>
          </p:cNvPr>
          <p:cNvGraphicFramePr>
            <a:graphicFrameLocks/>
          </p:cNvGraphicFramePr>
          <p:nvPr>
            <p:extLst>
              <p:ext uri="{D42A27DB-BD31-4B8C-83A1-F6EECF244321}">
                <p14:modId xmlns:p14="http://schemas.microsoft.com/office/powerpoint/2010/main" val="2651630595"/>
              </p:ext>
            </p:extLst>
          </p:nvPr>
        </p:nvGraphicFramePr>
        <p:xfrm>
          <a:off x="419100" y="2205099"/>
          <a:ext cx="8229600" cy="335750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94E25C8C-782D-4A98-B97E-21D2C4BF5A0E}"/>
              </a:ext>
            </a:extLst>
          </p:cNvPr>
          <p:cNvSpPr txBox="1"/>
          <p:nvPr/>
        </p:nvSpPr>
        <p:spPr>
          <a:xfrm>
            <a:off x="2171700" y="1857126"/>
            <a:ext cx="1630779" cy="900246"/>
          </a:xfrm>
          <a:prstGeom prst="rect">
            <a:avLst/>
          </a:prstGeom>
          <a:noFill/>
        </p:spPr>
        <p:txBody>
          <a:bodyPr wrap="square" rtlCol="0">
            <a:spAutoFit/>
          </a:bodyPr>
          <a:lstStyle/>
          <a:p>
            <a:pPr algn="ctr"/>
            <a:r>
              <a:rPr lang="en-US" sz="1050" dirty="0">
                <a:latin typeface="+mn-lt"/>
              </a:rPr>
              <a:t>Eligible for unsubsidized coverage through the individual market or may be eligible for traditional Medicaid</a:t>
            </a:r>
          </a:p>
        </p:txBody>
      </p:sp>
      <p:sp>
        <p:nvSpPr>
          <p:cNvPr id="7" name="TextBox 6">
            <a:extLst>
              <a:ext uri="{FF2B5EF4-FFF2-40B4-BE49-F238E27FC236}">
                <a16:creationId xmlns:a16="http://schemas.microsoft.com/office/drawing/2014/main" id="{F001554C-49DC-4193-9F35-B2D0EC1AE8F8}"/>
              </a:ext>
            </a:extLst>
          </p:cNvPr>
          <p:cNvSpPr txBox="1"/>
          <p:nvPr/>
        </p:nvSpPr>
        <p:spPr>
          <a:xfrm>
            <a:off x="4076700" y="2180291"/>
            <a:ext cx="2354865" cy="577081"/>
          </a:xfrm>
          <a:prstGeom prst="rect">
            <a:avLst/>
          </a:prstGeom>
          <a:noFill/>
        </p:spPr>
        <p:txBody>
          <a:bodyPr wrap="square" rtlCol="0">
            <a:spAutoFit/>
          </a:bodyPr>
          <a:lstStyle/>
          <a:p>
            <a:pPr algn="ctr"/>
            <a:r>
              <a:rPr lang="en-US" sz="1050" dirty="0">
                <a:latin typeface="+mn-lt"/>
              </a:rPr>
              <a:t>Eligible for expanded Medicaid or </a:t>
            </a:r>
          </a:p>
          <a:p>
            <a:pPr algn="ctr"/>
            <a:r>
              <a:rPr lang="en-US" sz="1050" dirty="0">
                <a:latin typeface="+mn-lt"/>
              </a:rPr>
              <a:t>subsidized coverage through </a:t>
            </a:r>
          </a:p>
          <a:p>
            <a:pPr algn="ctr"/>
            <a:r>
              <a:rPr lang="en-US" sz="1050" dirty="0">
                <a:latin typeface="+mn-lt"/>
              </a:rPr>
              <a:t>the marketplace</a:t>
            </a:r>
          </a:p>
        </p:txBody>
      </p:sp>
      <p:sp>
        <p:nvSpPr>
          <p:cNvPr id="8" name="TextBox 7">
            <a:extLst>
              <a:ext uri="{FF2B5EF4-FFF2-40B4-BE49-F238E27FC236}">
                <a16:creationId xmlns:a16="http://schemas.microsoft.com/office/drawing/2014/main" id="{96EC63BD-1F79-4342-A78E-ADFCC018535C}"/>
              </a:ext>
            </a:extLst>
          </p:cNvPr>
          <p:cNvSpPr txBox="1"/>
          <p:nvPr/>
        </p:nvSpPr>
        <p:spPr>
          <a:xfrm>
            <a:off x="6876288" y="2341874"/>
            <a:ext cx="1136991" cy="415498"/>
          </a:xfrm>
          <a:prstGeom prst="rect">
            <a:avLst/>
          </a:prstGeom>
          <a:noFill/>
        </p:spPr>
        <p:txBody>
          <a:bodyPr wrap="square" rtlCol="0">
            <a:spAutoFit/>
          </a:bodyPr>
          <a:lstStyle/>
          <a:p>
            <a:pPr algn="ctr"/>
            <a:r>
              <a:rPr lang="en-US" sz="1050" dirty="0">
                <a:latin typeface="+mn-lt"/>
              </a:rPr>
              <a:t>Above subsidy eligible range</a:t>
            </a:r>
          </a:p>
        </p:txBody>
      </p:sp>
      <p:sp>
        <p:nvSpPr>
          <p:cNvPr id="9" name="TextBox 8">
            <a:extLst>
              <a:ext uri="{FF2B5EF4-FFF2-40B4-BE49-F238E27FC236}">
                <a16:creationId xmlns:a16="http://schemas.microsoft.com/office/drawing/2014/main" id="{617537D6-7394-473A-AAC6-DC30F7844B0D}"/>
              </a:ext>
            </a:extLst>
          </p:cNvPr>
          <p:cNvSpPr txBox="1"/>
          <p:nvPr/>
        </p:nvSpPr>
        <p:spPr>
          <a:xfrm>
            <a:off x="868680" y="2503456"/>
            <a:ext cx="1391176" cy="253916"/>
          </a:xfrm>
          <a:prstGeom prst="rect">
            <a:avLst/>
          </a:prstGeom>
          <a:noFill/>
        </p:spPr>
        <p:txBody>
          <a:bodyPr wrap="square" rtlCol="0">
            <a:spAutoFit/>
          </a:bodyPr>
          <a:lstStyle/>
          <a:p>
            <a:pPr algn="ctr"/>
            <a:r>
              <a:rPr lang="en-US" sz="1050" dirty="0">
                <a:latin typeface="+mn-lt"/>
              </a:rPr>
              <a:t>Foreign-born Latinos</a:t>
            </a:r>
          </a:p>
        </p:txBody>
      </p:sp>
      <p:sp>
        <p:nvSpPr>
          <p:cNvPr id="10" name="TextBox 9">
            <a:extLst>
              <a:ext uri="{FF2B5EF4-FFF2-40B4-BE49-F238E27FC236}">
                <a16:creationId xmlns:a16="http://schemas.microsoft.com/office/drawing/2014/main" id="{755DCF40-7796-4127-A97E-75C0EF1FE515}"/>
              </a:ext>
            </a:extLst>
          </p:cNvPr>
          <p:cNvSpPr txBox="1"/>
          <p:nvPr/>
        </p:nvSpPr>
        <p:spPr>
          <a:xfrm>
            <a:off x="460464" y="1097280"/>
            <a:ext cx="3082836" cy="276999"/>
          </a:xfrm>
          <a:prstGeom prst="rect">
            <a:avLst/>
          </a:prstGeom>
          <a:noFill/>
        </p:spPr>
        <p:txBody>
          <a:bodyPr wrap="square" rtlCol="0">
            <a:spAutoFit/>
          </a:bodyPr>
          <a:lstStyle/>
          <a:p>
            <a:r>
              <a:rPr lang="en-US" sz="1200" i="1" dirty="0">
                <a:latin typeface="+mn-lt"/>
              </a:rPr>
              <a:t>Adults ages 19–64 who were uninsured</a:t>
            </a:r>
          </a:p>
        </p:txBody>
      </p:sp>
      <p:sp>
        <p:nvSpPr>
          <p:cNvPr id="11" name="Text Placeholder 10">
            <a:extLst>
              <a:ext uri="{FF2B5EF4-FFF2-40B4-BE49-F238E27FC236}">
                <a16:creationId xmlns:a16="http://schemas.microsoft.com/office/drawing/2014/main" id="{38E18EE8-643D-46ED-870F-E2070E6F53A3}"/>
              </a:ext>
            </a:extLst>
          </p:cNvPr>
          <p:cNvSpPr txBox="1">
            <a:spLocks/>
          </p:cNvSpPr>
          <p:nvPr/>
        </p:nvSpPr>
        <p:spPr>
          <a:xfrm>
            <a:off x="73152" y="5703566"/>
            <a:ext cx="9001063"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900" b="0" i="0" kern="800" spc="-10" smtClean="0">
                <a:solidFill>
                  <a:schemeClr val="tx1"/>
                </a:solidFill>
                <a:effectLst/>
                <a:latin typeface="+mn-lt"/>
                <a:ea typeface="+mn-ea"/>
                <a:cs typeface="+mn-cs"/>
              </a:defRPr>
            </a:lvl1pPr>
            <a:lvl2pPr marL="171446"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2pPr>
            <a:lvl3pPr marL="344479"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3pPr>
            <a:lvl4pPr marL="515925"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4pPr>
            <a:lvl5pPr marL="687371"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r>
              <a:rPr lang="en-US" dirty="0"/>
              <a:t>Notes: FPL = federal poverty level. The Affordable Care Act set the top income eligibility threshold at 133% of poverty but also called for a new standardized method for calculating income. States previously had different rules about what sources of income counted for purposes of eligibility. The standardized modified adjusted gross income system automatically disregards 5% of someone's income, effectively making the threshold 138% of poverty. We use the 133% threshold in this survey.</a:t>
            </a:r>
          </a:p>
          <a:p>
            <a:pPr fontAlgn="auto"/>
            <a:r>
              <a:rPr lang="en-US" dirty="0"/>
              <a:t>Data: Commonwealth Fund Biennial Health Insurance Survey (2018).</a:t>
            </a:r>
          </a:p>
        </p:txBody>
      </p:sp>
      <p:sp>
        <p:nvSpPr>
          <p:cNvPr id="3" name="TextBox 2">
            <a:extLst>
              <a:ext uri="{FF2B5EF4-FFF2-40B4-BE49-F238E27FC236}">
                <a16:creationId xmlns:a16="http://schemas.microsoft.com/office/drawing/2014/main" id="{46520340-5F6D-40BE-9C8D-1C8E3F094598}"/>
              </a:ext>
            </a:extLst>
          </p:cNvPr>
          <p:cNvSpPr txBox="1"/>
          <p:nvPr/>
        </p:nvSpPr>
        <p:spPr>
          <a:xfrm>
            <a:off x="866359" y="4037962"/>
            <a:ext cx="1489981" cy="253916"/>
          </a:xfrm>
          <a:prstGeom prst="rect">
            <a:avLst/>
          </a:prstGeom>
          <a:noFill/>
        </p:spPr>
        <p:txBody>
          <a:bodyPr wrap="square" rtlCol="0">
            <a:spAutoFit/>
          </a:bodyPr>
          <a:lstStyle/>
          <a:p>
            <a:r>
              <a:rPr lang="en-US" sz="1050" dirty="0">
                <a:latin typeface="+mn-lt"/>
              </a:rPr>
              <a:t>Foreign-born Latinos</a:t>
            </a:r>
          </a:p>
        </p:txBody>
      </p:sp>
      <p:sp>
        <p:nvSpPr>
          <p:cNvPr id="12" name="TextBox 11">
            <a:extLst>
              <a:ext uri="{FF2B5EF4-FFF2-40B4-BE49-F238E27FC236}">
                <a16:creationId xmlns:a16="http://schemas.microsoft.com/office/drawing/2014/main" id="{889627FF-0A8C-46C3-9DEC-81A901186FCE}"/>
              </a:ext>
            </a:extLst>
          </p:cNvPr>
          <p:cNvSpPr txBox="1"/>
          <p:nvPr/>
        </p:nvSpPr>
        <p:spPr>
          <a:xfrm>
            <a:off x="2437404" y="4037962"/>
            <a:ext cx="1070881" cy="415498"/>
          </a:xfrm>
          <a:prstGeom prst="rect">
            <a:avLst/>
          </a:prstGeom>
          <a:noFill/>
        </p:spPr>
        <p:txBody>
          <a:bodyPr wrap="square" rtlCol="0">
            <a:spAutoFit/>
          </a:bodyPr>
          <a:lstStyle/>
          <a:p>
            <a:pPr algn="ctr"/>
            <a:r>
              <a:rPr lang="en-US" sz="1050" dirty="0">
                <a:latin typeface="+mn-lt"/>
              </a:rPr>
              <a:t>&lt;100% FPL, </a:t>
            </a:r>
          </a:p>
          <a:p>
            <a:pPr algn="ctr"/>
            <a:r>
              <a:rPr lang="en-US" sz="1050" dirty="0">
                <a:latin typeface="+mn-lt"/>
              </a:rPr>
              <a:t>nonexpansion</a:t>
            </a:r>
          </a:p>
        </p:txBody>
      </p:sp>
      <p:sp>
        <p:nvSpPr>
          <p:cNvPr id="13" name="TextBox 12">
            <a:extLst>
              <a:ext uri="{FF2B5EF4-FFF2-40B4-BE49-F238E27FC236}">
                <a16:creationId xmlns:a16="http://schemas.microsoft.com/office/drawing/2014/main" id="{C36382F9-1AB9-425F-B225-13149DF3572C}"/>
              </a:ext>
            </a:extLst>
          </p:cNvPr>
          <p:cNvSpPr txBox="1"/>
          <p:nvPr/>
        </p:nvSpPr>
        <p:spPr>
          <a:xfrm>
            <a:off x="2971800" y="4453460"/>
            <a:ext cx="1070881" cy="415498"/>
          </a:xfrm>
          <a:prstGeom prst="rect">
            <a:avLst/>
          </a:prstGeom>
          <a:noFill/>
        </p:spPr>
        <p:txBody>
          <a:bodyPr wrap="square" rtlCol="0">
            <a:spAutoFit/>
          </a:bodyPr>
          <a:lstStyle/>
          <a:p>
            <a:pPr algn="ctr"/>
            <a:r>
              <a:rPr lang="en-US" sz="1050" dirty="0">
                <a:latin typeface="+mn-lt"/>
              </a:rPr>
              <a:t>&lt;100% FPL, </a:t>
            </a:r>
          </a:p>
          <a:p>
            <a:pPr algn="ctr"/>
            <a:r>
              <a:rPr lang="en-US" sz="1050" dirty="0">
                <a:latin typeface="+mn-lt"/>
              </a:rPr>
              <a:t>expansion</a:t>
            </a:r>
          </a:p>
        </p:txBody>
      </p:sp>
      <p:cxnSp>
        <p:nvCxnSpPr>
          <p:cNvPr id="14" name="Straight Connector 13">
            <a:extLst>
              <a:ext uri="{FF2B5EF4-FFF2-40B4-BE49-F238E27FC236}">
                <a16:creationId xmlns:a16="http://schemas.microsoft.com/office/drawing/2014/main" id="{4739411F-0BF6-4D4C-9D09-24C4BA9D6163}"/>
              </a:ext>
            </a:extLst>
          </p:cNvPr>
          <p:cNvCxnSpPr>
            <a:cxnSpLocks/>
          </p:cNvCxnSpPr>
          <p:nvPr/>
        </p:nvCxnSpPr>
        <p:spPr>
          <a:xfrm>
            <a:off x="3584448" y="4005072"/>
            <a:ext cx="1" cy="402336"/>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A3A9901-DD4F-4692-B918-311627C4BD78}"/>
              </a:ext>
            </a:extLst>
          </p:cNvPr>
          <p:cNvSpPr txBox="1"/>
          <p:nvPr/>
        </p:nvSpPr>
        <p:spPr>
          <a:xfrm>
            <a:off x="3337560" y="5056632"/>
            <a:ext cx="1183135" cy="415498"/>
          </a:xfrm>
          <a:prstGeom prst="rect">
            <a:avLst/>
          </a:prstGeom>
          <a:noFill/>
        </p:spPr>
        <p:txBody>
          <a:bodyPr wrap="square" rtlCol="0">
            <a:spAutoFit/>
          </a:bodyPr>
          <a:lstStyle/>
          <a:p>
            <a:pPr algn="ctr"/>
            <a:r>
              <a:rPr lang="en-US" sz="1050" dirty="0">
                <a:latin typeface="+mn-lt"/>
              </a:rPr>
              <a:t>100%–132% FPL, </a:t>
            </a:r>
          </a:p>
          <a:p>
            <a:pPr algn="ctr"/>
            <a:r>
              <a:rPr lang="en-US" sz="1050" dirty="0">
                <a:latin typeface="+mn-lt"/>
              </a:rPr>
              <a:t>nonexpansion</a:t>
            </a:r>
          </a:p>
        </p:txBody>
      </p:sp>
      <p:sp>
        <p:nvSpPr>
          <p:cNvPr id="17" name="TextBox 16">
            <a:extLst>
              <a:ext uri="{FF2B5EF4-FFF2-40B4-BE49-F238E27FC236}">
                <a16:creationId xmlns:a16="http://schemas.microsoft.com/office/drawing/2014/main" id="{E344A086-6E1A-4E21-85B9-C143E29892C1}"/>
              </a:ext>
            </a:extLst>
          </p:cNvPr>
          <p:cNvSpPr txBox="1"/>
          <p:nvPr/>
        </p:nvSpPr>
        <p:spPr>
          <a:xfrm>
            <a:off x="3807963" y="4453460"/>
            <a:ext cx="1257296" cy="415498"/>
          </a:xfrm>
          <a:prstGeom prst="rect">
            <a:avLst/>
          </a:prstGeom>
          <a:noFill/>
        </p:spPr>
        <p:txBody>
          <a:bodyPr wrap="square" rtlCol="0">
            <a:spAutoFit/>
          </a:bodyPr>
          <a:lstStyle/>
          <a:p>
            <a:pPr algn="ctr"/>
            <a:r>
              <a:rPr lang="en-US" sz="1050" dirty="0">
                <a:latin typeface="+mn-lt"/>
              </a:rPr>
              <a:t>100%–132% FPL, </a:t>
            </a:r>
          </a:p>
          <a:p>
            <a:pPr algn="ctr"/>
            <a:r>
              <a:rPr lang="en-US" sz="1050" dirty="0">
                <a:latin typeface="+mn-lt"/>
              </a:rPr>
              <a:t>expansion</a:t>
            </a:r>
          </a:p>
        </p:txBody>
      </p:sp>
      <p:cxnSp>
        <p:nvCxnSpPr>
          <p:cNvPr id="18" name="Straight Connector 17">
            <a:extLst>
              <a:ext uri="{FF2B5EF4-FFF2-40B4-BE49-F238E27FC236}">
                <a16:creationId xmlns:a16="http://schemas.microsoft.com/office/drawing/2014/main" id="{63FBC5D5-3A7E-4B17-A9EC-B88051BF6800}"/>
              </a:ext>
            </a:extLst>
          </p:cNvPr>
          <p:cNvCxnSpPr>
            <a:cxnSpLocks/>
          </p:cNvCxnSpPr>
          <p:nvPr/>
        </p:nvCxnSpPr>
        <p:spPr>
          <a:xfrm>
            <a:off x="3886200" y="4005072"/>
            <a:ext cx="0" cy="986343"/>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BDEB92C8-79B7-4976-B684-D799265F30D6}"/>
              </a:ext>
            </a:extLst>
          </p:cNvPr>
          <p:cNvSpPr txBox="1"/>
          <p:nvPr/>
        </p:nvSpPr>
        <p:spPr>
          <a:xfrm>
            <a:off x="5065259" y="4037962"/>
            <a:ext cx="1257295" cy="253916"/>
          </a:xfrm>
          <a:prstGeom prst="rect">
            <a:avLst/>
          </a:prstGeom>
          <a:noFill/>
        </p:spPr>
        <p:txBody>
          <a:bodyPr wrap="square" rtlCol="0">
            <a:spAutoFit/>
          </a:bodyPr>
          <a:lstStyle/>
          <a:p>
            <a:pPr algn="ctr"/>
            <a:r>
              <a:rPr lang="en-US" sz="1050" dirty="0">
                <a:latin typeface="+mn-lt"/>
              </a:rPr>
              <a:t>133%–399% FPL</a:t>
            </a:r>
          </a:p>
        </p:txBody>
      </p:sp>
      <p:sp>
        <p:nvSpPr>
          <p:cNvPr id="21" name="TextBox 20">
            <a:extLst>
              <a:ext uri="{FF2B5EF4-FFF2-40B4-BE49-F238E27FC236}">
                <a16:creationId xmlns:a16="http://schemas.microsoft.com/office/drawing/2014/main" id="{1D811EB1-14D8-4F76-8E86-B8B01E24AEE0}"/>
              </a:ext>
            </a:extLst>
          </p:cNvPr>
          <p:cNvSpPr txBox="1"/>
          <p:nvPr/>
        </p:nvSpPr>
        <p:spPr>
          <a:xfrm>
            <a:off x="6986016" y="4037962"/>
            <a:ext cx="959382" cy="253916"/>
          </a:xfrm>
          <a:prstGeom prst="rect">
            <a:avLst/>
          </a:prstGeom>
          <a:noFill/>
        </p:spPr>
        <p:txBody>
          <a:bodyPr wrap="square" rtlCol="0">
            <a:spAutoFit/>
          </a:bodyPr>
          <a:lstStyle/>
          <a:p>
            <a:pPr algn="ctr"/>
            <a:r>
              <a:rPr lang="en-US" sz="1050" dirty="0">
                <a:latin typeface="+mn-lt"/>
              </a:rPr>
              <a:t>400%+ FPL</a:t>
            </a:r>
          </a:p>
        </p:txBody>
      </p:sp>
      <p:sp>
        <p:nvSpPr>
          <p:cNvPr id="22" name="TextBox 21">
            <a:extLst>
              <a:ext uri="{FF2B5EF4-FFF2-40B4-BE49-F238E27FC236}">
                <a16:creationId xmlns:a16="http://schemas.microsoft.com/office/drawing/2014/main" id="{441A1F66-1A86-4717-9D81-BE5264BC466A}"/>
              </a:ext>
            </a:extLst>
          </p:cNvPr>
          <p:cNvSpPr txBox="1"/>
          <p:nvPr/>
        </p:nvSpPr>
        <p:spPr>
          <a:xfrm>
            <a:off x="7598664" y="4432384"/>
            <a:ext cx="1070881" cy="253916"/>
          </a:xfrm>
          <a:prstGeom prst="rect">
            <a:avLst/>
          </a:prstGeom>
          <a:noFill/>
        </p:spPr>
        <p:txBody>
          <a:bodyPr wrap="square" rtlCol="0">
            <a:spAutoFit/>
          </a:bodyPr>
          <a:lstStyle/>
          <a:p>
            <a:pPr algn="ctr"/>
            <a:r>
              <a:rPr lang="en-US" sz="1050" dirty="0">
                <a:latin typeface="+mn-lt"/>
              </a:rPr>
              <a:t>Undesignated</a:t>
            </a:r>
          </a:p>
        </p:txBody>
      </p:sp>
      <p:cxnSp>
        <p:nvCxnSpPr>
          <p:cNvPr id="24" name="Straight Connector 23">
            <a:extLst>
              <a:ext uri="{FF2B5EF4-FFF2-40B4-BE49-F238E27FC236}">
                <a16:creationId xmlns:a16="http://schemas.microsoft.com/office/drawing/2014/main" id="{4655758D-D301-4018-8ECF-BDE5E39A2C51}"/>
              </a:ext>
            </a:extLst>
          </p:cNvPr>
          <p:cNvCxnSpPr>
            <a:cxnSpLocks/>
          </p:cNvCxnSpPr>
          <p:nvPr/>
        </p:nvCxnSpPr>
        <p:spPr>
          <a:xfrm>
            <a:off x="4152900" y="4005072"/>
            <a:ext cx="0" cy="4023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F39050-2B5B-4823-A21D-EBA72AA91E63}"/>
              </a:ext>
            </a:extLst>
          </p:cNvPr>
          <p:cNvCxnSpPr>
            <a:cxnSpLocks/>
          </p:cNvCxnSpPr>
          <p:nvPr/>
        </p:nvCxnSpPr>
        <p:spPr>
          <a:xfrm>
            <a:off x="8129016" y="4005072"/>
            <a:ext cx="0" cy="39703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01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FEA86A66-B254-9840-B854-A3E119E4E1CD}"/>
              </a:ext>
            </a:extLst>
          </p:cNvPr>
          <p:cNvSpPr/>
          <p:nvPr/>
        </p:nvSpPr>
        <p:spPr>
          <a:xfrm rot="16200000">
            <a:off x="3124894" y="-290761"/>
            <a:ext cx="3812910" cy="7736003"/>
          </a:xfrm>
          <a:custGeom>
            <a:avLst/>
            <a:gdLst>
              <a:gd name="connsiteX0" fmla="*/ 3812910 w 3812910"/>
              <a:gd name="connsiteY0" fmla="*/ 1907702 h 7736003"/>
              <a:gd name="connsiteX1" fmla="*/ 3812910 w 3812910"/>
              <a:gd name="connsiteY1" fmla="*/ 1911936 h 7736003"/>
              <a:gd name="connsiteX2" fmla="*/ 3812910 w 3812910"/>
              <a:gd name="connsiteY2" fmla="*/ 7736003 h 7736003"/>
              <a:gd name="connsiteX3" fmla="*/ 0 w 3812910"/>
              <a:gd name="connsiteY3" fmla="*/ 7736003 h 7736003"/>
              <a:gd name="connsiteX4" fmla="*/ 0 w 3812910"/>
              <a:gd name="connsiteY4" fmla="*/ 1911936 h 7736003"/>
              <a:gd name="connsiteX5" fmla="*/ 0 w 3812910"/>
              <a:gd name="connsiteY5" fmla="*/ 1907702 h 7736003"/>
              <a:gd name="connsiteX6" fmla="*/ 1131 w 3812910"/>
              <a:gd name="connsiteY6" fmla="*/ 1907702 h 7736003"/>
              <a:gd name="connsiteX7" fmla="*/ 453368 w 3812910"/>
              <a:gd name="connsiteY7" fmla="*/ 214832 h 7736003"/>
              <a:gd name="connsiteX8" fmla="*/ 3004009 w 3812910"/>
              <a:gd name="connsiteY8" fmla="*/ 0 h 7736003"/>
              <a:gd name="connsiteX9" fmla="*/ 3811119 w 3812910"/>
              <a:gd name="connsiteY9" fmla="*/ 1907702 h 7736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12910" h="7736003">
                <a:moveTo>
                  <a:pt x="3812910" y="1907702"/>
                </a:moveTo>
                <a:lnTo>
                  <a:pt x="3812910" y="1911936"/>
                </a:lnTo>
                <a:lnTo>
                  <a:pt x="3812910" y="7736003"/>
                </a:lnTo>
                <a:lnTo>
                  <a:pt x="0" y="7736003"/>
                </a:lnTo>
                <a:lnTo>
                  <a:pt x="0" y="1911936"/>
                </a:lnTo>
                <a:lnTo>
                  <a:pt x="0" y="1907702"/>
                </a:lnTo>
                <a:lnTo>
                  <a:pt x="1131" y="1907702"/>
                </a:lnTo>
                <a:lnTo>
                  <a:pt x="453368" y="214832"/>
                </a:lnTo>
                <a:lnTo>
                  <a:pt x="3004009" y="0"/>
                </a:lnTo>
                <a:lnTo>
                  <a:pt x="3811119" y="1907702"/>
                </a:lnTo>
                <a:close/>
              </a:path>
            </a:pathLst>
          </a:custGeom>
          <a:solidFill>
            <a:schemeClr val="accent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3113319181"/>
              </p:ext>
            </p:extLst>
          </p:nvPr>
        </p:nvGraphicFramePr>
        <p:xfrm>
          <a:off x="3163299" y="2286000"/>
          <a:ext cx="5828301" cy="313796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73152" y="0"/>
            <a:ext cx="9001000" cy="628410"/>
          </a:xfrm>
        </p:spPr>
        <p:txBody>
          <a:bodyPr/>
          <a:lstStyle/>
          <a:p>
            <a:r>
              <a:rPr lang="en-US" dirty="0"/>
              <a:t>One-Third of Uninsured Adults Who Did Not Visit Marketplace to Get Coverage Cited Affordability Concerns</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500" y="5483696"/>
            <a:ext cx="9001063" cy="709390"/>
          </a:xfrm>
        </p:spPr>
        <p:txBody>
          <a:bodyPr/>
          <a:lstStyle/>
          <a:p>
            <a:r>
              <a:rPr lang="en-US" dirty="0"/>
              <a:t>* 3% of uninsured adults ages 19 to 64 who did not visit the marketplace reported it was because they had, or will have, insurance through another source, 2% reported it was because the marketplaces were not open for enrollment when they needed coverage, and 1% reported they went someplace else to look for health insurance. Respondents who reported “some other reason” cited lack of time and citizenship status, among other reasons. </a:t>
            </a:r>
          </a:p>
          <a:p>
            <a:r>
              <a:rPr lang="en-US" dirty="0"/>
              <a:t>Data: Commonwealth Fund Biennial Health Insurance Survey (2018).</a:t>
            </a:r>
          </a:p>
        </p:txBody>
      </p:sp>
      <p:sp>
        <p:nvSpPr>
          <p:cNvPr id="13" name="TextBox 12">
            <a:extLst>
              <a:ext uri="{FF2B5EF4-FFF2-40B4-BE49-F238E27FC236}">
                <a16:creationId xmlns:a16="http://schemas.microsoft.com/office/drawing/2014/main" id="{13BDA3FD-4F5F-6849-A613-88297B373ABB}"/>
              </a:ext>
            </a:extLst>
          </p:cNvPr>
          <p:cNvSpPr txBox="1"/>
          <p:nvPr/>
        </p:nvSpPr>
        <p:spPr>
          <a:xfrm>
            <a:off x="3162300" y="2428101"/>
            <a:ext cx="5372100" cy="276999"/>
          </a:xfrm>
          <a:prstGeom prst="rect">
            <a:avLst/>
          </a:prstGeom>
          <a:noFill/>
        </p:spPr>
        <p:txBody>
          <a:bodyPr wrap="square" rtlCol="0">
            <a:spAutoFit/>
          </a:bodyPr>
          <a:lstStyle/>
          <a:p>
            <a:r>
              <a:rPr lang="en-US" sz="1200" i="1" dirty="0">
                <a:latin typeface="+mn-lt"/>
              </a:rPr>
              <a:t>Percent of adults ages 19–64 who were uninsured and did not visit the marketplace</a:t>
            </a:r>
          </a:p>
        </p:txBody>
      </p:sp>
      <p:sp>
        <p:nvSpPr>
          <p:cNvPr id="3" name="TextBox 2">
            <a:extLst>
              <a:ext uri="{FF2B5EF4-FFF2-40B4-BE49-F238E27FC236}">
                <a16:creationId xmlns:a16="http://schemas.microsoft.com/office/drawing/2014/main" id="{4FD2FCFF-5C80-4E96-88C7-C5646FADB9AE}"/>
              </a:ext>
            </a:extLst>
          </p:cNvPr>
          <p:cNvSpPr txBox="1"/>
          <p:nvPr/>
        </p:nvSpPr>
        <p:spPr>
          <a:xfrm>
            <a:off x="3705986" y="1777425"/>
            <a:ext cx="5018914" cy="584775"/>
          </a:xfrm>
          <a:prstGeom prst="rect">
            <a:avLst/>
          </a:prstGeom>
          <a:noFill/>
        </p:spPr>
        <p:txBody>
          <a:bodyPr wrap="square" rtlCol="0">
            <a:spAutoFit/>
          </a:bodyPr>
          <a:lstStyle/>
          <a:p>
            <a:r>
              <a:rPr lang="en-US" sz="1600" dirty="0">
                <a:latin typeface="+mn-lt"/>
              </a:rPr>
              <a:t>What was the </a:t>
            </a:r>
            <a:r>
              <a:rPr lang="en-US" sz="1600" i="1" dirty="0">
                <a:latin typeface="+mn-lt"/>
              </a:rPr>
              <a:t>main</a:t>
            </a:r>
            <a:r>
              <a:rPr lang="en-US" sz="1600" dirty="0">
                <a:latin typeface="+mn-lt"/>
              </a:rPr>
              <a:t> reason you did not try to get health insurance through the marketplace?</a:t>
            </a:r>
          </a:p>
        </p:txBody>
      </p:sp>
      <p:sp>
        <p:nvSpPr>
          <p:cNvPr id="24" name="TextBox 23">
            <a:extLst>
              <a:ext uri="{FF2B5EF4-FFF2-40B4-BE49-F238E27FC236}">
                <a16:creationId xmlns:a16="http://schemas.microsoft.com/office/drawing/2014/main" id="{0B05CD76-CAF9-4CA3-B373-B3B5A92838E2}"/>
              </a:ext>
            </a:extLst>
          </p:cNvPr>
          <p:cNvSpPr txBox="1"/>
          <p:nvPr/>
        </p:nvSpPr>
        <p:spPr>
          <a:xfrm>
            <a:off x="741551" y="936941"/>
            <a:ext cx="3550673" cy="584775"/>
          </a:xfrm>
          <a:prstGeom prst="rect">
            <a:avLst/>
          </a:prstGeom>
          <a:noFill/>
        </p:spPr>
        <p:txBody>
          <a:bodyPr wrap="square" rtlCol="0">
            <a:spAutoFit/>
          </a:bodyPr>
          <a:lstStyle/>
          <a:p>
            <a:r>
              <a:rPr lang="en-US" sz="1600" dirty="0">
                <a:latin typeface="+mn-lt"/>
              </a:rPr>
              <a:t>Did you try to get health insurance through the marketplace?</a:t>
            </a:r>
          </a:p>
        </p:txBody>
      </p:sp>
      <p:sp>
        <p:nvSpPr>
          <p:cNvPr id="25" name="TextBox 24">
            <a:extLst>
              <a:ext uri="{FF2B5EF4-FFF2-40B4-BE49-F238E27FC236}">
                <a16:creationId xmlns:a16="http://schemas.microsoft.com/office/drawing/2014/main" id="{A2032B85-1239-4EF5-9C35-A093741A016D}"/>
              </a:ext>
            </a:extLst>
          </p:cNvPr>
          <p:cNvSpPr txBox="1"/>
          <p:nvPr/>
        </p:nvSpPr>
        <p:spPr>
          <a:xfrm>
            <a:off x="176981" y="1546592"/>
            <a:ext cx="2147119" cy="461665"/>
          </a:xfrm>
          <a:prstGeom prst="rect">
            <a:avLst/>
          </a:prstGeom>
          <a:noFill/>
        </p:spPr>
        <p:txBody>
          <a:bodyPr wrap="square" rtlCol="0">
            <a:spAutoFit/>
          </a:bodyPr>
          <a:lstStyle/>
          <a:p>
            <a:r>
              <a:rPr lang="en-US" sz="1200" i="1" dirty="0">
                <a:latin typeface="+mn-lt"/>
              </a:rPr>
              <a:t>Percent of adults ages 19–64 who were uninsured</a:t>
            </a:r>
          </a:p>
        </p:txBody>
      </p:sp>
      <p:graphicFrame>
        <p:nvGraphicFramePr>
          <p:cNvPr id="7" name="Chart 6">
            <a:extLst>
              <a:ext uri="{FF2B5EF4-FFF2-40B4-BE49-F238E27FC236}">
                <a16:creationId xmlns:a16="http://schemas.microsoft.com/office/drawing/2014/main" id="{1BC0B1BF-C49B-455A-A1F3-E9EEBF668791}"/>
              </a:ext>
            </a:extLst>
          </p:cNvPr>
          <p:cNvGraphicFramePr/>
          <p:nvPr>
            <p:extLst>
              <p:ext uri="{D42A27DB-BD31-4B8C-83A1-F6EECF244321}">
                <p14:modId xmlns:p14="http://schemas.microsoft.com/office/powerpoint/2010/main" val="2219618825"/>
              </p:ext>
            </p:extLst>
          </p:nvPr>
        </p:nvGraphicFramePr>
        <p:xfrm>
          <a:off x="1418" y="2300884"/>
          <a:ext cx="2895600" cy="2884675"/>
        </p:xfrm>
        <a:graphic>
          <a:graphicData uri="http://schemas.openxmlformats.org/drawingml/2006/chart">
            <c:chart xmlns:c="http://schemas.openxmlformats.org/drawingml/2006/chart" xmlns:r="http://schemas.openxmlformats.org/officeDocument/2006/relationships" r:id="rId4"/>
          </a:graphicData>
        </a:graphic>
      </p:graphicFrame>
      <p:grpSp>
        <p:nvGrpSpPr>
          <p:cNvPr id="14" name="Group 13">
            <a:extLst>
              <a:ext uri="{FF2B5EF4-FFF2-40B4-BE49-F238E27FC236}">
                <a16:creationId xmlns:a16="http://schemas.microsoft.com/office/drawing/2014/main" id="{3333482F-5A3C-4A40-B237-1A448C2D34DF}"/>
              </a:ext>
            </a:extLst>
          </p:cNvPr>
          <p:cNvGrpSpPr/>
          <p:nvPr/>
        </p:nvGrpSpPr>
        <p:grpSpPr>
          <a:xfrm>
            <a:off x="3205513" y="1834555"/>
            <a:ext cx="420867" cy="515901"/>
            <a:chOff x="1752600" y="533400"/>
            <a:chExt cx="787400" cy="965200"/>
          </a:xfrm>
          <a:solidFill>
            <a:schemeClr val="tx1"/>
          </a:solidFill>
        </p:grpSpPr>
        <p:sp>
          <p:nvSpPr>
            <p:cNvPr id="15" name="Freeform 5">
              <a:extLst>
                <a:ext uri="{FF2B5EF4-FFF2-40B4-BE49-F238E27FC236}">
                  <a16:creationId xmlns:a16="http://schemas.microsoft.com/office/drawing/2014/main" id="{EB064733-B35F-A647-9AE1-143FA7AD8F7A}"/>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D40CD8F5-F5B8-4540-8D3E-17F2A89F5FEE}"/>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20E604A5-694F-D544-A24C-3C2D514CD3F1}"/>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 name="Group 18">
            <a:extLst>
              <a:ext uri="{FF2B5EF4-FFF2-40B4-BE49-F238E27FC236}">
                <a16:creationId xmlns:a16="http://schemas.microsoft.com/office/drawing/2014/main" id="{5CDE4001-E0FA-7345-B23E-1777557F4A29}"/>
              </a:ext>
            </a:extLst>
          </p:cNvPr>
          <p:cNvGrpSpPr/>
          <p:nvPr/>
        </p:nvGrpSpPr>
        <p:grpSpPr>
          <a:xfrm>
            <a:off x="266700" y="992104"/>
            <a:ext cx="420867" cy="515901"/>
            <a:chOff x="1752600" y="533400"/>
            <a:chExt cx="787400" cy="965200"/>
          </a:xfrm>
          <a:solidFill>
            <a:schemeClr val="tx1"/>
          </a:solidFill>
        </p:grpSpPr>
        <p:sp>
          <p:nvSpPr>
            <p:cNvPr id="20" name="Freeform 5">
              <a:extLst>
                <a:ext uri="{FF2B5EF4-FFF2-40B4-BE49-F238E27FC236}">
                  <a16:creationId xmlns:a16="http://schemas.microsoft.com/office/drawing/2014/main" id="{FA420F99-6D34-B042-939D-50514C5176B3}"/>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6">
              <a:extLst>
                <a:ext uri="{FF2B5EF4-FFF2-40B4-BE49-F238E27FC236}">
                  <a16:creationId xmlns:a16="http://schemas.microsoft.com/office/drawing/2014/main" id="{850D4248-AF28-F44E-8E85-59298873C49A}"/>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7">
              <a:extLst>
                <a:ext uri="{FF2B5EF4-FFF2-40B4-BE49-F238E27FC236}">
                  <a16:creationId xmlns:a16="http://schemas.microsoft.com/office/drawing/2014/main" id="{0042151F-7895-9543-9C39-9341369A4E41}"/>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2397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1460723893"/>
              </p:ext>
            </p:extLst>
          </p:nvPr>
        </p:nvGraphicFramePr>
        <p:xfrm>
          <a:off x="266700" y="1866900"/>
          <a:ext cx="8694420" cy="37548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73152" y="0"/>
            <a:ext cx="9001000" cy="628410"/>
          </a:xfrm>
        </p:spPr>
        <p:txBody>
          <a:bodyPr/>
          <a:lstStyle/>
          <a:p>
            <a:r>
              <a:rPr lang="en-US" dirty="0"/>
              <a:t>One-Third of Adults Who Lost Coverage and Were Previously Covered Through the Individual Market Cited Affordability Concerns</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500" y="5334000"/>
            <a:ext cx="9001063" cy="859086"/>
          </a:xfrm>
        </p:spPr>
        <p:txBody>
          <a:bodyPr/>
          <a:lstStyle/>
          <a:p>
            <a:r>
              <a:rPr lang="en-US" dirty="0"/>
              <a:t>* 4% percent of adults ages 19 to 64 who were uninsured at the time of the survey or uninsured in the past 12 months and were previously covered by a plan bought on their own or through the marketplace reported they lost or dropped their marketplace coverage because they couldn’t get the health care they needed, 2% reported it was because they didn’t think they needed it, and </a:t>
            </a:r>
            <a:br>
              <a:rPr lang="en-US" dirty="0"/>
            </a:br>
            <a:r>
              <a:rPr lang="en-US" dirty="0"/>
              <a:t>1% reported it was because they moved. Respondents who reported “some other reason” cited lack of knowledge about their coverage options, among other reasons.</a:t>
            </a:r>
          </a:p>
          <a:p>
            <a:r>
              <a:rPr lang="en-US" dirty="0"/>
              <a:t>Data: Commonwealth Fund Biennial Health Insurance Survey (2018).</a:t>
            </a:r>
          </a:p>
        </p:txBody>
      </p:sp>
      <p:sp>
        <p:nvSpPr>
          <p:cNvPr id="13" name="TextBox 12">
            <a:extLst>
              <a:ext uri="{FF2B5EF4-FFF2-40B4-BE49-F238E27FC236}">
                <a16:creationId xmlns:a16="http://schemas.microsoft.com/office/drawing/2014/main" id="{13BDA3FD-4F5F-6849-A613-88297B373ABB}"/>
              </a:ext>
            </a:extLst>
          </p:cNvPr>
          <p:cNvSpPr txBox="1"/>
          <p:nvPr/>
        </p:nvSpPr>
        <p:spPr>
          <a:xfrm>
            <a:off x="182880" y="1645920"/>
            <a:ext cx="8255941" cy="523220"/>
          </a:xfrm>
          <a:prstGeom prst="rect">
            <a:avLst/>
          </a:prstGeom>
          <a:noFill/>
        </p:spPr>
        <p:txBody>
          <a:bodyPr wrap="square" rtlCol="0">
            <a:spAutoFit/>
          </a:bodyPr>
          <a:lstStyle/>
          <a:p>
            <a:r>
              <a:rPr lang="en-US" sz="1400" i="1" dirty="0">
                <a:latin typeface="+mn-lt"/>
              </a:rPr>
              <a:t>Percent of adults ages 19–64 who were uninsured at the time of the survey or uninsured in the past 12 months and were previously covered by a plan bought through the marketplace or from an insurance company</a:t>
            </a:r>
          </a:p>
        </p:txBody>
      </p:sp>
      <p:sp>
        <p:nvSpPr>
          <p:cNvPr id="3" name="TextBox 2">
            <a:extLst>
              <a:ext uri="{FF2B5EF4-FFF2-40B4-BE49-F238E27FC236}">
                <a16:creationId xmlns:a16="http://schemas.microsoft.com/office/drawing/2014/main" id="{4FD2FCFF-5C80-4E96-88C7-C5646FADB9AE}"/>
              </a:ext>
            </a:extLst>
          </p:cNvPr>
          <p:cNvSpPr txBox="1"/>
          <p:nvPr/>
        </p:nvSpPr>
        <p:spPr>
          <a:xfrm>
            <a:off x="729993" y="914400"/>
            <a:ext cx="8418153" cy="369332"/>
          </a:xfrm>
          <a:prstGeom prst="rect">
            <a:avLst/>
          </a:prstGeom>
          <a:noFill/>
        </p:spPr>
        <p:txBody>
          <a:bodyPr wrap="square" rtlCol="0">
            <a:spAutoFit/>
          </a:bodyPr>
          <a:lstStyle/>
          <a:p>
            <a:r>
              <a:rPr lang="en-US" dirty="0">
                <a:latin typeface="+mn-lt"/>
              </a:rPr>
              <a:t>What was the </a:t>
            </a:r>
            <a:r>
              <a:rPr lang="en-US" i="1" dirty="0">
                <a:latin typeface="+mn-lt"/>
              </a:rPr>
              <a:t>main</a:t>
            </a:r>
            <a:r>
              <a:rPr lang="en-US" dirty="0">
                <a:latin typeface="+mn-lt"/>
              </a:rPr>
              <a:t> reason you lost or dropped your coverage?</a:t>
            </a:r>
          </a:p>
        </p:txBody>
      </p:sp>
      <p:grpSp>
        <p:nvGrpSpPr>
          <p:cNvPr id="7" name="Group 6">
            <a:extLst>
              <a:ext uri="{FF2B5EF4-FFF2-40B4-BE49-F238E27FC236}">
                <a16:creationId xmlns:a16="http://schemas.microsoft.com/office/drawing/2014/main" id="{3CF475DB-2EB9-BC46-B250-F6645012DD4C}"/>
              </a:ext>
            </a:extLst>
          </p:cNvPr>
          <p:cNvGrpSpPr/>
          <p:nvPr/>
        </p:nvGrpSpPr>
        <p:grpSpPr>
          <a:xfrm>
            <a:off x="266700" y="876300"/>
            <a:ext cx="420867" cy="515901"/>
            <a:chOff x="1752600" y="533400"/>
            <a:chExt cx="787400" cy="965200"/>
          </a:xfrm>
          <a:solidFill>
            <a:schemeClr val="tx1"/>
          </a:solidFill>
        </p:grpSpPr>
        <p:sp>
          <p:nvSpPr>
            <p:cNvPr id="8" name="Freeform 5">
              <a:extLst>
                <a:ext uri="{FF2B5EF4-FFF2-40B4-BE49-F238E27FC236}">
                  <a16:creationId xmlns:a16="http://schemas.microsoft.com/office/drawing/2014/main" id="{CB00CBBD-E8FB-1A47-997E-A5CAD0A44A00}"/>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7B093FC9-EFFB-6742-A0DB-B5D976E7741D}"/>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CE29BBBC-7FCD-1949-A6F4-63B2D19C0B0A}"/>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48839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3650209947"/>
              </p:ext>
            </p:extLst>
          </p:nvPr>
        </p:nvGraphicFramePr>
        <p:xfrm>
          <a:off x="293334" y="1752600"/>
          <a:ext cx="8667786" cy="375535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73152" y="0"/>
            <a:ext cx="9001000" cy="628410"/>
          </a:xfrm>
        </p:spPr>
        <p:txBody>
          <a:bodyPr/>
          <a:lstStyle/>
          <a:p>
            <a:r>
              <a:rPr lang="en-US" dirty="0"/>
              <a:t>Majority of Adults Who Had Lost Coverage and Were Previously Covered by Medicaid </a:t>
            </a:r>
            <a:br>
              <a:rPr lang="en-US" dirty="0"/>
            </a:br>
            <a:r>
              <a:rPr lang="en-US" dirty="0"/>
              <a:t>Said They Were No Longer Eligible</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500" y="5507956"/>
            <a:ext cx="9001063" cy="685130"/>
          </a:xfrm>
        </p:spPr>
        <p:txBody>
          <a:bodyPr/>
          <a:lstStyle/>
          <a:p>
            <a:r>
              <a:rPr lang="en-US" dirty="0"/>
              <a:t>* 4% percent of adults ages 19 to 64 who were uninsured at the time of the survey or uninsured in the past 12 months and were previously covered by Medicaid reported losing or dropping their Medicaid coverage because they couldn’t afford to pay for it and 3% reported it was because they couldn’t get the health care they needed. Respondents who reported “some other reason” cited a lack of knowledge about their coverage options and the complexity of the enrollment process, among other reasons. </a:t>
            </a:r>
          </a:p>
          <a:p>
            <a:r>
              <a:rPr lang="en-US" dirty="0"/>
              <a:t>Data: Commonwealth Fund Biennial Health Insurance Survey (2018).</a:t>
            </a:r>
          </a:p>
        </p:txBody>
      </p:sp>
      <p:sp>
        <p:nvSpPr>
          <p:cNvPr id="13" name="TextBox 12">
            <a:extLst>
              <a:ext uri="{FF2B5EF4-FFF2-40B4-BE49-F238E27FC236}">
                <a16:creationId xmlns:a16="http://schemas.microsoft.com/office/drawing/2014/main" id="{13BDA3FD-4F5F-6849-A613-88297B373ABB}"/>
              </a:ext>
            </a:extLst>
          </p:cNvPr>
          <p:cNvSpPr txBox="1"/>
          <p:nvPr/>
        </p:nvSpPr>
        <p:spPr>
          <a:xfrm>
            <a:off x="182880" y="1645920"/>
            <a:ext cx="8275320" cy="523220"/>
          </a:xfrm>
          <a:prstGeom prst="rect">
            <a:avLst/>
          </a:prstGeom>
          <a:noFill/>
        </p:spPr>
        <p:txBody>
          <a:bodyPr wrap="square" rtlCol="0">
            <a:spAutoFit/>
          </a:bodyPr>
          <a:lstStyle/>
          <a:p>
            <a:r>
              <a:rPr lang="en-US" sz="1400" i="1" dirty="0">
                <a:latin typeface="+mn-lt"/>
              </a:rPr>
              <a:t>Percent of adults ages 19–64 who were uninsured at the time of the survey or uninsured in the past 12 months and were previously covered by Medicaid</a:t>
            </a:r>
          </a:p>
        </p:txBody>
      </p:sp>
      <p:sp>
        <p:nvSpPr>
          <p:cNvPr id="3" name="TextBox 2">
            <a:extLst>
              <a:ext uri="{FF2B5EF4-FFF2-40B4-BE49-F238E27FC236}">
                <a16:creationId xmlns:a16="http://schemas.microsoft.com/office/drawing/2014/main" id="{4FD2FCFF-5C80-4E96-88C7-C5646FADB9AE}"/>
              </a:ext>
            </a:extLst>
          </p:cNvPr>
          <p:cNvSpPr txBox="1"/>
          <p:nvPr/>
        </p:nvSpPr>
        <p:spPr>
          <a:xfrm>
            <a:off x="729992" y="914400"/>
            <a:ext cx="7922553" cy="369332"/>
          </a:xfrm>
          <a:prstGeom prst="rect">
            <a:avLst/>
          </a:prstGeom>
          <a:noFill/>
        </p:spPr>
        <p:txBody>
          <a:bodyPr wrap="square" rtlCol="0">
            <a:spAutoFit/>
          </a:bodyPr>
          <a:lstStyle/>
          <a:p>
            <a:r>
              <a:rPr lang="en-US" dirty="0">
                <a:latin typeface="+mn-lt"/>
              </a:rPr>
              <a:t>What was the </a:t>
            </a:r>
            <a:r>
              <a:rPr lang="en-US" i="1" dirty="0">
                <a:latin typeface="+mn-lt"/>
              </a:rPr>
              <a:t>main</a:t>
            </a:r>
            <a:r>
              <a:rPr lang="en-US" dirty="0">
                <a:latin typeface="+mn-lt"/>
              </a:rPr>
              <a:t> reason you lost or dropped your Medicaid coverage?</a:t>
            </a:r>
          </a:p>
        </p:txBody>
      </p:sp>
      <p:grpSp>
        <p:nvGrpSpPr>
          <p:cNvPr id="7" name="Group 6">
            <a:extLst>
              <a:ext uri="{FF2B5EF4-FFF2-40B4-BE49-F238E27FC236}">
                <a16:creationId xmlns:a16="http://schemas.microsoft.com/office/drawing/2014/main" id="{04376611-FBCD-A647-8915-764B5170CDD5}"/>
              </a:ext>
            </a:extLst>
          </p:cNvPr>
          <p:cNvGrpSpPr/>
          <p:nvPr/>
        </p:nvGrpSpPr>
        <p:grpSpPr>
          <a:xfrm>
            <a:off x="266700" y="876300"/>
            <a:ext cx="420867" cy="515901"/>
            <a:chOff x="1752600" y="533400"/>
            <a:chExt cx="787400" cy="965200"/>
          </a:xfrm>
          <a:solidFill>
            <a:schemeClr val="tx1"/>
          </a:solidFill>
        </p:grpSpPr>
        <p:sp>
          <p:nvSpPr>
            <p:cNvPr id="8" name="Freeform 5">
              <a:extLst>
                <a:ext uri="{FF2B5EF4-FFF2-40B4-BE49-F238E27FC236}">
                  <a16:creationId xmlns:a16="http://schemas.microsoft.com/office/drawing/2014/main" id="{C9F17B8C-9FB5-7547-9D6B-15B8B7CE9FCF}"/>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D1B14DB4-0A3B-384E-9256-C6A6601D2AC9}"/>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7C73DE48-6239-3147-BF54-57D27779AC68}"/>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18113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73152" y="0"/>
            <a:ext cx="8997696" cy="630936"/>
          </a:xfrm>
          <a:prstGeom prst="rect">
            <a:avLst/>
          </a:prstGeom>
        </p:spPr>
        <p:txBody>
          <a:bodyPr lIns="0" tIns="0" rIns="0" bIns="0" anchor="ctr" anchorCtr="0"/>
          <a:lstStyle/>
          <a:p>
            <a:pPr marL="0" indent="0">
              <a:buNone/>
            </a:pPr>
            <a:r>
              <a:rPr lang="en-US" sz="1800" b="1" dirty="0">
                <a:solidFill>
                  <a:schemeClr val="bg1"/>
                </a:solidFill>
                <a:latin typeface="InterFace"/>
              </a:rPr>
              <a:t>More Adults Had Difficulty Finding Affordable Coverage in the Individual Market in 2018 vs. 2016</a:t>
            </a:r>
          </a:p>
        </p:txBody>
      </p:sp>
      <p:sp>
        <p:nvSpPr>
          <p:cNvPr id="4" name="Text Placeholder 3"/>
          <p:cNvSpPr>
            <a:spLocks noGrp="1"/>
          </p:cNvSpPr>
          <p:nvPr>
            <p:ph type="body" sz="quarter" idx="12"/>
          </p:nvPr>
        </p:nvSpPr>
        <p:spPr>
          <a:xfrm>
            <a:off x="73152" y="5440680"/>
            <a:ext cx="8997696" cy="756664"/>
          </a:xfrm>
        </p:spPr>
        <p:txBody>
          <a:bodyPr lIns="0" tIns="0" rIns="0" bIns="0"/>
          <a:lstStyle/>
          <a:p>
            <a:pPr>
              <a:lnSpc>
                <a:spcPct val="90000"/>
              </a:lnSpc>
              <a:spcBef>
                <a:spcPts val="0"/>
              </a:spcBef>
              <a:spcAft>
                <a:spcPts val="600"/>
              </a:spcAft>
            </a:pPr>
            <a:r>
              <a:rPr lang="en-US" sz="900" dirty="0">
                <a:solidFill>
                  <a:srgbClr val="4C515A"/>
                </a:solidFill>
                <a:latin typeface="InterFace" panose="020B0503030203020204" pitchFamily="34" charset="0"/>
              </a:rPr>
              <a:t>Note: FPL = federal poverty level. * Bought in the past three years. ** Respondent rated their health status as fair or poor, or has any of the following chronic conditions: hypertension or high blood pressure; heart disease, including heart attack; diabetes; asthma, emphysema, or lung disease; high cholesterol. ^ Among those who ever tried buying health insurance on their own in the past three years.</a:t>
            </a:r>
          </a:p>
          <a:p>
            <a:pPr>
              <a:lnSpc>
                <a:spcPct val="90000"/>
              </a:lnSpc>
              <a:spcBef>
                <a:spcPts val="0"/>
              </a:spcBef>
              <a:spcAft>
                <a:spcPts val="600"/>
              </a:spcAft>
            </a:pPr>
            <a:r>
              <a:rPr lang="en-US" sz="900" dirty="0">
                <a:solidFill>
                  <a:srgbClr val="4C515A"/>
                </a:solidFill>
                <a:latin typeface="InterFace" panose="020B0503030203020204" pitchFamily="34" charset="0"/>
              </a:rPr>
              <a:t>Data: Commonwealth Fund Biennial Health Insurance Surveys (2010, 2016, 2018).</a:t>
            </a:r>
          </a:p>
        </p:txBody>
      </p:sp>
      <p:graphicFrame>
        <p:nvGraphicFramePr>
          <p:cNvPr id="6" name="Group 575"/>
          <p:cNvGraphicFramePr>
            <a:graphicFrameLocks/>
          </p:cNvGraphicFramePr>
          <p:nvPr>
            <p:extLst>
              <p:ext uri="{D42A27DB-BD31-4B8C-83A1-F6EECF244321}">
                <p14:modId xmlns:p14="http://schemas.microsoft.com/office/powerpoint/2010/main" val="396897203"/>
              </p:ext>
            </p:extLst>
          </p:nvPr>
        </p:nvGraphicFramePr>
        <p:xfrm>
          <a:off x="73153" y="762001"/>
          <a:ext cx="8997699" cy="4678678"/>
        </p:xfrm>
        <a:graphic>
          <a:graphicData uri="http://schemas.openxmlformats.org/drawingml/2006/table">
            <a:tbl>
              <a:tblPr/>
              <a:tblGrid>
                <a:gridCol w="2031063">
                  <a:extLst>
                    <a:ext uri="{9D8B030D-6E8A-4147-A177-3AD203B41FA5}">
                      <a16:colId xmlns:a16="http://schemas.microsoft.com/office/drawing/2014/main" val="20000"/>
                    </a:ext>
                  </a:extLst>
                </a:gridCol>
                <a:gridCol w="749774">
                  <a:extLst>
                    <a:ext uri="{9D8B030D-6E8A-4147-A177-3AD203B41FA5}">
                      <a16:colId xmlns:a16="http://schemas.microsoft.com/office/drawing/2014/main" val="20001"/>
                    </a:ext>
                  </a:extLst>
                </a:gridCol>
                <a:gridCol w="749774">
                  <a:extLst>
                    <a:ext uri="{9D8B030D-6E8A-4147-A177-3AD203B41FA5}">
                      <a16:colId xmlns:a16="http://schemas.microsoft.com/office/drawing/2014/main" val="2700766575"/>
                    </a:ext>
                  </a:extLst>
                </a:gridCol>
                <a:gridCol w="749774">
                  <a:extLst>
                    <a:ext uri="{9D8B030D-6E8A-4147-A177-3AD203B41FA5}">
                      <a16:colId xmlns:a16="http://schemas.microsoft.com/office/drawing/2014/main" val="20006"/>
                    </a:ext>
                  </a:extLst>
                </a:gridCol>
                <a:gridCol w="524146">
                  <a:extLst>
                    <a:ext uri="{9D8B030D-6E8A-4147-A177-3AD203B41FA5}">
                      <a16:colId xmlns:a16="http://schemas.microsoft.com/office/drawing/2014/main" val="20002"/>
                    </a:ext>
                  </a:extLst>
                </a:gridCol>
                <a:gridCol w="524146">
                  <a:extLst>
                    <a:ext uri="{9D8B030D-6E8A-4147-A177-3AD203B41FA5}">
                      <a16:colId xmlns:a16="http://schemas.microsoft.com/office/drawing/2014/main" val="3276559370"/>
                    </a:ext>
                  </a:extLst>
                </a:gridCol>
                <a:gridCol w="524146">
                  <a:extLst>
                    <a:ext uri="{9D8B030D-6E8A-4147-A177-3AD203B41FA5}">
                      <a16:colId xmlns:a16="http://schemas.microsoft.com/office/drawing/2014/main" val="20003"/>
                    </a:ext>
                  </a:extLst>
                </a:gridCol>
                <a:gridCol w="524146">
                  <a:extLst>
                    <a:ext uri="{9D8B030D-6E8A-4147-A177-3AD203B41FA5}">
                      <a16:colId xmlns:a16="http://schemas.microsoft.com/office/drawing/2014/main" val="20004"/>
                    </a:ext>
                  </a:extLst>
                </a:gridCol>
                <a:gridCol w="524146">
                  <a:extLst>
                    <a:ext uri="{9D8B030D-6E8A-4147-A177-3AD203B41FA5}">
                      <a16:colId xmlns:a16="http://schemas.microsoft.com/office/drawing/2014/main" val="2689836346"/>
                    </a:ext>
                  </a:extLst>
                </a:gridCol>
                <a:gridCol w="524146">
                  <a:extLst>
                    <a:ext uri="{9D8B030D-6E8A-4147-A177-3AD203B41FA5}">
                      <a16:colId xmlns:a16="http://schemas.microsoft.com/office/drawing/2014/main" val="20007"/>
                    </a:ext>
                  </a:extLst>
                </a:gridCol>
                <a:gridCol w="524146">
                  <a:extLst>
                    <a:ext uri="{9D8B030D-6E8A-4147-A177-3AD203B41FA5}">
                      <a16:colId xmlns:a16="http://schemas.microsoft.com/office/drawing/2014/main" val="20005"/>
                    </a:ext>
                  </a:extLst>
                </a:gridCol>
                <a:gridCol w="524146">
                  <a:extLst>
                    <a:ext uri="{9D8B030D-6E8A-4147-A177-3AD203B41FA5}">
                      <a16:colId xmlns:a16="http://schemas.microsoft.com/office/drawing/2014/main" val="2205729328"/>
                    </a:ext>
                  </a:extLst>
                </a:gridCol>
                <a:gridCol w="524146">
                  <a:extLst>
                    <a:ext uri="{9D8B030D-6E8A-4147-A177-3AD203B41FA5}">
                      <a16:colId xmlns:a16="http://schemas.microsoft.com/office/drawing/2014/main" val="20008"/>
                    </a:ext>
                  </a:extLst>
                </a:gridCol>
              </a:tblGrid>
              <a:tr h="423371">
                <a:tc>
                  <a:txBody>
                    <a:bodyPr/>
                    <a:lstStyle/>
                    <a:p>
                      <a:pPr marL="0" marR="0" lvl="0" indent="0" algn="l" defTabSz="914400" rtl="0" eaLnBrk="1" fontAlgn="base" latinLnBrk="0" hangingPunct="1">
                        <a:lnSpc>
                          <a:spcPct val="100000"/>
                        </a:lnSpc>
                        <a:spcBef>
                          <a:spcPct val="10000"/>
                        </a:spcBef>
                        <a:spcAft>
                          <a:spcPct val="10000"/>
                        </a:spcAft>
                        <a:buClrTx/>
                        <a:buSzTx/>
                        <a:buFontTx/>
                        <a:buNone/>
                        <a:tabLst/>
                      </a:pPr>
                      <a:endPar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6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Total</a:t>
                      </a: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anchor="b"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Health problem**</a:t>
                      </a: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anchor="b"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&lt;200% FPL</a:t>
                      </a: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anchor="b"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200%+ FPL</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anchor="b"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1516">
                <a:tc>
                  <a:txBody>
                    <a:bodyPr/>
                    <a:lstStyle/>
                    <a:p>
                      <a:pPr marL="0" marR="0" lvl="0" indent="0" algn="l" defTabSz="914400" rtl="0" eaLnBrk="1" fontAlgn="base" latinLnBrk="0" hangingPunct="1">
                        <a:lnSpc>
                          <a:spcPct val="100000"/>
                        </a:lnSpc>
                        <a:spcBef>
                          <a:spcPct val="10000"/>
                        </a:spcBef>
                        <a:spcAft>
                          <a:spcPct val="10000"/>
                        </a:spcAft>
                        <a:buClrTx/>
                        <a:buSzTx/>
                        <a:buFontTx/>
                        <a:buNone/>
                        <a:tabLst/>
                      </a:pPr>
                      <a:endPar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2016</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2018</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2016</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2018</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2016</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2018</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2016</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2018</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92767">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10000"/>
                        </a:spcBef>
                        <a:spcAft>
                          <a:spcPct val="10000"/>
                        </a:spcAft>
                        <a:buClrTx/>
                        <a:buSzTx/>
                        <a:buFontTx/>
                        <a:buNone/>
                        <a:tabLst/>
                      </a:pP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Adults ages 19–64 with individual coverage* or </a:t>
                      </a:r>
                      <a:b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b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who tried to buy it </a:t>
                      </a:r>
                      <a:b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br>
                      <a:r>
                        <a:rPr kumimoji="0" lang="en-US" altLang="en-US" sz="1200" b="1" i="0" u="none" strike="noStrike" cap="none" normalizeH="0" baseline="0" dirty="0">
                          <a:ln>
                            <a:noFill/>
                          </a:ln>
                          <a:solidFill>
                            <a:schemeClr val="accent6"/>
                          </a:solidFill>
                          <a:effectLst/>
                          <a:latin typeface="InterFace" panose="020B0503030203020204" pitchFamily="34" charset="0"/>
                          <a:ea typeface="ＭＳ Ｐゴシック" panose="020B0600070205080204" pitchFamily="34" charset="-128"/>
                          <a:cs typeface="Arial" panose="020B0604020202020204" pitchFamily="34" charset="0"/>
                        </a:rPr>
                        <a:t>in past three years who:</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26 million</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44 million</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45 million</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txBody>
                  <a:tcPr marL="68580" marR="68580" marT="34290" marB="34290"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0284">
                <a:tc>
                  <a:txBody>
                    <a:bodyPr/>
                    <a:lstStyle>
                      <a:lvl1pPr marL="169863"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169863" marR="0" lvl="0" indent="0" algn="l"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6"/>
                          </a:solidFill>
                          <a:effectLst/>
                          <a:latin typeface="InterFace" panose="020B0503030203020204" pitchFamily="34" charset="0"/>
                          <a:ea typeface="Times New Roman" panose="02020603050405020304" pitchFamily="18" charset="0"/>
                        </a:rPr>
                        <a:t>Found it very difficult or impossible to find affordable coverage</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34%</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42%</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70%</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42%</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47%</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64%</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35%</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44%</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54%</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32%</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41%</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80284">
                <a:tc>
                  <a:txBody>
                    <a:bodyPr/>
                    <a:lstStyle>
                      <a:lvl1pPr marL="168275" indent="-6350"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168275" marR="0" lvl="0" indent="-6350" algn="l"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6"/>
                          </a:solidFill>
                          <a:effectLst/>
                          <a:latin typeface="InterFace" panose="020B0503030203020204" pitchFamily="34" charset="0"/>
                          <a:ea typeface="Times New Roman" panose="02020603050405020304" pitchFamily="18" charset="0"/>
                        </a:rPr>
                        <a:t>Found it very difficult or impossible to find coverage they needed</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43%</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25%</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31%</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53%</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31%</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36%</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49%</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26%</a:t>
                      </a:r>
                    </a:p>
                  </a:txBody>
                  <a:tcPr marL="68580" marR="68580" marT="34290" marB="3429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32%</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35%</a:t>
                      </a:r>
                    </a:p>
                  </a:txBody>
                  <a:tcPr marL="68580" marR="68580" marT="34290" marB="3429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23%</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31%</a:t>
                      </a:r>
                    </a:p>
                  </a:txBody>
                  <a:tcPr marL="68580" marR="68580" marT="34290" marB="3429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0456">
                <a:tc>
                  <a:txBody>
                    <a:bodyPr/>
                    <a:lstStyle>
                      <a:lvl1pPr marL="169863"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169863" marR="0" lvl="0" indent="0" algn="l" defTabSz="914400" rtl="0" eaLnBrk="1" fontAlgn="base" latinLnBrk="0" hangingPunct="1">
                        <a:lnSpc>
                          <a:spcPct val="100000"/>
                        </a:lnSpc>
                        <a:spcBef>
                          <a:spcPct val="10000"/>
                        </a:spcBef>
                        <a:spcAft>
                          <a:spcPct val="10000"/>
                        </a:spcAft>
                        <a:buClrTx/>
                        <a:buSzTx/>
                        <a:buFontTx/>
                        <a:buNone/>
                        <a:tabLst/>
                      </a:pPr>
                      <a:r>
                        <a:rPr kumimoji="0" lang="en-US" altLang="en-US" sz="1200" b="0" i="0" u="none" strike="noStrike" cap="none" normalizeH="0" baseline="0" dirty="0">
                          <a:ln>
                            <a:noFill/>
                          </a:ln>
                          <a:solidFill>
                            <a:schemeClr val="accent6"/>
                          </a:solidFill>
                          <a:effectLst/>
                          <a:latin typeface="InterFace" panose="020B0503030203020204" pitchFamily="34" charset="0"/>
                          <a:ea typeface="Times New Roman" panose="02020603050405020304" pitchFamily="18" charset="0"/>
                        </a:rPr>
                        <a:t>Has individual coverage* </a:t>
                      </a:r>
                      <a:br>
                        <a:rPr kumimoji="0" lang="en-US" altLang="en-US" sz="1200" b="0" i="0" u="none" strike="noStrike" cap="none" normalizeH="0" baseline="0" dirty="0">
                          <a:ln>
                            <a:noFill/>
                          </a:ln>
                          <a:solidFill>
                            <a:schemeClr val="accent6"/>
                          </a:solidFill>
                          <a:effectLst/>
                          <a:latin typeface="InterFace" panose="020B0503030203020204" pitchFamily="34" charset="0"/>
                          <a:ea typeface="Times New Roman" panose="02020603050405020304" pitchFamily="18" charset="0"/>
                        </a:rPr>
                      </a:br>
                      <a:r>
                        <a:rPr kumimoji="0" lang="en-US" altLang="en-US" sz="1200" b="0" i="0" u="none" strike="noStrike" cap="none" normalizeH="0" baseline="0" dirty="0">
                          <a:ln>
                            <a:noFill/>
                          </a:ln>
                          <a:solidFill>
                            <a:schemeClr val="accent6"/>
                          </a:solidFill>
                          <a:effectLst/>
                          <a:latin typeface="InterFace" panose="020B0503030203020204" pitchFamily="34" charset="0"/>
                          <a:ea typeface="Times New Roman" panose="02020603050405020304" pitchFamily="18" charset="0"/>
                        </a:rPr>
                        <a:t>or ended up buying a health insurance plan^</a:t>
                      </a:r>
                    </a:p>
                  </a:txBody>
                  <a:tcPr marL="68580" marR="68580" marT="34290" marB="3429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46%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12 million</a:t>
                      </a:r>
                    </a:p>
                  </a:txBody>
                  <a:tcPr marL="0" marR="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29 million</a:t>
                      </a:r>
                    </a:p>
                  </a:txBody>
                  <a:tcPr marL="0" marR="0" marT="0" marB="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61%</a:t>
                      </a:r>
                      <a:endPar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27 million</a:t>
                      </a:r>
                    </a:p>
                  </a:txBody>
                  <a:tcPr marL="0" marR="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36%</a:t>
                      </a:r>
                    </a:p>
                  </a:txBody>
                  <a:tcPr marL="0" marR="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60%</a:t>
                      </a:r>
                    </a:p>
                  </a:txBody>
                  <a:tcPr marL="0" marR="0" marT="0" marB="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59%</a:t>
                      </a:r>
                    </a:p>
                  </a:txBody>
                  <a:tcPr marL="0" marR="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34%</a:t>
                      </a:r>
                    </a:p>
                  </a:txBody>
                  <a:tcPr marL="0" marR="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63%</a:t>
                      </a:r>
                    </a:p>
                  </a:txBody>
                  <a:tcPr marL="0" marR="0" marT="0" marB="0" anchor="ctr" horzOverflow="overflow">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57%</a:t>
                      </a:r>
                    </a:p>
                  </a:txBody>
                  <a:tcPr marL="0" marR="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lvl1pPr eaLnBrk="0" hangingPunct="0">
                        <a:spcBef>
                          <a:spcPct val="20000"/>
                        </a:spcBef>
                        <a:defRPr sz="2800">
                          <a:solidFill>
                            <a:schemeClr val="tx1"/>
                          </a:solidFill>
                          <a:latin typeface="Arial Black" panose="020B0A04020102020204" pitchFamily="34" charset="0"/>
                          <a:cs typeface="Arial" panose="020B0604020202020204" pitchFamily="34" charset="0"/>
                        </a:defRPr>
                      </a:lvl1pPr>
                      <a:lvl2pPr marL="37931725" indent="-37474525" eaLnBrk="0" hangingPunct="0">
                        <a:spcBef>
                          <a:spcPct val="20000"/>
                        </a:spcBef>
                        <a:defRPr sz="2400">
                          <a:solidFill>
                            <a:schemeClr val="tx1"/>
                          </a:solidFill>
                          <a:latin typeface="Arial Black" panose="020B0A04020102020204" pitchFamily="34" charset="0"/>
                          <a:cs typeface="Arial" panose="020B0604020202020204" pitchFamily="34" charset="0"/>
                        </a:defRPr>
                      </a:lvl2pPr>
                      <a:lvl3pPr eaLnBrk="0" hangingPunct="0">
                        <a:spcBef>
                          <a:spcPct val="20000"/>
                        </a:spcBef>
                        <a:defRPr sz="2000">
                          <a:solidFill>
                            <a:schemeClr val="tx1"/>
                          </a:solidFill>
                          <a:latin typeface="Arial Black" panose="020B0A04020102020204" pitchFamily="34" charset="0"/>
                          <a:cs typeface="Arial" panose="020B0604020202020204" pitchFamily="34" charset="0"/>
                        </a:defRPr>
                      </a:lvl3pPr>
                      <a:lvl4pPr eaLnBrk="0" hangingPunct="0">
                        <a:spcBef>
                          <a:spcPct val="20000"/>
                        </a:spcBef>
                        <a:defRPr>
                          <a:solidFill>
                            <a:schemeClr val="tx1"/>
                          </a:solidFill>
                          <a:latin typeface="Arial Black" panose="020B0A04020102020204" pitchFamily="34" charset="0"/>
                          <a:cs typeface="Arial" panose="020B0604020202020204" pitchFamily="34" charset="0"/>
                        </a:defRPr>
                      </a:lvl4pPr>
                      <a:lvl5pPr eaLnBrk="0" hangingPunct="0">
                        <a:spcBef>
                          <a:spcPct val="20000"/>
                        </a:spcBef>
                        <a:defRPr>
                          <a:solidFill>
                            <a:schemeClr val="tx1"/>
                          </a:solidFill>
                          <a:latin typeface="Arial Black" panose="020B0A040201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57%</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71%</a:t>
                      </a:r>
                    </a:p>
                  </a:txBody>
                  <a:tcPr marL="0" marR="0" marT="0" marB="0" anchor="ctr" horzOverflow="overflow">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accent5">
                              <a:lumMod val="75000"/>
                            </a:schemeClr>
                          </a:solidFill>
                          <a:effectLst/>
                          <a:latin typeface="InterFace" panose="020B0503030203020204" pitchFamily="34" charset="0"/>
                          <a:ea typeface="ＭＳ Ｐゴシック" panose="020B0600070205080204" pitchFamily="34" charset="-128"/>
                          <a:cs typeface="Arial" panose="020B0604020202020204" pitchFamily="34" charset="0"/>
                        </a:rPr>
                        <a:t>64%</a:t>
                      </a:r>
                    </a:p>
                  </a:txBody>
                  <a:tcPr marL="0" marR="0" marT="0" marB="0" anchor="ctr" horzOverflow="overflow">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5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47507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63735792"/>
              </p:ext>
            </p:extLst>
          </p:nvPr>
        </p:nvGraphicFramePr>
        <p:xfrm>
          <a:off x="182880" y="1831031"/>
          <a:ext cx="8889619" cy="396436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a:xfrm>
            <a:off x="73152" y="0"/>
            <a:ext cx="9001000" cy="628410"/>
          </a:xfrm>
        </p:spPr>
        <p:txBody>
          <a:bodyPr/>
          <a:lstStyle/>
          <a:p>
            <a:r>
              <a:rPr lang="en-US" dirty="0"/>
              <a:t>Majority </a:t>
            </a:r>
            <a:r>
              <a:rPr lang="en-US"/>
              <a:t>of Adults </a:t>
            </a:r>
            <a:r>
              <a:rPr lang="en-US" dirty="0"/>
              <a:t>Give Their Health Insurance High Ratings</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a:xfrm>
            <a:off x="71500" y="5731421"/>
            <a:ext cx="9001063" cy="461665"/>
          </a:xfrm>
        </p:spPr>
        <p:txBody>
          <a:bodyPr/>
          <a:lstStyle/>
          <a:p>
            <a:r>
              <a:rPr lang="en-US" dirty="0"/>
              <a:t>* Individual coverage includes those who purchased insurance on and off the marketplaces. </a:t>
            </a:r>
          </a:p>
          <a:p>
            <a:r>
              <a:rPr lang="en-US" dirty="0"/>
              <a:t>Data: Commonwealth Fund Biennial Health Insurance Survey (2010, 2012, 2014, 2016, 2018).</a:t>
            </a:r>
          </a:p>
        </p:txBody>
      </p:sp>
      <p:sp>
        <p:nvSpPr>
          <p:cNvPr id="13" name="TextBox 12">
            <a:extLst>
              <a:ext uri="{FF2B5EF4-FFF2-40B4-BE49-F238E27FC236}">
                <a16:creationId xmlns:a16="http://schemas.microsoft.com/office/drawing/2014/main" id="{13BDA3FD-4F5F-6849-A613-88297B373ABB}"/>
              </a:ext>
            </a:extLst>
          </p:cNvPr>
          <p:cNvSpPr txBox="1"/>
          <p:nvPr/>
        </p:nvSpPr>
        <p:spPr>
          <a:xfrm>
            <a:off x="182880" y="1463040"/>
            <a:ext cx="785622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mn-lt"/>
                <a:ea typeface="+mn-ea"/>
                <a:cs typeface="+mn-cs"/>
              </a:rPr>
              <a:t>Percent of adults ages 19–64 who were insured and viewed their health insurance as “good,” “very good,” or “excellent”</a:t>
            </a:r>
          </a:p>
        </p:txBody>
      </p:sp>
      <p:sp>
        <p:nvSpPr>
          <p:cNvPr id="3" name="TextBox 2">
            <a:extLst>
              <a:ext uri="{FF2B5EF4-FFF2-40B4-BE49-F238E27FC236}">
                <a16:creationId xmlns:a16="http://schemas.microsoft.com/office/drawing/2014/main" id="{4FD2FCFF-5C80-4E96-88C7-C5646FADB9AE}"/>
              </a:ext>
            </a:extLst>
          </p:cNvPr>
          <p:cNvSpPr txBox="1"/>
          <p:nvPr/>
        </p:nvSpPr>
        <p:spPr>
          <a:xfrm>
            <a:off x="729992" y="887968"/>
            <a:ext cx="8011544"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4C515A"/>
                </a:solidFill>
                <a:effectLst/>
                <a:uLnTx/>
                <a:uFillTx/>
                <a:latin typeface="+mn-lt"/>
                <a:ea typeface="+mn-ea"/>
                <a:cs typeface="+mn-cs"/>
              </a:rPr>
              <a:t>Now thinking about your current health insurance coverage, how would you rate it?</a:t>
            </a:r>
          </a:p>
        </p:txBody>
      </p:sp>
      <p:grpSp>
        <p:nvGrpSpPr>
          <p:cNvPr id="7" name="Group 6">
            <a:extLst>
              <a:ext uri="{FF2B5EF4-FFF2-40B4-BE49-F238E27FC236}">
                <a16:creationId xmlns:a16="http://schemas.microsoft.com/office/drawing/2014/main" id="{BD9AC1CB-16EC-D44A-AB2B-30DFA1579AA8}"/>
              </a:ext>
            </a:extLst>
          </p:cNvPr>
          <p:cNvGrpSpPr/>
          <p:nvPr/>
        </p:nvGrpSpPr>
        <p:grpSpPr>
          <a:xfrm>
            <a:off x="266700" y="876300"/>
            <a:ext cx="420867" cy="515901"/>
            <a:chOff x="1752600" y="533400"/>
            <a:chExt cx="787400" cy="965200"/>
          </a:xfrm>
          <a:solidFill>
            <a:schemeClr val="tx1"/>
          </a:solidFill>
        </p:grpSpPr>
        <p:sp>
          <p:nvSpPr>
            <p:cNvPr id="8" name="Freeform 5">
              <a:extLst>
                <a:ext uri="{FF2B5EF4-FFF2-40B4-BE49-F238E27FC236}">
                  <a16:creationId xmlns:a16="http://schemas.microsoft.com/office/drawing/2014/main" id="{3BD2A55A-ABA6-6B4E-B7AC-1D45505AB8FE}"/>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5BBADFB7-09D8-4448-96A3-00932DE1F0D2}"/>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a:extLst>
                <a:ext uri="{FF2B5EF4-FFF2-40B4-BE49-F238E27FC236}">
                  <a16:creationId xmlns:a16="http://schemas.microsoft.com/office/drawing/2014/main" id="{FD0E8DC8-BB57-6743-8F3E-BDA7060EAAE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3336483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b482772eb4b795bf93491ff32f2a39e67d7b4"/>
</p:tagLst>
</file>

<file path=ppt/theme/theme1.xml><?xml version="1.0" encoding="utf-8"?>
<a:theme xmlns:a="http://schemas.openxmlformats.org/drawingml/2006/main" name="Default Design">
  <a:themeElements>
    <a:clrScheme name="Custom 1">
      <a:dk1>
        <a:srgbClr val="000000"/>
      </a:dk1>
      <a:lt1>
        <a:srgbClr val="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ustom 1">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9bc6a8d-14dd-4a95-baab-e16a8c685bba"/>
    <TaxKeywordTaxHTField xmlns="29bc6a8d-14dd-4a95-baab-e16a8c685bba">
      <Terms xmlns="http://schemas.microsoft.com/office/infopath/2007/PartnerControls"/>
    </TaxKeywordTaxHTFiel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35280056E7BB49893E7034D705AB26" ma:contentTypeVersion="13" ma:contentTypeDescription="Create a new document." ma:contentTypeScope="" ma:versionID="9f515414926d7eca13d10fda6a33fb82">
  <xsd:schema xmlns:xsd="http://www.w3.org/2001/XMLSchema" xmlns:xs="http://www.w3.org/2001/XMLSchema" xmlns:p="http://schemas.microsoft.com/office/2006/metadata/properties" xmlns:ns2="29bc6a8d-14dd-4a95-baab-e16a8c685bba" xmlns:ns3="5ce553e6-b527-4fc2-9a17-c704894d1c64" targetNamespace="http://schemas.microsoft.com/office/2006/metadata/properties" ma:root="true" ma:fieldsID="28e6fff3bfee7d6b6f997abd21e27621" ns2:_="" ns3:_="">
    <xsd:import namespace="29bc6a8d-14dd-4a95-baab-e16a8c685bba"/>
    <xsd:import namespace="5ce553e6-b527-4fc2-9a17-c704894d1c64"/>
    <xsd:element name="properties">
      <xsd:complexType>
        <xsd:sequence>
          <xsd:element name="documentManagement">
            <xsd:complexType>
              <xsd:all>
                <xsd:element ref="ns2:TaxKeywordTaxHTField" minOccurs="0"/>
                <xsd:element ref="ns2:TaxCatchAll"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08d887b3-530c-4858-8ab3-c8c35b27a875"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description="" ma:hidden="true" ma:list="{690f1226-ed51-43c4-a7d5-930a1683902b}" ma:internalName="TaxCatchAll" ma:showField="CatchAllData" ma:web="29bc6a8d-14dd-4a95-baab-e16a8c685bba">
      <xsd:complexType>
        <xsd:complexContent>
          <xsd:extension base="dms:MultiChoiceLookup">
            <xsd:sequence>
              <xsd:element name="Value" type="dms:Lookup" maxOccurs="unbounded" minOccurs="0" nillable="true"/>
            </xsd:sequence>
          </xsd:extension>
        </xsd:complexContent>
      </xsd:complex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ce553e6-b527-4fc2-9a17-c704894d1c64"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359AAA-2532-4133-B895-33F7979235C9}">
  <ds:schemaRefs>
    <ds:schemaRef ds:uri="http://schemas.openxmlformats.org/package/2006/metadata/core-properties"/>
    <ds:schemaRef ds:uri="http://schemas.microsoft.com/office/2006/metadata/properties"/>
    <ds:schemaRef ds:uri="http://purl.org/dc/terms/"/>
    <ds:schemaRef ds:uri="29bc6a8d-14dd-4a95-baab-e16a8c685bba"/>
    <ds:schemaRef ds:uri="http://purl.org/dc/elements/1.1/"/>
    <ds:schemaRef ds:uri="http://schemas.microsoft.com/office/infopath/2007/PartnerControls"/>
    <ds:schemaRef ds:uri="http://www.w3.org/XML/1998/namespace"/>
    <ds:schemaRef ds:uri="http://purl.org/dc/dcmitype/"/>
    <ds:schemaRef ds:uri="http://schemas.microsoft.com/office/2006/documentManagement/types"/>
    <ds:schemaRef ds:uri="5ce553e6-b527-4fc2-9a17-c704894d1c64"/>
  </ds:schemaRefs>
</ds:datastoreItem>
</file>

<file path=customXml/itemProps2.xml><?xml version="1.0" encoding="utf-8"?>
<ds:datastoreItem xmlns:ds="http://schemas.openxmlformats.org/officeDocument/2006/customXml" ds:itemID="{8CDF6ED5-43C3-437C-A1D3-F2D958B869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bc6a8d-14dd-4a95-baab-e16a8c685bba"/>
    <ds:schemaRef ds:uri="5ce553e6-b527-4fc2-9a17-c704894d1c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59C324-460F-4D7A-BB3E-DA52A6D9D8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31212</TotalTime>
  <Words>1228</Words>
  <Application>Microsoft Macintosh PowerPoint</Application>
  <PresentationFormat>On-screen Show (4:3)</PresentationFormat>
  <Paragraphs>145</Paragraphs>
  <Slides>7</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Berlingske Serif Text</vt:lpstr>
      <vt:lpstr>Calibri</vt:lpstr>
      <vt:lpstr>Calibri Light</vt:lpstr>
      <vt:lpstr>InterFace</vt:lpstr>
      <vt:lpstr>Trebuchet MS</vt:lpstr>
      <vt:lpstr>Default Design</vt:lpstr>
      <vt:lpstr>1_Office Theme</vt:lpstr>
      <vt:lpstr>Uninsured Working-Age Adults Disproportionately Low-Income, Latino, and Under Age 35</vt:lpstr>
      <vt:lpstr>Nearly Half of Uninsured Adults May Be Eligible for Marketplace Subsidies or Medicaid </vt:lpstr>
      <vt:lpstr>One-Third of Uninsured Adults Who Did Not Visit Marketplace to Get Coverage Cited Affordability Concerns</vt:lpstr>
      <vt:lpstr>One-Third of Adults Who Lost Coverage and Were Previously Covered Through the Individual Market Cited Affordability Concerns</vt:lpstr>
      <vt:lpstr>Majority of Adults Who Had Lost Coverage and Were Previously Covered by Medicaid  Said They Were No Longer Eligible</vt:lpstr>
      <vt:lpstr>PowerPoint Presentation</vt:lpstr>
      <vt:lpstr>Majority of Adults Give Their Health Insurance High Ratings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State Trends in Premiums and Deductibles, 2003-2010</dc:title>
  <dc:creator>Schoen Fryer Collins Radley</dc:creator>
  <cp:lastModifiedBy>Paul Frame</cp:lastModifiedBy>
  <cp:revision>1501</cp:revision>
  <cp:lastPrinted>2019-08-27T22:06:52Z</cp:lastPrinted>
  <dcterms:created xsi:type="dcterms:W3CDTF">2007-03-19T13:30:17Z</dcterms:created>
  <dcterms:modified xsi:type="dcterms:W3CDTF">2019-08-27T22:16:15Z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0x0101006935280056E7BB49893E7034D705AB26</vt:lpwstr>
  </property>
  <property fmtid="{D5CDD505-2E9C-101B-9397-08002B2CF9AE}" pid="3" name="TaxKeyword">
    <vt:lpwstr/>
  </property>
</Properties>
</file>