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4"/>
  </p:sldMasterIdLst>
  <p:notesMasterIdLst>
    <p:notesMasterId r:id="rId11"/>
  </p:notesMasterIdLst>
  <p:handoutMasterIdLst>
    <p:handoutMasterId r:id="rId12"/>
  </p:handoutMasterIdLst>
  <p:sldIdLst>
    <p:sldId id="257" r:id="rId5"/>
    <p:sldId id="258" r:id="rId6"/>
    <p:sldId id="259" r:id="rId7"/>
    <p:sldId id="260" r:id="rId8"/>
    <p:sldId id="261" r:id="rId9"/>
    <p:sldId id="599" r:id="rId10"/>
  </p:sldIdLst>
  <p:sldSz cx="9144000" cy="6858000" type="screen4x3"/>
  <p:notesSz cx="7010400" cy="92964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0" userDrawn="1">
          <p15:clr>
            <a:srgbClr val="A4A3A4"/>
          </p15:clr>
        </p15:guide>
        <p15:guide id="2" pos="2988" userDrawn="1">
          <p15:clr>
            <a:srgbClr val="A4A3A4"/>
          </p15:clr>
        </p15:guide>
        <p15:guide id="3" orient="horz" pos="1094" userDrawn="1">
          <p15:clr>
            <a:srgbClr val="A4A3A4"/>
          </p15:clr>
        </p15:guide>
        <p15:guide id="4" pos="24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urnendu Biswas" initials="PB" lastIdx="1" clrIdx="0"/>
  <p:cmAuthor id="2" name="Don Moulds" initials="DM" lastIdx="4" clrIdx="1"/>
  <p:cmAuthor id="3" name="Shanoor Seervai" initials="SS" lastIdx="2" clrIdx="2"/>
  <p:cmAuthor id="4" name="Jen Wilson" initials="JW" lastIdx="1" clrIdx="3"/>
  <p:cmAuthor id="5" name="Jen Wilson" initials="JW [2]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ABAB"/>
    <a:srgbClr val="4C515A"/>
    <a:srgbClr val="5A5E68"/>
    <a:srgbClr val="F49149"/>
    <a:srgbClr val="C9DEE3"/>
    <a:srgbClr val="5F5A9D"/>
    <a:srgbClr val="E0E0E0"/>
    <a:srgbClr val="4ABDBC"/>
    <a:srgbClr val="8ADAD2"/>
    <a:srgbClr val="9FE1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028" autoAdjust="0"/>
    <p:restoredTop sz="96793" autoAdjust="0"/>
  </p:normalViewPr>
  <p:slideViewPr>
    <p:cSldViewPr snapToGrid="0" snapToObjects="1">
      <p:cViewPr varScale="1">
        <p:scale>
          <a:sx n="148" d="100"/>
          <a:sy n="148" d="100"/>
        </p:scale>
        <p:origin x="2840" y="192"/>
      </p:cViewPr>
      <p:guideLst>
        <p:guide orient="horz" pos="1570"/>
        <p:guide pos="2988"/>
        <p:guide orient="horz" pos="1094"/>
        <p:guide pos="2490"/>
      </p:guideLst>
    </p:cSldViewPr>
  </p:slideViewPr>
  <p:outlineViewPr>
    <p:cViewPr>
      <p:scale>
        <a:sx n="33" d="100"/>
        <a:sy n="33" d="100"/>
      </p:scale>
      <p:origin x="0" y="-165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111" d="100"/>
          <a:sy n="111" d="100"/>
        </p:scale>
        <p:origin x="3816" y="22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7265058944048232E-2"/>
          <c:y val="3.4487091533480743E-2"/>
          <c:w val="0.97959583942976114"/>
          <c:h val="0.606834813250054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B3A2A085-56EE-4B6C-99B5-670D69A99840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FC15-4735-8784-CF8BAF1E0E9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3DD6A6A4-6891-46A0-A781-F6F9E1F8FA36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FC15-4735-8784-CF8BAF1E0E9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3D3A8A4F-15BD-4DF7-BB5D-F34AB0D00A26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FC15-4735-8784-CF8BAF1E0E9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InterFace" panose="020B05030302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Patients are usually or often 
able to receive a same- 
or next-day appointment 
when requested</c:v>
                </c:pt>
                <c:pt idx="1">
                  <c:v>Patients can usually or often 
get telephone advice on 
clinical issues on weekends 
or after regular hours</c:v>
                </c:pt>
                <c:pt idx="2">
                  <c:v>Patients can schedule appointments for
regular or well visits outside
normal business hours 
(early morning, evening, 
or weekend hours)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83</c:v>
                </c:pt>
                <c:pt idx="1">
                  <c:v>80</c:v>
                </c:pt>
                <c:pt idx="2">
                  <c:v>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15-4735-8784-CF8BAF1E0E9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E50B4785-E491-4640-B7F8-2EF3D349A42A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%*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FC15-4735-8784-CF8BAF1E0E9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B13D1779-8581-4A7A-9B9E-E731FBA6038F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%*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FC15-4735-8784-CF8BAF1E0E9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13EAE3C4-BD7A-40B4-A554-1B43F247799C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FC15-4735-8784-CF8BAF1E0E9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InterFace" panose="020B05030302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Patients are usually or often 
able to receive a same- 
or next-day appointment 
when requested</c:v>
                </c:pt>
                <c:pt idx="1">
                  <c:v>Patients can usually or often 
get telephone advice on 
clinical issues on weekends 
or after regular hours</c:v>
                </c:pt>
                <c:pt idx="2">
                  <c:v>Patients can schedule appointments for
regular or well visits outside
normal business hours 
(early morning, evening, 
or weekend hours)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89</c:v>
                </c:pt>
                <c:pt idx="1">
                  <c:v>92</c:v>
                </c:pt>
                <c:pt idx="2">
                  <c:v>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C15-4735-8784-CF8BAF1E0E9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70"/>
        <c:axId val="218437824"/>
        <c:axId val="218438152"/>
      </c:barChart>
      <c:catAx>
        <c:axId val="218437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InterFace" panose="020B0503030203020204" pitchFamily="34" charset="0"/>
                <a:ea typeface="+mn-ea"/>
                <a:cs typeface="+mn-cs"/>
              </a:defRPr>
            </a:pPr>
            <a:endParaRPr lang="en-US"/>
          </a:p>
        </c:txPr>
        <c:crossAx val="218438152"/>
        <c:crosses val="autoZero"/>
        <c:auto val="1"/>
        <c:lblAlgn val="ctr"/>
        <c:lblOffset val="100"/>
        <c:noMultiLvlLbl val="0"/>
      </c:catAx>
      <c:valAx>
        <c:axId val="218438152"/>
        <c:scaling>
          <c:orientation val="minMax"/>
          <c:min val="0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18437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448459844278316"/>
          <c:y val="0.92519362267764493"/>
          <c:w val="0.21103067952775553"/>
          <c:h val="5.59952364859110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InterFace" panose="020B0503030203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InterFace" panose="020B0503030203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7265058944048232E-2"/>
          <c:y val="3.4455755677368832E-2"/>
          <c:w val="0.97488718699047516"/>
          <c:h val="0.605500835496580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B3A2A085-56EE-4B6C-99B5-670D69A99840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FC15-4735-8784-CF8BAF1E0E9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3DD6A6A4-6891-46A0-A781-F6F9E1F8FA36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FC15-4735-8784-CF8BAF1E0E9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3D3A8A4F-15BD-4DF7-BB5D-F34AB0D00A26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FC15-4735-8784-CF8BAF1E0E9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InterFace" panose="020B05030302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Patients who do not speak 
English usually or often have 
access to bilingual clinical staff 
who provide translation </c:v>
                </c:pt>
                <c:pt idx="1">
                  <c:v>Patients who do not speak 
English usually or often have 
access to telephone service 
for off-site interpreters</c:v>
                </c:pt>
                <c:pt idx="2">
                  <c:v>More than 25% of patients 
are served in a language 
other than English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62</c:v>
                </c:pt>
                <c:pt idx="1">
                  <c:v>70</c:v>
                </c:pt>
                <c:pt idx="2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15-4735-8784-CF8BAF1E0E9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E50B4785-E491-4640-B7F8-2EF3D349A42A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FC15-4735-8784-CF8BAF1E0E9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B13D1779-8581-4A7A-9B9E-E731FBA6038F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%*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FC15-4735-8784-CF8BAF1E0E9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13EAE3C4-BD7A-40B4-A554-1B43F247799C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%*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FC15-4735-8784-CF8BAF1E0E9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InterFace" panose="020B05030302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Patients who do not speak 
English usually or often have 
access to bilingual clinical staff 
who provide translation </c:v>
                </c:pt>
                <c:pt idx="1">
                  <c:v>Patients who do not speak 
English usually or often have 
access to telephone service 
for off-site interpreters</c:v>
                </c:pt>
                <c:pt idx="2">
                  <c:v>More than 25% of patients 
are served in a language 
other than English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67</c:v>
                </c:pt>
                <c:pt idx="1">
                  <c:v>91</c:v>
                </c:pt>
                <c:pt idx="2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C15-4735-8784-CF8BAF1E0E9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70"/>
        <c:axId val="218437824"/>
        <c:axId val="218438152"/>
      </c:barChart>
      <c:catAx>
        <c:axId val="218437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InterFace" panose="020B0503030203020204" pitchFamily="34" charset="0"/>
                <a:ea typeface="+mn-ea"/>
                <a:cs typeface="+mn-cs"/>
              </a:defRPr>
            </a:pPr>
            <a:endParaRPr lang="en-US"/>
          </a:p>
        </c:txPr>
        <c:crossAx val="218438152"/>
        <c:crosses val="autoZero"/>
        <c:auto val="1"/>
        <c:lblAlgn val="ctr"/>
        <c:lblOffset val="100"/>
        <c:noMultiLvlLbl val="0"/>
      </c:catAx>
      <c:valAx>
        <c:axId val="218438152"/>
        <c:scaling>
          <c:orientation val="minMax"/>
          <c:min val="0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18437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448459844278316"/>
          <c:y val="0.92526159367119043"/>
          <c:w val="0.21103067952775553"/>
          <c:h val="5.59443577775174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InterFace" panose="020B0503030203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InterFace" panose="020B050303020302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7265058944048232E-2"/>
          <c:y val="3.4455755677368832E-2"/>
          <c:w val="0.97582965899840168"/>
          <c:h val="0.585265663248632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B3A2A085-56EE-4B6C-99B5-670D69A99840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FC15-4735-8784-CF8BAF1E0E9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3DD6A6A4-6891-46A0-A781-F6F9E1F8FA36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FC15-4735-8784-CF8BAF1E0E9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3D3A8A4F-15BD-4DF7-BB5D-F34AB0D00A26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FC15-4735-8784-CF8BAF1E0E9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1BB8AECD-17EB-42DA-A7CF-120FF61D9A48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E484-4E58-9B18-488DBD7FF9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InterFace" panose="020B05030302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Currently use electronic health record</c:v>
                </c:pt>
                <c:pt idx="1">
                  <c:v>Easy to generate list of patients who are due or overdue for tests or preventive care using health record system</c:v>
                </c:pt>
                <c:pt idx="2">
                  <c:v>Patients are usually or often sent reminder notices when it is time 
for regular, preventive 
follow-up care</c:v>
                </c:pt>
                <c:pt idx="3">
                  <c:v>Patients can request refills for prescriptions online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93</c:v>
                </c:pt>
                <c:pt idx="1">
                  <c:v>57</c:v>
                </c:pt>
                <c:pt idx="2">
                  <c:v>43</c:v>
                </c:pt>
                <c:pt idx="3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15-4735-8784-CF8BAF1E0E9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E50B4785-E491-4640-B7F8-2EF3D349A42A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%*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FC15-4735-8784-CF8BAF1E0E9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B13D1779-8581-4A7A-9B9E-E731FBA6038F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%*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FC15-4735-8784-CF8BAF1E0E9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13EAE3C4-BD7A-40B4-A554-1B43F247799C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%*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FC15-4735-8784-CF8BAF1E0E9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610B8CA6-B0AC-4505-9737-6FE8349BDE70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%*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484-4E58-9B18-488DBD7FF9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InterFace" panose="020B05030302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Currently use electronic health record</c:v>
                </c:pt>
                <c:pt idx="1">
                  <c:v>Easy to generate list of patients who are due or overdue for tests or preventive care using health record system</c:v>
                </c:pt>
                <c:pt idx="2">
                  <c:v>Patients are usually or often sent reminder notices when it is time 
for regular, preventive 
follow-up care</c:v>
                </c:pt>
                <c:pt idx="3">
                  <c:v>Patients can request refills for prescriptions online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99</c:v>
                </c:pt>
                <c:pt idx="1">
                  <c:v>68</c:v>
                </c:pt>
                <c:pt idx="2">
                  <c:v>54</c:v>
                </c:pt>
                <c:pt idx="3">
                  <c:v>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C15-4735-8784-CF8BAF1E0E9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10"/>
        <c:axId val="218437824"/>
        <c:axId val="218438152"/>
      </c:barChart>
      <c:catAx>
        <c:axId val="218437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InterFace" panose="020B0503030203020204" pitchFamily="34" charset="0"/>
                <a:ea typeface="+mn-ea"/>
                <a:cs typeface="+mn-cs"/>
              </a:defRPr>
            </a:pPr>
            <a:endParaRPr lang="en-US"/>
          </a:p>
        </c:txPr>
        <c:crossAx val="218438152"/>
        <c:crosses val="autoZero"/>
        <c:auto val="1"/>
        <c:lblAlgn val="ctr"/>
        <c:lblOffset val="100"/>
        <c:noMultiLvlLbl val="0"/>
      </c:catAx>
      <c:valAx>
        <c:axId val="218438152"/>
        <c:scaling>
          <c:orientation val="minMax"/>
          <c:max val="100"/>
          <c:min val="0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18437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448459844278316"/>
          <c:y val="0.92526159367119043"/>
          <c:w val="0.21103067952775553"/>
          <c:h val="5.59443577775174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InterFace" panose="020B0503030203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InterFace" panose="020B050303020302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7265058944048232E-2"/>
          <c:y val="3.4455755677368832E-2"/>
          <c:w val="0.97959583942976114"/>
          <c:h val="0.603809617768021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B3A2A085-56EE-4B6C-99B5-670D69A99840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FC15-4735-8784-CF8BAF1E0E9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3DD6A6A4-6891-46A0-A781-F6F9E1F8FA36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FC15-4735-8784-CF8BAF1E0E9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3D3A8A4F-15BD-4DF7-BB5D-F34AB0D00A26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FC15-4735-8784-CF8BAF1E0E9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1BB8AECD-17EB-42DA-A7CF-120FF61D9A48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E484-4E58-9B18-488DBD7FF9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InterFace" panose="020B05030302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Could receive financial 
incentives for high 
patient satisfaction 
ratings </c:v>
                </c:pt>
                <c:pt idx="1">
                  <c:v>Could receive financial incentives for achieving certain clinical care 
targets</c:v>
                </c:pt>
                <c:pt idx="2">
                  <c:v>Currently participates 
in an accountable care organization</c:v>
                </c:pt>
                <c:pt idx="3">
                  <c:v>Currently recognized 
as a patient-centered 
medical home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23</c:v>
                </c:pt>
                <c:pt idx="1">
                  <c:v>51</c:v>
                </c:pt>
                <c:pt idx="2">
                  <c:v>27</c:v>
                </c:pt>
                <c:pt idx="3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15-4735-8784-CF8BAF1E0E9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E50B4785-E491-4640-B7F8-2EF3D349A42A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%*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FC15-4735-8784-CF8BAF1E0E9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B13D1779-8581-4A7A-9B9E-E731FBA6038F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%*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FC15-4735-8784-CF8BAF1E0E9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13EAE3C4-BD7A-40B4-A554-1B43F247799C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%*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FC15-4735-8784-CF8BAF1E0E9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610B8CA6-B0AC-4505-9737-6FE8349BDE70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%*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484-4E58-9B18-488DBD7FF9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InterFace" panose="020B05030302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Could receive financial 
incentives for high 
patient satisfaction 
ratings </c:v>
                </c:pt>
                <c:pt idx="1">
                  <c:v>Could receive financial incentives for achieving certain clinical care 
targets</c:v>
                </c:pt>
                <c:pt idx="2">
                  <c:v>Currently participates 
in an accountable care organization</c:v>
                </c:pt>
                <c:pt idx="3">
                  <c:v>Currently recognized 
as a patient-centered 
medical home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37</c:v>
                </c:pt>
                <c:pt idx="1">
                  <c:v>75</c:v>
                </c:pt>
                <c:pt idx="2">
                  <c:v>39</c:v>
                </c:pt>
                <c:pt idx="3">
                  <c:v>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C15-4735-8784-CF8BAF1E0E9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10"/>
        <c:axId val="218437824"/>
        <c:axId val="218438152"/>
      </c:barChart>
      <c:catAx>
        <c:axId val="218437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InterFace" panose="020B0503030203020204" pitchFamily="34" charset="0"/>
                <a:ea typeface="+mn-ea"/>
                <a:cs typeface="+mn-cs"/>
              </a:defRPr>
            </a:pPr>
            <a:endParaRPr lang="en-US"/>
          </a:p>
        </c:txPr>
        <c:crossAx val="218438152"/>
        <c:crosses val="autoZero"/>
        <c:auto val="1"/>
        <c:lblAlgn val="ctr"/>
        <c:lblOffset val="100"/>
        <c:noMultiLvlLbl val="0"/>
      </c:catAx>
      <c:valAx>
        <c:axId val="218438152"/>
        <c:scaling>
          <c:orientation val="minMax"/>
          <c:max val="100"/>
          <c:min val="0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18437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448459844278316"/>
          <c:y val="0.92526159367119043"/>
          <c:w val="0.21260023034085082"/>
          <c:h val="5.59443577775174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InterFace" panose="020B0503030203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InterFace" panose="020B050303020302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7265058944048232E-2"/>
          <c:y val="3.4455755677368832E-2"/>
          <c:w val="0.97959583942976114"/>
          <c:h val="0.603809617768021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B3A2A085-56EE-4B6C-99B5-670D69A99840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FC15-4735-8784-CF8BAF1E0E9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3DD6A6A4-6891-46A0-A781-F6F9E1F8FA36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FC15-4735-8784-CF8BAF1E0E9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3D3A8A4F-15BD-4DF7-BB5D-F34AB0D00A26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FC15-4735-8784-CF8BAF1E0E9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1BB8AECD-17EB-42DA-A7CF-120FF61D9A48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E484-4E58-9B18-488DBD7FF9F1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9EAEDC4A-FA9F-4A87-9462-78B16C55E3FA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F1C5-456A-9A90-D41D11EEDF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InterFace" panose="020B05030302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Primary care physicians</c:v>
                </c:pt>
                <c:pt idx="1">
                  <c:v>Licensed practical nurses or 
registered nurses</c:v>
                </c:pt>
                <c:pt idx="2">
                  <c:v>Nurse practitioners 
or physician 
assistants</c:v>
                </c:pt>
                <c:pt idx="3">
                  <c:v>Dentists</c:v>
                </c:pt>
                <c:pt idx="4">
                  <c:v>Licensed mental health providers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56</c:v>
                </c:pt>
                <c:pt idx="1">
                  <c:v>35</c:v>
                </c:pt>
                <c:pt idx="2">
                  <c:v>36</c:v>
                </c:pt>
                <c:pt idx="3">
                  <c:v>30</c:v>
                </c:pt>
                <c:pt idx="4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15-4735-8784-CF8BAF1E0E9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E50B4785-E491-4640-B7F8-2EF3D349A42A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%*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FC15-4735-8784-CF8BAF1E0E9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B13D1779-8581-4A7A-9B9E-E731FBA6038F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%*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FC15-4735-8784-CF8BAF1E0E9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13EAE3C4-BD7A-40B4-A554-1B43F247799C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FC15-4735-8784-CF8BAF1E0E9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610B8CA6-B0AC-4505-9737-6FE8349BDE70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%*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484-4E58-9B18-488DBD7FF9F1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84FEAA03-D0D9-49F2-9279-2A6103EC6D87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%*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1C5-456A-9A90-D41D11EEDF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InterFace" panose="020B05030302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Primary care physicians</c:v>
                </c:pt>
                <c:pt idx="1">
                  <c:v>Licensed practical nurses or 
registered nurses</c:v>
                </c:pt>
                <c:pt idx="2">
                  <c:v>Nurse practitioners 
or physician 
assistants</c:v>
                </c:pt>
                <c:pt idx="3">
                  <c:v>Dentists</c:v>
                </c:pt>
                <c:pt idx="4">
                  <c:v>Licensed mental health providers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66</c:v>
                </c:pt>
                <c:pt idx="1">
                  <c:v>54</c:v>
                </c:pt>
                <c:pt idx="2">
                  <c:v>38</c:v>
                </c:pt>
                <c:pt idx="3">
                  <c:v>42</c:v>
                </c:pt>
                <c:pt idx="4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C15-4735-8784-CF8BAF1E0E9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218437824"/>
        <c:axId val="218438152"/>
      </c:barChart>
      <c:catAx>
        <c:axId val="218437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InterFace" panose="020B0503030203020204" pitchFamily="34" charset="0"/>
                <a:ea typeface="+mn-ea"/>
                <a:cs typeface="+mn-cs"/>
              </a:defRPr>
            </a:pPr>
            <a:endParaRPr lang="en-US"/>
          </a:p>
        </c:txPr>
        <c:crossAx val="218438152"/>
        <c:crosses val="autoZero"/>
        <c:auto val="1"/>
        <c:lblAlgn val="ctr"/>
        <c:lblOffset val="100"/>
        <c:noMultiLvlLbl val="0"/>
      </c:catAx>
      <c:valAx>
        <c:axId val="218438152"/>
        <c:scaling>
          <c:orientation val="minMax"/>
          <c:max val="100"/>
          <c:min val="0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18437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291504762968782"/>
          <c:y val="0.92526159367119043"/>
          <c:w val="0.2157393319670414"/>
          <c:h val="5.59443577775174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InterFace" panose="020B0503030203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InterFace" panose="020B0503030203020204" pitchFamily="34" charset="0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265058944048232E-2"/>
          <c:y val="3.4455755677368832E-2"/>
          <c:w val="0.97908616796887893"/>
          <c:h val="0.738062511175922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1DE7CBA9-AA4F-4BAD-BD26-F21DA74D3581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D99-49C0-85A1-D2BAC2A1B037}"/>
                </c:ext>
              </c:extLst>
            </c:dLbl>
            <c:dLbl>
              <c:idx val="1"/>
              <c:layout>
                <c:manualLayout>
                  <c:x val="-2.8774765831530055E-17"/>
                  <c:y val="8.425998433829282E-2"/>
                </c:manualLayout>
              </c:layout>
              <c:tx>
                <c:rich>
                  <a:bodyPr/>
                  <a:lstStyle/>
                  <a:p>
                    <a:fld id="{919AE50B-E0BD-46D6-9742-94B31C38D7C0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ED99-49C0-85A1-D2BAC2A1B03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5DD23C6E-A792-44DF-A73E-CA44AD664404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ED99-49C0-85A1-D2BAC2A1B03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E21ED0A4-4637-4FE8-91F7-0FDC12E4960A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ED99-49C0-85A1-D2BAC2A1B03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4ECDACDE-3CE7-40F9-8F15-ABE6C1F228EE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ED99-49C0-85A1-D2BAC2A1B037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DC1CE1E5-0357-455E-9294-1AEC2283DE6B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ED99-49C0-85A1-D2BAC2A1B0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InterFace" panose="020B05030302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Increased 
competition 
with retail 
clinics</c:v>
                </c:pt>
                <c:pt idx="1">
                  <c:v>Increased 
uncompensated 
care 
provided</c:v>
                </c:pt>
                <c:pt idx="2">
                  <c:v>Increased 
primary care 
physician 
shortages</c:v>
                </c:pt>
                <c:pt idx="3">
                  <c:v>Decreased 
Medicaid 
funding</c:v>
                </c:pt>
                <c:pt idx="4">
                  <c:v>Increased 
staff 
turnover</c:v>
                </c:pt>
                <c:pt idx="5">
                  <c:v>Decreased 
financial 
stability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53</c:v>
                </c:pt>
                <c:pt idx="1">
                  <c:v>42</c:v>
                </c:pt>
                <c:pt idx="2">
                  <c:v>40</c:v>
                </c:pt>
                <c:pt idx="3">
                  <c:v>30</c:v>
                </c:pt>
                <c:pt idx="4">
                  <c:v>20</c:v>
                </c:pt>
                <c:pt idx="5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99-49C0-85A1-D2BAC2A1B0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468897488"/>
        <c:axId val="512134504"/>
      </c:barChart>
      <c:catAx>
        <c:axId val="468897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InterFace" panose="020B0503030203020204" pitchFamily="34" charset="0"/>
                <a:ea typeface="+mn-ea"/>
                <a:cs typeface="+mn-cs"/>
              </a:defRPr>
            </a:pPr>
            <a:endParaRPr lang="en-US"/>
          </a:p>
        </c:txPr>
        <c:crossAx val="512134504"/>
        <c:crosses val="autoZero"/>
        <c:auto val="1"/>
        <c:lblAlgn val="ctr"/>
        <c:lblOffset val="100"/>
        <c:noMultiLvlLbl val="0"/>
      </c:catAx>
      <c:valAx>
        <c:axId val="512134504"/>
        <c:scaling>
          <c:orientation val="minMax"/>
          <c:max val="100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68897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InterFace" panose="020B0503030203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92E6626-612B-455B-9FD1-DD7A1306B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551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3A1D146-B4E0-1741-B9EE-9789392EFCC4}" type="datetimeFigureOut">
              <a:rPr lang="en-US" smtClean="0"/>
              <a:t>8/19/19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7863621-2E60-B848-8968-B0341E26A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613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636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115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 userDrawn="1"/>
        </p:nvSpPr>
        <p:spPr>
          <a:xfrm>
            <a:off x="215516" y="0"/>
            <a:ext cx="892848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652028" y="3747673"/>
            <a:ext cx="6116216" cy="92437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5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additional sub text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2028" y="589086"/>
            <a:ext cx="7772400" cy="2221708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44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52028" y="2858972"/>
            <a:ext cx="7133854" cy="49386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200" spc="0" baseline="0">
                <a:solidFill>
                  <a:schemeClr val="bg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sub text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/>
          <p:nvPr userDrawn="1"/>
        </p:nvCxnSpPr>
        <p:spPr>
          <a:xfrm>
            <a:off x="670583" y="3488270"/>
            <a:ext cx="25202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F05C8B3B-4DD9-5741-BCAB-12583ECB5FE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596900" y="5657292"/>
            <a:ext cx="2617952" cy="784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063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2 Photo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1" y="3333275"/>
            <a:ext cx="9145539" cy="14335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-1" y="3467100"/>
            <a:ext cx="9144001" cy="3392038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3609975"/>
            <a:ext cx="8203298" cy="1289050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7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4987213"/>
            <a:ext cx="8203297" cy="609254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3333750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63874F8-CB91-314C-8CDA-9FDCCE44AAEE}"/>
              </a:ext>
            </a:extLst>
          </p:cNvPr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0D1C0F-BDB6-DF41-9C4F-6B29613C19F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 |  Meeting Date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1FDB8E5-1F2A-8D49-8F93-C132AF543BD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596900" y="5803900"/>
            <a:ext cx="2128823" cy="63807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2 Photo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1" y="3333275"/>
            <a:ext cx="9145539" cy="1433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-1" y="3467100"/>
            <a:ext cx="9144001" cy="3392038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3609975"/>
            <a:ext cx="8203298" cy="1289050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7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4987213"/>
            <a:ext cx="8203297" cy="609254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3333750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D61E009-1F74-DF41-B94D-B0613B15BFD1}"/>
              </a:ext>
            </a:extLst>
          </p:cNvPr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8A42BAD-84D4-D34F-8DAF-74462CF7CBD0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 |  Meeting Date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CCAACB1-C1DA-DF4A-8AF8-CC0B809C227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596900" y="5803900"/>
            <a:ext cx="2128823" cy="63807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3 Photo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 userDrawn="1"/>
        </p:nvSpPr>
        <p:spPr>
          <a:xfrm>
            <a:off x="-1" y="-5134"/>
            <a:ext cx="9144001" cy="1356262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-1" y="37455"/>
            <a:ext cx="1020018" cy="1337423"/>
          </a:xfrm>
        </p:spPr>
        <p:txBody>
          <a:bodyPr anchor="ctr">
            <a:noAutofit/>
          </a:bodyPr>
          <a:lstStyle>
            <a:lvl1pPr marL="0" indent="0" algn="r">
              <a:buNone/>
              <a:defRPr sz="6600" b="1" spc="-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01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-1" y="1351722"/>
            <a:ext cx="9144001" cy="1433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1" y="1485900"/>
            <a:ext cx="9144000" cy="5372101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2" name="Title 1"/>
          <p:cNvSpPr>
            <a:spLocks noGrp="1"/>
          </p:cNvSpPr>
          <p:nvPr>
            <p:ph type="ctrTitle" hasCustomPrompt="1"/>
          </p:nvPr>
        </p:nvSpPr>
        <p:spPr>
          <a:xfrm>
            <a:off x="1420192" y="638523"/>
            <a:ext cx="7616304" cy="639762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26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20192" y="274935"/>
            <a:ext cx="2755764" cy="27279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cxnSp>
        <p:nvCxnSpPr>
          <p:cNvPr id="50" name="Straight Connector 49"/>
          <p:cNvCxnSpPr>
            <a:cxnSpLocks/>
          </p:cNvCxnSpPr>
          <p:nvPr userDrawn="1"/>
        </p:nvCxnSpPr>
        <p:spPr>
          <a:xfrm>
            <a:off x="1175021" y="399902"/>
            <a:ext cx="0" cy="621654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3 Photo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 userDrawn="1"/>
        </p:nvSpPr>
        <p:spPr>
          <a:xfrm>
            <a:off x="-1" y="-5134"/>
            <a:ext cx="9144001" cy="13562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-1" y="1351722"/>
            <a:ext cx="9144001" cy="1433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1" y="1485900"/>
            <a:ext cx="9144000" cy="5372101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2" name="Title 1"/>
          <p:cNvSpPr>
            <a:spLocks noGrp="1"/>
          </p:cNvSpPr>
          <p:nvPr>
            <p:ph type="ctrTitle" hasCustomPrompt="1"/>
          </p:nvPr>
        </p:nvSpPr>
        <p:spPr>
          <a:xfrm>
            <a:off x="1420192" y="638523"/>
            <a:ext cx="7616304" cy="639762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26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20192" y="274935"/>
            <a:ext cx="2755764" cy="27279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accent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-1" y="37455"/>
            <a:ext cx="1020018" cy="1337423"/>
          </a:xfrm>
        </p:spPr>
        <p:txBody>
          <a:bodyPr anchor="ctr">
            <a:noAutofit/>
          </a:bodyPr>
          <a:lstStyle>
            <a:lvl1pPr marL="0" indent="0" algn="r">
              <a:buNone/>
              <a:defRPr sz="6600" b="1" spc="-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01</a:t>
            </a:r>
          </a:p>
        </p:txBody>
      </p:sp>
      <p:cxnSp>
        <p:nvCxnSpPr>
          <p:cNvPr id="12" name="Straight Connector 11"/>
          <p:cNvCxnSpPr>
            <a:cxnSpLocks/>
          </p:cNvCxnSpPr>
          <p:nvPr userDrawn="1"/>
        </p:nvCxnSpPr>
        <p:spPr>
          <a:xfrm>
            <a:off x="1175021" y="399902"/>
            <a:ext cx="0" cy="621654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3 Photo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 userDrawn="1"/>
        </p:nvSpPr>
        <p:spPr>
          <a:xfrm>
            <a:off x="-1" y="-5134"/>
            <a:ext cx="9144001" cy="1356262"/>
          </a:xfrm>
          <a:prstGeom prst="rect">
            <a:avLst/>
          </a:prstGeom>
          <a:solidFill>
            <a:srgbClr val="4ABDB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-1" y="1351722"/>
            <a:ext cx="9144001" cy="14335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1" y="1485900"/>
            <a:ext cx="9144000" cy="5372101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1420192" y="638523"/>
            <a:ext cx="7616304" cy="639762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26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20192" y="274935"/>
            <a:ext cx="2755764" cy="27279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bg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-1" y="37455"/>
            <a:ext cx="1020018" cy="1337423"/>
          </a:xfrm>
        </p:spPr>
        <p:txBody>
          <a:bodyPr anchor="ctr">
            <a:noAutofit/>
          </a:bodyPr>
          <a:lstStyle>
            <a:lvl1pPr marL="0" indent="0" algn="r">
              <a:buNone/>
              <a:defRPr sz="6600" b="1" spc="-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01</a:t>
            </a: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1175021" y="399902"/>
            <a:ext cx="0" cy="621654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3 Photo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 userDrawn="1"/>
        </p:nvSpPr>
        <p:spPr>
          <a:xfrm>
            <a:off x="-1" y="0"/>
            <a:ext cx="9144001" cy="1356262"/>
          </a:xfrm>
          <a:prstGeom prst="rect">
            <a:avLst/>
          </a:prstGeom>
          <a:solidFill>
            <a:srgbClr val="71B25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-1" y="1351722"/>
            <a:ext cx="9144001" cy="143350"/>
          </a:xfrm>
          <a:prstGeom prst="rect">
            <a:avLst/>
          </a:prstGeom>
          <a:solidFill>
            <a:srgbClr val="D3E3B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1" y="1485900"/>
            <a:ext cx="9144000" cy="5372101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1420192" y="638523"/>
            <a:ext cx="7616304" cy="639762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26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20192" y="274935"/>
            <a:ext cx="2755764" cy="27279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accent4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-1" y="37455"/>
            <a:ext cx="1020018" cy="1337423"/>
          </a:xfrm>
        </p:spPr>
        <p:txBody>
          <a:bodyPr anchor="ctr">
            <a:noAutofit/>
          </a:bodyPr>
          <a:lstStyle>
            <a:lvl1pPr marL="0" indent="0" algn="r">
              <a:buNone/>
              <a:defRPr sz="6600" b="1" spc="-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01</a:t>
            </a: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1175021" y="399902"/>
            <a:ext cx="0" cy="621654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3 Photo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 userDrawn="1"/>
        </p:nvSpPr>
        <p:spPr>
          <a:xfrm>
            <a:off x="-1" y="-5134"/>
            <a:ext cx="9144001" cy="1356262"/>
          </a:xfrm>
          <a:prstGeom prst="rect">
            <a:avLst/>
          </a:prstGeom>
          <a:solidFill>
            <a:srgbClr val="5F5A9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-1" y="1351722"/>
            <a:ext cx="9144001" cy="143350"/>
          </a:xfrm>
          <a:prstGeom prst="rect">
            <a:avLst/>
          </a:prstGeom>
          <a:solidFill>
            <a:srgbClr val="BCB8D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1" y="1485900"/>
            <a:ext cx="9144000" cy="5372101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1420192" y="638523"/>
            <a:ext cx="7616304" cy="639762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26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20192" y="274935"/>
            <a:ext cx="2755764" cy="27279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accent5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-1" y="37455"/>
            <a:ext cx="1020018" cy="1337423"/>
          </a:xfrm>
        </p:spPr>
        <p:txBody>
          <a:bodyPr anchor="ctr">
            <a:noAutofit/>
          </a:bodyPr>
          <a:lstStyle>
            <a:lvl1pPr marL="0" indent="0" algn="r">
              <a:buNone/>
              <a:defRPr sz="6600" b="1" spc="-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01</a:t>
            </a: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1175021" y="399902"/>
            <a:ext cx="0" cy="621654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Content Blue">
    <p:bg>
      <p:bgPr>
        <a:solidFill>
          <a:srgbClr val="044C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223430"/>
            <a:ext cx="7919047" cy="201295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1F12D821-3740-5F42-A695-5737A1EA579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7919046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800">
                <a:solidFill>
                  <a:schemeClr val="bg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600">
                <a:solidFill>
                  <a:schemeClr val="bg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600">
                <a:solidFill>
                  <a:schemeClr val="bg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02720E4-0C4F-2C4B-A6F8-B225AC377C3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887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Content Blue - 2 Columns">
    <p:bg>
      <p:bgPr>
        <a:solidFill>
          <a:srgbClr val="044C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223430"/>
            <a:ext cx="7919047" cy="201295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B7CDA024-1BCD-1249-AF35-1ED8A3703B3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800">
                <a:solidFill>
                  <a:schemeClr val="bg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600">
                <a:solidFill>
                  <a:schemeClr val="bg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600">
                <a:solidFill>
                  <a:schemeClr val="bg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6EA73BAE-6791-A449-890C-E0DCE2EC8D7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11699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800">
                <a:solidFill>
                  <a:schemeClr val="bg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600">
                <a:solidFill>
                  <a:schemeClr val="bg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600">
                <a:solidFill>
                  <a:schemeClr val="bg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2A05484-D197-8449-9354-17BFFC595BD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Content Blue - Round Photo">
    <p:bg>
      <p:bgPr>
        <a:solidFill>
          <a:srgbClr val="044C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223430"/>
            <a:ext cx="7919047" cy="201295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" name="Picture Placeholder 4"/>
          <p:cNvSpPr>
            <a:spLocks noGrp="1" noChangeAspect="1"/>
          </p:cNvSpPr>
          <p:nvPr>
            <p:ph type="pic" sz="quarter" idx="19"/>
          </p:nvPr>
        </p:nvSpPr>
        <p:spPr>
          <a:xfrm>
            <a:off x="4729971" y="1828798"/>
            <a:ext cx="3816510" cy="381651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8B131DE5-CEB2-9843-BEA6-3FA7C4EFD03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800">
                <a:solidFill>
                  <a:schemeClr val="bg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600">
                <a:solidFill>
                  <a:schemeClr val="bg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600">
                <a:solidFill>
                  <a:schemeClr val="bg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E0A9E5A-3777-3444-AE9F-AB29FF6324A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WMF Section 1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17054" y="1138"/>
            <a:ext cx="892848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C2282F-3013-9B45-AE8D-78869F3B93D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 |  Meeting Date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7A80D43-816B-B140-86BC-E4736BC2D0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4507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MWF Text White+Blu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tx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8128E848-2C8D-1C4B-BC7C-D01514AD28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7919046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1A20E5A-34C8-4044-922E-A5E9B1CD84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MWF Text White+Blu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tx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5ED891DC-4BDA-574F-8D0F-3856C0367A9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7828546D-4B6C-A543-96D4-05747FB8DD2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11699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D27F049-6C1A-FB4C-95E3-E6444D6C21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MWF Text White+Blue - Photo Roun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tx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1" name="Picture Placeholder 4"/>
          <p:cNvSpPr>
            <a:spLocks noGrp="1" noChangeAspect="1"/>
          </p:cNvSpPr>
          <p:nvPr>
            <p:ph type="pic" sz="quarter" idx="19"/>
          </p:nvPr>
        </p:nvSpPr>
        <p:spPr>
          <a:xfrm>
            <a:off x="4729971" y="1828798"/>
            <a:ext cx="3816510" cy="381651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999355D6-13F3-9A4E-916E-82C3E016AAD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9DF8253-0E39-3346-AFC3-C8DCC0B012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Graph - Bl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7433" y="1699589"/>
            <a:ext cx="8091115" cy="405495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39496"/>
          </a:xfrm>
          <a:solidFill>
            <a:schemeClr val="accent2"/>
          </a:solidFill>
          <a:effectLst/>
        </p:spPr>
        <p:txBody>
          <a:bodyPr lIns="91440" tIns="45720" rIns="91440" bIns="45720" anchor="ctr" anchorCtr="0">
            <a:noAutofit/>
          </a:bodyPr>
          <a:lstStyle>
            <a:lvl1pPr algn="l">
              <a:lnSpc>
                <a:spcPct val="90000"/>
              </a:lnSpc>
              <a:defRPr sz="1800" b="1" spc="0" baseline="0">
                <a:solidFill>
                  <a:schemeClr val="bg1"/>
                </a:solidFill>
                <a:effectLst/>
                <a:latin typeface="InterFace" panose="020B05030302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74643B8-CFC9-B54E-B115-7F087DBB97CC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83" t="8343" r="7258" b="33036"/>
          <a:stretch/>
        </p:blipFill>
        <p:spPr>
          <a:xfrm>
            <a:off x="36576" y="6327648"/>
            <a:ext cx="1472184" cy="466344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0403E99-1143-4F4E-B1D6-A55C2DB4D72E}"/>
              </a:ext>
            </a:extLst>
          </p:cNvPr>
          <p:cNvCxnSpPr>
            <a:cxnSpLocks/>
          </p:cNvCxnSpPr>
          <p:nvPr userDrawn="1"/>
        </p:nvCxnSpPr>
        <p:spPr>
          <a:xfrm flipH="1">
            <a:off x="71500" y="6309320"/>
            <a:ext cx="9000999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1655064" y="6382512"/>
            <a:ext cx="7205472" cy="411480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i="0" spc="0">
                <a:solidFill>
                  <a:srgbClr val="4C515A"/>
                </a:solidFill>
                <a:latin typeface="InterFace" panose="020B0503030203020204" pitchFamily="34" charset="0"/>
              </a:defRPr>
            </a:lvl1pPr>
          </a:lstStyle>
          <a:p>
            <a:pPr lvl="0"/>
            <a:r>
              <a:rPr lang="en-US" dirty="0"/>
              <a:t>Corinne Lewis et al., Changes at Community Health Centers, and How Patients Are Benefiting: Results from the Commonwealth Fund National Survey of Federally Qualified Health Centers, 2013–2018 (Commonwealth Fund, Aug. 2019).</a:t>
            </a:r>
          </a:p>
        </p:txBody>
      </p:sp>
    </p:spTree>
    <p:extLst>
      <p:ext uri="{BB962C8B-B14F-4D97-AF65-F5344CB8AC3E}">
        <p14:creationId xmlns:p14="http://schemas.microsoft.com/office/powerpoint/2010/main" val="22496876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Table - Bl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able Placeholder 3"/>
          <p:cNvSpPr>
            <a:spLocks noGrp="1"/>
          </p:cNvSpPr>
          <p:nvPr>
            <p:ph type="tbl" sz="quarter" idx="22"/>
          </p:nvPr>
        </p:nvSpPr>
        <p:spPr>
          <a:xfrm>
            <a:off x="627433" y="1699589"/>
            <a:ext cx="8091115" cy="405495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456297" y="5999998"/>
            <a:ext cx="6024666" cy="777374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tx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2962BA5-BEDE-2E41-8599-BAEF19A7B8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Flowchart - Bl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rrow: Pentagon 12"/>
          <p:cNvSpPr/>
          <p:nvPr/>
        </p:nvSpPr>
        <p:spPr>
          <a:xfrm>
            <a:off x="627434" y="1781334"/>
            <a:ext cx="1475370" cy="1322623"/>
          </a:xfrm>
          <a:prstGeom prst="homePlate">
            <a:avLst>
              <a:gd name="adj" fmla="val 19033"/>
            </a:avLst>
          </a:prstGeom>
          <a:solidFill>
            <a:srgbClr val="9CDC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Chevron 6"/>
          <p:cNvSpPr/>
          <p:nvPr/>
        </p:nvSpPr>
        <p:spPr>
          <a:xfrm>
            <a:off x="1955601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72CEC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5" name="Chevron 6"/>
          <p:cNvSpPr/>
          <p:nvPr/>
        </p:nvSpPr>
        <p:spPr>
          <a:xfrm>
            <a:off x="1953579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DFF5F3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6" name="Chevron 6"/>
          <p:cNvSpPr/>
          <p:nvPr/>
        </p:nvSpPr>
        <p:spPr>
          <a:xfrm>
            <a:off x="627434" y="3103956"/>
            <a:ext cx="1222958" cy="2009876"/>
          </a:xfrm>
          <a:prstGeom prst="chevron">
            <a:avLst>
              <a:gd name="adj" fmla="val 0"/>
            </a:avLst>
          </a:prstGeom>
          <a:solidFill>
            <a:srgbClr val="EDF9F8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5" name="Chevron 6"/>
          <p:cNvSpPr/>
          <p:nvPr/>
        </p:nvSpPr>
        <p:spPr>
          <a:xfrm>
            <a:off x="3294323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4ABDB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6" name="Chevron 6"/>
          <p:cNvSpPr/>
          <p:nvPr/>
        </p:nvSpPr>
        <p:spPr>
          <a:xfrm>
            <a:off x="3292301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CDEFE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8" name="Chevron 6"/>
          <p:cNvSpPr/>
          <p:nvPr/>
        </p:nvSpPr>
        <p:spPr>
          <a:xfrm>
            <a:off x="4620232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088FEA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9" name="Chevron 6"/>
          <p:cNvSpPr/>
          <p:nvPr/>
        </p:nvSpPr>
        <p:spPr>
          <a:xfrm>
            <a:off x="4618210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B6E8E3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3" name="Chevron 6"/>
          <p:cNvSpPr/>
          <p:nvPr/>
        </p:nvSpPr>
        <p:spPr>
          <a:xfrm>
            <a:off x="5945795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0676C2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4" name="Chevron 6"/>
          <p:cNvSpPr/>
          <p:nvPr/>
        </p:nvSpPr>
        <p:spPr>
          <a:xfrm>
            <a:off x="5943773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9FE1DB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1" name="Chevron 6"/>
          <p:cNvSpPr/>
          <p:nvPr/>
        </p:nvSpPr>
        <p:spPr>
          <a:xfrm>
            <a:off x="7288818" y="1771810"/>
            <a:ext cx="1296219" cy="1332942"/>
          </a:xfrm>
          <a:custGeom>
            <a:avLst/>
            <a:gdLst>
              <a:gd name="connsiteX0" fmla="*/ 0 w 1493862"/>
              <a:gd name="connsiteY0" fmla="*/ 0 h 1332148"/>
              <a:gd name="connsiteX1" fmla="*/ 1217335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93535 w 1493862"/>
              <a:gd name="connsiteY3" fmla="*/ 1329767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942"/>
              <a:gd name="connsiteX1" fmla="*/ 1295916 w 1296219"/>
              <a:gd name="connsiteY1" fmla="*/ 0 h 1332942"/>
              <a:gd name="connsiteX2" fmla="*/ 1296219 w 1296219"/>
              <a:gd name="connsiteY2" fmla="*/ 661312 h 1332942"/>
              <a:gd name="connsiteX3" fmla="*/ 1293535 w 1296219"/>
              <a:gd name="connsiteY3" fmla="*/ 1332942 h 1332942"/>
              <a:gd name="connsiteX4" fmla="*/ 0 w 1296219"/>
              <a:gd name="connsiteY4" fmla="*/ 1332148 h 1332942"/>
              <a:gd name="connsiteX5" fmla="*/ 276527 w 1296219"/>
              <a:gd name="connsiteY5" fmla="*/ 666074 h 1332942"/>
              <a:gd name="connsiteX6" fmla="*/ 0 w 1296219"/>
              <a:gd name="connsiteY6" fmla="*/ 0 h 1332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96219" h="1332942">
                <a:moveTo>
                  <a:pt x="0" y="0"/>
                </a:moveTo>
                <a:lnTo>
                  <a:pt x="1295916" y="0"/>
                </a:lnTo>
                <a:lnTo>
                  <a:pt x="1296219" y="661312"/>
                </a:lnTo>
                <a:cubicBezTo>
                  <a:pt x="1295324" y="884130"/>
                  <a:pt x="1294430" y="1110124"/>
                  <a:pt x="1293535" y="1332942"/>
                </a:cubicBezTo>
                <a:lnTo>
                  <a:pt x="0" y="1332148"/>
                </a:lnTo>
                <a:lnTo>
                  <a:pt x="276527" y="666074"/>
                </a:lnTo>
                <a:lnTo>
                  <a:pt x="0" y="0"/>
                </a:lnTo>
                <a:close/>
              </a:path>
            </a:pathLst>
          </a:custGeom>
          <a:solidFill>
            <a:srgbClr val="044C7F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2" name="Chevron 6"/>
          <p:cNvSpPr/>
          <p:nvPr/>
        </p:nvSpPr>
        <p:spPr>
          <a:xfrm>
            <a:off x="7286797" y="3103956"/>
            <a:ext cx="1296182" cy="2009876"/>
          </a:xfrm>
          <a:prstGeom prst="chevron">
            <a:avLst>
              <a:gd name="adj" fmla="val 0"/>
            </a:avLst>
          </a:prstGeom>
          <a:solidFill>
            <a:srgbClr val="8ADAD2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5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713159" y="1781334"/>
            <a:ext cx="1312271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0" name="Text Placeholder 4"/>
          <p:cNvSpPr>
            <a:spLocks noGrp="1"/>
          </p:cNvSpPr>
          <p:nvPr>
            <p:ph type="body" sz="quarter" idx="22"/>
          </p:nvPr>
        </p:nvSpPr>
        <p:spPr>
          <a:xfrm>
            <a:off x="713160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2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2293129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2042306" y="3175966"/>
            <a:ext cx="1132521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5" name="Text Placeholder 4"/>
          <p:cNvSpPr>
            <a:spLocks noGrp="1"/>
          </p:cNvSpPr>
          <p:nvPr>
            <p:ph type="body" sz="quarter" idx="25"/>
          </p:nvPr>
        </p:nvSpPr>
        <p:spPr>
          <a:xfrm>
            <a:off x="3643329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3392506" y="3175966"/>
            <a:ext cx="110823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7" name="Text Placeholder 4"/>
          <p:cNvSpPr>
            <a:spLocks noGrp="1"/>
          </p:cNvSpPr>
          <p:nvPr>
            <p:ph type="body" sz="quarter" idx="27"/>
          </p:nvPr>
        </p:nvSpPr>
        <p:spPr>
          <a:xfrm>
            <a:off x="4947346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Text Placeholder 4"/>
          <p:cNvSpPr>
            <a:spLocks noGrp="1"/>
          </p:cNvSpPr>
          <p:nvPr>
            <p:ph type="body" sz="quarter" idx="28"/>
          </p:nvPr>
        </p:nvSpPr>
        <p:spPr>
          <a:xfrm>
            <a:off x="4696523" y="3175966"/>
            <a:ext cx="1147237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Text Placeholder 4"/>
          <p:cNvSpPr>
            <a:spLocks noGrp="1"/>
          </p:cNvSpPr>
          <p:nvPr>
            <p:ph type="body" sz="quarter" idx="29"/>
          </p:nvPr>
        </p:nvSpPr>
        <p:spPr>
          <a:xfrm>
            <a:off x="6260096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0" name="Text Placeholder 4"/>
          <p:cNvSpPr>
            <a:spLocks noGrp="1"/>
          </p:cNvSpPr>
          <p:nvPr>
            <p:ph type="body" sz="quarter" idx="30"/>
          </p:nvPr>
        </p:nvSpPr>
        <p:spPr>
          <a:xfrm>
            <a:off x="6009273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1" name="Text Placeholder 4"/>
          <p:cNvSpPr>
            <a:spLocks noGrp="1"/>
          </p:cNvSpPr>
          <p:nvPr>
            <p:ph type="body" sz="quarter" idx="31"/>
          </p:nvPr>
        </p:nvSpPr>
        <p:spPr>
          <a:xfrm>
            <a:off x="7625978" y="1781334"/>
            <a:ext cx="957002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2" name="Text Placeholder 4"/>
          <p:cNvSpPr>
            <a:spLocks noGrp="1"/>
          </p:cNvSpPr>
          <p:nvPr>
            <p:ph type="body" sz="quarter" idx="32"/>
          </p:nvPr>
        </p:nvSpPr>
        <p:spPr>
          <a:xfrm>
            <a:off x="7346579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4"/>
          <p:cNvSpPr>
            <a:spLocks noGrp="1"/>
          </p:cNvSpPr>
          <p:nvPr>
            <p:ph type="body" sz="quarter" idx="33" hasCustomPrompt="1"/>
          </p:nvPr>
        </p:nvSpPr>
        <p:spPr>
          <a:xfrm>
            <a:off x="2456297" y="5999997"/>
            <a:ext cx="6024666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3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36" name="Rectangle 35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37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3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tx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18B6FC6C-7B47-CE49-98E7-67B0CDD38F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94716B92-2C04-524B-B405-57A6D356833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7919046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33176A1-1FE8-3B47-BD0C-8619707BA7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65C384A-94FD-D54E-AAC2-7D9F78EB9AD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D593D086-6531-3545-ABB7-6290BEADD8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11699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F077174-1EBA-EF44-BBB5-F075DC46F0E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MWF Text White+Blu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1" name="Picture Placeholder 4"/>
          <p:cNvSpPr>
            <a:spLocks noGrp="1" noChangeAspect="1"/>
          </p:cNvSpPr>
          <p:nvPr>
            <p:ph type="pic" sz="quarter" idx="19"/>
          </p:nvPr>
        </p:nvSpPr>
        <p:spPr>
          <a:xfrm>
            <a:off x="4729971" y="1828798"/>
            <a:ext cx="3816510" cy="381651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9E7B3434-59E7-0940-BBC4-3F02ED0C88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F935281-EB94-054E-A0C4-625FAB8EED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Graph - Oran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7817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7433" y="1699589"/>
            <a:ext cx="8091115" cy="405495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456296" y="5999997"/>
            <a:ext cx="6021879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ECA53F0-5BB1-C740-BDD2-F0D8CE65E3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WMF Section 1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17054" y="1138"/>
            <a:ext cx="892848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953DE6-C42C-2741-8210-545029352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 |  Meeting Date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A0011FC-5244-FB4E-8CAB-5308AC46B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Table - Oran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able Placeholder 3"/>
          <p:cNvSpPr>
            <a:spLocks noGrp="1"/>
          </p:cNvSpPr>
          <p:nvPr>
            <p:ph type="tbl" sz="quarter" idx="22"/>
          </p:nvPr>
        </p:nvSpPr>
        <p:spPr>
          <a:xfrm>
            <a:off x="627433" y="1699589"/>
            <a:ext cx="8091115" cy="405495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456296" y="5999997"/>
            <a:ext cx="6021879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2DDBCE-2E09-FC44-A7BB-1DDC7FAEEE0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 Art Layout: 0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Pentagon 12"/>
          <p:cNvSpPr/>
          <p:nvPr/>
        </p:nvSpPr>
        <p:spPr>
          <a:xfrm>
            <a:off x="627434" y="1781334"/>
            <a:ext cx="1475370" cy="1322623"/>
          </a:xfrm>
          <a:prstGeom prst="homePlate">
            <a:avLst>
              <a:gd name="adj" fmla="val 19033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Chevron 6"/>
          <p:cNvSpPr/>
          <p:nvPr/>
        </p:nvSpPr>
        <p:spPr>
          <a:xfrm>
            <a:off x="1955601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5" name="Chevron 6"/>
          <p:cNvSpPr/>
          <p:nvPr/>
        </p:nvSpPr>
        <p:spPr>
          <a:xfrm>
            <a:off x="1953579" y="3103956"/>
            <a:ext cx="1225550" cy="2009876"/>
          </a:xfrm>
          <a:prstGeom prst="chevron">
            <a:avLst>
              <a:gd name="adj" fmla="val 0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6" name="Chevron 6"/>
          <p:cNvSpPr/>
          <p:nvPr/>
        </p:nvSpPr>
        <p:spPr>
          <a:xfrm>
            <a:off x="627434" y="3103956"/>
            <a:ext cx="1222958" cy="2009876"/>
          </a:xfrm>
          <a:prstGeom prst="chevron">
            <a:avLst>
              <a:gd name="adj" fmla="val 0"/>
            </a:avLst>
          </a:prstGeom>
          <a:solidFill>
            <a:schemeClr val="accent2">
              <a:lumMod val="20000"/>
              <a:lumOff val="80000"/>
              <a:alpha val="5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5" name="Chevron 6"/>
          <p:cNvSpPr/>
          <p:nvPr/>
        </p:nvSpPr>
        <p:spPr>
          <a:xfrm>
            <a:off x="3294323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chemeClr val="accent2">
              <a:alpha val="8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6" name="Chevron 6"/>
          <p:cNvSpPr/>
          <p:nvPr/>
        </p:nvSpPr>
        <p:spPr>
          <a:xfrm>
            <a:off x="3292301" y="3103956"/>
            <a:ext cx="1225550" cy="2009876"/>
          </a:xfrm>
          <a:prstGeom prst="chevron">
            <a:avLst>
              <a:gd name="adj" fmla="val 0"/>
            </a:avLst>
          </a:prstGeom>
          <a:solidFill>
            <a:schemeClr val="accent2">
              <a:lumMod val="40000"/>
              <a:lumOff val="60000"/>
              <a:alpha val="8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8" name="Chevron 6"/>
          <p:cNvSpPr/>
          <p:nvPr/>
        </p:nvSpPr>
        <p:spPr>
          <a:xfrm>
            <a:off x="4620232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chemeClr val="accent2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9" name="Chevron 6"/>
          <p:cNvSpPr/>
          <p:nvPr/>
        </p:nvSpPr>
        <p:spPr>
          <a:xfrm>
            <a:off x="4618210" y="3103956"/>
            <a:ext cx="1225550" cy="2009876"/>
          </a:xfrm>
          <a:prstGeom prst="chevron">
            <a:avLst>
              <a:gd name="adj" fmla="val 0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3" name="Chevron 6"/>
          <p:cNvSpPr/>
          <p:nvPr/>
        </p:nvSpPr>
        <p:spPr>
          <a:xfrm>
            <a:off x="5945795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4" name="Chevron 6"/>
          <p:cNvSpPr/>
          <p:nvPr/>
        </p:nvSpPr>
        <p:spPr>
          <a:xfrm>
            <a:off x="5943773" y="3103956"/>
            <a:ext cx="1225550" cy="2009876"/>
          </a:xfrm>
          <a:prstGeom prst="chevron">
            <a:avLst>
              <a:gd name="adj" fmla="val 0"/>
            </a:avLst>
          </a:prstGeom>
          <a:solidFill>
            <a:schemeClr val="accent2">
              <a:alpha val="5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1" name="Chevron 6"/>
          <p:cNvSpPr/>
          <p:nvPr/>
        </p:nvSpPr>
        <p:spPr>
          <a:xfrm>
            <a:off x="7288818" y="1771810"/>
            <a:ext cx="1296219" cy="1332942"/>
          </a:xfrm>
          <a:custGeom>
            <a:avLst/>
            <a:gdLst>
              <a:gd name="connsiteX0" fmla="*/ 0 w 1493862"/>
              <a:gd name="connsiteY0" fmla="*/ 0 h 1332148"/>
              <a:gd name="connsiteX1" fmla="*/ 1217335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93535 w 1493862"/>
              <a:gd name="connsiteY3" fmla="*/ 1329767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942"/>
              <a:gd name="connsiteX1" fmla="*/ 1295916 w 1296219"/>
              <a:gd name="connsiteY1" fmla="*/ 0 h 1332942"/>
              <a:gd name="connsiteX2" fmla="*/ 1296219 w 1296219"/>
              <a:gd name="connsiteY2" fmla="*/ 661312 h 1332942"/>
              <a:gd name="connsiteX3" fmla="*/ 1293535 w 1296219"/>
              <a:gd name="connsiteY3" fmla="*/ 1332942 h 1332942"/>
              <a:gd name="connsiteX4" fmla="*/ 0 w 1296219"/>
              <a:gd name="connsiteY4" fmla="*/ 1332148 h 1332942"/>
              <a:gd name="connsiteX5" fmla="*/ 276527 w 1296219"/>
              <a:gd name="connsiteY5" fmla="*/ 666074 h 1332942"/>
              <a:gd name="connsiteX6" fmla="*/ 0 w 1296219"/>
              <a:gd name="connsiteY6" fmla="*/ 0 h 1332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96219" h="1332942">
                <a:moveTo>
                  <a:pt x="0" y="0"/>
                </a:moveTo>
                <a:lnTo>
                  <a:pt x="1295916" y="0"/>
                </a:lnTo>
                <a:lnTo>
                  <a:pt x="1296219" y="661312"/>
                </a:lnTo>
                <a:cubicBezTo>
                  <a:pt x="1295324" y="884130"/>
                  <a:pt x="1294430" y="1110124"/>
                  <a:pt x="1293535" y="1332942"/>
                </a:cubicBezTo>
                <a:lnTo>
                  <a:pt x="0" y="1332148"/>
                </a:lnTo>
                <a:lnTo>
                  <a:pt x="276527" y="66607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2" name="Chevron 6"/>
          <p:cNvSpPr/>
          <p:nvPr/>
        </p:nvSpPr>
        <p:spPr>
          <a:xfrm>
            <a:off x="7286797" y="3103956"/>
            <a:ext cx="1296182" cy="2009876"/>
          </a:xfrm>
          <a:prstGeom prst="chevron">
            <a:avLst>
              <a:gd name="adj" fmla="val 0"/>
            </a:avLst>
          </a:prstGeom>
          <a:solidFill>
            <a:schemeClr val="accent2">
              <a:alpha val="7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5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713159" y="1781334"/>
            <a:ext cx="1312271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0" name="Text Placeholder 4"/>
          <p:cNvSpPr>
            <a:spLocks noGrp="1"/>
          </p:cNvSpPr>
          <p:nvPr>
            <p:ph type="body" sz="quarter" idx="22"/>
          </p:nvPr>
        </p:nvSpPr>
        <p:spPr>
          <a:xfrm>
            <a:off x="713160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2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2293129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2042306" y="3175966"/>
            <a:ext cx="1132521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5" name="Text Placeholder 4"/>
          <p:cNvSpPr>
            <a:spLocks noGrp="1"/>
          </p:cNvSpPr>
          <p:nvPr>
            <p:ph type="body" sz="quarter" idx="25"/>
          </p:nvPr>
        </p:nvSpPr>
        <p:spPr>
          <a:xfrm>
            <a:off x="3643329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3392506" y="3175966"/>
            <a:ext cx="110823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7" name="Text Placeholder 4"/>
          <p:cNvSpPr>
            <a:spLocks noGrp="1"/>
          </p:cNvSpPr>
          <p:nvPr>
            <p:ph type="body" sz="quarter" idx="27"/>
          </p:nvPr>
        </p:nvSpPr>
        <p:spPr>
          <a:xfrm>
            <a:off x="4947346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Text Placeholder 4"/>
          <p:cNvSpPr>
            <a:spLocks noGrp="1"/>
          </p:cNvSpPr>
          <p:nvPr>
            <p:ph type="body" sz="quarter" idx="28"/>
          </p:nvPr>
        </p:nvSpPr>
        <p:spPr>
          <a:xfrm>
            <a:off x="4696523" y="3175966"/>
            <a:ext cx="1147237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Text Placeholder 4"/>
          <p:cNvSpPr>
            <a:spLocks noGrp="1"/>
          </p:cNvSpPr>
          <p:nvPr>
            <p:ph type="body" sz="quarter" idx="29"/>
          </p:nvPr>
        </p:nvSpPr>
        <p:spPr>
          <a:xfrm>
            <a:off x="6260096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0" name="Text Placeholder 4"/>
          <p:cNvSpPr>
            <a:spLocks noGrp="1"/>
          </p:cNvSpPr>
          <p:nvPr>
            <p:ph type="body" sz="quarter" idx="30"/>
          </p:nvPr>
        </p:nvSpPr>
        <p:spPr>
          <a:xfrm>
            <a:off x="6009273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1" name="Text Placeholder 4"/>
          <p:cNvSpPr>
            <a:spLocks noGrp="1"/>
          </p:cNvSpPr>
          <p:nvPr>
            <p:ph type="body" sz="quarter" idx="31"/>
          </p:nvPr>
        </p:nvSpPr>
        <p:spPr>
          <a:xfrm>
            <a:off x="7625978" y="1781334"/>
            <a:ext cx="957002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2" name="Text Placeholder 4"/>
          <p:cNvSpPr>
            <a:spLocks noGrp="1"/>
          </p:cNvSpPr>
          <p:nvPr>
            <p:ph type="body" sz="quarter" idx="32"/>
          </p:nvPr>
        </p:nvSpPr>
        <p:spPr>
          <a:xfrm>
            <a:off x="7346579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4"/>
          <p:cNvSpPr>
            <a:spLocks noGrp="1"/>
          </p:cNvSpPr>
          <p:nvPr>
            <p:ph type="body" sz="quarter" idx="33" hasCustomPrompt="1"/>
          </p:nvPr>
        </p:nvSpPr>
        <p:spPr>
          <a:xfrm>
            <a:off x="2456296" y="5999997"/>
            <a:ext cx="6024666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3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37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3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763FEE47-F1CB-DA4B-B896-D80B21BFC4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70938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 Layout: 0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bg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32243C6F-909E-4F4E-BE06-20F78304CF7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7919046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83B34DF-A767-5844-B3B8-534E132072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MWF Text White+Blu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bg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578D18D6-5355-B847-867A-88851FBFB4D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0B607CD4-0A0B-4844-A461-7C421EC293C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11699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E0D6BB7-E3D2-4E49-B962-8713A5D71F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MWF Text White+Blu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bg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4"/>
          <p:cNvSpPr>
            <a:spLocks noGrp="1" noChangeAspect="1"/>
          </p:cNvSpPr>
          <p:nvPr>
            <p:ph type="pic" sz="quarter" idx="19"/>
          </p:nvPr>
        </p:nvSpPr>
        <p:spPr>
          <a:xfrm>
            <a:off x="4729971" y="1828798"/>
            <a:ext cx="3816510" cy="381651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F3662ED-784C-D249-8795-CA82D1CC10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Table - Te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able Placeholder 3"/>
          <p:cNvSpPr>
            <a:spLocks noGrp="1"/>
          </p:cNvSpPr>
          <p:nvPr>
            <p:ph type="tbl" sz="quarter" idx="22"/>
          </p:nvPr>
        </p:nvSpPr>
        <p:spPr>
          <a:xfrm>
            <a:off x="627433" y="1699589"/>
            <a:ext cx="8091115" cy="405495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456297" y="5999997"/>
            <a:ext cx="6024666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bg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2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C0B4BE5-2887-AE45-9F8B-D30C7DD64F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Graph - Te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7433" y="1699588"/>
            <a:ext cx="8091115" cy="4054959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456297" y="5999997"/>
            <a:ext cx="6030756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bg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2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3A002C4-E0D3-A54E-A3B4-4CDAE08A7A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Arrow Chart - Te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Pentagon 12"/>
          <p:cNvSpPr/>
          <p:nvPr/>
        </p:nvSpPr>
        <p:spPr>
          <a:xfrm>
            <a:off x="627434" y="1781334"/>
            <a:ext cx="1475370" cy="1322623"/>
          </a:xfrm>
          <a:prstGeom prst="homePlate">
            <a:avLst>
              <a:gd name="adj" fmla="val 19033"/>
            </a:avLst>
          </a:prstGeom>
          <a:solidFill>
            <a:srgbClr val="9CDC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Chevron 6"/>
          <p:cNvSpPr/>
          <p:nvPr/>
        </p:nvSpPr>
        <p:spPr>
          <a:xfrm>
            <a:off x="1955601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72CEC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5" name="Chevron 6"/>
          <p:cNvSpPr/>
          <p:nvPr/>
        </p:nvSpPr>
        <p:spPr>
          <a:xfrm>
            <a:off x="1953579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DFF5F3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6" name="Chevron 6"/>
          <p:cNvSpPr/>
          <p:nvPr/>
        </p:nvSpPr>
        <p:spPr>
          <a:xfrm>
            <a:off x="627434" y="3103956"/>
            <a:ext cx="1222958" cy="2009876"/>
          </a:xfrm>
          <a:prstGeom prst="chevron">
            <a:avLst>
              <a:gd name="adj" fmla="val 0"/>
            </a:avLst>
          </a:prstGeom>
          <a:solidFill>
            <a:srgbClr val="EDF9F8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5" name="Chevron 6"/>
          <p:cNvSpPr/>
          <p:nvPr/>
        </p:nvSpPr>
        <p:spPr>
          <a:xfrm>
            <a:off x="3294323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4ABDB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6" name="Chevron 6"/>
          <p:cNvSpPr/>
          <p:nvPr/>
        </p:nvSpPr>
        <p:spPr>
          <a:xfrm>
            <a:off x="3292301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CDEFE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8" name="Chevron 6"/>
          <p:cNvSpPr/>
          <p:nvPr/>
        </p:nvSpPr>
        <p:spPr>
          <a:xfrm>
            <a:off x="4620232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088FEA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9" name="Chevron 6"/>
          <p:cNvSpPr/>
          <p:nvPr/>
        </p:nvSpPr>
        <p:spPr>
          <a:xfrm>
            <a:off x="4618210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B6E8E3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3" name="Chevron 6"/>
          <p:cNvSpPr/>
          <p:nvPr/>
        </p:nvSpPr>
        <p:spPr>
          <a:xfrm>
            <a:off x="5945795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0676C2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4" name="Chevron 6"/>
          <p:cNvSpPr/>
          <p:nvPr/>
        </p:nvSpPr>
        <p:spPr>
          <a:xfrm>
            <a:off x="5943773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9FE1DB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1" name="Chevron 6"/>
          <p:cNvSpPr/>
          <p:nvPr/>
        </p:nvSpPr>
        <p:spPr>
          <a:xfrm>
            <a:off x="7288818" y="1771810"/>
            <a:ext cx="1296219" cy="1332942"/>
          </a:xfrm>
          <a:custGeom>
            <a:avLst/>
            <a:gdLst>
              <a:gd name="connsiteX0" fmla="*/ 0 w 1493862"/>
              <a:gd name="connsiteY0" fmla="*/ 0 h 1332148"/>
              <a:gd name="connsiteX1" fmla="*/ 1217335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93535 w 1493862"/>
              <a:gd name="connsiteY3" fmla="*/ 1329767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942"/>
              <a:gd name="connsiteX1" fmla="*/ 1295916 w 1296219"/>
              <a:gd name="connsiteY1" fmla="*/ 0 h 1332942"/>
              <a:gd name="connsiteX2" fmla="*/ 1296219 w 1296219"/>
              <a:gd name="connsiteY2" fmla="*/ 661312 h 1332942"/>
              <a:gd name="connsiteX3" fmla="*/ 1293535 w 1296219"/>
              <a:gd name="connsiteY3" fmla="*/ 1332942 h 1332942"/>
              <a:gd name="connsiteX4" fmla="*/ 0 w 1296219"/>
              <a:gd name="connsiteY4" fmla="*/ 1332148 h 1332942"/>
              <a:gd name="connsiteX5" fmla="*/ 276527 w 1296219"/>
              <a:gd name="connsiteY5" fmla="*/ 666074 h 1332942"/>
              <a:gd name="connsiteX6" fmla="*/ 0 w 1296219"/>
              <a:gd name="connsiteY6" fmla="*/ 0 h 1332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96219" h="1332942">
                <a:moveTo>
                  <a:pt x="0" y="0"/>
                </a:moveTo>
                <a:lnTo>
                  <a:pt x="1295916" y="0"/>
                </a:lnTo>
                <a:lnTo>
                  <a:pt x="1296219" y="661312"/>
                </a:lnTo>
                <a:cubicBezTo>
                  <a:pt x="1295324" y="884130"/>
                  <a:pt x="1294430" y="1110124"/>
                  <a:pt x="1293535" y="1332942"/>
                </a:cubicBezTo>
                <a:lnTo>
                  <a:pt x="0" y="1332148"/>
                </a:lnTo>
                <a:lnTo>
                  <a:pt x="276527" y="666074"/>
                </a:lnTo>
                <a:lnTo>
                  <a:pt x="0" y="0"/>
                </a:lnTo>
                <a:close/>
              </a:path>
            </a:pathLst>
          </a:custGeom>
          <a:solidFill>
            <a:srgbClr val="044C7F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2" name="Chevron 6"/>
          <p:cNvSpPr/>
          <p:nvPr/>
        </p:nvSpPr>
        <p:spPr>
          <a:xfrm>
            <a:off x="7286797" y="3103956"/>
            <a:ext cx="1296182" cy="2009876"/>
          </a:xfrm>
          <a:prstGeom prst="chevron">
            <a:avLst>
              <a:gd name="adj" fmla="val 0"/>
            </a:avLst>
          </a:prstGeom>
          <a:solidFill>
            <a:srgbClr val="8ADAD2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5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713159" y="1781334"/>
            <a:ext cx="1312271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0" name="Text Placeholder 4"/>
          <p:cNvSpPr>
            <a:spLocks noGrp="1"/>
          </p:cNvSpPr>
          <p:nvPr>
            <p:ph type="body" sz="quarter" idx="22"/>
          </p:nvPr>
        </p:nvSpPr>
        <p:spPr>
          <a:xfrm>
            <a:off x="713160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2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2293129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2042306" y="3175966"/>
            <a:ext cx="1132521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5" name="Text Placeholder 4"/>
          <p:cNvSpPr>
            <a:spLocks noGrp="1"/>
          </p:cNvSpPr>
          <p:nvPr>
            <p:ph type="body" sz="quarter" idx="25"/>
          </p:nvPr>
        </p:nvSpPr>
        <p:spPr>
          <a:xfrm>
            <a:off x="3643329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3392506" y="3175966"/>
            <a:ext cx="110823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7" name="Text Placeholder 4"/>
          <p:cNvSpPr>
            <a:spLocks noGrp="1"/>
          </p:cNvSpPr>
          <p:nvPr>
            <p:ph type="body" sz="quarter" idx="27"/>
          </p:nvPr>
        </p:nvSpPr>
        <p:spPr>
          <a:xfrm>
            <a:off x="4947346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Text Placeholder 4"/>
          <p:cNvSpPr>
            <a:spLocks noGrp="1"/>
          </p:cNvSpPr>
          <p:nvPr>
            <p:ph type="body" sz="quarter" idx="28"/>
          </p:nvPr>
        </p:nvSpPr>
        <p:spPr>
          <a:xfrm>
            <a:off x="4696523" y="3175966"/>
            <a:ext cx="1147237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Text Placeholder 4"/>
          <p:cNvSpPr>
            <a:spLocks noGrp="1"/>
          </p:cNvSpPr>
          <p:nvPr>
            <p:ph type="body" sz="quarter" idx="29"/>
          </p:nvPr>
        </p:nvSpPr>
        <p:spPr>
          <a:xfrm>
            <a:off x="6260096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0" name="Text Placeholder 4"/>
          <p:cNvSpPr>
            <a:spLocks noGrp="1"/>
          </p:cNvSpPr>
          <p:nvPr>
            <p:ph type="body" sz="quarter" idx="30"/>
          </p:nvPr>
        </p:nvSpPr>
        <p:spPr>
          <a:xfrm>
            <a:off x="6009273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1" name="Text Placeholder 4"/>
          <p:cNvSpPr>
            <a:spLocks noGrp="1"/>
          </p:cNvSpPr>
          <p:nvPr>
            <p:ph type="body" sz="quarter" idx="31"/>
          </p:nvPr>
        </p:nvSpPr>
        <p:spPr>
          <a:xfrm>
            <a:off x="7625978" y="1781334"/>
            <a:ext cx="957002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2" name="Text Placeholder 4"/>
          <p:cNvSpPr>
            <a:spLocks noGrp="1"/>
          </p:cNvSpPr>
          <p:nvPr>
            <p:ph type="body" sz="quarter" idx="32"/>
          </p:nvPr>
        </p:nvSpPr>
        <p:spPr>
          <a:xfrm>
            <a:off x="7346579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4"/>
          <p:cNvSpPr>
            <a:spLocks noGrp="1"/>
          </p:cNvSpPr>
          <p:nvPr>
            <p:ph type="body" sz="quarter" idx="33" hasCustomPrompt="1"/>
          </p:nvPr>
        </p:nvSpPr>
        <p:spPr>
          <a:xfrm>
            <a:off x="2456297" y="5999997"/>
            <a:ext cx="6025788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3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bg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36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7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2"/>
              </a:solidFill>
              <a:latin typeface="+mn-lt"/>
            </a:endParaRP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932915A1-93EA-4542-9602-D99BAD4474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Quot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 userDrawn="1"/>
        </p:nvSpPr>
        <p:spPr>
          <a:xfrm>
            <a:off x="-1538" y="0"/>
            <a:ext cx="9145538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800708"/>
            <a:ext cx="8295992" cy="328831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32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additional sub text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467544" y="4355357"/>
            <a:ext cx="914400" cy="914400"/>
          </a:xfrm>
          <a:prstGeom prst="ellipse">
            <a:avLst/>
          </a:prstGeom>
          <a:ln w="25400">
            <a:noFill/>
          </a:ln>
        </p:spPr>
        <p:txBody>
          <a:bodyPr anchor="ctr"/>
          <a:lstStyle>
            <a:lvl1pPr marL="0" indent="0" algn="ctr">
              <a:buFontTx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Bio Pic</a:t>
            </a:r>
          </a:p>
        </p:txBody>
      </p:sp>
      <p:sp>
        <p:nvSpPr>
          <p:cNvPr id="27" name="Text Placeholder 41"/>
          <p:cNvSpPr>
            <a:spLocks noGrp="1"/>
          </p:cNvSpPr>
          <p:nvPr>
            <p:ph type="body" sz="quarter" idx="13" hasCustomPrompt="1"/>
          </p:nvPr>
        </p:nvSpPr>
        <p:spPr>
          <a:xfrm>
            <a:off x="1519519" y="4564056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name of the person</a:t>
            </a:r>
          </a:p>
        </p:txBody>
      </p:sp>
      <p:sp>
        <p:nvSpPr>
          <p:cNvPr id="29" name="Text Placeholder 41"/>
          <p:cNvSpPr>
            <a:spLocks noGrp="1"/>
          </p:cNvSpPr>
          <p:nvPr>
            <p:ph type="body" sz="quarter" idx="14" hasCustomPrompt="1"/>
          </p:nvPr>
        </p:nvSpPr>
        <p:spPr>
          <a:xfrm>
            <a:off x="1519519" y="4848578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200" b="0" i="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designation</a:t>
            </a:r>
          </a:p>
        </p:txBody>
      </p:sp>
      <p:sp>
        <p:nvSpPr>
          <p:cNvPr id="18" name="Text Placeholder 41"/>
          <p:cNvSpPr>
            <a:spLocks noGrp="1"/>
          </p:cNvSpPr>
          <p:nvPr>
            <p:ph type="body" sz="quarter" idx="15" hasCustomPrompt="1"/>
          </p:nvPr>
        </p:nvSpPr>
        <p:spPr>
          <a:xfrm>
            <a:off x="1519519" y="5426340"/>
            <a:ext cx="3790789" cy="250929"/>
          </a:xfrm>
        </p:spPr>
        <p:txBody>
          <a:bodyPr anchor="t">
            <a:normAutofit/>
          </a:bodyPr>
          <a:lstStyle>
            <a:lvl1pPr marL="0" indent="0" algn="l">
              <a:lnSpc>
                <a:spcPct val="110000"/>
              </a:lnSpc>
              <a:buNone/>
              <a:defRPr sz="900" b="0" spc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 dirty="0"/>
              <a:t>Insert Source Info</a:t>
            </a:r>
          </a:p>
        </p:txBody>
      </p:sp>
      <p:sp>
        <p:nvSpPr>
          <p:cNvPr id="15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192451-5459-9D43-8A99-516D9A08E35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 |  Meeting Date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E6D3F57-B7D9-8F4B-98EC-025799A5977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467544" y="6183033"/>
            <a:ext cx="1379166" cy="4133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Quote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 userDrawn="1"/>
        </p:nvSpPr>
        <p:spPr>
          <a:xfrm>
            <a:off x="-1538" y="0"/>
            <a:ext cx="9145538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800708"/>
            <a:ext cx="8295992" cy="328831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32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additional sub text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467544" y="4355357"/>
            <a:ext cx="914400" cy="914400"/>
          </a:xfrm>
          <a:prstGeom prst="ellipse">
            <a:avLst/>
          </a:prstGeom>
          <a:ln w="0">
            <a:noFill/>
          </a:ln>
        </p:spPr>
        <p:txBody>
          <a:bodyPr anchor="ctr"/>
          <a:lstStyle>
            <a:lvl1pPr marL="0" indent="0" algn="ctr">
              <a:buFontTx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Bio Pic</a:t>
            </a:r>
          </a:p>
        </p:txBody>
      </p:sp>
      <p:sp>
        <p:nvSpPr>
          <p:cNvPr id="27" name="Text Placeholder 41"/>
          <p:cNvSpPr>
            <a:spLocks noGrp="1"/>
          </p:cNvSpPr>
          <p:nvPr>
            <p:ph type="body" sz="quarter" idx="13" hasCustomPrompt="1"/>
          </p:nvPr>
        </p:nvSpPr>
        <p:spPr>
          <a:xfrm>
            <a:off x="1519519" y="4564056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name of the person</a:t>
            </a:r>
          </a:p>
        </p:txBody>
      </p:sp>
      <p:sp>
        <p:nvSpPr>
          <p:cNvPr id="29" name="Text Placeholder 41"/>
          <p:cNvSpPr>
            <a:spLocks noGrp="1"/>
          </p:cNvSpPr>
          <p:nvPr>
            <p:ph type="body" sz="quarter" idx="14" hasCustomPrompt="1"/>
          </p:nvPr>
        </p:nvSpPr>
        <p:spPr>
          <a:xfrm>
            <a:off x="1519519" y="4848578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200" b="0" i="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designation</a:t>
            </a:r>
          </a:p>
        </p:txBody>
      </p:sp>
      <p:sp>
        <p:nvSpPr>
          <p:cNvPr id="18" name="Text Placeholder 41"/>
          <p:cNvSpPr>
            <a:spLocks noGrp="1"/>
          </p:cNvSpPr>
          <p:nvPr>
            <p:ph type="body" sz="quarter" idx="15" hasCustomPrompt="1"/>
          </p:nvPr>
        </p:nvSpPr>
        <p:spPr>
          <a:xfrm>
            <a:off x="1519519" y="5426340"/>
            <a:ext cx="3790789" cy="250929"/>
          </a:xfrm>
        </p:spPr>
        <p:txBody>
          <a:bodyPr anchor="t">
            <a:normAutofit/>
          </a:bodyPr>
          <a:lstStyle>
            <a:lvl1pPr marL="0" indent="0" algn="l">
              <a:lnSpc>
                <a:spcPct val="110000"/>
              </a:lnSpc>
              <a:buNone/>
              <a:defRPr sz="900" b="0" spc="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en-US" dirty="0"/>
              <a:t>Insert Source Info</a:t>
            </a: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AD26ECB-F423-1045-92B3-BDC98461062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 |  Meeting Date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2C8B7AD-A6D7-AE46-8C4C-7FBBC674BCD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467544" y="6183033"/>
            <a:ext cx="1379166" cy="4133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1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17054" y="0"/>
            <a:ext cx="892848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1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bg2">
                    <a:lumMod val="40000"/>
                    <a:lumOff val="6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E5A2D0-4F13-F245-8C06-5F0B8F40A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 |  Meeting Date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AED6370-4F07-5D41-8CB0-5ED304C96E7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Quote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 userDrawn="1"/>
        </p:nvSpPr>
        <p:spPr>
          <a:xfrm>
            <a:off x="-1538" y="0"/>
            <a:ext cx="9145538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800708"/>
            <a:ext cx="8295992" cy="328831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32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additional sub text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467544" y="4355357"/>
            <a:ext cx="914400" cy="914400"/>
          </a:xfrm>
          <a:prstGeom prst="ellipse">
            <a:avLst/>
          </a:prstGeom>
          <a:ln w="25400">
            <a:noFill/>
          </a:ln>
        </p:spPr>
        <p:txBody>
          <a:bodyPr anchor="ctr"/>
          <a:lstStyle>
            <a:lvl1pPr marL="0" indent="0" algn="ctr">
              <a:buFontTx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Bio Pic</a:t>
            </a:r>
          </a:p>
        </p:txBody>
      </p:sp>
      <p:sp>
        <p:nvSpPr>
          <p:cNvPr id="27" name="Text Placeholder 41"/>
          <p:cNvSpPr>
            <a:spLocks noGrp="1"/>
          </p:cNvSpPr>
          <p:nvPr>
            <p:ph type="body" sz="quarter" idx="13" hasCustomPrompt="1"/>
          </p:nvPr>
        </p:nvSpPr>
        <p:spPr>
          <a:xfrm>
            <a:off x="1519519" y="4564056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name of the person</a:t>
            </a:r>
          </a:p>
        </p:txBody>
      </p:sp>
      <p:sp>
        <p:nvSpPr>
          <p:cNvPr id="29" name="Text Placeholder 41"/>
          <p:cNvSpPr>
            <a:spLocks noGrp="1"/>
          </p:cNvSpPr>
          <p:nvPr>
            <p:ph type="body" sz="quarter" idx="14" hasCustomPrompt="1"/>
          </p:nvPr>
        </p:nvSpPr>
        <p:spPr>
          <a:xfrm>
            <a:off x="1519519" y="4848578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200" b="0" i="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designation</a:t>
            </a:r>
          </a:p>
        </p:txBody>
      </p:sp>
      <p:sp>
        <p:nvSpPr>
          <p:cNvPr id="18" name="Text Placeholder 41"/>
          <p:cNvSpPr>
            <a:spLocks noGrp="1"/>
          </p:cNvSpPr>
          <p:nvPr>
            <p:ph type="body" sz="quarter" idx="15" hasCustomPrompt="1"/>
          </p:nvPr>
        </p:nvSpPr>
        <p:spPr>
          <a:xfrm>
            <a:off x="1519519" y="5426340"/>
            <a:ext cx="3790789" cy="250929"/>
          </a:xfrm>
        </p:spPr>
        <p:txBody>
          <a:bodyPr anchor="t">
            <a:normAutofit/>
          </a:bodyPr>
          <a:lstStyle>
            <a:lvl1pPr marL="0" indent="0" algn="l">
              <a:lnSpc>
                <a:spcPct val="110000"/>
              </a:lnSpc>
              <a:buNone/>
              <a:defRPr sz="900" b="0" spc="0"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 dirty="0"/>
              <a:t>Insert Source Info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25419DB-9474-2846-8B3E-DA30852DC01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 |  Meeting Date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D40BC8F-F8D9-4849-9747-9D85A748CBF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467544" y="6183033"/>
            <a:ext cx="1379166" cy="4133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Quote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 userDrawn="1"/>
        </p:nvSpPr>
        <p:spPr>
          <a:xfrm>
            <a:off x="-1538" y="0"/>
            <a:ext cx="9145538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800708"/>
            <a:ext cx="8295992" cy="328831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32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additional sub text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467544" y="4355357"/>
            <a:ext cx="914400" cy="914400"/>
          </a:xfrm>
          <a:prstGeom prst="ellipse">
            <a:avLst/>
          </a:prstGeom>
          <a:ln w="25400">
            <a:noFill/>
          </a:ln>
        </p:spPr>
        <p:txBody>
          <a:bodyPr anchor="ctr"/>
          <a:lstStyle>
            <a:lvl1pPr marL="0" indent="0" algn="ctr">
              <a:buFontTx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Bio Pic</a:t>
            </a:r>
          </a:p>
        </p:txBody>
      </p:sp>
      <p:sp>
        <p:nvSpPr>
          <p:cNvPr id="27" name="Text Placeholder 41"/>
          <p:cNvSpPr>
            <a:spLocks noGrp="1"/>
          </p:cNvSpPr>
          <p:nvPr>
            <p:ph type="body" sz="quarter" idx="13" hasCustomPrompt="1"/>
          </p:nvPr>
        </p:nvSpPr>
        <p:spPr>
          <a:xfrm>
            <a:off x="1519519" y="4564056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name of the person</a:t>
            </a:r>
          </a:p>
        </p:txBody>
      </p:sp>
      <p:sp>
        <p:nvSpPr>
          <p:cNvPr id="29" name="Text Placeholder 41"/>
          <p:cNvSpPr>
            <a:spLocks noGrp="1"/>
          </p:cNvSpPr>
          <p:nvPr>
            <p:ph type="body" sz="quarter" idx="14" hasCustomPrompt="1"/>
          </p:nvPr>
        </p:nvSpPr>
        <p:spPr>
          <a:xfrm>
            <a:off x="1519519" y="4848578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200" b="0" i="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designation</a:t>
            </a:r>
          </a:p>
        </p:txBody>
      </p:sp>
      <p:sp>
        <p:nvSpPr>
          <p:cNvPr id="18" name="Text Placeholder 41"/>
          <p:cNvSpPr>
            <a:spLocks noGrp="1"/>
          </p:cNvSpPr>
          <p:nvPr>
            <p:ph type="body" sz="quarter" idx="15" hasCustomPrompt="1"/>
          </p:nvPr>
        </p:nvSpPr>
        <p:spPr>
          <a:xfrm>
            <a:off x="1519519" y="5426340"/>
            <a:ext cx="3790789" cy="250929"/>
          </a:xfrm>
        </p:spPr>
        <p:txBody>
          <a:bodyPr anchor="t">
            <a:normAutofit/>
          </a:bodyPr>
          <a:lstStyle>
            <a:lvl1pPr marL="0" indent="0" algn="l">
              <a:lnSpc>
                <a:spcPct val="110000"/>
              </a:lnSpc>
              <a:buNone/>
              <a:defRPr sz="900" b="0" spc="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en-US" dirty="0"/>
              <a:t>Insert Source Info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9A9B494-9F9D-2F40-9D90-755C68BE6CB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 |  Meeting Date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6CCD010-54C7-3541-BC74-F2FAF23D8F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467544" y="6183033"/>
            <a:ext cx="1379166" cy="4133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Quote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 userDrawn="1"/>
        </p:nvSpPr>
        <p:spPr>
          <a:xfrm>
            <a:off x="-1538" y="0"/>
            <a:ext cx="9145538" cy="68580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800708"/>
            <a:ext cx="8295992" cy="328831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32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additional sub text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467544" y="4355357"/>
            <a:ext cx="914400" cy="914400"/>
          </a:xfrm>
          <a:prstGeom prst="ellipse">
            <a:avLst/>
          </a:prstGeom>
          <a:ln w="25400">
            <a:noFill/>
          </a:ln>
        </p:spPr>
        <p:txBody>
          <a:bodyPr anchor="ctr"/>
          <a:lstStyle>
            <a:lvl1pPr marL="0" indent="0" algn="ctr">
              <a:buFontTx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Bio Pic</a:t>
            </a:r>
          </a:p>
        </p:txBody>
      </p:sp>
      <p:sp>
        <p:nvSpPr>
          <p:cNvPr id="27" name="Text Placeholder 41"/>
          <p:cNvSpPr>
            <a:spLocks noGrp="1"/>
          </p:cNvSpPr>
          <p:nvPr>
            <p:ph type="body" sz="quarter" idx="13" hasCustomPrompt="1"/>
          </p:nvPr>
        </p:nvSpPr>
        <p:spPr>
          <a:xfrm>
            <a:off x="1519519" y="4564056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name of the person</a:t>
            </a:r>
          </a:p>
        </p:txBody>
      </p:sp>
      <p:sp>
        <p:nvSpPr>
          <p:cNvPr id="29" name="Text Placeholder 41"/>
          <p:cNvSpPr>
            <a:spLocks noGrp="1"/>
          </p:cNvSpPr>
          <p:nvPr>
            <p:ph type="body" sz="quarter" idx="14" hasCustomPrompt="1"/>
          </p:nvPr>
        </p:nvSpPr>
        <p:spPr>
          <a:xfrm>
            <a:off x="1519519" y="4848578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200" b="0" i="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designation</a:t>
            </a:r>
          </a:p>
        </p:txBody>
      </p:sp>
      <p:sp>
        <p:nvSpPr>
          <p:cNvPr id="18" name="Text Placeholder 41"/>
          <p:cNvSpPr>
            <a:spLocks noGrp="1"/>
          </p:cNvSpPr>
          <p:nvPr>
            <p:ph type="body" sz="quarter" idx="15" hasCustomPrompt="1"/>
          </p:nvPr>
        </p:nvSpPr>
        <p:spPr>
          <a:xfrm>
            <a:off x="1519519" y="5426340"/>
            <a:ext cx="3790789" cy="250929"/>
          </a:xfrm>
        </p:spPr>
        <p:txBody>
          <a:bodyPr anchor="t">
            <a:normAutofit/>
          </a:bodyPr>
          <a:lstStyle>
            <a:lvl1pPr marL="0" indent="0" algn="l">
              <a:lnSpc>
                <a:spcPct val="110000"/>
              </a:lnSpc>
              <a:buNone/>
              <a:defRPr sz="900" b="0" spc="0">
                <a:solidFill>
                  <a:schemeClr val="accent5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en-US" dirty="0"/>
              <a:t>Insert Source Info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67F2C01-7E98-AC47-B47D-D0991DB0C91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 |  Meeting Date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461B5FA-93C6-B347-8327-62EA2D39149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467544" y="6183033"/>
            <a:ext cx="1379166" cy="4133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1310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1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17054" y="1138"/>
            <a:ext cx="8928484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4">
                    <a:lumMod val="40000"/>
                    <a:lumOff val="6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62DAF0-0013-6F44-BDC5-714FFED30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 |  Meeting Date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FE55082-BA53-1640-B33A-2AA9A294E7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1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17054" y="1138"/>
            <a:ext cx="8928484" cy="68580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5">
                    <a:lumMod val="40000"/>
                    <a:lumOff val="6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87A2EC-438B-1044-A3AF-99AFAEEEE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 |  Meeting Date</a:t>
            </a:r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03EBB16-AD77-3240-83A3-2F85443BF9A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2 Photo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1" y="3333275"/>
            <a:ext cx="9145539" cy="1433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-1" y="3467100"/>
            <a:ext cx="9144001" cy="33920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3609975"/>
            <a:ext cx="8203298" cy="1289050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7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4987213"/>
            <a:ext cx="8203297" cy="609254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3333750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1A03275-5D2F-F946-BFA4-D6D1D463EACB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 |  Meeting Date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5B72AB5F-9111-7A4D-8C29-A328BB78CC80}"/>
              </a:ext>
            </a:extLst>
          </p:cNvPr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F60C7B4-8011-AE4E-AFED-B82E5203D1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596900" y="5803900"/>
            <a:ext cx="2128823" cy="63807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2 Photo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1" y="3333275"/>
            <a:ext cx="9145539" cy="1433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-1" y="3467100"/>
            <a:ext cx="9144001" cy="339203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3609975"/>
            <a:ext cx="8203298" cy="1289050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7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4987213"/>
            <a:ext cx="8203297" cy="609254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3333750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BB3BA39-CAEA-E44B-9F64-BBF355856EDC}"/>
              </a:ext>
            </a:extLst>
          </p:cNvPr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87B07FF-40DE-744D-8C1D-8DBC2A74BC92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 |  Meeting Date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39ACE06-2526-3D4B-986D-A4CA8AD72DD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596900" y="5803900"/>
            <a:ext cx="2128823" cy="63807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2 Photo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1" y="3333275"/>
            <a:ext cx="9145539" cy="14335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-1" y="3467100"/>
            <a:ext cx="9144001" cy="3392038"/>
          </a:xfrm>
          <a:prstGeom prst="rect">
            <a:avLst/>
          </a:prstGeom>
          <a:solidFill>
            <a:srgbClr val="4ABDB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3609975"/>
            <a:ext cx="8203298" cy="1289050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7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4987213"/>
            <a:ext cx="8203297" cy="609254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3333750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D7E2D29-8510-8D43-9502-458D3D71BEB0}"/>
              </a:ext>
            </a:extLst>
          </p:cNvPr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C4EDE8F-4CE8-3B46-9C2F-C9D4265E891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 |  Meeting Date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9510EE1-CD7A-1B4D-91F4-3263012B166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596900" y="5803900"/>
            <a:ext cx="2128823" cy="638078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EC1AD93-FDB0-DE4D-96C9-AB89B36F97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60382" y="6204299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Meeting Name  |  Meeting Date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2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1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191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809" r:id="rId2"/>
    <p:sldLayoutId id="2147483738" r:id="rId3"/>
    <p:sldLayoutId id="2147483736" r:id="rId4"/>
    <p:sldLayoutId id="2147483737" r:id="rId5"/>
    <p:sldLayoutId id="2147483739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  <p:sldLayoutId id="2147483777" r:id="rId13"/>
    <p:sldLayoutId id="2147483778" r:id="rId14"/>
    <p:sldLayoutId id="2147483779" r:id="rId15"/>
    <p:sldLayoutId id="2147483780" r:id="rId16"/>
    <p:sldLayoutId id="2147483712" r:id="rId17"/>
    <p:sldLayoutId id="2147483781" r:id="rId18"/>
    <p:sldLayoutId id="2147483782" r:id="rId19"/>
    <p:sldLayoutId id="2147483808" r:id="rId20"/>
    <p:sldLayoutId id="2147483796" r:id="rId21"/>
    <p:sldLayoutId id="2147483797" r:id="rId22"/>
    <p:sldLayoutId id="2147483722" r:id="rId23"/>
    <p:sldLayoutId id="2147483763" r:id="rId24"/>
    <p:sldLayoutId id="2147483791" r:id="rId25"/>
    <p:sldLayoutId id="2147483807" r:id="rId26"/>
    <p:sldLayoutId id="2147483798" r:id="rId27"/>
    <p:sldLayoutId id="2147483799" r:id="rId28"/>
    <p:sldLayoutId id="2147483786" r:id="rId29"/>
    <p:sldLayoutId id="2147483787" r:id="rId30"/>
    <p:sldLayoutId id="2147483733" r:id="rId31"/>
    <p:sldLayoutId id="2147483800" r:id="rId32"/>
    <p:sldLayoutId id="2147483801" r:id="rId33"/>
    <p:sldLayoutId id="2147483802" r:id="rId34"/>
    <p:sldLayoutId id="2147483764" r:id="rId35"/>
    <p:sldLayoutId id="2147483762" r:id="rId36"/>
    <p:sldLayoutId id="2147483790" r:id="rId37"/>
    <p:sldLayoutId id="2147483792" r:id="rId38"/>
    <p:sldLayoutId id="2147483793" r:id="rId39"/>
    <p:sldLayoutId id="2147483794" r:id="rId40"/>
    <p:sldLayoutId id="2147483795" r:id="rId41"/>
    <p:sldLayoutId id="2147483767" r:id="rId42"/>
    <p:sldLayoutId id="2147483803" r:id="rId43"/>
  </p:sldLayoutIdLst>
  <p:hf sldNum="0" hdr="0" dt="0"/>
  <p:txStyles>
    <p:titleStyle>
      <a:lvl1pPr algn="ctr" defTabSz="914378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80" indent="-173034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925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371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817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Placeholder 7">
            <a:extLst>
              <a:ext uri="{FF2B5EF4-FFF2-40B4-BE49-F238E27FC236}">
                <a16:creationId xmlns:a16="http://schemas.microsoft.com/office/drawing/2014/main" id="{DE6A214D-81C1-49B7-9D7E-A3B66030749A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2516954687"/>
              </p:ext>
            </p:extLst>
          </p:nvPr>
        </p:nvGraphicFramePr>
        <p:xfrm>
          <a:off x="73152" y="1371600"/>
          <a:ext cx="8091487" cy="4325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2D67F5-30A1-40D2-9296-E92D6F787607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3152" y="5696712"/>
            <a:ext cx="8997696" cy="493776"/>
          </a:xfrm>
        </p:spPr>
        <p:txBody>
          <a:bodyPr anchor="b" anchorCtr="0">
            <a:noAutofit/>
          </a:bodyPr>
          <a:lstStyle/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900" dirty="0">
                <a:latin typeface="InterFace" panose="020B0503030203020204" pitchFamily="34" charset="0"/>
              </a:rPr>
              <a:t>* Statistically significant difference compared to 2013 (p&lt;.05).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900" dirty="0">
                <a:latin typeface="InterFace" panose="020B0503030203020204" pitchFamily="34" charset="0"/>
              </a:rPr>
              <a:t>Data: Commonwealth Fund 2013 and 2018 National Surveys of Federally Qualified Health Centers.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838E0DB-5858-4020-A112-86179E06AC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30936"/>
          </a:xfrm>
        </p:spPr>
        <p:txBody>
          <a:bodyPr>
            <a:normAutofit/>
          </a:bodyPr>
          <a:lstStyle/>
          <a:p>
            <a:r>
              <a:rPr lang="en-US" dirty="0"/>
              <a:t>Health Centers Are Expanding Access to Care and the Timeliness </a:t>
            </a:r>
            <a:r>
              <a:rPr lang="en-US"/>
              <a:t>of Care</a:t>
            </a:r>
            <a:endParaRPr lang="en-US" dirty="0"/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636AFE83-C0D3-41F0-9799-9F7A0161F542}"/>
              </a:ext>
            </a:extLst>
          </p:cNvPr>
          <p:cNvSpPr txBox="1"/>
          <p:nvPr/>
        </p:nvSpPr>
        <p:spPr>
          <a:xfrm>
            <a:off x="155448" y="804672"/>
            <a:ext cx="3200400" cy="320040"/>
          </a:xfrm>
          <a:prstGeom prst="rect">
            <a:avLst/>
          </a:prstGeom>
        </p:spPr>
        <p:txBody>
          <a:bodyPr wrap="square" lIns="45720" rIns="45720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baseline="0" dirty="0">
                <a:latin typeface="InterFace" panose="020B0503030203020204" pitchFamily="34" charset="0"/>
              </a:rPr>
              <a:t>Percent</a:t>
            </a:r>
            <a:r>
              <a:rPr lang="en-US" sz="1400" i="1" dirty="0">
                <a:latin typeface="InterFace" panose="020B0503030203020204" pitchFamily="34" charset="0"/>
              </a:rPr>
              <a:t> of h</a:t>
            </a:r>
            <a:r>
              <a:rPr lang="en-US" sz="1400" i="1" baseline="0" dirty="0">
                <a:latin typeface="InterFace" panose="020B0503030203020204" pitchFamily="34" charset="0"/>
              </a:rPr>
              <a:t>ealth centers reporting . . .</a:t>
            </a:r>
            <a:endParaRPr lang="en-US" sz="1400" dirty="0">
              <a:latin typeface="InterFace" panose="020B0503030203020204" pitchFamily="34" charset="0"/>
            </a:endParaRP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0DD831EC-F0A0-EC48-9C6A-80107A8FF2C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655064" y="6382512"/>
            <a:ext cx="7205472" cy="411480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i="0" spc="0">
                <a:solidFill>
                  <a:srgbClr val="4C515A"/>
                </a:solidFill>
                <a:latin typeface="InterFace" panose="020B0503030203020204" pitchFamily="34" charset="0"/>
              </a:defRPr>
            </a:lvl1pPr>
          </a:lstStyle>
          <a:p>
            <a:pPr lvl="0"/>
            <a:r>
              <a:rPr lang="en-US" dirty="0"/>
              <a:t>Corinne Lewis et al., </a:t>
            </a:r>
            <a:r>
              <a:rPr lang="en-US" i="1" dirty="0"/>
              <a:t>Changes at Community Health Centers, and How Patients Are Benefiting: Results from the Commonwealth Fund National Survey of Federally Qualified Health Centers, 2013–2018</a:t>
            </a:r>
            <a:r>
              <a:rPr lang="en-US" dirty="0"/>
              <a:t> (Commonwealth Fund, Aug. 2019).</a:t>
            </a:r>
          </a:p>
        </p:txBody>
      </p:sp>
    </p:spTree>
    <p:extLst>
      <p:ext uri="{BB962C8B-B14F-4D97-AF65-F5344CB8AC3E}">
        <p14:creationId xmlns:p14="http://schemas.microsoft.com/office/powerpoint/2010/main" val="3081922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Placeholder 7">
            <a:extLst>
              <a:ext uri="{FF2B5EF4-FFF2-40B4-BE49-F238E27FC236}">
                <a16:creationId xmlns:a16="http://schemas.microsoft.com/office/drawing/2014/main" id="{DE6A214D-81C1-49B7-9D7E-A3B66030749A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819819749"/>
              </p:ext>
            </p:extLst>
          </p:nvPr>
        </p:nvGraphicFramePr>
        <p:xfrm>
          <a:off x="73152" y="1371600"/>
          <a:ext cx="8091487" cy="4054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2D67F5-30A1-40D2-9296-E92D6F787607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3152" y="5696712"/>
            <a:ext cx="8997696" cy="493776"/>
          </a:xfrm>
        </p:spPr>
        <p:txBody>
          <a:bodyPr anchor="b" anchorCtr="0">
            <a:noAutofit/>
          </a:bodyPr>
          <a:lstStyle/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900" dirty="0">
                <a:solidFill>
                  <a:srgbClr val="4C515A"/>
                </a:solidFill>
                <a:latin typeface="InterFace" panose="020B0503030203020204" pitchFamily="34" charset="0"/>
              </a:rPr>
              <a:t>* Statistically significant difference compared to 2013 (p&lt;.05).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900" dirty="0">
                <a:solidFill>
                  <a:srgbClr val="4C515A"/>
                </a:solidFill>
                <a:latin typeface="InterFace" panose="020B0503030203020204" pitchFamily="34" charset="0"/>
              </a:rPr>
              <a:t>Data: Commonwealth Fund 2013 and 2018 National Surveys of Federally Qualified Health Centers.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838E0DB-5858-4020-A112-86179E06AC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30936"/>
          </a:xfrm>
        </p:spPr>
        <p:txBody>
          <a:bodyPr>
            <a:noAutofit/>
          </a:bodyPr>
          <a:lstStyle/>
          <a:p>
            <a:r>
              <a:rPr lang="en-US" dirty="0"/>
              <a:t>Health Centers Are Expanding Language Access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74992518-849C-1547-ADC4-36D09630E1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655064" y="6382512"/>
            <a:ext cx="7205472" cy="411480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i="0" spc="0">
                <a:solidFill>
                  <a:srgbClr val="4C515A"/>
                </a:solidFill>
                <a:latin typeface="InterFace" panose="020B0503030203020204" pitchFamily="34" charset="0"/>
              </a:defRPr>
            </a:lvl1pPr>
          </a:lstStyle>
          <a:p>
            <a:pPr lvl="0"/>
            <a:r>
              <a:rPr lang="en-US" dirty="0"/>
              <a:t>Corinne Lewis et al., </a:t>
            </a:r>
            <a:r>
              <a:rPr lang="en-US" i="1" dirty="0"/>
              <a:t>Changes at Community Health Centers, and How Patients Are Benefiting: Results from the Commonwealth Fund National Survey of Federally Qualified Health Centers, 2013–2018</a:t>
            </a:r>
            <a:r>
              <a:rPr lang="en-US" dirty="0"/>
              <a:t> (Commonwealth Fund, Aug. 2019).</a:t>
            </a:r>
          </a:p>
        </p:txBody>
      </p:sp>
      <p:sp>
        <p:nvSpPr>
          <p:cNvPr id="9" name="TextBox 1">
            <a:extLst>
              <a:ext uri="{FF2B5EF4-FFF2-40B4-BE49-F238E27FC236}">
                <a16:creationId xmlns:a16="http://schemas.microsoft.com/office/drawing/2014/main" id="{64FEBDDE-ABF6-7D4A-9071-69213CF29E16}"/>
              </a:ext>
            </a:extLst>
          </p:cNvPr>
          <p:cNvSpPr txBox="1"/>
          <p:nvPr/>
        </p:nvSpPr>
        <p:spPr>
          <a:xfrm>
            <a:off x="155448" y="804672"/>
            <a:ext cx="3200400" cy="320040"/>
          </a:xfrm>
          <a:prstGeom prst="rect">
            <a:avLst/>
          </a:prstGeom>
        </p:spPr>
        <p:txBody>
          <a:bodyPr wrap="square" lIns="45720" rIns="45720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baseline="0" dirty="0">
                <a:latin typeface="InterFace" panose="020B0503030203020204" pitchFamily="34" charset="0"/>
              </a:rPr>
              <a:t>Percent</a:t>
            </a:r>
            <a:r>
              <a:rPr lang="en-US" sz="1400" i="1" dirty="0">
                <a:latin typeface="InterFace" panose="020B0503030203020204" pitchFamily="34" charset="0"/>
              </a:rPr>
              <a:t> of h</a:t>
            </a:r>
            <a:r>
              <a:rPr lang="en-US" sz="1400" i="1" baseline="0" dirty="0">
                <a:latin typeface="InterFace" panose="020B0503030203020204" pitchFamily="34" charset="0"/>
              </a:rPr>
              <a:t>ealth centers reporting . . .</a:t>
            </a:r>
            <a:endParaRPr lang="en-US" sz="1400" dirty="0">
              <a:latin typeface="InterFace" panose="020B050303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393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Placeholder 7">
            <a:extLst>
              <a:ext uri="{FF2B5EF4-FFF2-40B4-BE49-F238E27FC236}">
                <a16:creationId xmlns:a16="http://schemas.microsoft.com/office/drawing/2014/main" id="{DE6A214D-81C1-49B7-9D7E-A3B66030749A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2285591069"/>
              </p:ext>
            </p:extLst>
          </p:nvPr>
        </p:nvGraphicFramePr>
        <p:xfrm>
          <a:off x="73152" y="1371600"/>
          <a:ext cx="7909560" cy="4054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2D67F5-30A1-40D2-9296-E92D6F787607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3152" y="5696712"/>
            <a:ext cx="8997696" cy="493776"/>
          </a:xfrm>
        </p:spPr>
        <p:txBody>
          <a:bodyPr anchor="b" anchorCtr="0">
            <a:noAutofit/>
          </a:bodyPr>
          <a:lstStyle/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900" dirty="0">
                <a:solidFill>
                  <a:srgbClr val="4C515A"/>
                </a:solidFill>
                <a:latin typeface="InterFace" panose="020B0503030203020204" pitchFamily="34" charset="0"/>
              </a:rPr>
              <a:t>* Statistically significant difference compared to 2013 (p&lt;.05).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900" dirty="0">
                <a:solidFill>
                  <a:srgbClr val="4C515A"/>
                </a:solidFill>
                <a:latin typeface="InterFace" panose="020B0503030203020204" pitchFamily="34" charset="0"/>
              </a:rPr>
              <a:t>Data: Commonwealth Fund 2013 and 2018 National Surveys of Federally Qualified Health Centers.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838E0DB-5858-4020-A112-86179E06AC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30936"/>
          </a:xfrm>
        </p:spPr>
        <p:txBody>
          <a:bodyPr>
            <a:noAutofit/>
          </a:bodyPr>
          <a:lstStyle/>
          <a:p>
            <a:r>
              <a:rPr lang="en-US" dirty="0"/>
              <a:t>Health Centers Are Leveraging Technology to Improve Care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B24A34B9-FA7F-2844-A87F-EA9BD5C2A98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655064" y="6382512"/>
            <a:ext cx="7205472" cy="411480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i="0" spc="0">
                <a:solidFill>
                  <a:srgbClr val="4C515A"/>
                </a:solidFill>
                <a:latin typeface="InterFace" panose="020B0503030203020204" pitchFamily="34" charset="0"/>
              </a:defRPr>
            </a:lvl1pPr>
          </a:lstStyle>
          <a:p>
            <a:pPr lvl="0"/>
            <a:r>
              <a:rPr lang="en-US" dirty="0"/>
              <a:t>Corinne Lewis et al., </a:t>
            </a:r>
            <a:r>
              <a:rPr lang="en-US" i="1" dirty="0"/>
              <a:t>Changes at Community Health Centers, and How Patients Are Benefiting: Results from the Commonwealth Fund National Survey of Federally Qualified Health Centers, 2013–2018</a:t>
            </a:r>
            <a:r>
              <a:rPr lang="en-US" dirty="0"/>
              <a:t> (Commonwealth Fund, Aug. 2019).</a:t>
            </a:r>
          </a:p>
        </p:txBody>
      </p:sp>
      <p:sp>
        <p:nvSpPr>
          <p:cNvPr id="9" name="TextBox 1">
            <a:extLst>
              <a:ext uri="{FF2B5EF4-FFF2-40B4-BE49-F238E27FC236}">
                <a16:creationId xmlns:a16="http://schemas.microsoft.com/office/drawing/2014/main" id="{0CE8CB2E-9731-1345-B43C-BB7C3B3304F4}"/>
              </a:ext>
            </a:extLst>
          </p:cNvPr>
          <p:cNvSpPr txBox="1"/>
          <p:nvPr/>
        </p:nvSpPr>
        <p:spPr>
          <a:xfrm>
            <a:off x="155448" y="804672"/>
            <a:ext cx="3200400" cy="320040"/>
          </a:xfrm>
          <a:prstGeom prst="rect">
            <a:avLst/>
          </a:prstGeom>
        </p:spPr>
        <p:txBody>
          <a:bodyPr wrap="square" lIns="45720" rIns="45720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baseline="0" dirty="0">
                <a:latin typeface="InterFace" panose="020B0503030203020204" pitchFamily="34" charset="0"/>
              </a:rPr>
              <a:t>Percent</a:t>
            </a:r>
            <a:r>
              <a:rPr lang="en-US" sz="1400" i="1" dirty="0">
                <a:latin typeface="InterFace" panose="020B0503030203020204" pitchFamily="34" charset="0"/>
              </a:rPr>
              <a:t> of h</a:t>
            </a:r>
            <a:r>
              <a:rPr lang="en-US" sz="1400" i="1" baseline="0" dirty="0">
                <a:latin typeface="InterFace" panose="020B0503030203020204" pitchFamily="34" charset="0"/>
              </a:rPr>
              <a:t>ealth centers reporting . . .</a:t>
            </a:r>
            <a:endParaRPr lang="en-US" sz="1400" dirty="0">
              <a:latin typeface="InterFace" panose="020B050303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361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Placeholder 7">
            <a:extLst>
              <a:ext uri="{FF2B5EF4-FFF2-40B4-BE49-F238E27FC236}">
                <a16:creationId xmlns:a16="http://schemas.microsoft.com/office/drawing/2014/main" id="{DE6A214D-81C1-49B7-9D7E-A3B66030749A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4109642216"/>
              </p:ext>
            </p:extLst>
          </p:nvPr>
        </p:nvGraphicFramePr>
        <p:xfrm>
          <a:off x="73152" y="1371600"/>
          <a:ext cx="7909560" cy="4054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2D67F5-30A1-40D2-9296-E92D6F787607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3152" y="5696712"/>
            <a:ext cx="8997696" cy="493776"/>
          </a:xfrm>
        </p:spPr>
        <p:txBody>
          <a:bodyPr anchor="b" anchorCtr="0">
            <a:noAutofit/>
          </a:bodyPr>
          <a:lstStyle/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900" dirty="0">
                <a:latin typeface="InterFace" panose="020B0503030203020204" pitchFamily="34" charset="0"/>
              </a:rPr>
              <a:t>* Statistically significant difference compared to 2013 (p&lt;.05).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900" dirty="0">
                <a:latin typeface="InterFace" panose="020B0503030203020204" pitchFamily="34" charset="0"/>
              </a:rPr>
              <a:t>Data: Commonwealth Fund 2013 and 2018 National Surveys of Federally Qualified Health Centers.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838E0DB-5858-4020-A112-86179E06AC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30936"/>
          </a:xfrm>
        </p:spPr>
        <p:txBody>
          <a:bodyPr>
            <a:noAutofit/>
          </a:bodyPr>
          <a:lstStyle/>
          <a:p>
            <a:r>
              <a:rPr lang="en-US" dirty="0"/>
              <a:t>Health Centers Increasingly Participate in Innovative Models of Care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F331AA72-2070-B74E-9E98-5BB3837A5FB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655064" y="6382512"/>
            <a:ext cx="7205472" cy="411480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i="0" spc="0">
                <a:solidFill>
                  <a:srgbClr val="4C515A"/>
                </a:solidFill>
                <a:latin typeface="InterFace" panose="020B0503030203020204" pitchFamily="34" charset="0"/>
              </a:defRPr>
            </a:lvl1pPr>
          </a:lstStyle>
          <a:p>
            <a:pPr lvl="0"/>
            <a:r>
              <a:rPr lang="en-US" dirty="0"/>
              <a:t>Corinne Lewis et al., </a:t>
            </a:r>
            <a:r>
              <a:rPr lang="en-US" i="1" dirty="0"/>
              <a:t>Changes at Community Health Centers, and How Patients Are Benefiting: Results from the Commonwealth Fund National Survey of Federally Qualified Health Centers, 2013–2018</a:t>
            </a:r>
            <a:r>
              <a:rPr lang="en-US" dirty="0"/>
              <a:t> (Commonwealth Fund, Aug. 2019).</a:t>
            </a:r>
          </a:p>
        </p:txBody>
      </p:sp>
      <p:sp>
        <p:nvSpPr>
          <p:cNvPr id="9" name="TextBox 1">
            <a:extLst>
              <a:ext uri="{FF2B5EF4-FFF2-40B4-BE49-F238E27FC236}">
                <a16:creationId xmlns:a16="http://schemas.microsoft.com/office/drawing/2014/main" id="{389F777B-05BD-6C49-94FE-406210B5C62A}"/>
              </a:ext>
            </a:extLst>
          </p:cNvPr>
          <p:cNvSpPr txBox="1"/>
          <p:nvPr/>
        </p:nvSpPr>
        <p:spPr>
          <a:xfrm>
            <a:off x="155448" y="804672"/>
            <a:ext cx="3200400" cy="320040"/>
          </a:xfrm>
          <a:prstGeom prst="rect">
            <a:avLst/>
          </a:prstGeom>
        </p:spPr>
        <p:txBody>
          <a:bodyPr wrap="square" lIns="45720" rIns="45720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baseline="0" dirty="0">
                <a:latin typeface="InterFace" panose="020B0503030203020204" pitchFamily="34" charset="0"/>
              </a:rPr>
              <a:t>Percent</a:t>
            </a:r>
            <a:r>
              <a:rPr lang="en-US" sz="1400" i="1" dirty="0">
                <a:latin typeface="InterFace" panose="020B0503030203020204" pitchFamily="34" charset="0"/>
              </a:rPr>
              <a:t> of h</a:t>
            </a:r>
            <a:r>
              <a:rPr lang="en-US" sz="1400" i="1" baseline="0" dirty="0">
                <a:latin typeface="InterFace" panose="020B0503030203020204" pitchFamily="34" charset="0"/>
              </a:rPr>
              <a:t>ealth centers reporting . . .</a:t>
            </a:r>
            <a:endParaRPr lang="en-US" sz="1400" dirty="0">
              <a:latin typeface="InterFace" panose="020B050303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8241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Placeholder 7">
            <a:extLst>
              <a:ext uri="{FF2B5EF4-FFF2-40B4-BE49-F238E27FC236}">
                <a16:creationId xmlns:a16="http://schemas.microsoft.com/office/drawing/2014/main" id="{DE6A214D-81C1-49B7-9D7E-A3B66030749A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905733882"/>
              </p:ext>
            </p:extLst>
          </p:nvPr>
        </p:nvGraphicFramePr>
        <p:xfrm>
          <a:off x="73152" y="1371593"/>
          <a:ext cx="7909560" cy="4054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2D67F5-30A1-40D2-9296-E92D6F787607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3152" y="5696712"/>
            <a:ext cx="8997696" cy="493776"/>
          </a:xfrm>
        </p:spPr>
        <p:txBody>
          <a:bodyPr anchor="b" anchorCtr="0">
            <a:noAutofit/>
          </a:bodyPr>
          <a:lstStyle/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900" dirty="0">
                <a:latin typeface="InterFace" panose="020B0503030203020204" pitchFamily="34" charset="0"/>
              </a:rPr>
              <a:t>* Statistically significant difference compared to 2013 (p&lt;.05).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900" dirty="0">
                <a:latin typeface="InterFace" panose="020B0503030203020204" pitchFamily="34" charset="0"/>
              </a:rPr>
              <a:t>Data: Commonwealth Fund 2013 and 2018 National Surveys of Federally Qualified Health Centers.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838E0DB-5858-4020-A112-86179E06AC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30936"/>
          </a:xfrm>
        </p:spPr>
        <p:txBody>
          <a:bodyPr>
            <a:noAutofit/>
          </a:bodyPr>
          <a:lstStyle/>
          <a:p>
            <a:r>
              <a:rPr lang="en-US" dirty="0"/>
              <a:t>Despite Progress, Health Centers Increasingly Face Staffing Shortages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EDAAFC50-6B12-1A41-A310-0CC1296BD69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655064" y="6382512"/>
            <a:ext cx="7205472" cy="411480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i="0" spc="0">
                <a:solidFill>
                  <a:srgbClr val="4C515A"/>
                </a:solidFill>
                <a:latin typeface="InterFace" panose="020B0503030203020204" pitchFamily="34" charset="0"/>
              </a:defRPr>
            </a:lvl1pPr>
          </a:lstStyle>
          <a:p>
            <a:pPr lvl="0"/>
            <a:r>
              <a:rPr lang="en-US" dirty="0"/>
              <a:t>Corinne Lewis et al., </a:t>
            </a:r>
            <a:r>
              <a:rPr lang="en-US" i="1" dirty="0"/>
              <a:t>Changes at Community Health Centers, and How Patients Are Benefiting: Results from the Commonwealth Fund National Survey of Federally Qualified Health Centers, 2013–2018</a:t>
            </a:r>
            <a:r>
              <a:rPr lang="en-US" dirty="0"/>
              <a:t> (Commonwealth Fund, Aug. 2019).</a:t>
            </a:r>
          </a:p>
        </p:txBody>
      </p:sp>
      <p:sp>
        <p:nvSpPr>
          <p:cNvPr id="9" name="TextBox 1">
            <a:extLst>
              <a:ext uri="{FF2B5EF4-FFF2-40B4-BE49-F238E27FC236}">
                <a16:creationId xmlns:a16="http://schemas.microsoft.com/office/drawing/2014/main" id="{D01CB9F5-F1BA-B14D-988B-6D3A7F83DC19}"/>
              </a:ext>
            </a:extLst>
          </p:cNvPr>
          <p:cNvSpPr txBox="1"/>
          <p:nvPr/>
        </p:nvSpPr>
        <p:spPr>
          <a:xfrm>
            <a:off x="155448" y="804672"/>
            <a:ext cx="5486400" cy="320040"/>
          </a:xfrm>
          <a:prstGeom prst="rect">
            <a:avLst/>
          </a:prstGeom>
        </p:spPr>
        <p:txBody>
          <a:bodyPr wrap="square" lIns="45720" rIns="45720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baseline="0" dirty="0">
                <a:latin typeface="InterFace" panose="020B0503030203020204" pitchFamily="34" charset="0"/>
              </a:rPr>
              <a:t>Percent</a:t>
            </a:r>
            <a:r>
              <a:rPr lang="en-US" sz="1400" i="1" dirty="0">
                <a:latin typeface="InterFace" panose="020B0503030203020204" pitchFamily="34" charset="0"/>
              </a:rPr>
              <a:t> of h</a:t>
            </a:r>
            <a:r>
              <a:rPr lang="en-US" sz="1400" i="1" baseline="0" dirty="0">
                <a:latin typeface="InterFace" panose="020B0503030203020204" pitchFamily="34" charset="0"/>
              </a:rPr>
              <a:t>ealth centers reporting budgeted, unfilled positions for . . .</a:t>
            </a:r>
            <a:endParaRPr lang="en-US" sz="1400" dirty="0">
              <a:latin typeface="InterFace" panose="020B050303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123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Placeholder 7">
            <a:extLst>
              <a:ext uri="{FF2B5EF4-FFF2-40B4-BE49-F238E27FC236}">
                <a16:creationId xmlns:a16="http://schemas.microsoft.com/office/drawing/2014/main" id="{F4747844-A4F6-4671-9363-E2D13DD46822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588339503"/>
              </p:ext>
            </p:extLst>
          </p:nvPr>
        </p:nvGraphicFramePr>
        <p:xfrm>
          <a:off x="73152" y="821226"/>
          <a:ext cx="7909560" cy="4054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4B2670-775F-44E6-9A2C-F09396B62CC2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3152" y="5696712"/>
            <a:ext cx="8997696" cy="493776"/>
          </a:xfrm>
        </p:spPr>
        <p:txBody>
          <a:bodyPr anchor="b" anchorCtr="0">
            <a:noAutofit/>
          </a:bodyPr>
          <a:lstStyle/>
          <a:p>
            <a:pPr marL="0" indent="0">
              <a:buNone/>
            </a:pPr>
            <a:r>
              <a:rPr lang="en-US" sz="900" dirty="0">
                <a:solidFill>
                  <a:srgbClr val="4C515A"/>
                </a:solidFill>
                <a:latin typeface="InterFace" panose="020B0503030203020204" pitchFamily="34" charset="0"/>
              </a:rPr>
              <a:t>Data: Commonwealth Fund 2018 National Survey of Federally Qualified Health Centers.</a:t>
            </a:r>
            <a:endParaRPr lang="en-US" sz="900" dirty="0">
              <a:solidFill>
                <a:srgbClr val="FF0000"/>
              </a:solidFill>
              <a:latin typeface="InterFace" panose="020B0503030203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6697286-AD4F-4F90-9290-55DD1D1E39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30936"/>
          </a:xfrm>
        </p:spPr>
        <p:txBody>
          <a:bodyPr anchor="ctr" anchorCtr="0"/>
          <a:lstStyle/>
          <a:p>
            <a:r>
              <a:rPr lang="en-US" dirty="0"/>
              <a:t>Health Centers Anticipate Several Challenges over the Next Two Years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A2331A8F-CD2D-7A45-96D5-A878A4A8B2C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655064" y="6382512"/>
            <a:ext cx="7205472" cy="411480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i="0" spc="0">
                <a:solidFill>
                  <a:srgbClr val="4C515A"/>
                </a:solidFill>
                <a:latin typeface="InterFace" panose="020B0503030203020204" pitchFamily="34" charset="0"/>
              </a:defRPr>
            </a:lvl1pPr>
          </a:lstStyle>
          <a:p>
            <a:pPr lvl="0"/>
            <a:r>
              <a:rPr lang="en-US" dirty="0"/>
              <a:t>Corinne Lewis et al., </a:t>
            </a:r>
            <a:r>
              <a:rPr lang="en-US" i="1" dirty="0"/>
              <a:t>Changes at Community Health Centers, and How Patients Are Benefiting: Results from the Commonwealth Fund National Survey of Federally Qualified Health Centers, 2013–2018</a:t>
            </a:r>
            <a:r>
              <a:rPr lang="en-US" dirty="0"/>
              <a:t> (Commonwealth Fund, Aug. 2019).</a:t>
            </a:r>
          </a:p>
        </p:txBody>
      </p:sp>
      <p:sp>
        <p:nvSpPr>
          <p:cNvPr id="7" name="TextBox 1">
            <a:extLst>
              <a:ext uri="{FF2B5EF4-FFF2-40B4-BE49-F238E27FC236}">
                <a16:creationId xmlns:a16="http://schemas.microsoft.com/office/drawing/2014/main" id="{C81793D5-C581-1445-902C-49C6CBB43A65}"/>
              </a:ext>
            </a:extLst>
          </p:cNvPr>
          <p:cNvSpPr txBox="1"/>
          <p:nvPr/>
        </p:nvSpPr>
        <p:spPr>
          <a:xfrm>
            <a:off x="155448" y="804672"/>
            <a:ext cx="6400800" cy="320040"/>
          </a:xfrm>
          <a:prstGeom prst="rect">
            <a:avLst/>
          </a:prstGeom>
        </p:spPr>
        <p:txBody>
          <a:bodyPr wrap="square" lIns="45720" rIns="45720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baseline="0" dirty="0">
                <a:latin typeface="InterFace" panose="020B0503030203020204" pitchFamily="34" charset="0"/>
              </a:rPr>
              <a:t>Percent</a:t>
            </a:r>
            <a:r>
              <a:rPr lang="en-US" sz="1400" i="1" dirty="0">
                <a:latin typeface="InterFace" panose="020B0503030203020204" pitchFamily="34" charset="0"/>
              </a:rPr>
              <a:t> of h</a:t>
            </a:r>
            <a:r>
              <a:rPr lang="en-US" sz="1400" i="1" baseline="0" dirty="0">
                <a:latin typeface="InterFace" panose="020B0503030203020204" pitchFamily="34" charset="0"/>
              </a:rPr>
              <a:t>ealth centers reporting anticipated challenges over the next two years. . .</a:t>
            </a:r>
            <a:endParaRPr lang="en-US" sz="1400" dirty="0">
              <a:latin typeface="InterFace" panose="020B050303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6020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MW V1.0">
      <a:dk1>
        <a:srgbClr val="4C515A"/>
      </a:dk1>
      <a:lt1>
        <a:sysClr val="window" lastClr="FFFFFF"/>
      </a:lt1>
      <a:dk2>
        <a:srgbClr val="044C7F"/>
      </a:dk2>
      <a:lt2>
        <a:srgbClr val="4ABDBC"/>
      </a:lt2>
      <a:accent1>
        <a:srgbClr val="044C7F"/>
      </a:accent1>
      <a:accent2>
        <a:srgbClr val="F47920"/>
      </a:accent2>
      <a:accent3>
        <a:srgbClr val="4ABDBC"/>
      </a:accent3>
      <a:accent4>
        <a:srgbClr val="71B254"/>
      </a:accent4>
      <a:accent5>
        <a:srgbClr val="5F5A9D"/>
      </a:accent5>
      <a:accent6>
        <a:srgbClr val="E6C278"/>
      </a:accent6>
      <a:hlink>
        <a:srgbClr val="044C7F"/>
      </a:hlink>
      <a:folHlink>
        <a:srgbClr val="4ABDBC"/>
      </a:folHlink>
    </a:clrScheme>
    <a:fontScheme name="Custom 4">
      <a:majorFont>
        <a:latin typeface="Georgia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MWF_Template_Centennial_Jan2018" id="{B39BC8CA-6688-0D4A-80B3-63A90B604AC9}" vid="{9790F92E-C2C7-0F48-A2BA-07E8E33C472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86F167E7CC7A4FA5999C49E55F608F" ma:contentTypeVersion="4" ma:contentTypeDescription="Create a new document." ma:contentTypeScope="" ma:versionID="92378df403c1efaa159937b2186731f3">
  <xsd:schema xmlns:xsd="http://www.w3.org/2001/XMLSchema" xmlns:xs="http://www.w3.org/2001/XMLSchema" xmlns:p="http://schemas.microsoft.com/office/2006/metadata/properties" xmlns:ns2="29bc6a8d-14dd-4a95-baab-e16a8c685bba" xmlns:ns3="c95c36f9-7b23-4b6e-8eba-a6af4d3881a3" targetNamespace="http://schemas.microsoft.com/office/2006/metadata/properties" ma:root="true" ma:fieldsID="9b93086966055356ea900ae7848c0a04" ns2:_="" ns3:_="">
    <xsd:import namespace="29bc6a8d-14dd-4a95-baab-e16a8c685bba"/>
    <xsd:import namespace="c95c36f9-7b23-4b6e-8eba-a6af4d3881a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bc6a8d-14dd-4a95-baab-e16a8c685bb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5c36f9-7b23-4b6e-8eba-a6af4d3881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42938EF-51BD-4AC1-96A4-8B2A1939C19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B21D00D-CB94-461A-80B4-04119CDDF2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bc6a8d-14dd-4a95-baab-e16a8c685bba"/>
    <ds:schemaRef ds:uri="c95c36f9-7b23-4b6e-8eba-a6af4d3881a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92B60CF-40F9-4360-8516-8A258CFA1767}">
  <ds:schemaRefs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infopath/2007/PartnerControls"/>
    <ds:schemaRef ds:uri="http://purl.org/dc/terms/"/>
    <ds:schemaRef ds:uri="c95c36f9-7b23-4b6e-8eba-a6af4d3881a3"/>
    <ds:schemaRef ds:uri="29bc6a8d-14dd-4a95-baab-e16a8c685bba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CMWF_Template_Centennial_Jan2018</Template>
  <TotalTime>19932</TotalTime>
  <Words>587</Words>
  <Application>Microsoft Macintosh PowerPoint</Application>
  <PresentationFormat>On-screen Show (4:3)</PresentationFormat>
  <Paragraphs>76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Georgia</vt:lpstr>
      <vt:lpstr>InterFace</vt:lpstr>
      <vt:lpstr>Open Sans Light</vt:lpstr>
      <vt:lpstr>System Font Regular</vt:lpstr>
      <vt:lpstr>Trebuchet MS</vt:lpstr>
      <vt:lpstr>1_Office Theme</vt:lpstr>
      <vt:lpstr>Health Centers Are Expanding Access to Care and the Timeliness of Care</vt:lpstr>
      <vt:lpstr>Health Centers Are Expanding Language Access</vt:lpstr>
      <vt:lpstr>Health Centers Are Leveraging Technology to Improve Care</vt:lpstr>
      <vt:lpstr>Health Centers Increasingly Participate in Innovative Models of Care</vt:lpstr>
      <vt:lpstr>Despite Progress, Health Centers Increasingly Face Staffing Shortages</vt:lpstr>
      <vt:lpstr>Health Centers Anticipate Several Challenges over the Next Two Years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 Wilson</dc:creator>
  <cp:lastModifiedBy>Paul Frame</cp:lastModifiedBy>
  <cp:revision>149</cp:revision>
  <cp:lastPrinted>2019-08-19T20:33:31Z</cp:lastPrinted>
  <dcterms:created xsi:type="dcterms:W3CDTF">2018-01-16T15:08:05Z</dcterms:created>
  <dcterms:modified xsi:type="dcterms:W3CDTF">2019-08-19T20:33:33Z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0x010100EA86F167E7CC7A4FA5999C49E55F608F</vt:lpwstr>
  </property>
</Properties>
</file>