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10"/>
  </p:notesMasterIdLst>
  <p:handoutMasterIdLst>
    <p:handoutMasterId r:id="rId11"/>
  </p:handoutMasterIdLst>
  <p:sldIdLst>
    <p:sldId id="959" r:id="rId2"/>
    <p:sldId id="967" r:id="rId3"/>
    <p:sldId id="962" r:id="rId4"/>
    <p:sldId id="964" r:id="rId5"/>
    <p:sldId id="960" r:id="rId6"/>
    <p:sldId id="968" r:id="rId7"/>
    <p:sldId id="961" r:id="rId8"/>
    <p:sldId id="965" r:id="rId9"/>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68" autoAdjust="0"/>
    <p:restoredTop sz="95482" autoAdjust="0"/>
  </p:normalViewPr>
  <p:slideViewPr>
    <p:cSldViewPr snapToObjects="1">
      <p:cViewPr varScale="1">
        <p:scale>
          <a:sx n="148" d="100"/>
          <a:sy n="148" d="100"/>
        </p:scale>
        <p:origin x="2752" y="192"/>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1103580829798"/>
          <c:y val="0"/>
          <c:w val="0.55889641917020205"/>
          <c:h val="0.97480974768335926"/>
        </c:manualLayout>
      </c:layout>
      <c:barChart>
        <c:barDir val="bar"/>
        <c:grouping val="clustered"/>
        <c:varyColors val="0"/>
        <c:ser>
          <c:idx val="0"/>
          <c:order val="0"/>
          <c:tx>
            <c:strRef>
              <c:f>Sheet1!$B$1</c:f>
              <c:strCache>
                <c:ptCount val="1"/>
                <c:pt idx="0">
                  <c:v>Total</c:v>
                </c:pt>
              </c:strCache>
            </c:strRef>
          </c:tx>
          <c:spPr>
            <a:solidFill>
              <a:srgbClr val="044C7F"/>
            </a:solidFill>
          </c:spPr>
          <c:invertIfNegative val="0"/>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Lack of access to credit or capital</c:v>
                </c:pt>
                <c:pt idx="1">
                  <c:v>Government regulations</c:v>
                </c:pt>
                <c:pt idx="2">
                  <c:v>Competition with big business and corporations</c:v>
                </c:pt>
                <c:pt idx="3">
                  <c:v>Local, state, and federal taxes</c:v>
                </c:pt>
                <c:pt idx="4">
                  <c:v>Attracting and retaining quality employees</c:v>
                </c:pt>
                <c:pt idx="5">
                  <c:v>Rising cost of business, not involving benefits</c:v>
                </c:pt>
                <c:pt idx="6">
                  <c:v>Attracting new customers</c:v>
                </c:pt>
                <c:pt idx="7">
                  <c:v>Cost of providing health care coverage to employees</c:v>
                </c:pt>
              </c:strCache>
            </c:strRef>
          </c:cat>
          <c:val>
            <c:numRef>
              <c:f>Sheet1!$B$2:$B$9</c:f>
              <c:numCache>
                <c:formatCode>General</c:formatCode>
                <c:ptCount val="8"/>
                <c:pt idx="0">
                  <c:v>9</c:v>
                </c:pt>
                <c:pt idx="1">
                  <c:v>19</c:v>
                </c:pt>
                <c:pt idx="2">
                  <c:v>24</c:v>
                </c:pt>
                <c:pt idx="3">
                  <c:v>24</c:v>
                </c:pt>
                <c:pt idx="4">
                  <c:v>25</c:v>
                </c:pt>
                <c:pt idx="5">
                  <c:v>28</c:v>
                </c:pt>
                <c:pt idx="6">
                  <c:v>33</c:v>
                </c:pt>
                <c:pt idx="7">
                  <c:v>37</c:v>
                </c:pt>
              </c:numCache>
            </c:numRef>
          </c:val>
          <c:extLst>
            <c:ext xmlns:c16="http://schemas.microsoft.com/office/drawing/2014/chart" uri="{C3380CC4-5D6E-409C-BE32-E72D297353CC}">
              <c16:uniqueId val="{00000000-D1A6-5B43-8924-F813BF9749D7}"/>
            </c:ext>
          </c:extLst>
        </c:ser>
        <c:dLbls>
          <c:showLegendKey val="0"/>
          <c:showVal val="0"/>
          <c:showCatName val="0"/>
          <c:showSerName val="0"/>
          <c:showPercent val="0"/>
          <c:showBubbleSize val="0"/>
        </c:dLbls>
        <c:gapWidth val="25"/>
        <c:axId val="186477056"/>
        <c:axId val="142760128"/>
      </c:barChart>
      <c:catAx>
        <c:axId val="186477056"/>
        <c:scaling>
          <c:orientation val="minMax"/>
        </c:scaling>
        <c:delete val="0"/>
        <c:axPos val="l"/>
        <c:numFmt formatCode="General" sourceLinked="0"/>
        <c:majorTickMark val="out"/>
        <c:minorTickMark val="none"/>
        <c:tickLblPos val="nextTo"/>
        <c:txPr>
          <a:bodyPr/>
          <a:lstStyle/>
          <a:p>
            <a:pPr>
              <a:defRPr sz="1400">
                <a:solidFill>
                  <a:srgbClr val="4C515A"/>
                </a:solidFill>
                <a:latin typeface="InterFace" panose="020B0503030203020204" pitchFamily="34" charset="0"/>
              </a:defRPr>
            </a:pPr>
            <a:endParaRPr lang="en-US"/>
          </a:p>
        </c:txPr>
        <c:crossAx val="142760128"/>
        <c:crosses val="autoZero"/>
        <c:auto val="1"/>
        <c:lblAlgn val="ctr"/>
        <c:lblOffset val="100"/>
        <c:noMultiLvlLbl val="0"/>
      </c:catAx>
      <c:valAx>
        <c:axId val="142760128"/>
        <c:scaling>
          <c:orientation val="minMax"/>
          <c:max val="40"/>
          <c:min val="0"/>
        </c:scaling>
        <c:delete val="1"/>
        <c:axPos val="b"/>
        <c:numFmt formatCode="General" sourceLinked="1"/>
        <c:majorTickMark val="out"/>
        <c:minorTickMark val="none"/>
        <c:tickLblPos val="nextTo"/>
        <c:crossAx val="186477056"/>
        <c:crosses val="autoZero"/>
        <c:crossBetween val="between"/>
        <c:majorUnit val="20"/>
      </c:valAx>
    </c:plotArea>
    <c:plotVisOnly val="1"/>
    <c:dispBlanksAs val="gap"/>
    <c:showDLblsOverMax val="0"/>
  </c:chart>
  <c:txPr>
    <a:bodyPr/>
    <a:lstStyle/>
    <a:p>
      <a:pPr>
        <a:defRPr sz="1800">
          <a:latin typeface="+mn-l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0.83626013414989797"/>
          <c:h val="0.90664962504495161"/>
        </c:manualLayout>
      </c:layout>
      <c:barChart>
        <c:barDir val="col"/>
        <c:grouping val="stacked"/>
        <c:varyColors val="0"/>
        <c:ser>
          <c:idx val="0"/>
          <c:order val="0"/>
          <c:tx>
            <c:strRef>
              <c:f>Sheet1!$B$1</c:f>
              <c:strCache>
                <c:ptCount val="1"/>
                <c:pt idx="0">
                  <c:v>Major problem</c:v>
                </c:pt>
              </c:strCache>
            </c:strRef>
          </c:tx>
          <c:spPr>
            <a:solidFill>
              <a:srgbClr val="044C7F"/>
            </a:solidFill>
          </c:spPr>
          <c:invertIfNegative val="0"/>
          <c:dPt>
            <c:idx val="0"/>
            <c:invertIfNegative val="0"/>
            <c:bubble3D val="0"/>
            <c:extLst>
              <c:ext xmlns:c16="http://schemas.microsoft.com/office/drawing/2014/chart" uri="{C3380CC4-5D6E-409C-BE32-E72D297353CC}">
                <c16:uniqueId val="{00000000-1D55-5844-AE22-E79A21176D87}"/>
              </c:ext>
            </c:extLst>
          </c:dPt>
          <c:dPt>
            <c:idx val="1"/>
            <c:invertIfNegative val="0"/>
            <c:bubble3D val="0"/>
            <c:extLst>
              <c:ext xmlns:c16="http://schemas.microsoft.com/office/drawing/2014/chart" uri="{C3380CC4-5D6E-409C-BE32-E72D297353CC}">
                <c16:uniqueId val="{00000001-1D55-5844-AE22-E79A21176D87}"/>
              </c:ext>
            </c:extLst>
          </c:dPt>
          <c:dPt>
            <c:idx val="2"/>
            <c:invertIfNegative val="0"/>
            <c:bubble3D val="0"/>
            <c:extLst>
              <c:ext xmlns:c16="http://schemas.microsoft.com/office/drawing/2014/chart" uri="{C3380CC4-5D6E-409C-BE32-E72D297353CC}">
                <c16:uniqueId val="{00000002-1D55-5844-AE22-E79A21176D87}"/>
              </c:ext>
            </c:extLst>
          </c:dPt>
          <c:dPt>
            <c:idx val="3"/>
            <c:invertIfNegative val="0"/>
            <c:bubble3D val="0"/>
            <c:extLst>
              <c:ext xmlns:c16="http://schemas.microsoft.com/office/drawing/2014/chart" uri="{C3380CC4-5D6E-409C-BE32-E72D297353CC}">
                <c16:uniqueId val="{00000003-1D55-5844-AE22-E79A21176D87}"/>
              </c:ext>
            </c:extLst>
          </c:dPt>
          <c:dPt>
            <c:idx val="4"/>
            <c:invertIfNegative val="0"/>
            <c:bubble3D val="0"/>
            <c:extLst>
              <c:ext xmlns:c16="http://schemas.microsoft.com/office/drawing/2014/chart" uri="{C3380CC4-5D6E-409C-BE32-E72D297353CC}">
                <c16:uniqueId val="{00000004-1D55-5844-AE22-E79A21176D87}"/>
              </c:ext>
            </c:extLst>
          </c:dPt>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26 or more employees</c:v>
                </c:pt>
                <c:pt idx="1">
                  <c:v>2–25 employees</c:v>
                </c:pt>
                <c:pt idx="2">
                  <c:v>Total</c:v>
                </c:pt>
              </c:strCache>
            </c:strRef>
          </c:cat>
          <c:val>
            <c:numRef>
              <c:f>Sheet1!$B$2:$B$4</c:f>
              <c:numCache>
                <c:formatCode>General</c:formatCode>
                <c:ptCount val="3"/>
                <c:pt idx="0">
                  <c:v>39</c:v>
                </c:pt>
                <c:pt idx="1">
                  <c:v>45</c:v>
                </c:pt>
                <c:pt idx="2">
                  <c:v>44</c:v>
                </c:pt>
              </c:numCache>
            </c:numRef>
          </c:val>
          <c:extLst>
            <c:ext xmlns:c16="http://schemas.microsoft.com/office/drawing/2014/chart" uri="{C3380CC4-5D6E-409C-BE32-E72D297353CC}">
              <c16:uniqueId val="{00000005-1D55-5844-AE22-E79A21176D87}"/>
            </c:ext>
          </c:extLst>
        </c:ser>
        <c:ser>
          <c:idx val="1"/>
          <c:order val="1"/>
          <c:tx>
            <c:strRef>
              <c:f>Sheet1!$C$1</c:f>
              <c:strCache>
                <c:ptCount val="1"/>
                <c:pt idx="0">
                  <c:v>Minor problem</c:v>
                </c:pt>
              </c:strCache>
            </c:strRef>
          </c:tx>
          <c:spPr>
            <a:solidFill>
              <a:srgbClr val="4ABDBC"/>
            </a:solidFill>
          </c:spPr>
          <c:invertIfNegative val="0"/>
          <c:dLbls>
            <c:spPr>
              <a:noFill/>
              <a:ln>
                <a:noFill/>
              </a:ln>
              <a:effectLst/>
            </c:spPr>
            <c:txPr>
              <a:bodyPr wrap="square" lIns="38100" tIns="19050" rIns="38100" bIns="19050" anchor="ctr">
                <a:spAutoFit/>
              </a:bodyPr>
              <a:lstStyle/>
              <a:p>
                <a:pPr>
                  <a:defRPr sz="1400" b="1">
                    <a:solidFill>
                      <a:schemeClr val="bg1"/>
                    </a:solidFill>
                    <a:latin typeface="InterFace" panose="020B0503030203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26 or more employees</c:v>
                </c:pt>
                <c:pt idx="1">
                  <c:v>2–25 employees</c:v>
                </c:pt>
                <c:pt idx="2">
                  <c:v>Total</c:v>
                </c:pt>
              </c:strCache>
            </c:strRef>
          </c:cat>
          <c:val>
            <c:numRef>
              <c:f>Sheet1!$C$2:$C$4</c:f>
              <c:numCache>
                <c:formatCode>General</c:formatCode>
                <c:ptCount val="3"/>
                <c:pt idx="0">
                  <c:v>33</c:v>
                </c:pt>
                <c:pt idx="1">
                  <c:v>30</c:v>
                </c:pt>
                <c:pt idx="2">
                  <c:v>30</c:v>
                </c:pt>
              </c:numCache>
            </c:numRef>
          </c:val>
          <c:extLst>
            <c:ext xmlns:c16="http://schemas.microsoft.com/office/drawing/2014/chart" uri="{C3380CC4-5D6E-409C-BE32-E72D297353CC}">
              <c16:uniqueId val="{00000006-1D55-5844-AE22-E79A21176D87}"/>
            </c:ext>
          </c:extLst>
        </c:ser>
        <c:ser>
          <c:idx val="2"/>
          <c:order val="2"/>
          <c:tx>
            <c:strRef>
              <c:f>Sheet1!$D$1</c:f>
              <c:strCache>
                <c:ptCount val="1"/>
                <c:pt idx="0">
                  <c:v>Column12</c:v>
                </c:pt>
              </c:strCache>
            </c:strRef>
          </c:tx>
          <c:spPr>
            <a:noFill/>
          </c:spPr>
          <c:invertIfNegative val="0"/>
          <c:dLbls>
            <c:spPr>
              <a:noFill/>
              <a:ln>
                <a:noFill/>
              </a:ln>
              <a:effectLst/>
            </c:spPr>
            <c:txPr>
              <a:bodyPr/>
              <a:lstStyle/>
              <a:p>
                <a:pPr>
                  <a:defRPr sz="1400" b="1">
                    <a:solidFill>
                      <a:srgbClr val="4C515A"/>
                    </a:solidFill>
                    <a:latin typeface="InterFace" panose="020B0503030203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26 or more employees</c:v>
                </c:pt>
                <c:pt idx="1">
                  <c:v>2–25 employees</c:v>
                </c:pt>
                <c:pt idx="2">
                  <c:v>Total</c:v>
                </c:pt>
              </c:strCache>
            </c:strRef>
          </c:cat>
          <c:val>
            <c:numRef>
              <c:f>Sheet1!$D$2:$D$4</c:f>
              <c:numCache>
                <c:formatCode>General</c:formatCode>
                <c:ptCount val="3"/>
                <c:pt idx="0">
                  <c:v>72</c:v>
                </c:pt>
                <c:pt idx="1">
                  <c:v>75</c:v>
                </c:pt>
                <c:pt idx="2">
                  <c:v>74</c:v>
                </c:pt>
              </c:numCache>
            </c:numRef>
          </c:val>
          <c:extLst>
            <c:ext xmlns:c16="http://schemas.microsoft.com/office/drawing/2014/chart" uri="{C3380CC4-5D6E-409C-BE32-E72D297353CC}">
              <c16:uniqueId val="{00000007-1D55-5844-AE22-E79A21176D87}"/>
            </c:ext>
          </c:extLst>
        </c:ser>
        <c:dLbls>
          <c:showLegendKey val="0"/>
          <c:showVal val="0"/>
          <c:showCatName val="0"/>
          <c:showSerName val="0"/>
          <c:showPercent val="0"/>
          <c:showBubbleSize val="0"/>
        </c:dLbls>
        <c:gapWidth val="100"/>
        <c:overlap val="100"/>
        <c:axId val="146771968"/>
        <c:axId val="147193856"/>
      </c:barChart>
      <c:catAx>
        <c:axId val="146771968"/>
        <c:scaling>
          <c:orientation val="maxMin"/>
        </c:scaling>
        <c:delete val="0"/>
        <c:axPos val="b"/>
        <c:numFmt formatCode="General" sourceLinked="0"/>
        <c:majorTickMark val="out"/>
        <c:minorTickMark val="none"/>
        <c:tickLblPos val="nextTo"/>
        <c:txPr>
          <a:bodyPr/>
          <a:lstStyle/>
          <a:p>
            <a:pPr>
              <a:defRPr sz="1400" b="0">
                <a:solidFill>
                  <a:srgbClr val="4C515A"/>
                </a:solidFill>
                <a:latin typeface="InterFace" panose="020B0503030203020204" pitchFamily="34" charset="0"/>
              </a:defRPr>
            </a:pPr>
            <a:endParaRPr lang="en-US"/>
          </a:p>
        </c:txPr>
        <c:crossAx val="147193856"/>
        <c:crosses val="autoZero"/>
        <c:auto val="1"/>
        <c:lblAlgn val="ctr"/>
        <c:lblOffset val="100"/>
        <c:noMultiLvlLbl val="0"/>
      </c:catAx>
      <c:valAx>
        <c:axId val="147193856"/>
        <c:scaling>
          <c:orientation val="minMax"/>
          <c:max val="100"/>
          <c:min val="0"/>
        </c:scaling>
        <c:delete val="1"/>
        <c:axPos val="r"/>
        <c:numFmt formatCode="General" sourceLinked="1"/>
        <c:majorTickMark val="out"/>
        <c:minorTickMark val="none"/>
        <c:tickLblPos val="nextTo"/>
        <c:crossAx val="146771968"/>
        <c:crosses val="autoZero"/>
        <c:crossBetween val="between"/>
        <c:majorUnit val="20"/>
      </c:valAx>
    </c:plotArea>
    <c:legend>
      <c:legendPos val="r"/>
      <c:legendEntry>
        <c:idx val="0"/>
        <c:delete val="1"/>
      </c:legendEntry>
      <c:layout>
        <c:manualLayout>
          <c:xMode val="edge"/>
          <c:yMode val="edge"/>
          <c:x val="0.84904086989126359"/>
          <c:y val="0.49230842859486945"/>
          <c:w val="0.14249352164312795"/>
          <c:h val="0.14769444943650489"/>
        </c:manualLayout>
      </c:layout>
      <c:overlay val="0"/>
      <c:txPr>
        <a:bodyPr/>
        <a:lstStyle/>
        <a:p>
          <a:pPr>
            <a:defRPr sz="1400">
              <a:solidFill>
                <a:srgbClr val="4C515A"/>
              </a:solidFill>
              <a:latin typeface="InterFace" panose="020B0503030203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288557213930351"/>
          <c:y val="0"/>
          <c:w val="0.49411995142398246"/>
          <c:h val="0.95768230251335351"/>
        </c:manualLayout>
      </c:layout>
      <c:barChart>
        <c:barDir val="bar"/>
        <c:grouping val="clustered"/>
        <c:varyColors val="0"/>
        <c:ser>
          <c:idx val="0"/>
          <c:order val="0"/>
          <c:tx>
            <c:strRef>
              <c:f>Sheet1!$B$1</c:f>
              <c:strCache>
                <c:ptCount val="1"/>
                <c:pt idx="0">
                  <c:v>Total</c:v>
                </c:pt>
              </c:strCache>
            </c:strRef>
          </c:tx>
          <c:spPr>
            <a:solidFill>
              <a:srgbClr val="044C7F"/>
            </a:solidFill>
          </c:spPr>
          <c:invertIfNegative val="0"/>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Finding in-network doctors and hospitals</c:v>
                </c:pt>
                <c:pt idx="1">
                  <c:v>Time required for administration/paperwork</c:v>
                </c:pt>
                <c:pt idx="2">
                  <c:v>Inability to get clear, unbiased information/data to make purchasing decisions</c:v>
                </c:pt>
                <c:pt idx="3">
                  <c:v>Changing government rules and regulations</c:v>
                </c:pt>
                <c:pt idx="4">
                  <c:v>Rising cost of prescription drugs</c:v>
                </c:pt>
                <c:pt idx="5">
                  <c:v>Lack of choices in health care plans</c:v>
                </c:pt>
              </c:strCache>
            </c:strRef>
          </c:cat>
          <c:val>
            <c:numRef>
              <c:f>Sheet1!$B$2:$B$7</c:f>
              <c:numCache>
                <c:formatCode>General</c:formatCode>
                <c:ptCount val="6"/>
                <c:pt idx="0">
                  <c:v>23</c:v>
                </c:pt>
                <c:pt idx="1">
                  <c:v>27</c:v>
                </c:pt>
                <c:pt idx="2">
                  <c:v>32</c:v>
                </c:pt>
                <c:pt idx="3">
                  <c:v>36</c:v>
                </c:pt>
                <c:pt idx="4">
                  <c:v>40</c:v>
                </c:pt>
                <c:pt idx="5">
                  <c:v>43</c:v>
                </c:pt>
              </c:numCache>
            </c:numRef>
          </c:val>
          <c:extLst>
            <c:ext xmlns:c16="http://schemas.microsoft.com/office/drawing/2014/chart" uri="{C3380CC4-5D6E-409C-BE32-E72D297353CC}">
              <c16:uniqueId val="{00000000-E31A-4F55-831E-B7C279A44821}"/>
            </c:ext>
          </c:extLst>
        </c:ser>
        <c:dLbls>
          <c:showLegendKey val="0"/>
          <c:showVal val="0"/>
          <c:showCatName val="0"/>
          <c:showSerName val="0"/>
          <c:showPercent val="0"/>
          <c:showBubbleSize val="0"/>
        </c:dLbls>
        <c:gapWidth val="25"/>
        <c:axId val="147550720"/>
        <c:axId val="147196160"/>
      </c:barChart>
      <c:catAx>
        <c:axId val="147550720"/>
        <c:scaling>
          <c:orientation val="minMax"/>
        </c:scaling>
        <c:delete val="0"/>
        <c:axPos val="l"/>
        <c:numFmt formatCode="General" sourceLinked="0"/>
        <c:majorTickMark val="out"/>
        <c:minorTickMark val="none"/>
        <c:tickLblPos val="nextTo"/>
        <c:txPr>
          <a:bodyPr rot="0" vert="horz" anchor="ctr" anchorCtr="0"/>
          <a:lstStyle/>
          <a:p>
            <a:pPr algn="r" fontAlgn="ctr">
              <a:defRPr sz="1300">
                <a:solidFill>
                  <a:srgbClr val="4C515A"/>
                </a:solidFill>
                <a:latin typeface="InterFace" panose="020B0503030203020204" pitchFamily="34" charset="0"/>
              </a:defRPr>
            </a:pPr>
            <a:endParaRPr lang="en-US"/>
          </a:p>
        </c:txPr>
        <c:crossAx val="147196160"/>
        <c:crosses val="autoZero"/>
        <c:auto val="1"/>
        <c:lblAlgn val="ctr"/>
        <c:lblOffset val="100"/>
        <c:noMultiLvlLbl val="0"/>
      </c:catAx>
      <c:valAx>
        <c:axId val="147196160"/>
        <c:scaling>
          <c:orientation val="minMax"/>
          <c:max val="50"/>
          <c:min val="0"/>
        </c:scaling>
        <c:delete val="1"/>
        <c:axPos val="b"/>
        <c:numFmt formatCode="General" sourceLinked="1"/>
        <c:majorTickMark val="out"/>
        <c:minorTickMark val="none"/>
        <c:tickLblPos val="nextTo"/>
        <c:crossAx val="147550720"/>
        <c:crosses val="autoZero"/>
        <c:crossBetween val="between"/>
        <c:majorUnit val="20"/>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2522397200349968"/>
          <c:y val="0"/>
          <c:w val="0.4617816522934633"/>
          <c:h val="0.95768230251335351"/>
        </c:manualLayout>
      </c:layout>
      <c:barChart>
        <c:barDir val="bar"/>
        <c:grouping val="clustered"/>
        <c:varyColors val="0"/>
        <c:ser>
          <c:idx val="0"/>
          <c:order val="0"/>
          <c:tx>
            <c:strRef>
              <c:f>Sheet1!$B$1</c:f>
              <c:strCache>
                <c:ptCount val="1"/>
                <c:pt idx="0">
                  <c:v>Total</c:v>
                </c:pt>
              </c:strCache>
            </c:strRef>
          </c:tx>
          <c:spPr>
            <a:solidFill>
              <a:schemeClr val="bg2"/>
            </a:solidFill>
          </c:spPr>
          <c:invertIfNegative val="0"/>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Finding in-network doctors and hospitals</c:v>
                </c:pt>
                <c:pt idx="1">
                  <c:v>Time required for administration/paperwork</c:v>
                </c:pt>
                <c:pt idx="2">
                  <c:v>Inability to get clear, unbiased information/data to make purchasing decisions</c:v>
                </c:pt>
                <c:pt idx="3">
                  <c:v>Changing government rules and regulations</c:v>
                </c:pt>
                <c:pt idx="4">
                  <c:v>Lack of choices in health care plans</c:v>
                </c:pt>
                <c:pt idx="5">
                  <c:v>Rising cost of prescription drugs</c:v>
                </c:pt>
              </c:strCache>
            </c:strRef>
          </c:cat>
          <c:val>
            <c:numRef>
              <c:f>Sheet1!$B$2:$B$7</c:f>
              <c:numCache>
                <c:formatCode>General</c:formatCode>
                <c:ptCount val="6"/>
                <c:pt idx="0">
                  <c:v>9</c:v>
                </c:pt>
                <c:pt idx="1">
                  <c:v>11</c:v>
                </c:pt>
                <c:pt idx="2">
                  <c:v>14</c:v>
                </c:pt>
                <c:pt idx="3">
                  <c:v>18</c:v>
                </c:pt>
                <c:pt idx="4">
                  <c:v>23</c:v>
                </c:pt>
                <c:pt idx="5">
                  <c:v>25</c:v>
                </c:pt>
              </c:numCache>
            </c:numRef>
          </c:val>
          <c:extLst>
            <c:ext xmlns:c16="http://schemas.microsoft.com/office/drawing/2014/chart" uri="{C3380CC4-5D6E-409C-BE32-E72D297353CC}">
              <c16:uniqueId val="{00000000-45AC-2941-A5D0-2706CEF061BB}"/>
            </c:ext>
          </c:extLst>
        </c:ser>
        <c:dLbls>
          <c:showLegendKey val="0"/>
          <c:showVal val="0"/>
          <c:showCatName val="0"/>
          <c:showSerName val="0"/>
          <c:showPercent val="0"/>
          <c:showBubbleSize val="0"/>
        </c:dLbls>
        <c:gapWidth val="50"/>
        <c:axId val="147550720"/>
        <c:axId val="147196160"/>
      </c:barChart>
      <c:catAx>
        <c:axId val="147550720"/>
        <c:scaling>
          <c:orientation val="minMax"/>
        </c:scaling>
        <c:delete val="0"/>
        <c:axPos val="l"/>
        <c:numFmt formatCode="General" sourceLinked="0"/>
        <c:majorTickMark val="out"/>
        <c:minorTickMark val="none"/>
        <c:tickLblPos val="nextTo"/>
        <c:txPr>
          <a:bodyPr/>
          <a:lstStyle/>
          <a:p>
            <a:pPr algn="r">
              <a:defRPr sz="1300">
                <a:solidFill>
                  <a:srgbClr val="4C515A"/>
                </a:solidFill>
                <a:latin typeface="InterFace" panose="020B0503030203020204" pitchFamily="34" charset="0"/>
              </a:defRPr>
            </a:pPr>
            <a:endParaRPr lang="en-US"/>
          </a:p>
        </c:txPr>
        <c:crossAx val="147196160"/>
        <c:crosses val="autoZero"/>
        <c:auto val="1"/>
        <c:lblAlgn val="ctr"/>
        <c:lblOffset val="100"/>
        <c:noMultiLvlLbl val="0"/>
      </c:catAx>
      <c:valAx>
        <c:axId val="147196160"/>
        <c:scaling>
          <c:orientation val="minMax"/>
          <c:max val="50"/>
          <c:min val="0"/>
        </c:scaling>
        <c:delete val="1"/>
        <c:axPos val="b"/>
        <c:numFmt formatCode="General" sourceLinked="1"/>
        <c:majorTickMark val="out"/>
        <c:minorTickMark val="none"/>
        <c:tickLblPos val="nextTo"/>
        <c:crossAx val="147550720"/>
        <c:crosses val="autoZero"/>
        <c:crossBetween val="between"/>
        <c:majorUnit val="20"/>
      </c:valAx>
    </c:plotArea>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725745315883678"/>
          <c:y val="3.3524146981627298E-2"/>
          <c:w val="0.52274254684116317"/>
          <c:h val="0.94647585301837278"/>
        </c:manualLayout>
      </c:layout>
      <c:barChart>
        <c:barDir val="bar"/>
        <c:grouping val="clustered"/>
        <c:varyColors val="0"/>
        <c:ser>
          <c:idx val="0"/>
          <c:order val="0"/>
          <c:tx>
            <c:strRef>
              <c:f>Sheet1!$B$1</c:f>
              <c:strCache>
                <c:ptCount val="1"/>
                <c:pt idx="0">
                  <c:v>Total</c:v>
                </c:pt>
              </c:strCache>
            </c:strRef>
          </c:tx>
          <c:spPr>
            <a:solidFill>
              <a:srgbClr val="044C7F"/>
            </a:solidFill>
          </c:spPr>
          <c:invertIfNegative val="0"/>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Other</c:v>
                </c:pt>
                <c:pt idx="1">
                  <c:v>Reduced or eliminated dependent coverage</c:v>
                </c:pt>
                <c:pt idx="2">
                  <c:v>Required your employees to pay higher premiums</c:v>
                </c:pt>
                <c:pt idx="3">
                  <c:v>Changed carriers</c:v>
                </c:pt>
                <c:pt idx="4">
                  <c:v>Negotiated with current carrier for lower rates</c:v>
                </c:pt>
                <c:pt idx="5">
                  <c:v>Increased deductibles or copayments for your employees</c:v>
                </c:pt>
              </c:strCache>
            </c:strRef>
          </c:cat>
          <c:val>
            <c:numRef>
              <c:f>Sheet1!$B$2:$B$7</c:f>
              <c:numCache>
                <c:formatCode>General</c:formatCode>
                <c:ptCount val="6"/>
                <c:pt idx="0">
                  <c:v>3</c:v>
                </c:pt>
                <c:pt idx="1">
                  <c:v>16</c:v>
                </c:pt>
                <c:pt idx="2">
                  <c:v>25</c:v>
                </c:pt>
                <c:pt idx="3">
                  <c:v>27</c:v>
                </c:pt>
                <c:pt idx="4">
                  <c:v>29</c:v>
                </c:pt>
                <c:pt idx="5">
                  <c:v>48</c:v>
                </c:pt>
              </c:numCache>
            </c:numRef>
          </c:val>
          <c:extLst>
            <c:ext xmlns:c16="http://schemas.microsoft.com/office/drawing/2014/chart" uri="{C3380CC4-5D6E-409C-BE32-E72D297353CC}">
              <c16:uniqueId val="{00000000-B3AA-402E-9545-6B277710FF91}"/>
            </c:ext>
          </c:extLst>
        </c:ser>
        <c:dLbls>
          <c:showLegendKey val="0"/>
          <c:showVal val="0"/>
          <c:showCatName val="0"/>
          <c:showSerName val="0"/>
          <c:showPercent val="0"/>
          <c:showBubbleSize val="0"/>
        </c:dLbls>
        <c:gapWidth val="25"/>
        <c:axId val="146774528"/>
        <c:axId val="147200768"/>
      </c:barChart>
      <c:catAx>
        <c:axId val="146774528"/>
        <c:scaling>
          <c:orientation val="minMax"/>
        </c:scaling>
        <c:delete val="0"/>
        <c:axPos val="l"/>
        <c:numFmt formatCode="General" sourceLinked="0"/>
        <c:majorTickMark val="out"/>
        <c:minorTickMark val="none"/>
        <c:tickLblPos val="nextTo"/>
        <c:txPr>
          <a:bodyPr/>
          <a:lstStyle/>
          <a:p>
            <a:pPr>
              <a:defRPr sz="1400">
                <a:solidFill>
                  <a:srgbClr val="4C515A"/>
                </a:solidFill>
                <a:latin typeface="InterFace" panose="020B0503030203020204" pitchFamily="34" charset="0"/>
              </a:defRPr>
            </a:pPr>
            <a:endParaRPr lang="en-US"/>
          </a:p>
        </c:txPr>
        <c:crossAx val="147200768"/>
        <c:crosses val="autoZero"/>
        <c:auto val="1"/>
        <c:lblAlgn val="ctr"/>
        <c:lblOffset val="100"/>
        <c:noMultiLvlLbl val="0"/>
      </c:catAx>
      <c:valAx>
        <c:axId val="147200768"/>
        <c:scaling>
          <c:orientation val="minMax"/>
          <c:max val="50"/>
          <c:min val="0"/>
        </c:scaling>
        <c:delete val="1"/>
        <c:axPos val="b"/>
        <c:numFmt formatCode="General" sourceLinked="1"/>
        <c:majorTickMark val="out"/>
        <c:minorTickMark val="none"/>
        <c:tickLblPos val="nextTo"/>
        <c:crossAx val="146774528"/>
        <c:crosses val="autoZero"/>
        <c:crossBetween val="between"/>
        <c:majorUnit val="20"/>
      </c:valAx>
    </c:plotArea>
    <c:plotVisOnly val="1"/>
    <c:dispBlanksAs val="gap"/>
    <c:showDLblsOverMax val="0"/>
  </c:chart>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400989784799282"/>
          <c:y val="0.12544152456680607"/>
          <c:w val="0.75599010215200713"/>
          <c:h val="0.85648842901135269"/>
        </c:manualLayout>
      </c:layout>
      <c:barChart>
        <c:barDir val="bar"/>
        <c:grouping val="stacked"/>
        <c:varyColors val="0"/>
        <c:ser>
          <c:idx val="0"/>
          <c:order val="0"/>
          <c:tx>
            <c:strRef>
              <c:f>Sheet1!$B$1</c:f>
              <c:strCache>
                <c:ptCount val="1"/>
                <c:pt idx="0">
                  <c:v>Very responsible</c:v>
                </c:pt>
              </c:strCache>
            </c:strRef>
          </c:tx>
          <c:spPr>
            <a:solidFill>
              <a:srgbClr val="044C7F"/>
            </a:solidFill>
          </c:spPr>
          <c:invertIfNegative val="0"/>
          <c:dPt>
            <c:idx val="0"/>
            <c:invertIfNegative val="0"/>
            <c:bubble3D val="0"/>
            <c:extLst>
              <c:ext xmlns:c16="http://schemas.microsoft.com/office/drawing/2014/chart" uri="{C3380CC4-5D6E-409C-BE32-E72D297353CC}">
                <c16:uniqueId val="{00000000-E761-432F-8FB6-8F8BAF57C979}"/>
              </c:ext>
            </c:extLst>
          </c:dPt>
          <c:dPt>
            <c:idx val="1"/>
            <c:invertIfNegative val="0"/>
            <c:bubble3D val="0"/>
            <c:extLst>
              <c:ext xmlns:c16="http://schemas.microsoft.com/office/drawing/2014/chart" uri="{C3380CC4-5D6E-409C-BE32-E72D297353CC}">
                <c16:uniqueId val="{00000001-E761-432F-8FB6-8F8BAF57C979}"/>
              </c:ext>
            </c:extLst>
          </c:dPt>
          <c:dPt>
            <c:idx val="2"/>
            <c:invertIfNegative val="0"/>
            <c:bubble3D val="0"/>
            <c:extLst>
              <c:ext xmlns:c16="http://schemas.microsoft.com/office/drawing/2014/chart" uri="{C3380CC4-5D6E-409C-BE32-E72D297353CC}">
                <c16:uniqueId val="{00000002-E761-432F-8FB6-8F8BAF57C979}"/>
              </c:ext>
            </c:extLst>
          </c:dPt>
          <c:dPt>
            <c:idx val="3"/>
            <c:invertIfNegative val="0"/>
            <c:bubble3D val="0"/>
            <c:extLst>
              <c:ext xmlns:c16="http://schemas.microsoft.com/office/drawing/2014/chart" uri="{C3380CC4-5D6E-409C-BE32-E72D297353CC}">
                <c16:uniqueId val="{00000003-E761-432F-8FB6-8F8BAF57C979}"/>
              </c:ext>
            </c:extLst>
          </c:dPt>
          <c:dPt>
            <c:idx val="4"/>
            <c:invertIfNegative val="0"/>
            <c:bubble3D val="0"/>
            <c:extLst>
              <c:ext xmlns:c16="http://schemas.microsoft.com/office/drawing/2014/chart" uri="{C3380CC4-5D6E-409C-BE32-E72D297353CC}">
                <c16:uniqueId val="{00000004-E761-432F-8FB6-8F8BAF57C979}"/>
              </c:ext>
            </c:extLst>
          </c:dPt>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Health care providers, 
like doctors and hospitals</c:v>
                </c:pt>
                <c:pt idx="1">
                  <c:v>Federal government</c:v>
                </c:pt>
                <c:pt idx="2">
                  <c:v>Health insurance carriers</c:v>
                </c:pt>
                <c:pt idx="3">
                  <c:v>Pharmaceutical companies</c:v>
                </c:pt>
              </c:strCache>
            </c:strRef>
          </c:cat>
          <c:val>
            <c:numRef>
              <c:f>Sheet1!$B$2:$B$5</c:f>
              <c:numCache>
                <c:formatCode>General</c:formatCode>
                <c:ptCount val="4"/>
                <c:pt idx="0">
                  <c:v>39</c:v>
                </c:pt>
                <c:pt idx="1">
                  <c:v>46</c:v>
                </c:pt>
                <c:pt idx="2">
                  <c:v>60</c:v>
                </c:pt>
                <c:pt idx="3">
                  <c:v>61</c:v>
                </c:pt>
              </c:numCache>
            </c:numRef>
          </c:val>
          <c:extLst>
            <c:ext xmlns:c16="http://schemas.microsoft.com/office/drawing/2014/chart" uri="{C3380CC4-5D6E-409C-BE32-E72D297353CC}">
              <c16:uniqueId val="{00000005-E761-432F-8FB6-8F8BAF57C979}"/>
            </c:ext>
          </c:extLst>
        </c:ser>
        <c:ser>
          <c:idx val="1"/>
          <c:order val="1"/>
          <c:tx>
            <c:strRef>
              <c:f>Sheet1!$C$1</c:f>
              <c:strCache>
                <c:ptCount val="1"/>
                <c:pt idx="0">
                  <c:v>Somewhat responsible</c:v>
                </c:pt>
              </c:strCache>
            </c:strRef>
          </c:tx>
          <c:spPr>
            <a:solidFill>
              <a:srgbClr val="4ABDBC"/>
            </a:solidFill>
          </c:spPr>
          <c:invertIfNegative val="0"/>
          <c:dLbls>
            <c:spPr>
              <a:noFill/>
              <a:ln>
                <a:noFill/>
              </a:ln>
              <a:effectLst/>
            </c:spPr>
            <c:txPr>
              <a:bodyPr wrap="square" lIns="38100" tIns="19050" rIns="38100" bIns="19050" anchor="ctr">
                <a:spAutoFit/>
              </a:bodyPr>
              <a:lstStyle/>
              <a:p>
                <a:pPr>
                  <a:defRPr sz="1400" b="1">
                    <a:solidFill>
                      <a:schemeClr val="bg1"/>
                    </a:solidFill>
                    <a:latin typeface="InterFace" panose="020B0503030203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Health care providers, 
like doctors and hospitals</c:v>
                </c:pt>
                <c:pt idx="1">
                  <c:v>Federal government</c:v>
                </c:pt>
                <c:pt idx="2">
                  <c:v>Health insurance carriers</c:v>
                </c:pt>
                <c:pt idx="3">
                  <c:v>Pharmaceutical companies</c:v>
                </c:pt>
              </c:strCache>
            </c:strRef>
          </c:cat>
          <c:val>
            <c:numRef>
              <c:f>Sheet1!$C$2:$C$5</c:f>
              <c:numCache>
                <c:formatCode>General</c:formatCode>
                <c:ptCount val="4"/>
                <c:pt idx="0">
                  <c:v>45</c:v>
                </c:pt>
                <c:pt idx="1">
                  <c:v>37</c:v>
                </c:pt>
                <c:pt idx="2">
                  <c:v>31</c:v>
                </c:pt>
                <c:pt idx="3">
                  <c:v>27</c:v>
                </c:pt>
              </c:numCache>
            </c:numRef>
          </c:val>
          <c:extLst>
            <c:ext xmlns:c16="http://schemas.microsoft.com/office/drawing/2014/chart" uri="{C3380CC4-5D6E-409C-BE32-E72D297353CC}">
              <c16:uniqueId val="{00000006-E761-432F-8FB6-8F8BAF57C979}"/>
            </c:ext>
          </c:extLst>
        </c:ser>
        <c:ser>
          <c:idx val="2"/>
          <c:order val="2"/>
          <c:tx>
            <c:strRef>
              <c:f>Sheet1!$D$1</c:f>
              <c:strCache>
                <c:ptCount val="1"/>
                <c:pt idx="0">
                  <c:v>Column12</c:v>
                </c:pt>
              </c:strCache>
            </c:strRef>
          </c:tx>
          <c:spPr>
            <a:noFill/>
          </c:spPr>
          <c:invertIfNegative val="0"/>
          <c:dLbls>
            <c:spPr>
              <a:noFill/>
              <a:ln>
                <a:noFill/>
              </a:ln>
              <a:effectLst/>
            </c:spPr>
            <c:txPr>
              <a:bodyPr/>
              <a:lstStyle/>
              <a:p>
                <a:pPr>
                  <a:defRPr sz="1400" b="1">
                    <a:solidFill>
                      <a:srgbClr val="4C515A"/>
                    </a:solidFill>
                    <a:latin typeface="InterFace" panose="020B0503030203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Health care providers, 
like doctors and hospitals</c:v>
                </c:pt>
                <c:pt idx="1">
                  <c:v>Federal government</c:v>
                </c:pt>
                <c:pt idx="2">
                  <c:v>Health insurance carriers</c:v>
                </c:pt>
                <c:pt idx="3">
                  <c:v>Pharmaceutical companies</c:v>
                </c:pt>
              </c:strCache>
            </c:strRef>
          </c:cat>
          <c:val>
            <c:numRef>
              <c:f>Sheet1!$D$2:$D$5</c:f>
              <c:numCache>
                <c:formatCode>General</c:formatCode>
                <c:ptCount val="4"/>
                <c:pt idx="0">
                  <c:v>85</c:v>
                </c:pt>
                <c:pt idx="1">
                  <c:v>83</c:v>
                </c:pt>
                <c:pt idx="2">
                  <c:v>91</c:v>
                </c:pt>
                <c:pt idx="3">
                  <c:v>88</c:v>
                </c:pt>
              </c:numCache>
            </c:numRef>
          </c:val>
          <c:extLst>
            <c:ext xmlns:c16="http://schemas.microsoft.com/office/drawing/2014/chart" uri="{C3380CC4-5D6E-409C-BE32-E72D297353CC}">
              <c16:uniqueId val="{00000008-E761-432F-8FB6-8F8BAF57C979}"/>
            </c:ext>
          </c:extLst>
        </c:ser>
        <c:dLbls>
          <c:showLegendKey val="0"/>
          <c:showVal val="0"/>
          <c:showCatName val="0"/>
          <c:showSerName val="0"/>
          <c:showPercent val="0"/>
          <c:showBubbleSize val="0"/>
        </c:dLbls>
        <c:gapWidth val="25"/>
        <c:overlap val="100"/>
        <c:axId val="52064256"/>
        <c:axId val="147211392"/>
      </c:barChart>
      <c:catAx>
        <c:axId val="52064256"/>
        <c:scaling>
          <c:orientation val="minMax"/>
        </c:scaling>
        <c:delete val="0"/>
        <c:axPos val="l"/>
        <c:numFmt formatCode="General" sourceLinked="0"/>
        <c:majorTickMark val="out"/>
        <c:minorTickMark val="none"/>
        <c:tickLblPos val="nextTo"/>
        <c:txPr>
          <a:bodyPr/>
          <a:lstStyle/>
          <a:p>
            <a:pPr algn="r">
              <a:defRPr sz="1400" b="0">
                <a:solidFill>
                  <a:srgbClr val="4C515A"/>
                </a:solidFill>
                <a:latin typeface="InterFace" panose="020B0503030203020204" pitchFamily="34" charset="0"/>
              </a:defRPr>
            </a:pPr>
            <a:endParaRPr lang="en-US"/>
          </a:p>
        </c:txPr>
        <c:crossAx val="147211392"/>
        <c:crosses val="autoZero"/>
        <c:auto val="1"/>
        <c:lblAlgn val="ctr"/>
        <c:lblOffset val="100"/>
        <c:noMultiLvlLbl val="0"/>
      </c:catAx>
      <c:valAx>
        <c:axId val="147211392"/>
        <c:scaling>
          <c:orientation val="minMax"/>
          <c:max val="100"/>
          <c:min val="0"/>
        </c:scaling>
        <c:delete val="1"/>
        <c:axPos val="b"/>
        <c:numFmt formatCode="General" sourceLinked="1"/>
        <c:majorTickMark val="out"/>
        <c:minorTickMark val="none"/>
        <c:tickLblPos val="nextTo"/>
        <c:crossAx val="52064256"/>
        <c:crosses val="autoZero"/>
        <c:crossBetween val="between"/>
        <c:majorUnit val="20"/>
      </c:valAx>
    </c:plotArea>
    <c:legend>
      <c:legendPos val="t"/>
      <c:legendEntry>
        <c:idx val="2"/>
        <c:delete val="1"/>
      </c:legendEntry>
      <c:layout>
        <c:manualLayout>
          <c:xMode val="edge"/>
          <c:yMode val="edge"/>
          <c:x val="0.5247109950436285"/>
          <c:y val="1.0876421011854803E-2"/>
          <c:w val="0.39232344322926577"/>
          <c:h val="9.6150541586169563E-2"/>
        </c:manualLayout>
      </c:layout>
      <c:overlay val="0"/>
      <c:txPr>
        <a:bodyPr/>
        <a:lstStyle/>
        <a:p>
          <a:pPr>
            <a:defRPr sz="1400">
              <a:solidFill>
                <a:srgbClr val="4C515A"/>
              </a:solidFill>
              <a:latin typeface="InterFace" panose="020B0503030203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945471434459242"/>
          <c:y val="9.7578307808911677E-2"/>
          <c:w val="0.51054528565540758"/>
          <c:h val="0.88435115648326523"/>
        </c:manualLayout>
      </c:layout>
      <c:barChart>
        <c:barDir val="bar"/>
        <c:grouping val="stacked"/>
        <c:varyColors val="0"/>
        <c:ser>
          <c:idx val="0"/>
          <c:order val="0"/>
          <c:tx>
            <c:strRef>
              <c:f>Sheet1!$B$1</c:f>
              <c:strCache>
                <c:ptCount val="1"/>
                <c:pt idx="0">
                  <c:v>Strongly support</c:v>
                </c:pt>
              </c:strCache>
            </c:strRef>
          </c:tx>
          <c:spPr>
            <a:solidFill>
              <a:srgbClr val="044C7F"/>
            </a:solidFill>
          </c:spPr>
          <c:invertIfNegative val="0"/>
          <c:dPt>
            <c:idx val="0"/>
            <c:invertIfNegative val="0"/>
            <c:bubble3D val="0"/>
            <c:extLst>
              <c:ext xmlns:c16="http://schemas.microsoft.com/office/drawing/2014/chart" uri="{C3380CC4-5D6E-409C-BE32-E72D297353CC}">
                <c16:uniqueId val="{00000000-E761-432F-8FB6-8F8BAF57C979}"/>
              </c:ext>
            </c:extLst>
          </c:dPt>
          <c:dPt>
            <c:idx val="1"/>
            <c:invertIfNegative val="0"/>
            <c:bubble3D val="0"/>
            <c:extLst>
              <c:ext xmlns:c16="http://schemas.microsoft.com/office/drawing/2014/chart" uri="{C3380CC4-5D6E-409C-BE32-E72D297353CC}">
                <c16:uniqueId val="{00000001-E761-432F-8FB6-8F8BAF57C979}"/>
              </c:ext>
            </c:extLst>
          </c:dPt>
          <c:dPt>
            <c:idx val="2"/>
            <c:invertIfNegative val="0"/>
            <c:bubble3D val="0"/>
            <c:extLst>
              <c:ext xmlns:c16="http://schemas.microsoft.com/office/drawing/2014/chart" uri="{C3380CC4-5D6E-409C-BE32-E72D297353CC}">
                <c16:uniqueId val="{00000002-E761-432F-8FB6-8F8BAF57C979}"/>
              </c:ext>
            </c:extLst>
          </c:dPt>
          <c:dPt>
            <c:idx val="3"/>
            <c:invertIfNegative val="0"/>
            <c:bubble3D val="0"/>
            <c:extLst>
              <c:ext xmlns:c16="http://schemas.microsoft.com/office/drawing/2014/chart" uri="{C3380CC4-5D6E-409C-BE32-E72D297353CC}">
                <c16:uniqueId val="{00000003-E761-432F-8FB6-8F8BAF57C979}"/>
              </c:ext>
            </c:extLst>
          </c:dPt>
          <c:dPt>
            <c:idx val="4"/>
            <c:invertIfNegative val="0"/>
            <c:bubble3D val="0"/>
            <c:spPr>
              <a:solidFill>
                <a:srgbClr val="044C7F"/>
              </a:solidFill>
            </c:spPr>
            <c:extLst>
              <c:ext xmlns:c16="http://schemas.microsoft.com/office/drawing/2014/chart" uri="{C3380CC4-5D6E-409C-BE32-E72D297353CC}">
                <c16:uniqueId val="{00000004-E761-432F-8FB6-8F8BAF57C979}"/>
              </c:ext>
            </c:extLst>
          </c:dPt>
          <c:dPt>
            <c:idx val="5"/>
            <c:invertIfNegative val="0"/>
            <c:bubble3D val="0"/>
            <c:spPr>
              <a:solidFill>
                <a:srgbClr val="044C7F"/>
              </a:solidFill>
            </c:spPr>
            <c:extLst>
              <c:ext xmlns:c16="http://schemas.microsoft.com/office/drawing/2014/chart" uri="{C3380CC4-5D6E-409C-BE32-E72D297353CC}">
                <c16:uniqueId val="{00000007-A7B9-4BB2-B30A-741EE562AF09}"/>
              </c:ext>
            </c:extLst>
          </c:dPt>
          <c:dPt>
            <c:idx val="8"/>
            <c:invertIfNegative val="0"/>
            <c:bubble3D val="0"/>
            <c:spPr>
              <a:solidFill>
                <a:srgbClr val="044C7F"/>
              </a:solidFill>
            </c:spPr>
            <c:extLst>
              <c:ext xmlns:c16="http://schemas.microsoft.com/office/drawing/2014/chart" uri="{C3380CC4-5D6E-409C-BE32-E72D297353CC}">
                <c16:uniqueId val="{00000009-A7B9-4BB2-B30A-741EE562AF09}"/>
              </c:ext>
            </c:extLst>
          </c:dPt>
          <c:dPt>
            <c:idx val="9"/>
            <c:invertIfNegative val="0"/>
            <c:bubble3D val="0"/>
            <c:spPr>
              <a:solidFill>
                <a:srgbClr val="044C7F"/>
              </a:solidFill>
            </c:spPr>
            <c:extLst>
              <c:ext xmlns:c16="http://schemas.microsoft.com/office/drawing/2014/chart" uri="{C3380CC4-5D6E-409C-BE32-E72D297353CC}">
                <c16:uniqueId val="{0000000B-A7B9-4BB2-B30A-741EE562AF09}"/>
              </c:ext>
            </c:extLst>
          </c:dPt>
          <c:dLbls>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Limit or prevent consolidation in health care</c:v>
                </c:pt>
                <c:pt idx="1">
                  <c:v>(SPLIT) Have Medicare for All </c:v>
                </c:pt>
                <c:pt idx="2">
                  <c:v>Allow employees to buy into Medicare or Medicaid</c:v>
                </c:pt>
                <c:pt idx="3">
                  <c:v>(SPLIT) Create a national-government-administered health plan</c:v>
                </c:pt>
                <c:pt idx="4">
                  <c:v>Allow government to negotiate directly with drug companies</c:v>
                </c:pt>
                <c:pt idx="5">
                  <c:v>Make it easier to import drugs from Canada</c:v>
                </c:pt>
                <c:pt idx="6">
                  <c:v>Reduce regulations and bureaucracy rules governing health insurance</c:v>
                </c:pt>
                <c:pt idx="7">
                  <c:v>Cap out-of-pocket patient expenses</c:v>
                </c:pt>
                <c:pt idx="8">
                  <c:v>Pharma companies to disclose the “list price” of drugs</c:v>
                </c:pt>
                <c:pt idx="9">
                  <c:v>More generic drugs to come to the market</c:v>
                </c:pt>
              </c:strCache>
            </c:strRef>
          </c:cat>
          <c:val>
            <c:numRef>
              <c:f>Sheet1!$B$2:$B$11</c:f>
              <c:numCache>
                <c:formatCode>General</c:formatCode>
                <c:ptCount val="10"/>
                <c:pt idx="0">
                  <c:v>26</c:v>
                </c:pt>
                <c:pt idx="1">
                  <c:v>34</c:v>
                </c:pt>
                <c:pt idx="2">
                  <c:v>35</c:v>
                </c:pt>
                <c:pt idx="3">
                  <c:v>38</c:v>
                </c:pt>
                <c:pt idx="4">
                  <c:v>46</c:v>
                </c:pt>
                <c:pt idx="5">
                  <c:v>47</c:v>
                </c:pt>
                <c:pt idx="6">
                  <c:v>48</c:v>
                </c:pt>
                <c:pt idx="7">
                  <c:v>50</c:v>
                </c:pt>
                <c:pt idx="8">
                  <c:v>56</c:v>
                </c:pt>
                <c:pt idx="9">
                  <c:v>60</c:v>
                </c:pt>
              </c:numCache>
            </c:numRef>
          </c:val>
          <c:extLst>
            <c:ext xmlns:c16="http://schemas.microsoft.com/office/drawing/2014/chart" uri="{C3380CC4-5D6E-409C-BE32-E72D297353CC}">
              <c16:uniqueId val="{00000005-E761-432F-8FB6-8F8BAF57C979}"/>
            </c:ext>
          </c:extLst>
        </c:ser>
        <c:ser>
          <c:idx val="1"/>
          <c:order val="1"/>
          <c:tx>
            <c:strRef>
              <c:f>Sheet1!$C$1</c:f>
              <c:strCache>
                <c:ptCount val="1"/>
                <c:pt idx="0">
                  <c:v>Somewhat support</c:v>
                </c:pt>
              </c:strCache>
            </c:strRef>
          </c:tx>
          <c:spPr>
            <a:solidFill>
              <a:srgbClr val="4ABDBC"/>
            </a:solidFill>
          </c:spPr>
          <c:invertIfNegative val="0"/>
          <c:dPt>
            <c:idx val="4"/>
            <c:invertIfNegative val="0"/>
            <c:bubble3D val="0"/>
            <c:spPr>
              <a:solidFill>
                <a:srgbClr val="4ABDBC"/>
              </a:solidFill>
            </c:spPr>
            <c:extLst>
              <c:ext xmlns:c16="http://schemas.microsoft.com/office/drawing/2014/chart" uri="{C3380CC4-5D6E-409C-BE32-E72D297353CC}">
                <c16:uniqueId val="{0000000D-A7B9-4BB2-B30A-741EE562AF09}"/>
              </c:ext>
            </c:extLst>
          </c:dPt>
          <c:dPt>
            <c:idx val="5"/>
            <c:invertIfNegative val="0"/>
            <c:bubble3D val="0"/>
            <c:spPr>
              <a:solidFill>
                <a:srgbClr val="4ABDBC"/>
              </a:solidFill>
            </c:spPr>
            <c:extLst>
              <c:ext xmlns:c16="http://schemas.microsoft.com/office/drawing/2014/chart" uri="{C3380CC4-5D6E-409C-BE32-E72D297353CC}">
                <c16:uniqueId val="{0000000F-A7B9-4BB2-B30A-741EE562AF09}"/>
              </c:ext>
            </c:extLst>
          </c:dPt>
          <c:dPt>
            <c:idx val="8"/>
            <c:invertIfNegative val="0"/>
            <c:bubble3D val="0"/>
            <c:spPr>
              <a:solidFill>
                <a:srgbClr val="4ABDBC"/>
              </a:solidFill>
            </c:spPr>
            <c:extLst>
              <c:ext xmlns:c16="http://schemas.microsoft.com/office/drawing/2014/chart" uri="{C3380CC4-5D6E-409C-BE32-E72D297353CC}">
                <c16:uniqueId val="{00000011-A7B9-4BB2-B30A-741EE562AF09}"/>
              </c:ext>
            </c:extLst>
          </c:dPt>
          <c:dPt>
            <c:idx val="9"/>
            <c:invertIfNegative val="0"/>
            <c:bubble3D val="0"/>
            <c:spPr>
              <a:solidFill>
                <a:srgbClr val="4ABDBC"/>
              </a:solidFill>
            </c:spPr>
            <c:extLst>
              <c:ext xmlns:c16="http://schemas.microsoft.com/office/drawing/2014/chart" uri="{C3380CC4-5D6E-409C-BE32-E72D297353CC}">
                <c16:uniqueId val="{00000013-A7B9-4BB2-B30A-741EE562AF09}"/>
              </c:ext>
            </c:extLst>
          </c:dPt>
          <c:dLbls>
            <c:spPr>
              <a:noFill/>
              <a:ln>
                <a:noFill/>
              </a:ln>
              <a:effectLst/>
            </c:spPr>
            <c:txPr>
              <a:bodyPr wrap="square" lIns="38100" tIns="19050" rIns="38100" bIns="19050" anchor="ctr">
                <a:spAutoFit/>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Sheet1!$A$2:$A$11</c:f>
              <c:strCache>
                <c:ptCount val="10"/>
                <c:pt idx="0">
                  <c:v>Limit or prevent consolidation in health care</c:v>
                </c:pt>
                <c:pt idx="1">
                  <c:v>(SPLIT) Have Medicare for All </c:v>
                </c:pt>
                <c:pt idx="2">
                  <c:v>Allow employees to buy into Medicare or Medicaid</c:v>
                </c:pt>
                <c:pt idx="3">
                  <c:v>(SPLIT) Create a national-government-administered health plan</c:v>
                </c:pt>
                <c:pt idx="4">
                  <c:v>Allow government to negotiate directly with drug companies</c:v>
                </c:pt>
                <c:pt idx="5">
                  <c:v>Make it easier to import drugs from Canada</c:v>
                </c:pt>
                <c:pt idx="6">
                  <c:v>Reduce regulations and bureaucracy rules governing health insurance</c:v>
                </c:pt>
                <c:pt idx="7">
                  <c:v>Cap out-of-pocket patient expenses</c:v>
                </c:pt>
                <c:pt idx="8">
                  <c:v>Pharma companies to disclose the “list price” of drugs</c:v>
                </c:pt>
                <c:pt idx="9">
                  <c:v>More generic drugs to come to the market</c:v>
                </c:pt>
              </c:strCache>
            </c:strRef>
          </c:cat>
          <c:val>
            <c:numRef>
              <c:f>Sheet1!$C$2:$C$11</c:f>
              <c:numCache>
                <c:formatCode>General</c:formatCode>
                <c:ptCount val="10"/>
                <c:pt idx="0">
                  <c:v>41</c:v>
                </c:pt>
                <c:pt idx="1">
                  <c:v>24</c:v>
                </c:pt>
                <c:pt idx="2">
                  <c:v>38</c:v>
                </c:pt>
                <c:pt idx="3">
                  <c:v>32</c:v>
                </c:pt>
                <c:pt idx="4">
                  <c:v>33</c:v>
                </c:pt>
                <c:pt idx="5">
                  <c:v>35</c:v>
                </c:pt>
                <c:pt idx="6">
                  <c:v>32</c:v>
                </c:pt>
                <c:pt idx="7">
                  <c:v>35</c:v>
                </c:pt>
                <c:pt idx="8">
                  <c:v>32</c:v>
                </c:pt>
                <c:pt idx="9">
                  <c:v>30</c:v>
                </c:pt>
              </c:numCache>
            </c:numRef>
          </c:val>
          <c:extLst>
            <c:ext xmlns:c16="http://schemas.microsoft.com/office/drawing/2014/chart" uri="{C3380CC4-5D6E-409C-BE32-E72D297353CC}">
              <c16:uniqueId val="{00000006-E761-432F-8FB6-8F8BAF57C979}"/>
            </c:ext>
          </c:extLst>
        </c:ser>
        <c:ser>
          <c:idx val="2"/>
          <c:order val="2"/>
          <c:tx>
            <c:strRef>
              <c:f>Sheet1!$D$1</c:f>
              <c:strCache>
                <c:ptCount val="1"/>
                <c:pt idx="0">
                  <c:v>Column12</c:v>
                </c:pt>
              </c:strCache>
            </c:strRef>
          </c:tx>
          <c:spPr>
            <a:noFill/>
          </c:spPr>
          <c:invertIfNegative val="0"/>
          <c:dLbls>
            <c:spPr>
              <a:noFill/>
              <a:ln>
                <a:noFill/>
              </a:ln>
              <a:effectLst/>
            </c:spPr>
            <c:txPr>
              <a:bodyPr/>
              <a:lstStyle/>
              <a:p>
                <a:pPr>
                  <a:defRPr b="1"/>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Limit or prevent consolidation in health care</c:v>
                </c:pt>
                <c:pt idx="1">
                  <c:v>(SPLIT) Have Medicare for All </c:v>
                </c:pt>
                <c:pt idx="2">
                  <c:v>Allow employees to buy into Medicare or Medicaid</c:v>
                </c:pt>
                <c:pt idx="3">
                  <c:v>(SPLIT) Create a national-government-administered health plan</c:v>
                </c:pt>
                <c:pt idx="4">
                  <c:v>Allow government to negotiate directly with drug companies</c:v>
                </c:pt>
                <c:pt idx="5">
                  <c:v>Make it easier to import drugs from Canada</c:v>
                </c:pt>
                <c:pt idx="6">
                  <c:v>Reduce regulations and bureaucracy rules governing health insurance</c:v>
                </c:pt>
                <c:pt idx="7">
                  <c:v>Cap out-of-pocket patient expenses</c:v>
                </c:pt>
                <c:pt idx="8">
                  <c:v>Pharma companies to disclose the “list price” of drugs</c:v>
                </c:pt>
                <c:pt idx="9">
                  <c:v>More generic drugs to come to the market</c:v>
                </c:pt>
              </c:strCache>
            </c:strRef>
          </c:cat>
          <c:val>
            <c:numRef>
              <c:f>Sheet1!$D$2:$D$11</c:f>
              <c:numCache>
                <c:formatCode>General</c:formatCode>
                <c:ptCount val="10"/>
                <c:pt idx="0">
                  <c:v>67</c:v>
                </c:pt>
                <c:pt idx="1">
                  <c:v>58</c:v>
                </c:pt>
                <c:pt idx="2">
                  <c:v>73</c:v>
                </c:pt>
                <c:pt idx="3">
                  <c:v>70</c:v>
                </c:pt>
                <c:pt idx="4">
                  <c:v>79</c:v>
                </c:pt>
                <c:pt idx="5">
                  <c:v>82</c:v>
                </c:pt>
                <c:pt idx="6">
                  <c:v>80</c:v>
                </c:pt>
                <c:pt idx="7">
                  <c:v>85</c:v>
                </c:pt>
                <c:pt idx="8">
                  <c:v>88</c:v>
                </c:pt>
                <c:pt idx="9">
                  <c:v>90</c:v>
                </c:pt>
              </c:numCache>
            </c:numRef>
          </c:val>
          <c:extLst>
            <c:ext xmlns:c16="http://schemas.microsoft.com/office/drawing/2014/chart" uri="{C3380CC4-5D6E-409C-BE32-E72D297353CC}">
              <c16:uniqueId val="{00000008-E761-432F-8FB6-8F8BAF57C979}"/>
            </c:ext>
          </c:extLst>
        </c:ser>
        <c:dLbls>
          <c:showLegendKey val="0"/>
          <c:showVal val="0"/>
          <c:showCatName val="0"/>
          <c:showSerName val="0"/>
          <c:showPercent val="0"/>
          <c:showBubbleSize val="0"/>
        </c:dLbls>
        <c:gapWidth val="25"/>
        <c:overlap val="100"/>
        <c:axId val="134007296"/>
        <c:axId val="147243008"/>
      </c:barChart>
      <c:catAx>
        <c:axId val="134007296"/>
        <c:scaling>
          <c:orientation val="minMax"/>
        </c:scaling>
        <c:delete val="0"/>
        <c:axPos val="l"/>
        <c:numFmt formatCode="General" sourceLinked="0"/>
        <c:majorTickMark val="out"/>
        <c:minorTickMark val="none"/>
        <c:tickLblPos val="nextTo"/>
        <c:txPr>
          <a:bodyPr/>
          <a:lstStyle/>
          <a:p>
            <a:pPr algn="r">
              <a:defRPr sz="1300"/>
            </a:pPr>
            <a:endParaRPr lang="en-US"/>
          </a:p>
        </c:txPr>
        <c:crossAx val="147243008"/>
        <c:crosses val="autoZero"/>
        <c:auto val="1"/>
        <c:lblAlgn val="ctr"/>
        <c:lblOffset val="100"/>
        <c:noMultiLvlLbl val="0"/>
      </c:catAx>
      <c:valAx>
        <c:axId val="147243008"/>
        <c:scaling>
          <c:orientation val="minMax"/>
          <c:max val="100"/>
          <c:min val="0"/>
        </c:scaling>
        <c:delete val="1"/>
        <c:axPos val="b"/>
        <c:numFmt formatCode="General" sourceLinked="1"/>
        <c:majorTickMark val="out"/>
        <c:minorTickMark val="none"/>
        <c:tickLblPos val="nextTo"/>
        <c:crossAx val="134007296"/>
        <c:crosses val="autoZero"/>
        <c:crossBetween val="between"/>
        <c:majorUnit val="20"/>
      </c:valAx>
    </c:plotArea>
    <c:legend>
      <c:legendPos val="t"/>
      <c:legendEntry>
        <c:idx val="2"/>
        <c:delete val="1"/>
      </c:legendEntry>
      <c:layout>
        <c:manualLayout>
          <c:xMode val="edge"/>
          <c:yMode val="edge"/>
          <c:x val="0.59591692869141988"/>
          <c:y val="1.3828992529779932E-2"/>
          <c:w val="0.36308293988644053"/>
          <c:h val="6.8630123157682216E-2"/>
        </c:manualLayout>
      </c:layout>
      <c:overlay val="0"/>
    </c:legend>
    <c:plotVisOnly val="1"/>
    <c:dispBlanksAs val="gap"/>
    <c:showDLblsOverMax val="0"/>
  </c:chart>
  <c:txPr>
    <a:bodyPr/>
    <a:lstStyle/>
    <a:p>
      <a:pPr>
        <a:defRPr sz="1400">
          <a:solidFill>
            <a:srgbClr val="4C515A"/>
          </a:solidFill>
          <a:latin typeface="InterFace" panose="020B0503030203020204"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579316675796173"/>
          <c:y val="9.3233816974648887E-2"/>
          <c:w val="0.66420683324203833"/>
          <c:h val="0.88869605524093875"/>
        </c:manualLayout>
      </c:layout>
      <c:barChart>
        <c:barDir val="bar"/>
        <c:grouping val="stacked"/>
        <c:varyColors val="0"/>
        <c:ser>
          <c:idx val="0"/>
          <c:order val="0"/>
          <c:tx>
            <c:strRef>
              <c:f>Sheet1!$B$1</c:f>
              <c:strCache>
                <c:ptCount val="1"/>
                <c:pt idx="0">
                  <c:v>Very helpful</c:v>
                </c:pt>
              </c:strCache>
            </c:strRef>
          </c:tx>
          <c:spPr>
            <a:solidFill>
              <a:srgbClr val="044C7F"/>
            </a:solidFill>
          </c:spPr>
          <c:invertIfNegative val="0"/>
          <c:dPt>
            <c:idx val="0"/>
            <c:invertIfNegative val="0"/>
            <c:bubble3D val="0"/>
            <c:extLst>
              <c:ext xmlns:c16="http://schemas.microsoft.com/office/drawing/2014/chart" uri="{C3380CC4-5D6E-409C-BE32-E72D297353CC}">
                <c16:uniqueId val="{00000000-6D43-6943-A63A-6C8C4B4220CE}"/>
              </c:ext>
            </c:extLst>
          </c:dPt>
          <c:dPt>
            <c:idx val="1"/>
            <c:invertIfNegative val="0"/>
            <c:bubble3D val="0"/>
            <c:extLst>
              <c:ext xmlns:c16="http://schemas.microsoft.com/office/drawing/2014/chart" uri="{C3380CC4-5D6E-409C-BE32-E72D297353CC}">
                <c16:uniqueId val="{00000001-6D43-6943-A63A-6C8C4B4220CE}"/>
              </c:ext>
            </c:extLst>
          </c:dPt>
          <c:dPt>
            <c:idx val="2"/>
            <c:invertIfNegative val="0"/>
            <c:bubble3D val="0"/>
            <c:extLst>
              <c:ext xmlns:c16="http://schemas.microsoft.com/office/drawing/2014/chart" uri="{C3380CC4-5D6E-409C-BE32-E72D297353CC}">
                <c16:uniqueId val="{00000002-6D43-6943-A63A-6C8C4B4220CE}"/>
              </c:ext>
            </c:extLst>
          </c:dPt>
          <c:dPt>
            <c:idx val="3"/>
            <c:invertIfNegative val="0"/>
            <c:bubble3D val="0"/>
            <c:extLst>
              <c:ext xmlns:c16="http://schemas.microsoft.com/office/drawing/2014/chart" uri="{C3380CC4-5D6E-409C-BE32-E72D297353CC}">
                <c16:uniqueId val="{00000003-6D43-6943-A63A-6C8C4B4220CE}"/>
              </c:ext>
            </c:extLst>
          </c:dPt>
          <c:dPt>
            <c:idx val="4"/>
            <c:invertIfNegative val="0"/>
            <c:bubble3D val="0"/>
            <c:extLst>
              <c:ext xmlns:c16="http://schemas.microsoft.com/office/drawing/2014/chart" uri="{C3380CC4-5D6E-409C-BE32-E72D297353CC}">
                <c16:uniqueId val="{00000004-6D43-6943-A63A-6C8C4B4220CE}"/>
              </c:ext>
            </c:extLst>
          </c:dPt>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Requiring brokers to put their clients’ 
financial interests first</c:v>
                </c:pt>
                <c:pt idx="1">
                  <c:v>Giving employers more unbiased 
information on how to choose 
the best plans</c:v>
                </c:pt>
                <c:pt idx="2">
                  <c:v>Providing more transparency 
to the public on health care prices</c:v>
                </c:pt>
                <c:pt idx="3">
                  <c:v>Allowing small businesses 
to purchase health insurance together 
to have more market power</c:v>
                </c:pt>
              </c:strCache>
            </c:strRef>
          </c:cat>
          <c:val>
            <c:numRef>
              <c:f>Sheet1!$B$2:$B$5</c:f>
              <c:numCache>
                <c:formatCode>General</c:formatCode>
                <c:ptCount val="4"/>
                <c:pt idx="0">
                  <c:v>54</c:v>
                </c:pt>
                <c:pt idx="1">
                  <c:v>54</c:v>
                </c:pt>
                <c:pt idx="2">
                  <c:v>59</c:v>
                </c:pt>
                <c:pt idx="3">
                  <c:v>62</c:v>
                </c:pt>
              </c:numCache>
            </c:numRef>
          </c:val>
          <c:extLst>
            <c:ext xmlns:c16="http://schemas.microsoft.com/office/drawing/2014/chart" uri="{C3380CC4-5D6E-409C-BE32-E72D297353CC}">
              <c16:uniqueId val="{00000005-6D43-6943-A63A-6C8C4B4220CE}"/>
            </c:ext>
          </c:extLst>
        </c:ser>
        <c:ser>
          <c:idx val="1"/>
          <c:order val="1"/>
          <c:tx>
            <c:strRef>
              <c:f>Sheet1!$C$1</c:f>
              <c:strCache>
                <c:ptCount val="1"/>
                <c:pt idx="0">
                  <c:v>Somewhat helpful</c:v>
                </c:pt>
              </c:strCache>
            </c:strRef>
          </c:tx>
          <c:spPr>
            <a:solidFill>
              <a:srgbClr val="4ABDBC"/>
            </a:solidFill>
          </c:spPr>
          <c:invertIfNegative val="0"/>
          <c:dLbls>
            <c:spPr>
              <a:noFill/>
              <a:ln>
                <a:noFill/>
              </a:ln>
              <a:effectLst/>
            </c:spPr>
            <c:txPr>
              <a:bodyPr wrap="square" lIns="38100" tIns="19050" rIns="38100" bIns="19050" anchor="ctr">
                <a:spAutoFit/>
              </a:bodyPr>
              <a:lstStyle/>
              <a:p>
                <a:pPr>
                  <a:defRPr sz="1400" b="1">
                    <a:solidFill>
                      <a:schemeClr val="bg1"/>
                    </a:solidFill>
                    <a:latin typeface="InterFace" panose="020B0503030203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Requiring brokers to put their clients’ 
financial interests first</c:v>
                </c:pt>
                <c:pt idx="1">
                  <c:v>Giving employers more unbiased 
information on how to choose 
the best plans</c:v>
                </c:pt>
                <c:pt idx="2">
                  <c:v>Providing more transparency 
to the public on health care prices</c:v>
                </c:pt>
                <c:pt idx="3">
                  <c:v>Allowing small businesses 
to purchase health insurance together 
to have more market power</c:v>
                </c:pt>
              </c:strCache>
            </c:strRef>
          </c:cat>
          <c:val>
            <c:numRef>
              <c:f>Sheet1!$C$2:$C$5</c:f>
              <c:numCache>
                <c:formatCode>General</c:formatCode>
                <c:ptCount val="4"/>
                <c:pt idx="0">
                  <c:v>36</c:v>
                </c:pt>
                <c:pt idx="1">
                  <c:v>37</c:v>
                </c:pt>
                <c:pt idx="2">
                  <c:v>33</c:v>
                </c:pt>
                <c:pt idx="3">
                  <c:v>30</c:v>
                </c:pt>
              </c:numCache>
            </c:numRef>
          </c:val>
          <c:extLst>
            <c:ext xmlns:c16="http://schemas.microsoft.com/office/drawing/2014/chart" uri="{C3380CC4-5D6E-409C-BE32-E72D297353CC}">
              <c16:uniqueId val="{00000006-6D43-6943-A63A-6C8C4B4220CE}"/>
            </c:ext>
          </c:extLst>
        </c:ser>
        <c:ser>
          <c:idx val="2"/>
          <c:order val="2"/>
          <c:tx>
            <c:strRef>
              <c:f>Sheet1!$D$1</c:f>
              <c:strCache>
                <c:ptCount val="1"/>
                <c:pt idx="0">
                  <c:v>Column12</c:v>
                </c:pt>
              </c:strCache>
            </c:strRef>
          </c:tx>
          <c:spPr>
            <a:noFill/>
          </c:spPr>
          <c:invertIfNegative val="0"/>
          <c:dLbls>
            <c:spPr>
              <a:noFill/>
              <a:ln>
                <a:noFill/>
              </a:ln>
              <a:effectLst/>
            </c:spPr>
            <c:txPr>
              <a:bodyPr/>
              <a:lstStyle/>
              <a:p>
                <a:pPr>
                  <a:defRPr sz="1400" b="1">
                    <a:solidFill>
                      <a:srgbClr val="4C515A"/>
                    </a:solidFill>
                    <a:latin typeface="InterFace" panose="020B0503030203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Requiring brokers to put their clients’ 
financial interests first</c:v>
                </c:pt>
                <c:pt idx="1">
                  <c:v>Giving employers more unbiased 
information on how to choose 
the best plans</c:v>
                </c:pt>
                <c:pt idx="2">
                  <c:v>Providing more transparency 
to the public on health care prices</c:v>
                </c:pt>
                <c:pt idx="3">
                  <c:v>Allowing small businesses 
to purchase health insurance together 
to have more market power</c:v>
                </c:pt>
              </c:strCache>
            </c:strRef>
          </c:cat>
          <c:val>
            <c:numRef>
              <c:f>Sheet1!$D$2:$D$5</c:f>
              <c:numCache>
                <c:formatCode>General</c:formatCode>
                <c:ptCount val="4"/>
                <c:pt idx="0">
                  <c:v>90</c:v>
                </c:pt>
                <c:pt idx="1">
                  <c:v>91</c:v>
                </c:pt>
                <c:pt idx="2">
                  <c:v>92</c:v>
                </c:pt>
                <c:pt idx="3">
                  <c:v>92</c:v>
                </c:pt>
              </c:numCache>
            </c:numRef>
          </c:val>
          <c:extLst>
            <c:ext xmlns:c16="http://schemas.microsoft.com/office/drawing/2014/chart" uri="{C3380CC4-5D6E-409C-BE32-E72D297353CC}">
              <c16:uniqueId val="{00000007-6D43-6943-A63A-6C8C4B4220CE}"/>
            </c:ext>
          </c:extLst>
        </c:ser>
        <c:dLbls>
          <c:showLegendKey val="0"/>
          <c:showVal val="0"/>
          <c:showCatName val="0"/>
          <c:showSerName val="0"/>
          <c:showPercent val="0"/>
          <c:showBubbleSize val="0"/>
        </c:dLbls>
        <c:gapWidth val="25"/>
        <c:overlap val="100"/>
        <c:axId val="52064256"/>
        <c:axId val="147211392"/>
      </c:barChart>
      <c:catAx>
        <c:axId val="52064256"/>
        <c:scaling>
          <c:orientation val="minMax"/>
        </c:scaling>
        <c:delete val="0"/>
        <c:axPos val="l"/>
        <c:numFmt formatCode="General" sourceLinked="0"/>
        <c:majorTickMark val="out"/>
        <c:minorTickMark val="none"/>
        <c:tickLblPos val="nextTo"/>
        <c:txPr>
          <a:bodyPr/>
          <a:lstStyle/>
          <a:p>
            <a:pPr algn="r">
              <a:defRPr sz="1400" b="0">
                <a:solidFill>
                  <a:srgbClr val="4C515A"/>
                </a:solidFill>
                <a:latin typeface="InterFace" panose="020B0503030203020204" pitchFamily="34" charset="0"/>
              </a:defRPr>
            </a:pPr>
            <a:endParaRPr lang="en-US"/>
          </a:p>
        </c:txPr>
        <c:crossAx val="147211392"/>
        <c:crosses val="autoZero"/>
        <c:auto val="1"/>
        <c:lblAlgn val="ctr"/>
        <c:lblOffset val="100"/>
        <c:noMultiLvlLbl val="0"/>
      </c:catAx>
      <c:valAx>
        <c:axId val="147211392"/>
        <c:scaling>
          <c:orientation val="minMax"/>
          <c:max val="100"/>
          <c:min val="0"/>
        </c:scaling>
        <c:delete val="1"/>
        <c:axPos val="b"/>
        <c:numFmt formatCode="General" sourceLinked="1"/>
        <c:majorTickMark val="out"/>
        <c:minorTickMark val="none"/>
        <c:tickLblPos val="nextTo"/>
        <c:crossAx val="52064256"/>
        <c:crosses val="autoZero"/>
        <c:crossBetween val="between"/>
        <c:majorUnit val="20"/>
      </c:valAx>
    </c:plotArea>
    <c:legend>
      <c:legendPos val="t"/>
      <c:legendEntry>
        <c:idx val="2"/>
        <c:delete val="1"/>
      </c:legendEntry>
      <c:layout>
        <c:manualLayout>
          <c:xMode val="edge"/>
          <c:yMode val="edge"/>
          <c:x val="0.64334753770770547"/>
          <c:y val="2.4667049512236438E-3"/>
          <c:w val="0.31321584938241603"/>
          <c:h val="6.1158106925823463E-2"/>
        </c:manualLayout>
      </c:layout>
      <c:overlay val="0"/>
      <c:txPr>
        <a:bodyPr/>
        <a:lstStyle/>
        <a:p>
          <a:pPr>
            <a:defRPr sz="1400">
              <a:solidFill>
                <a:srgbClr val="4C515A"/>
              </a:solidFill>
              <a:latin typeface="InterFace" panose="020B0503030203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789557214375459"/>
          <c:y val="1.3109041419409845E-2"/>
          <c:w val="0.60160974560706937"/>
          <c:h val="0.9803364378708852"/>
        </c:manualLayout>
      </c:layout>
      <c:barChart>
        <c:barDir val="bar"/>
        <c:grouping val="clustered"/>
        <c:varyColors val="0"/>
        <c:ser>
          <c:idx val="0"/>
          <c:order val="0"/>
          <c:tx>
            <c:strRef>
              <c:f>Sheet1!$B$1</c:f>
              <c:strCache>
                <c:ptCount val="1"/>
                <c:pt idx="0">
                  <c:v>Yes</c:v>
                </c:pt>
              </c:strCache>
            </c:strRef>
          </c:tx>
          <c:spPr>
            <a:solidFill>
              <a:srgbClr val="044C7F"/>
            </a:solidFill>
          </c:spPr>
          <c:invertIfNegative val="0"/>
          <c:dPt>
            <c:idx val="0"/>
            <c:invertIfNegative val="0"/>
            <c:bubble3D val="0"/>
            <c:extLst>
              <c:ext xmlns:c16="http://schemas.microsoft.com/office/drawing/2014/chart" uri="{C3380CC4-5D6E-409C-BE32-E72D297353CC}">
                <c16:uniqueId val="{00000000-DA29-4E27-85A1-6F9BF7856A28}"/>
              </c:ext>
            </c:extLst>
          </c:dPt>
          <c:dPt>
            <c:idx val="1"/>
            <c:invertIfNegative val="0"/>
            <c:bubble3D val="0"/>
            <c:extLst>
              <c:ext xmlns:c16="http://schemas.microsoft.com/office/drawing/2014/chart" uri="{C3380CC4-5D6E-409C-BE32-E72D297353CC}">
                <c16:uniqueId val="{00000001-DA29-4E27-85A1-6F9BF7856A28}"/>
              </c:ext>
            </c:extLst>
          </c:dPt>
          <c:dPt>
            <c:idx val="2"/>
            <c:invertIfNegative val="0"/>
            <c:bubble3D val="0"/>
            <c:extLst>
              <c:ext xmlns:c16="http://schemas.microsoft.com/office/drawing/2014/chart" uri="{C3380CC4-5D6E-409C-BE32-E72D297353CC}">
                <c16:uniqueId val="{00000002-DA29-4E27-85A1-6F9BF7856A28}"/>
              </c:ext>
            </c:extLst>
          </c:dPt>
          <c:dPt>
            <c:idx val="3"/>
            <c:invertIfNegative val="0"/>
            <c:bubble3D val="0"/>
            <c:extLst>
              <c:ext xmlns:c16="http://schemas.microsoft.com/office/drawing/2014/chart" uri="{C3380CC4-5D6E-409C-BE32-E72D297353CC}">
                <c16:uniqueId val="{00000003-DA29-4E27-85A1-6F9BF7856A28}"/>
              </c:ext>
            </c:extLst>
          </c:dPt>
          <c:dPt>
            <c:idx val="4"/>
            <c:invertIfNegative val="0"/>
            <c:bubble3D val="0"/>
            <c:extLst>
              <c:ext xmlns:c16="http://schemas.microsoft.com/office/drawing/2014/chart" uri="{C3380CC4-5D6E-409C-BE32-E72D297353CC}">
                <c16:uniqueId val="{00000004-DA29-4E27-85A1-6F9BF7856A28}"/>
              </c:ext>
            </c:extLst>
          </c:dPt>
          <c:dPt>
            <c:idx val="5"/>
            <c:invertIfNegative val="0"/>
            <c:bubble3D val="0"/>
            <c:extLst>
              <c:ext xmlns:c16="http://schemas.microsoft.com/office/drawing/2014/chart" uri="{C3380CC4-5D6E-409C-BE32-E72D297353CC}">
                <c16:uniqueId val="{00000005-DA29-4E27-85A1-6F9BF7856A28}"/>
              </c:ext>
            </c:extLst>
          </c:dPt>
          <c:dPt>
            <c:idx val="6"/>
            <c:invertIfNegative val="0"/>
            <c:bubble3D val="0"/>
            <c:extLst>
              <c:ext xmlns:c16="http://schemas.microsoft.com/office/drawing/2014/chart" uri="{C3380CC4-5D6E-409C-BE32-E72D297353CC}">
                <c16:uniqueId val="{00000006-DA29-4E27-85A1-6F9BF7856A28}"/>
              </c:ext>
            </c:extLst>
          </c:dPt>
          <c:dPt>
            <c:idx val="7"/>
            <c:invertIfNegative val="0"/>
            <c:bubble3D val="0"/>
            <c:extLst>
              <c:ext xmlns:c16="http://schemas.microsoft.com/office/drawing/2014/chart" uri="{C3380CC4-5D6E-409C-BE32-E72D297353CC}">
                <c16:uniqueId val="{00000007-DA29-4E27-85A1-6F9BF7856A28}"/>
              </c:ext>
            </c:extLst>
          </c:dPt>
          <c:dPt>
            <c:idx val="8"/>
            <c:invertIfNegative val="0"/>
            <c:bubble3D val="0"/>
            <c:extLst>
              <c:ext xmlns:c16="http://schemas.microsoft.com/office/drawing/2014/chart" uri="{C3380CC4-5D6E-409C-BE32-E72D297353CC}">
                <c16:uniqueId val="{00000008-DA29-4E27-85A1-6F9BF7856A28}"/>
              </c:ext>
            </c:extLst>
          </c:dPt>
          <c:dPt>
            <c:idx val="9"/>
            <c:invertIfNegative val="0"/>
            <c:bubble3D val="0"/>
            <c:extLst>
              <c:ext xmlns:c16="http://schemas.microsoft.com/office/drawing/2014/chart" uri="{C3380CC4-5D6E-409C-BE32-E72D297353CC}">
                <c16:uniqueId val="{00000009-DA29-4E27-85A1-6F9BF7856A28}"/>
              </c:ext>
            </c:extLst>
          </c:dPt>
          <c:dLbls>
            <c:spPr>
              <a:noFill/>
              <a:ln>
                <a:noFill/>
              </a:ln>
              <a:effectLst/>
            </c:spPr>
            <c:txPr>
              <a:bodyPr/>
              <a:lstStyle/>
              <a:p>
                <a:pPr>
                  <a:defRPr sz="1400" b="1">
                    <a:solidFill>
                      <a:schemeClr val="bg1"/>
                    </a:solidFill>
                    <a:latin typeface="InterFace" panose="020B0503030203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Collectively hire advocacy firm </c:v>
                </c:pt>
                <c:pt idx="1">
                  <c:v>Organize a phone bank</c:v>
                </c:pt>
                <c:pt idx="2">
                  <c:v>Organization that offers group health insurance</c:v>
                </c:pt>
                <c:pt idx="3">
                  <c:v>Volunteer association of small-business owners </c:v>
                </c:pt>
              </c:strCache>
            </c:strRef>
          </c:cat>
          <c:val>
            <c:numRef>
              <c:f>Sheet1!$B$2:$B$5</c:f>
              <c:numCache>
                <c:formatCode>General</c:formatCode>
                <c:ptCount val="4"/>
                <c:pt idx="0">
                  <c:v>43</c:v>
                </c:pt>
                <c:pt idx="1">
                  <c:v>50</c:v>
                </c:pt>
                <c:pt idx="2">
                  <c:v>59</c:v>
                </c:pt>
                <c:pt idx="3">
                  <c:v>78</c:v>
                </c:pt>
              </c:numCache>
            </c:numRef>
          </c:val>
          <c:extLst>
            <c:ext xmlns:c16="http://schemas.microsoft.com/office/drawing/2014/chart" uri="{C3380CC4-5D6E-409C-BE32-E72D297353CC}">
              <c16:uniqueId val="{0000000A-DA29-4E27-85A1-6F9BF7856A28}"/>
            </c:ext>
          </c:extLst>
        </c:ser>
        <c:dLbls>
          <c:showLegendKey val="0"/>
          <c:showVal val="1"/>
          <c:showCatName val="0"/>
          <c:showSerName val="0"/>
          <c:showPercent val="0"/>
          <c:showBubbleSize val="0"/>
        </c:dLbls>
        <c:gapWidth val="25"/>
        <c:axId val="134006272"/>
        <c:axId val="147216000"/>
      </c:barChart>
      <c:catAx>
        <c:axId val="134006272"/>
        <c:scaling>
          <c:orientation val="minMax"/>
        </c:scaling>
        <c:delete val="0"/>
        <c:axPos val="l"/>
        <c:numFmt formatCode="General" sourceLinked="0"/>
        <c:majorTickMark val="out"/>
        <c:minorTickMark val="none"/>
        <c:tickLblPos val="nextTo"/>
        <c:spPr>
          <a:ln>
            <a:solidFill>
              <a:schemeClr val="tx1"/>
            </a:solidFill>
          </a:ln>
        </c:spPr>
        <c:txPr>
          <a:bodyPr/>
          <a:lstStyle/>
          <a:p>
            <a:pPr>
              <a:defRPr sz="1400" b="0">
                <a:solidFill>
                  <a:srgbClr val="4C515A"/>
                </a:solidFill>
                <a:latin typeface="InterFace" panose="020B0503030203020204" pitchFamily="34" charset="0"/>
              </a:defRPr>
            </a:pPr>
            <a:endParaRPr lang="en-US"/>
          </a:p>
        </c:txPr>
        <c:crossAx val="147216000"/>
        <c:crosses val="autoZero"/>
        <c:auto val="1"/>
        <c:lblAlgn val="ctr"/>
        <c:lblOffset val="100"/>
        <c:noMultiLvlLbl val="0"/>
      </c:catAx>
      <c:valAx>
        <c:axId val="147216000"/>
        <c:scaling>
          <c:orientation val="minMax"/>
          <c:max val="80"/>
          <c:min val="0"/>
        </c:scaling>
        <c:delete val="1"/>
        <c:axPos val="b"/>
        <c:numFmt formatCode="General" sourceLinked="1"/>
        <c:majorTickMark val="out"/>
        <c:minorTickMark val="none"/>
        <c:tickLblPos val="nextTo"/>
        <c:crossAx val="134006272"/>
        <c:crosses val="autoZero"/>
        <c:crossBetween val="between"/>
        <c:majorUnit val="20"/>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dirty="0">
              <a:latin typeface="InterFace Bold" panose="020B0503030203020204" pitchFamily="34" charset="0"/>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InterFace Bold" panose="020B0503030203020204" pitchFamily="34" charset="0"/>
              </a:rPr>
              <a:t>9/6/19</a:t>
            </a:fld>
            <a:endParaRPr lang="en-US" b="1" dirty="0">
              <a:latin typeface="InterFace Bold" panose="020B0503030203020204" pitchFamily="34" charset="0"/>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dirty="0">
              <a:latin typeface="InterFace Bold" panose="020B0503030203020204" pitchFamily="34" charset="0"/>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InterFace Bold" panose="020B0503030203020204" pitchFamily="34" charset="0"/>
              </a:rPr>
              <a:t>‹#›</a:t>
            </a:fld>
            <a:endParaRPr lang="en-US" b="1" dirty="0">
              <a:latin typeface="InterFace Bold" panose="020B0503030203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InterFace Bold" panose="020B05030302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InterFace Bold" panose="020B0503030203020204" pitchFamily="34" charset="0"/>
              </a:defRPr>
            </a:lvl1pPr>
          </a:lstStyle>
          <a:p>
            <a:fld id="{03A1D146-B4E0-1741-B9EE-9789392EFCC4}" type="datetimeFigureOut">
              <a:rPr lang="en-US" smtClean="0"/>
              <a:pPr/>
              <a:t>9/6/19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InterFace Bold" panose="020B05030302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InterFace Bold" panose="020B0503030203020204" pitchFamily="34" charset="0"/>
              </a:defRPr>
            </a:lvl1pPr>
          </a:lstStyle>
          <a:p>
            <a:fld id="{97863621-2E60-B848-8968-B0341E26A312}" type="slidenum">
              <a:rPr lang="en-US" smtClean="0"/>
              <a:pPr/>
              <a:t>‹#›</a:t>
            </a:fld>
            <a:endParaRPr lang="en-US" dirty="0"/>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InterFace Bold" panose="020B0503030203020204" pitchFamily="34" charset="0"/>
        <a:ea typeface="+mn-ea"/>
        <a:cs typeface="+mn-cs"/>
      </a:defRPr>
    </a:lvl1pPr>
    <a:lvl2pPr marL="609585" algn="l" defTabSz="609585" rtl="0" eaLnBrk="1" latinLnBrk="0" hangingPunct="1">
      <a:defRPr sz="1600" b="1" i="0" kern="1200">
        <a:solidFill>
          <a:schemeClr val="tx1"/>
        </a:solidFill>
        <a:latin typeface="InterFace Bold" panose="020B0503030203020204" pitchFamily="34" charset="0"/>
        <a:ea typeface="+mn-ea"/>
        <a:cs typeface="+mn-cs"/>
      </a:defRPr>
    </a:lvl2pPr>
    <a:lvl3pPr marL="1219170" algn="l" defTabSz="609585" rtl="0" eaLnBrk="1" latinLnBrk="0" hangingPunct="1">
      <a:defRPr sz="1600" b="1" i="0" kern="1200">
        <a:solidFill>
          <a:schemeClr val="tx1"/>
        </a:solidFill>
        <a:latin typeface="InterFace Bold" panose="020B0503030203020204" pitchFamily="34" charset="0"/>
        <a:ea typeface="+mn-ea"/>
        <a:cs typeface="+mn-cs"/>
      </a:defRPr>
    </a:lvl3pPr>
    <a:lvl4pPr marL="1828754" algn="l" defTabSz="609585" rtl="0" eaLnBrk="1" latinLnBrk="0" hangingPunct="1">
      <a:defRPr sz="1600" b="1" i="0" kern="1200">
        <a:solidFill>
          <a:schemeClr val="tx1"/>
        </a:solidFill>
        <a:latin typeface="InterFace Bold" panose="020B0503030203020204" pitchFamily="34" charset="0"/>
        <a:ea typeface="+mn-ea"/>
        <a:cs typeface="+mn-cs"/>
      </a:defRPr>
    </a:lvl4pPr>
    <a:lvl5pPr marL="2438339" algn="l" defTabSz="609585" rtl="0" eaLnBrk="1" latinLnBrk="0" hangingPunct="1">
      <a:defRPr sz="1600" b="1" i="0" kern="1200">
        <a:solidFill>
          <a:schemeClr val="tx1"/>
        </a:solidFill>
        <a:latin typeface="InterFace Bold" panose="020B0503030203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4C9BC08-78AD-4E70-9725-E4E223E32702}" type="slidenum">
              <a:rPr lang="en-US" smtClean="0"/>
              <a:pPr>
                <a:defRPr/>
              </a:pPr>
              <a:t>2</a:t>
            </a:fld>
            <a:endParaRPr lang="en-US" dirty="0"/>
          </a:p>
        </p:txBody>
      </p:sp>
    </p:spTree>
    <p:extLst>
      <p:ext uri="{BB962C8B-B14F-4D97-AF65-F5344CB8AC3E}">
        <p14:creationId xmlns:p14="http://schemas.microsoft.com/office/powerpoint/2010/main" val="22937535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2" name="TextBox 1"/>
          <p:cNvSpPr txBox="1"/>
          <p:nvPr userDrawn="1"/>
        </p:nvSpPr>
        <p:spPr>
          <a:xfrm>
            <a:off x="1763687" y="6404924"/>
            <a:ext cx="7380313" cy="384856"/>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a:solidFill>
                  <a:srgbClr val="4C515A"/>
                </a:solidFill>
                <a:latin typeface="InterFace" panose="020B0503030203020204" pitchFamily="34" charset="0"/>
              </a:rPr>
              <a:t>Source: Rhett </a:t>
            </a:r>
            <a:r>
              <a:rPr lang="en-US" sz="900" dirty="0" err="1">
                <a:solidFill>
                  <a:srgbClr val="4C515A"/>
                </a:solidFill>
                <a:latin typeface="InterFace" panose="020B0503030203020204" pitchFamily="34" charset="0"/>
              </a:rPr>
              <a:t>Buttle</a:t>
            </a:r>
            <a:r>
              <a:rPr lang="en-US" sz="900" dirty="0">
                <a:solidFill>
                  <a:srgbClr val="4C515A"/>
                </a:solidFill>
                <a:latin typeface="InterFace" panose="020B0503030203020204" pitchFamily="34" charset="0"/>
              </a:rPr>
              <a:t>, Katie </a:t>
            </a:r>
            <a:r>
              <a:rPr lang="en-US" sz="900" dirty="0" err="1">
                <a:solidFill>
                  <a:srgbClr val="4C515A"/>
                </a:solidFill>
                <a:latin typeface="InterFace" panose="020B0503030203020204" pitchFamily="34" charset="0"/>
              </a:rPr>
              <a:t>Vlietstra</a:t>
            </a:r>
            <a:r>
              <a:rPr lang="en-US" sz="900" dirty="0">
                <a:solidFill>
                  <a:srgbClr val="4C515A"/>
                </a:solidFill>
                <a:latin typeface="InterFace" panose="020B0503030203020204" pitchFamily="34" charset="0"/>
              </a:rPr>
              <a:t> </a:t>
            </a:r>
            <a:r>
              <a:rPr lang="en-US" sz="900" dirty="0" err="1">
                <a:solidFill>
                  <a:srgbClr val="4C515A"/>
                </a:solidFill>
                <a:latin typeface="InterFace" panose="020B0503030203020204" pitchFamily="34" charset="0"/>
              </a:rPr>
              <a:t>Wonnenberg</a:t>
            </a:r>
            <a:r>
              <a:rPr lang="en-US" sz="900" dirty="0">
                <a:solidFill>
                  <a:srgbClr val="4C515A"/>
                </a:solidFill>
                <a:latin typeface="InterFace" panose="020B0503030203020204" pitchFamily="34" charset="0"/>
              </a:rPr>
              <a:t>, and Angela </a:t>
            </a:r>
            <a:r>
              <a:rPr lang="en-US" sz="900" dirty="0" err="1">
                <a:solidFill>
                  <a:srgbClr val="4C515A"/>
                </a:solidFill>
                <a:latin typeface="InterFace" panose="020B0503030203020204" pitchFamily="34" charset="0"/>
              </a:rPr>
              <a:t>Simaan</a:t>
            </a:r>
            <a:r>
              <a:rPr lang="en-US" sz="900" dirty="0">
                <a:solidFill>
                  <a:srgbClr val="4C515A"/>
                </a:solidFill>
                <a:latin typeface="InterFace" panose="020B0503030203020204" pitchFamily="34" charset="0"/>
              </a:rPr>
              <a:t>, </a:t>
            </a:r>
            <a:r>
              <a:rPr lang="en-US" sz="900" i="1" dirty="0">
                <a:solidFill>
                  <a:srgbClr val="4C515A"/>
                </a:solidFill>
                <a:latin typeface="InterFace" panose="020B0503030203020204" pitchFamily="34" charset="0"/>
              </a:rPr>
              <a:t>Small-Business Owners’ Views on Health Coverage and Costs</a:t>
            </a:r>
            <a:r>
              <a:rPr lang="en-US" sz="900" dirty="0">
                <a:solidFill>
                  <a:srgbClr val="4C515A"/>
                </a:solidFill>
                <a:latin typeface="InterFace" panose="020B0503030203020204" pitchFamily="34" charset="0"/>
              </a:rPr>
              <a:t> </a:t>
            </a:r>
            <a:br>
              <a:rPr lang="en-US" sz="900" dirty="0">
                <a:solidFill>
                  <a:srgbClr val="4C515A"/>
                </a:solidFill>
                <a:latin typeface="InterFace" panose="020B0503030203020204" pitchFamily="34" charset="0"/>
              </a:rPr>
            </a:br>
            <a:r>
              <a:rPr lang="en-US" sz="900" dirty="0">
                <a:solidFill>
                  <a:srgbClr val="4C515A"/>
                </a:solidFill>
                <a:latin typeface="InterFace" panose="020B0503030203020204" pitchFamily="34" charset="0"/>
              </a:rPr>
              <a:t>(Commonwealth Fund, Sept. 2019).</a:t>
            </a:r>
          </a:p>
        </p:txBody>
      </p:sp>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style</a:t>
            </a:r>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a:t>Exhibit #</a:t>
            </a:r>
          </a:p>
        </p:txBody>
      </p:sp>
      <p:sp>
        <p:nvSpPr>
          <p:cNvPr id="10" name="Text Placeholder 9"/>
          <p:cNvSpPr>
            <a:spLocks noGrp="1"/>
          </p:cNvSpPr>
          <p:nvPr>
            <p:ph type="body" sz="quarter" idx="22" hasCustomPrompt="1"/>
          </p:nvPr>
        </p:nvSpPr>
        <p:spPr>
          <a:xfrm>
            <a:off x="71500" y="5697252"/>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a:t>Notes &amp; Data</a:t>
            </a: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43540" y="264722"/>
            <a:ext cx="6771860" cy="730986"/>
          </a:xfrm>
          <a:prstGeom prst="rect">
            <a:avLst/>
          </a:prstGeom>
        </p:spPr>
        <p:txBody>
          <a:bodyPr/>
          <a:lstStyle>
            <a:lvl1pPr algn="l">
              <a:defRPr sz="4000" b="1">
                <a:solidFill>
                  <a:schemeClr val="tx2"/>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157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1" y="263525"/>
            <a:ext cx="6553198" cy="762000"/>
          </a:xfrm>
          <a:prstGeom prst="rect">
            <a:avLst/>
          </a:prstGeom>
        </p:spPr>
        <p:txBody>
          <a:bodyPr/>
          <a:lstStyle>
            <a:lvl1pPr algn="l">
              <a:defRPr sz="4000" b="1">
                <a:solidFill>
                  <a:schemeClr val="tx2"/>
                </a:solidFill>
                <a:latin typeface="Calibri" panose="020F0502020204030204" pitchFamily="34" charset="0"/>
                <a:cs typeface="Calibri" panose="020F050202020403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295400"/>
            <a:ext cx="8229600" cy="4830764"/>
          </a:xfrm>
          <a:prstGeom prst="rect">
            <a:avLst/>
          </a:prstGeom>
        </p:spPr>
        <p:txBody>
          <a:bodyPr/>
          <a:lstStyle>
            <a:lvl1pPr>
              <a:defRPr sz="2800">
                <a:latin typeface="Calibri" panose="020F0502020204030204" pitchFamily="34" charset="0"/>
                <a:cs typeface="Calibri" panose="020F0502020204030204" pitchFamily="34" charset="0"/>
              </a:defRPr>
            </a:lvl1pPr>
            <a:lvl2pPr>
              <a:defRPr sz="2400">
                <a:latin typeface="Calibri" panose="020F0502020204030204" pitchFamily="34" charset="0"/>
                <a:cs typeface="Calibri" panose="020F0502020204030204" pitchFamily="34" charset="0"/>
              </a:defRPr>
            </a:lvl2pPr>
            <a:lvl3pPr>
              <a:defRPr sz="2000">
                <a:latin typeface="Calibri" panose="020F0502020204030204" pitchFamily="34" charset="0"/>
                <a:cs typeface="Calibri" panose="020F0502020204030204" pitchFamily="34" charset="0"/>
              </a:defRPr>
            </a:lvl3pPr>
            <a:lvl4pPr>
              <a:defRPr sz="1800">
                <a:latin typeface="Calibri" panose="020F0502020204030204" pitchFamily="34" charset="0"/>
                <a:cs typeface="Calibri" panose="020F0502020204030204" pitchFamily="34" charset="0"/>
              </a:defRPr>
            </a:lvl4pPr>
            <a:lvl5pPr>
              <a:defRPr sz="18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558371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031940" y="1402555"/>
            <a:ext cx="4081844"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First- and second-choice answers combined (percent)</a:t>
            </a:r>
          </a:p>
        </p:txBody>
      </p:sp>
      <p:sp>
        <p:nvSpPr>
          <p:cNvPr id="17" name="Title 16">
            <a:extLst>
              <a:ext uri="{FF2B5EF4-FFF2-40B4-BE49-F238E27FC236}">
                <a16:creationId xmlns:a16="http://schemas.microsoft.com/office/drawing/2014/main" id="{8E02F26A-D852-5F4F-A8EC-65799594281A}"/>
              </a:ext>
            </a:extLst>
          </p:cNvPr>
          <p:cNvSpPr>
            <a:spLocks noGrp="1"/>
          </p:cNvSpPr>
          <p:nvPr>
            <p:ph type="ctrTitle"/>
          </p:nvPr>
        </p:nvSpPr>
        <p:spPr/>
        <p:txBody>
          <a:bodyPr/>
          <a:lstStyle/>
          <a:p>
            <a:r>
              <a:rPr lang="en-US" dirty="0"/>
              <a:t>Top Problems for Small-Business Owners</a:t>
            </a:r>
          </a:p>
        </p:txBody>
      </p:sp>
      <p:graphicFrame>
        <p:nvGraphicFramePr>
          <p:cNvPr id="25" name="Chart Placeholder 24">
            <a:extLst>
              <a:ext uri="{FF2B5EF4-FFF2-40B4-BE49-F238E27FC236}">
                <a16:creationId xmlns:a16="http://schemas.microsoft.com/office/drawing/2014/main" id="{2BC185DE-1848-C24E-B3C9-7B6E635F8922}"/>
              </a:ext>
            </a:extLst>
          </p:cNvPr>
          <p:cNvGraphicFramePr>
            <a:graphicFrameLocks noGrp="1"/>
          </p:cNvGraphicFramePr>
          <p:nvPr>
            <p:ph type="chart" sz="quarter" idx="19"/>
            <p:extLst>
              <p:ext uri="{D42A27DB-BD31-4B8C-83A1-F6EECF244321}">
                <p14:modId xmlns:p14="http://schemas.microsoft.com/office/powerpoint/2010/main" val="199103538"/>
              </p:ext>
            </p:extLst>
          </p:nvPr>
        </p:nvGraphicFramePr>
        <p:xfrm>
          <a:off x="71438" y="1742904"/>
          <a:ext cx="9001125" cy="3383280"/>
        </p:xfrm>
        <a:graphic>
          <a:graphicData uri="http://schemas.openxmlformats.org/drawingml/2006/chart">
            <c:chart xmlns:c="http://schemas.openxmlformats.org/drawingml/2006/chart" xmlns:r="http://schemas.openxmlformats.org/officeDocument/2006/relationships" r:id="rId2"/>
          </a:graphicData>
        </a:graphic>
      </p:graphicFrame>
      <p:sp>
        <p:nvSpPr>
          <p:cNvPr id="33" name="Text Placeholder 32">
            <a:extLst>
              <a:ext uri="{FF2B5EF4-FFF2-40B4-BE49-F238E27FC236}">
                <a16:creationId xmlns:a16="http://schemas.microsoft.com/office/drawing/2014/main" id="{C1BFFE37-7541-D845-B1D7-665C8F0B2F8C}"/>
              </a:ext>
            </a:extLst>
          </p:cNvPr>
          <p:cNvSpPr>
            <a:spLocks noGrp="1"/>
          </p:cNvSpPr>
          <p:nvPr>
            <p:ph type="body" sz="quarter" idx="21"/>
          </p:nvPr>
        </p:nvSpPr>
        <p:spPr/>
        <p:txBody>
          <a:bodyPr/>
          <a:lstStyle/>
          <a:p>
            <a:r>
              <a:rPr lang="en-US" dirty="0"/>
              <a:t>Exhibit 1</a:t>
            </a:r>
          </a:p>
        </p:txBody>
      </p:sp>
      <p:sp>
        <p:nvSpPr>
          <p:cNvPr id="29" name="Text Placeholder 28">
            <a:extLst>
              <a:ext uri="{FF2B5EF4-FFF2-40B4-BE49-F238E27FC236}">
                <a16:creationId xmlns:a16="http://schemas.microsoft.com/office/drawing/2014/main" id="{E31F46D8-332D-BB4D-B213-666E48C0A3A4}"/>
              </a:ext>
            </a:extLst>
          </p:cNvPr>
          <p:cNvSpPr>
            <a:spLocks noGrp="1"/>
          </p:cNvSpPr>
          <p:nvPr>
            <p:ph type="body" sz="quarter" idx="22"/>
          </p:nvPr>
        </p:nvSpPr>
        <p:spPr/>
        <p:txBody>
          <a:bodyPr/>
          <a:lstStyle/>
          <a:p>
            <a:r>
              <a:rPr lang="en-US" dirty="0"/>
              <a:t>Data: Authors’ analysis of online nationwide poll of 500 small-business owners who provide health coverage to their employees, Apr. 4–10, 2019.</a:t>
            </a:r>
          </a:p>
        </p:txBody>
      </p:sp>
      <p:sp>
        <p:nvSpPr>
          <p:cNvPr id="34" name="TextBox 33">
            <a:extLst>
              <a:ext uri="{FF2B5EF4-FFF2-40B4-BE49-F238E27FC236}">
                <a16:creationId xmlns:a16="http://schemas.microsoft.com/office/drawing/2014/main" id="{C05E5DF9-A278-AA4F-8936-243A694395F9}"/>
              </a:ext>
            </a:extLst>
          </p:cNvPr>
          <p:cNvSpPr txBox="1"/>
          <p:nvPr/>
        </p:nvSpPr>
        <p:spPr>
          <a:xfrm>
            <a:off x="493486" y="800708"/>
            <a:ext cx="8579014" cy="515902"/>
          </a:xfrm>
          <a:prstGeom prst="rect">
            <a:avLst/>
          </a:prstGeom>
          <a:noFill/>
        </p:spPr>
        <p:txBody>
          <a:bodyPr wrap="square" rtlCol="0" anchor="ctr" anchorCtr="0">
            <a:noAutofit/>
          </a:bodyPr>
          <a:lstStyle/>
          <a:p>
            <a:r>
              <a:rPr lang="en-US" sz="1600" dirty="0">
                <a:solidFill>
                  <a:schemeClr val="bg2"/>
                </a:solidFill>
              </a:rPr>
              <a:t>Which one of these do you consider the biggest challenge facing your business?</a:t>
            </a:r>
            <a:endParaRPr lang="en-US" sz="1600" dirty="0">
              <a:solidFill>
                <a:schemeClr val="bg2"/>
              </a:solidFill>
              <a:latin typeface="+mn-lt"/>
            </a:endParaRPr>
          </a:p>
        </p:txBody>
      </p:sp>
      <p:grpSp>
        <p:nvGrpSpPr>
          <p:cNvPr id="35" name="Group 34">
            <a:extLst>
              <a:ext uri="{FF2B5EF4-FFF2-40B4-BE49-F238E27FC236}">
                <a16:creationId xmlns:a16="http://schemas.microsoft.com/office/drawing/2014/main" id="{C36BA2CC-1732-3C45-9C8A-E71AE16489C2}"/>
              </a:ext>
            </a:extLst>
          </p:cNvPr>
          <p:cNvGrpSpPr/>
          <p:nvPr/>
        </p:nvGrpSpPr>
        <p:grpSpPr>
          <a:xfrm>
            <a:off x="71438" y="845941"/>
            <a:ext cx="420867" cy="515901"/>
            <a:chOff x="1752600" y="533400"/>
            <a:chExt cx="787400" cy="965200"/>
          </a:xfrm>
          <a:solidFill>
            <a:schemeClr val="bg2"/>
          </a:solidFill>
        </p:grpSpPr>
        <p:sp>
          <p:nvSpPr>
            <p:cNvPr id="36" name="Freeform 5">
              <a:extLst>
                <a:ext uri="{FF2B5EF4-FFF2-40B4-BE49-F238E27FC236}">
                  <a16:creationId xmlns:a16="http://schemas.microsoft.com/office/drawing/2014/main" id="{542C792A-E1DC-184D-BFEC-1A4E8992486F}"/>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6">
              <a:extLst>
                <a:ext uri="{FF2B5EF4-FFF2-40B4-BE49-F238E27FC236}">
                  <a16:creationId xmlns:a16="http://schemas.microsoft.com/office/drawing/2014/main" id="{6DD58048-3372-894E-9964-F15AF5864AE2}"/>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7">
              <a:extLst>
                <a:ext uri="{FF2B5EF4-FFF2-40B4-BE49-F238E27FC236}">
                  <a16:creationId xmlns:a16="http://schemas.microsoft.com/office/drawing/2014/main" id="{5FF7911C-4EF3-F34C-AF64-2BDEEC998CEF}"/>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823493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Chart Placeholder 23">
            <a:extLst>
              <a:ext uri="{FF2B5EF4-FFF2-40B4-BE49-F238E27FC236}">
                <a16:creationId xmlns:a16="http://schemas.microsoft.com/office/drawing/2014/main" id="{9BF5A203-99C5-D647-A30B-D9CDC00ECC46}"/>
              </a:ext>
            </a:extLst>
          </p:cNvPr>
          <p:cNvGraphicFramePr>
            <a:graphicFrameLocks noGrp="1"/>
          </p:cNvGraphicFramePr>
          <p:nvPr>
            <p:ph type="chart" sz="quarter" idx="19"/>
            <p:extLst>
              <p:ext uri="{D42A27DB-BD31-4B8C-83A1-F6EECF244321}">
                <p14:modId xmlns:p14="http://schemas.microsoft.com/office/powerpoint/2010/main" val="1339667080"/>
              </p:ext>
            </p:extLst>
          </p:nvPr>
        </p:nvGraphicFramePr>
        <p:xfrm>
          <a:off x="71438" y="1481902"/>
          <a:ext cx="9001125" cy="3071544"/>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4817309A-45C3-6047-A30F-B468E794BFB8}"/>
              </a:ext>
            </a:extLst>
          </p:cNvPr>
          <p:cNvSpPr txBox="1"/>
          <p:nvPr/>
        </p:nvSpPr>
        <p:spPr>
          <a:xfrm>
            <a:off x="71438" y="1564340"/>
            <a:ext cx="2819400"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Percent</a:t>
            </a:r>
          </a:p>
        </p:txBody>
      </p:sp>
      <p:sp>
        <p:nvSpPr>
          <p:cNvPr id="9" name="Title 8">
            <a:extLst>
              <a:ext uri="{FF2B5EF4-FFF2-40B4-BE49-F238E27FC236}">
                <a16:creationId xmlns:a16="http://schemas.microsoft.com/office/drawing/2014/main" id="{83F73988-12DF-C74A-95DD-500E9451CB2D}"/>
              </a:ext>
            </a:extLst>
          </p:cNvPr>
          <p:cNvSpPr>
            <a:spLocks noGrp="1"/>
          </p:cNvSpPr>
          <p:nvPr>
            <p:ph type="ctrTitle"/>
          </p:nvPr>
        </p:nvSpPr>
        <p:spPr/>
        <p:txBody>
          <a:bodyPr/>
          <a:lstStyle/>
          <a:p>
            <a:r>
              <a:rPr lang="en-US" dirty="0"/>
              <a:t>Cost of Providing Health Care Coverage Is an Issue for Small-Business Owners</a:t>
            </a:r>
          </a:p>
        </p:txBody>
      </p:sp>
      <p:sp>
        <p:nvSpPr>
          <p:cNvPr id="14" name="Text Placeholder 13">
            <a:extLst>
              <a:ext uri="{FF2B5EF4-FFF2-40B4-BE49-F238E27FC236}">
                <a16:creationId xmlns:a16="http://schemas.microsoft.com/office/drawing/2014/main" id="{C152FB09-EFEA-014D-B084-84BAA32A94BC}"/>
              </a:ext>
            </a:extLst>
          </p:cNvPr>
          <p:cNvSpPr>
            <a:spLocks noGrp="1"/>
          </p:cNvSpPr>
          <p:nvPr>
            <p:ph type="body" sz="quarter" idx="21"/>
          </p:nvPr>
        </p:nvSpPr>
        <p:spPr/>
        <p:txBody>
          <a:bodyPr/>
          <a:lstStyle/>
          <a:p>
            <a:r>
              <a:rPr lang="en-US" dirty="0"/>
              <a:t>Exhibit 2</a:t>
            </a:r>
          </a:p>
        </p:txBody>
      </p:sp>
      <p:sp>
        <p:nvSpPr>
          <p:cNvPr id="19" name="Text Placeholder 18">
            <a:extLst>
              <a:ext uri="{FF2B5EF4-FFF2-40B4-BE49-F238E27FC236}">
                <a16:creationId xmlns:a16="http://schemas.microsoft.com/office/drawing/2014/main" id="{B7E280AE-C51B-A848-92C0-8ACEC3F5576C}"/>
              </a:ext>
            </a:extLst>
          </p:cNvPr>
          <p:cNvSpPr>
            <a:spLocks noGrp="1"/>
          </p:cNvSpPr>
          <p:nvPr>
            <p:ph type="body" sz="quarter" idx="22"/>
          </p:nvPr>
        </p:nvSpPr>
        <p:spPr/>
        <p:txBody>
          <a:bodyPr/>
          <a:lstStyle/>
          <a:p>
            <a:r>
              <a:rPr lang="en-US" dirty="0"/>
              <a:t>Note: The sample size for small-business owners with 2 to 25 employees is 352 respondents; the sample size for small-business owners with 26 or more employees is 148 respondents.</a:t>
            </a:r>
          </a:p>
          <a:p>
            <a:r>
              <a:rPr lang="en-US" dirty="0"/>
              <a:t>Data: Authors’ analysis of online nationwide poll of 500 small-business owners who provide health coverage to their employees, Apr. 4–10, 2019.</a:t>
            </a:r>
          </a:p>
        </p:txBody>
      </p:sp>
      <p:sp>
        <p:nvSpPr>
          <p:cNvPr id="25" name="TextBox 24">
            <a:extLst>
              <a:ext uri="{FF2B5EF4-FFF2-40B4-BE49-F238E27FC236}">
                <a16:creationId xmlns:a16="http://schemas.microsoft.com/office/drawing/2014/main" id="{182A7241-93E4-AD45-BB2C-7E9CAC09319A}"/>
              </a:ext>
            </a:extLst>
          </p:cNvPr>
          <p:cNvSpPr txBox="1"/>
          <p:nvPr/>
        </p:nvSpPr>
        <p:spPr>
          <a:xfrm>
            <a:off x="493486" y="791997"/>
            <a:ext cx="8579014" cy="584775"/>
          </a:xfrm>
          <a:prstGeom prst="rect">
            <a:avLst/>
          </a:prstGeom>
          <a:noFill/>
        </p:spPr>
        <p:txBody>
          <a:bodyPr wrap="square" rtlCol="0" anchor="ctr" anchorCtr="0">
            <a:noAutofit/>
          </a:bodyPr>
          <a:lstStyle/>
          <a:p>
            <a:r>
              <a:rPr lang="en-US" sz="1600" dirty="0">
                <a:solidFill>
                  <a:schemeClr val="bg2"/>
                </a:solidFill>
              </a:rPr>
              <a:t>Thinking specifically about your business, is the cost of providing health care coverage to employees a major problem, a minor problem, not much of a problem, or not a problem at all?</a:t>
            </a:r>
            <a:endParaRPr lang="en-US" sz="1600" dirty="0">
              <a:solidFill>
                <a:schemeClr val="bg2"/>
              </a:solidFill>
              <a:latin typeface="+mn-lt"/>
            </a:endParaRPr>
          </a:p>
        </p:txBody>
      </p:sp>
      <p:grpSp>
        <p:nvGrpSpPr>
          <p:cNvPr id="26" name="Group 25">
            <a:extLst>
              <a:ext uri="{FF2B5EF4-FFF2-40B4-BE49-F238E27FC236}">
                <a16:creationId xmlns:a16="http://schemas.microsoft.com/office/drawing/2014/main" id="{9E4C5774-BA90-EF41-9314-90BEDC58F239}"/>
              </a:ext>
            </a:extLst>
          </p:cNvPr>
          <p:cNvGrpSpPr/>
          <p:nvPr/>
        </p:nvGrpSpPr>
        <p:grpSpPr>
          <a:xfrm>
            <a:off x="71438" y="845941"/>
            <a:ext cx="420867" cy="515901"/>
            <a:chOff x="1752600" y="533400"/>
            <a:chExt cx="787400" cy="965200"/>
          </a:xfrm>
          <a:solidFill>
            <a:schemeClr val="bg2"/>
          </a:solidFill>
        </p:grpSpPr>
        <p:sp>
          <p:nvSpPr>
            <p:cNvPr id="27" name="Freeform 5">
              <a:extLst>
                <a:ext uri="{FF2B5EF4-FFF2-40B4-BE49-F238E27FC236}">
                  <a16:creationId xmlns:a16="http://schemas.microsoft.com/office/drawing/2014/main" id="{508B5A96-36F2-3541-A5B8-0BC57B85BE0D}"/>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6">
              <a:extLst>
                <a:ext uri="{FF2B5EF4-FFF2-40B4-BE49-F238E27FC236}">
                  <a16:creationId xmlns:a16="http://schemas.microsoft.com/office/drawing/2014/main" id="{F53F4E89-3BE1-254E-A5A0-71539DC8CCF6}"/>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7">
              <a:extLst>
                <a:ext uri="{FF2B5EF4-FFF2-40B4-BE49-F238E27FC236}">
                  <a16:creationId xmlns:a16="http://schemas.microsoft.com/office/drawing/2014/main" id="{1E6F9F9D-EB05-1241-88F3-A175233A2CEE}"/>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2404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1630220723"/>
              </p:ext>
            </p:extLst>
          </p:nvPr>
        </p:nvGraphicFramePr>
        <p:xfrm>
          <a:off x="71438" y="1953932"/>
          <a:ext cx="4565340" cy="338328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8">
            <a:extLst>
              <a:ext uri="{FF2B5EF4-FFF2-40B4-BE49-F238E27FC236}">
                <a16:creationId xmlns:a16="http://schemas.microsoft.com/office/drawing/2014/main" id="{D990BD6D-8E85-1F4A-87F1-ECFEFD490353}"/>
              </a:ext>
            </a:extLst>
          </p:cNvPr>
          <p:cNvSpPr>
            <a:spLocks noGrp="1"/>
          </p:cNvSpPr>
          <p:nvPr>
            <p:ph type="ctrTitle"/>
          </p:nvPr>
        </p:nvSpPr>
        <p:spPr/>
        <p:txBody>
          <a:bodyPr/>
          <a:lstStyle/>
          <a:p>
            <a:r>
              <a:rPr lang="en-US" dirty="0"/>
              <a:t>Biggest Challenges to Providing Health Care Coverage</a:t>
            </a:r>
          </a:p>
        </p:txBody>
      </p:sp>
      <p:sp>
        <p:nvSpPr>
          <p:cNvPr id="3" name="Text Placeholder 2">
            <a:extLst>
              <a:ext uri="{FF2B5EF4-FFF2-40B4-BE49-F238E27FC236}">
                <a16:creationId xmlns:a16="http://schemas.microsoft.com/office/drawing/2014/main" id="{4A37BB20-ADAA-1A40-9153-BDD0D01405C5}"/>
              </a:ext>
            </a:extLst>
          </p:cNvPr>
          <p:cNvSpPr>
            <a:spLocks noGrp="1"/>
          </p:cNvSpPr>
          <p:nvPr>
            <p:ph type="body" sz="quarter" idx="21"/>
          </p:nvPr>
        </p:nvSpPr>
        <p:spPr/>
        <p:txBody>
          <a:bodyPr/>
          <a:lstStyle/>
          <a:p>
            <a:r>
              <a:rPr lang="en-US" dirty="0"/>
              <a:t>Exhibit 3</a:t>
            </a:r>
          </a:p>
        </p:txBody>
      </p:sp>
      <p:sp>
        <p:nvSpPr>
          <p:cNvPr id="28" name="Text Placeholder 27">
            <a:extLst>
              <a:ext uri="{FF2B5EF4-FFF2-40B4-BE49-F238E27FC236}">
                <a16:creationId xmlns:a16="http://schemas.microsoft.com/office/drawing/2014/main" id="{9B6520AB-A449-EE4B-AC8F-2E0A40C9EB12}"/>
              </a:ext>
            </a:extLst>
          </p:cNvPr>
          <p:cNvSpPr>
            <a:spLocks noGrp="1"/>
          </p:cNvSpPr>
          <p:nvPr>
            <p:ph type="body" sz="quarter" idx="22"/>
          </p:nvPr>
        </p:nvSpPr>
        <p:spPr/>
        <p:txBody>
          <a:bodyPr/>
          <a:lstStyle/>
          <a:p>
            <a:r>
              <a:rPr lang="en-US" dirty="0"/>
              <a:t>Data: Authors’ analysis of online nationwide poll of 500 small-business owners who provide health coverage to their employees, Apr. 4–10, 2019</a:t>
            </a:r>
            <a:r>
              <a:rPr lang="en-US" dirty="0">
                <a:solidFill>
                  <a:srgbClr val="4C515A"/>
                </a:solidFill>
                <a:latin typeface="InterFace" panose="020B0503030203020204" pitchFamily="34" charset="0"/>
              </a:rPr>
              <a:t>.</a:t>
            </a:r>
          </a:p>
        </p:txBody>
      </p:sp>
      <p:sp>
        <p:nvSpPr>
          <p:cNvPr id="11" name="TextBox 10">
            <a:extLst>
              <a:ext uri="{FF2B5EF4-FFF2-40B4-BE49-F238E27FC236}">
                <a16:creationId xmlns:a16="http://schemas.microsoft.com/office/drawing/2014/main" id="{CFC1ADA1-4214-E846-B277-A123AE988CEE}"/>
              </a:ext>
            </a:extLst>
          </p:cNvPr>
          <p:cNvSpPr txBox="1"/>
          <p:nvPr/>
        </p:nvSpPr>
        <p:spPr>
          <a:xfrm>
            <a:off x="2400672" y="1440647"/>
            <a:ext cx="1815244" cy="461665"/>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First- and second-choice answers combined (percent)</a:t>
            </a:r>
          </a:p>
        </p:txBody>
      </p:sp>
      <p:graphicFrame>
        <p:nvGraphicFramePr>
          <p:cNvPr id="13" name="Chart 12">
            <a:extLst>
              <a:ext uri="{FF2B5EF4-FFF2-40B4-BE49-F238E27FC236}">
                <a16:creationId xmlns:a16="http://schemas.microsoft.com/office/drawing/2014/main" id="{03AD5EFC-1A00-AC40-A036-EF351708CC33}"/>
              </a:ext>
            </a:extLst>
          </p:cNvPr>
          <p:cNvGraphicFramePr/>
          <p:nvPr>
            <p:extLst>
              <p:ext uri="{D42A27DB-BD31-4B8C-83A1-F6EECF244321}">
                <p14:modId xmlns:p14="http://schemas.microsoft.com/office/powerpoint/2010/main" val="3635545905"/>
              </p:ext>
            </p:extLst>
          </p:nvPr>
        </p:nvGraphicFramePr>
        <p:xfrm>
          <a:off x="5040052" y="1953932"/>
          <a:ext cx="4716524" cy="338328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a:extLst>
              <a:ext uri="{FF2B5EF4-FFF2-40B4-BE49-F238E27FC236}">
                <a16:creationId xmlns:a16="http://schemas.microsoft.com/office/drawing/2014/main" id="{8048A3C1-DB82-214A-8277-D06A88E042DC}"/>
              </a:ext>
            </a:extLst>
          </p:cNvPr>
          <p:cNvSpPr txBox="1"/>
          <p:nvPr/>
        </p:nvSpPr>
        <p:spPr>
          <a:xfrm>
            <a:off x="7513240" y="1440647"/>
            <a:ext cx="1271228" cy="461665"/>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Top answer (percent)</a:t>
            </a:r>
          </a:p>
        </p:txBody>
      </p:sp>
      <p:sp>
        <p:nvSpPr>
          <p:cNvPr id="15" name="TextBox 14">
            <a:extLst>
              <a:ext uri="{FF2B5EF4-FFF2-40B4-BE49-F238E27FC236}">
                <a16:creationId xmlns:a16="http://schemas.microsoft.com/office/drawing/2014/main" id="{BFD3EC5D-F826-2743-8608-B8E644893C27}"/>
              </a:ext>
            </a:extLst>
          </p:cNvPr>
          <p:cNvSpPr txBox="1"/>
          <p:nvPr/>
        </p:nvSpPr>
        <p:spPr>
          <a:xfrm>
            <a:off x="493486" y="791997"/>
            <a:ext cx="8579014" cy="584775"/>
          </a:xfrm>
          <a:prstGeom prst="rect">
            <a:avLst/>
          </a:prstGeom>
          <a:noFill/>
        </p:spPr>
        <p:txBody>
          <a:bodyPr wrap="square" rtlCol="0" anchor="ctr" anchorCtr="0">
            <a:noAutofit/>
          </a:bodyPr>
          <a:lstStyle/>
          <a:p>
            <a:r>
              <a:rPr lang="en-US" sz="1600" dirty="0">
                <a:solidFill>
                  <a:schemeClr val="bg2"/>
                </a:solidFill>
              </a:rPr>
              <a:t>Outside of costs, which one of the following do you consider the biggest challenge when it comes to providing health care coverage to your employees?</a:t>
            </a:r>
          </a:p>
        </p:txBody>
      </p:sp>
      <p:grpSp>
        <p:nvGrpSpPr>
          <p:cNvPr id="16" name="Group 15">
            <a:extLst>
              <a:ext uri="{FF2B5EF4-FFF2-40B4-BE49-F238E27FC236}">
                <a16:creationId xmlns:a16="http://schemas.microsoft.com/office/drawing/2014/main" id="{6B442E4A-EA3A-7946-82A3-6A36AAB9D111}"/>
              </a:ext>
            </a:extLst>
          </p:cNvPr>
          <p:cNvGrpSpPr/>
          <p:nvPr/>
        </p:nvGrpSpPr>
        <p:grpSpPr>
          <a:xfrm>
            <a:off x="71438" y="845941"/>
            <a:ext cx="420867" cy="515901"/>
            <a:chOff x="1752600" y="533400"/>
            <a:chExt cx="787400" cy="965200"/>
          </a:xfrm>
          <a:solidFill>
            <a:schemeClr val="bg2"/>
          </a:solidFill>
        </p:grpSpPr>
        <p:sp>
          <p:nvSpPr>
            <p:cNvPr id="17" name="Freeform 5">
              <a:extLst>
                <a:ext uri="{FF2B5EF4-FFF2-40B4-BE49-F238E27FC236}">
                  <a16:creationId xmlns:a16="http://schemas.microsoft.com/office/drawing/2014/main" id="{0223BD6D-5645-4D41-A1A8-1E251A3228FE}"/>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6">
              <a:extLst>
                <a:ext uri="{FF2B5EF4-FFF2-40B4-BE49-F238E27FC236}">
                  <a16:creationId xmlns:a16="http://schemas.microsoft.com/office/drawing/2014/main" id="{78C303D0-FF73-0249-B47F-9E95295813D7}"/>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7">
              <a:extLst>
                <a:ext uri="{FF2B5EF4-FFF2-40B4-BE49-F238E27FC236}">
                  <a16:creationId xmlns:a16="http://schemas.microsoft.com/office/drawing/2014/main" id="{31CD13AF-A1E5-1E4A-825F-A47E9E7A5744}"/>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734587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3833839707"/>
              </p:ext>
            </p:extLst>
          </p:nvPr>
        </p:nvGraphicFramePr>
        <p:xfrm>
          <a:off x="54864" y="1795322"/>
          <a:ext cx="9070849" cy="3005212"/>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41670A13-B687-E24F-9BA4-A41D703B3FA6}"/>
              </a:ext>
            </a:extLst>
          </p:cNvPr>
          <p:cNvSpPr txBox="1"/>
          <p:nvPr/>
        </p:nvSpPr>
        <p:spPr>
          <a:xfrm>
            <a:off x="4391980" y="1548081"/>
            <a:ext cx="720080"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Percent</a:t>
            </a:r>
          </a:p>
        </p:txBody>
      </p:sp>
      <p:sp>
        <p:nvSpPr>
          <p:cNvPr id="7" name="Title 6">
            <a:extLst>
              <a:ext uri="{FF2B5EF4-FFF2-40B4-BE49-F238E27FC236}">
                <a16:creationId xmlns:a16="http://schemas.microsoft.com/office/drawing/2014/main" id="{80975E7D-01AD-0A41-B34D-8DDAE6FFC03A}"/>
              </a:ext>
            </a:extLst>
          </p:cNvPr>
          <p:cNvSpPr>
            <a:spLocks noGrp="1"/>
          </p:cNvSpPr>
          <p:nvPr>
            <p:ph type="ctrTitle"/>
          </p:nvPr>
        </p:nvSpPr>
        <p:spPr/>
        <p:txBody>
          <a:bodyPr/>
          <a:lstStyle/>
          <a:p>
            <a:r>
              <a:rPr lang="en-US" dirty="0"/>
              <a:t>Adjustments Made by Small-Business Owners</a:t>
            </a:r>
          </a:p>
        </p:txBody>
      </p:sp>
      <p:sp>
        <p:nvSpPr>
          <p:cNvPr id="18" name="Text Placeholder 17">
            <a:extLst>
              <a:ext uri="{FF2B5EF4-FFF2-40B4-BE49-F238E27FC236}">
                <a16:creationId xmlns:a16="http://schemas.microsoft.com/office/drawing/2014/main" id="{0E4E09C0-CDB6-C743-860A-B0DE6DDE7E2B}"/>
              </a:ext>
            </a:extLst>
          </p:cNvPr>
          <p:cNvSpPr>
            <a:spLocks noGrp="1"/>
          </p:cNvSpPr>
          <p:nvPr>
            <p:ph type="body" sz="quarter" idx="21"/>
          </p:nvPr>
        </p:nvSpPr>
        <p:spPr/>
        <p:txBody>
          <a:bodyPr/>
          <a:lstStyle/>
          <a:p>
            <a:r>
              <a:rPr lang="en-US" dirty="0"/>
              <a:t>Exhibit 4</a:t>
            </a:r>
          </a:p>
        </p:txBody>
      </p:sp>
      <p:sp>
        <p:nvSpPr>
          <p:cNvPr id="28" name="Text Placeholder 27">
            <a:extLst>
              <a:ext uri="{FF2B5EF4-FFF2-40B4-BE49-F238E27FC236}">
                <a16:creationId xmlns:a16="http://schemas.microsoft.com/office/drawing/2014/main" id="{78071C4E-F6E3-3840-97A2-3DF7150DB1B0}"/>
              </a:ext>
            </a:extLst>
          </p:cNvPr>
          <p:cNvSpPr>
            <a:spLocks noGrp="1"/>
          </p:cNvSpPr>
          <p:nvPr>
            <p:ph type="body" sz="quarter" idx="22"/>
          </p:nvPr>
        </p:nvSpPr>
        <p:spPr/>
        <p:txBody>
          <a:bodyPr/>
          <a:lstStyle/>
          <a:p>
            <a:r>
              <a:rPr lang="en-US" dirty="0"/>
              <a:t>Data: Authors’ analysis of online nationwide poll of 500 small-business owners who provide health coverage to their employees, Apr. 4–10, 2019</a:t>
            </a:r>
            <a:r>
              <a:rPr lang="en-US" dirty="0">
                <a:solidFill>
                  <a:srgbClr val="4C515A"/>
                </a:solidFill>
                <a:latin typeface="InterFace" panose="020B0503030203020204" pitchFamily="34" charset="0"/>
              </a:rPr>
              <a:t>.</a:t>
            </a:r>
          </a:p>
        </p:txBody>
      </p:sp>
      <p:sp>
        <p:nvSpPr>
          <p:cNvPr id="20" name="TextBox 19">
            <a:extLst>
              <a:ext uri="{FF2B5EF4-FFF2-40B4-BE49-F238E27FC236}">
                <a16:creationId xmlns:a16="http://schemas.microsoft.com/office/drawing/2014/main" id="{BF1EA5EA-F819-1C45-8259-D7409E0E9B43}"/>
              </a:ext>
            </a:extLst>
          </p:cNvPr>
          <p:cNvSpPr txBox="1"/>
          <p:nvPr/>
        </p:nvSpPr>
        <p:spPr>
          <a:xfrm>
            <a:off x="493486" y="791997"/>
            <a:ext cx="8579014" cy="584775"/>
          </a:xfrm>
          <a:prstGeom prst="rect">
            <a:avLst/>
          </a:prstGeom>
          <a:noFill/>
        </p:spPr>
        <p:txBody>
          <a:bodyPr wrap="square" rtlCol="0" anchor="ctr" anchorCtr="0">
            <a:noAutofit/>
          </a:bodyPr>
          <a:lstStyle/>
          <a:p>
            <a:r>
              <a:rPr lang="en-US" sz="1600" dirty="0">
                <a:solidFill>
                  <a:schemeClr val="bg2"/>
                </a:solidFill>
              </a:rPr>
              <a:t>Which of the following actions have you taken or adjustments have you made to decrease the cost of providing health care coverage to your employees?</a:t>
            </a:r>
          </a:p>
        </p:txBody>
      </p:sp>
      <p:grpSp>
        <p:nvGrpSpPr>
          <p:cNvPr id="21" name="Group 20">
            <a:extLst>
              <a:ext uri="{FF2B5EF4-FFF2-40B4-BE49-F238E27FC236}">
                <a16:creationId xmlns:a16="http://schemas.microsoft.com/office/drawing/2014/main" id="{985133E6-2BFE-0845-9217-39EE993505C4}"/>
              </a:ext>
            </a:extLst>
          </p:cNvPr>
          <p:cNvGrpSpPr/>
          <p:nvPr/>
        </p:nvGrpSpPr>
        <p:grpSpPr>
          <a:xfrm>
            <a:off x="71438" y="845941"/>
            <a:ext cx="420867" cy="515901"/>
            <a:chOff x="1752600" y="533400"/>
            <a:chExt cx="787400" cy="965200"/>
          </a:xfrm>
          <a:solidFill>
            <a:schemeClr val="bg2"/>
          </a:solidFill>
        </p:grpSpPr>
        <p:sp>
          <p:nvSpPr>
            <p:cNvPr id="22" name="Freeform 5">
              <a:extLst>
                <a:ext uri="{FF2B5EF4-FFF2-40B4-BE49-F238E27FC236}">
                  <a16:creationId xmlns:a16="http://schemas.microsoft.com/office/drawing/2014/main" id="{1915BCEE-B05C-E84F-BE78-BBBAA11BC878}"/>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6">
              <a:extLst>
                <a:ext uri="{FF2B5EF4-FFF2-40B4-BE49-F238E27FC236}">
                  <a16:creationId xmlns:a16="http://schemas.microsoft.com/office/drawing/2014/main" id="{097786EB-5CED-5948-817B-DD8F333D5B5F}"/>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F80F4D9D-517E-E549-98B8-42E580B85550}"/>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826533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1691306490"/>
              </p:ext>
            </p:extLst>
          </p:nvPr>
        </p:nvGraphicFramePr>
        <p:xfrm>
          <a:off x="76200" y="1548080"/>
          <a:ext cx="8996299" cy="338328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27BC0F63-1443-034A-AD61-FEA678029923}"/>
              </a:ext>
            </a:extLst>
          </p:cNvPr>
          <p:cNvSpPr txBox="1"/>
          <p:nvPr/>
        </p:nvSpPr>
        <p:spPr>
          <a:xfrm>
            <a:off x="2276856" y="1603829"/>
            <a:ext cx="684076"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Percent</a:t>
            </a:r>
          </a:p>
        </p:txBody>
      </p:sp>
      <p:sp>
        <p:nvSpPr>
          <p:cNvPr id="9" name="Title 8">
            <a:extLst>
              <a:ext uri="{FF2B5EF4-FFF2-40B4-BE49-F238E27FC236}">
                <a16:creationId xmlns:a16="http://schemas.microsoft.com/office/drawing/2014/main" id="{C4356E56-50A1-6045-970D-5BDCD5CA6351}"/>
              </a:ext>
            </a:extLst>
          </p:cNvPr>
          <p:cNvSpPr>
            <a:spLocks noGrp="1"/>
          </p:cNvSpPr>
          <p:nvPr>
            <p:ph type="ctrTitle"/>
          </p:nvPr>
        </p:nvSpPr>
        <p:spPr/>
        <p:txBody>
          <a:bodyPr/>
          <a:lstStyle/>
          <a:p>
            <a:r>
              <a:rPr lang="en-US" dirty="0"/>
              <a:t>Blame for Rising Health Care Costs</a:t>
            </a:r>
          </a:p>
        </p:txBody>
      </p:sp>
      <p:sp>
        <p:nvSpPr>
          <p:cNvPr id="18" name="Text Placeholder 17">
            <a:extLst>
              <a:ext uri="{FF2B5EF4-FFF2-40B4-BE49-F238E27FC236}">
                <a16:creationId xmlns:a16="http://schemas.microsoft.com/office/drawing/2014/main" id="{320189E9-9D8E-8D42-87CB-DB0361D13138}"/>
              </a:ext>
            </a:extLst>
          </p:cNvPr>
          <p:cNvSpPr>
            <a:spLocks noGrp="1"/>
          </p:cNvSpPr>
          <p:nvPr>
            <p:ph type="body" sz="quarter" idx="21"/>
          </p:nvPr>
        </p:nvSpPr>
        <p:spPr/>
        <p:txBody>
          <a:bodyPr/>
          <a:lstStyle/>
          <a:p>
            <a:r>
              <a:rPr lang="en-US" dirty="0"/>
              <a:t>Exhibit 5</a:t>
            </a:r>
          </a:p>
        </p:txBody>
      </p:sp>
      <p:sp>
        <p:nvSpPr>
          <p:cNvPr id="28" name="Text Placeholder 27">
            <a:extLst>
              <a:ext uri="{FF2B5EF4-FFF2-40B4-BE49-F238E27FC236}">
                <a16:creationId xmlns:a16="http://schemas.microsoft.com/office/drawing/2014/main" id="{68FC5202-B011-4542-882F-D526B59E0508}"/>
              </a:ext>
            </a:extLst>
          </p:cNvPr>
          <p:cNvSpPr>
            <a:spLocks noGrp="1"/>
          </p:cNvSpPr>
          <p:nvPr>
            <p:ph type="body" sz="quarter" idx="22"/>
          </p:nvPr>
        </p:nvSpPr>
        <p:spPr/>
        <p:txBody>
          <a:bodyPr/>
          <a:lstStyle/>
          <a:p>
            <a:r>
              <a:rPr lang="en-US" dirty="0">
                <a:latin typeface="InterFace" panose="020B0503030203020204" pitchFamily="34" charset="0"/>
              </a:rPr>
              <a:t>Note: Segments may not sum to total because of rounding.</a:t>
            </a:r>
          </a:p>
          <a:p>
            <a:r>
              <a:rPr lang="en-US" dirty="0"/>
              <a:t>Data: Authors’ analysis of online nationwide poll of 500 small-business owners who provide health coverage to their employees, Apr. 4–10, 2019</a:t>
            </a:r>
            <a:r>
              <a:rPr lang="en-US" dirty="0">
                <a:latin typeface="InterFace" panose="020B0503030203020204" pitchFamily="34" charset="0"/>
              </a:rPr>
              <a:t>.</a:t>
            </a:r>
          </a:p>
        </p:txBody>
      </p:sp>
      <p:sp>
        <p:nvSpPr>
          <p:cNvPr id="20" name="TextBox 19">
            <a:extLst>
              <a:ext uri="{FF2B5EF4-FFF2-40B4-BE49-F238E27FC236}">
                <a16:creationId xmlns:a16="http://schemas.microsoft.com/office/drawing/2014/main" id="{A351F417-3B8A-8749-AB9C-BE2FCBE7803A}"/>
              </a:ext>
            </a:extLst>
          </p:cNvPr>
          <p:cNvSpPr txBox="1"/>
          <p:nvPr/>
        </p:nvSpPr>
        <p:spPr>
          <a:xfrm>
            <a:off x="493486" y="791997"/>
            <a:ext cx="8579014" cy="584775"/>
          </a:xfrm>
          <a:prstGeom prst="rect">
            <a:avLst/>
          </a:prstGeom>
          <a:noFill/>
        </p:spPr>
        <p:txBody>
          <a:bodyPr wrap="square" rtlCol="0" anchor="ctr" anchorCtr="0">
            <a:noAutofit/>
          </a:bodyPr>
          <a:lstStyle/>
          <a:p>
            <a:r>
              <a:rPr lang="en-US" sz="1500" dirty="0">
                <a:solidFill>
                  <a:schemeClr val="bg2"/>
                </a:solidFill>
              </a:rPr>
              <a:t>Below are groups that some people might say are responsible  for the rising costs of providing health care. For each group, please indicate how much responsibility you think they have for those rising costs.</a:t>
            </a:r>
          </a:p>
        </p:txBody>
      </p:sp>
      <p:grpSp>
        <p:nvGrpSpPr>
          <p:cNvPr id="21" name="Group 20">
            <a:extLst>
              <a:ext uri="{FF2B5EF4-FFF2-40B4-BE49-F238E27FC236}">
                <a16:creationId xmlns:a16="http://schemas.microsoft.com/office/drawing/2014/main" id="{0BF57C2D-D673-104F-81B9-C470E2A841C2}"/>
              </a:ext>
            </a:extLst>
          </p:cNvPr>
          <p:cNvGrpSpPr/>
          <p:nvPr/>
        </p:nvGrpSpPr>
        <p:grpSpPr>
          <a:xfrm>
            <a:off x="71438" y="845941"/>
            <a:ext cx="420867" cy="515901"/>
            <a:chOff x="1752600" y="533400"/>
            <a:chExt cx="787400" cy="965200"/>
          </a:xfrm>
          <a:solidFill>
            <a:schemeClr val="bg2"/>
          </a:solidFill>
        </p:grpSpPr>
        <p:sp>
          <p:nvSpPr>
            <p:cNvPr id="22" name="Freeform 5">
              <a:extLst>
                <a:ext uri="{FF2B5EF4-FFF2-40B4-BE49-F238E27FC236}">
                  <a16:creationId xmlns:a16="http://schemas.microsoft.com/office/drawing/2014/main" id="{E3617379-4401-1248-A51C-4820BEEE78E8}"/>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6">
              <a:extLst>
                <a:ext uri="{FF2B5EF4-FFF2-40B4-BE49-F238E27FC236}">
                  <a16:creationId xmlns:a16="http://schemas.microsoft.com/office/drawing/2014/main" id="{76674EBD-06D9-554E-A0A1-42135BFD0670}"/>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1906C09F-7844-5D45-B5E5-2A8CDC6132EC}"/>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1856654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1231564281"/>
              </p:ext>
            </p:extLst>
          </p:nvPr>
        </p:nvGraphicFramePr>
        <p:xfrm>
          <a:off x="54864" y="1448829"/>
          <a:ext cx="8948264" cy="3962400"/>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F77C421B-1BE2-C74F-85E8-C5E09777FAAD}"/>
              </a:ext>
            </a:extLst>
          </p:cNvPr>
          <p:cNvSpPr txBox="1"/>
          <p:nvPr/>
        </p:nvSpPr>
        <p:spPr>
          <a:xfrm>
            <a:off x="4434840" y="1500857"/>
            <a:ext cx="756084"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Percent</a:t>
            </a:r>
          </a:p>
        </p:txBody>
      </p:sp>
      <p:sp>
        <p:nvSpPr>
          <p:cNvPr id="17" name="Title 16">
            <a:extLst>
              <a:ext uri="{FF2B5EF4-FFF2-40B4-BE49-F238E27FC236}">
                <a16:creationId xmlns:a16="http://schemas.microsoft.com/office/drawing/2014/main" id="{3CA8B820-9F36-8047-AD6E-32A12FCD0EF6}"/>
              </a:ext>
            </a:extLst>
          </p:cNvPr>
          <p:cNvSpPr>
            <a:spLocks noGrp="1"/>
          </p:cNvSpPr>
          <p:nvPr>
            <p:ph type="ctrTitle"/>
          </p:nvPr>
        </p:nvSpPr>
        <p:spPr/>
        <p:txBody>
          <a:bodyPr/>
          <a:lstStyle/>
          <a:p>
            <a:r>
              <a:rPr lang="en-US" dirty="0"/>
              <a:t>Proposals to Control Health Care Costs</a:t>
            </a:r>
          </a:p>
        </p:txBody>
      </p:sp>
      <p:sp>
        <p:nvSpPr>
          <p:cNvPr id="23" name="Text Placeholder 22">
            <a:extLst>
              <a:ext uri="{FF2B5EF4-FFF2-40B4-BE49-F238E27FC236}">
                <a16:creationId xmlns:a16="http://schemas.microsoft.com/office/drawing/2014/main" id="{2B0E535B-081B-B749-B4AB-84560E53359D}"/>
              </a:ext>
            </a:extLst>
          </p:cNvPr>
          <p:cNvSpPr>
            <a:spLocks noGrp="1"/>
          </p:cNvSpPr>
          <p:nvPr>
            <p:ph type="body" sz="quarter" idx="21"/>
          </p:nvPr>
        </p:nvSpPr>
        <p:spPr/>
        <p:txBody>
          <a:bodyPr/>
          <a:lstStyle/>
          <a:p>
            <a:r>
              <a:rPr lang="en-US" dirty="0"/>
              <a:t>Exhibit 6</a:t>
            </a:r>
          </a:p>
        </p:txBody>
      </p:sp>
      <p:sp>
        <p:nvSpPr>
          <p:cNvPr id="15" name="Text Placeholder 14">
            <a:extLst>
              <a:ext uri="{FF2B5EF4-FFF2-40B4-BE49-F238E27FC236}">
                <a16:creationId xmlns:a16="http://schemas.microsoft.com/office/drawing/2014/main" id="{0D74361F-9899-5A4F-BD5A-11E29BA5BD5B}"/>
              </a:ext>
            </a:extLst>
          </p:cNvPr>
          <p:cNvSpPr>
            <a:spLocks noGrp="1"/>
          </p:cNvSpPr>
          <p:nvPr>
            <p:ph type="body" sz="quarter" idx="22"/>
          </p:nvPr>
        </p:nvSpPr>
        <p:spPr/>
        <p:txBody>
          <a:bodyPr/>
          <a:lstStyle/>
          <a:p>
            <a:r>
              <a:rPr lang="en-US" dirty="0"/>
              <a:t>Note: A split sample divides respondents into two groups in order to gauge responses when there are variations of an option.</a:t>
            </a:r>
          </a:p>
          <a:p>
            <a:r>
              <a:rPr lang="en-US" dirty="0"/>
              <a:t>Data: Authors’ analysis of online nationwide poll of 500 small-business owners who provide health coverage to their employees, Apr. 4–10, 2019.</a:t>
            </a:r>
          </a:p>
        </p:txBody>
      </p:sp>
      <p:sp>
        <p:nvSpPr>
          <p:cNvPr id="24" name="TextBox 23">
            <a:extLst>
              <a:ext uri="{FF2B5EF4-FFF2-40B4-BE49-F238E27FC236}">
                <a16:creationId xmlns:a16="http://schemas.microsoft.com/office/drawing/2014/main" id="{02555506-86F9-9242-99FA-25958A4ED5A8}"/>
              </a:ext>
            </a:extLst>
          </p:cNvPr>
          <p:cNvSpPr txBox="1"/>
          <p:nvPr/>
        </p:nvSpPr>
        <p:spPr>
          <a:xfrm>
            <a:off x="493486" y="791997"/>
            <a:ext cx="8579014" cy="584775"/>
          </a:xfrm>
          <a:prstGeom prst="rect">
            <a:avLst/>
          </a:prstGeom>
          <a:noFill/>
        </p:spPr>
        <p:txBody>
          <a:bodyPr wrap="square" rtlCol="0" anchor="ctr" anchorCtr="0">
            <a:noAutofit/>
          </a:bodyPr>
          <a:lstStyle/>
          <a:p>
            <a:r>
              <a:rPr lang="en-US" sz="1600" dirty="0">
                <a:solidFill>
                  <a:schemeClr val="bg2"/>
                </a:solidFill>
              </a:rPr>
              <a:t>Below are suggestions some people have made to reform health care in this country. </a:t>
            </a:r>
            <a:br>
              <a:rPr lang="en-US" sz="1600" dirty="0">
                <a:solidFill>
                  <a:schemeClr val="bg2"/>
                </a:solidFill>
              </a:rPr>
            </a:br>
            <a:r>
              <a:rPr lang="en-US" sz="1600" dirty="0">
                <a:solidFill>
                  <a:schemeClr val="bg2"/>
                </a:solidFill>
              </a:rPr>
              <a:t>For each solution, please indicate whether you support it or oppose it.</a:t>
            </a:r>
          </a:p>
        </p:txBody>
      </p:sp>
      <p:grpSp>
        <p:nvGrpSpPr>
          <p:cNvPr id="25" name="Group 24">
            <a:extLst>
              <a:ext uri="{FF2B5EF4-FFF2-40B4-BE49-F238E27FC236}">
                <a16:creationId xmlns:a16="http://schemas.microsoft.com/office/drawing/2014/main" id="{DF573A98-DF92-4C4F-8653-F93A18177EB1}"/>
              </a:ext>
            </a:extLst>
          </p:cNvPr>
          <p:cNvGrpSpPr/>
          <p:nvPr/>
        </p:nvGrpSpPr>
        <p:grpSpPr>
          <a:xfrm>
            <a:off x="71438" y="845941"/>
            <a:ext cx="420867" cy="515901"/>
            <a:chOff x="1752600" y="533400"/>
            <a:chExt cx="787400" cy="965200"/>
          </a:xfrm>
          <a:solidFill>
            <a:schemeClr val="bg2"/>
          </a:solidFill>
        </p:grpSpPr>
        <p:sp>
          <p:nvSpPr>
            <p:cNvPr id="26" name="Freeform 5">
              <a:extLst>
                <a:ext uri="{FF2B5EF4-FFF2-40B4-BE49-F238E27FC236}">
                  <a16:creationId xmlns:a16="http://schemas.microsoft.com/office/drawing/2014/main" id="{30ED76D6-CD33-3046-822A-6C64A44167BF}"/>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6">
              <a:extLst>
                <a:ext uri="{FF2B5EF4-FFF2-40B4-BE49-F238E27FC236}">
                  <a16:creationId xmlns:a16="http://schemas.microsoft.com/office/drawing/2014/main" id="{AF7EAA2D-45DE-424F-ABA1-1CAE03B9E7F4}"/>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7">
              <a:extLst>
                <a:ext uri="{FF2B5EF4-FFF2-40B4-BE49-F238E27FC236}">
                  <a16:creationId xmlns:a16="http://schemas.microsoft.com/office/drawing/2014/main" id="{65D45884-EDE7-C445-8BDE-44B68600D46E}"/>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35668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11">
            <a:extLst>
              <a:ext uri="{FF2B5EF4-FFF2-40B4-BE49-F238E27FC236}">
                <a16:creationId xmlns:a16="http://schemas.microsoft.com/office/drawing/2014/main" id="{84005994-42EA-7C48-BE7F-33E5F8314212}"/>
              </a:ext>
            </a:extLst>
          </p:cNvPr>
          <p:cNvGraphicFramePr/>
          <p:nvPr>
            <p:extLst>
              <p:ext uri="{D42A27DB-BD31-4B8C-83A1-F6EECF244321}">
                <p14:modId xmlns:p14="http://schemas.microsoft.com/office/powerpoint/2010/main" val="1404592448"/>
              </p:ext>
            </p:extLst>
          </p:nvPr>
        </p:nvGraphicFramePr>
        <p:xfrm>
          <a:off x="76200" y="1566578"/>
          <a:ext cx="8994647" cy="3383280"/>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C3FDA119-3653-9643-98B6-9ED58044B7CB}"/>
              </a:ext>
            </a:extLst>
          </p:cNvPr>
          <p:cNvSpPr txBox="1"/>
          <p:nvPr/>
        </p:nvSpPr>
        <p:spPr>
          <a:xfrm>
            <a:off x="3095836" y="1556792"/>
            <a:ext cx="2819400"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Percent</a:t>
            </a:r>
          </a:p>
        </p:txBody>
      </p:sp>
      <p:sp>
        <p:nvSpPr>
          <p:cNvPr id="6" name="Title 5">
            <a:extLst>
              <a:ext uri="{FF2B5EF4-FFF2-40B4-BE49-F238E27FC236}">
                <a16:creationId xmlns:a16="http://schemas.microsoft.com/office/drawing/2014/main" id="{295B5BE0-3696-FD46-A0D2-F5E34503C6AC}"/>
              </a:ext>
            </a:extLst>
          </p:cNvPr>
          <p:cNvSpPr>
            <a:spLocks noGrp="1"/>
          </p:cNvSpPr>
          <p:nvPr>
            <p:ph type="ctrTitle"/>
          </p:nvPr>
        </p:nvSpPr>
        <p:spPr/>
        <p:txBody>
          <a:bodyPr/>
          <a:lstStyle/>
          <a:p>
            <a:r>
              <a:rPr lang="en-US" dirty="0"/>
              <a:t>Proposals to Control Health Care Costs for Your Business</a:t>
            </a:r>
          </a:p>
        </p:txBody>
      </p:sp>
      <p:sp>
        <p:nvSpPr>
          <p:cNvPr id="14" name="Text Placeholder 13">
            <a:extLst>
              <a:ext uri="{FF2B5EF4-FFF2-40B4-BE49-F238E27FC236}">
                <a16:creationId xmlns:a16="http://schemas.microsoft.com/office/drawing/2014/main" id="{E3EC0593-AB9B-8F40-9E55-9AAA1E324EDF}"/>
              </a:ext>
            </a:extLst>
          </p:cNvPr>
          <p:cNvSpPr>
            <a:spLocks noGrp="1"/>
          </p:cNvSpPr>
          <p:nvPr>
            <p:ph type="body" sz="quarter" idx="21"/>
          </p:nvPr>
        </p:nvSpPr>
        <p:spPr/>
        <p:txBody>
          <a:bodyPr/>
          <a:lstStyle/>
          <a:p>
            <a:r>
              <a:rPr lang="en-US" dirty="0"/>
              <a:t>Exhibit 7</a:t>
            </a:r>
          </a:p>
        </p:txBody>
      </p:sp>
      <p:sp>
        <p:nvSpPr>
          <p:cNvPr id="24" name="Text Placeholder 23">
            <a:extLst>
              <a:ext uri="{FF2B5EF4-FFF2-40B4-BE49-F238E27FC236}">
                <a16:creationId xmlns:a16="http://schemas.microsoft.com/office/drawing/2014/main" id="{1B1BC1E7-91DF-FA46-A5AC-DD20C1E5DDE2}"/>
              </a:ext>
            </a:extLst>
          </p:cNvPr>
          <p:cNvSpPr>
            <a:spLocks noGrp="1"/>
          </p:cNvSpPr>
          <p:nvPr>
            <p:ph type="body" sz="quarter" idx="22"/>
          </p:nvPr>
        </p:nvSpPr>
        <p:spPr/>
        <p:txBody>
          <a:bodyPr/>
          <a:lstStyle/>
          <a:p>
            <a:r>
              <a:rPr lang="en-US" dirty="0"/>
              <a:t>Data: Authors’ analysis of online nationwide poll of 500 small-business owners who provide health coverage to their employees, Apr. 4–10, 2019</a:t>
            </a:r>
            <a:r>
              <a:rPr lang="en-US" dirty="0">
                <a:solidFill>
                  <a:srgbClr val="4C515A"/>
                </a:solidFill>
                <a:latin typeface="InterFace" panose="020B0503030203020204" pitchFamily="34" charset="0"/>
              </a:rPr>
              <a:t>.</a:t>
            </a:r>
          </a:p>
        </p:txBody>
      </p:sp>
      <p:sp>
        <p:nvSpPr>
          <p:cNvPr id="16" name="TextBox 15">
            <a:extLst>
              <a:ext uri="{FF2B5EF4-FFF2-40B4-BE49-F238E27FC236}">
                <a16:creationId xmlns:a16="http://schemas.microsoft.com/office/drawing/2014/main" id="{1EBB8ED0-A2BB-D743-B425-2972DE1DF127}"/>
              </a:ext>
            </a:extLst>
          </p:cNvPr>
          <p:cNvSpPr txBox="1"/>
          <p:nvPr/>
        </p:nvSpPr>
        <p:spPr>
          <a:xfrm>
            <a:off x="493486" y="791997"/>
            <a:ext cx="8579014" cy="584775"/>
          </a:xfrm>
          <a:prstGeom prst="rect">
            <a:avLst/>
          </a:prstGeom>
          <a:noFill/>
        </p:spPr>
        <p:txBody>
          <a:bodyPr wrap="square" rtlCol="0" anchor="ctr" anchorCtr="0">
            <a:noAutofit/>
          </a:bodyPr>
          <a:lstStyle/>
          <a:p>
            <a:r>
              <a:rPr lang="en-US" sz="1600" dirty="0">
                <a:solidFill>
                  <a:schemeClr val="bg2"/>
                </a:solidFill>
              </a:rPr>
              <a:t>Thinking about your own business, for each of the following solutions please indicate whether that solution would be helpful for you to reduce health care costs.</a:t>
            </a:r>
          </a:p>
        </p:txBody>
      </p:sp>
      <p:grpSp>
        <p:nvGrpSpPr>
          <p:cNvPr id="17" name="Group 16">
            <a:extLst>
              <a:ext uri="{FF2B5EF4-FFF2-40B4-BE49-F238E27FC236}">
                <a16:creationId xmlns:a16="http://schemas.microsoft.com/office/drawing/2014/main" id="{02D199A0-DEB7-ED4D-AFF7-AA620E19D927}"/>
              </a:ext>
            </a:extLst>
          </p:cNvPr>
          <p:cNvGrpSpPr/>
          <p:nvPr/>
        </p:nvGrpSpPr>
        <p:grpSpPr>
          <a:xfrm>
            <a:off x="71438" y="845941"/>
            <a:ext cx="420867" cy="515901"/>
            <a:chOff x="1752600" y="533400"/>
            <a:chExt cx="787400" cy="965200"/>
          </a:xfrm>
          <a:solidFill>
            <a:schemeClr val="bg2"/>
          </a:solidFill>
        </p:grpSpPr>
        <p:sp>
          <p:nvSpPr>
            <p:cNvPr id="18" name="Freeform 5">
              <a:extLst>
                <a:ext uri="{FF2B5EF4-FFF2-40B4-BE49-F238E27FC236}">
                  <a16:creationId xmlns:a16="http://schemas.microsoft.com/office/drawing/2014/main" id="{061062F4-0608-2F48-9C49-409585A74F5C}"/>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6">
              <a:extLst>
                <a:ext uri="{FF2B5EF4-FFF2-40B4-BE49-F238E27FC236}">
                  <a16:creationId xmlns:a16="http://schemas.microsoft.com/office/drawing/2014/main" id="{FCFA3993-0CB3-DF45-9C21-655583FA6C65}"/>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7">
              <a:extLst>
                <a:ext uri="{FF2B5EF4-FFF2-40B4-BE49-F238E27FC236}">
                  <a16:creationId xmlns:a16="http://schemas.microsoft.com/office/drawing/2014/main" id="{F4CD1A95-C4B2-9243-90F5-2B1837AF6C91}"/>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39121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289829680"/>
              </p:ext>
            </p:extLst>
          </p:nvPr>
        </p:nvGraphicFramePr>
        <p:xfrm>
          <a:off x="69784" y="1912796"/>
          <a:ext cx="9001063" cy="256032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 Placeholder 8">
            <a:extLst>
              <a:ext uri="{FF2B5EF4-FFF2-40B4-BE49-F238E27FC236}">
                <a16:creationId xmlns:a16="http://schemas.microsoft.com/office/drawing/2014/main" id="{DF35B5BE-F881-CA46-B9A5-5DA98D94288B}"/>
              </a:ext>
            </a:extLst>
          </p:cNvPr>
          <p:cNvSpPr txBox="1">
            <a:spLocks/>
          </p:cNvSpPr>
          <p:nvPr/>
        </p:nvSpPr>
        <p:spPr>
          <a:xfrm>
            <a:off x="71500" y="5697252"/>
            <a:ext cx="9001063" cy="495834"/>
          </a:xfrm>
          <a:prstGeom prst="rect">
            <a:avLst/>
          </a:prstGeom>
        </p:spPr>
        <p:txBody>
          <a:bodyPr lIns="0" tIns="0" rIns="0" bIns="0" anchor="b" anchorCtr="0"/>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None/>
            </a:pPr>
            <a:endParaRPr lang="en-US" sz="900" dirty="0">
              <a:solidFill>
                <a:srgbClr val="4C515A"/>
              </a:solidFill>
              <a:latin typeface="InterFace" panose="020B0503030203020204" pitchFamily="34" charset="0"/>
            </a:endParaRPr>
          </a:p>
        </p:txBody>
      </p:sp>
      <p:sp>
        <p:nvSpPr>
          <p:cNvPr id="13" name="TextBox 12">
            <a:extLst>
              <a:ext uri="{FF2B5EF4-FFF2-40B4-BE49-F238E27FC236}">
                <a16:creationId xmlns:a16="http://schemas.microsoft.com/office/drawing/2014/main" id="{7B93B6EA-AA90-BB48-BAB0-BD4B0CB9C83C}"/>
              </a:ext>
            </a:extLst>
          </p:cNvPr>
          <p:cNvSpPr txBox="1"/>
          <p:nvPr/>
        </p:nvSpPr>
        <p:spPr>
          <a:xfrm>
            <a:off x="3660812" y="1641079"/>
            <a:ext cx="2819400" cy="276999"/>
          </a:xfrm>
          <a:prstGeom prst="rect">
            <a:avLst/>
          </a:prstGeom>
          <a:noFill/>
          <a:ln w="25400">
            <a:noFill/>
          </a:ln>
        </p:spPr>
        <p:txBody>
          <a:bodyPr wrap="square" lIns="0" rIns="0" rtlCol="0">
            <a:spAutoFit/>
          </a:bodyPr>
          <a:lstStyle/>
          <a:p>
            <a:r>
              <a:rPr lang="en-US" sz="1200" i="1" dirty="0">
                <a:solidFill>
                  <a:srgbClr val="4C515A"/>
                </a:solidFill>
                <a:latin typeface="InterFace" panose="020B0503030203020204" pitchFamily="34" charset="0"/>
              </a:rPr>
              <a:t>Percent who answered “yes”</a:t>
            </a:r>
          </a:p>
        </p:txBody>
      </p:sp>
      <p:sp>
        <p:nvSpPr>
          <p:cNvPr id="16" name="Title 15">
            <a:extLst>
              <a:ext uri="{FF2B5EF4-FFF2-40B4-BE49-F238E27FC236}">
                <a16:creationId xmlns:a16="http://schemas.microsoft.com/office/drawing/2014/main" id="{2FBA80B6-C2DF-4044-8C78-204446B7B8C2}"/>
              </a:ext>
            </a:extLst>
          </p:cNvPr>
          <p:cNvSpPr>
            <a:spLocks noGrp="1"/>
          </p:cNvSpPr>
          <p:nvPr>
            <p:ph type="ctrTitle"/>
          </p:nvPr>
        </p:nvSpPr>
        <p:spPr/>
        <p:txBody>
          <a:bodyPr/>
          <a:lstStyle/>
          <a:p>
            <a:r>
              <a:rPr lang="en-US" dirty="0"/>
              <a:t>Small-Business Owners Banding Together</a:t>
            </a:r>
          </a:p>
        </p:txBody>
      </p:sp>
      <p:sp>
        <p:nvSpPr>
          <p:cNvPr id="18" name="Text Placeholder 17">
            <a:extLst>
              <a:ext uri="{FF2B5EF4-FFF2-40B4-BE49-F238E27FC236}">
                <a16:creationId xmlns:a16="http://schemas.microsoft.com/office/drawing/2014/main" id="{BCA9CF45-92DB-4A4D-8D51-5C7A3003F625}"/>
              </a:ext>
            </a:extLst>
          </p:cNvPr>
          <p:cNvSpPr>
            <a:spLocks noGrp="1"/>
          </p:cNvSpPr>
          <p:nvPr>
            <p:ph type="body" sz="quarter" idx="21"/>
          </p:nvPr>
        </p:nvSpPr>
        <p:spPr/>
        <p:txBody>
          <a:bodyPr/>
          <a:lstStyle/>
          <a:p>
            <a:r>
              <a:rPr lang="en-US" dirty="0"/>
              <a:t>Exhibit 8</a:t>
            </a:r>
          </a:p>
        </p:txBody>
      </p:sp>
      <p:sp>
        <p:nvSpPr>
          <p:cNvPr id="28" name="Text Placeholder 27">
            <a:extLst>
              <a:ext uri="{FF2B5EF4-FFF2-40B4-BE49-F238E27FC236}">
                <a16:creationId xmlns:a16="http://schemas.microsoft.com/office/drawing/2014/main" id="{238DAA00-FD87-E346-91EA-285AFB407978}"/>
              </a:ext>
            </a:extLst>
          </p:cNvPr>
          <p:cNvSpPr>
            <a:spLocks noGrp="1"/>
          </p:cNvSpPr>
          <p:nvPr>
            <p:ph type="body" sz="quarter" idx="22"/>
          </p:nvPr>
        </p:nvSpPr>
        <p:spPr/>
        <p:txBody>
          <a:bodyPr/>
          <a:lstStyle/>
          <a:p>
            <a:r>
              <a:rPr lang="en-US" dirty="0"/>
              <a:t>Data: Authors’ analysis of online nationwide poll of 500 small-business owners who provide health coverage to their employees, Apr. 4–10, 2019</a:t>
            </a:r>
            <a:r>
              <a:rPr lang="en-US" dirty="0">
                <a:solidFill>
                  <a:srgbClr val="4C515A"/>
                </a:solidFill>
                <a:latin typeface="InterFace" panose="020B0503030203020204" pitchFamily="34" charset="0"/>
              </a:rPr>
              <a:t>.</a:t>
            </a:r>
          </a:p>
        </p:txBody>
      </p:sp>
      <p:sp>
        <p:nvSpPr>
          <p:cNvPr id="20" name="TextBox 19">
            <a:extLst>
              <a:ext uri="{FF2B5EF4-FFF2-40B4-BE49-F238E27FC236}">
                <a16:creationId xmlns:a16="http://schemas.microsoft.com/office/drawing/2014/main" id="{FA73E67A-031B-5646-B217-7E3020169C3F}"/>
              </a:ext>
            </a:extLst>
          </p:cNvPr>
          <p:cNvSpPr txBox="1"/>
          <p:nvPr/>
        </p:nvSpPr>
        <p:spPr>
          <a:xfrm>
            <a:off x="493486" y="791997"/>
            <a:ext cx="8579014" cy="584775"/>
          </a:xfrm>
          <a:prstGeom prst="rect">
            <a:avLst/>
          </a:prstGeom>
          <a:noFill/>
        </p:spPr>
        <p:txBody>
          <a:bodyPr wrap="square" rtlCol="0" anchor="ctr" anchorCtr="0">
            <a:noAutofit/>
          </a:bodyPr>
          <a:lstStyle/>
          <a:p>
            <a:r>
              <a:rPr lang="en-US" sz="1500" dirty="0">
                <a:solidFill>
                  <a:schemeClr val="bg2"/>
                </a:solidFill>
              </a:rPr>
              <a:t>Below are some types of ways you would be able to join with other small-business owners in your community and state in order to push for changes in the health care system to make health care more affordable. </a:t>
            </a:r>
            <a:br>
              <a:rPr lang="en-US" sz="1500" dirty="0">
                <a:solidFill>
                  <a:schemeClr val="bg2"/>
                </a:solidFill>
              </a:rPr>
            </a:br>
            <a:r>
              <a:rPr lang="en-US" sz="1500" dirty="0">
                <a:solidFill>
                  <a:schemeClr val="bg2"/>
                </a:solidFill>
              </a:rPr>
              <a:t>Please indicate for each method whether or not you would be willing to participate in that way.</a:t>
            </a:r>
          </a:p>
        </p:txBody>
      </p:sp>
      <p:grpSp>
        <p:nvGrpSpPr>
          <p:cNvPr id="21" name="Group 20">
            <a:extLst>
              <a:ext uri="{FF2B5EF4-FFF2-40B4-BE49-F238E27FC236}">
                <a16:creationId xmlns:a16="http://schemas.microsoft.com/office/drawing/2014/main" id="{0457C482-947F-3C4B-9FAC-BFD454191CFD}"/>
              </a:ext>
            </a:extLst>
          </p:cNvPr>
          <p:cNvGrpSpPr/>
          <p:nvPr/>
        </p:nvGrpSpPr>
        <p:grpSpPr>
          <a:xfrm>
            <a:off x="71438" y="845941"/>
            <a:ext cx="420867" cy="515901"/>
            <a:chOff x="1752600" y="533400"/>
            <a:chExt cx="787400" cy="965200"/>
          </a:xfrm>
          <a:solidFill>
            <a:schemeClr val="bg2"/>
          </a:solidFill>
        </p:grpSpPr>
        <p:sp>
          <p:nvSpPr>
            <p:cNvPr id="22" name="Freeform 5">
              <a:extLst>
                <a:ext uri="{FF2B5EF4-FFF2-40B4-BE49-F238E27FC236}">
                  <a16:creationId xmlns:a16="http://schemas.microsoft.com/office/drawing/2014/main" id="{7E5CB2BC-8B7B-6C47-953C-466C41241BFF}"/>
                </a:ext>
              </a:extLst>
            </p:cNvPr>
            <p:cNvSpPr>
              <a:spLocks noEditPoints="1"/>
            </p:cNvSpPr>
            <p:nvPr/>
          </p:nvSpPr>
          <p:spPr bwMode="auto">
            <a:xfrm>
              <a:off x="1752600" y="533400"/>
              <a:ext cx="787400" cy="965200"/>
            </a:xfrm>
            <a:custGeom>
              <a:avLst/>
              <a:gdLst>
                <a:gd name="T0" fmla="*/ 0 w 496"/>
                <a:gd name="T1" fmla="*/ 390 h 608"/>
                <a:gd name="T2" fmla="*/ 2 w 496"/>
                <a:gd name="T3" fmla="*/ 410 h 608"/>
                <a:gd name="T4" fmla="*/ 18 w 496"/>
                <a:gd name="T5" fmla="*/ 448 h 608"/>
                <a:gd name="T6" fmla="*/ 46 w 496"/>
                <a:gd name="T7" fmla="*/ 476 h 608"/>
                <a:gd name="T8" fmla="*/ 84 w 496"/>
                <a:gd name="T9" fmla="*/ 492 h 608"/>
                <a:gd name="T10" fmla="*/ 198 w 496"/>
                <a:gd name="T11" fmla="*/ 494 h 608"/>
                <a:gd name="T12" fmla="*/ 318 w 496"/>
                <a:gd name="T13" fmla="*/ 598 h 608"/>
                <a:gd name="T14" fmla="*/ 334 w 496"/>
                <a:gd name="T15" fmla="*/ 606 h 608"/>
                <a:gd name="T16" fmla="*/ 346 w 496"/>
                <a:gd name="T17" fmla="*/ 608 h 608"/>
                <a:gd name="T18" fmla="*/ 352 w 496"/>
                <a:gd name="T19" fmla="*/ 608 h 608"/>
                <a:gd name="T20" fmla="*/ 366 w 496"/>
                <a:gd name="T21" fmla="*/ 602 h 608"/>
                <a:gd name="T22" fmla="*/ 376 w 496"/>
                <a:gd name="T23" fmla="*/ 592 h 608"/>
                <a:gd name="T24" fmla="*/ 382 w 496"/>
                <a:gd name="T25" fmla="*/ 576 h 608"/>
                <a:gd name="T26" fmla="*/ 382 w 496"/>
                <a:gd name="T27" fmla="*/ 494 h 608"/>
                <a:gd name="T28" fmla="*/ 390 w 496"/>
                <a:gd name="T29" fmla="*/ 494 h 608"/>
                <a:gd name="T30" fmla="*/ 432 w 496"/>
                <a:gd name="T31" fmla="*/ 486 h 608"/>
                <a:gd name="T32" fmla="*/ 464 w 496"/>
                <a:gd name="T33" fmla="*/ 464 h 608"/>
                <a:gd name="T34" fmla="*/ 488 w 496"/>
                <a:gd name="T35" fmla="*/ 430 h 608"/>
                <a:gd name="T36" fmla="*/ 496 w 496"/>
                <a:gd name="T37" fmla="*/ 390 h 608"/>
                <a:gd name="T38" fmla="*/ 496 w 496"/>
                <a:gd name="T39" fmla="*/ 104 h 608"/>
                <a:gd name="T40" fmla="*/ 488 w 496"/>
                <a:gd name="T41" fmla="*/ 64 h 608"/>
                <a:gd name="T42" fmla="*/ 464 w 496"/>
                <a:gd name="T43" fmla="*/ 30 h 608"/>
                <a:gd name="T44" fmla="*/ 432 w 496"/>
                <a:gd name="T45" fmla="*/ 8 h 608"/>
                <a:gd name="T46" fmla="*/ 390 w 496"/>
                <a:gd name="T47" fmla="*/ 0 h 608"/>
                <a:gd name="T48" fmla="*/ 106 w 496"/>
                <a:gd name="T49" fmla="*/ 0 h 608"/>
                <a:gd name="T50" fmla="*/ 64 w 496"/>
                <a:gd name="T51" fmla="*/ 8 h 608"/>
                <a:gd name="T52" fmla="*/ 32 w 496"/>
                <a:gd name="T53" fmla="*/ 30 h 608"/>
                <a:gd name="T54" fmla="*/ 8 w 496"/>
                <a:gd name="T55" fmla="*/ 64 h 608"/>
                <a:gd name="T56" fmla="*/ 0 w 496"/>
                <a:gd name="T57" fmla="*/ 104 h 608"/>
                <a:gd name="T58" fmla="*/ 54 w 496"/>
                <a:gd name="T59" fmla="*/ 104 h 608"/>
                <a:gd name="T60" fmla="*/ 56 w 496"/>
                <a:gd name="T61" fmla="*/ 94 h 608"/>
                <a:gd name="T62" fmla="*/ 62 w 496"/>
                <a:gd name="T63" fmla="*/ 76 h 608"/>
                <a:gd name="T64" fmla="*/ 76 w 496"/>
                <a:gd name="T65" fmla="*/ 62 h 608"/>
                <a:gd name="T66" fmla="*/ 94 w 496"/>
                <a:gd name="T67" fmla="*/ 54 h 608"/>
                <a:gd name="T68" fmla="*/ 390 w 496"/>
                <a:gd name="T69" fmla="*/ 52 h 608"/>
                <a:gd name="T70" fmla="*/ 402 w 496"/>
                <a:gd name="T71" fmla="*/ 54 h 608"/>
                <a:gd name="T72" fmla="*/ 420 w 496"/>
                <a:gd name="T73" fmla="*/ 62 h 608"/>
                <a:gd name="T74" fmla="*/ 434 w 496"/>
                <a:gd name="T75" fmla="*/ 76 h 608"/>
                <a:gd name="T76" fmla="*/ 440 w 496"/>
                <a:gd name="T77" fmla="*/ 94 h 608"/>
                <a:gd name="T78" fmla="*/ 442 w 496"/>
                <a:gd name="T79" fmla="*/ 390 h 608"/>
                <a:gd name="T80" fmla="*/ 440 w 496"/>
                <a:gd name="T81" fmla="*/ 400 h 608"/>
                <a:gd name="T82" fmla="*/ 434 w 496"/>
                <a:gd name="T83" fmla="*/ 418 h 608"/>
                <a:gd name="T84" fmla="*/ 420 w 496"/>
                <a:gd name="T85" fmla="*/ 432 h 608"/>
                <a:gd name="T86" fmla="*/ 402 w 496"/>
                <a:gd name="T87" fmla="*/ 440 h 608"/>
                <a:gd name="T88" fmla="*/ 328 w 496"/>
                <a:gd name="T89" fmla="*/ 440 h 608"/>
                <a:gd name="T90" fmla="*/ 218 w 496"/>
                <a:gd name="T91" fmla="*/ 440 h 608"/>
                <a:gd name="T92" fmla="*/ 106 w 496"/>
                <a:gd name="T93" fmla="*/ 440 h 608"/>
                <a:gd name="T94" fmla="*/ 86 w 496"/>
                <a:gd name="T95" fmla="*/ 436 h 608"/>
                <a:gd name="T96" fmla="*/ 70 w 496"/>
                <a:gd name="T97" fmla="*/ 426 h 608"/>
                <a:gd name="T98" fmla="*/ 58 w 496"/>
                <a:gd name="T99" fmla="*/ 410 h 608"/>
                <a:gd name="T100" fmla="*/ 54 w 496"/>
                <a:gd name="T101" fmla="*/ 390 h 6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96" h="608">
                  <a:moveTo>
                    <a:pt x="0" y="104"/>
                  </a:moveTo>
                  <a:lnTo>
                    <a:pt x="0" y="390"/>
                  </a:lnTo>
                  <a:lnTo>
                    <a:pt x="0" y="390"/>
                  </a:lnTo>
                  <a:lnTo>
                    <a:pt x="2" y="410"/>
                  </a:lnTo>
                  <a:lnTo>
                    <a:pt x="8" y="430"/>
                  </a:lnTo>
                  <a:lnTo>
                    <a:pt x="18" y="448"/>
                  </a:lnTo>
                  <a:lnTo>
                    <a:pt x="32" y="464"/>
                  </a:lnTo>
                  <a:lnTo>
                    <a:pt x="46" y="476"/>
                  </a:lnTo>
                  <a:lnTo>
                    <a:pt x="64" y="486"/>
                  </a:lnTo>
                  <a:lnTo>
                    <a:pt x="84" y="492"/>
                  </a:lnTo>
                  <a:lnTo>
                    <a:pt x="106" y="494"/>
                  </a:lnTo>
                  <a:lnTo>
                    <a:pt x="198" y="494"/>
                  </a:lnTo>
                  <a:lnTo>
                    <a:pt x="318" y="598"/>
                  </a:lnTo>
                  <a:lnTo>
                    <a:pt x="318" y="598"/>
                  </a:lnTo>
                  <a:lnTo>
                    <a:pt x="326" y="602"/>
                  </a:lnTo>
                  <a:lnTo>
                    <a:pt x="334" y="606"/>
                  </a:lnTo>
                  <a:lnTo>
                    <a:pt x="340" y="608"/>
                  </a:lnTo>
                  <a:lnTo>
                    <a:pt x="346" y="608"/>
                  </a:lnTo>
                  <a:lnTo>
                    <a:pt x="346" y="608"/>
                  </a:lnTo>
                  <a:lnTo>
                    <a:pt x="352" y="608"/>
                  </a:lnTo>
                  <a:lnTo>
                    <a:pt x="360" y="606"/>
                  </a:lnTo>
                  <a:lnTo>
                    <a:pt x="366" y="602"/>
                  </a:lnTo>
                  <a:lnTo>
                    <a:pt x="372" y="598"/>
                  </a:lnTo>
                  <a:lnTo>
                    <a:pt x="376" y="592"/>
                  </a:lnTo>
                  <a:lnTo>
                    <a:pt x="380" y="586"/>
                  </a:lnTo>
                  <a:lnTo>
                    <a:pt x="382" y="576"/>
                  </a:lnTo>
                  <a:lnTo>
                    <a:pt x="382" y="568"/>
                  </a:lnTo>
                  <a:lnTo>
                    <a:pt x="382" y="494"/>
                  </a:lnTo>
                  <a:lnTo>
                    <a:pt x="390" y="494"/>
                  </a:lnTo>
                  <a:lnTo>
                    <a:pt x="390" y="494"/>
                  </a:lnTo>
                  <a:lnTo>
                    <a:pt x="412" y="492"/>
                  </a:lnTo>
                  <a:lnTo>
                    <a:pt x="432" y="486"/>
                  </a:lnTo>
                  <a:lnTo>
                    <a:pt x="450" y="476"/>
                  </a:lnTo>
                  <a:lnTo>
                    <a:pt x="464" y="464"/>
                  </a:lnTo>
                  <a:lnTo>
                    <a:pt x="478" y="448"/>
                  </a:lnTo>
                  <a:lnTo>
                    <a:pt x="488" y="430"/>
                  </a:lnTo>
                  <a:lnTo>
                    <a:pt x="494" y="410"/>
                  </a:lnTo>
                  <a:lnTo>
                    <a:pt x="496" y="390"/>
                  </a:lnTo>
                  <a:lnTo>
                    <a:pt x="496" y="104"/>
                  </a:lnTo>
                  <a:lnTo>
                    <a:pt x="496" y="104"/>
                  </a:lnTo>
                  <a:lnTo>
                    <a:pt x="494" y="82"/>
                  </a:lnTo>
                  <a:lnTo>
                    <a:pt x="488" y="64"/>
                  </a:lnTo>
                  <a:lnTo>
                    <a:pt x="478" y="46"/>
                  </a:lnTo>
                  <a:lnTo>
                    <a:pt x="464" y="30"/>
                  </a:lnTo>
                  <a:lnTo>
                    <a:pt x="450" y="18"/>
                  </a:lnTo>
                  <a:lnTo>
                    <a:pt x="432" y="8"/>
                  </a:lnTo>
                  <a:lnTo>
                    <a:pt x="412" y="2"/>
                  </a:lnTo>
                  <a:lnTo>
                    <a:pt x="390" y="0"/>
                  </a:lnTo>
                  <a:lnTo>
                    <a:pt x="106" y="0"/>
                  </a:lnTo>
                  <a:lnTo>
                    <a:pt x="106" y="0"/>
                  </a:lnTo>
                  <a:lnTo>
                    <a:pt x="84" y="2"/>
                  </a:lnTo>
                  <a:lnTo>
                    <a:pt x="64" y="8"/>
                  </a:lnTo>
                  <a:lnTo>
                    <a:pt x="46" y="18"/>
                  </a:lnTo>
                  <a:lnTo>
                    <a:pt x="32" y="30"/>
                  </a:lnTo>
                  <a:lnTo>
                    <a:pt x="18" y="46"/>
                  </a:lnTo>
                  <a:lnTo>
                    <a:pt x="8" y="64"/>
                  </a:lnTo>
                  <a:lnTo>
                    <a:pt x="2" y="82"/>
                  </a:lnTo>
                  <a:lnTo>
                    <a:pt x="0" y="104"/>
                  </a:lnTo>
                  <a:lnTo>
                    <a:pt x="0" y="104"/>
                  </a:lnTo>
                  <a:close/>
                  <a:moveTo>
                    <a:pt x="54" y="104"/>
                  </a:moveTo>
                  <a:lnTo>
                    <a:pt x="54" y="104"/>
                  </a:lnTo>
                  <a:lnTo>
                    <a:pt x="56" y="94"/>
                  </a:lnTo>
                  <a:lnTo>
                    <a:pt x="58" y="84"/>
                  </a:lnTo>
                  <a:lnTo>
                    <a:pt x="62" y="76"/>
                  </a:lnTo>
                  <a:lnTo>
                    <a:pt x="70" y="68"/>
                  </a:lnTo>
                  <a:lnTo>
                    <a:pt x="76" y="62"/>
                  </a:lnTo>
                  <a:lnTo>
                    <a:pt x="86" y="56"/>
                  </a:lnTo>
                  <a:lnTo>
                    <a:pt x="94" y="54"/>
                  </a:lnTo>
                  <a:lnTo>
                    <a:pt x="106" y="52"/>
                  </a:lnTo>
                  <a:lnTo>
                    <a:pt x="390" y="52"/>
                  </a:lnTo>
                  <a:lnTo>
                    <a:pt x="390" y="52"/>
                  </a:lnTo>
                  <a:lnTo>
                    <a:pt x="402" y="54"/>
                  </a:lnTo>
                  <a:lnTo>
                    <a:pt x="410" y="56"/>
                  </a:lnTo>
                  <a:lnTo>
                    <a:pt x="420" y="62"/>
                  </a:lnTo>
                  <a:lnTo>
                    <a:pt x="426" y="68"/>
                  </a:lnTo>
                  <a:lnTo>
                    <a:pt x="434" y="76"/>
                  </a:lnTo>
                  <a:lnTo>
                    <a:pt x="438" y="84"/>
                  </a:lnTo>
                  <a:lnTo>
                    <a:pt x="440" y="94"/>
                  </a:lnTo>
                  <a:lnTo>
                    <a:pt x="442" y="104"/>
                  </a:lnTo>
                  <a:lnTo>
                    <a:pt x="442" y="390"/>
                  </a:lnTo>
                  <a:lnTo>
                    <a:pt x="442" y="390"/>
                  </a:lnTo>
                  <a:lnTo>
                    <a:pt x="440" y="400"/>
                  </a:lnTo>
                  <a:lnTo>
                    <a:pt x="438" y="410"/>
                  </a:lnTo>
                  <a:lnTo>
                    <a:pt x="434" y="418"/>
                  </a:lnTo>
                  <a:lnTo>
                    <a:pt x="426" y="426"/>
                  </a:lnTo>
                  <a:lnTo>
                    <a:pt x="420" y="432"/>
                  </a:lnTo>
                  <a:lnTo>
                    <a:pt x="410" y="436"/>
                  </a:lnTo>
                  <a:lnTo>
                    <a:pt x="402" y="440"/>
                  </a:lnTo>
                  <a:lnTo>
                    <a:pt x="390" y="440"/>
                  </a:lnTo>
                  <a:lnTo>
                    <a:pt x="328" y="440"/>
                  </a:lnTo>
                  <a:lnTo>
                    <a:pt x="328" y="536"/>
                  </a:lnTo>
                  <a:lnTo>
                    <a:pt x="218" y="440"/>
                  </a:lnTo>
                  <a:lnTo>
                    <a:pt x="106" y="440"/>
                  </a:lnTo>
                  <a:lnTo>
                    <a:pt x="106" y="440"/>
                  </a:lnTo>
                  <a:lnTo>
                    <a:pt x="94" y="440"/>
                  </a:lnTo>
                  <a:lnTo>
                    <a:pt x="86" y="436"/>
                  </a:lnTo>
                  <a:lnTo>
                    <a:pt x="76" y="432"/>
                  </a:lnTo>
                  <a:lnTo>
                    <a:pt x="70" y="426"/>
                  </a:lnTo>
                  <a:lnTo>
                    <a:pt x="62" y="418"/>
                  </a:lnTo>
                  <a:lnTo>
                    <a:pt x="58" y="410"/>
                  </a:lnTo>
                  <a:lnTo>
                    <a:pt x="56" y="400"/>
                  </a:lnTo>
                  <a:lnTo>
                    <a:pt x="54" y="390"/>
                  </a:lnTo>
                  <a:lnTo>
                    <a:pt x="54" y="1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6">
              <a:extLst>
                <a:ext uri="{FF2B5EF4-FFF2-40B4-BE49-F238E27FC236}">
                  <a16:creationId xmlns:a16="http://schemas.microsoft.com/office/drawing/2014/main" id="{E3A3269B-CABD-AE4A-A983-2540E8EB4433}"/>
                </a:ext>
              </a:extLst>
            </p:cNvPr>
            <p:cNvSpPr>
              <a:spLocks/>
            </p:cNvSpPr>
            <p:nvPr/>
          </p:nvSpPr>
          <p:spPr bwMode="auto">
            <a:xfrm>
              <a:off x="2073275" y="1073150"/>
              <a:ext cx="117475" cy="104775"/>
            </a:xfrm>
            <a:custGeom>
              <a:avLst/>
              <a:gdLst>
                <a:gd name="T0" fmla="*/ 36 w 74"/>
                <a:gd name="T1" fmla="*/ 0 h 66"/>
                <a:gd name="T2" fmla="*/ 36 w 74"/>
                <a:gd name="T3" fmla="*/ 0 h 66"/>
                <a:gd name="T4" fmla="*/ 22 w 74"/>
                <a:gd name="T5" fmla="*/ 4 h 66"/>
                <a:gd name="T6" fmla="*/ 16 w 74"/>
                <a:gd name="T7" fmla="*/ 6 h 66"/>
                <a:gd name="T8" fmla="*/ 10 w 74"/>
                <a:gd name="T9" fmla="*/ 10 h 66"/>
                <a:gd name="T10" fmla="*/ 10 w 74"/>
                <a:gd name="T11" fmla="*/ 10 h 66"/>
                <a:gd name="T12" fmla="*/ 6 w 74"/>
                <a:gd name="T13" fmla="*/ 14 h 66"/>
                <a:gd name="T14" fmla="*/ 4 w 74"/>
                <a:gd name="T15" fmla="*/ 20 h 66"/>
                <a:gd name="T16" fmla="*/ 2 w 74"/>
                <a:gd name="T17" fmla="*/ 26 h 66"/>
                <a:gd name="T18" fmla="*/ 0 w 74"/>
                <a:gd name="T19" fmla="*/ 34 h 66"/>
                <a:gd name="T20" fmla="*/ 0 w 74"/>
                <a:gd name="T21" fmla="*/ 34 h 66"/>
                <a:gd name="T22" fmla="*/ 2 w 74"/>
                <a:gd name="T23" fmla="*/ 40 h 66"/>
                <a:gd name="T24" fmla="*/ 4 w 74"/>
                <a:gd name="T25" fmla="*/ 46 h 66"/>
                <a:gd name="T26" fmla="*/ 6 w 74"/>
                <a:gd name="T27" fmla="*/ 52 h 66"/>
                <a:gd name="T28" fmla="*/ 10 w 74"/>
                <a:gd name="T29" fmla="*/ 58 h 66"/>
                <a:gd name="T30" fmla="*/ 10 w 74"/>
                <a:gd name="T31" fmla="*/ 58 h 66"/>
                <a:gd name="T32" fmla="*/ 16 w 74"/>
                <a:gd name="T33" fmla="*/ 62 h 66"/>
                <a:gd name="T34" fmla="*/ 22 w 74"/>
                <a:gd name="T35" fmla="*/ 64 h 66"/>
                <a:gd name="T36" fmla="*/ 28 w 74"/>
                <a:gd name="T37" fmla="*/ 66 h 66"/>
                <a:gd name="T38" fmla="*/ 36 w 74"/>
                <a:gd name="T39" fmla="*/ 66 h 66"/>
                <a:gd name="T40" fmla="*/ 36 w 74"/>
                <a:gd name="T41" fmla="*/ 66 h 66"/>
                <a:gd name="T42" fmla="*/ 44 w 74"/>
                <a:gd name="T43" fmla="*/ 66 h 66"/>
                <a:gd name="T44" fmla="*/ 52 w 74"/>
                <a:gd name="T45" fmla="*/ 64 h 66"/>
                <a:gd name="T46" fmla="*/ 58 w 74"/>
                <a:gd name="T47" fmla="*/ 62 h 66"/>
                <a:gd name="T48" fmla="*/ 64 w 74"/>
                <a:gd name="T49" fmla="*/ 58 h 66"/>
                <a:gd name="T50" fmla="*/ 64 w 74"/>
                <a:gd name="T51" fmla="*/ 58 h 66"/>
                <a:gd name="T52" fmla="*/ 68 w 74"/>
                <a:gd name="T53" fmla="*/ 52 h 66"/>
                <a:gd name="T54" fmla="*/ 70 w 74"/>
                <a:gd name="T55" fmla="*/ 46 h 66"/>
                <a:gd name="T56" fmla="*/ 72 w 74"/>
                <a:gd name="T57" fmla="*/ 40 h 66"/>
                <a:gd name="T58" fmla="*/ 74 w 74"/>
                <a:gd name="T59" fmla="*/ 34 h 66"/>
                <a:gd name="T60" fmla="*/ 74 w 74"/>
                <a:gd name="T61" fmla="*/ 34 h 66"/>
                <a:gd name="T62" fmla="*/ 72 w 74"/>
                <a:gd name="T63" fmla="*/ 26 h 66"/>
                <a:gd name="T64" fmla="*/ 70 w 74"/>
                <a:gd name="T65" fmla="*/ 20 h 66"/>
                <a:gd name="T66" fmla="*/ 68 w 74"/>
                <a:gd name="T67" fmla="*/ 14 h 66"/>
                <a:gd name="T68" fmla="*/ 64 w 74"/>
                <a:gd name="T69" fmla="*/ 10 h 66"/>
                <a:gd name="T70" fmla="*/ 64 w 74"/>
                <a:gd name="T71" fmla="*/ 10 h 66"/>
                <a:gd name="T72" fmla="*/ 58 w 74"/>
                <a:gd name="T73" fmla="*/ 6 h 66"/>
                <a:gd name="T74" fmla="*/ 52 w 74"/>
                <a:gd name="T75" fmla="*/ 4 h 66"/>
                <a:gd name="T76" fmla="*/ 36 w 74"/>
                <a:gd name="T77" fmla="*/ 0 h 66"/>
                <a:gd name="T78" fmla="*/ 36 w 74"/>
                <a:gd name="T79"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4" h="66">
                  <a:moveTo>
                    <a:pt x="36" y="0"/>
                  </a:moveTo>
                  <a:lnTo>
                    <a:pt x="36" y="0"/>
                  </a:lnTo>
                  <a:lnTo>
                    <a:pt x="22" y="4"/>
                  </a:lnTo>
                  <a:lnTo>
                    <a:pt x="16" y="6"/>
                  </a:lnTo>
                  <a:lnTo>
                    <a:pt x="10" y="10"/>
                  </a:lnTo>
                  <a:lnTo>
                    <a:pt x="10" y="10"/>
                  </a:lnTo>
                  <a:lnTo>
                    <a:pt x="6" y="14"/>
                  </a:lnTo>
                  <a:lnTo>
                    <a:pt x="4" y="20"/>
                  </a:lnTo>
                  <a:lnTo>
                    <a:pt x="2" y="26"/>
                  </a:lnTo>
                  <a:lnTo>
                    <a:pt x="0" y="34"/>
                  </a:lnTo>
                  <a:lnTo>
                    <a:pt x="0" y="34"/>
                  </a:lnTo>
                  <a:lnTo>
                    <a:pt x="2" y="40"/>
                  </a:lnTo>
                  <a:lnTo>
                    <a:pt x="4" y="46"/>
                  </a:lnTo>
                  <a:lnTo>
                    <a:pt x="6" y="52"/>
                  </a:lnTo>
                  <a:lnTo>
                    <a:pt x="10" y="58"/>
                  </a:lnTo>
                  <a:lnTo>
                    <a:pt x="10" y="58"/>
                  </a:lnTo>
                  <a:lnTo>
                    <a:pt x="16" y="62"/>
                  </a:lnTo>
                  <a:lnTo>
                    <a:pt x="22" y="64"/>
                  </a:lnTo>
                  <a:lnTo>
                    <a:pt x="28" y="66"/>
                  </a:lnTo>
                  <a:lnTo>
                    <a:pt x="36" y="66"/>
                  </a:lnTo>
                  <a:lnTo>
                    <a:pt x="36" y="66"/>
                  </a:lnTo>
                  <a:lnTo>
                    <a:pt x="44" y="66"/>
                  </a:lnTo>
                  <a:lnTo>
                    <a:pt x="52" y="64"/>
                  </a:lnTo>
                  <a:lnTo>
                    <a:pt x="58" y="62"/>
                  </a:lnTo>
                  <a:lnTo>
                    <a:pt x="64" y="58"/>
                  </a:lnTo>
                  <a:lnTo>
                    <a:pt x="64" y="58"/>
                  </a:lnTo>
                  <a:lnTo>
                    <a:pt x="68" y="52"/>
                  </a:lnTo>
                  <a:lnTo>
                    <a:pt x="70" y="46"/>
                  </a:lnTo>
                  <a:lnTo>
                    <a:pt x="72" y="40"/>
                  </a:lnTo>
                  <a:lnTo>
                    <a:pt x="74" y="34"/>
                  </a:lnTo>
                  <a:lnTo>
                    <a:pt x="74" y="34"/>
                  </a:lnTo>
                  <a:lnTo>
                    <a:pt x="72" y="26"/>
                  </a:lnTo>
                  <a:lnTo>
                    <a:pt x="70" y="20"/>
                  </a:lnTo>
                  <a:lnTo>
                    <a:pt x="68" y="14"/>
                  </a:lnTo>
                  <a:lnTo>
                    <a:pt x="64" y="10"/>
                  </a:lnTo>
                  <a:lnTo>
                    <a:pt x="64" y="10"/>
                  </a:lnTo>
                  <a:lnTo>
                    <a:pt x="58" y="6"/>
                  </a:lnTo>
                  <a:lnTo>
                    <a:pt x="52" y="4"/>
                  </a:lnTo>
                  <a:lnTo>
                    <a:pt x="36" y="0"/>
                  </a:lnTo>
                  <a:lnTo>
                    <a:pt x="3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7">
              <a:extLst>
                <a:ext uri="{FF2B5EF4-FFF2-40B4-BE49-F238E27FC236}">
                  <a16:creationId xmlns:a16="http://schemas.microsoft.com/office/drawing/2014/main" id="{0985A8BA-6D5D-194C-9F7C-DE000944964C}"/>
                </a:ext>
              </a:extLst>
            </p:cNvPr>
            <p:cNvSpPr>
              <a:spLocks/>
            </p:cNvSpPr>
            <p:nvPr/>
          </p:nvSpPr>
          <p:spPr bwMode="auto">
            <a:xfrm>
              <a:off x="2006600" y="701675"/>
              <a:ext cx="292100" cy="330200"/>
            </a:xfrm>
            <a:custGeom>
              <a:avLst/>
              <a:gdLst>
                <a:gd name="T0" fmla="*/ 160 w 184"/>
                <a:gd name="T1" fmla="*/ 18 h 208"/>
                <a:gd name="T2" fmla="*/ 132 w 184"/>
                <a:gd name="T3" fmla="*/ 4 h 208"/>
                <a:gd name="T4" fmla="*/ 94 w 184"/>
                <a:gd name="T5" fmla="*/ 0 h 208"/>
                <a:gd name="T6" fmla="*/ 64 w 184"/>
                <a:gd name="T7" fmla="*/ 2 h 208"/>
                <a:gd name="T8" fmla="*/ 40 w 184"/>
                <a:gd name="T9" fmla="*/ 8 h 208"/>
                <a:gd name="T10" fmla="*/ 0 w 184"/>
                <a:gd name="T11" fmla="*/ 26 h 208"/>
                <a:gd name="T12" fmla="*/ 24 w 184"/>
                <a:gd name="T13" fmla="*/ 70 h 208"/>
                <a:gd name="T14" fmla="*/ 36 w 184"/>
                <a:gd name="T15" fmla="*/ 62 h 208"/>
                <a:gd name="T16" fmla="*/ 52 w 184"/>
                <a:gd name="T17" fmla="*/ 54 h 208"/>
                <a:gd name="T18" fmla="*/ 68 w 184"/>
                <a:gd name="T19" fmla="*/ 50 h 208"/>
                <a:gd name="T20" fmla="*/ 84 w 184"/>
                <a:gd name="T21" fmla="*/ 48 h 208"/>
                <a:gd name="T22" fmla="*/ 110 w 184"/>
                <a:gd name="T23" fmla="*/ 52 h 208"/>
                <a:gd name="T24" fmla="*/ 116 w 184"/>
                <a:gd name="T25" fmla="*/ 56 h 208"/>
                <a:gd name="T26" fmla="*/ 122 w 184"/>
                <a:gd name="T27" fmla="*/ 66 h 208"/>
                <a:gd name="T28" fmla="*/ 124 w 184"/>
                <a:gd name="T29" fmla="*/ 78 h 208"/>
                <a:gd name="T30" fmla="*/ 118 w 184"/>
                <a:gd name="T31" fmla="*/ 96 h 208"/>
                <a:gd name="T32" fmla="*/ 112 w 184"/>
                <a:gd name="T33" fmla="*/ 104 h 208"/>
                <a:gd name="T34" fmla="*/ 102 w 184"/>
                <a:gd name="T35" fmla="*/ 110 h 208"/>
                <a:gd name="T36" fmla="*/ 84 w 184"/>
                <a:gd name="T37" fmla="*/ 124 h 208"/>
                <a:gd name="T38" fmla="*/ 66 w 184"/>
                <a:gd name="T39" fmla="*/ 142 h 208"/>
                <a:gd name="T40" fmla="*/ 58 w 184"/>
                <a:gd name="T41" fmla="*/ 154 h 208"/>
                <a:gd name="T42" fmla="*/ 54 w 184"/>
                <a:gd name="T43" fmla="*/ 168 h 208"/>
                <a:gd name="T44" fmla="*/ 52 w 184"/>
                <a:gd name="T45" fmla="*/ 208 h 208"/>
                <a:gd name="T46" fmla="*/ 102 w 184"/>
                <a:gd name="T47" fmla="*/ 208 h 208"/>
                <a:gd name="T48" fmla="*/ 108 w 184"/>
                <a:gd name="T49" fmla="*/ 180 h 208"/>
                <a:gd name="T50" fmla="*/ 114 w 184"/>
                <a:gd name="T51" fmla="*/ 168 h 208"/>
                <a:gd name="T52" fmla="*/ 124 w 184"/>
                <a:gd name="T53" fmla="*/ 160 h 208"/>
                <a:gd name="T54" fmla="*/ 144 w 184"/>
                <a:gd name="T55" fmla="*/ 146 h 208"/>
                <a:gd name="T56" fmla="*/ 162 w 184"/>
                <a:gd name="T57" fmla="*/ 130 h 208"/>
                <a:gd name="T58" fmla="*/ 172 w 184"/>
                <a:gd name="T59" fmla="*/ 120 h 208"/>
                <a:gd name="T60" fmla="*/ 178 w 184"/>
                <a:gd name="T61" fmla="*/ 106 h 208"/>
                <a:gd name="T62" fmla="*/ 184 w 184"/>
                <a:gd name="T63" fmla="*/ 70 h 208"/>
                <a:gd name="T64" fmla="*/ 182 w 184"/>
                <a:gd name="T65" fmla="*/ 54 h 208"/>
                <a:gd name="T66" fmla="*/ 170 w 184"/>
                <a:gd name="T67" fmla="*/ 30 h 208"/>
                <a:gd name="T68" fmla="*/ 160 w 184"/>
                <a:gd name="T69" fmla="*/ 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 h="208">
                  <a:moveTo>
                    <a:pt x="160" y="18"/>
                  </a:moveTo>
                  <a:lnTo>
                    <a:pt x="160" y="18"/>
                  </a:lnTo>
                  <a:lnTo>
                    <a:pt x="146" y="10"/>
                  </a:lnTo>
                  <a:lnTo>
                    <a:pt x="132" y="4"/>
                  </a:lnTo>
                  <a:lnTo>
                    <a:pt x="114" y="0"/>
                  </a:lnTo>
                  <a:lnTo>
                    <a:pt x="94" y="0"/>
                  </a:lnTo>
                  <a:lnTo>
                    <a:pt x="94" y="0"/>
                  </a:lnTo>
                  <a:lnTo>
                    <a:pt x="64" y="2"/>
                  </a:lnTo>
                  <a:lnTo>
                    <a:pt x="40" y="8"/>
                  </a:lnTo>
                  <a:lnTo>
                    <a:pt x="40" y="8"/>
                  </a:lnTo>
                  <a:lnTo>
                    <a:pt x="18" y="16"/>
                  </a:lnTo>
                  <a:lnTo>
                    <a:pt x="0" y="26"/>
                  </a:lnTo>
                  <a:lnTo>
                    <a:pt x="24" y="70"/>
                  </a:lnTo>
                  <a:lnTo>
                    <a:pt x="24" y="70"/>
                  </a:lnTo>
                  <a:lnTo>
                    <a:pt x="36" y="62"/>
                  </a:lnTo>
                  <a:lnTo>
                    <a:pt x="36" y="62"/>
                  </a:lnTo>
                  <a:lnTo>
                    <a:pt x="52" y="54"/>
                  </a:lnTo>
                  <a:lnTo>
                    <a:pt x="52" y="54"/>
                  </a:lnTo>
                  <a:lnTo>
                    <a:pt x="68" y="50"/>
                  </a:lnTo>
                  <a:lnTo>
                    <a:pt x="68" y="50"/>
                  </a:lnTo>
                  <a:lnTo>
                    <a:pt x="84" y="48"/>
                  </a:lnTo>
                  <a:lnTo>
                    <a:pt x="84" y="48"/>
                  </a:lnTo>
                  <a:lnTo>
                    <a:pt x="104" y="50"/>
                  </a:lnTo>
                  <a:lnTo>
                    <a:pt x="110" y="52"/>
                  </a:lnTo>
                  <a:lnTo>
                    <a:pt x="116" y="56"/>
                  </a:lnTo>
                  <a:lnTo>
                    <a:pt x="116" y="56"/>
                  </a:lnTo>
                  <a:lnTo>
                    <a:pt x="120" y="60"/>
                  </a:lnTo>
                  <a:lnTo>
                    <a:pt x="122" y="66"/>
                  </a:lnTo>
                  <a:lnTo>
                    <a:pt x="124" y="78"/>
                  </a:lnTo>
                  <a:lnTo>
                    <a:pt x="124" y="78"/>
                  </a:lnTo>
                  <a:lnTo>
                    <a:pt x="122" y="88"/>
                  </a:lnTo>
                  <a:lnTo>
                    <a:pt x="118" y="96"/>
                  </a:lnTo>
                  <a:lnTo>
                    <a:pt x="118" y="96"/>
                  </a:lnTo>
                  <a:lnTo>
                    <a:pt x="112" y="104"/>
                  </a:lnTo>
                  <a:lnTo>
                    <a:pt x="102" y="110"/>
                  </a:lnTo>
                  <a:lnTo>
                    <a:pt x="102" y="110"/>
                  </a:lnTo>
                  <a:lnTo>
                    <a:pt x="84" y="124"/>
                  </a:lnTo>
                  <a:lnTo>
                    <a:pt x="84" y="124"/>
                  </a:lnTo>
                  <a:lnTo>
                    <a:pt x="74" y="132"/>
                  </a:lnTo>
                  <a:lnTo>
                    <a:pt x="66" y="142"/>
                  </a:lnTo>
                  <a:lnTo>
                    <a:pt x="66" y="142"/>
                  </a:lnTo>
                  <a:lnTo>
                    <a:pt x="58" y="154"/>
                  </a:lnTo>
                  <a:lnTo>
                    <a:pt x="54" y="168"/>
                  </a:lnTo>
                  <a:lnTo>
                    <a:pt x="54" y="168"/>
                  </a:lnTo>
                  <a:lnTo>
                    <a:pt x="50" y="186"/>
                  </a:lnTo>
                  <a:lnTo>
                    <a:pt x="52" y="208"/>
                  </a:lnTo>
                  <a:lnTo>
                    <a:pt x="102" y="208"/>
                  </a:lnTo>
                  <a:lnTo>
                    <a:pt x="102" y="208"/>
                  </a:lnTo>
                  <a:lnTo>
                    <a:pt x="104" y="192"/>
                  </a:lnTo>
                  <a:lnTo>
                    <a:pt x="108" y="180"/>
                  </a:lnTo>
                  <a:lnTo>
                    <a:pt x="108" y="180"/>
                  </a:lnTo>
                  <a:lnTo>
                    <a:pt x="114" y="168"/>
                  </a:lnTo>
                  <a:lnTo>
                    <a:pt x="124" y="160"/>
                  </a:lnTo>
                  <a:lnTo>
                    <a:pt x="124" y="160"/>
                  </a:lnTo>
                  <a:lnTo>
                    <a:pt x="144" y="146"/>
                  </a:lnTo>
                  <a:lnTo>
                    <a:pt x="144" y="146"/>
                  </a:lnTo>
                  <a:lnTo>
                    <a:pt x="154" y="138"/>
                  </a:lnTo>
                  <a:lnTo>
                    <a:pt x="162" y="130"/>
                  </a:lnTo>
                  <a:lnTo>
                    <a:pt x="162" y="130"/>
                  </a:lnTo>
                  <a:lnTo>
                    <a:pt x="172" y="120"/>
                  </a:lnTo>
                  <a:lnTo>
                    <a:pt x="178" y="106"/>
                  </a:lnTo>
                  <a:lnTo>
                    <a:pt x="178" y="106"/>
                  </a:lnTo>
                  <a:lnTo>
                    <a:pt x="182" y="90"/>
                  </a:lnTo>
                  <a:lnTo>
                    <a:pt x="184" y="70"/>
                  </a:lnTo>
                  <a:lnTo>
                    <a:pt x="184" y="70"/>
                  </a:lnTo>
                  <a:lnTo>
                    <a:pt x="182" y="54"/>
                  </a:lnTo>
                  <a:lnTo>
                    <a:pt x="178" y="42"/>
                  </a:lnTo>
                  <a:lnTo>
                    <a:pt x="170" y="30"/>
                  </a:lnTo>
                  <a:lnTo>
                    <a:pt x="160" y="18"/>
                  </a:lnTo>
                  <a:lnTo>
                    <a:pt x="160" y="1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30345006"/>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160331</TotalTime>
  <Words>582</Words>
  <Application>Microsoft Macintosh PowerPoint</Application>
  <PresentationFormat>On-screen Show (4:3)</PresentationFormat>
  <Paragraphs>45</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Berlingske Serif Text</vt:lpstr>
      <vt:lpstr>Calibri</vt:lpstr>
      <vt:lpstr>InterFace</vt:lpstr>
      <vt:lpstr>InterFace Bold</vt:lpstr>
      <vt:lpstr>1_Office Theme</vt:lpstr>
      <vt:lpstr>Top Problems for Small-Business Owners</vt:lpstr>
      <vt:lpstr>Cost of Providing Health Care Coverage Is an Issue for Small-Business Owners</vt:lpstr>
      <vt:lpstr>Biggest Challenges to Providing Health Care Coverage</vt:lpstr>
      <vt:lpstr>Adjustments Made by Small-Business Owners</vt:lpstr>
      <vt:lpstr>Blame for Rising Health Care Costs</vt:lpstr>
      <vt:lpstr>Proposals to Control Health Care Costs</vt:lpstr>
      <vt:lpstr>Proposals to Control Health Care Costs for Your Business</vt:lpstr>
      <vt:lpstr>Small-Business Owners Banding Together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asdf</dc:title>
  <dc:creator>DesignSmash</dc:creator>
  <cp:lastModifiedBy>Paul Frame</cp:lastModifiedBy>
  <cp:revision>1993</cp:revision>
  <cp:lastPrinted>2019-09-06T18:07:20Z</cp:lastPrinted>
  <dcterms:created xsi:type="dcterms:W3CDTF">2014-10-08T23:03:32Z</dcterms:created>
  <dcterms:modified xsi:type="dcterms:W3CDTF">2019-09-06T19:01:56Z</dcterms:modified>
</cp:coreProperties>
</file>