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5"/>
  </p:notesMasterIdLst>
  <p:handoutMasterIdLst>
    <p:handoutMasterId r:id="rId6"/>
  </p:handoutMasterIdLst>
  <p:sldIdLst>
    <p:sldId id="455" r:id="rId2"/>
    <p:sldId id="461" r:id="rId3"/>
    <p:sldId id="462" r:id="rId4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515A"/>
    <a:srgbClr val="4ABDBC"/>
    <a:srgbClr val="5F5A9D"/>
    <a:srgbClr val="E0E0E0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5482" autoAdjust="0"/>
  </p:normalViewPr>
  <p:slideViewPr>
    <p:cSldViewPr snapToGrid="0" snapToObjects="1">
      <p:cViewPr varScale="1">
        <p:scale>
          <a:sx n="148" d="100"/>
          <a:sy n="148" d="100"/>
        </p:scale>
        <p:origin x="3056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7744514924699E-2"/>
          <c:y val="2.917250934741911E-2"/>
          <c:w val="0.97612255485075305"/>
          <c:h val="0.954742651526229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 in Medicaid Revenue Per Hospital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50"/>
                      <a:t>n/a</a:t>
                    </a:r>
                    <a:endParaRPr lang="en-US" sz="105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75-2C41-BEED-4F8A2C9A1A83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50"/>
                      <a:t>n/a</a:t>
                    </a:r>
                    <a:endParaRPr lang="en-US" sz="105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75-2C41-BEED-4F8A2C9A1A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Alabama</c:v>
                </c:pt>
                <c:pt idx="1">
                  <c:v>Arizona *</c:v>
                </c:pt>
                <c:pt idx="2">
                  <c:v>Arkansas *</c:v>
                </c:pt>
                <c:pt idx="3">
                  <c:v>Idaho *</c:v>
                </c:pt>
                <c:pt idx="4">
                  <c:v>Indiana *</c:v>
                </c:pt>
                <c:pt idx="5">
                  <c:v>Kentucky *</c:v>
                </c:pt>
                <c:pt idx="6">
                  <c:v>Michigan *</c:v>
                </c:pt>
                <c:pt idx="7">
                  <c:v>Mississippi</c:v>
                </c:pt>
                <c:pt idx="8">
                  <c:v>Montana *</c:v>
                </c:pt>
                <c:pt idx="9">
                  <c:v>Nebraska *</c:v>
                </c:pt>
                <c:pt idx="10">
                  <c:v>New Hampshire *</c:v>
                </c:pt>
                <c:pt idx="11">
                  <c:v>Ohio *</c:v>
                </c:pt>
                <c:pt idx="12">
                  <c:v>Oklahoma</c:v>
                </c:pt>
                <c:pt idx="13">
                  <c:v>South Dakota</c:v>
                </c:pt>
                <c:pt idx="14">
                  <c:v>Tennessee</c:v>
                </c:pt>
                <c:pt idx="15">
                  <c:v>Utah *</c:v>
                </c:pt>
                <c:pt idx="16">
                  <c:v>Virginia *</c:v>
                </c:pt>
                <c:pt idx="17">
                  <c:v>Wisconsin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-9.5000000000000001E-2</c:v>
                </c:pt>
                <c:pt idx="1">
                  <c:v>-7.1999999999999995E-2</c:v>
                </c:pt>
                <c:pt idx="2">
                  <c:v>-7.2999999999999995E-2</c:v>
                </c:pt>
                <c:pt idx="3">
                  <c:v>-7.4999999999999997E-2</c:v>
                </c:pt>
                <c:pt idx="4">
                  <c:v>-7.8E-2</c:v>
                </c:pt>
                <c:pt idx="5">
                  <c:v>-0.14799999999999999</c:v>
                </c:pt>
                <c:pt idx="6">
                  <c:v>-0.123</c:v>
                </c:pt>
                <c:pt idx="7">
                  <c:v>-7.8E-2</c:v>
                </c:pt>
                <c:pt idx="8">
                  <c:v>-8.4000000000000005E-2</c:v>
                </c:pt>
                <c:pt idx="9">
                  <c:v>0</c:v>
                </c:pt>
                <c:pt idx="10">
                  <c:v>-0.153</c:v>
                </c:pt>
                <c:pt idx="11">
                  <c:v>-7.2999999999999995E-2</c:v>
                </c:pt>
                <c:pt idx="12">
                  <c:v>-7.4999999999999997E-2</c:v>
                </c:pt>
                <c:pt idx="13">
                  <c:v>-7.1999999999999995E-2</c:v>
                </c:pt>
                <c:pt idx="14">
                  <c:v>-0.14299999999999999</c:v>
                </c:pt>
                <c:pt idx="15">
                  <c:v>-4.8000000000000001E-2</c:v>
                </c:pt>
                <c:pt idx="16">
                  <c:v>-0.191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9-4D40-9DAB-3683C43AE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289776831"/>
        <c:axId val="290042143"/>
      </c:barChart>
      <c:catAx>
        <c:axId val="289776831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low"/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  <c:min val="-0.2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28977683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917250934741911E-2"/>
          <c:w val="0.87680273299170941"/>
          <c:h val="0.954742651526229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Operating Margin After Implementation of Medicaid Work Requirements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n/a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02-0A4A-B4A5-73DA36C82AFD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n/a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02-0A4A-B4A5-73DA36C82A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Alabama</c:v>
                </c:pt>
                <c:pt idx="1">
                  <c:v>Arizona*</c:v>
                </c:pt>
                <c:pt idx="2">
                  <c:v>Arkansas*</c:v>
                </c:pt>
                <c:pt idx="3">
                  <c:v>Idaho*</c:v>
                </c:pt>
                <c:pt idx="4">
                  <c:v>Indiana*</c:v>
                </c:pt>
                <c:pt idx="5">
                  <c:v>Kentucky*</c:v>
                </c:pt>
                <c:pt idx="6">
                  <c:v>Michigan*</c:v>
                </c:pt>
                <c:pt idx="7">
                  <c:v>Mississippi</c:v>
                </c:pt>
                <c:pt idx="8">
                  <c:v>Montana*</c:v>
                </c:pt>
                <c:pt idx="9">
                  <c:v>Nebraska*</c:v>
                </c:pt>
                <c:pt idx="10">
                  <c:v>New Hampshire*</c:v>
                </c:pt>
                <c:pt idx="11">
                  <c:v>Ohio*</c:v>
                </c:pt>
                <c:pt idx="12">
                  <c:v>Oklahoma</c:v>
                </c:pt>
                <c:pt idx="13">
                  <c:v>South Dakota</c:v>
                </c:pt>
                <c:pt idx="14">
                  <c:v>Tennessee</c:v>
                </c:pt>
                <c:pt idx="15">
                  <c:v>Utah*</c:v>
                </c:pt>
                <c:pt idx="16">
                  <c:v>Virginia*</c:v>
                </c:pt>
                <c:pt idx="17">
                  <c:v>Wisconsin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8.5000000000000006E-2</c:v>
                </c:pt>
                <c:pt idx="1">
                  <c:v>0.31900000000000001</c:v>
                </c:pt>
                <c:pt idx="2">
                  <c:v>0.13900000000000001</c:v>
                </c:pt>
                <c:pt idx="3">
                  <c:v>0.20599999999999999</c:v>
                </c:pt>
                <c:pt idx="4">
                  <c:v>0.157</c:v>
                </c:pt>
                <c:pt idx="5">
                  <c:v>0.76700000000000002</c:v>
                </c:pt>
                <c:pt idx="6">
                  <c:v>0.65500000000000003</c:v>
                </c:pt>
                <c:pt idx="7">
                  <c:v>8.5999999999999993E-2</c:v>
                </c:pt>
                <c:pt idx="8">
                  <c:v>0.28599999999999998</c:v>
                </c:pt>
                <c:pt idx="9">
                  <c:v>0</c:v>
                </c:pt>
                <c:pt idx="10">
                  <c:v>0.33100000000000002</c:v>
                </c:pt>
                <c:pt idx="11">
                  <c:v>0.19700000000000001</c:v>
                </c:pt>
                <c:pt idx="12">
                  <c:v>6.7000000000000004E-2</c:v>
                </c:pt>
                <c:pt idx="13">
                  <c:v>9.9000000000000005E-2</c:v>
                </c:pt>
                <c:pt idx="14">
                  <c:v>0.19400000000000001</c:v>
                </c:pt>
                <c:pt idx="15">
                  <c:v>6.2E-2</c:v>
                </c:pt>
                <c:pt idx="16">
                  <c:v>0.34699999999999998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9-4D40-9DAB-3683C43AE0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"/>
        <c:axId val="289776831"/>
        <c:axId val="290042143"/>
      </c:barChart>
      <c:catAx>
        <c:axId val="28977683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289776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818234446841853E-2"/>
          <c:w val="0.99947627903060876"/>
          <c:h val="0.954742651526229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Operating Margin After Implementation of Medicaid Work Requirements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n/a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44-5441-9811-100C9D6EDF3A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n/a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44-5441-9811-100C9D6EDF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Alabama</c:v>
                </c:pt>
                <c:pt idx="1">
                  <c:v>Arizona *</c:v>
                </c:pt>
                <c:pt idx="2">
                  <c:v>Arkansas *</c:v>
                </c:pt>
                <c:pt idx="3">
                  <c:v>Idaho *</c:v>
                </c:pt>
                <c:pt idx="4">
                  <c:v>Indiana *</c:v>
                </c:pt>
                <c:pt idx="5">
                  <c:v>Kentucky *</c:v>
                </c:pt>
                <c:pt idx="6">
                  <c:v>Michigan *</c:v>
                </c:pt>
                <c:pt idx="7">
                  <c:v>Mississippi</c:v>
                </c:pt>
                <c:pt idx="8">
                  <c:v>Montana *</c:v>
                </c:pt>
                <c:pt idx="9">
                  <c:v>Nebraska *</c:v>
                </c:pt>
                <c:pt idx="10">
                  <c:v>New Hampshire *</c:v>
                </c:pt>
                <c:pt idx="11">
                  <c:v>Ohio *</c:v>
                </c:pt>
                <c:pt idx="12">
                  <c:v>Oklahoma</c:v>
                </c:pt>
                <c:pt idx="13">
                  <c:v>South Dakota</c:v>
                </c:pt>
                <c:pt idx="14">
                  <c:v>Tennessee</c:v>
                </c:pt>
                <c:pt idx="15">
                  <c:v>Utah *</c:v>
                </c:pt>
                <c:pt idx="16">
                  <c:v>Virginia *</c:v>
                </c:pt>
                <c:pt idx="17">
                  <c:v>Wisconsin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-2.7156039999999999E-3</c:v>
                </c:pt>
                <c:pt idx="1">
                  <c:v>-3.2517589999999999E-3</c:v>
                </c:pt>
                <c:pt idx="2">
                  <c:v>-3.4296349999999999E-3</c:v>
                </c:pt>
                <c:pt idx="3">
                  <c:v>-4.314661E-3</c:v>
                </c:pt>
                <c:pt idx="4">
                  <c:v>-2.7742980000000001E-3</c:v>
                </c:pt>
                <c:pt idx="5">
                  <c:v>-1.5171178E-2</c:v>
                </c:pt>
                <c:pt idx="6">
                  <c:v>-8.8121099999999997E-3</c:v>
                </c:pt>
                <c:pt idx="7">
                  <c:v>-8.0203610000000002E-3</c:v>
                </c:pt>
                <c:pt idx="8">
                  <c:v>-7.5608209999999997E-3</c:v>
                </c:pt>
                <c:pt idx="9">
                  <c:v>0</c:v>
                </c:pt>
                <c:pt idx="10">
                  <c:v>-5.0911630000000001E-3</c:v>
                </c:pt>
                <c:pt idx="11">
                  <c:v>-3.2465240000000002E-3</c:v>
                </c:pt>
                <c:pt idx="12">
                  <c:v>-4.4953349999999996E-3</c:v>
                </c:pt>
                <c:pt idx="13">
                  <c:v>-1.702809E-3</c:v>
                </c:pt>
                <c:pt idx="14">
                  <c:v>-9.1382630000000006E-3</c:v>
                </c:pt>
                <c:pt idx="15">
                  <c:v>-2.9141100000000001E-3</c:v>
                </c:pt>
                <c:pt idx="16">
                  <c:v>-9.3847240000000005E-3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9-4D40-9DAB-3683C43AE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289776831"/>
        <c:axId val="290042143"/>
      </c:barChart>
      <c:catAx>
        <c:axId val="289776831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289776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9/16/19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9/16/19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63688" y="6404924"/>
            <a:ext cx="7308811" cy="3724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spc="-10" baseline="0" dirty="0"/>
              <a:t>Source: Randy Haught, Allen Dobson, and Joan </a:t>
            </a:r>
            <a:r>
              <a:rPr lang="en-US" sz="900" spc="-10" baseline="0" dirty="0" err="1"/>
              <a:t>DaVanzo</a:t>
            </a:r>
            <a:r>
              <a:rPr lang="en-US" sz="900" spc="-10" baseline="0" dirty="0"/>
              <a:t>, </a:t>
            </a:r>
            <a:r>
              <a:rPr lang="en-US" sz="900" b="0" i="1" kern="1200" spc="-1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Medicaid Work Requirements Affect Hospitals’ Finances?</a:t>
            </a:r>
            <a:r>
              <a:rPr lang="en-US" sz="900" i="0" spc="-10" baseline="0" dirty="0"/>
              <a:t> (</a:t>
            </a:r>
            <a:r>
              <a:rPr lang="en-US" sz="900" spc="-10" baseline="0" dirty="0"/>
              <a:t>Commonwealth Fund, Sept.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Data: Medicare Health Outcome Survey, 2015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F30ECC-6CCF-6545-A4ED-4784602AF8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1"/>
            <a:ext cx="9001000" cy="1008113"/>
          </a:xfrm>
        </p:spPr>
        <p:txBody>
          <a:bodyPr>
            <a:normAutofit/>
          </a:bodyPr>
          <a:lstStyle/>
          <a:p>
            <a:r>
              <a:rPr lang="en-US" dirty="0"/>
              <a:t>Percent Changes in Hospitals’ Medicaid Revenue in States Implementing Medicaid Work Requirements Assuming Full Implementation in 2019 </a:t>
            </a:r>
            <a:br>
              <a:rPr lang="en-US" dirty="0"/>
            </a:br>
            <a:r>
              <a:rPr lang="en-US" sz="1600" dirty="0"/>
              <a:t>Midpoint of high and low coverage loss estimates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77C7B-C342-9143-B9DF-7E7D7EEAF6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98E76E4A-0669-814B-A688-970B95C24A8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46028099"/>
              </p:ext>
            </p:extLst>
          </p:nvPr>
        </p:nvGraphicFramePr>
        <p:xfrm>
          <a:off x="0" y="1340769"/>
          <a:ext cx="7315200" cy="346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CEB26A2-39E8-2541-8223-E076F119D7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* States that expanded or plan to expand Medicaid under the Affordable Care Act.</a:t>
            </a:r>
          </a:p>
          <a:p>
            <a:r>
              <a:rPr lang="en-US" dirty="0"/>
              <a:t>n/a: We do not anticipate Medicaid coverage losses in the first year of the programs in Nebraska and Wisconsin because of the design of their programs.</a:t>
            </a:r>
          </a:p>
          <a:p>
            <a:r>
              <a:rPr lang="en-US" dirty="0"/>
              <a:t>Data: Dobson | </a:t>
            </a:r>
            <a:r>
              <a:rPr lang="en-US" dirty="0" err="1"/>
              <a:t>DaVanzo</a:t>
            </a:r>
            <a:r>
              <a:rPr lang="en-US" dirty="0"/>
              <a:t> simulation of the impact of Medicaid work requirements on hospitals using the Hospital Financial Simulation Model and Medicare Hospital Cost Report data; includes acute care hospitals that reported required Medicare hospital cost report data in 2017.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8BB577-4424-D042-B8B0-9FCAED4D9F1E}"/>
              </a:ext>
            </a:extLst>
          </p:cNvPr>
          <p:cNvSpPr/>
          <p:nvPr/>
        </p:nvSpPr>
        <p:spPr>
          <a:xfrm>
            <a:off x="7340576" y="1399310"/>
            <a:ext cx="1294466" cy="343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/>
              <a:t>Alabama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Arizona*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Arkansas*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Idaho*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Indiana*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Kentucky*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Michigan*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Mississippi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Montana*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Nebraska*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New Hampshire*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Ohio*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Oklahoma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South Dakota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Tennessee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Utah*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Virginia*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Wisconsin</a:t>
            </a:r>
          </a:p>
        </p:txBody>
      </p:sp>
    </p:spTree>
    <p:extLst>
      <p:ext uri="{BB962C8B-B14F-4D97-AF65-F5344CB8AC3E}">
        <p14:creationId xmlns:p14="http://schemas.microsoft.com/office/powerpoint/2010/main" val="375744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1"/>
            <a:ext cx="9001000" cy="1008113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Percent</a:t>
            </a:r>
            <a:r>
              <a:rPr lang="en-US" sz="1800" dirty="0"/>
              <a:t> </a:t>
            </a:r>
            <a:r>
              <a:rPr lang="en-US" sz="2200" dirty="0"/>
              <a:t>Changes</a:t>
            </a:r>
            <a:r>
              <a:rPr lang="en-US" sz="1800" dirty="0"/>
              <a:t> </a:t>
            </a:r>
            <a:r>
              <a:rPr lang="en-US" sz="2200" dirty="0"/>
              <a:t>in</a:t>
            </a:r>
            <a:r>
              <a:rPr lang="en-US" sz="1800" dirty="0"/>
              <a:t> </a:t>
            </a:r>
            <a:r>
              <a:rPr lang="en-US" sz="2200" dirty="0"/>
              <a:t>Hospitals’</a:t>
            </a:r>
            <a:r>
              <a:rPr lang="en-US" sz="1800" dirty="0"/>
              <a:t> </a:t>
            </a:r>
            <a:r>
              <a:rPr lang="en-US" sz="2200" dirty="0"/>
              <a:t>Uncompensated</a:t>
            </a:r>
            <a:r>
              <a:rPr lang="en-US" sz="1800" dirty="0"/>
              <a:t> </a:t>
            </a:r>
            <a:r>
              <a:rPr lang="en-US" sz="2200" dirty="0"/>
              <a:t>Care</a:t>
            </a:r>
            <a:r>
              <a:rPr lang="en-US" sz="1800" dirty="0"/>
              <a:t> </a:t>
            </a:r>
            <a:r>
              <a:rPr lang="en-US" sz="2200" dirty="0"/>
              <a:t>Cost</a:t>
            </a:r>
            <a:r>
              <a:rPr lang="en-US" sz="1800" dirty="0"/>
              <a:t> </a:t>
            </a:r>
            <a:r>
              <a:rPr lang="en-US" sz="2200" dirty="0"/>
              <a:t>in</a:t>
            </a:r>
            <a:r>
              <a:rPr lang="en-US" sz="1800" dirty="0"/>
              <a:t> </a:t>
            </a:r>
            <a:r>
              <a:rPr lang="en-US" sz="2200" dirty="0"/>
              <a:t>States</a:t>
            </a:r>
            <a:r>
              <a:rPr lang="en-US" sz="1800" dirty="0"/>
              <a:t> </a:t>
            </a:r>
            <a:r>
              <a:rPr lang="en-US" sz="2200" dirty="0"/>
              <a:t>Implementing Medicaid Work Requirements Assuming Full Implementation in 2019</a:t>
            </a:r>
            <a:br>
              <a:rPr lang="en-US" dirty="0"/>
            </a:br>
            <a:r>
              <a:rPr lang="en-US" sz="1600" dirty="0"/>
              <a:t>Midpoint of high and low coverage loss estimates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77C7B-C342-9143-B9DF-7E7D7EEAF6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98E76E4A-0669-814B-A688-970B95C24A8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34737507"/>
              </p:ext>
            </p:extLst>
          </p:nvPr>
        </p:nvGraphicFramePr>
        <p:xfrm>
          <a:off x="71438" y="1463040"/>
          <a:ext cx="9001000" cy="3468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CEB26A2-39E8-2541-8223-E076F119D7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* States that expanded or plan to expand Medicaid under the Affordable Care Act.</a:t>
            </a:r>
          </a:p>
          <a:p>
            <a:r>
              <a:rPr lang="en-US" dirty="0"/>
              <a:t>n/a: We do not anticipate Medicaid coverage losses in the first year of the programs in Nebraska and Wisconsin because of the design of their programs.</a:t>
            </a:r>
          </a:p>
          <a:p>
            <a:r>
              <a:rPr lang="en-US" dirty="0"/>
              <a:t>Data: Dobson | </a:t>
            </a:r>
            <a:r>
              <a:rPr lang="en-US" dirty="0" err="1"/>
              <a:t>DaVanzo</a:t>
            </a:r>
            <a:r>
              <a:rPr lang="en-US" dirty="0"/>
              <a:t> simulation of the impact of Medicaid work requirements on hospitals using the Hospital Financial Simulation Model and Medicare Hospital Cost Report data; includes acute care hospitals that reported required Medicare hospital cost report data in 2017.</a:t>
            </a:r>
          </a:p>
        </p:txBody>
      </p:sp>
    </p:spTree>
    <p:extLst>
      <p:ext uri="{BB962C8B-B14F-4D97-AF65-F5344CB8AC3E}">
        <p14:creationId xmlns:p14="http://schemas.microsoft.com/office/powerpoint/2010/main" val="360416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1"/>
            <a:ext cx="9001000" cy="1008113"/>
          </a:xfrm>
        </p:spPr>
        <p:txBody>
          <a:bodyPr>
            <a:normAutofit/>
          </a:bodyPr>
          <a:lstStyle/>
          <a:p>
            <a:r>
              <a:rPr lang="en-US" dirty="0"/>
              <a:t>Percent Changes in Hospitals’ Operating Margins in States Implementing Medicaid Work Requirements Assuming Full Implementation in 2019</a:t>
            </a:r>
            <a:br>
              <a:rPr lang="en-US" dirty="0"/>
            </a:br>
            <a:r>
              <a:rPr lang="en-US" sz="1600" dirty="0"/>
              <a:t>Midpoint of high and low coverage loss estimates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77C7B-C342-9143-B9DF-7E7D7EEAF6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7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98E76E4A-0669-814B-A688-970B95C24A8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8867880"/>
              </p:ext>
            </p:extLst>
          </p:nvPr>
        </p:nvGraphicFramePr>
        <p:xfrm>
          <a:off x="133084" y="1284216"/>
          <a:ext cx="7182116" cy="3468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CEB26A2-39E8-2541-8223-E076F119D7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* States that expanded or plan to expand Medicaid under the Affordable Care Act.</a:t>
            </a:r>
          </a:p>
          <a:p>
            <a:r>
              <a:rPr lang="en-US" dirty="0"/>
              <a:t>n/a: We do not anticipate Medicaid coverage losses in the first year of the programs in Nebraska and Wisconsin because of the design of their programs.</a:t>
            </a:r>
          </a:p>
          <a:p>
            <a:r>
              <a:rPr lang="en-US" dirty="0"/>
              <a:t>Data: Dobson | </a:t>
            </a:r>
            <a:r>
              <a:rPr lang="en-US" dirty="0" err="1"/>
              <a:t>DaVanzo</a:t>
            </a:r>
            <a:r>
              <a:rPr lang="en-US" dirty="0"/>
              <a:t> simulation of the impact of Medicaid work requirements on hospitals using the Hospital Financial Simulation Model and Medicare Hospital Cost Report data; includes acute care hospitals that reported required Medicare hospital cost report data in 2017.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BA754E-68C2-224F-A104-E3C35044C953}"/>
              </a:ext>
            </a:extLst>
          </p:cNvPr>
          <p:cNvSpPr/>
          <p:nvPr/>
        </p:nvSpPr>
        <p:spPr>
          <a:xfrm>
            <a:off x="7340576" y="1389036"/>
            <a:ext cx="1263871" cy="343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/>
              <a:t>Alabama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Arizona*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Arkansas*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Idaho*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Indiana*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Kentucky*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Michigan*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Mississippi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Montana*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Nebraska*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New Hampshire*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Ohio*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Oklahoma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South Dakota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Tennessee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Utah*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Virginia*</a:t>
            </a:r>
          </a:p>
          <a:p>
            <a:pPr>
              <a:lnSpc>
                <a:spcPct val="110000"/>
              </a:lnSpc>
            </a:pPr>
            <a:r>
              <a:rPr lang="en-US" sz="1100" dirty="0"/>
              <a:t>Wisconsin</a:t>
            </a:r>
          </a:p>
        </p:txBody>
      </p:sp>
    </p:spTree>
    <p:extLst>
      <p:ext uri="{BB962C8B-B14F-4D97-AF65-F5344CB8AC3E}">
        <p14:creationId xmlns:p14="http://schemas.microsoft.com/office/powerpoint/2010/main" val="1094092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161381</TotalTime>
  <Words>407</Words>
  <Application>Microsoft Macintosh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Berlingske Serif Text</vt:lpstr>
      <vt:lpstr>InterFace</vt:lpstr>
      <vt:lpstr>InterFace Bold</vt:lpstr>
      <vt:lpstr>1_Office Theme</vt:lpstr>
      <vt:lpstr>Percent Changes in Hospitals’ Medicaid Revenue in States Implementing Medicaid Work Requirements Assuming Full Implementation in 2019  Midpoint of high and low coverage loss estimates</vt:lpstr>
      <vt:lpstr>Percent Changes in Hospitals’ Uncompensated Care Cost in States Implementing Medicaid Work Requirements Assuming Full Implementation in 2019 Midpoint of high and low coverage loss estimates</vt:lpstr>
      <vt:lpstr>Percent Changes in Hospitals’ Operating Margins in States Implementing Medicaid Work Requirements Assuming Full Implementation in 2019 Midpoint of high and low coverage loss estimates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2129</cp:revision>
  <cp:lastPrinted>2019-09-16T16:38:17Z</cp:lastPrinted>
  <dcterms:created xsi:type="dcterms:W3CDTF">2014-10-08T23:03:32Z</dcterms:created>
  <dcterms:modified xsi:type="dcterms:W3CDTF">2019-09-16T16:40:36Z</dcterms:modified>
</cp:coreProperties>
</file>