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5"/>
  </p:notesMasterIdLst>
  <p:handoutMasterIdLst>
    <p:handoutMasterId r:id="rId6"/>
  </p:handoutMasterIdLst>
  <p:sldIdLst>
    <p:sldId id="456" r:id="rId2"/>
    <p:sldId id="453" r:id="rId3"/>
    <p:sldId id="455" r:id="rId4"/>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389" autoAdjust="0"/>
    <p:restoredTop sz="95482" autoAdjust="0"/>
  </p:normalViewPr>
  <p:slideViewPr>
    <p:cSldViewPr snapToObjects="1">
      <p:cViewPr varScale="1">
        <p:scale>
          <a:sx n="148" d="100"/>
          <a:sy n="148" d="100"/>
        </p:scale>
        <p:origin x="1880" y="192"/>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666666666666666E-3"/>
          <c:y val="6.2500000000000003E-3"/>
          <c:w val="0.99310604755911758"/>
          <c:h val="0.88080191929133866"/>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5-B7F5-934F-AAB8-D81FB3341AAD}"/>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4-B7F5-934F-AAB8-D81FB3341AAD}"/>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3-B7F5-934F-AAB8-D81FB3341AAD}"/>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7F5-934F-AAB8-D81FB3341AAD}"/>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7F5-934F-AAB8-D81FB3341AAD}"/>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7F5-934F-AAB8-D81FB3341AAD}"/>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7F5-934F-AAB8-D81FB3341AA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Racial minority</c:v>
                </c:pt>
                <c:pt idx="1">
                  <c:v>White</c:v>
                </c:pt>
                <c:pt idx="3">
                  <c:v>Less than a high 
school diploma</c:v>
                </c:pt>
                <c:pt idx="4">
                  <c:v>Any college</c:v>
                </c:pt>
              </c:strCache>
            </c:strRef>
          </c:cat>
          <c:val>
            <c:numRef>
              <c:f>Sheet1!$B$2:$B$6</c:f>
              <c:numCache>
                <c:formatCode>General</c:formatCode>
                <c:ptCount val="5"/>
                <c:pt idx="0">
                  <c:v>39</c:v>
                </c:pt>
                <c:pt idx="1">
                  <c:v>57</c:v>
                </c:pt>
                <c:pt idx="3">
                  <c:v>48</c:v>
                </c:pt>
                <c:pt idx="4">
                  <c:v>62</c:v>
                </c:pt>
              </c:numCache>
            </c:numRef>
          </c:val>
          <c:extLst>
            <c:ext xmlns:c16="http://schemas.microsoft.com/office/drawing/2014/chart" uri="{C3380CC4-5D6E-409C-BE32-E72D297353CC}">
              <c16:uniqueId val="{00000000-B7F5-934F-AAB8-D81FB3341AAD}"/>
            </c:ext>
          </c:extLst>
        </c:ser>
        <c:dLbls>
          <c:showLegendKey val="0"/>
          <c:showVal val="0"/>
          <c:showCatName val="0"/>
          <c:showSerName val="0"/>
          <c:showPercent val="0"/>
          <c:showBubbleSize val="0"/>
        </c:dLbls>
        <c:gapWidth val="75"/>
        <c:axId val="396454048"/>
        <c:axId val="396730496"/>
      </c:barChart>
      <c:catAx>
        <c:axId val="396454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96730496"/>
        <c:crosses val="autoZero"/>
        <c:auto val="1"/>
        <c:lblAlgn val="ctr"/>
        <c:lblOffset val="100"/>
        <c:noMultiLvlLbl val="0"/>
      </c:catAx>
      <c:valAx>
        <c:axId val="396730496"/>
        <c:scaling>
          <c:orientation val="minMax"/>
        </c:scaling>
        <c:delete val="1"/>
        <c:axPos val="l"/>
        <c:numFmt formatCode="General" sourceLinked="1"/>
        <c:majorTickMark val="none"/>
        <c:minorTickMark val="none"/>
        <c:tickLblPos val="nextTo"/>
        <c:crossAx val="396454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08244564443905"/>
          <c:y val="6.8454319114729337E-2"/>
          <c:w val="0.33717189223647409"/>
          <c:h val="0.86253054596362055"/>
        </c:manualLayout>
      </c:layout>
      <c:pieChart>
        <c:varyColors val="1"/>
        <c:ser>
          <c:idx val="0"/>
          <c:order val="0"/>
          <c:tx>
            <c:strRef>
              <c:f>Sheet1!$B$1</c:f>
              <c:strCache>
                <c:ptCount val="1"/>
                <c:pt idx="0">
                  <c:v>Column2</c:v>
                </c:pt>
              </c:strCache>
            </c:strRef>
          </c:tx>
          <c:spPr>
            <a:effectLst/>
          </c:spPr>
          <c:dLbls>
            <c:spPr>
              <a:noFill/>
              <a:ln>
                <a:noFill/>
              </a:ln>
              <a:effectLst/>
            </c:spPr>
            <c:txPr>
              <a:bodyPr wrap="square" lIns="38100" tIns="19050" rIns="38100" bIns="19050" anchor="ctr">
                <a:spAutoFit/>
              </a:bodyPr>
              <a:lstStyle/>
              <a:p>
                <a:pPr>
                  <a:defRPr sz="1400" b="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Sheet1!$A$2:$A$6</c:f>
              <c:strCache>
                <c:ptCount val="5"/>
                <c:pt idx="0">
                  <c:v>Working at least 20 hours a week</c:v>
                </c:pt>
                <c:pt idx="1">
                  <c:v>Unable to work because of a disability </c:v>
                </c:pt>
                <c:pt idx="2">
                  <c:v>Spending at least 20 hours a week in school, caring for family members, or participating in community service </c:v>
                </c:pt>
                <c:pt idx="3">
                  <c:v>Spending at least 20 hours a week looking for work or in job training</c:v>
                </c:pt>
                <c:pt idx="4">
                  <c:v>Would likely not satisfy the state’s proposed community engagement requirements</c:v>
                </c:pt>
              </c:strCache>
            </c:strRef>
          </c:cat>
          <c:val>
            <c:numRef>
              <c:f>Sheet1!$B$2:$B$6</c:f>
              <c:numCache>
                <c:formatCode>General</c:formatCode>
                <c:ptCount val="5"/>
                <c:pt idx="0">
                  <c:v>34</c:v>
                </c:pt>
                <c:pt idx="1">
                  <c:v>44</c:v>
                </c:pt>
                <c:pt idx="2">
                  <c:v>11</c:v>
                </c:pt>
                <c:pt idx="3">
                  <c:v>8</c:v>
                </c:pt>
                <c:pt idx="4">
                  <c:v>3</c:v>
                </c:pt>
              </c:numCache>
            </c:numRef>
          </c:val>
          <c:extLst>
            <c:ext xmlns:c16="http://schemas.microsoft.com/office/drawing/2014/chart" uri="{C3380CC4-5D6E-409C-BE32-E72D297353CC}">
              <c16:uniqueId val="{00000000-6016-8A4C-9E44-CFFBCAA5F1B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0">
          <a:solidFill>
            <a:schemeClr val="tx1"/>
          </a:solidFill>
          <a:latin typeface="+mn-lt"/>
          <a:cs typeface="Times New Roman" panose="02020603050405020304"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666666666666666E-3"/>
          <c:y val="6.2500000000000003E-3"/>
          <c:w val="0.99310604755911758"/>
          <c:h val="0.88080191929133866"/>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7141-A74E-B772-044306995DEA}"/>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3-7141-A74E-B772-044306995DEA}"/>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5-7141-A74E-B772-044306995DEA}"/>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141-A74E-B772-044306995DEA}"/>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141-A74E-B772-044306995DEA}"/>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141-A74E-B772-044306995DEA}"/>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141-A74E-B772-044306995DEA}"/>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Kentucky</c:v>
                </c:pt>
                <c:pt idx="1">
                  <c:v>Arkansas</c:v>
                </c:pt>
              </c:strCache>
            </c:strRef>
          </c:cat>
          <c:val>
            <c:numRef>
              <c:f>Sheet1!$B$2:$B$3</c:f>
              <c:numCache>
                <c:formatCode>General</c:formatCode>
                <c:ptCount val="2"/>
                <c:pt idx="0">
                  <c:v>54</c:v>
                </c:pt>
                <c:pt idx="1">
                  <c:v>67</c:v>
                </c:pt>
              </c:numCache>
            </c:numRef>
          </c:val>
          <c:extLst>
            <c:ext xmlns:c16="http://schemas.microsoft.com/office/drawing/2014/chart" uri="{C3380CC4-5D6E-409C-BE32-E72D297353CC}">
              <c16:uniqueId val="{00000007-7141-A74E-B772-044306995DEA}"/>
            </c:ext>
          </c:extLst>
        </c:ser>
        <c:dLbls>
          <c:showLegendKey val="0"/>
          <c:showVal val="0"/>
          <c:showCatName val="0"/>
          <c:showSerName val="0"/>
          <c:showPercent val="0"/>
          <c:showBubbleSize val="0"/>
        </c:dLbls>
        <c:gapWidth val="150"/>
        <c:axId val="396454048"/>
        <c:axId val="396730496"/>
      </c:barChart>
      <c:catAx>
        <c:axId val="396454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96730496"/>
        <c:crosses val="autoZero"/>
        <c:auto val="1"/>
        <c:lblAlgn val="ctr"/>
        <c:lblOffset val="100"/>
        <c:noMultiLvlLbl val="0"/>
      </c:catAx>
      <c:valAx>
        <c:axId val="396730496"/>
        <c:scaling>
          <c:orientation val="minMax"/>
        </c:scaling>
        <c:delete val="1"/>
        <c:axPos val="l"/>
        <c:numFmt formatCode="General" sourceLinked="1"/>
        <c:majorTickMark val="none"/>
        <c:minorTickMark val="none"/>
        <c:tickLblPos val="nextTo"/>
        <c:crossAx val="396454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9/26/19</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9/26/19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2" name="TextBox 1"/>
          <p:cNvSpPr txBox="1"/>
          <p:nvPr userDrawn="1"/>
        </p:nvSpPr>
        <p:spPr>
          <a:xfrm>
            <a:off x="1763687" y="6368920"/>
            <a:ext cx="7308811"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Joy </a:t>
            </a:r>
            <a:r>
              <a:rPr lang="en-US" sz="900" dirty="0" err="1"/>
              <a:t>Madubuonwu</a:t>
            </a:r>
            <a:r>
              <a:rPr lang="en-US" sz="900" dirty="0"/>
              <a:t>, Lucy Chen, and Benjamin D. Sommers, </a:t>
            </a:r>
            <a:r>
              <a:rPr lang="en-US" sz="900" i="1" dirty="0"/>
              <a:t>Work Requirements in Kentucky Medicaid: A Policy in Limbo</a:t>
            </a:r>
            <a:r>
              <a:rPr lang="en-US" sz="900" dirty="0"/>
              <a:t> </a:t>
            </a:r>
            <a:br>
              <a:rPr lang="en-US" sz="900" dirty="0"/>
            </a:br>
            <a:r>
              <a:rPr lang="en-US" sz="900" dirty="0"/>
              <a:t>(Commonwealth Fund, Sept. 2019).</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2249687676"/>
      </p:ext>
    </p:extLst>
  </p:cSld>
  <p:clrMapOvr>
    <a:masterClrMapping/>
  </p:clrMapOvr>
  <p:hf sldNum="0"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83BDD-CC8C-D84C-947A-4E222BBDA8B2}"/>
              </a:ext>
            </a:extLst>
          </p:cNvPr>
          <p:cNvSpPr>
            <a:spLocks noGrp="1"/>
          </p:cNvSpPr>
          <p:nvPr>
            <p:ph type="ctrTitle"/>
          </p:nvPr>
        </p:nvSpPr>
        <p:spPr/>
        <p:txBody>
          <a:bodyPr/>
          <a:lstStyle/>
          <a:p>
            <a:r>
              <a:rPr lang="en-US" dirty="0"/>
              <a:t>Share of Kentuckians in Medicaid Who Have Heard About Work Requirements, by Race and Education</a:t>
            </a:r>
          </a:p>
        </p:txBody>
      </p:sp>
      <p:sp>
        <p:nvSpPr>
          <p:cNvPr id="4" name="Text Placeholder 3">
            <a:extLst>
              <a:ext uri="{FF2B5EF4-FFF2-40B4-BE49-F238E27FC236}">
                <a16:creationId xmlns:a16="http://schemas.microsoft.com/office/drawing/2014/main" id="{E40ED231-16D4-D341-BF30-660DC1972009}"/>
              </a:ext>
            </a:extLst>
          </p:cNvPr>
          <p:cNvSpPr>
            <a:spLocks noGrp="1"/>
          </p:cNvSpPr>
          <p:nvPr>
            <p:ph type="body" sz="quarter" idx="21"/>
          </p:nvPr>
        </p:nvSpPr>
        <p:spPr/>
        <p:txBody>
          <a:bodyPr/>
          <a:lstStyle/>
          <a:p>
            <a:r>
              <a:rPr lang="en-US" dirty="0"/>
              <a:t>Exhibit 1</a:t>
            </a:r>
          </a:p>
        </p:txBody>
      </p:sp>
      <p:sp>
        <p:nvSpPr>
          <p:cNvPr id="5" name="Text Placeholder 4">
            <a:extLst>
              <a:ext uri="{FF2B5EF4-FFF2-40B4-BE49-F238E27FC236}">
                <a16:creationId xmlns:a16="http://schemas.microsoft.com/office/drawing/2014/main" id="{7A9E25D5-B7B0-7C48-976A-1280FE0FAA82}"/>
              </a:ext>
            </a:extLst>
          </p:cNvPr>
          <p:cNvSpPr>
            <a:spLocks noGrp="1"/>
          </p:cNvSpPr>
          <p:nvPr>
            <p:ph type="body" sz="quarter" idx="22"/>
          </p:nvPr>
        </p:nvSpPr>
        <p:spPr/>
        <p:txBody>
          <a:bodyPr/>
          <a:lstStyle/>
          <a:p>
            <a:r>
              <a:rPr lang="en-US" dirty="0"/>
              <a:t>Data: Authors’ analysis of data from a telephone survey conducted in late 2018 of 297 low-income Kentuckians on Medicaid (ages 19–64).</a:t>
            </a:r>
          </a:p>
        </p:txBody>
      </p:sp>
      <p:sp>
        <p:nvSpPr>
          <p:cNvPr id="3" name="TextBox 2">
            <a:extLst>
              <a:ext uri="{FF2B5EF4-FFF2-40B4-BE49-F238E27FC236}">
                <a16:creationId xmlns:a16="http://schemas.microsoft.com/office/drawing/2014/main" id="{819C2790-4A79-084A-924E-872CC55BF9E0}"/>
              </a:ext>
            </a:extLst>
          </p:cNvPr>
          <p:cNvSpPr txBox="1"/>
          <p:nvPr/>
        </p:nvSpPr>
        <p:spPr>
          <a:xfrm>
            <a:off x="71500" y="1143000"/>
            <a:ext cx="496931" cy="184666"/>
          </a:xfrm>
          <a:prstGeom prst="rect">
            <a:avLst/>
          </a:prstGeom>
          <a:noFill/>
        </p:spPr>
        <p:txBody>
          <a:bodyPr wrap="none" lIns="0" tIns="0" rIns="0" bIns="0" rtlCol="0">
            <a:spAutoFit/>
          </a:bodyPr>
          <a:lstStyle/>
          <a:p>
            <a:r>
              <a:rPr lang="en-US" sz="1200" i="1" dirty="0"/>
              <a:t>Percent</a:t>
            </a:r>
          </a:p>
        </p:txBody>
      </p:sp>
      <p:graphicFrame>
        <p:nvGraphicFramePr>
          <p:cNvPr id="6" name="Chart 5">
            <a:extLst>
              <a:ext uri="{FF2B5EF4-FFF2-40B4-BE49-F238E27FC236}">
                <a16:creationId xmlns:a16="http://schemas.microsoft.com/office/drawing/2014/main" id="{532B0EC1-BC3A-9A4E-B406-893018175B5C}"/>
              </a:ext>
            </a:extLst>
          </p:cNvPr>
          <p:cNvGraphicFramePr/>
          <p:nvPr>
            <p:extLst>
              <p:ext uri="{D42A27DB-BD31-4B8C-83A1-F6EECF244321}">
                <p14:modId xmlns:p14="http://schemas.microsoft.com/office/powerpoint/2010/main" val="1281782379"/>
              </p:ext>
            </p:extLst>
          </p:nvPr>
        </p:nvGraphicFramePr>
        <p:xfrm>
          <a:off x="71500" y="1397000"/>
          <a:ext cx="9001000" cy="383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7434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83BDD-CC8C-D84C-947A-4E222BBDA8B2}"/>
              </a:ext>
            </a:extLst>
          </p:cNvPr>
          <p:cNvSpPr>
            <a:spLocks noGrp="1"/>
          </p:cNvSpPr>
          <p:nvPr>
            <p:ph type="ctrTitle"/>
          </p:nvPr>
        </p:nvSpPr>
        <p:spPr/>
        <p:txBody>
          <a:bodyPr/>
          <a:lstStyle/>
          <a:p>
            <a:r>
              <a:rPr lang="en-US" dirty="0"/>
              <a:t>Nearly All Kentucky Medicaid Recipients Report Activities That Qualify as Community Engagement</a:t>
            </a:r>
          </a:p>
        </p:txBody>
      </p:sp>
      <p:sp>
        <p:nvSpPr>
          <p:cNvPr id="4" name="Text Placeholder 3">
            <a:extLst>
              <a:ext uri="{FF2B5EF4-FFF2-40B4-BE49-F238E27FC236}">
                <a16:creationId xmlns:a16="http://schemas.microsoft.com/office/drawing/2014/main" id="{E40ED231-16D4-D341-BF30-660DC1972009}"/>
              </a:ext>
            </a:extLst>
          </p:cNvPr>
          <p:cNvSpPr>
            <a:spLocks noGrp="1"/>
          </p:cNvSpPr>
          <p:nvPr>
            <p:ph type="body" sz="quarter" idx="21"/>
          </p:nvPr>
        </p:nvSpPr>
        <p:spPr/>
        <p:txBody>
          <a:bodyPr/>
          <a:lstStyle/>
          <a:p>
            <a:r>
              <a:rPr lang="en-US" dirty="0"/>
              <a:t>Exhibit 2</a:t>
            </a:r>
          </a:p>
        </p:txBody>
      </p:sp>
      <p:sp>
        <p:nvSpPr>
          <p:cNvPr id="5" name="Text Placeholder 4">
            <a:extLst>
              <a:ext uri="{FF2B5EF4-FFF2-40B4-BE49-F238E27FC236}">
                <a16:creationId xmlns:a16="http://schemas.microsoft.com/office/drawing/2014/main" id="{7A9E25D5-B7B0-7C48-976A-1280FE0FAA82}"/>
              </a:ext>
            </a:extLst>
          </p:cNvPr>
          <p:cNvSpPr>
            <a:spLocks noGrp="1"/>
          </p:cNvSpPr>
          <p:nvPr>
            <p:ph type="body" sz="quarter" idx="22"/>
          </p:nvPr>
        </p:nvSpPr>
        <p:spPr/>
        <p:txBody>
          <a:bodyPr/>
          <a:lstStyle/>
          <a:p>
            <a:r>
              <a:rPr lang="en-US" dirty="0"/>
              <a:t>Data: Authors’ analysis of data from a telephone survey conducted in late 2018 of 297 low-income Kentuckians on Medicaid (ages 19–64). Outcomes were assessed in a mutually exclusive hierarchy, such that if someone reported working more than 20 hours per week, then we did not assess whether the person was disabled or fulfilled another category of community engagement.</a:t>
            </a:r>
          </a:p>
        </p:txBody>
      </p:sp>
      <p:graphicFrame>
        <p:nvGraphicFramePr>
          <p:cNvPr id="6" name="Chart 5">
            <a:extLst>
              <a:ext uri="{FF2B5EF4-FFF2-40B4-BE49-F238E27FC236}">
                <a16:creationId xmlns:a16="http://schemas.microsoft.com/office/drawing/2014/main" id="{B724D493-13EB-E845-AD5C-A829A9E2CBAA}"/>
              </a:ext>
            </a:extLst>
          </p:cNvPr>
          <p:cNvGraphicFramePr/>
          <p:nvPr>
            <p:extLst>
              <p:ext uri="{D42A27DB-BD31-4B8C-83A1-F6EECF244321}">
                <p14:modId xmlns:p14="http://schemas.microsoft.com/office/powerpoint/2010/main" val="2103098523"/>
              </p:ext>
            </p:extLst>
          </p:nvPr>
        </p:nvGraphicFramePr>
        <p:xfrm>
          <a:off x="-1325880" y="1340768"/>
          <a:ext cx="10441158" cy="408155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8D9C34BE-2CCC-4748-9D2A-024300E6EF4E}"/>
              </a:ext>
            </a:extLst>
          </p:cNvPr>
          <p:cNvSpPr txBox="1"/>
          <p:nvPr/>
        </p:nvSpPr>
        <p:spPr>
          <a:xfrm>
            <a:off x="71500" y="1143000"/>
            <a:ext cx="496931" cy="184666"/>
          </a:xfrm>
          <a:prstGeom prst="rect">
            <a:avLst/>
          </a:prstGeom>
          <a:noFill/>
        </p:spPr>
        <p:txBody>
          <a:bodyPr wrap="none" lIns="0" tIns="0" rIns="0" bIns="0" rtlCol="0">
            <a:spAutoFit/>
          </a:bodyPr>
          <a:lstStyle/>
          <a:p>
            <a:r>
              <a:rPr lang="en-US" sz="1200" i="1" dirty="0"/>
              <a:t>Percent</a:t>
            </a:r>
          </a:p>
        </p:txBody>
      </p:sp>
      <p:grpSp>
        <p:nvGrpSpPr>
          <p:cNvPr id="15" name="Group 14">
            <a:extLst>
              <a:ext uri="{FF2B5EF4-FFF2-40B4-BE49-F238E27FC236}">
                <a16:creationId xmlns:a16="http://schemas.microsoft.com/office/drawing/2014/main" id="{338F71AC-0FD4-3549-B33F-599E999D0A5A}"/>
              </a:ext>
            </a:extLst>
          </p:cNvPr>
          <p:cNvGrpSpPr/>
          <p:nvPr/>
        </p:nvGrpSpPr>
        <p:grpSpPr>
          <a:xfrm>
            <a:off x="4139952" y="1965027"/>
            <a:ext cx="4860540" cy="2616101"/>
            <a:chOff x="4283968" y="1809398"/>
            <a:chExt cx="4860540" cy="2616101"/>
          </a:xfrm>
        </p:grpSpPr>
        <p:sp>
          <p:nvSpPr>
            <p:cNvPr id="3" name="TextBox 2">
              <a:extLst>
                <a:ext uri="{FF2B5EF4-FFF2-40B4-BE49-F238E27FC236}">
                  <a16:creationId xmlns:a16="http://schemas.microsoft.com/office/drawing/2014/main" id="{0D9F9015-F494-1B4D-B622-3204844A2924}"/>
                </a:ext>
              </a:extLst>
            </p:cNvPr>
            <p:cNvSpPr txBox="1"/>
            <p:nvPr/>
          </p:nvSpPr>
          <p:spPr>
            <a:xfrm>
              <a:off x="4481068" y="1809398"/>
              <a:ext cx="4663440" cy="2616101"/>
            </a:xfrm>
            <a:prstGeom prst="rect">
              <a:avLst/>
            </a:prstGeom>
            <a:noFill/>
          </p:spPr>
          <p:txBody>
            <a:bodyPr wrap="square" rtlCol="0">
              <a:spAutoFit/>
            </a:bodyPr>
            <a:lstStyle/>
            <a:p>
              <a:pPr>
                <a:spcAft>
                  <a:spcPts val="2400"/>
                </a:spcAft>
              </a:pPr>
              <a:r>
                <a:rPr lang="en-US" sz="1200" dirty="0"/>
                <a:t>Working at least 20 hours a week</a:t>
              </a:r>
            </a:p>
            <a:p>
              <a:pPr>
                <a:spcAft>
                  <a:spcPts val="2400"/>
                </a:spcAft>
              </a:pPr>
              <a:r>
                <a:rPr lang="en-US" sz="1200" dirty="0"/>
                <a:t>Unable to work because of a disability </a:t>
              </a:r>
            </a:p>
            <a:p>
              <a:pPr>
                <a:spcAft>
                  <a:spcPts val="2400"/>
                </a:spcAft>
              </a:pPr>
              <a:r>
                <a:rPr lang="en-US" sz="1200" dirty="0"/>
                <a:t>Spending at least 20 hours a week in school, caring for family members, or participating in community service </a:t>
              </a:r>
            </a:p>
            <a:p>
              <a:pPr>
                <a:spcAft>
                  <a:spcPts val="2400"/>
                </a:spcAft>
              </a:pPr>
              <a:r>
                <a:rPr lang="en-US" sz="1200" dirty="0"/>
                <a:t>Spending at least 20 hours a week looking for work or in job training</a:t>
              </a:r>
            </a:p>
            <a:p>
              <a:pPr>
                <a:spcAft>
                  <a:spcPts val="2400"/>
                </a:spcAft>
              </a:pPr>
              <a:r>
                <a:rPr lang="en-US" sz="1200" dirty="0"/>
                <a:t>Would likely not satisfy the state’s proposed community engagement requirements</a:t>
              </a:r>
            </a:p>
          </p:txBody>
        </p:sp>
        <p:grpSp>
          <p:nvGrpSpPr>
            <p:cNvPr id="14" name="Group 13">
              <a:extLst>
                <a:ext uri="{FF2B5EF4-FFF2-40B4-BE49-F238E27FC236}">
                  <a16:creationId xmlns:a16="http://schemas.microsoft.com/office/drawing/2014/main" id="{7C5D5D4D-8F6C-1C47-B239-82B61C7278FC}"/>
                </a:ext>
              </a:extLst>
            </p:cNvPr>
            <p:cNvGrpSpPr/>
            <p:nvPr/>
          </p:nvGrpSpPr>
          <p:grpSpPr>
            <a:xfrm>
              <a:off x="4283968" y="1874520"/>
              <a:ext cx="155448" cy="2274560"/>
              <a:chOff x="4283968" y="1874520"/>
              <a:chExt cx="155448" cy="2274560"/>
            </a:xfrm>
          </p:grpSpPr>
          <p:sp>
            <p:nvSpPr>
              <p:cNvPr id="8" name="Rectangle 7">
                <a:extLst>
                  <a:ext uri="{FF2B5EF4-FFF2-40B4-BE49-F238E27FC236}">
                    <a16:creationId xmlns:a16="http://schemas.microsoft.com/office/drawing/2014/main" id="{09E90E3E-D3D4-9549-A214-608F3C091D79}"/>
                  </a:ext>
                </a:extLst>
              </p:cNvPr>
              <p:cNvSpPr/>
              <p:nvPr/>
            </p:nvSpPr>
            <p:spPr>
              <a:xfrm>
                <a:off x="4283968" y="1874520"/>
                <a:ext cx="155448" cy="1554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8D98D2-05FE-9A46-8AA9-6B182D3B0184}"/>
                  </a:ext>
                </a:extLst>
              </p:cNvPr>
              <p:cNvSpPr/>
              <p:nvPr/>
            </p:nvSpPr>
            <p:spPr>
              <a:xfrm>
                <a:off x="4283968" y="2350008"/>
                <a:ext cx="155448" cy="1554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E34569-7ED9-5048-801D-71E34CCC539A}"/>
                  </a:ext>
                </a:extLst>
              </p:cNvPr>
              <p:cNvSpPr/>
              <p:nvPr/>
            </p:nvSpPr>
            <p:spPr>
              <a:xfrm>
                <a:off x="4283968" y="2841504"/>
                <a:ext cx="155448" cy="15544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3CAE6CA-1796-EE4F-9FDF-DB5E44D55278}"/>
                  </a:ext>
                </a:extLst>
              </p:cNvPr>
              <p:cNvSpPr/>
              <p:nvPr/>
            </p:nvSpPr>
            <p:spPr>
              <a:xfrm>
                <a:off x="4283968" y="3511296"/>
                <a:ext cx="155448" cy="15544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C7F4E6-0F9A-AF40-8404-9EAA24C731A8}"/>
                  </a:ext>
                </a:extLst>
              </p:cNvPr>
              <p:cNvSpPr/>
              <p:nvPr/>
            </p:nvSpPr>
            <p:spPr>
              <a:xfrm>
                <a:off x="4283968" y="3993632"/>
                <a:ext cx="155448" cy="15544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8357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83BDD-CC8C-D84C-947A-4E222BBDA8B2}"/>
              </a:ext>
            </a:extLst>
          </p:cNvPr>
          <p:cNvSpPr>
            <a:spLocks noGrp="1"/>
          </p:cNvSpPr>
          <p:nvPr>
            <p:ph type="ctrTitle"/>
          </p:nvPr>
        </p:nvSpPr>
        <p:spPr/>
        <p:txBody>
          <a:bodyPr/>
          <a:lstStyle/>
          <a:p>
            <a:r>
              <a:rPr lang="en-US" dirty="0"/>
              <a:t>Share of Medicaid Beneficiaries Potentially Affected by Work Requirements Who Have Heard About the Policy — Kentucky vs. Arkansas</a:t>
            </a:r>
          </a:p>
        </p:txBody>
      </p:sp>
      <p:sp>
        <p:nvSpPr>
          <p:cNvPr id="4" name="Text Placeholder 3">
            <a:extLst>
              <a:ext uri="{FF2B5EF4-FFF2-40B4-BE49-F238E27FC236}">
                <a16:creationId xmlns:a16="http://schemas.microsoft.com/office/drawing/2014/main" id="{E40ED231-16D4-D341-BF30-660DC1972009}"/>
              </a:ext>
            </a:extLst>
          </p:cNvPr>
          <p:cNvSpPr>
            <a:spLocks noGrp="1"/>
          </p:cNvSpPr>
          <p:nvPr>
            <p:ph type="body" sz="quarter" idx="21"/>
          </p:nvPr>
        </p:nvSpPr>
        <p:spPr/>
        <p:txBody>
          <a:bodyPr/>
          <a:lstStyle/>
          <a:p>
            <a:r>
              <a:rPr lang="en-US" dirty="0"/>
              <a:t>Exhibit 3</a:t>
            </a:r>
          </a:p>
        </p:txBody>
      </p:sp>
      <p:sp>
        <p:nvSpPr>
          <p:cNvPr id="5" name="Text Placeholder 4">
            <a:extLst>
              <a:ext uri="{FF2B5EF4-FFF2-40B4-BE49-F238E27FC236}">
                <a16:creationId xmlns:a16="http://schemas.microsoft.com/office/drawing/2014/main" id="{7A9E25D5-B7B0-7C48-976A-1280FE0FAA82}"/>
              </a:ext>
            </a:extLst>
          </p:cNvPr>
          <p:cNvSpPr>
            <a:spLocks noGrp="1"/>
          </p:cNvSpPr>
          <p:nvPr>
            <p:ph type="body" sz="quarter" idx="22"/>
          </p:nvPr>
        </p:nvSpPr>
        <p:spPr/>
        <p:txBody>
          <a:bodyPr/>
          <a:lstStyle/>
          <a:p>
            <a:r>
              <a:rPr lang="en-US" dirty="0"/>
              <a:t>Data: Authors’ analysis of data from a telephone survey conducted in late 2018 of 297 low-income Kentuckians on Medicaid (ages 19–64) and 429 low-income Arkansans subject to that state’s work requirements (ages 30–49 enrolled in Medicaid or marketplace coverage in the past year).</a:t>
            </a:r>
          </a:p>
        </p:txBody>
      </p:sp>
      <p:sp>
        <p:nvSpPr>
          <p:cNvPr id="9" name="TextBox 8">
            <a:extLst>
              <a:ext uri="{FF2B5EF4-FFF2-40B4-BE49-F238E27FC236}">
                <a16:creationId xmlns:a16="http://schemas.microsoft.com/office/drawing/2014/main" id="{76A422A2-C52E-8D45-BA20-FD0573B177CB}"/>
              </a:ext>
            </a:extLst>
          </p:cNvPr>
          <p:cNvSpPr txBox="1"/>
          <p:nvPr/>
        </p:nvSpPr>
        <p:spPr>
          <a:xfrm>
            <a:off x="71500" y="1143000"/>
            <a:ext cx="496931" cy="184666"/>
          </a:xfrm>
          <a:prstGeom prst="rect">
            <a:avLst/>
          </a:prstGeom>
          <a:noFill/>
        </p:spPr>
        <p:txBody>
          <a:bodyPr wrap="none" lIns="0" tIns="0" rIns="0" bIns="0" rtlCol="0">
            <a:spAutoFit/>
          </a:bodyPr>
          <a:lstStyle/>
          <a:p>
            <a:r>
              <a:rPr lang="en-US" sz="1200" i="1" dirty="0"/>
              <a:t>Percent</a:t>
            </a:r>
          </a:p>
        </p:txBody>
      </p:sp>
      <p:graphicFrame>
        <p:nvGraphicFramePr>
          <p:cNvPr id="10" name="Chart 9">
            <a:extLst>
              <a:ext uri="{FF2B5EF4-FFF2-40B4-BE49-F238E27FC236}">
                <a16:creationId xmlns:a16="http://schemas.microsoft.com/office/drawing/2014/main" id="{0CC0417E-7041-FA4F-8C05-386D626E549C}"/>
              </a:ext>
            </a:extLst>
          </p:cNvPr>
          <p:cNvGraphicFramePr/>
          <p:nvPr>
            <p:extLst>
              <p:ext uri="{D42A27DB-BD31-4B8C-83A1-F6EECF244321}">
                <p14:modId xmlns:p14="http://schemas.microsoft.com/office/powerpoint/2010/main" val="679968954"/>
              </p:ext>
            </p:extLst>
          </p:nvPr>
        </p:nvGraphicFramePr>
        <p:xfrm>
          <a:off x="71500" y="1397000"/>
          <a:ext cx="9001000" cy="383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2883043"/>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160199</TotalTime>
  <Words>260</Words>
  <Application>Microsoft Macintosh PowerPoint</Application>
  <PresentationFormat>On-screen Show (4:3)</PresentationFormat>
  <Paragraphs>23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Berlingske Serif Text</vt:lpstr>
      <vt:lpstr>InterFace</vt:lpstr>
      <vt:lpstr>InterFace Bold</vt:lpstr>
      <vt:lpstr>1_Office Theme</vt:lpstr>
      <vt:lpstr>Share of Kentuckians in Medicaid Who Have Heard About Work Requirements, by Race and Education</vt:lpstr>
      <vt:lpstr>Nearly All Kentucky Medicaid Recipients Report Activities That Qualify as Community Engagement</vt:lpstr>
      <vt:lpstr>Share of Medicaid Beneficiaries Potentially Affected by Work Requirements Who Have Heard About the Policy — Kentucky vs. Arkansas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2039</cp:revision>
  <cp:lastPrinted>2019-09-23T21:59:21Z</cp:lastPrinted>
  <dcterms:created xsi:type="dcterms:W3CDTF">2014-10-08T23:03:32Z</dcterms:created>
  <dcterms:modified xsi:type="dcterms:W3CDTF">2019-09-26T19:29:19Z</dcterms:modified>
</cp:coreProperties>
</file>