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4"/>
    <p:sldMasterId id="2147483807" r:id="rId5"/>
    <p:sldMasterId id="2147483814" r:id="rId6"/>
  </p:sldMasterIdLst>
  <p:notesMasterIdLst>
    <p:notesMasterId r:id="rId8"/>
  </p:notesMasterIdLst>
  <p:handoutMasterIdLst>
    <p:handoutMasterId r:id="rId9"/>
  </p:handoutMasterIdLst>
  <p:sldIdLst>
    <p:sldId id="467" r:id="rId7"/>
  </p:sldIdLst>
  <p:sldSz cx="9144000" cy="6858000" type="screen4x3"/>
  <p:notesSz cx="7010400" cy="9236075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  <p:cmAuthor id="2" name="Munira Gunja" initials="MG" lastIdx="4" clrIdx="1">
    <p:extLst>
      <p:ext uri="{19B8F6BF-5375-455C-9EA6-DF929625EA0E}">
        <p15:presenceInfo xmlns:p15="http://schemas.microsoft.com/office/powerpoint/2012/main" userId="S::mg@cmwf.org::74f460f7-66e3-40e9-8405-3d43e8edf2b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DEE3"/>
    <a:srgbClr val="5F5A9D"/>
    <a:srgbClr val="E0E0E0"/>
    <a:srgbClr val="4ABDBC"/>
    <a:srgbClr val="8ADAD2"/>
    <a:srgbClr val="9FE1DB"/>
    <a:srgbClr val="B6E8E3"/>
    <a:srgbClr val="CDEFEC"/>
    <a:srgbClr val="DFF5F3"/>
    <a:srgbClr val="EDF9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50" autoAdjust="0"/>
    <p:restoredTop sz="87825" autoAdjust="0"/>
  </p:normalViewPr>
  <p:slideViewPr>
    <p:cSldViewPr snapToGrid="0" snapToObjects="1">
      <p:cViewPr varScale="1">
        <p:scale>
          <a:sx n="99" d="100"/>
          <a:sy n="99" d="100"/>
        </p:scale>
        <p:origin x="816" y="78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3156" y="108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435570553680802E-2"/>
          <c:y val="0.13116419905775101"/>
          <c:w val="0.84450010936133002"/>
          <c:h val="0.78949922233546499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19–25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3.086461067366579E-2"/>
                  <c:y val="3.57381854279124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7A8-4C3B-805F-C464D102AC87}"/>
                </c:ext>
              </c:extLst>
            </c:dLbl>
            <c:dLbl>
              <c:idx val="3"/>
              <c:layout>
                <c:manualLayout>
                  <c:x val="-2.8086832895888016E-2"/>
                  <c:y val="3.05114091882609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7A8-4C3B-805F-C464D102AC87}"/>
                </c:ext>
              </c:extLst>
            </c:dLbl>
            <c:dLbl>
              <c:idx val="4"/>
              <c:layout>
                <c:manualLayout>
                  <c:x val="-2.6697944006999125E-2"/>
                  <c:y val="3.8351573547738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7A8-4C3B-805F-C464D102AC87}"/>
                </c:ext>
              </c:extLst>
            </c:dLbl>
            <c:dLbl>
              <c:idx val="5"/>
              <c:layout>
                <c:manualLayout>
                  <c:x val="-2.8086832895888016E-2"/>
                  <c:y val="4.35783497873895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7A8-4C3B-805F-C464D102AC87}"/>
                </c:ext>
              </c:extLst>
            </c:dLbl>
            <c:dLbl>
              <c:idx val="6"/>
              <c:layout>
                <c:manualLayout>
                  <c:x val="-2.6697944006999125E-2"/>
                  <c:y val="3.31247973080866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7A8-4C3B-805F-C464D102AC87}"/>
                </c:ext>
              </c:extLst>
            </c:dLbl>
            <c:dLbl>
              <c:idx val="7"/>
              <c:layout>
                <c:manualLayout>
                  <c:x val="-2.6697944006999225E-2"/>
                  <c:y val="3.31247973080866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7A8-4C3B-805F-C464D102AC87}"/>
                </c:ext>
              </c:extLst>
            </c:dLbl>
            <c:dLbl>
              <c:idx val="8"/>
              <c:layout>
                <c:manualLayout>
                  <c:x val="-2.6697944006999125E-2"/>
                  <c:y val="3.8351573547738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7A8-4C3B-805F-C464D102AC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/>
                    </a:solidFill>
                    <a:latin typeface="Interface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strCache>
            </c:strRef>
          </c:cat>
          <c:val>
            <c:numRef>
              <c:f>Sheet1!$B$2:$J$2</c:f>
              <c:numCache>
                <c:formatCode>0.0</c:formatCode>
                <c:ptCount val="9"/>
                <c:pt idx="0">
                  <c:v>33.770000000000003</c:v>
                </c:pt>
                <c:pt idx="1">
                  <c:v>27.88</c:v>
                </c:pt>
                <c:pt idx="2">
                  <c:v>26.35</c:v>
                </c:pt>
                <c:pt idx="3">
                  <c:v>26.650000000000002</c:v>
                </c:pt>
                <c:pt idx="4">
                  <c:v>19.72</c:v>
                </c:pt>
                <c:pt idx="5">
                  <c:v>15.98</c:v>
                </c:pt>
                <c:pt idx="6">
                  <c:v>13.86</c:v>
                </c:pt>
                <c:pt idx="7">
                  <c:v>15.160000000000002</c:v>
                </c:pt>
                <c:pt idx="8">
                  <c:v>14.92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2AE-455D-B976-4B1D84704B6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26–34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2.1142388451443568E-2"/>
                  <c:y val="-4.35781440087974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7A8-4C3B-805F-C464D102AC87}"/>
                </c:ext>
              </c:extLst>
            </c:dLbl>
            <c:dLbl>
              <c:idx val="3"/>
              <c:layout>
                <c:manualLayout>
                  <c:x val="-2.6697944006999125E-2"/>
                  <c:y val="-3.8351367769146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55-45D7-B453-CFB97D8AE528}"/>
                </c:ext>
              </c:extLst>
            </c:dLbl>
            <c:dLbl>
              <c:idx val="4"/>
              <c:layout>
                <c:manualLayout>
                  <c:x val="-2.8086832895888116E-2"/>
                  <c:y val="-4.35781440087974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55-45D7-B453-CFB97D8AE528}"/>
                </c:ext>
              </c:extLst>
            </c:dLbl>
            <c:dLbl>
              <c:idx val="5"/>
              <c:layout>
                <c:manualLayout>
                  <c:x val="-3.086461067366579E-2"/>
                  <c:y val="-4.6191532128623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55-45D7-B453-CFB97D8AE528}"/>
                </c:ext>
              </c:extLst>
            </c:dLbl>
            <c:dLbl>
              <c:idx val="6"/>
              <c:layout>
                <c:manualLayout>
                  <c:x val="-2.6697944006999125E-2"/>
                  <c:y val="-3.8351367769146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7A8-4C3B-805F-C464D102AC87}"/>
                </c:ext>
              </c:extLst>
            </c:dLbl>
            <c:dLbl>
              <c:idx val="7"/>
              <c:layout>
                <c:manualLayout>
                  <c:x val="-2.6697944006999225E-2"/>
                  <c:y val="-3.31245915294946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7A8-4C3B-805F-C464D102AC87}"/>
                </c:ext>
              </c:extLst>
            </c:dLbl>
            <c:dLbl>
              <c:idx val="8"/>
              <c:layout>
                <c:manualLayout>
                  <c:x val="-3.2253499562554681E-2"/>
                  <c:y val="-3.05112034096689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7A8-4C3B-805F-C464D102AC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Interface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strCache>
            </c:strRef>
          </c:cat>
          <c:val>
            <c:numRef>
              <c:f>Sheet1!$B$3:$J$3</c:f>
              <c:numCache>
                <c:formatCode>0.0</c:formatCode>
                <c:ptCount val="9"/>
                <c:pt idx="0">
                  <c:v>27.839999999999996</c:v>
                </c:pt>
                <c:pt idx="1">
                  <c:v>27.93</c:v>
                </c:pt>
                <c:pt idx="2">
                  <c:v>28.299999999999997</c:v>
                </c:pt>
                <c:pt idx="3">
                  <c:v>26.96</c:v>
                </c:pt>
                <c:pt idx="4">
                  <c:v>22.73</c:v>
                </c:pt>
                <c:pt idx="5">
                  <c:v>17.919999999999998</c:v>
                </c:pt>
                <c:pt idx="6">
                  <c:v>16.39</c:v>
                </c:pt>
                <c:pt idx="7">
                  <c:v>17.010000000000002</c:v>
                </c:pt>
                <c:pt idx="8">
                  <c:v>17.18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55-45D7-B453-CFB97D8AE5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8084032"/>
        <c:axId val="378084424"/>
      </c:lineChart>
      <c:catAx>
        <c:axId val="378084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Interface"/>
                <a:ea typeface="+mn-ea"/>
                <a:cs typeface="+mn-cs"/>
              </a:defRPr>
            </a:pPr>
            <a:endParaRPr lang="en-US"/>
          </a:p>
        </c:txPr>
        <c:crossAx val="378084424"/>
        <c:crosses val="autoZero"/>
        <c:auto val="1"/>
        <c:lblAlgn val="ctr"/>
        <c:lblOffset val="100"/>
        <c:noMultiLvlLbl val="0"/>
      </c:catAx>
      <c:valAx>
        <c:axId val="378084424"/>
        <c:scaling>
          <c:orientation val="minMax"/>
          <c:max val="40"/>
        </c:scaling>
        <c:delete val="0"/>
        <c:axPos val="l"/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Interface"/>
                <a:ea typeface="+mn-ea"/>
                <a:cs typeface="+mn-cs"/>
              </a:defRPr>
            </a:pPr>
            <a:endParaRPr lang="en-US"/>
          </a:p>
        </c:txPr>
        <c:crossAx val="378084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1697025371828519"/>
          <c:y val="0.16749204459962894"/>
          <c:w val="0.32859831583552057"/>
          <c:h val="5.35837164930718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Interface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71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71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6AF209-B9D8-5A44-A745-F19C0FB259FD}" type="datetimeFigureOut">
              <a:rPr lang="en-US" smtClean="0"/>
              <a:t>10/31/2019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8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14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215516" y="0"/>
            <a:ext cx="892848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652028" y="3747673"/>
            <a:ext cx="6116216" cy="9243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5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028" y="589086"/>
            <a:ext cx="7772400" cy="2221708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8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2028" y="2858972"/>
            <a:ext cx="7133854" cy="49386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spc="0" baseline="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sub text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 userDrawn="1"/>
        </p:nvCxnSpPr>
        <p:spPr>
          <a:xfrm>
            <a:off x="670583" y="3488270"/>
            <a:ext cx="25202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06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080001" y="6024225"/>
            <a:ext cx="37507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105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080001" y="6024225"/>
            <a:ext cx="37507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105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cxnSp>
        <p:nvCxnSpPr>
          <p:cNvPr id="50" name="Straight Connector 49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bg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rgbClr val="71B2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rgbClr val="D3E3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4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2"/>
          </a:xfrm>
          <a:prstGeom prst="rect">
            <a:avLst/>
          </a:prstGeom>
          <a:solidFill>
            <a:srgbClr val="5F5A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0"/>
          </a:xfrm>
          <a:prstGeom prst="rect">
            <a:avLst/>
          </a:prstGeom>
          <a:solidFill>
            <a:srgbClr val="BCB8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0"/>
            <a:ext cx="9144000" cy="5372101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2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100" baseline="0">
                <a:solidFill>
                  <a:schemeClr val="accent5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5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6600" b="1" spc="-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4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27435" y="1828800"/>
            <a:ext cx="7919046" cy="4023360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223430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88783"/>
      </p:ext>
    </p:extLst>
  </p:cSld>
  <p:clrMapOvr>
    <a:masterClrMapping/>
  </p:clrMapOvr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 - 2 Columns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27435" y="1828798"/>
            <a:ext cx="3834781" cy="4023361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223430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711700" y="1828798"/>
            <a:ext cx="3834781" cy="4023361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 - Round Photo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223430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10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20"/>
          </p:nvPr>
        </p:nvSpPr>
        <p:spPr>
          <a:xfrm>
            <a:off x="627435" y="1828798"/>
            <a:ext cx="3834781" cy="4023361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1200"/>
              </a:spcAft>
              <a:buClr>
                <a:schemeClr val="accent1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WMF Section 1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0"/>
            <a:ext cx="8928484" cy="6858000"/>
          </a:xfrm>
          <a:prstGeom prst="rect">
            <a:avLst/>
          </a:prstGeom>
          <a:solidFill>
            <a:srgbClr val="044C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47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4889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4" y="1828800"/>
            <a:ext cx="7919047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687676"/>
      </p:ext>
    </p:extLst>
  </p:cSld>
  <p:clrMapOvr>
    <a:masterClrMapping/>
  </p:clrMapOvr>
  <p:hf sldNum="0"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hf sldNum="0"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Flowchart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rrow: Pentagon 12"/>
          <p:cNvSpPr/>
          <p:nvPr/>
        </p:nvSpPr>
        <p:spPr>
          <a:xfrm>
            <a:off x="627434" y="1781334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hevron 6"/>
          <p:cNvSpPr/>
          <p:nvPr/>
        </p:nvSpPr>
        <p:spPr>
          <a:xfrm>
            <a:off x="1955601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79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6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1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3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18" y="1771810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6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59" y="1781334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6" y="3175966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6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3" y="3175966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8" y="1781334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79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35" name="Straight Connector 34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36" name="Rectangle 35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3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hf sldNum="0"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ext White+Oran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4" y="1828800"/>
            <a:ext cx="7919047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-9939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hf sldNum="0"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 Layout: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Pentagon 12"/>
          <p:cNvSpPr/>
          <p:nvPr/>
        </p:nvSpPr>
        <p:spPr>
          <a:xfrm>
            <a:off x="627434" y="1781334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hevron 6"/>
          <p:cNvSpPr/>
          <p:nvPr/>
        </p:nvSpPr>
        <p:spPr>
          <a:xfrm>
            <a:off x="1955601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79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6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1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3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18" y="1771810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6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59" y="1781334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6" y="3175966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6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3" y="3175966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8" y="1781334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79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35" name="Straight Connector 34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3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709387"/>
      </p:ext>
    </p:extLst>
  </p:cSld>
  <p:clrMapOvr>
    <a:masterClrMapping/>
  </p:clrMapOvr>
  <p:hf sldNum="0"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Layout: 0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4" y="1828800"/>
            <a:ext cx="7919047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tx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02682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4729971" y="1828798"/>
            <a:ext cx="3816510" cy="381651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hf sldNum="0"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8"/>
            <a:ext cx="8091115" cy="4054959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hf sldNum="0" hd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Arrow Chart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Pentagon 12"/>
          <p:cNvSpPr/>
          <p:nvPr/>
        </p:nvSpPr>
        <p:spPr>
          <a:xfrm>
            <a:off x="627434" y="1781334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hevron 6"/>
          <p:cNvSpPr/>
          <p:nvPr/>
        </p:nvSpPr>
        <p:spPr>
          <a:xfrm>
            <a:off x="1955601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79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6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1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0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3" y="3103956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18" y="1771810"/>
            <a:ext cx="1296219" cy="1332942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6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210312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59" y="1781334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6" y="3175966"/>
            <a:ext cx="1132521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29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6"/>
            <a:ext cx="110823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3" y="3175966"/>
            <a:ext cx="1147237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6" y="1781334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8" y="1781334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79" y="3175966"/>
            <a:ext cx="1160050" cy="1937866"/>
          </a:xfrm>
        </p:spPr>
        <p:txBody>
          <a:bodyPr anchor="t">
            <a:no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3" name="Picture 3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35" name="Straight Connector 34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36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hf sldNum="0" hd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Source Info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  <p:sp>
        <p:nvSpPr>
          <p:cNvPr id="1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Source Info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0"/>
            <a:ext cx="892848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1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bg2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>
                  <a:lumMod val="40000"/>
                  <a:lumOff val="60000"/>
                </a:schemeClr>
              </a:solidFill>
              <a:latin typeface="+mn-lt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Source Info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  <p:sp>
        <p:nvSpPr>
          <p:cNvPr id="12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bg2">
                  <a:lumMod val="40000"/>
                  <a:lumOff val="6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Source Info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  <p:sp>
        <p:nvSpPr>
          <p:cNvPr id="12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4">
                  <a:lumMod val="40000"/>
                  <a:lumOff val="6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800708"/>
            <a:ext cx="8295992" cy="3288318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3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355357"/>
            <a:ext cx="914400" cy="91440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6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7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19" y="5426340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900" b="0" spc="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Source Info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  <p:sp>
        <p:nvSpPr>
          <p:cNvPr id="12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5">
                  <a:lumMod val="40000"/>
                  <a:lumOff val="6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12A7DB-00AA-4B45-A271-52E23B3215EA}"/>
              </a:ext>
            </a:extLst>
          </p:cNvPr>
          <p:cNvSpPr/>
          <p:nvPr userDrawn="1"/>
        </p:nvSpPr>
        <p:spPr>
          <a:xfrm>
            <a:off x="0" y="0"/>
            <a:ext cx="9144000" cy="6284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Chart Placeholder 5">
            <a:extLst>
              <a:ext uri="{FF2B5EF4-FFF2-40B4-BE49-F238E27FC236}">
                <a16:creationId xmlns:a16="http://schemas.microsoft.com/office/drawing/2014/main" id="{1F9C27C3-804C-4F38-AD87-255F226C5766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71501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BD3C9A03-64C1-41D8-AFC4-5DC62ED49E9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900" b="0" i="0" smtClean="0">
                <a:solidFill>
                  <a:schemeClr val="tx1"/>
                </a:solidFill>
                <a:effectLst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B0B400-8AFB-49B4-BCDB-EFB0F1BDF25A}"/>
              </a:ext>
            </a:extLst>
          </p:cNvPr>
          <p:cNvCxnSpPr>
            <a:cxnSpLocks/>
          </p:cNvCxnSpPr>
          <p:nvPr userDrawn="1"/>
        </p:nvCxnSpPr>
        <p:spPr>
          <a:xfrm flipH="1">
            <a:off x="71501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C081D3CB-30D3-4E5B-ADBC-119D9A4C80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7" y="6345324"/>
            <a:ext cx="1476164" cy="46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103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7EE5BF-10A2-4B1A-B482-2B248D5EC84D}"/>
              </a:ext>
            </a:extLst>
          </p:cNvPr>
          <p:cNvSpPr/>
          <p:nvPr userDrawn="1"/>
        </p:nvSpPr>
        <p:spPr>
          <a:xfrm>
            <a:off x="0" y="0"/>
            <a:ext cx="9144000" cy="6284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Chart Placeholder 5">
            <a:extLst>
              <a:ext uri="{FF2B5EF4-FFF2-40B4-BE49-F238E27FC236}">
                <a16:creationId xmlns:a16="http://schemas.microsoft.com/office/drawing/2014/main" id="{CB2E600E-04D2-4E4E-AD93-159B2544EE3A}"/>
              </a:ext>
            </a:extLst>
          </p:cNvPr>
          <p:cNvSpPr txBox="1">
            <a:spLocks/>
          </p:cNvSpPr>
          <p:nvPr userDrawn="1"/>
        </p:nvSpPr>
        <p:spPr>
          <a:xfrm>
            <a:off x="71501" y="1052736"/>
            <a:ext cx="9000999" cy="45961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71446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300" kern="800" spc="-10">
                <a:solidFill>
                  <a:srgbClr val="4C515A"/>
                </a:solidFill>
                <a:latin typeface="+mn-lt"/>
                <a:ea typeface="+mn-ea"/>
                <a:cs typeface="+mn-cs"/>
              </a:defRPr>
            </a:lvl1pPr>
            <a:lvl2pPr marL="344480" indent="-173034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5925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7371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–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8817" indent="-171446" algn="l" defTabSz="914378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»"/>
              <a:defRPr sz="1200" kern="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5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8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46" marR="0" lvl="0" indent="-171446" algn="l" defTabSz="91437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44C7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300" b="0" i="0" u="none" strike="noStrike" kern="800" cap="none" spc="-10" normalizeH="0" baseline="0" noProof="0" dirty="0">
              <a:ln>
                <a:noFill/>
              </a:ln>
              <a:solidFill>
                <a:srgbClr val="4C515A"/>
              </a:solidFill>
              <a:effectLst/>
              <a:uLnTx/>
              <a:uFillTx/>
              <a:latin typeface="InterFace"/>
              <a:ea typeface="+mn-ea"/>
              <a:cs typeface="+mn-cs"/>
            </a:endParaRPr>
          </a:p>
        </p:txBody>
      </p:sp>
      <p:sp>
        <p:nvSpPr>
          <p:cNvPr id="17" name="Chart Placeholder 5">
            <a:extLst>
              <a:ext uri="{FF2B5EF4-FFF2-40B4-BE49-F238E27FC236}">
                <a16:creationId xmlns:a16="http://schemas.microsoft.com/office/drawing/2014/main" id="{ED2EDA08-9D7C-4F14-8925-60F14BA100CF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71564" y="1170813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02AC100B-D3B8-4569-ABAF-21AE6AFC86F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64" y="5780067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900" b="0" i="0" smtClean="0">
                <a:solidFill>
                  <a:schemeClr val="tx1"/>
                </a:solidFill>
                <a:effectLst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830517"/>
      </p:ext>
    </p:extLst>
  </p:cSld>
  <p:clrMapOvr>
    <a:masterClrMapping/>
  </p:clrMapOvr>
  <p:hf sldNum="0" hd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7" y="6345324"/>
            <a:ext cx="1476164" cy="468052"/>
          </a:xfrm>
          <a:prstGeom prst="rect">
            <a:avLst/>
          </a:prstGeom>
        </p:spPr>
      </p:pic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1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1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1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1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71501" y="5753887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</p:spTree>
    <p:extLst>
      <p:ext uri="{BB962C8B-B14F-4D97-AF65-F5344CB8AC3E}">
        <p14:creationId xmlns:p14="http://schemas.microsoft.com/office/powerpoint/2010/main" val="4222998741"/>
      </p:ext>
    </p:extLst>
  </p:cSld>
  <p:clrMapOvr>
    <a:masterClrMapping/>
  </p:clrMapOvr>
  <p:hf sldNum="0" hd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99" y="1052738"/>
            <a:ext cx="4389120" cy="4701151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7" y="6345324"/>
            <a:ext cx="1476164" cy="46805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71501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71501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71501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71501" y="5753887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  <a:endParaRPr lang="en-US" dirty="0"/>
          </a:p>
        </p:txBody>
      </p:sp>
      <p:sp>
        <p:nvSpPr>
          <p:cNvPr id="15" name="Chart Placeholder 5"/>
          <p:cNvSpPr>
            <a:spLocks noGrp="1"/>
          </p:cNvSpPr>
          <p:nvPr>
            <p:ph type="chart" sz="quarter" idx="24"/>
          </p:nvPr>
        </p:nvSpPr>
        <p:spPr>
          <a:xfrm>
            <a:off x="4683379" y="1052738"/>
            <a:ext cx="4389120" cy="4701151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655677" y="6408040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chemeClr val="tx1"/>
                </a:solidFill>
              </a:rPr>
              <a:t>Source: M. Z. </a:t>
            </a:r>
            <a:r>
              <a:rPr lang="en-US" sz="900" dirty="0" err="1">
                <a:solidFill>
                  <a:schemeClr val="tx1"/>
                </a:solidFill>
              </a:rPr>
              <a:t>Gunja</a:t>
            </a:r>
            <a:r>
              <a:rPr lang="en-US" sz="900" dirty="0">
                <a:solidFill>
                  <a:schemeClr val="tx1"/>
                </a:solidFill>
              </a:rPr>
              <a:t>, S. R. Collins, M.</a:t>
            </a:r>
            <a:r>
              <a:rPr lang="en-US" sz="900" baseline="0" dirty="0">
                <a:solidFill>
                  <a:schemeClr val="tx1"/>
                </a:solidFill>
              </a:rPr>
              <a:t> </a:t>
            </a:r>
            <a:r>
              <a:rPr lang="en-US" sz="900" dirty="0">
                <a:solidFill>
                  <a:schemeClr val="tx1"/>
                </a:solidFill>
              </a:rPr>
              <a:t>M. Doty, and S. Beutel, </a:t>
            </a:r>
            <a:r>
              <a:rPr lang="en-US" sz="900" b="0" i="1" dirty="0">
                <a:solidFill>
                  <a:schemeClr val="tx1"/>
                </a:solidFill>
                <a:latin typeface="InterFace" charset="0"/>
                <a:ea typeface="InterFace" charset="0"/>
                <a:cs typeface="InterFace" charset="0"/>
              </a:rPr>
              <a:t>How the Affordable Care Act Has Helped Women Gain Insurance and Improved Their Ability to Get Health Care: Findings from The Commonwealth Fund Biennial Health Insurance Survey, 2016, </a:t>
            </a:r>
            <a:r>
              <a:rPr lang="en-US" sz="900" dirty="0">
                <a:solidFill>
                  <a:schemeClr val="tx1"/>
                </a:solidFill>
              </a:rPr>
              <a:t>The Commonwealth Fund, August</a:t>
            </a:r>
            <a:r>
              <a:rPr lang="en-US" sz="900" baseline="0" dirty="0">
                <a:solidFill>
                  <a:schemeClr val="tx1"/>
                </a:solidFill>
              </a:rPr>
              <a:t> 2017.</a:t>
            </a:r>
            <a:endParaRPr 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332371"/>
      </p:ext>
    </p:extLst>
  </p:cSld>
  <p:clrMapOvr>
    <a:masterClrMapping/>
  </p:clrMapOvr>
  <p:hf sldNum="0" hd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21"/>
          </p:nvPr>
        </p:nvSpPr>
        <p:spPr>
          <a:xfrm>
            <a:off x="71501" y="1052738"/>
            <a:ext cx="9000999" cy="468040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7" y="6345324"/>
            <a:ext cx="1476164" cy="468052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</p:cNvCxnSpPr>
          <p:nvPr userDrawn="1"/>
        </p:nvCxnSpPr>
        <p:spPr>
          <a:xfrm flipH="1">
            <a:off x="71501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71501" y="5753887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C04AEC-6297-44D5-85E1-0428F13A219F}"/>
              </a:ext>
            </a:extLst>
          </p:cNvPr>
          <p:cNvSpPr/>
          <p:nvPr userDrawn="1"/>
        </p:nvSpPr>
        <p:spPr>
          <a:xfrm>
            <a:off x="0" y="0"/>
            <a:ext cx="9144000" cy="6284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43648073"/>
      </p:ext>
    </p:extLst>
  </p:cSld>
  <p:clrMapOvr>
    <a:masterClrMapping/>
  </p:clrMapOvr>
  <p:hf sldNum="0" hd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4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5" y="5999999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9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712200"/>
      </p:ext>
    </p:extLst>
  </p:cSld>
  <p:clrMapOvr>
    <a:masterClrMapping/>
  </p:clrMapOvr>
  <p:hf sldNum="0" hd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Table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4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1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5" y="5999999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9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336295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4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4">
                  <a:lumMod val="40000"/>
                  <a:lumOff val="60000"/>
                </a:schemeClr>
              </a:solidFill>
              <a:latin typeface="+mn-lt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500" y="1052736"/>
            <a:ext cx="9000999" cy="4596104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71500" y="5753887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</p:spTree>
    <p:extLst>
      <p:ext uri="{BB962C8B-B14F-4D97-AF65-F5344CB8AC3E}">
        <p14:creationId xmlns:p14="http://schemas.microsoft.com/office/powerpoint/2010/main" val="569510075"/>
      </p:ext>
    </p:extLst>
  </p:cSld>
  <p:clrMapOvr>
    <a:masterClrMapping/>
  </p:clrMapOvr>
  <p:hf sldNum="0" hd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Layout: 0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99" y="1052736"/>
            <a:ext cx="4389120" cy="4701151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71500" y="296652"/>
            <a:ext cx="900100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spc="0" baseline="0">
                <a:solidFill>
                  <a:srgbClr val="4C515A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71500" y="8620"/>
            <a:ext cx="9001000" cy="224346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71500" y="5753887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  <a:endParaRPr lang="en-US" dirty="0"/>
          </a:p>
        </p:txBody>
      </p:sp>
      <p:sp>
        <p:nvSpPr>
          <p:cNvPr id="15" name="Chart Placeholder 5"/>
          <p:cNvSpPr>
            <a:spLocks noGrp="1"/>
          </p:cNvSpPr>
          <p:nvPr>
            <p:ph type="chart" sz="quarter" idx="24"/>
          </p:nvPr>
        </p:nvSpPr>
        <p:spPr>
          <a:xfrm>
            <a:off x="4683379" y="1052736"/>
            <a:ext cx="4389120" cy="4701151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655676" y="6408040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chemeClr val="tx1"/>
                </a:solidFill>
              </a:rPr>
              <a:t>Source: M. Z. </a:t>
            </a:r>
            <a:r>
              <a:rPr lang="en-US" sz="900" dirty="0" err="1">
                <a:solidFill>
                  <a:schemeClr val="tx1"/>
                </a:solidFill>
              </a:rPr>
              <a:t>Gunja</a:t>
            </a:r>
            <a:r>
              <a:rPr lang="en-US" sz="900" dirty="0">
                <a:solidFill>
                  <a:schemeClr val="tx1"/>
                </a:solidFill>
              </a:rPr>
              <a:t>, S. R. Collins, M.</a:t>
            </a:r>
            <a:r>
              <a:rPr lang="en-US" sz="900" baseline="0" dirty="0">
                <a:solidFill>
                  <a:schemeClr val="tx1"/>
                </a:solidFill>
              </a:rPr>
              <a:t> </a:t>
            </a:r>
            <a:r>
              <a:rPr lang="en-US" sz="900" dirty="0">
                <a:solidFill>
                  <a:schemeClr val="tx1"/>
                </a:solidFill>
              </a:rPr>
              <a:t>M. Doty, and S. Beutel, </a:t>
            </a:r>
            <a:r>
              <a:rPr lang="en-US" sz="900" b="0" i="1" dirty="0">
                <a:solidFill>
                  <a:schemeClr val="tx1"/>
                </a:solidFill>
                <a:latin typeface="InterFace" charset="0"/>
                <a:ea typeface="InterFace" charset="0"/>
                <a:cs typeface="InterFace" charset="0"/>
              </a:rPr>
              <a:t>How the Affordable Care Act Has Helped Women Gain Insurance and Improved Their Ability to Get Health Care: Findings from The Commonwealth Fund Biennial Health Insurance Survey, 2016, </a:t>
            </a:r>
            <a:r>
              <a:rPr lang="en-US" sz="900" dirty="0">
                <a:solidFill>
                  <a:schemeClr val="tx1"/>
                </a:solidFill>
              </a:rPr>
              <a:t>The Commonwealth Fund, August</a:t>
            </a:r>
            <a:r>
              <a:rPr lang="en-US" sz="900" baseline="0" dirty="0">
                <a:solidFill>
                  <a:schemeClr val="tx1"/>
                </a:solidFill>
              </a:rPr>
              <a:t> 2017.</a:t>
            </a:r>
            <a:endParaRPr 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937761"/>
      </p:ext>
    </p:extLst>
  </p:cSld>
  <p:clrMapOvr>
    <a:masterClrMapping/>
  </p:clrMapOvr>
  <p:hf sldNum="0" hd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21"/>
          </p:nvPr>
        </p:nvSpPr>
        <p:spPr>
          <a:xfrm>
            <a:off x="71500" y="1052736"/>
            <a:ext cx="9000999" cy="468040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6" y="6345324"/>
            <a:ext cx="1476164" cy="468052"/>
          </a:xfrm>
          <a:prstGeom prst="rect">
            <a:avLst/>
          </a:prstGeom>
        </p:spPr>
      </p:pic>
      <p:cxnSp>
        <p:nvCxnSpPr>
          <p:cNvPr id="11" name="Straight Connector 10"/>
          <p:cNvCxnSpPr>
            <a:cxnSpLocks/>
          </p:cNvCxnSpPr>
          <p:nvPr userDrawn="1"/>
        </p:nvCxnSpPr>
        <p:spPr>
          <a:xfrm flipH="1">
            <a:off x="71500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71500" y="5753887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C04AEC-6297-44D5-85E1-0428F13A219F}"/>
              </a:ext>
            </a:extLst>
          </p:cNvPr>
          <p:cNvSpPr/>
          <p:nvPr userDrawn="1"/>
        </p:nvSpPr>
        <p:spPr>
          <a:xfrm>
            <a:off x="0" y="0"/>
            <a:ext cx="9144000" cy="62841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66143"/>
      </p:ext>
    </p:extLst>
  </p:cSld>
  <p:clrMapOvr>
    <a:masterClrMapping/>
  </p:clrMapOvr>
  <p:hf sldNum="0" hd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075676"/>
      </p:ext>
    </p:extLst>
  </p:cSld>
  <p:clrMapOvr>
    <a:masterClrMapping/>
  </p:clrMapOvr>
  <p:hf sldNum="0" hd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Table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3" y="1699589"/>
            <a:ext cx="8091115" cy="405495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341784" y="5999997"/>
            <a:ext cx="6376765" cy="777375"/>
          </a:xfrm>
        </p:spPr>
        <p:txBody>
          <a:bodyPr>
            <a:normAutofit/>
          </a:bodyPr>
          <a:lstStyle>
            <a:lvl1pPr marL="0" indent="0">
              <a:buNone/>
              <a:defRPr sz="900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 dirty="0"/>
              <a:t>Place graph source here</a:t>
            </a:r>
          </a:p>
        </p:txBody>
      </p:sp>
      <p:cxnSp>
        <p:nvCxnSpPr>
          <p:cNvPr id="10" name="Straight Connector 9"/>
          <p:cNvCxnSpPr>
            <a:cxnSpLocks/>
          </p:cNvCxnSpPr>
          <p:nvPr userDrawn="1"/>
        </p:nvCxnSpPr>
        <p:spPr>
          <a:xfrm flipH="1">
            <a:off x="628748" y="5877272"/>
            <a:ext cx="8089802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OR EXHIBIT NUMBER</a:t>
            </a: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32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719820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100" baseline="0">
                <a:solidFill>
                  <a:schemeClr val="accent5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226650" y="6288148"/>
            <a:ext cx="33198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90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900" dirty="0">
              <a:solidFill>
                <a:schemeClr val="accent5">
                  <a:lumMod val="40000"/>
                  <a:lumOff val="60000"/>
                </a:schemeClr>
              </a:solidFill>
              <a:latin typeface="+mn-lt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  <p:sp>
        <p:nvSpPr>
          <p:cNvPr id="1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080000" y="6024225"/>
            <a:ext cx="37507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105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080001" y="6024225"/>
            <a:ext cx="37507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105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0"/>
            <a:ext cx="9144001" cy="3392038"/>
          </a:xfrm>
          <a:prstGeom prst="rect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3609975"/>
            <a:ext cx="8203298" cy="1289050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7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4987213"/>
            <a:ext cx="8203297" cy="609254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 dirty="0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33375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0" y="5803900"/>
            <a:ext cx="2128823" cy="638078"/>
          </a:xfrm>
          <a:prstGeom prst="rect">
            <a:avLst/>
          </a:prstGeom>
        </p:spPr>
      </p:pic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5080001" y="6024225"/>
            <a:ext cx="3750732" cy="197428"/>
          </a:xfrm>
        </p:spPr>
        <p:txBody>
          <a:bodyPr anchor="ctr">
            <a:noAutofit/>
          </a:bodyPr>
          <a:lstStyle>
            <a:lvl1pPr marL="0" indent="0" algn="r">
              <a:buNone/>
              <a:defRPr sz="1050" baseline="0">
                <a:solidFill>
                  <a:schemeClr val="bg1"/>
                </a:solidFill>
              </a:defRPr>
            </a:lvl1pPr>
            <a:lvl2pPr marL="171446" indent="0" algn="r">
              <a:buNone/>
              <a:defRPr sz="1000">
                <a:solidFill>
                  <a:schemeClr val="bg1"/>
                </a:solidFill>
              </a:defRPr>
            </a:lvl2pPr>
            <a:lvl3pPr marL="344479" indent="0" algn="r">
              <a:buNone/>
              <a:defRPr sz="1000">
                <a:solidFill>
                  <a:schemeClr val="bg1"/>
                </a:solidFill>
              </a:defRPr>
            </a:lvl3pPr>
            <a:lvl4pPr marL="515925" indent="0" algn="r">
              <a:buNone/>
              <a:defRPr sz="1000">
                <a:solidFill>
                  <a:schemeClr val="bg1"/>
                </a:solidFill>
              </a:defRPr>
            </a:lvl4pPr>
            <a:lvl5pPr marL="687371" indent="0" algn="r">
              <a:buNone/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Meeting or presentation name | Month, Day YEAR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2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738" r:id="rId3"/>
    <p:sldLayoutId id="2147483736" r:id="rId4"/>
    <p:sldLayoutId id="2147483737" r:id="rId5"/>
    <p:sldLayoutId id="2147483739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  <p:sldLayoutId id="2147483712" r:id="rId17"/>
    <p:sldLayoutId id="2147483781" r:id="rId18"/>
    <p:sldLayoutId id="2147483782" r:id="rId19"/>
    <p:sldLayoutId id="2147483751" r:id="rId20"/>
    <p:sldLayoutId id="2147483796" r:id="rId21"/>
    <p:sldLayoutId id="2147483797" r:id="rId22"/>
    <p:sldLayoutId id="2147483722" r:id="rId23"/>
    <p:sldLayoutId id="2147483763" r:id="rId24"/>
    <p:sldLayoutId id="2147483791" r:id="rId25"/>
    <p:sldLayoutId id="2147483750" r:id="rId26"/>
    <p:sldLayoutId id="2147483798" r:id="rId27"/>
    <p:sldLayoutId id="2147483799" r:id="rId28"/>
    <p:sldLayoutId id="2147483786" r:id="rId29"/>
    <p:sldLayoutId id="2147483787" r:id="rId30"/>
    <p:sldLayoutId id="2147483733" r:id="rId31"/>
    <p:sldLayoutId id="2147483800" r:id="rId32"/>
    <p:sldLayoutId id="2147483801" r:id="rId33"/>
    <p:sldLayoutId id="2147483802" r:id="rId34"/>
    <p:sldLayoutId id="2147483764" r:id="rId35"/>
    <p:sldLayoutId id="2147483762" r:id="rId36"/>
    <p:sldLayoutId id="2147483790" r:id="rId37"/>
    <p:sldLayoutId id="2147483792" r:id="rId38"/>
    <p:sldLayoutId id="2147483793" r:id="rId39"/>
    <p:sldLayoutId id="2147483794" r:id="rId40"/>
    <p:sldLayoutId id="2147483795" r:id="rId41"/>
    <p:sldLayoutId id="2147483767" r:id="rId42"/>
    <p:sldLayoutId id="2147483803" r:id="rId43"/>
    <p:sldLayoutId id="2147483804" r:id="rId44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4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63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9500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idx="4294967295"/>
          </p:nvPr>
        </p:nvSpPr>
        <p:spPr>
          <a:xfrm>
            <a:off x="71563" y="2358"/>
            <a:ext cx="9001000" cy="63093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bg1"/>
                </a:solidFill>
                <a:latin typeface="Interface"/>
              </a:rPr>
              <a:t>The uninsured rate significantly declined for young adults since the ACA’s coverage expansions and young adult provision went into effect</a:t>
            </a:r>
          </a:p>
        </p:txBody>
      </p:sp>
      <p:graphicFrame>
        <p:nvGraphicFramePr>
          <p:cNvPr id="8" name="Chart Placeholder 7"/>
          <p:cNvGraphicFramePr>
            <a:graphicFrameLocks noGrp="1"/>
          </p:cNvGraphicFramePr>
          <p:nvPr>
            <p:ph type="chart" sz="quarter" idx="4294967295"/>
            <p:extLst>
              <p:ext uri="{D42A27DB-BD31-4B8C-83A1-F6EECF244321}">
                <p14:modId xmlns:p14="http://schemas.microsoft.com/office/powerpoint/2010/main" val="857911589"/>
              </p:ext>
            </p:extLst>
          </p:nvPr>
        </p:nvGraphicFramePr>
        <p:xfrm>
          <a:off x="0" y="1144662"/>
          <a:ext cx="9144000" cy="4859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71468" y="6080760"/>
            <a:ext cx="9001063" cy="713232"/>
          </a:xfrm>
        </p:spPr>
        <p:txBody>
          <a:bodyPr anchor="b" anchorCtr="0">
            <a:norm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900" dirty="0">
                <a:latin typeface="Interface"/>
              </a:rPr>
              <a:t>Note: Uninsured rates do not include those whose insurance status is unknown.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900" dirty="0">
                <a:latin typeface="Interface"/>
              </a:rPr>
              <a:t>Data: Commonwealth Fund analysis of National Health Interview Survey (2010–2018).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07F650-57E2-0C49-80EE-D2C39C546A3B}"/>
              </a:ext>
            </a:extLst>
          </p:cNvPr>
          <p:cNvSpPr txBox="1"/>
          <p:nvPr/>
        </p:nvSpPr>
        <p:spPr>
          <a:xfrm>
            <a:off x="17255" y="992032"/>
            <a:ext cx="38138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InterFace" panose="020B0503030203020204" pitchFamily="34" charset="0"/>
              </a:rPr>
              <a:t>Percent of adults ages 19–34 who were uninsured</a:t>
            </a:r>
          </a:p>
        </p:txBody>
      </p:sp>
    </p:spTree>
    <p:extLst>
      <p:ext uri="{BB962C8B-B14F-4D97-AF65-F5344CB8AC3E}">
        <p14:creationId xmlns:p14="http://schemas.microsoft.com/office/powerpoint/2010/main" val="149833138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MW V1.0">
      <a:dk1>
        <a:srgbClr val="4C515A"/>
      </a:dk1>
      <a:lt1>
        <a:sysClr val="window" lastClr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044C7F"/>
      </a:hlink>
      <a:folHlink>
        <a:srgbClr val="4ABDBC"/>
      </a:folHlink>
    </a:clrScheme>
    <a:fontScheme name="Custom 4">
      <a:majorFont>
        <a:latin typeface="Georgi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Template_Apr2017 [Read-Only]" id="{BAA804D5-27CE-4C43-9A6D-356D1AB2E708}" vid="{D15AFD4A-BF6A-4E22-98D1-086A07A5CA1E}"/>
    </a:ext>
  </a:extLst>
</a:theme>
</file>

<file path=ppt/theme/theme2.xml><?xml version="1.0" encoding="utf-8"?>
<a:theme xmlns:a="http://schemas.openxmlformats.org/drawingml/2006/main" name="2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Custom 2">
      <a:dk1>
        <a:srgbClr val="4C515A"/>
      </a:dk1>
      <a:lt1>
        <a:srgbClr val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49BDBC"/>
      </a:hlink>
      <a:folHlink>
        <a:srgbClr val="4ABDBC"/>
      </a:folHlink>
    </a:clrScheme>
    <a:fontScheme name="CMW (Brand Fonts) V1.0">
      <a:majorFont>
        <a:latin typeface="Berlingske Serif Text"/>
        <a:ea typeface=""/>
        <a:cs typeface=""/>
      </a:majorFont>
      <a:minorFont>
        <a:latin typeface="InterFa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86F167E7CC7A4FA5999C49E55F608F" ma:contentTypeVersion="2" ma:contentTypeDescription="Create a new document." ma:contentTypeScope="" ma:versionID="492d209523774751f0959466f17efcf6">
  <xsd:schema xmlns:xsd="http://www.w3.org/2001/XMLSchema" xmlns:xs="http://www.w3.org/2001/XMLSchema" xmlns:p="http://schemas.microsoft.com/office/2006/metadata/properties" xmlns:ns2="29bc6a8d-14dd-4a95-baab-e16a8c685bba" targetNamespace="http://schemas.microsoft.com/office/2006/metadata/properties" ma:root="true" ma:fieldsID="077375251318b122ba2ebfe9f4ae84dd" ns2:_="">
    <xsd:import namespace="29bc6a8d-14dd-4a95-baab-e16a8c685bb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c6a8d-14dd-4a95-baab-e16a8c685bb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2938EF-51BD-4AC1-96A4-8B2A1939C1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2B60CF-40F9-4360-8516-8A258CFA1767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9bc6a8d-14dd-4a95-baab-e16a8c685bba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5115047-4FA5-4C9E-9C61-8D76699325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bc6a8d-14dd-4a95-baab-e16a8c685b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CMWF_Template_Apr2017</Template>
  <TotalTime>3130</TotalTime>
  <Words>70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Berlingske Serif Text</vt:lpstr>
      <vt:lpstr>Calibri</vt:lpstr>
      <vt:lpstr>Georgia</vt:lpstr>
      <vt:lpstr>Interface</vt:lpstr>
      <vt:lpstr>Interface</vt:lpstr>
      <vt:lpstr>Open Sans Light</vt:lpstr>
      <vt:lpstr>Trebuchet MS</vt:lpstr>
      <vt:lpstr>1_Office Theme</vt:lpstr>
      <vt:lpstr>2_Office Theme</vt:lpstr>
      <vt:lpstr>3_Office Theme</vt:lpstr>
      <vt:lpstr>The uninsured rate significantly declined for young adults since the ACA’s coverage expansions and young adult provision went into effect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Young Adults Have Made the Greatest Gains in Coverage of Any Age Group Since 2010</dc:title>
  <dc:creator>Munira Gunja</dc:creator>
  <cp:lastModifiedBy>Samantha Chase</cp:lastModifiedBy>
  <cp:revision>96</cp:revision>
  <cp:lastPrinted>2019-10-21T14:35:30Z</cp:lastPrinted>
  <dcterms:created xsi:type="dcterms:W3CDTF">2017-08-16T13:54:52Z</dcterms:created>
  <dcterms:modified xsi:type="dcterms:W3CDTF">2019-10-31T13:08:37Z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0x010100EA86F167E7CC7A4FA5999C49E55F608F</vt:lpwstr>
  </property>
</Properties>
</file>