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Don Moulds" initials="DM" lastIdx="4" clrIdx="1"/>
  <p:cmAuthor id="3" name="Shanoor Seervai" initials="SS" lastIdx="2" clrIdx="2"/>
  <p:cmAuthor id="4" name="Jen Wilson" initials="JW" lastIdx="1" clrIdx="3"/>
  <p:cmAuthor id="5" name="Jen Wilson" initials="JW [2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4C515A"/>
    <a:srgbClr val="5A5E68"/>
    <a:srgbClr val="F49149"/>
    <a:srgbClr val="C9DEE3"/>
    <a:srgbClr val="5F5A9D"/>
    <a:srgbClr val="E0E0E0"/>
    <a:srgbClr val="4ABDBC"/>
    <a:srgbClr val="8ADAD2"/>
    <a:srgbClr val="9F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 autoAdjust="0"/>
    <p:restoredTop sz="96793" autoAdjust="0"/>
  </p:normalViewPr>
  <p:slideViewPr>
    <p:cSldViewPr snapToGrid="0" snapToObjects="1">
      <p:cViewPr varScale="1">
        <p:scale>
          <a:sx n="68" d="100"/>
          <a:sy n="68" d="100"/>
        </p:scale>
        <p:origin x="2034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-16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3816" y="2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87091533480743E-2"/>
          <c:w val="0.97959583942976114"/>
          <c:h val="0.60683481325005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are usually or often 
able to receive a same- 
or next-day appointment 
when requested</c:v>
                </c:pt>
                <c:pt idx="1">
                  <c:v>Patients can usually or often 
get telephone advice on 
clinical issues on weekends 
or after regular hours</c:v>
                </c:pt>
                <c:pt idx="2">
                  <c:v>Patients can schedule appointments for
regular or well visits outside
normal business hours 
(early morning, evening, 
or weekend hours)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80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are usually or often 
able to receive a same- 
or next-day appointment 
when requested</c:v>
                </c:pt>
                <c:pt idx="1">
                  <c:v>Patients can usually or often 
get telephone advice on 
clinical issues on weekends 
or after regular hours</c:v>
                </c:pt>
                <c:pt idx="2">
                  <c:v>Patients can schedule appointments for
regular or well visits outside
normal business hours 
(early morning, evening, 
or weekend hours)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89</c:v>
                </c:pt>
                <c:pt idx="1">
                  <c:v>92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48459844278316"/>
          <c:y val="0.92519362267764493"/>
          <c:w val="0.21103067952775553"/>
          <c:h val="5.5995236485911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1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874F8-CB91-314C-8CDA-9FDCCE44AAE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D1C0F-BDB6-DF41-9C4F-6B29613C1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FDB8E5-1F2A-8D49-8F93-C132AF543B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61E009-1F74-DF41-B94D-B0613B15BFD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A42BAD-84D4-D34F-8DAF-74462CF7CB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CAACB1-C1DA-DF4A-8AF8-CC0B809C2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0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F12D821-3740-5F42-A695-5737A1EA57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2720E4-0C4F-2C4B-A6F8-B225AC377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CDA024-1BCD-1249-AF35-1ED8A3703B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EA73BAE-6791-A449-890C-E0DCE2EC8D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A05484-D197-8449-9354-17BFFC595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B131DE5-CEB2-9843-BEA6-3FA7C4EFD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0A9E5A-3777-3444-AE9F-AB29FF6324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282F-3013-9B45-AE8D-78869F3B9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A20E5A-34C8-4044-922E-A5E9B1CD8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D891DC-4BDA-574F-8D0F-3856C0367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828546D-4B6C-A543-96D4-05747FB8DD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27F049-6C1A-FB4C-95E3-E6444D6C2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9496"/>
          </a:xfrm>
          <a:solidFill>
            <a:schemeClr val="accent2"/>
          </a:solidFill>
          <a:effectLst/>
        </p:spPr>
        <p:txBody>
          <a:bodyPr lIns="91440" tIns="45720" rIns="91440" bIns="45720" anchor="ctr" anchorCtr="0">
            <a:noAutofit/>
          </a:bodyPr>
          <a:lstStyle>
            <a:lvl1pPr algn="l">
              <a:lnSpc>
                <a:spcPct val="90000"/>
              </a:lnSpc>
              <a:defRPr sz="1800" b="1" spc="0" baseline="0">
                <a:solidFill>
                  <a:schemeClr val="bg1"/>
                </a:solidFill>
                <a:effectLst/>
                <a:latin typeface="InterFace" panose="020B050303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8343" r="7258" b="33036"/>
          <a:stretch/>
        </p:blipFill>
        <p:spPr>
          <a:xfrm>
            <a:off x="36576" y="6327648"/>
            <a:ext cx="1472184" cy="46634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403E99-1143-4F4E-B1D6-A55C2DB4D72E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Changes at Community Health Centers, and How Patients Are Benefiting: Results from the Commonwealth Fund National Survey of Federally Qualified Health Centers, 2013–2018 (Commonwealth Fund, Aug. 2019).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8"/>
            <a:ext cx="6024666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62BA5-BEDE-2E41-8599-BAEF19A7B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8B6FC6C-7B47-CE49-98E7-67B0CDD38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3DE6-C42C-2741-8210-5450293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2DDBCE-2E09-FC44-A7BB-1DDC7FAEEE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6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63FEE47-F1CB-DA4B-B896-D80B21BFC4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243C6F-909E-4F4E-BE06-20F78304CF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B34DF-A767-5844-B3B8-534E132072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78D18D6-5355-B847-867A-88851FBFB4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B607CD4-0A0B-4844-A461-7C421EC293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0D6BB7-E3D2-4E49-B962-8713A5D71F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3662ED-784C-D249-8795-CA82D1CC1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0B4BE5-2887-AE45-9F8B-D30C7DD64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3075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002C4-E0D3-A54E-A3B4-4CDAE08A7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57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2915A1-93EA-4542-9602-D99BAD4474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92451-5459-9D43-8A99-516D9A08E3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6D3F57-B7D9-8F4B-98EC-025799A597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D26ECB-F423-1045-92B3-BDC98461062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8B7AD-A6D7-AE46-8C4C-7FBBC674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5A2D0-4F13-F245-8C06-5F0B8F40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419DB-9474-2846-8B3E-DA30852DC0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40BC8F-F8D9-4849-9747-9D85A748CB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A9B494-9F9D-2F40-9D90-755C68BE6C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CCD010-54C7-3541-BC74-F2FAF23D8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2C01-7E98-AC47-B47D-D0991DB0C9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61B5FA-93C6-B347-8327-62EA2D391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2DAF0-0013-6F44-BDC5-714FFED3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7A2EC-438B-1044-A3AF-99AFAEEE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275-5D2F-F946-BFA4-D6D1D463E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72AB5F-9111-7A4D-8C29-A328BB78CC8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F60C7B4-8011-AE4E-AFED-B82E5203D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B3BA39-CAEA-E44B-9F64-BBF355856ED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7B07FF-40DE-744D-8C1D-8DBC2A74B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9ACE06-2526-3D4B-986D-A4CA8AD72D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7E2D29-8510-8D43-9502-458D3D71BEB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EDE8F-4CE8-3B46-9C2F-C9D4265E89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510EE1-CD7A-1B4D-91F4-3263012B16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Meeting Name  |  Meeting 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09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808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807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16954687"/>
              </p:ext>
            </p:extLst>
          </p:nvPr>
        </p:nvGraphicFramePr>
        <p:xfrm>
          <a:off x="73152" y="1371600"/>
          <a:ext cx="8091487" cy="43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rmAutofit/>
          </a:bodyPr>
          <a:lstStyle/>
          <a:p>
            <a:r>
              <a:rPr lang="en-US" dirty="0"/>
              <a:t>Health Centers Are Expanding Access to Care and the Timeliness </a:t>
            </a:r>
            <a:r>
              <a:rPr lang="en-US"/>
              <a:t>of Care</a:t>
            </a:r>
            <a:endParaRPr lang="en-US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636AFE83-C0D3-41F0-9799-9F7A0161F542}"/>
              </a:ext>
            </a:extLst>
          </p:cNvPr>
          <p:cNvSpPr txBox="1"/>
          <p:nvPr/>
        </p:nvSpPr>
        <p:spPr>
          <a:xfrm>
            <a:off x="155448" y="804672"/>
            <a:ext cx="3200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DD831EC-F0A0-EC48-9C6A-80107A8FF2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</p:spTree>
    <p:extLst>
      <p:ext uri="{BB962C8B-B14F-4D97-AF65-F5344CB8AC3E}">
        <p14:creationId xmlns:p14="http://schemas.microsoft.com/office/powerpoint/2010/main" val="3081922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4" ma:contentTypeDescription="Create a new document." ma:contentTypeScope="" ma:versionID="92378df403c1efaa159937b2186731f3">
  <xsd:schema xmlns:xsd="http://www.w3.org/2001/XMLSchema" xmlns:xs="http://www.w3.org/2001/XMLSchema" xmlns:p="http://schemas.microsoft.com/office/2006/metadata/properties" xmlns:ns2="29bc6a8d-14dd-4a95-baab-e16a8c685bba" xmlns:ns3="c95c36f9-7b23-4b6e-8eba-a6af4d3881a3" targetNamespace="http://schemas.microsoft.com/office/2006/metadata/properties" ma:root="true" ma:fieldsID="9b93086966055356ea900ae7848c0a04" ns2:_="" ns3:_="">
    <xsd:import namespace="29bc6a8d-14dd-4a95-baab-e16a8c685bba"/>
    <xsd:import namespace="c95c36f9-7b23-4b6e-8eba-a6af4d3881a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c36f9-7b23-4b6e-8eba-a6af4d388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9bc6a8d-14dd-4a95-baab-e16a8c685bba"/>
    <ds:schemaRef ds:uri="http://purl.org/dc/elements/1.1/"/>
    <ds:schemaRef ds:uri="http://schemas.microsoft.com/office/2006/metadata/properties"/>
    <ds:schemaRef ds:uri="c95c36f9-7b23-4b6e-8eba-a6af4d3881a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21D00D-CB94-461A-80B4-04119CDDF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c95c36f9-7b23-4b6e-8eba-a6af4d388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19932</TotalTime>
  <Words>99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InterFace</vt:lpstr>
      <vt:lpstr>Open Sans Light</vt:lpstr>
      <vt:lpstr>System Font Regular</vt:lpstr>
      <vt:lpstr>Trebuchet MS</vt:lpstr>
      <vt:lpstr>1_Office Theme</vt:lpstr>
      <vt:lpstr>Health Centers Are Expanding Access to Care and the Timeliness of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Wilson</dc:creator>
  <cp:lastModifiedBy>Aisha Gomez</cp:lastModifiedBy>
  <cp:revision>150</cp:revision>
  <cp:lastPrinted>2019-08-19T20:33:31Z</cp:lastPrinted>
  <dcterms:created xsi:type="dcterms:W3CDTF">2018-01-16T15:08:05Z</dcterms:created>
  <dcterms:modified xsi:type="dcterms:W3CDTF">2019-10-03T16:38:15Z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