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9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1950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98415475843298E-2"/>
          <c:y val="3.0397239921911515E-2"/>
          <c:w val="0.79672063214320421"/>
          <c:h val="0.9086194126304557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4004-A84E-8D57-169781D176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Sheet1!$B$2:$F$2</c:f>
              <c:numCache>
                <c:formatCode>0.0%</c:formatCode>
                <c:ptCount val="5"/>
                <c:pt idx="0" formatCode="General">
                  <c:v>0.14799999999999999</c:v>
                </c:pt>
                <c:pt idx="1">
                  <c:v>0.11700000000000001</c:v>
                </c:pt>
                <c:pt idx="2">
                  <c:v>0.09</c:v>
                </c:pt>
                <c:pt idx="3">
                  <c:v>8.2000000000000003E-2</c:v>
                </c:pt>
                <c:pt idx="4">
                  <c:v>8.5000000000000006E-2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D-EE4E-8340-5213475FB4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Sheet1!$B$3:$F$3</c:f>
              <c:numCache>
                <c:formatCode>0.0%</c:formatCode>
                <c:ptCount val="5"/>
                <c:pt idx="0">
                  <c:v>0.25800000000000001</c:v>
                </c:pt>
                <c:pt idx="1">
                  <c:v>0.20699999999999999</c:v>
                </c:pt>
                <c:pt idx="2">
                  <c:v>0.153</c:v>
                </c:pt>
                <c:pt idx="3">
                  <c:v>0.13600000000000001</c:v>
                </c:pt>
                <c:pt idx="4">
                  <c:v>0.13800000000000001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Sheet1!$B$4:$F$4</c:f>
              <c:numCache>
                <c:formatCode>0.0%</c:formatCode>
                <c:ptCount val="5"/>
                <c:pt idx="0">
                  <c:v>0.40200000000000002</c:v>
                </c:pt>
                <c:pt idx="1">
                  <c:v>0.33100000000000002</c:v>
                </c:pt>
                <c:pt idx="2">
                  <c:v>0.27700000000000002</c:v>
                </c:pt>
                <c:pt idx="3">
                  <c:v>0.25600000000000001</c:v>
                </c:pt>
                <c:pt idx="4">
                  <c:v>0.251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9D-EE4E-8340-5213475FB4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</c:v>
                </c:pt>
              </c:strCache>
            </c:strRef>
          </c:tx>
          <c:spPr>
            <a:ln w="28575" cap="rnd">
              <a:solidFill>
                <a:schemeClr val="accent4">
                  <a:alpha val="99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04-A84E-8D57-169781D176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04-A84E-8D57-169781D176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04-A84E-8D57-169781D176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04-A84E-8D57-169781D176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04-A84E-8D57-169781D176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004-A84E-8D57-169781D17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Sheet1!$B$5:$F$5</c:f>
              <c:numCache>
                <c:formatCode>0.0%</c:formatCode>
                <c:ptCount val="5"/>
                <c:pt idx="0">
                  <c:v>0.20499999999999999</c:v>
                </c:pt>
                <c:pt idx="1">
                  <c:v>0.16400000000000001</c:v>
                </c:pt>
                <c:pt idx="2">
                  <c:v>0.13200000000000001</c:v>
                </c:pt>
                <c:pt idx="3">
                  <c:v>0.121</c:v>
                </c:pt>
                <c:pt idx="4">
                  <c:v>0.123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05-2343-ABB3-5683AE9949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037629631"/>
        <c:axId val="2037821887"/>
      </c:line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0.5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10/4/2019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83080" y="6400800"/>
            <a:ext cx="731520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Ajay Chaudry, </a:t>
            </a:r>
            <a:r>
              <a:rPr lang="en-US" sz="900" dirty="0" err="1"/>
              <a:t>Adlan</a:t>
            </a:r>
            <a:r>
              <a:rPr lang="en-US" sz="900" dirty="0"/>
              <a:t> Jackson, and Sherry A. </a:t>
            </a:r>
            <a:r>
              <a:rPr lang="en-US" sz="900" dirty="0" err="1"/>
              <a:t>Glied</a:t>
            </a:r>
            <a:r>
              <a:rPr lang="en-US" sz="900" dirty="0"/>
              <a:t>, </a:t>
            </a:r>
            <a:r>
              <a:rPr lang="en-US" sz="900" i="1" dirty="0"/>
              <a:t>Did the Affordable Care Act Reduce Racial and Ethnic Disparities in Health Insurance Coverage?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(Commonwealth Fund, Aug.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3BDD-CC8C-D84C-947A-4E222BBD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Percentage of Uninsured Adults Ages 19 to 64, by Race and Ethnicity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7207162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7F7E4F7-6387-8D41-9D61-0197DFF8705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U.S. Census Bureau’s American Community Survey, 2013–2017.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E01B95-039E-524A-A769-1F5EEFB7FC2F}"/>
              </a:ext>
            </a:extLst>
          </p:cNvPr>
          <p:cNvSpPr txBox="1"/>
          <p:nvPr/>
        </p:nvSpPr>
        <p:spPr>
          <a:xfrm>
            <a:off x="7020272" y="3121223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25.1%  </a:t>
            </a:r>
            <a:r>
              <a:rPr lang="en-US" sz="1200" dirty="0">
                <a:solidFill>
                  <a:schemeClr val="bg2"/>
                </a:solidFill>
              </a:rPr>
              <a:t>Hispanic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E5894A-880D-654E-A022-29077327B45A}"/>
              </a:ext>
            </a:extLst>
          </p:cNvPr>
          <p:cNvSpPr txBox="1"/>
          <p:nvPr/>
        </p:nvSpPr>
        <p:spPr>
          <a:xfrm>
            <a:off x="7020272" y="4489375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8.5%  </a:t>
            </a:r>
            <a:r>
              <a:rPr lang="en-US" sz="1200" dirty="0">
                <a:solidFill>
                  <a:schemeClr val="tx2"/>
                </a:solidFill>
              </a:rPr>
              <a:t>White, non-Hispanic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B70D91-CA09-4248-9361-89FFC0DBDC3C}"/>
              </a:ext>
            </a:extLst>
          </p:cNvPr>
          <p:cNvSpPr txBox="1"/>
          <p:nvPr/>
        </p:nvSpPr>
        <p:spPr>
          <a:xfrm>
            <a:off x="7020272" y="4201343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/>
                </a:solidFill>
              </a:rPr>
              <a:t>12.3%  </a:t>
            </a:r>
            <a:r>
              <a:rPr lang="en-US" sz="1200" dirty="0">
                <a:solidFill>
                  <a:schemeClr val="accent4"/>
                </a:solidFill>
              </a:rPr>
              <a:t>All</a:t>
            </a:r>
            <a:endParaRPr lang="en-US" sz="1400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7F58A-42FC-6F40-9AC6-60C77621BEAA}"/>
              </a:ext>
            </a:extLst>
          </p:cNvPr>
          <p:cNvSpPr txBox="1"/>
          <p:nvPr/>
        </p:nvSpPr>
        <p:spPr>
          <a:xfrm>
            <a:off x="7020272" y="4001578"/>
            <a:ext cx="198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13.8%  </a:t>
            </a:r>
            <a:r>
              <a:rPr lang="en-US" sz="1200" dirty="0">
                <a:solidFill>
                  <a:schemeClr val="accent2"/>
                </a:solidFill>
              </a:rPr>
              <a:t>Black, non-Hispanic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160345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Percentage of Uninsured Adults Ages 19 to 64, by Race and Ethnicity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2047</cp:revision>
  <cp:lastPrinted>2019-08-13T16:44:42Z</cp:lastPrinted>
  <dcterms:created xsi:type="dcterms:W3CDTF">2014-10-08T23:03:32Z</dcterms:created>
  <dcterms:modified xsi:type="dcterms:W3CDTF">2019-10-04T15:43:31Z</dcterms:modified>
</cp:coreProperties>
</file>