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6"/>
  </p:notesMasterIdLst>
  <p:handoutMasterIdLst>
    <p:handoutMasterId r:id="rId7"/>
  </p:handoutMasterIdLst>
  <p:sldIdLst>
    <p:sldId id="460" r:id="rId5"/>
  </p:sldIdLst>
  <p:sldSz cx="9144000" cy="6858000" type="screen4x3"/>
  <p:notesSz cx="9236075" cy="7010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Munira Gunja" initials="MG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15A"/>
    <a:srgbClr val="33383B"/>
    <a:srgbClr val="2B5AAF"/>
    <a:srgbClr val="2BA954"/>
    <a:srgbClr val="58BDCD"/>
    <a:srgbClr val="145028"/>
    <a:srgbClr val="BCEECD"/>
    <a:srgbClr val="2C8594"/>
    <a:srgbClr val="B5E2E9"/>
    <a:srgbClr val="FAB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2" autoAdjust="0"/>
    <p:restoredTop sz="96793" autoAdjust="0"/>
  </p:normalViewPr>
  <p:slideViewPr>
    <p:cSldViewPr>
      <p:cViewPr varScale="1">
        <p:scale>
          <a:sx n="68" d="100"/>
          <a:sy n="68" d="100"/>
        </p:scale>
        <p:origin x="2112" y="54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Income</a:t>
            </a:r>
          </a:p>
        </c:rich>
      </c:tx>
      <c:layout>
        <c:manualLayout>
          <c:xMode val="edge"/>
          <c:yMode val="edge"/>
          <c:x val="0.40571317043047617"/>
          <c:y val="3.1920416084177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73219202158208"/>
          <c:y val="0.14255322732567102"/>
          <c:w val="0.66908391753418417"/>
          <c:h val="0.59146691438928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spPr>
            <a:ln w="6350">
              <a:solidFill>
                <a:schemeClr val="lt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D81-4DA7-90B1-E2769EC161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1-4DA7-90B1-E2769EC161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1-4DA7-90B1-E2769EC161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D81-4DA7-90B1-E2769EC161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81-4DA7-90B1-E2769EC1612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D81-4DA7-90B1-E2769EC16122}"/>
              </c:ext>
            </c:extLst>
          </c:dPt>
          <c:dLbls>
            <c:dLbl>
              <c:idx val="0"/>
              <c:layout>
                <c:manualLayout>
                  <c:x val="0.22545507575048812"/>
                  <c:y val="-8.0515682837305064E-2"/>
                </c:manualLayout>
              </c:layout>
              <c:tx>
                <c:rich>
                  <a:bodyPr/>
                  <a:lstStyle/>
                  <a:p>
                    <a:fld id="{F5A8C92D-BB00-B44A-97D1-9AF1D3375058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C69A3EF-86FD-2F4D-9BE0-DC2EBF329C1D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D81-4DA7-90B1-E2769EC161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F5A10C-0BD3-C84F-A4CC-74C83212C0F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41F9123-F12E-7E48-AB6D-2917789E7AA7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81-4DA7-90B1-E2769EC16122}"/>
                </c:ext>
              </c:extLst>
            </c:dLbl>
            <c:dLbl>
              <c:idx val="2"/>
              <c:layout>
                <c:manualLayout>
                  <c:x val="-0.15431085632823932"/>
                  <c:y val="-5.951216436413325E-4"/>
                </c:manualLayout>
              </c:layout>
              <c:tx>
                <c:rich>
                  <a:bodyPr/>
                  <a:lstStyle/>
                  <a:p>
                    <a:fld id="{9C82ADB6-74AF-CD4D-8DDD-D8253D83E52F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2EBBB6A9-439F-9148-A2C3-93FF4D7926E3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81-4DA7-90B1-E2769EC16122}"/>
                </c:ext>
              </c:extLst>
            </c:dLbl>
            <c:dLbl>
              <c:idx val="3"/>
              <c:layout>
                <c:manualLayout>
                  <c:x val="-0.17326502789971784"/>
                  <c:y val="-0.1284414377413362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619436-19A3-3541-B93D-DF8063FF7B3A}" type="CATEGORYNAME">
                      <a:rPr lang="en-US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614D9AD3-E7E7-0D4B-90E6-9EE8C56D2A50}" type="PERCENTAGE">
                      <a:rPr lang="en-US" sz="1600" b="1" baseline="0"/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xfrm>
                  <a:off x="2760342" y="3308695"/>
                  <a:ext cx="1106720" cy="685494"/>
                </a:xfrm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91"/>
                        <a:gd name="adj2" fmla="val -9203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3425620742157"/>
                      <c:h val="0.148023511265013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D81-4DA7-90B1-E2769EC16122}"/>
                </c:ext>
              </c:extLst>
            </c:dLbl>
            <c:dLbl>
              <c:idx val="4"/>
              <c:layout>
                <c:manualLayout>
                  <c:x val="0.12482787866144865"/>
                  <c:y val="-2.04867818645964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286455342253061"/>
                      <c:h val="9.49292440098069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D81-4DA7-90B1-E2769EC16122}"/>
                </c:ext>
              </c:extLst>
            </c:dLbl>
            <c:dLbl>
              <c:idx val="5"/>
              <c:layout>
                <c:manualLayout>
                  <c:x val="0.16540869795047058"/>
                  <c:y val="-0.151110800162211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902783962651532"/>
                      <c:h val="0.10184320450053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D81-4DA7-90B1-E2769EC16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&lt;200% FPL</c:v>
                </c:pt>
                <c:pt idx="1">
                  <c:v>200%–399% FPL</c:v>
                </c:pt>
                <c:pt idx="2">
                  <c:v>400%+ FPL</c:v>
                </c:pt>
                <c:pt idx="3">
                  <c:v>DK/Refused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0.58160000000000001</c:v>
                </c:pt>
                <c:pt idx="1">
                  <c:v>0.2099</c:v>
                </c:pt>
                <c:pt idx="2">
                  <c:v>8.2000000000000003E-2</c:v>
                </c:pt>
                <c:pt idx="3">
                  <c:v>0.12659999999999999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1-4DA7-90B1-E2769EC16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Age</a:t>
            </a:r>
          </a:p>
        </c:rich>
      </c:tx>
      <c:layout>
        <c:manualLayout>
          <c:xMode val="edge"/>
          <c:yMode val="edge"/>
          <c:x val="0.43673592721035309"/>
          <c:y val="2.917801954054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73219202158208"/>
          <c:y val="0.14255322732567102"/>
          <c:w val="0.66908391753418417"/>
          <c:h val="0.59146691438928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spPr>
            <a:ln w="6350"/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37-4690-AB10-ADC4D04995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37-4690-AB10-ADC4D04995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37-4690-AB10-ADC4D04995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37-4690-AB10-ADC4D04995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37-4690-AB10-ADC4D04995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37-4690-AB10-ADC4D04995A4}"/>
              </c:ext>
            </c:extLst>
          </c:dPt>
          <c:dLbls>
            <c:dLbl>
              <c:idx val="0"/>
              <c:layout>
                <c:manualLayout>
                  <c:x val="0.21925052439451273"/>
                  <c:y val="2.9180178907904277E-2"/>
                </c:manualLayout>
              </c:layout>
              <c:tx>
                <c:rich>
                  <a:bodyPr/>
                  <a:lstStyle/>
                  <a:p>
                    <a:fld id="{75054C3B-5B1A-4543-A44D-E303685BDDD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2D668172-636E-4F46-9296-D2FE24E647D4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37-4690-AB10-ADC4D04995A4}"/>
                </c:ext>
              </c:extLst>
            </c:dLbl>
            <c:dLbl>
              <c:idx val="1"/>
              <c:layout>
                <c:manualLayout>
                  <c:x val="-0.20670120859286392"/>
                  <c:y val="0.11266715122870162"/>
                </c:manualLayout>
              </c:layout>
              <c:tx>
                <c:rich>
                  <a:bodyPr/>
                  <a:lstStyle/>
                  <a:p>
                    <a:fld id="{9B9D166C-4A3C-E046-86BC-2E7D84BF6BDE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90FD15C-BD8F-8B43-8754-9DA42AA4824A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37-4690-AB10-ADC4D04995A4}"/>
                </c:ext>
              </c:extLst>
            </c:dLbl>
            <c:dLbl>
              <c:idx val="2"/>
              <c:layout>
                <c:manualLayout>
                  <c:x val="-0.14500402929427625"/>
                  <c:y val="-0.15142693154330417"/>
                </c:manualLayout>
              </c:layout>
              <c:tx>
                <c:rich>
                  <a:bodyPr/>
                  <a:lstStyle/>
                  <a:p>
                    <a:fld id="{3430E54E-7C00-8540-8AE3-249996F3ACD9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6A97FCC5-D7CC-E245-A058-2BE7F4480707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837-4690-AB10-ADC4D04995A4}"/>
                </c:ext>
              </c:extLst>
            </c:dLbl>
            <c:dLbl>
              <c:idx val="3"/>
              <c:layout>
                <c:manualLayout>
                  <c:x val="5.6303372271371388E-2"/>
                  <c:y val="-1.60031794524968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801DC9-08F2-AE4A-A3EB-0F1834C84DE5}" type="CATEGORYNAME">
                      <a:rPr lang="en-US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1C025E09-B4C3-A143-8F9C-7566469B5F20}" type="PERCENTAGE">
                      <a:rPr lang="en-US" sz="1600" b="1" baseline="0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3425620742157"/>
                      <c:h val="0.126084380302596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837-4690-AB10-ADC4D04995A4}"/>
                </c:ext>
              </c:extLst>
            </c:dLbl>
            <c:dLbl>
              <c:idx val="4"/>
              <c:layout>
                <c:manualLayout>
                  <c:x val="0.1667084781774448"/>
                  <c:y val="-9.51734469706212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1837-4690-AB10-ADC4D04995A4}"/>
                </c:ext>
              </c:extLst>
            </c:dLbl>
            <c:dLbl>
              <c:idx val="5"/>
              <c:layout>
                <c:manualLayout>
                  <c:x val="0.16540869795047058"/>
                  <c:y val="-0.151110800162211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902783962651532"/>
                      <c:h val="0.101843204500533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837-4690-AB10-ADC4D04995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19–34</c:v>
                </c:pt>
                <c:pt idx="1">
                  <c:v>35–49</c:v>
                </c:pt>
                <c:pt idx="2">
                  <c:v>50–64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0.44159999999999999</c:v>
                </c:pt>
                <c:pt idx="1">
                  <c:v>0.30030000000000001</c:v>
                </c:pt>
                <c:pt idx="2">
                  <c:v>0.24260000000000001</c:v>
                </c:pt>
                <c:pt idx="3">
                  <c:v>1.55E-2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837-4690-AB10-ADC4D0499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Race/Ethnicity</a:t>
            </a:r>
          </a:p>
        </c:rich>
      </c:tx>
      <c:layout>
        <c:manualLayout>
          <c:xMode val="edge"/>
          <c:yMode val="edge"/>
          <c:x val="0.30644034873487003"/>
          <c:y val="4.2890002258698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73219202158208"/>
          <c:y val="0.14255322732567102"/>
          <c:w val="0.66908391753418417"/>
          <c:h val="0.59146691438928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spPr>
            <a:ln w="6350">
              <a:noFill/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EE-4120-A3E5-0529766345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EE-4120-A3E5-0529766345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EE-4120-A3E5-0529766345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3EE-4120-A3E5-05297663453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3EE-4120-A3E5-05297663453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3EE-4120-A3E5-052976634535}"/>
              </c:ext>
            </c:extLst>
          </c:dPt>
          <c:dLbls>
            <c:dLbl>
              <c:idx val="0"/>
              <c:layout>
                <c:manualLayout>
                  <c:x val="0.23165962710646348"/>
                  <c:y val="4.0149765082425209E-2"/>
                </c:manualLayout>
              </c:layout>
              <c:tx>
                <c:rich>
                  <a:bodyPr/>
                  <a:lstStyle/>
                  <a:p>
                    <a:fld id="{31EBD931-3E88-4CBD-9BCC-FF3077ADA2E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sz="1600" b="1" baseline="0" dirty="0"/>
                      <a:t>42%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3EE-4120-A3E5-052976634535}"/>
                </c:ext>
              </c:extLst>
            </c:dLbl>
            <c:dLbl>
              <c:idx val="1"/>
              <c:layout>
                <c:manualLayout>
                  <c:x val="-0.10135525477866485"/>
                  <c:y val="0.14647744562389087"/>
                </c:manualLayout>
              </c:layout>
              <c:tx>
                <c:rich>
                  <a:bodyPr/>
                  <a:lstStyle/>
                  <a:p>
                    <a:fld id="{1D500816-6C0F-1C44-926E-A2A97B680355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D2560D8-01B5-5343-8976-ADB552EE4054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3EE-4120-A3E5-052976634535}"/>
                </c:ext>
              </c:extLst>
            </c:dLbl>
            <c:dLbl>
              <c:idx val="2"/>
              <c:layout>
                <c:manualLayout>
                  <c:x val="-0.22876547259994406"/>
                  <c:y val="-6.6412638690766981E-2"/>
                </c:manualLayout>
              </c:layout>
              <c:tx>
                <c:rich>
                  <a:bodyPr/>
                  <a:lstStyle/>
                  <a:p>
                    <a:fld id="{22AF27A2-CDA6-F545-AB40-0930781814C3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6FE8DD97-5ADF-2E4C-8106-9DDEF0FC4678}" type="PERCENTAGE">
                      <a:rPr lang="en-US" sz="1600" b="1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3EE-4120-A3E5-052976634535}"/>
                </c:ext>
              </c:extLst>
            </c:dLbl>
            <c:dLbl>
              <c:idx val="3"/>
              <c:layout>
                <c:manualLayout>
                  <c:x val="6.095678578835298E-2"/>
                  <c:y val="-5.576790864182264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255641-9A76-7D4C-AA5A-BE4A8EF8D857}" type="CATEGORYNAME">
                      <a:rPr lang="en-US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10D4C313-02EC-3F4F-AB11-792BA10719D3}" type="PERCENTAGE">
                      <a:rPr lang="en-US" sz="1600" b="1" baseline="0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519477283647414"/>
                      <c:h val="0.1727051215443104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3EE-4120-A3E5-052976634535}"/>
                </c:ext>
              </c:extLst>
            </c:dLbl>
            <c:dLbl>
              <c:idx val="4"/>
              <c:layout>
                <c:manualLayout>
                  <c:x val="-0.16213274368925065"/>
                  <c:y val="-2.04868898329642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01776A-A2A5-6042-94DD-3E4D82E96C93}" type="CATEGORYNAME">
                      <a:rPr lang="en-US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AFE1A21D-53AA-2740-9F9E-397B74314AC0}" type="PERCENTAGE">
                      <a:rPr lang="en-US" sz="1600" b="1" baseline="0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777629856496544"/>
                      <c:h val="0.130012917335530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EE-4120-A3E5-052976634535}"/>
                </c:ext>
              </c:extLst>
            </c:dLbl>
            <c:dLbl>
              <c:idx val="5"/>
              <c:layout>
                <c:manualLayout>
                  <c:x val="-8.2773356288544875E-2"/>
                  <c:y val="-0.1017477114201066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1AF187-F9CE-0944-B2D8-FEE6FA2C046F}" type="CATEGORYNAME">
                      <a:rPr lang="en-US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C4AAF878-11FA-6544-908B-94E05871F691}" type="PERCENTAGE">
                      <a:rPr lang="en-US" sz="1600" b="1" baseline="0"/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552796945797381"/>
                      <c:h val="0.101843106414055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3EE-4120-A3E5-052976634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Latino</c:v>
                </c:pt>
                <c:pt idx="3">
                  <c:v>Asian or PI</c:v>
                </c:pt>
                <c:pt idx="4">
                  <c:v>Other/Mixed</c:v>
                </c:pt>
                <c:pt idx="5">
                  <c:v>DK/Refused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0.4239</c:v>
                </c:pt>
                <c:pt idx="1">
                  <c:v>0.11070000000000001</c:v>
                </c:pt>
                <c:pt idx="2">
                  <c:v>0.35</c:v>
                </c:pt>
                <c:pt idx="3">
                  <c:v>3.09E-2</c:v>
                </c:pt>
                <c:pt idx="4">
                  <c:v>6.08E-2</c:v>
                </c:pt>
                <c:pt idx="5">
                  <c:v>2.3800000000000002E-2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3EE-4120-A3E5-052976634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4000695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3380" y="5"/>
            <a:ext cx="4000695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656870"/>
            <a:ext cx="4000695" cy="35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3380" y="6656870"/>
            <a:ext cx="4000695" cy="35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4000695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380" y="5"/>
            <a:ext cx="4000695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8613" y="523875"/>
            <a:ext cx="3503612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14" y="3330173"/>
            <a:ext cx="7388057" cy="315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656870"/>
            <a:ext cx="4000695" cy="35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380" y="6656870"/>
            <a:ext cx="4000695" cy="35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3351763734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931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9960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7785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3210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60B9FE-8C74-D946-9B2E-D5E39876B4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6D784D-9F71-7F4E-84AC-3E0319CD3B7B}"/>
              </a:ext>
            </a:extLst>
          </p:cNvPr>
          <p:cNvSpPr txBox="1"/>
          <p:nvPr userDrawn="1"/>
        </p:nvSpPr>
        <p:spPr>
          <a:xfrm>
            <a:off x="1828800" y="6400800"/>
            <a:ext cx="7205599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latin typeface="InterFace" panose="020B0503030203020204" pitchFamily="34" charset="0"/>
              </a:rPr>
              <a:t>Source: Munira Z. </a:t>
            </a:r>
            <a:r>
              <a:rPr lang="en-US" sz="900" dirty="0" err="1">
                <a:solidFill>
                  <a:schemeClr val="tx1"/>
                </a:solidFill>
                <a:latin typeface="InterFace" panose="020B0503030203020204" pitchFamily="34" charset="0"/>
              </a:rPr>
              <a:t>Gunja</a:t>
            </a:r>
            <a:r>
              <a:rPr lang="en-US" sz="900" dirty="0">
                <a:solidFill>
                  <a:schemeClr val="tx1"/>
                </a:solidFill>
                <a:latin typeface="InterFace" panose="020B0503030203020204" pitchFamily="34" charset="0"/>
              </a:rPr>
              <a:t> and Sara R. Collins, </a:t>
            </a:r>
            <a:r>
              <a:rPr lang="en-US" sz="900" i="1" dirty="0">
                <a:solidFill>
                  <a:schemeClr val="tx1"/>
                </a:solidFill>
                <a:latin typeface="InterFace" panose="020B0503030203020204" pitchFamily="34" charset="0"/>
              </a:rPr>
              <a:t>Who Are the Remaining Uninsured, and Why Do they Lack Coverage?: Findings from the Commonwealth Fund Biennial Health Insurance Survey, 2018</a:t>
            </a:r>
            <a:r>
              <a:rPr lang="en-US" sz="900" dirty="0">
                <a:solidFill>
                  <a:schemeClr val="tx1"/>
                </a:solidFill>
                <a:latin typeface="InterFace" panose="020B0503030203020204" pitchFamily="34" charset="0"/>
              </a:rPr>
              <a:t> (Commonwealth Fund, Aug. 2019).</a:t>
            </a:r>
          </a:p>
        </p:txBody>
      </p:sp>
    </p:spTree>
    <p:extLst>
      <p:ext uri="{BB962C8B-B14F-4D97-AF65-F5344CB8AC3E}">
        <p14:creationId xmlns:p14="http://schemas.microsoft.com/office/powerpoint/2010/main" val="37789987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6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0668E-B7F1-43A1-B663-54F8651C7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" y="0"/>
            <a:ext cx="9001000" cy="628410"/>
          </a:xfrm>
        </p:spPr>
        <p:txBody>
          <a:bodyPr/>
          <a:lstStyle/>
          <a:p>
            <a:r>
              <a:rPr lang="en-US" dirty="0"/>
              <a:t>Uninsured Working-Age Adults Disproportionately Low-Income, Latino, and Under Age 35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2E9A07C-C498-4878-885B-9E0934209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549799"/>
              </p:ext>
            </p:extLst>
          </p:nvPr>
        </p:nvGraphicFramePr>
        <p:xfrm>
          <a:off x="-398068" y="1303614"/>
          <a:ext cx="4093769" cy="463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D601799-DF93-4A8A-BE86-0B64D59C12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300687"/>
              </p:ext>
            </p:extLst>
          </p:nvPr>
        </p:nvGraphicFramePr>
        <p:xfrm>
          <a:off x="5448300" y="1312614"/>
          <a:ext cx="4093769" cy="463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309B8BF-E00A-4733-86E3-E5469A04A4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780278"/>
              </p:ext>
            </p:extLst>
          </p:nvPr>
        </p:nvGraphicFramePr>
        <p:xfrm>
          <a:off x="2525115" y="1905000"/>
          <a:ext cx="4093769" cy="463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67B55A5-28A2-4CB8-9B73-5F6D7388A60D}"/>
              </a:ext>
            </a:extLst>
          </p:cNvPr>
          <p:cNvSpPr txBox="1">
            <a:spLocks/>
          </p:cNvSpPr>
          <p:nvPr/>
        </p:nvSpPr>
        <p:spPr>
          <a:xfrm>
            <a:off x="73152" y="5703566"/>
            <a:ext cx="9001063" cy="49583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900" b="0" i="0" kern="800" spc="-1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dirty="0"/>
              <a:t>Notes: FPL = federal poverty level. DK = don’t know. PI = Pacific Islander.</a:t>
            </a:r>
          </a:p>
          <a:p>
            <a:pPr fontAlgn="auto"/>
            <a:r>
              <a:rPr lang="en-US" dirty="0"/>
              <a:t>Data: Commonwealth Fund Biennial Health Insurance Survey (2018).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231A5E-37A9-5247-AA72-1291AC03FB21}"/>
              </a:ext>
            </a:extLst>
          </p:cNvPr>
          <p:cNvSpPr txBox="1"/>
          <p:nvPr/>
        </p:nvSpPr>
        <p:spPr>
          <a:xfrm>
            <a:off x="231864" y="876300"/>
            <a:ext cx="3082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+mn-lt"/>
              </a:rPr>
              <a:t>Adults ages 19–64 who were uninsured</a:t>
            </a:r>
          </a:p>
        </p:txBody>
      </p:sp>
    </p:spTree>
    <p:extLst>
      <p:ext uri="{BB962C8B-B14F-4D97-AF65-F5344CB8AC3E}">
        <p14:creationId xmlns:p14="http://schemas.microsoft.com/office/powerpoint/2010/main" val="2985256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13" ma:contentTypeDescription="Create a new document." ma:contentTypeScope="" ma:versionID="9f515414926d7eca13d10fda6a33fb82">
  <xsd:schema xmlns:xsd="http://www.w3.org/2001/XMLSchema" xmlns:xs="http://www.w3.org/2001/XMLSchema" xmlns:p="http://schemas.microsoft.com/office/2006/metadata/properties" xmlns:ns2="29bc6a8d-14dd-4a95-baab-e16a8c685bba" xmlns:ns3="5ce553e6-b527-4fc2-9a17-c704894d1c64" targetNamespace="http://schemas.microsoft.com/office/2006/metadata/properties" ma:root="true" ma:fieldsID="28e6fff3bfee7d6b6f997abd21e27621" ns2:_="" ns3:_="">
    <xsd:import namespace="29bc6a8d-14dd-4a95-baab-e16a8c685bba"/>
    <xsd:import namespace="5ce553e6-b527-4fc2-9a17-c704894d1c64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553e6-b527-4fc2-9a17-c704894d1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59AAA-2532-4133-B895-33F7979235C9}">
  <ds:schemaRefs>
    <ds:schemaRef ds:uri="http://purl.org/dc/terms/"/>
    <ds:schemaRef ds:uri="http://schemas.microsoft.com/office/2006/documentManagement/types"/>
    <ds:schemaRef ds:uri="29bc6a8d-14dd-4a95-baab-e16a8c685bba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ce553e6-b527-4fc2-9a17-c704894d1c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F6ED5-43C3-437C-A1D3-F2D958B86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5ce553e6-b527-4fc2-9a17-c704894d1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31212</TotalTime>
  <Words>67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Trebuchet MS</vt:lpstr>
      <vt:lpstr>1_Office Theme</vt:lpstr>
      <vt:lpstr>Uninsured Working-Age Adults Disproportionately Low-Income, Latino, and Under Age 35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1502</cp:revision>
  <cp:lastPrinted>2019-08-27T22:06:52Z</cp:lastPrinted>
  <dcterms:created xsi:type="dcterms:W3CDTF">2007-03-19T13:30:17Z</dcterms:created>
  <dcterms:modified xsi:type="dcterms:W3CDTF">2019-10-10T18:52:27Z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  <property fmtid="{D5CDD505-2E9C-101B-9397-08002B2CF9AE}" pid="3" name="TaxKeyword">
    <vt:lpwstr/>
  </property>
</Properties>
</file>