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02" r:id="rId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22" clrIdx="0">
    <p:extLst>
      <p:ext uri="{19B8F6BF-5375-455C-9EA6-DF929625EA0E}">
        <p15:presenceInfo xmlns:p15="http://schemas.microsoft.com/office/powerpoint/2012/main" userId="S-1-5-21-1004529278-3813118908-2288687658-3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1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227189226754547E-2"/>
          <c:y val="0.1021115718515521"/>
          <c:w val="0.95273411928306095"/>
          <c:h val="0.7751357299556903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All adults</c:v>
                </c:pt>
              </c:strCache>
            </c:strRef>
          </c:tx>
          <c:spPr>
            <a:ln w="28575" cap="rnd">
              <a:solidFill>
                <a:srgbClr val="F47920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3.538357705286839E-2"/>
                  <c:y val="-3.9273030573235182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333333333333331E-2"/>
                      <c:h val="6.48428919789281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37A-46F7-866E-256CF05EFAD0}"/>
                </c:ext>
              </c:extLst>
            </c:dLbl>
            <c:dLbl>
              <c:idx val="5"/>
              <c:layout>
                <c:manualLayout>
                  <c:x val="-2.8825826555459531E-2"/>
                  <c:y val="-3.3603325263360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7A-46F7-866E-256CF05EFAD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July–Sept. 
2013</c:v>
                </c:pt>
                <c:pt idx="1">
                  <c:v>Apr.–June 
2014</c:v>
                </c:pt>
                <c:pt idx="2">
                  <c:v>Mar.–May 
2015</c:v>
                </c:pt>
                <c:pt idx="3">
                  <c:v>Feb.–Apr. 
2016</c:v>
                </c:pt>
                <c:pt idx="4">
                  <c:v>Mar.–June 
2017</c:v>
                </c:pt>
                <c:pt idx="5">
                  <c:v>Feb.–Mar. 
2018</c:v>
                </c:pt>
                <c:pt idx="6">
                  <c:v>Mar.–June 
2019</c:v>
                </c:pt>
              </c:strCache>
            </c:strRef>
          </c:cat>
          <c:val>
            <c:numRef>
              <c:f>Sheet1!$B$2:$H$2</c:f>
              <c:numCache>
                <c:formatCode>0.0</c:formatCode>
                <c:ptCount val="7"/>
                <c:pt idx="0" formatCode="General">
                  <c:v>19.919999999999998</c:v>
                </c:pt>
                <c:pt idx="1">
                  <c:v>14.82</c:v>
                </c:pt>
                <c:pt idx="2">
                  <c:v>13.29</c:v>
                </c:pt>
                <c:pt idx="3">
                  <c:v>12.709999999999999</c:v>
                </c:pt>
                <c:pt idx="4">
                  <c:v>14.02</c:v>
                </c:pt>
                <c:pt idx="5">
                  <c:v>15.479999999999999</c:v>
                </c:pt>
                <c:pt idx="6">
                  <c:v>13.76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AE-455D-B976-4B1D84704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8227856"/>
        <c:axId val="478230992"/>
      </c:lineChart>
      <c:catAx>
        <c:axId val="47822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ctr"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230992"/>
        <c:crosses val="autoZero"/>
        <c:auto val="1"/>
        <c:lblAlgn val="ctr"/>
        <c:lblOffset val="200"/>
        <c:noMultiLvlLbl val="0"/>
      </c:catAx>
      <c:valAx>
        <c:axId val="478230992"/>
        <c:scaling>
          <c:orientation val="minMax"/>
          <c:max val="25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22785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1DA68-C69E-4E18-BB1D-6257FDC6FB17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5700"/>
            <a:ext cx="4156075" cy="3116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3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1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71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FA313-A332-40EA-9C70-53E67C657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1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1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1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1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1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17167937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8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1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1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1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8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55677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tx1"/>
                </a:solidFill>
              </a:rPr>
              <a:t>Source: M. Z. </a:t>
            </a:r>
            <a:r>
              <a:rPr lang="en-US" sz="900" dirty="0" err="1">
                <a:solidFill>
                  <a:schemeClr val="tx1"/>
                </a:solidFill>
              </a:rPr>
              <a:t>Gunja</a:t>
            </a:r>
            <a:r>
              <a:rPr lang="en-US" sz="900" dirty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>
                <a:solidFill>
                  <a:schemeClr val="tx1"/>
                </a:solidFill>
              </a:rPr>
              <a:t> </a:t>
            </a:r>
            <a:r>
              <a:rPr lang="en-US" sz="900" dirty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>
                <a:solidFill>
                  <a:schemeClr val="tx1"/>
                </a:solidFill>
              </a:rPr>
              <a:t> 2017.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55046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1" y="1052738"/>
            <a:ext cx="9000999" cy="46804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1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C04AEC-6297-44D5-85E1-0428F13A219F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32101404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4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9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9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85812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4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9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9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8181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98135" y="0"/>
            <a:ext cx="9001000" cy="628410"/>
          </a:xfrm>
          <a:effectLst/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1800" b="1" i="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1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C60B9FE-8C74-D946-9B2E-D5E39876B4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455E8D7-A5BF-E048-B785-90F95E44B0B6}"/>
              </a:ext>
            </a:extLst>
          </p:cNvPr>
          <p:cNvSpPr txBox="1"/>
          <p:nvPr userDrawn="1"/>
        </p:nvSpPr>
        <p:spPr>
          <a:xfrm>
            <a:off x="1845892" y="6417890"/>
            <a:ext cx="722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4C515A"/>
                </a:solidFill>
              </a:rPr>
              <a:t>Source: Sara R. Collins and Munira Z. </a:t>
            </a:r>
            <a:r>
              <a:rPr lang="en-US" sz="900" dirty="0" err="1">
                <a:solidFill>
                  <a:srgbClr val="4C515A"/>
                </a:solidFill>
              </a:rPr>
              <a:t>Gunja</a:t>
            </a:r>
            <a:r>
              <a:rPr lang="en-US" sz="900" dirty="0">
                <a:solidFill>
                  <a:srgbClr val="4C515A"/>
                </a:solidFill>
              </a:rPr>
              <a:t>, </a:t>
            </a:r>
            <a:r>
              <a:rPr lang="en-US" sz="900" i="1" dirty="0">
                <a:solidFill>
                  <a:srgbClr val="4C515A"/>
                </a:solidFill>
              </a:rPr>
              <a:t>What Do Americans Think About Their Health Coverage Ahead of the 2020 Election? Findings from the Commonwealth Fund Health Insurance in America Survey, March–June 2019</a:t>
            </a:r>
            <a:r>
              <a:rPr lang="en-US" sz="900" dirty="0">
                <a:solidFill>
                  <a:srgbClr val="4C515A"/>
                </a:solidFill>
              </a:rPr>
              <a:t> (Commonwealth Fund, Sept. 2019). </a:t>
            </a:r>
          </a:p>
        </p:txBody>
      </p:sp>
    </p:spTree>
    <p:extLst>
      <p:ext uri="{BB962C8B-B14F-4D97-AF65-F5344CB8AC3E}">
        <p14:creationId xmlns:p14="http://schemas.microsoft.com/office/powerpoint/2010/main" val="98053392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4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899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3152" y="0"/>
            <a:ext cx="9001000" cy="628410"/>
          </a:xfrm>
        </p:spPr>
        <p:txBody>
          <a:bodyPr/>
          <a:lstStyle/>
          <a:p>
            <a:r>
              <a:rPr lang="en-US" dirty="0"/>
              <a:t>Adult uninsured rate remains significantly below pre-ACA levels, but coverage gains </a:t>
            </a:r>
            <a:br>
              <a:rPr lang="en-US" dirty="0"/>
            </a:br>
            <a:r>
              <a:rPr lang="en-US" dirty="0"/>
              <a:t>have stalled.</a:t>
            </a:r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525440857"/>
              </p:ext>
            </p:extLst>
          </p:nvPr>
        </p:nvGraphicFramePr>
        <p:xfrm>
          <a:off x="219455" y="1161288"/>
          <a:ext cx="7665087" cy="4403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71501" y="5697253"/>
            <a:ext cx="9001063" cy="49583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Data: Commonwealth Fund Affordable Care Act Tracking Surveys, July–Sept. 2013, Apr.–June 2014, Mar.–May 2015, Feb.–Apr. 2016, Mar.–June 2017, Feb.–Mar. 2018; and Commonwealth Fund Health Insurance in America Survey, Mar.–June 2019.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26663-49E2-6A47-90E7-EB88A564BFA3}"/>
              </a:ext>
            </a:extLst>
          </p:cNvPr>
          <p:cNvSpPr txBox="1"/>
          <p:nvPr/>
        </p:nvSpPr>
        <p:spPr>
          <a:xfrm>
            <a:off x="218938" y="946314"/>
            <a:ext cx="3849131" cy="27432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en-US" sz="1400" i="1" dirty="0"/>
              <a:t>Percent of adults ages 19–64 who were uninsured</a:t>
            </a:r>
          </a:p>
        </p:txBody>
      </p:sp>
    </p:spTree>
    <p:extLst>
      <p:ext uri="{BB962C8B-B14F-4D97-AF65-F5344CB8AC3E}">
        <p14:creationId xmlns:p14="http://schemas.microsoft.com/office/powerpoint/2010/main" val="9796293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5280056E7BB49893E7034D705AB26" ma:contentTypeVersion="13" ma:contentTypeDescription="Create a new document." ma:contentTypeScope="" ma:versionID="9f515414926d7eca13d10fda6a33fb82">
  <xsd:schema xmlns:xsd="http://www.w3.org/2001/XMLSchema" xmlns:xs="http://www.w3.org/2001/XMLSchema" xmlns:p="http://schemas.microsoft.com/office/2006/metadata/properties" xmlns:ns2="29bc6a8d-14dd-4a95-baab-e16a8c685bba" xmlns:ns3="5ce553e6-b527-4fc2-9a17-c704894d1c64" targetNamespace="http://schemas.microsoft.com/office/2006/metadata/properties" ma:root="true" ma:fieldsID="28e6fff3bfee7d6b6f997abd21e27621" ns2:_="" ns3:_="">
    <xsd:import namespace="29bc6a8d-14dd-4a95-baab-e16a8c685bba"/>
    <xsd:import namespace="5ce553e6-b527-4fc2-9a17-c704894d1c64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08d887b3-530c-4858-8ab3-c8c35b27a87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690f1226-ed51-43c4-a7d5-930a1683902b}" ma:internalName="TaxCatchAll" ma:showField="CatchAllData" ma:web="29bc6a8d-14dd-4a95-baab-e16a8c685b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553e6-b527-4fc2-9a17-c704894d1c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bc6a8d-14dd-4a95-baab-e16a8c685bba"/>
    <TaxKeywordTaxHTField xmlns="29bc6a8d-14dd-4a95-baab-e16a8c685bba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529202-B6A5-4CA8-AF72-5090967F32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5ce553e6-b527-4fc2-9a17-c704894d1c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6D5A4E-8E61-4DA7-96FB-E4107FCCC1C6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29bc6a8d-14dd-4a95-baab-e16a8c685bba"/>
    <ds:schemaRef ds:uri="http://schemas.microsoft.com/office/2006/documentManagement/types"/>
    <ds:schemaRef ds:uri="http://schemas.microsoft.com/office/2006/metadata/properties"/>
    <ds:schemaRef ds:uri="5ce553e6-b527-4fc2-9a17-c704894d1c6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039B6AC-D4D9-4845-8578-5923C2DC01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7053</TotalTime>
  <Words>79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Berlingske Serif Text</vt:lpstr>
      <vt:lpstr>Calibri</vt:lpstr>
      <vt:lpstr>InterFace</vt:lpstr>
      <vt:lpstr>Trebuchet MS</vt:lpstr>
      <vt:lpstr>1_Office Theme</vt:lpstr>
      <vt:lpstr>Adult uninsured rate remains significantly below pre-ACA levels, but coverage gains  have stalled.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remaining uninsured are more likely to be poor, young, and a racial and ethnic minority</dc:title>
  <dc:creator>Munira Gunja</dc:creator>
  <cp:lastModifiedBy>Aisha Gomez</cp:lastModifiedBy>
  <cp:revision>388</cp:revision>
  <cp:lastPrinted>2019-09-12T14:12:00Z</cp:lastPrinted>
  <dcterms:created xsi:type="dcterms:W3CDTF">2019-07-22T14:57:03Z</dcterms:created>
  <dcterms:modified xsi:type="dcterms:W3CDTF">2019-10-17T15:39:34Z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0x0101006935280056E7BB49893E7034D705AB26</vt:lpwstr>
  </property>
  <property fmtid="{D5CDD505-2E9C-101B-9397-08002B2CF9AE}" pid="3" name="TaxKeyword">
    <vt:lpwstr/>
  </property>
</Properties>
</file>