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967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68" autoAdjust="0"/>
    <p:restoredTop sz="95482" autoAdjust="0"/>
  </p:normalViewPr>
  <p:slideViewPr>
    <p:cSldViewPr snapToObjects="1">
      <p:cViewPr varScale="1">
        <p:scale>
          <a:sx n="68" d="100"/>
          <a:sy n="68" d="100"/>
        </p:scale>
        <p:origin x="2046" y="5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83626013414989797"/>
          <c:h val="0.906649625044951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rgbClr val="044C7F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D55-5844-AE22-E79A21176D8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D55-5844-AE22-E79A21176D8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D55-5844-AE22-E79A21176D8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D55-5844-AE22-E79A21176D8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D55-5844-AE22-E79A21176D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InterFace" panose="020B0503030203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26 or more employees</c:v>
                </c:pt>
                <c:pt idx="1">
                  <c:v>2–25 employees</c:v>
                </c:pt>
                <c:pt idx="2">
                  <c:v>Total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45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55-5844-AE22-E79A21176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Minor problem</c:v>
                </c:pt>
              </c:strCache>
            </c:strRef>
          </c:tx>
          <c:spPr>
            <a:solidFill>
              <a:srgbClr val="4ABDB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  <a:latin typeface="InterFace" panose="020B0503030203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26 or more employees</c:v>
                </c:pt>
                <c:pt idx="1">
                  <c:v>2–25 employees</c:v>
                </c:pt>
                <c:pt idx="2">
                  <c:v>Total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55-5844-AE22-E79A21176D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Column12</c:v>
                </c:pt>
              </c:strCache>
            </c:strRef>
          </c:tx>
          <c:spPr>
            <a:noFill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4C515A"/>
                    </a:solidFill>
                    <a:latin typeface="InterFace" panose="020B0503030203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26 or more employees</c:v>
                </c:pt>
                <c:pt idx="1">
                  <c:v>2–25 employees</c:v>
                </c:pt>
                <c:pt idx="2">
                  <c:v>Total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72</c:v>
                </c:pt>
                <c:pt idx="1">
                  <c:v>75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D55-5844-AE22-E79A21176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6771968"/>
        <c:axId val="147193856"/>
      </c:barChart>
      <c:catAx>
        <c:axId val="14677196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solidFill>
                  <a:srgbClr val="4C515A"/>
                </a:solidFill>
                <a:latin typeface="InterFace" panose="020B0503030203020204" pitchFamily="34" charset="0"/>
              </a:defRPr>
            </a:pPr>
            <a:endParaRPr lang="en-US"/>
          </a:p>
        </c:txPr>
        <c:crossAx val="147193856"/>
        <c:crosses val="autoZero"/>
        <c:auto val="1"/>
        <c:lblAlgn val="ctr"/>
        <c:lblOffset val="100"/>
        <c:noMultiLvlLbl val="0"/>
      </c:catAx>
      <c:valAx>
        <c:axId val="147193856"/>
        <c:scaling>
          <c:orientation val="minMax"/>
          <c:max val="100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146771968"/>
        <c:crosses val="autoZero"/>
        <c:crossBetween val="between"/>
        <c:majorUnit val="20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4904086989126359"/>
          <c:y val="0.49230842859486945"/>
          <c:w val="0.14249352164312795"/>
          <c:h val="0.14769444943650489"/>
        </c:manualLayout>
      </c:layout>
      <c:overlay val="0"/>
      <c:txPr>
        <a:bodyPr/>
        <a:lstStyle/>
        <a:p>
          <a:pPr>
            <a:defRPr sz="1400">
              <a:solidFill>
                <a:srgbClr val="4C515A"/>
              </a:solidFill>
              <a:latin typeface="InterFace" panose="020B0503030203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10/16/2019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9BC08-78AD-4E70-9725-E4E223E3270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5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404924"/>
            <a:ext cx="7380313" cy="38485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Source: Rhett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Buttle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Katie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Vlietstra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Wonnenberg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and Angela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Simaan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</a:t>
            </a:r>
            <a:r>
              <a:rPr lang="en-US" sz="900" i="1" dirty="0">
                <a:solidFill>
                  <a:srgbClr val="4C515A"/>
                </a:solidFill>
                <a:latin typeface="InterFace" panose="020B0503030203020204" pitchFamily="34" charset="0"/>
              </a:rPr>
              <a:t>Small-Business Owners’ Views on Health Coverage and Costs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 </a:t>
            </a:r>
            <a:b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</a:b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(Commonwealth Fund, Sept.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540" y="264722"/>
            <a:ext cx="6771860" cy="730986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263525"/>
            <a:ext cx="6553198" cy="76200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Placeholder 23">
            <a:extLst>
              <a:ext uri="{FF2B5EF4-FFF2-40B4-BE49-F238E27FC236}">
                <a16:creationId xmlns:a16="http://schemas.microsoft.com/office/drawing/2014/main" id="{9BF5A203-99C5-D647-A30B-D9CDC00ECC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39667080"/>
              </p:ext>
            </p:extLst>
          </p:nvPr>
        </p:nvGraphicFramePr>
        <p:xfrm>
          <a:off x="71438" y="1481902"/>
          <a:ext cx="9001125" cy="307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817309A-45C3-6047-A30F-B468E794BFB8}"/>
              </a:ext>
            </a:extLst>
          </p:cNvPr>
          <p:cNvSpPr txBox="1"/>
          <p:nvPr/>
        </p:nvSpPr>
        <p:spPr>
          <a:xfrm>
            <a:off x="71438" y="1564340"/>
            <a:ext cx="2819400" cy="276999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200" i="1" dirty="0">
                <a:solidFill>
                  <a:srgbClr val="4C515A"/>
                </a:solidFill>
                <a:latin typeface="InterFace" panose="020B0503030203020204" pitchFamily="34" charset="0"/>
              </a:rPr>
              <a:t>Percent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3F73988-12DF-C74A-95DD-500E9451C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Cost of Providing Health Care Coverage Is an Issue for Small-Business Owners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7E280AE-C51B-A848-92C0-8ACEC3F557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The sample size for small-business owners with 2 to 25 employees is 352 respondents; the sample size for small-business owners with 26 or more employees is 148 respondents.</a:t>
            </a:r>
          </a:p>
          <a:p>
            <a:r>
              <a:rPr lang="en-US" dirty="0"/>
              <a:t>Data: Authors’ analysis of online nationwide poll of 500 small-business owners who provide health coverage to their employees, Apr. 4–10, 2019.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2A7241-93E4-AD45-BB2C-7E9CAC09319A}"/>
              </a:ext>
            </a:extLst>
          </p:cNvPr>
          <p:cNvSpPr txBox="1"/>
          <p:nvPr/>
        </p:nvSpPr>
        <p:spPr>
          <a:xfrm>
            <a:off x="493486" y="791997"/>
            <a:ext cx="8579014" cy="58477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Thinking specifically about your business, is the cost of providing health care coverage to employees a major problem, a minor problem, not much of a problem, or not a problem at all?</a:t>
            </a:r>
            <a:endParaRPr lang="en-US" sz="1600" dirty="0">
              <a:solidFill>
                <a:schemeClr val="bg2"/>
              </a:solidFill>
              <a:latin typeface="+mn-lt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E4C5774-BA90-EF41-9314-90BEDC58F239}"/>
              </a:ext>
            </a:extLst>
          </p:cNvPr>
          <p:cNvGrpSpPr/>
          <p:nvPr/>
        </p:nvGrpSpPr>
        <p:grpSpPr>
          <a:xfrm>
            <a:off x="71438" y="845941"/>
            <a:ext cx="420867" cy="515901"/>
            <a:chOff x="1752600" y="533400"/>
            <a:chExt cx="787400" cy="965200"/>
          </a:xfrm>
          <a:solidFill>
            <a:schemeClr val="bg2"/>
          </a:solidFill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508B5A96-36F2-3541-A5B8-0BC57B85BE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F53F4E89-3BE1-254E-A5A0-71539DC8C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1E6F9F9D-EB05-1241-88F3-A175233A2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0407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160337</TotalTime>
  <Words>110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Berlingske Serif Text</vt:lpstr>
      <vt:lpstr>Calibri</vt:lpstr>
      <vt:lpstr>InterFace</vt:lpstr>
      <vt:lpstr>InterFace Bold</vt:lpstr>
      <vt:lpstr>1_Office Theme</vt:lpstr>
      <vt:lpstr>Cost of Providing Health Care Coverage Is an Issue for Small-Business Owners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1995</cp:revision>
  <cp:lastPrinted>2019-09-06T18:07:20Z</cp:lastPrinted>
  <dcterms:created xsi:type="dcterms:W3CDTF">2014-10-08T23:03:32Z</dcterms:created>
  <dcterms:modified xsi:type="dcterms:W3CDTF">2019-10-16T15:43:46Z</dcterms:modified>
</cp:coreProperties>
</file>