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453"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89" autoAdjust="0"/>
    <p:restoredTop sz="95482" autoAdjust="0"/>
  </p:normalViewPr>
  <p:slideViewPr>
    <p:cSldViewPr snapToObjects="1">
      <p:cViewPr varScale="1">
        <p:scale>
          <a:sx n="68" d="100"/>
          <a:sy n="68" d="100"/>
        </p:scale>
        <p:origin x="2226" y="54"/>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293602717661816E-2"/>
          <c:y val="6.5684540741100084E-2"/>
          <c:w val="0.44594592279761375"/>
          <c:h val="0.89296258238896264"/>
        </c:manualLayout>
      </c:layout>
      <c:pieChart>
        <c:varyColors val="1"/>
        <c:ser>
          <c:idx val="0"/>
          <c:order val="0"/>
          <c:tx>
            <c:strRef>
              <c:f>Sheet1!$B$1</c:f>
              <c:strCache>
                <c:ptCount val="1"/>
                <c:pt idx="0">
                  <c:v>Column2</c:v>
                </c:pt>
              </c:strCache>
            </c:strRef>
          </c:tx>
          <c:spPr>
            <a:effectLst/>
          </c:spPr>
          <c:dLbls>
            <c:spPr>
              <a:noFill/>
              <a:ln>
                <a:noFill/>
              </a:ln>
              <a:effectLst/>
            </c:spPr>
            <c:txPr>
              <a:bodyPr wrap="square" lIns="38100" tIns="19050" rIns="38100" bIns="19050" anchor="ctr">
                <a:spAutoFit/>
              </a:bodyPr>
              <a:lstStyle/>
              <a:p>
                <a:pPr>
                  <a:defRPr sz="1400" b="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Sheet1!$A$2:$A$6</c:f>
              <c:strCache>
                <c:ptCount val="5"/>
                <c:pt idx="0">
                  <c:v>Working at least 20 hours a week</c:v>
                </c:pt>
                <c:pt idx="1">
                  <c:v>Unable to work because of a disability </c:v>
                </c:pt>
                <c:pt idx="2">
                  <c:v>Spending at least 20 hours a week in school, caring for family members, or participating in community service </c:v>
                </c:pt>
                <c:pt idx="3">
                  <c:v>Spending at least 20 hours a week looking for work or in job training</c:v>
                </c:pt>
                <c:pt idx="4">
                  <c:v>Would likely not satisfy the state’s proposed community engagement requirements</c:v>
                </c:pt>
              </c:strCache>
            </c:strRef>
          </c:cat>
          <c:val>
            <c:numRef>
              <c:f>Sheet1!$B$2:$B$6</c:f>
              <c:numCache>
                <c:formatCode>General</c:formatCode>
                <c:ptCount val="5"/>
                <c:pt idx="0">
                  <c:v>34</c:v>
                </c:pt>
                <c:pt idx="1">
                  <c:v>44</c:v>
                </c:pt>
                <c:pt idx="2">
                  <c:v>11</c:v>
                </c:pt>
                <c:pt idx="3">
                  <c:v>8</c:v>
                </c:pt>
                <c:pt idx="4">
                  <c:v>3</c:v>
                </c:pt>
              </c:numCache>
            </c:numRef>
          </c:val>
          <c:extLst>
            <c:ext xmlns:c16="http://schemas.microsoft.com/office/drawing/2014/chart" uri="{C3380CC4-5D6E-409C-BE32-E72D297353CC}">
              <c16:uniqueId val="{00000000-6016-8A4C-9E44-CFFBCAA5F1B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0">
          <a:solidFill>
            <a:schemeClr val="tx1"/>
          </a:solidFill>
          <a:latin typeface="+mn-lt"/>
          <a:cs typeface="Times New Roman" panose="02020603050405020304" pitchFamily="18"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10/21/2019</a:t>
            </a:fld>
            <a:endParaRPr lang="en-US" b="1" dirty="0">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dirty="0">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10/21/2019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2" name="TextBox 1"/>
          <p:cNvSpPr txBox="1"/>
          <p:nvPr userDrawn="1"/>
        </p:nvSpPr>
        <p:spPr>
          <a:xfrm>
            <a:off x="1763687" y="6368920"/>
            <a:ext cx="7308811"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Joy </a:t>
            </a:r>
            <a:r>
              <a:rPr lang="en-US" sz="900" dirty="0" err="1"/>
              <a:t>Madubuonwu</a:t>
            </a:r>
            <a:r>
              <a:rPr lang="en-US" sz="900" dirty="0"/>
              <a:t>, Lucy Chen, and Benjamin D. Sommers, </a:t>
            </a:r>
            <a:r>
              <a:rPr lang="en-US" sz="900" i="1" dirty="0"/>
              <a:t>Work Requirements in Kentucky Medicaid: A Policy in Limbo</a:t>
            </a:r>
            <a:r>
              <a:rPr lang="en-US" sz="900" dirty="0"/>
              <a:t> </a:t>
            </a:r>
            <a:br>
              <a:rPr lang="en-US" sz="900" dirty="0"/>
            </a:br>
            <a:r>
              <a:rPr lang="en-US" sz="900" dirty="0"/>
              <a:t>(Commonwealth Fund, Sept. 2019).</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Tree>
    <p:extLst>
      <p:ext uri="{BB962C8B-B14F-4D97-AF65-F5344CB8AC3E}">
        <p14:creationId xmlns:p14="http://schemas.microsoft.com/office/powerpoint/2010/main" val="2249687676"/>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83BDD-CC8C-D84C-947A-4E222BBDA8B2}"/>
              </a:ext>
            </a:extLst>
          </p:cNvPr>
          <p:cNvSpPr>
            <a:spLocks noGrp="1"/>
          </p:cNvSpPr>
          <p:nvPr>
            <p:ph type="ctrTitle"/>
          </p:nvPr>
        </p:nvSpPr>
        <p:spPr/>
        <p:txBody>
          <a:bodyPr/>
          <a:lstStyle/>
          <a:p>
            <a:r>
              <a:rPr lang="en-US" dirty="0"/>
              <a:t>Nearly All Kentucky Medicaid Recipients Report Activities That Qualify as Community Engagement</a:t>
            </a:r>
          </a:p>
        </p:txBody>
      </p:sp>
      <p:sp>
        <p:nvSpPr>
          <p:cNvPr id="5" name="Text Placeholder 4">
            <a:extLst>
              <a:ext uri="{FF2B5EF4-FFF2-40B4-BE49-F238E27FC236}">
                <a16:creationId xmlns:a16="http://schemas.microsoft.com/office/drawing/2014/main" id="{7A9E25D5-B7B0-7C48-976A-1280FE0FAA82}"/>
              </a:ext>
            </a:extLst>
          </p:cNvPr>
          <p:cNvSpPr>
            <a:spLocks noGrp="1"/>
          </p:cNvSpPr>
          <p:nvPr>
            <p:ph type="body" sz="quarter" idx="22"/>
          </p:nvPr>
        </p:nvSpPr>
        <p:spPr/>
        <p:txBody>
          <a:bodyPr/>
          <a:lstStyle/>
          <a:p>
            <a:r>
              <a:rPr lang="en-US" dirty="0"/>
              <a:t>Data: Authors’ analysis of data from a telephone survey conducted in late 2018 of 297 low-income Kentuckians on Medicaid (ages 19–64). Outcomes were assessed in a mutually exclusive hierarchy, such that if someone reported working more than 20 hours per week, then we did not assess whether the person was disabled or fulfilled another category of community engagement.</a:t>
            </a:r>
          </a:p>
        </p:txBody>
      </p:sp>
      <p:graphicFrame>
        <p:nvGraphicFramePr>
          <p:cNvPr id="6" name="Chart 5">
            <a:extLst>
              <a:ext uri="{FF2B5EF4-FFF2-40B4-BE49-F238E27FC236}">
                <a16:creationId xmlns:a16="http://schemas.microsoft.com/office/drawing/2014/main" id="{B724D493-13EB-E845-AD5C-A829A9E2CBAA}"/>
              </a:ext>
            </a:extLst>
          </p:cNvPr>
          <p:cNvGraphicFramePr/>
          <p:nvPr>
            <p:extLst>
              <p:ext uri="{D42A27DB-BD31-4B8C-83A1-F6EECF244321}">
                <p14:modId xmlns:p14="http://schemas.microsoft.com/office/powerpoint/2010/main" val="645620424"/>
              </p:ext>
            </p:extLst>
          </p:nvPr>
        </p:nvGraphicFramePr>
        <p:xfrm>
          <a:off x="0" y="1430615"/>
          <a:ext cx="8172908" cy="408155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8D9C34BE-2CCC-4748-9D2A-024300E6EF4E}"/>
              </a:ext>
            </a:extLst>
          </p:cNvPr>
          <p:cNvSpPr txBox="1"/>
          <p:nvPr/>
        </p:nvSpPr>
        <p:spPr>
          <a:xfrm>
            <a:off x="71500" y="1143000"/>
            <a:ext cx="496931" cy="184666"/>
          </a:xfrm>
          <a:prstGeom prst="rect">
            <a:avLst/>
          </a:prstGeom>
          <a:noFill/>
        </p:spPr>
        <p:txBody>
          <a:bodyPr wrap="none" lIns="0" tIns="0" rIns="0" bIns="0" rtlCol="0">
            <a:spAutoFit/>
          </a:bodyPr>
          <a:lstStyle/>
          <a:p>
            <a:r>
              <a:rPr lang="en-US" sz="1200" i="1" dirty="0"/>
              <a:t>Percent</a:t>
            </a:r>
          </a:p>
        </p:txBody>
      </p:sp>
      <p:grpSp>
        <p:nvGrpSpPr>
          <p:cNvPr id="15" name="Group 14">
            <a:extLst>
              <a:ext uri="{FF2B5EF4-FFF2-40B4-BE49-F238E27FC236}">
                <a16:creationId xmlns:a16="http://schemas.microsoft.com/office/drawing/2014/main" id="{338F71AC-0FD4-3549-B33F-599E999D0A5A}"/>
              </a:ext>
            </a:extLst>
          </p:cNvPr>
          <p:cNvGrpSpPr/>
          <p:nvPr/>
        </p:nvGrpSpPr>
        <p:grpSpPr>
          <a:xfrm>
            <a:off x="4139952" y="1965027"/>
            <a:ext cx="4860540" cy="2616101"/>
            <a:chOff x="4283968" y="1809398"/>
            <a:chExt cx="4860540" cy="2616101"/>
          </a:xfrm>
        </p:grpSpPr>
        <p:sp>
          <p:nvSpPr>
            <p:cNvPr id="3" name="TextBox 2">
              <a:extLst>
                <a:ext uri="{FF2B5EF4-FFF2-40B4-BE49-F238E27FC236}">
                  <a16:creationId xmlns:a16="http://schemas.microsoft.com/office/drawing/2014/main" id="{0D9F9015-F494-1B4D-B622-3204844A2924}"/>
                </a:ext>
              </a:extLst>
            </p:cNvPr>
            <p:cNvSpPr txBox="1"/>
            <p:nvPr/>
          </p:nvSpPr>
          <p:spPr>
            <a:xfrm>
              <a:off x="4481068" y="1809398"/>
              <a:ext cx="4663440" cy="2616101"/>
            </a:xfrm>
            <a:prstGeom prst="rect">
              <a:avLst/>
            </a:prstGeom>
            <a:noFill/>
          </p:spPr>
          <p:txBody>
            <a:bodyPr wrap="square" rtlCol="0">
              <a:spAutoFit/>
            </a:bodyPr>
            <a:lstStyle/>
            <a:p>
              <a:pPr>
                <a:spcAft>
                  <a:spcPts val="2400"/>
                </a:spcAft>
              </a:pPr>
              <a:r>
                <a:rPr lang="en-US" sz="1200" dirty="0"/>
                <a:t>Working at least 20 hours a week</a:t>
              </a:r>
            </a:p>
            <a:p>
              <a:pPr>
                <a:spcAft>
                  <a:spcPts val="2400"/>
                </a:spcAft>
              </a:pPr>
              <a:r>
                <a:rPr lang="en-US" sz="1200" dirty="0"/>
                <a:t>Unable to work because of a disability </a:t>
              </a:r>
            </a:p>
            <a:p>
              <a:pPr>
                <a:spcAft>
                  <a:spcPts val="2400"/>
                </a:spcAft>
              </a:pPr>
              <a:r>
                <a:rPr lang="en-US" sz="1200" dirty="0"/>
                <a:t>Spending at least 20 hours a week in school, caring for family members, or participating in community service </a:t>
              </a:r>
            </a:p>
            <a:p>
              <a:pPr>
                <a:spcAft>
                  <a:spcPts val="2400"/>
                </a:spcAft>
              </a:pPr>
              <a:r>
                <a:rPr lang="en-US" sz="1200" dirty="0"/>
                <a:t>Spending at least 20 hours a week looking for work or in job training</a:t>
              </a:r>
            </a:p>
            <a:p>
              <a:pPr>
                <a:spcAft>
                  <a:spcPts val="2400"/>
                </a:spcAft>
              </a:pPr>
              <a:r>
                <a:rPr lang="en-US" sz="1200" dirty="0"/>
                <a:t>Would likely not satisfy the state’s proposed community engagement requirements</a:t>
              </a:r>
            </a:p>
          </p:txBody>
        </p:sp>
        <p:grpSp>
          <p:nvGrpSpPr>
            <p:cNvPr id="14" name="Group 13">
              <a:extLst>
                <a:ext uri="{FF2B5EF4-FFF2-40B4-BE49-F238E27FC236}">
                  <a16:creationId xmlns:a16="http://schemas.microsoft.com/office/drawing/2014/main" id="{7C5D5D4D-8F6C-1C47-B239-82B61C7278FC}"/>
                </a:ext>
              </a:extLst>
            </p:cNvPr>
            <p:cNvGrpSpPr/>
            <p:nvPr/>
          </p:nvGrpSpPr>
          <p:grpSpPr>
            <a:xfrm>
              <a:off x="4283968" y="1874520"/>
              <a:ext cx="155448" cy="2274560"/>
              <a:chOff x="4283968" y="1874520"/>
              <a:chExt cx="155448" cy="2274560"/>
            </a:xfrm>
          </p:grpSpPr>
          <p:sp>
            <p:nvSpPr>
              <p:cNvPr id="8" name="Rectangle 7">
                <a:extLst>
                  <a:ext uri="{FF2B5EF4-FFF2-40B4-BE49-F238E27FC236}">
                    <a16:creationId xmlns:a16="http://schemas.microsoft.com/office/drawing/2014/main" id="{09E90E3E-D3D4-9549-A214-608F3C091D79}"/>
                  </a:ext>
                </a:extLst>
              </p:cNvPr>
              <p:cNvSpPr/>
              <p:nvPr/>
            </p:nvSpPr>
            <p:spPr>
              <a:xfrm>
                <a:off x="4283968" y="1874520"/>
                <a:ext cx="155448" cy="1554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28D98D2-05FE-9A46-8AA9-6B182D3B0184}"/>
                  </a:ext>
                </a:extLst>
              </p:cNvPr>
              <p:cNvSpPr/>
              <p:nvPr/>
            </p:nvSpPr>
            <p:spPr>
              <a:xfrm>
                <a:off x="4283968" y="2350008"/>
                <a:ext cx="155448" cy="15544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E34569-7ED9-5048-801D-71E34CCC539A}"/>
                  </a:ext>
                </a:extLst>
              </p:cNvPr>
              <p:cNvSpPr/>
              <p:nvPr/>
            </p:nvSpPr>
            <p:spPr>
              <a:xfrm>
                <a:off x="4283968" y="2841504"/>
                <a:ext cx="155448" cy="15544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3CAE6CA-1796-EE4F-9FDF-DB5E44D55278}"/>
                  </a:ext>
                </a:extLst>
              </p:cNvPr>
              <p:cNvSpPr/>
              <p:nvPr/>
            </p:nvSpPr>
            <p:spPr>
              <a:xfrm>
                <a:off x="4283968" y="3511296"/>
                <a:ext cx="155448" cy="15544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C7F4E6-0F9A-AF40-8404-9EAA24C731A8}"/>
                  </a:ext>
                </a:extLst>
              </p:cNvPr>
              <p:cNvSpPr/>
              <p:nvPr/>
            </p:nvSpPr>
            <p:spPr>
              <a:xfrm>
                <a:off x="4283968" y="3993632"/>
                <a:ext cx="155448" cy="15544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835719076"/>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160200</TotalTime>
  <Words>136</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Berlingske Serif Text</vt:lpstr>
      <vt:lpstr>InterFace</vt:lpstr>
      <vt:lpstr>InterFace Bold</vt:lpstr>
      <vt:lpstr>1_Office Theme</vt:lpstr>
      <vt:lpstr>Nearly All Kentucky Medicaid Recipients Report Activities That Qualify as Community Engagement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Aisha Gomez</cp:lastModifiedBy>
  <cp:revision>2041</cp:revision>
  <cp:lastPrinted>2019-09-23T21:59:21Z</cp:lastPrinted>
  <dcterms:created xsi:type="dcterms:W3CDTF">2014-10-08T23:03:32Z</dcterms:created>
  <dcterms:modified xsi:type="dcterms:W3CDTF">2019-10-21T19:46:35Z</dcterms:modified>
</cp:coreProperties>
</file>