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455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09" autoAdjust="0"/>
    <p:restoredTop sz="95482" autoAdjust="0"/>
  </p:normalViewPr>
  <p:slideViewPr>
    <p:cSldViewPr snapToObjects="1">
      <p:cViewPr varScale="1">
        <p:scale>
          <a:sx n="68" d="100"/>
          <a:sy n="68" d="100"/>
        </p:scale>
        <p:origin x="1950" y="54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898415475843298E-2"/>
          <c:y val="3.0397239921911515E-2"/>
          <c:w val="0.79672063214320421"/>
          <c:h val="0.9086194126304557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White, non-Hispanic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72E-1A4A-96F1-52E6E7FBA65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72E-1A4A-96F1-52E6E7FBA65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72E-1A4A-96F1-52E6E7FBA65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72E-1A4A-96F1-52E6E7FBA65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72E-1A4A-96F1-52E6E7FBA65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72E-1A4A-96F1-52E6E7FBA6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Sheet1!$B$2:$F$2</c:f>
              <c:numCache>
                <c:formatCode>0.0%</c:formatCode>
                <c:ptCount val="5"/>
                <c:pt idx="0">
                  <c:v>0.76270000000000004</c:v>
                </c:pt>
                <c:pt idx="1">
                  <c:v>0.77949999999999997</c:v>
                </c:pt>
                <c:pt idx="2">
                  <c:v>0.79290000000000005</c:v>
                </c:pt>
                <c:pt idx="3">
                  <c:v>0.79749999999999999</c:v>
                </c:pt>
                <c:pt idx="4">
                  <c:v>0.79459999999999997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9D-EE4E-8340-5213475FB48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Black, non-Hispanic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72E-1A4A-96F1-52E6E7FBA65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72E-1A4A-96F1-52E6E7FBA65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72E-1A4A-96F1-52E6E7FBA65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72E-1A4A-96F1-52E6E7FBA65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72E-1A4A-96F1-52E6E7FBA65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72E-1A4A-96F1-52E6E7FBA6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Sheet1!$B$3:$F$3</c:f>
              <c:numCache>
                <c:formatCode>0.0%</c:formatCode>
                <c:ptCount val="5"/>
                <c:pt idx="0">
                  <c:v>0.55700000000000005</c:v>
                </c:pt>
                <c:pt idx="1">
                  <c:v>0.58919999999999995</c:v>
                </c:pt>
                <c:pt idx="2">
                  <c:v>0.61509999999999998</c:v>
                </c:pt>
                <c:pt idx="3">
                  <c:v>0.62729999999999997</c:v>
                </c:pt>
                <c:pt idx="4">
                  <c:v>0.62680000000000002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49D-EE4E-8340-5213475FB48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Hispanic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72E-1A4A-96F1-52E6E7FBA65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72E-1A4A-96F1-52E6E7FBA65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72E-1A4A-96F1-52E6E7FBA65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72E-1A4A-96F1-52E6E7FBA65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72E-1A4A-96F1-52E6E7FBA65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72E-1A4A-96F1-52E6E7FBA6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Sheet1!$B$4:$F$4</c:f>
              <c:numCache>
                <c:formatCode>0.0%</c:formatCode>
                <c:ptCount val="5"/>
                <c:pt idx="0">
                  <c:v>0.46189999999999998</c:v>
                </c:pt>
                <c:pt idx="1">
                  <c:v>0.50829999999999997</c:v>
                </c:pt>
                <c:pt idx="2">
                  <c:v>0.53549999999999998</c:v>
                </c:pt>
                <c:pt idx="3">
                  <c:v>0.5484</c:v>
                </c:pt>
                <c:pt idx="4">
                  <c:v>0.55779999999999996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49D-EE4E-8340-5213475FB48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All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72E-1A4A-96F1-52E6E7FBA65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72E-1A4A-96F1-52E6E7FBA65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72E-1A4A-96F1-52E6E7FBA65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72E-1A4A-96F1-52E6E7FBA65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72E-1A4A-96F1-52E6E7FBA65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72E-1A4A-96F1-52E6E7FBA6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4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Sheet1!$B$5:$F$5</c:f>
              <c:numCache>
                <c:formatCode>0.0%</c:formatCode>
                <c:ptCount val="5"/>
                <c:pt idx="0">
                  <c:v>0.62509999999999999</c:v>
                </c:pt>
                <c:pt idx="1">
                  <c:v>0.64649999999999996</c:v>
                </c:pt>
                <c:pt idx="2">
                  <c:v>0.66110000000000002</c:v>
                </c:pt>
                <c:pt idx="3">
                  <c:v>0.66609999999999991</c:v>
                </c:pt>
                <c:pt idx="4">
                  <c:v>0.66579999999999995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605-2343-ABB3-5683AE99493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037629631"/>
        <c:axId val="2037821887"/>
      </c:lineChart>
      <c:catAx>
        <c:axId val="203762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821887"/>
        <c:crosses val="autoZero"/>
        <c:auto val="1"/>
        <c:lblAlgn val="ctr"/>
        <c:lblOffset val="100"/>
        <c:noMultiLvlLbl val="0"/>
      </c:catAx>
      <c:valAx>
        <c:axId val="2037821887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629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InterFace Bold" panose="020B0503030203020204" pitchFamily="34" charset="0"/>
              </a:rPr>
              <a:t>10/4/2019</a:t>
            </a:fld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InterFace Bold" panose="020B0503030203020204" pitchFamily="34" charset="0"/>
              </a:rPr>
              <a:t>‹#›</a:t>
            </a:fld>
            <a:endParaRPr lang="en-US" b="1" dirty="0">
              <a:latin typeface="InterFace Bold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10/4/2019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1783080" y="6400800"/>
            <a:ext cx="7315200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Ajay Chaudry, </a:t>
            </a:r>
            <a:r>
              <a:rPr lang="en-US" sz="900" dirty="0" err="1"/>
              <a:t>Adlan</a:t>
            </a:r>
            <a:r>
              <a:rPr lang="en-US" sz="900" dirty="0"/>
              <a:t> Jackson, and Sherry A. </a:t>
            </a:r>
            <a:r>
              <a:rPr lang="en-US" sz="900" dirty="0" err="1"/>
              <a:t>Glied</a:t>
            </a:r>
            <a:r>
              <a:rPr lang="en-US" sz="900" dirty="0"/>
              <a:t>, </a:t>
            </a:r>
            <a:r>
              <a:rPr lang="en-US" sz="900" i="1" dirty="0"/>
              <a:t>Did the Affordable Care Act Reduce Racial and Ethnic Disparities in Health Insurance Coverage?</a:t>
            </a:r>
            <a:r>
              <a:rPr lang="en-US" sz="900" dirty="0"/>
              <a:t> </a:t>
            </a:r>
            <a:br>
              <a:rPr lang="en-US" sz="900" dirty="0"/>
            </a:br>
            <a:r>
              <a:rPr lang="en-US" sz="900" dirty="0"/>
              <a:t>(Commonwealth Fund, Aug. 2019).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83BDD-CC8C-D84C-947A-4E222BBDA8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/>
              <a:t>Percentage of Privately Insured Adults Ages 19 to 64, by Race and Ethnicity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5A320CD0-4344-5743-8273-17135D9F883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201253259"/>
              </p:ext>
            </p:extLst>
          </p:nvPr>
        </p:nvGraphicFramePr>
        <p:xfrm>
          <a:off x="71438" y="1052513"/>
          <a:ext cx="9001125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5C21BBF-14CE-F840-BC74-C8C9A25AF6A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Data: Authors’ analysis of U.S. Census Bureau’s American Community Survey, 2013–2017.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8B1F01-3B4A-F743-9D99-F0DCD61FB45D}"/>
              </a:ext>
            </a:extLst>
          </p:cNvPr>
          <p:cNvSpPr txBox="1"/>
          <p:nvPr/>
        </p:nvSpPr>
        <p:spPr>
          <a:xfrm>
            <a:off x="7022592" y="2898648"/>
            <a:ext cx="1620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2"/>
                </a:solidFill>
              </a:rPr>
              <a:t>55.8%  </a:t>
            </a:r>
            <a:r>
              <a:rPr lang="en-US" sz="1200" dirty="0">
                <a:solidFill>
                  <a:schemeClr val="bg2"/>
                </a:solidFill>
              </a:rPr>
              <a:t>Hispanic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57436B-DEDC-FF45-97EA-6E3B7FF3981D}"/>
              </a:ext>
            </a:extLst>
          </p:cNvPr>
          <p:cNvSpPr txBox="1"/>
          <p:nvPr/>
        </p:nvSpPr>
        <p:spPr>
          <a:xfrm>
            <a:off x="7022592" y="1897087"/>
            <a:ext cx="1980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</a:rPr>
              <a:t>79.5%  </a:t>
            </a:r>
            <a:r>
              <a:rPr lang="en-US" sz="1200" dirty="0">
                <a:solidFill>
                  <a:schemeClr val="tx2"/>
                </a:solidFill>
              </a:rPr>
              <a:t>White, non-Hispanic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FBBA86-D2AF-6C42-93C4-A14907C6D3AF}"/>
              </a:ext>
            </a:extLst>
          </p:cNvPr>
          <p:cNvSpPr txBox="1"/>
          <p:nvPr/>
        </p:nvSpPr>
        <p:spPr>
          <a:xfrm>
            <a:off x="7022592" y="2395728"/>
            <a:ext cx="1980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4"/>
                </a:solidFill>
              </a:rPr>
              <a:t>66.6%  </a:t>
            </a:r>
            <a:r>
              <a:rPr lang="en-US" sz="1200" dirty="0">
                <a:solidFill>
                  <a:schemeClr val="accent4"/>
                </a:solidFill>
              </a:rPr>
              <a:t>All</a:t>
            </a:r>
            <a:endParaRPr lang="en-US" sz="1400" dirty="0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D755F5-D32F-BE42-8B0E-7D82A178D04B}"/>
              </a:ext>
            </a:extLst>
          </p:cNvPr>
          <p:cNvSpPr txBox="1"/>
          <p:nvPr/>
        </p:nvSpPr>
        <p:spPr>
          <a:xfrm>
            <a:off x="7022592" y="2603447"/>
            <a:ext cx="1980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62.7%  </a:t>
            </a:r>
            <a:r>
              <a:rPr lang="en-US" sz="1200" dirty="0">
                <a:solidFill>
                  <a:schemeClr val="accent2"/>
                </a:solidFill>
              </a:rPr>
              <a:t>Black, non-Hispanic</a:t>
            </a:r>
          </a:p>
        </p:txBody>
      </p:sp>
    </p:spTree>
    <p:extLst>
      <p:ext uri="{BB962C8B-B14F-4D97-AF65-F5344CB8AC3E}">
        <p14:creationId xmlns:p14="http://schemas.microsoft.com/office/powerpoint/2010/main" val="361515286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160342</TotalTime>
  <Words>48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InterFace</vt:lpstr>
      <vt:lpstr>InterFace Bold</vt:lpstr>
      <vt:lpstr>1_Office Theme</vt:lpstr>
      <vt:lpstr>Percentage of Privately Insured Adults Ages 19 to 64, by Race and Ethnicity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2048</cp:revision>
  <cp:lastPrinted>2019-08-13T16:44:42Z</cp:lastPrinted>
  <dcterms:created xsi:type="dcterms:W3CDTF">2014-10-08T23:03:32Z</dcterms:created>
  <dcterms:modified xsi:type="dcterms:W3CDTF">2019-10-04T15:50:51Z</dcterms:modified>
</cp:coreProperties>
</file>