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Lst>
  <p:notesMasterIdLst>
    <p:notesMasterId r:id="rId6"/>
  </p:notesMasterIdLst>
  <p:handoutMasterIdLst>
    <p:handoutMasterId r:id="rId7"/>
  </p:handoutMasterIdLst>
  <p:sldIdLst>
    <p:sldId id="450" r:id="rId5"/>
  </p:sldIdLst>
  <p:sldSz cx="9144000" cy="6858000" type="screen4x3"/>
  <p:notesSz cx="9236075" cy="7010400"/>
  <p:custDataLst>
    <p:tags r:id="rId8"/>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 userDrawn="1">
          <p15:clr>
            <a:srgbClr val="A4A3A4"/>
          </p15:clr>
        </p15:guide>
        <p15:guide id="2" pos="24" userDrawn="1">
          <p15:clr>
            <a:srgbClr val="A4A3A4"/>
          </p15:clr>
        </p15:guide>
        <p15:guide id="3" orient="horz" pos="4296" userDrawn="1">
          <p15:clr>
            <a:srgbClr val="A4A3A4"/>
          </p15:clr>
        </p15:guide>
        <p15:guide id="4" pos="2184" userDrawn="1">
          <p15:clr>
            <a:srgbClr val="A4A3A4"/>
          </p15:clr>
        </p15:guide>
        <p15:guide id="5" pos="5712" userDrawn="1">
          <p15:clr>
            <a:srgbClr val="A4A3A4"/>
          </p15:clr>
        </p15:guide>
        <p15:guide id="8" orient="horz" pos="3648" userDrawn="1">
          <p15:clr>
            <a:srgbClr val="A4A3A4"/>
          </p15:clr>
        </p15:guide>
        <p15:guide id="9" pos="1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cob Lippa" initials="JL" lastIdx="6" clrIdx="0"/>
  <p:cmAuthor id="1" name="Munira Gunja" initials="MG"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33383B"/>
    <a:srgbClr val="2B5AAF"/>
    <a:srgbClr val="2BA954"/>
    <a:srgbClr val="58BDCD"/>
    <a:srgbClr val="145028"/>
    <a:srgbClr val="BCEECD"/>
    <a:srgbClr val="2C8594"/>
    <a:srgbClr val="B5E2E9"/>
    <a:srgbClr val="FAB5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262" autoAdjust="0"/>
    <p:restoredTop sz="96793" autoAdjust="0"/>
  </p:normalViewPr>
  <p:slideViewPr>
    <p:cSldViewPr>
      <p:cViewPr varScale="1">
        <p:scale>
          <a:sx n="68" d="100"/>
          <a:sy n="68" d="100"/>
        </p:scale>
        <p:origin x="2112" y="60"/>
      </p:cViewPr>
      <p:guideLst>
        <p:guide orient="horz" pos="72"/>
        <p:guide pos="24"/>
        <p:guide orient="horz" pos="4296"/>
        <p:guide pos="2184"/>
        <p:guide pos="5712"/>
        <p:guide orient="horz" pos="3648"/>
        <p:guide pos="1200"/>
      </p:guideLst>
    </p:cSldViewPr>
  </p:slideViewPr>
  <p:outlineViewPr>
    <p:cViewPr>
      <p:scale>
        <a:sx n="33" d="100"/>
        <a:sy n="33" d="100"/>
      </p:scale>
      <p:origin x="0" y="0"/>
    </p:cViewPr>
  </p:outlineViewPr>
  <p:notesTextViewPr>
    <p:cViewPr>
      <p:scale>
        <a:sx n="100" d="100"/>
        <a:sy n="100" d="100"/>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14392845239417842"/>
          <c:w val="0.97796215695575495"/>
          <c:h val="0.6701242084212865"/>
        </c:manualLayout>
      </c:layout>
      <c:barChart>
        <c:barDir val="col"/>
        <c:grouping val="stacked"/>
        <c:varyColors val="0"/>
        <c:ser>
          <c:idx val="0"/>
          <c:order val="0"/>
          <c:tx>
            <c:strRef>
              <c:f>Sheet1!$B$1</c:f>
              <c:strCache>
                <c:ptCount val="1"/>
                <c:pt idx="0">
                  <c:v>Uninsured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4"/>
                <c:pt idx="0">
                  <c:v>You were no longer eligible </c:v>
                </c:pt>
                <c:pt idx="1">
                  <c:v>You did not reenroll in Medicaid when you needed to</c:v>
                </c:pt>
                <c:pt idx="2">
                  <c:v>You moved </c:v>
                </c:pt>
                <c:pt idx="3">
                  <c:v>Some other reason*</c:v>
                </c:pt>
              </c:strCache>
            </c:strRef>
          </c:cat>
          <c:val>
            <c:numRef>
              <c:f>Sheet1!$B$2:$B$6</c:f>
              <c:numCache>
                <c:formatCode>0</c:formatCode>
                <c:ptCount val="4"/>
                <c:pt idx="0">
                  <c:v>57.110000000000007</c:v>
                </c:pt>
                <c:pt idx="1">
                  <c:v>14.17</c:v>
                </c:pt>
                <c:pt idx="2">
                  <c:v>9.65</c:v>
                </c:pt>
                <c:pt idx="3">
                  <c:v>13.900000000000002</c:v>
                </c:pt>
              </c:numCache>
            </c:numRef>
          </c:val>
          <c:extLst>
            <c:ext xmlns:c16="http://schemas.microsoft.com/office/drawing/2014/chart" uri="{C3380CC4-5D6E-409C-BE32-E72D297353CC}">
              <c16:uniqueId val="{00000000-D39A-A441-BED6-4136DEC0CF62}"/>
            </c:ext>
          </c:extLst>
        </c:ser>
        <c:dLbls>
          <c:showLegendKey val="0"/>
          <c:showVal val="1"/>
          <c:showCatName val="0"/>
          <c:showSerName val="0"/>
          <c:showPercent val="0"/>
          <c:showBubbleSize val="0"/>
        </c:dLbls>
        <c:gapWidth val="70"/>
        <c:overlap val="100"/>
        <c:axId val="159345176"/>
        <c:axId val="138906496"/>
      </c:barChart>
      <c:catAx>
        <c:axId val="159345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38906496"/>
        <c:crosses val="autoZero"/>
        <c:auto val="1"/>
        <c:lblAlgn val="ctr"/>
        <c:lblOffset val="100"/>
        <c:noMultiLvlLbl val="0"/>
      </c:catAx>
      <c:valAx>
        <c:axId val="138906496"/>
        <c:scaling>
          <c:orientation val="minMax"/>
          <c:max val="75"/>
        </c:scaling>
        <c:delete val="1"/>
        <c:axPos val="l"/>
        <c:numFmt formatCode="0" sourceLinked="1"/>
        <c:majorTickMark val="none"/>
        <c:minorTickMark val="none"/>
        <c:tickLblPos val="nextTo"/>
        <c:crossAx val="159345176"/>
        <c:crosses val="autoZero"/>
        <c:crossBetween val="between"/>
        <c:majorUnit val="2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4"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52227" name="Rectangle 3"/>
          <p:cNvSpPr>
            <a:spLocks noGrp="1" noChangeArrowheads="1"/>
          </p:cNvSpPr>
          <p:nvPr>
            <p:ph type="dt" sz="quarter" idx="1"/>
          </p:nvPr>
        </p:nvSpPr>
        <p:spPr bwMode="auto">
          <a:xfrm>
            <a:off x="5233380"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52228" name="Rectangle 4"/>
          <p:cNvSpPr>
            <a:spLocks noGrp="1" noChangeArrowheads="1"/>
          </p:cNvSpPr>
          <p:nvPr>
            <p:ph type="ftr" sz="quarter" idx="2"/>
          </p:nvPr>
        </p:nvSpPr>
        <p:spPr bwMode="auto">
          <a:xfrm>
            <a:off x="4"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52229" name="Rectangle 5"/>
          <p:cNvSpPr>
            <a:spLocks noGrp="1" noChangeArrowheads="1"/>
          </p:cNvSpPr>
          <p:nvPr>
            <p:ph type="sldNum" sz="quarter" idx="3"/>
          </p:nvPr>
        </p:nvSpPr>
        <p:spPr bwMode="auto">
          <a:xfrm>
            <a:off x="5233380"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E97EBFC1-A196-47CA-B479-A0523E2F558D}" type="slidenum">
              <a:rPr lang="en-US"/>
              <a:pPr>
                <a:defRPr/>
              </a:pPr>
              <a:t>‹#›</a:t>
            </a:fld>
            <a:endParaRPr lang="en-US"/>
          </a:p>
        </p:txBody>
      </p:sp>
    </p:spTree>
    <p:extLst>
      <p:ext uri="{BB962C8B-B14F-4D97-AF65-F5344CB8AC3E}">
        <p14:creationId xmlns:p14="http://schemas.microsoft.com/office/powerpoint/2010/main" val="38773925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4"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defTabSz="933200">
              <a:defRPr sz="1200"/>
            </a:lvl1pPr>
          </a:lstStyle>
          <a:p>
            <a:pPr>
              <a:defRPr/>
            </a:pPr>
            <a:endParaRPr lang="en-US"/>
          </a:p>
        </p:txBody>
      </p:sp>
      <p:sp>
        <p:nvSpPr>
          <p:cNvPr id="9219" name="Rectangle 3"/>
          <p:cNvSpPr>
            <a:spLocks noGrp="1" noChangeArrowheads="1"/>
          </p:cNvSpPr>
          <p:nvPr>
            <p:ph type="dt" idx="1"/>
          </p:nvPr>
        </p:nvSpPr>
        <p:spPr bwMode="auto">
          <a:xfrm>
            <a:off x="5233380" y="5"/>
            <a:ext cx="4000695" cy="351216"/>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lvl1pPr algn="r" defTabSz="933200">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2868613" y="523875"/>
            <a:ext cx="3503612" cy="26289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24014" y="3330173"/>
            <a:ext cx="7388057" cy="3155144"/>
          </a:xfrm>
          <a:prstGeom prst="rect">
            <a:avLst/>
          </a:prstGeom>
          <a:noFill/>
          <a:ln w="9525">
            <a:noFill/>
            <a:miter lim="800000"/>
            <a:headEnd/>
            <a:tailEnd/>
          </a:ln>
          <a:effectLst/>
        </p:spPr>
        <p:txBody>
          <a:bodyPr vert="horz" wrap="square" lIns="93280" tIns="46641" rIns="93280" bIns="4664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4"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defTabSz="933200">
              <a:defRPr sz="1200"/>
            </a:lvl1pPr>
          </a:lstStyle>
          <a:p>
            <a:pPr>
              <a:defRPr/>
            </a:pPr>
            <a:endParaRPr lang="en-US"/>
          </a:p>
        </p:txBody>
      </p:sp>
      <p:sp>
        <p:nvSpPr>
          <p:cNvPr id="9223" name="Rectangle 7"/>
          <p:cNvSpPr>
            <a:spLocks noGrp="1" noChangeArrowheads="1"/>
          </p:cNvSpPr>
          <p:nvPr>
            <p:ph type="sldNum" sz="quarter" idx="5"/>
          </p:nvPr>
        </p:nvSpPr>
        <p:spPr bwMode="auto">
          <a:xfrm>
            <a:off x="5233380" y="6656870"/>
            <a:ext cx="4000695" cy="352375"/>
          </a:xfrm>
          <a:prstGeom prst="rect">
            <a:avLst/>
          </a:prstGeom>
          <a:noFill/>
          <a:ln w="9525">
            <a:noFill/>
            <a:miter lim="800000"/>
            <a:headEnd/>
            <a:tailEnd/>
          </a:ln>
          <a:effectLst/>
        </p:spPr>
        <p:txBody>
          <a:bodyPr vert="horz" wrap="square" lIns="93280" tIns="46641" rIns="93280" bIns="46641" numCol="1" anchor="b" anchorCtr="0" compatLnSpc="1">
            <a:prstTxWarp prst="textNoShape">
              <a:avLst/>
            </a:prstTxWarp>
          </a:bodyPr>
          <a:lstStyle>
            <a:lvl1pPr algn="r" defTabSz="933200">
              <a:defRPr sz="1200"/>
            </a:lvl1pPr>
          </a:lstStyle>
          <a:p>
            <a:pPr>
              <a:defRPr/>
            </a:pPr>
            <a:fld id="{62910139-E757-45ED-869E-E2D623A59E1A}" type="slidenum">
              <a:rPr lang="en-US"/>
              <a:pPr>
                <a:defRPr/>
              </a:pPr>
              <a:t>‹#›</a:t>
            </a:fld>
            <a:endParaRPr lang="en-US"/>
          </a:p>
        </p:txBody>
      </p:sp>
    </p:spTree>
    <p:extLst>
      <p:ext uri="{BB962C8B-B14F-4D97-AF65-F5344CB8AC3E}">
        <p14:creationId xmlns:p14="http://schemas.microsoft.com/office/powerpoint/2010/main" val="1244941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1</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dirty="0"/>
          </a:p>
        </p:txBody>
      </p:sp>
    </p:spTree>
    <p:extLst>
      <p:ext uri="{BB962C8B-B14F-4D97-AF65-F5344CB8AC3E}">
        <p14:creationId xmlns:p14="http://schemas.microsoft.com/office/powerpoint/2010/main" val="34131024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53"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9"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335176373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6"/>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0" name="Title 1"/>
          <p:cNvSpPr>
            <a:spLocks noGrp="1"/>
          </p:cNvSpPr>
          <p:nvPr>
            <p:ph type="ctrTitle" hasCustomPrompt="1"/>
          </p:nvPr>
        </p:nvSpPr>
        <p:spPr>
          <a:xfrm>
            <a:off x="71500"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2" name="Straight Connector 11"/>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4"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5" name="Chart Placeholder 5"/>
          <p:cNvSpPr>
            <a:spLocks noGrp="1"/>
          </p:cNvSpPr>
          <p:nvPr>
            <p:ph type="chart" sz="quarter" idx="24"/>
          </p:nvPr>
        </p:nvSpPr>
        <p:spPr>
          <a:xfrm>
            <a:off x="4683379" y="1052736"/>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6"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M. Z. </a:t>
            </a:r>
            <a:r>
              <a:rPr lang="en-US" sz="900" dirty="0" err="1">
                <a:solidFill>
                  <a:schemeClr val="tx1"/>
                </a:solidFill>
              </a:rPr>
              <a:t>Gunja</a:t>
            </a:r>
            <a:r>
              <a:rPr lang="en-US" sz="900" dirty="0">
                <a:solidFill>
                  <a:schemeClr val="tx1"/>
                </a:solidFill>
              </a:rPr>
              <a:t>, S. R. Collins, M.</a:t>
            </a:r>
            <a:r>
              <a:rPr lang="en-US" sz="900" baseline="0" dirty="0">
                <a:solidFill>
                  <a:schemeClr val="tx1"/>
                </a:solidFill>
              </a:rPr>
              <a:t> </a:t>
            </a:r>
            <a:r>
              <a:rPr lang="en-US" sz="900" dirty="0">
                <a:solidFill>
                  <a:schemeClr val="tx1"/>
                </a:solidFill>
              </a:rPr>
              <a:t>M. Doty, and S. Beutel, </a:t>
            </a:r>
            <a:r>
              <a:rPr lang="en-US" sz="900" b="0" i="1" dirty="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a:solidFill>
                  <a:schemeClr val="tx1"/>
                </a:solidFill>
              </a:rPr>
              <a:t>The Commonwealth Fund, August</a:t>
            </a:r>
            <a:r>
              <a:rPr lang="en-US" sz="900" baseline="0" dirty="0">
                <a:solidFill>
                  <a:schemeClr val="tx1"/>
                </a:solidFill>
              </a:rPr>
              <a:t> 2017.</a:t>
            </a:r>
            <a:endParaRPr lang="en-US" sz="900" dirty="0">
              <a:solidFill>
                <a:schemeClr val="tx1"/>
              </a:solidFill>
            </a:endParaRPr>
          </a:p>
        </p:txBody>
      </p:sp>
    </p:spTree>
    <p:extLst>
      <p:ext uri="{BB962C8B-B14F-4D97-AF65-F5344CB8AC3E}">
        <p14:creationId xmlns:p14="http://schemas.microsoft.com/office/powerpoint/2010/main" val="29576931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0" y="1052736"/>
            <a:ext cx="9000999" cy="4680407"/>
          </a:xfrm>
        </p:spPr>
        <p:txBody>
          <a:bodyPr/>
          <a:lstStyle/>
          <a:p>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cxnSp>
        <p:nvCxnSpPr>
          <p:cNvPr id="11" name="Straight Connector 1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0"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1059960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143837785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3"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
        <p:nvSpPr>
          <p:cNvPr id="9" name="Text Placeholder 4"/>
          <p:cNvSpPr>
            <a:spLocks noGrp="1"/>
          </p:cNvSpPr>
          <p:nvPr>
            <p:ph type="body" sz="quarter" idx="21" hasCustomPrompt="1"/>
          </p:nvPr>
        </p:nvSpPr>
        <p:spPr>
          <a:xfrm>
            <a:off x="2341784" y="5999997"/>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8"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637932105"/>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2" name="TextBox 1">
            <a:extLst>
              <a:ext uri="{FF2B5EF4-FFF2-40B4-BE49-F238E27FC236}">
                <a16:creationId xmlns:a16="http://schemas.microsoft.com/office/drawing/2014/main" id="{1D6D784D-9F71-7F4E-84AC-3E0319CD3B7B}"/>
              </a:ext>
            </a:extLst>
          </p:cNvPr>
          <p:cNvSpPr txBox="1"/>
          <p:nvPr userDrawn="1"/>
        </p:nvSpPr>
        <p:spPr>
          <a:xfrm>
            <a:off x="1828800" y="6400800"/>
            <a:ext cx="7205599" cy="369332"/>
          </a:xfrm>
          <a:prstGeom prst="rect">
            <a:avLst/>
          </a:prstGeom>
          <a:noFill/>
        </p:spPr>
        <p:txBody>
          <a:bodyPr wrap="square" rtlCol="0" anchor="ctr" anchorCtr="0">
            <a:spAutoFit/>
          </a:bodyPr>
          <a:lstStyle/>
          <a:p>
            <a:r>
              <a:rPr lang="en-US" sz="900" dirty="0">
                <a:solidFill>
                  <a:schemeClr val="tx1"/>
                </a:solidFill>
                <a:latin typeface="InterFace" panose="020B0503030203020204" pitchFamily="34" charset="0"/>
              </a:rPr>
              <a:t>Source: Munira Z. </a:t>
            </a:r>
            <a:r>
              <a:rPr lang="en-US" sz="900" dirty="0" err="1">
                <a:solidFill>
                  <a:schemeClr val="tx1"/>
                </a:solidFill>
                <a:latin typeface="InterFace" panose="020B0503030203020204" pitchFamily="34" charset="0"/>
              </a:rPr>
              <a:t>Gunja</a:t>
            </a:r>
            <a:r>
              <a:rPr lang="en-US" sz="900" dirty="0">
                <a:solidFill>
                  <a:schemeClr val="tx1"/>
                </a:solidFill>
                <a:latin typeface="InterFace" panose="020B0503030203020204" pitchFamily="34" charset="0"/>
              </a:rPr>
              <a:t> and Sara R. Collins, </a:t>
            </a:r>
            <a:r>
              <a:rPr lang="en-US" sz="900" i="1" dirty="0">
                <a:solidFill>
                  <a:schemeClr val="tx1"/>
                </a:solidFill>
                <a:latin typeface="InterFace" panose="020B0503030203020204" pitchFamily="34" charset="0"/>
              </a:rPr>
              <a:t>Who Are the Remaining Uninsured, and Why Do they Lack Coverage?: Findings from the Commonwealth Fund Biennial Health Insurance Survey, 2018</a:t>
            </a:r>
            <a:r>
              <a:rPr lang="en-US" sz="900" dirty="0">
                <a:solidFill>
                  <a:schemeClr val="tx1"/>
                </a:solidFill>
                <a:latin typeface="InterFace" panose="020B0503030203020204" pitchFamily="34" charset="0"/>
              </a:rPr>
              <a:t> (Commonwealth Fund, Aug. 2019).</a:t>
            </a:r>
          </a:p>
        </p:txBody>
      </p:sp>
    </p:spTree>
    <p:extLst>
      <p:ext uri="{BB962C8B-B14F-4D97-AF65-F5344CB8AC3E}">
        <p14:creationId xmlns:p14="http://schemas.microsoft.com/office/powerpoint/2010/main" val="3778998715"/>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3567110"/>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3650209947"/>
              </p:ext>
            </p:extLst>
          </p:nvPr>
        </p:nvGraphicFramePr>
        <p:xfrm>
          <a:off x="293334" y="1752600"/>
          <a:ext cx="8667786" cy="375535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73152" y="0"/>
            <a:ext cx="9001000" cy="628410"/>
          </a:xfrm>
        </p:spPr>
        <p:txBody>
          <a:bodyPr/>
          <a:lstStyle/>
          <a:p>
            <a:r>
              <a:rPr lang="en-US" dirty="0"/>
              <a:t>Majority of Adults Who Had Lost Coverage and Were Previously Covered by Medicaid </a:t>
            </a:r>
            <a:br>
              <a:rPr lang="en-US" dirty="0"/>
            </a:br>
            <a:r>
              <a:rPr lang="en-US" dirty="0"/>
              <a:t>Said They Were No Longer Eligible</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500" y="5507956"/>
            <a:ext cx="9001063" cy="685130"/>
          </a:xfrm>
        </p:spPr>
        <p:txBody>
          <a:bodyPr/>
          <a:lstStyle/>
          <a:p>
            <a:r>
              <a:rPr lang="en-US" dirty="0"/>
              <a:t>* 4% percent of adults ages 19 to 64 who were uninsured at the time of the survey or uninsured in the past 12 months and were previously covered by Medicaid reported losing or dropping their Medicaid coverage because they couldn’t afford to pay for it and 3% reported it was because they couldn’t get the health care they needed. Respondents who reported “some other reason” cited a lack of knowledge about their coverage options and the complexity of the enrollment process, among other reasons. </a:t>
            </a:r>
          </a:p>
          <a:p>
            <a:r>
              <a:rPr lang="en-US" dirty="0"/>
              <a:t>Data: Commonwealth Fund Biennial Health Insurance Survey (2018).</a:t>
            </a:r>
          </a:p>
        </p:txBody>
      </p:sp>
      <p:sp>
        <p:nvSpPr>
          <p:cNvPr id="13" name="TextBox 12">
            <a:extLst>
              <a:ext uri="{FF2B5EF4-FFF2-40B4-BE49-F238E27FC236}">
                <a16:creationId xmlns:a16="http://schemas.microsoft.com/office/drawing/2014/main" id="{13BDA3FD-4F5F-6849-A613-88297B373ABB}"/>
              </a:ext>
            </a:extLst>
          </p:cNvPr>
          <p:cNvSpPr txBox="1"/>
          <p:nvPr/>
        </p:nvSpPr>
        <p:spPr>
          <a:xfrm>
            <a:off x="182880" y="1645920"/>
            <a:ext cx="8275320" cy="523220"/>
          </a:xfrm>
          <a:prstGeom prst="rect">
            <a:avLst/>
          </a:prstGeom>
          <a:noFill/>
        </p:spPr>
        <p:txBody>
          <a:bodyPr wrap="square" rtlCol="0">
            <a:spAutoFit/>
          </a:bodyPr>
          <a:lstStyle/>
          <a:p>
            <a:r>
              <a:rPr lang="en-US" sz="1400" i="1" dirty="0">
                <a:latin typeface="+mn-lt"/>
              </a:rPr>
              <a:t>Percent of adults ages 19–64 who were uninsured at the time of the survey or uninsured in the past 12 months and were previously covered by Medicaid</a:t>
            </a:r>
          </a:p>
        </p:txBody>
      </p:sp>
      <p:sp>
        <p:nvSpPr>
          <p:cNvPr id="3" name="TextBox 2">
            <a:extLst>
              <a:ext uri="{FF2B5EF4-FFF2-40B4-BE49-F238E27FC236}">
                <a16:creationId xmlns:a16="http://schemas.microsoft.com/office/drawing/2014/main" id="{4FD2FCFF-5C80-4E96-88C7-C5646FADB9AE}"/>
              </a:ext>
            </a:extLst>
          </p:cNvPr>
          <p:cNvSpPr txBox="1"/>
          <p:nvPr/>
        </p:nvSpPr>
        <p:spPr>
          <a:xfrm>
            <a:off x="729992" y="914400"/>
            <a:ext cx="7922553" cy="369332"/>
          </a:xfrm>
          <a:prstGeom prst="rect">
            <a:avLst/>
          </a:prstGeom>
          <a:noFill/>
        </p:spPr>
        <p:txBody>
          <a:bodyPr wrap="square" rtlCol="0">
            <a:spAutoFit/>
          </a:bodyPr>
          <a:lstStyle/>
          <a:p>
            <a:r>
              <a:rPr lang="en-US" dirty="0">
                <a:latin typeface="+mn-lt"/>
              </a:rPr>
              <a:t>What was the </a:t>
            </a:r>
            <a:r>
              <a:rPr lang="en-US" i="1" dirty="0">
                <a:latin typeface="+mn-lt"/>
              </a:rPr>
              <a:t>main</a:t>
            </a:r>
            <a:r>
              <a:rPr lang="en-US" dirty="0">
                <a:latin typeface="+mn-lt"/>
              </a:rPr>
              <a:t> reason you lost or dropped your Medicaid coverage?</a:t>
            </a:r>
          </a:p>
        </p:txBody>
      </p:sp>
      <p:grpSp>
        <p:nvGrpSpPr>
          <p:cNvPr id="7" name="Group 6">
            <a:extLst>
              <a:ext uri="{FF2B5EF4-FFF2-40B4-BE49-F238E27FC236}">
                <a16:creationId xmlns:a16="http://schemas.microsoft.com/office/drawing/2014/main" id="{04376611-FBCD-A647-8915-764B5170CDD5}"/>
              </a:ext>
            </a:extLst>
          </p:cNvPr>
          <p:cNvGrpSpPr/>
          <p:nvPr/>
        </p:nvGrpSpPr>
        <p:grpSpPr>
          <a:xfrm>
            <a:off x="266700" y="876300"/>
            <a:ext cx="420867" cy="515901"/>
            <a:chOff x="1752600" y="533400"/>
            <a:chExt cx="787400" cy="965200"/>
          </a:xfrm>
          <a:solidFill>
            <a:schemeClr val="tx1"/>
          </a:solidFill>
        </p:grpSpPr>
        <p:sp>
          <p:nvSpPr>
            <p:cNvPr id="8" name="Freeform 5">
              <a:extLst>
                <a:ext uri="{FF2B5EF4-FFF2-40B4-BE49-F238E27FC236}">
                  <a16:creationId xmlns:a16="http://schemas.microsoft.com/office/drawing/2014/main" id="{C9F17B8C-9FB5-7547-9D6B-15B8B7CE9FCF}"/>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a:extLst>
                <a:ext uri="{FF2B5EF4-FFF2-40B4-BE49-F238E27FC236}">
                  <a16:creationId xmlns:a16="http://schemas.microsoft.com/office/drawing/2014/main" id="{D1B14DB4-0A3B-384E-9256-C6A6601D2AC9}"/>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a:extLst>
                <a:ext uri="{FF2B5EF4-FFF2-40B4-BE49-F238E27FC236}">
                  <a16:creationId xmlns:a16="http://schemas.microsoft.com/office/drawing/2014/main" id="{7C73DE48-6239-3147-BF54-57D27779AC68}"/>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418113763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b482772eb4b795bf93491ff32f2a39e67d7b4"/>
</p:tagLst>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9bc6a8d-14dd-4a95-baab-e16a8c685bba"/>
    <TaxKeywordTaxHTField xmlns="29bc6a8d-14dd-4a95-baab-e16a8c685bba">
      <Terms xmlns="http://schemas.microsoft.com/office/infopath/2007/PartnerControls"/>
    </TaxKeywordTaxHTFiel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35280056E7BB49893E7034D705AB26" ma:contentTypeVersion="13" ma:contentTypeDescription="Create a new document." ma:contentTypeScope="" ma:versionID="9f515414926d7eca13d10fda6a33fb82">
  <xsd:schema xmlns:xsd="http://www.w3.org/2001/XMLSchema" xmlns:xs="http://www.w3.org/2001/XMLSchema" xmlns:p="http://schemas.microsoft.com/office/2006/metadata/properties" xmlns:ns2="29bc6a8d-14dd-4a95-baab-e16a8c685bba" xmlns:ns3="5ce553e6-b527-4fc2-9a17-c704894d1c64" targetNamespace="http://schemas.microsoft.com/office/2006/metadata/properties" ma:root="true" ma:fieldsID="28e6fff3bfee7d6b6f997abd21e27621" ns2:_="" ns3:_="">
    <xsd:import namespace="29bc6a8d-14dd-4a95-baab-e16a8c685bba"/>
    <xsd:import namespace="5ce553e6-b527-4fc2-9a17-c704894d1c64"/>
    <xsd:element name="properties">
      <xsd:complexType>
        <xsd:sequence>
          <xsd:element name="documentManagement">
            <xsd:complexType>
              <xsd:all>
                <xsd:element ref="ns2:TaxKeywordTaxHTField" minOccurs="0"/>
                <xsd:element ref="ns2:TaxCatchAll"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08d887b3-530c-4858-8ab3-c8c35b27a875"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690f1226-ed51-43c4-a7d5-930a1683902b}" ma:internalName="TaxCatchAll" ma:showField="CatchAllData" ma:web="29bc6a8d-14dd-4a95-baab-e16a8c685bba">
      <xsd:complexType>
        <xsd:complexContent>
          <xsd:extension base="dms:MultiChoiceLookup">
            <xsd:sequence>
              <xsd:element name="Value" type="dms:Lookup" maxOccurs="unbounded" minOccurs="0" nillable="true"/>
            </xsd:sequence>
          </xsd:extension>
        </xsd:complexContent>
      </xsd:complex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ce553e6-b527-4fc2-9a17-c704894d1c64"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359AAA-2532-4133-B895-33F7979235C9}">
  <ds:schemaRefs>
    <ds:schemaRef ds:uri="http://purl.org/dc/terms/"/>
    <ds:schemaRef ds:uri="http://schemas.openxmlformats.org/package/2006/metadata/core-properties"/>
    <ds:schemaRef ds:uri="http://schemas.microsoft.com/office/2006/documentManagement/types"/>
    <ds:schemaRef ds:uri="5ce553e6-b527-4fc2-9a17-c704894d1c64"/>
    <ds:schemaRef ds:uri="29bc6a8d-14dd-4a95-baab-e16a8c685bba"/>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359C324-460F-4D7A-BB3E-DA52A6D9D874}">
  <ds:schemaRefs>
    <ds:schemaRef ds:uri="http://schemas.microsoft.com/sharepoint/v3/contenttype/forms"/>
  </ds:schemaRefs>
</ds:datastoreItem>
</file>

<file path=customXml/itemProps3.xml><?xml version="1.0" encoding="utf-8"?>
<ds:datastoreItem xmlns:ds="http://schemas.openxmlformats.org/officeDocument/2006/customXml" ds:itemID="{8CDF6ED5-43C3-437C-A1D3-F2D958B869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5ce553e6-b527-4fc2-9a17-c704894d1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31217</TotalTime>
  <Words>157</Words>
  <Application>Microsoft Office PowerPoint</Application>
  <PresentationFormat>On-screen Show (4:3)</PresentationFormat>
  <Paragraphs>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InterFace</vt:lpstr>
      <vt:lpstr>Trebuchet MS</vt:lpstr>
      <vt:lpstr>1_Office Theme</vt:lpstr>
      <vt:lpstr>Majority of Adults Who Had Lost Coverage and Were Previously Covered by Medicaid  Said They Were No Longer Eligible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State Trends in Premiums and Deductibles, 2003-2010</dc:title>
  <dc:creator>Schoen Fryer Collins Radley</dc:creator>
  <cp:lastModifiedBy>Aisha Gomez</cp:lastModifiedBy>
  <cp:revision>1504</cp:revision>
  <cp:lastPrinted>2019-08-27T22:06:52Z</cp:lastPrinted>
  <dcterms:created xsi:type="dcterms:W3CDTF">2007-03-19T13:30:17Z</dcterms:created>
  <dcterms:modified xsi:type="dcterms:W3CDTF">2019-10-10T19:01:22Z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0x0101006935280056E7BB49893E7034D705AB26</vt:lpwstr>
  </property>
  <property fmtid="{D5CDD505-2E9C-101B-9397-08002B2CF9AE}" pid="3" name="TaxKeyword">
    <vt:lpwstr/>
  </property>
</Properties>
</file>