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965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8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04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789557214375459"/>
          <c:y val="1.3109041419409845E-2"/>
          <c:w val="0.60160974560706937"/>
          <c:h val="0.98033643787088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44C7F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A29-4E27-85A1-6F9BF7856A2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A29-4E27-85A1-6F9BF7856A2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A29-4E27-85A1-6F9BF7856A2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A29-4E27-85A1-6F9BF7856A2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A29-4E27-85A1-6F9BF7856A28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A29-4E27-85A1-6F9BF7856A2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A29-4E27-85A1-6F9BF7856A2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A29-4E27-85A1-6F9BF7856A2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A29-4E27-85A1-6F9BF7856A2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A29-4E27-85A1-6F9BF7856A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InterFace" panose="020B0503030203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Collectively hire advocacy firm </c:v>
                </c:pt>
                <c:pt idx="1">
                  <c:v>Organize a phone bank</c:v>
                </c:pt>
                <c:pt idx="2">
                  <c:v>Organization that offers group health insurance</c:v>
                </c:pt>
                <c:pt idx="3">
                  <c:v>Volunteer association of small-business owners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50</c:v>
                </c:pt>
                <c:pt idx="2">
                  <c:v>59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29-4E27-85A1-6F9BF7856A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"/>
        <c:axId val="134006272"/>
        <c:axId val="147216000"/>
      </c:barChart>
      <c:catAx>
        <c:axId val="134006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 b="0">
                <a:solidFill>
                  <a:srgbClr val="4C515A"/>
                </a:solidFill>
                <a:latin typeface="InterFace" panose="020B0503030203020204" pitchFamily="34" charset="0"/>
              </a:defRPr>
            </a:pPr>
            <a:endParaRPr lang="en-US"/>
          </a:p>
        </c:txPr>
        <c:crossAx val="147216000"/>
        <c:crosses val="autoZero"/>
        <c:auto val="1"/>
        <c:lblAlgn val="ctr"/>
        <c:lblOffset val="100"/>
        <c:noMultiLvlLbl val="0"/>
      </c:catAx>
      <c:valAx>
        <c:axId val="147216000"/>
        <c:scaling>
          <c:orientation val="minMax"/>
          <c:max val="8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3400627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10/16/2019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404924"/>
            <a:ext cx="7380313" cy="3848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Source: Rhett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Buttle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Katie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Vlietstra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Wonnenberg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and Angela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Simaan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</a:t>
            </a:r>
            <a:r>
              <a:rPr lang="en-US" sz="900" i="1" dirty="0">
                <a:solidFill>
                  <a:srgbClr val="4C515A"/>
                </a:solidFill>
                <a:latin typeface="InterFace" panose="020B0503030203020204" pitchFamily="34" charset="0"/>
              </a:rPr>
              <a:t>Small-Business Owners’ Views on Health Coverage and Costs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 </a:t>
            </a:r>
            <a:b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</a:b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(Commonwealth Fund, Sept.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540" y="264722"/>
            <a:ext cx="6771860" cy="730986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263525"/>
            <a:ext cx="6553198" cy="762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29680"/>
              </p:ext>
            </p:extLst>
          </p:nvPr>
        </p:nvGraphicFramePr>
        <p:xfrm>
          <a:off x="69784" y="1912796"/>
          <a:ext cx="9001063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DF35B5BE-F881-CA46-B9A5-5DA98D94288B}"/>
              </a:ext>
            </a:extLst>
          </p:cNvPr>
          <p:cNvSpPr txBox="1">
            <a:spLocks/>
          </p:cNvSpPr>
          <p:nvPr/>
        </p:nvSpPr>
        <p:spPr>
          <a:xfrm>
            <a:off x="71500" y="5697252"/>
            <a:ext cx="9001063" cy="495834"/>
          </a:xfrm>
          <a:prstGeom prst="rect">
            <a:avLst/>
          </a:prstGeom>
        </p:spPr>
        <p:txBody>
          <a:bodyPr lIns="0" tIns="0" rIns="0" bIns="0" anchor="b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en-US" sz="900" dirty="0">
              <a:solidFill>
                <a:srgbClr val="4C515A"/>
              </a:solidFill>
              <a:latin typeface="InterFace" panose="020B05030302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93B6EA-AA90-BB48-BAB0-BD4B0CB9C83C}"/>
              </a:ext>
            </a:extLst>
          </p:cNvPr>
          <p:cNvSpPr txBox="1"/>
          <p:nvPr/>
        </p:nvSpPr>
        <p:spPr>
          <a:xfrm>
            <a:off x="3660812" y="1641079"/>
            <a:ext cx="2819400" cy="276999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200" i="1" dirty="0">
                <a:solidFill>
                  <a:srgbClr val="4C515A"/>
                </a:solidFill>
                <a:latin typeface="InterFace" panose="020B0503030203020204" pitchFamily="34" charset="0"/>
              </a:rPr>
              <a:t>Percent who answered “yes”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2FBA80B6-C2DF-4044-8C78-204446B7B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Small-Business Owners Banding Together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238DAA00-FD87-E346-91EA-285AFB40797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online nationwide poll of 500 small-business owners who provide health coverage to their employees, Apr. 4–10, 2019</a:t>
            </a:r>
            <a:r>
              <a:rPr lang="en-US" dirty="0">
                <a:solidFill>
                  <a:srgbClr val="4C515A"/>
                </a:solidFill>
                <a:latin typeface="InterFace" panose="020B0503030203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73E67A-031B-5646-B217-7E3020169C3F}"/>
              </a:ext>
            </a:extLst>
          </p:cNvPr>
          <p:cNvSpPr txBox="1"/>
          <p:nvPr/>
        </p:nvSpPr>
        <p:spPr>
          <a:xfrm>
            <a:off x="493486" y="791997"/>
            <a:ext cx="8579014" cy="5847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500" dirty="0">
                <a:solidFill>
                  <a:schemeClr val="bg2"/>
                </a:solidFill>
              </a:rPr>
              <a:t>Below are some types of ways you would be able to join with other small-business owners in your community and state in order to push for changes in the health care system to make health care more affordable. </a:t>
            </a:r>
            <a:br>
              <a:rPr lang="en-US" sz="1500" dirty="0">
                <a:solidFill>
                  <a:schemeClr val="bg2"/>
                </a:solidFill>
              </a:rPr>
            </a:br>
            <a:r>
              <a:rPr lang="en-US" sz="1500" dirty="0">
                <a:solidFill>
                  <a:schemeClr val="bg2"/>
                </a:solidFill>
              </a:rPr>
              <a:t>Please indicate for each method whether or not you would be willing to participate in that way.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57C482-947F-3C4B-9FAC-BFD454191CFD}"/>
              </a:ext>
            </a:extLst>
          </p:cNvPr>
          <p:cNvGrpSpPr/>
          <p:nvPr/>
        </p:nvGrpSpPr>
        <p:grpSpPr>
          <a:xfrm>
            <a:off x="71438" y="845941"/>
            <a:ext cx="420867" cy="515901"/>
            <a:chOff x="1752600" y="533400"/>
            <a:chExt cx="787400" cy="965200"/>
          </a:xfrm>
          <a:solidFill>
            <a:schemeClr val="bg2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7E5CB2BC-8B7B-6C47-953C-466C41241B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3A3269B-CABD-AE4A-A983-2540E8EB4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0985A8BA-6D5D-194C-9F7C-DE0009449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345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160351</TotalTime>
  <Words>76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InterFace Bold</vt:lpstr>
      <vt:lpstr>1_Office Theme</vt:lpstr>
      <vt:lpstr>Small-Business Owners Banding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2001</cp:revision>
  <cp:lastPrinted>2019-09-06T18:07:20Z</cp:lastPrinted>
  <dcterms:created xsi:type="dcterms:W3CDTF">2014-10-08T23:03:32Z</dcterms:created>
  <dcterms:modified xsi:type="dcterms:W3CDTF">2019-10-16T15:58:38Z</dcterms:modified>
</cp:coreProperties>
</file>