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6" autoAdjust="0"/>
    <p:restoredTop sz="95482" autoAdjust="0"/>
  </p:normalViewPr>
  <p:slideViewPr>
    <p:cSldViewPr snapToObjects="1">
      <p:cViewPr varScale="1">
        <p:scale>
          <a:sx n="68" d="100"/>
          <a:sy n="68" d="100"/>
        </p:scale>
        <p:origin x="2226" y="5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8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E-E549-997C-A18E257F360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73-BF4A-A643-CA76AD8F1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8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D-EE4E-8340-5213475FB48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200"/>
        <c:noMultiLvlLbl val="0"/>
      </c:catAx>
      <c:valAx>
        <c:axId val="2037821887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2844.6</c:v>
                </c:pt>
                <c:pt idx="1">
                  <c:v>2687</c:v>
                </c:pt>
                <c:pt idx="2">
                  <c:v>719.7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9-284B-BECB-895D976D29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037629631"/>
        <c:axId val="2037821887"/>
      </c:barChart>
      <c:catAx>
        <c:axId val="203762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821887"/>
        <c:crosses val="autoZero"/>
        <c:auto val="1"/>
        <c:lblAlgn val="ctr"/>
        <c:lblOffset val="100"/>
        <c:noMultiLvlLbl val="0"/>
      </c:catAx>
      <c:valAx>
        <c:axId val="2037821887"/>
        <c:scaling>
          <c:orientation val="minMax"/>
          <c:max val="3000"/>
          <c:min val="-5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2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10/17/2019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2771800" y="6368920"/>
            <a:ext cx="6300698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Linda J. Blumberg et al., </a:t>
            </a:r>
            <a:r>
              <a:rPr lang="en-US" sz="900" i="1" dirty="0"/>
              <a:t>Comparing Health Insurance Reform Options: From “Building on the ACA” to Single Payer</a:t>
            </a:r>
            <a:r>
              <a:rPr lang="en-US" sz="900" dirty="0"/>
              <a:t> (Commonwealth Fund and Urban Institute, Oct.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1" y="1168970"/>
            <a:ext cx="3795725" cy="4204246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9" name="Chart Placeholder 5">
            <a:extLst>
              <a:ext uri="{FF2B5EF4-FFF2-40B4-BE49-F238E27FC236}">
                <a16:creationId xmlns:a16="http://schemas.microsoft.com/office/drawing/2014/main" id="{F24E13EC-E734-C542-8FEB-3514FBDDA5E5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4139952" y="1168970"/>
            <a:ext cx="3795725" cy="4204246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129D48-3F75-BD4A-8159-FF2A95A956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45920" y="6309361"/>
            <a:ext cx="915543" cy="54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3713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A9915E6-12F5-FC4E-A65C-6F7A777AD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Coverage and Changes in Spending Compared to Current Law, 2020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5A320CD0-4344-5743-8273-17135D9F883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281482344"/>
              </p:ext>
            </p:extLst>
          </p:nvPr>
        </p:nvGraphicFramePr>
        <p:xfrm>
          <a:off x="71438" y="1168400"/>
          <a:ext cx="3795712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70284085-4218-F54D-B15A-18AF6FFA78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Reform 8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3CE3E63-CECA-654A-88B1-75775421B34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* Increase in federal revenue needed to finance reform, net of additional income tax receipts resulting from reduced employer spending on health insurance passed back to workers as wage increases.</a:t>
            </a:r>
          </a:p>
          <a:p>
            <a:r>
              <a:rPr lang="en-US" dirty="0"/>
              <a:t>Data: Urban Institute analysis.</a:t>
            </a:r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F34FDEA8-4B9E-7643-81EE-A955102D40D0}"/>
              </a:ext>
            </a:extLst>
          </p:cNvPr>
          <p:cNvGraphicFramePr>
            <a:graphicFrameLocks noGrp="1"/>
          </p:cNvGraphicFramePr>
          <p:nvPr>
            <p:ph type="chart" sz="quarter" idx="23"/>
            <p:extLst>
              <p:ext uri="{D42A27DB-BD31-4B8C-83A1-F6EECF244321}">
                <p14:modId xmlns:p14="http://schemas.microsoft.com/office/powerpoint/2010/main" val="2480785957"/>
              </p:ext>
            </p:extLst>
          </p:nvPr>
        </p:nvGraphicFramePr>
        <p:xfrm>
          <a:off x="4140200" y="1168400"/>
          <a:ext cx="3795713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AD872A0-7931-F448-9C8D-26B04EF84CF8}"/>
              </a:ext>
            </a:extLst>
          </p:cNvPr>
          <p:cNvSpPr txBox="1"/>
          <p:nvPr/>
        </p:nvSpPr>
        <p:spPr>
          <a:xfrm>
            <a:off x="-508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Millions of people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D3A494-F4B6-7A4E-AAA6-DC224B13ADB2}"/>
              </a:ext>
            </a:extLst>
          </p:cNvPr>
          <p:cNvSpPr txBox="1"/>
          <p:nvPr/>
        </p:nvSpPr>
        <p:spPr>
          <a:xfrm>
            <a:off x="791580" y="1444752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34.6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F28CCF-1777-D34C-9AC5-C181AEFD3EE3}"/>
              </a:ext>
            </a:extLst>
          </p:cNvPr>
          <p:cNvSpPr txBox="1"/>
          <p:nvPr/>
        </p:nvSpPr>
        <p:spPr>
          <a:xfrm>
            <a:off x="2447764" y="4437112"/>
            <a:ext cx="9001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0.0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ECC556-6BB6-1F49-B946-F519DE7D82DE}"/>
              </a:ext>
            </a:extLst>
          </p:cNvPr>
          <p:cNvSpPr txBox="1"/>
          <p:nvPr/>
        </p:nvSpPr>
        <p:spPr>
          <a:xfrm>
            <a:off x="4067944" y="743671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Billions of dollars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62ECB7D-B2FF-7446-9274-EAEAFA3A81AF}"/>
              </a:ext>
            </a:extLst>
          </p:cNvPr>
          <p:cNvGrpSpPr/>
          <p:nvPr/>
        </p:nvGrpSpPr>
        <p:grpSpPr>
          <a:xfrm>
            <a:off x="2071777" y="767359"/>
            <a:ext cx="1708135" cy="716391"/>
            <a:chOff x="5486578" y="5132913"/>
            <a:chExt cx="1708135" cy="716391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ECFD60E-AFCD-7F48-AC78-41B248EFD4BC}"/>
                </a:ext>
              </a:extLst>
            </p:cNvPr>
            <p:cNvSpPr/>
            <p:nvPr/>
          </p:nvSpPr>
          <p:spPr>
            <a:xfrm>
              <a:off x="5486578" y="5201460"/>
              <a:ext cx="139905" cy="13990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B29494F-197A-3A4B-8D35-86FE547F3989}"/>
                </a:ext>
              </a:extLst>
            </p:cNvPr>
            <p:cNvSpPr txBox="1"/>
            <p:nvPr/>
          </p:nvSpPr>
          <p:spPr>
            <a:xfrm>
              <a:off x="5626483" y="5132913"/>
              <a:ext cx="1568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Short-term, </a:t>
              </a:r>
              <a:br>
                <a:rPr lang="en-US" sz="1200" dirty="0"/>
              </a:br>
              <a:r>
                <a:rPr lang="en-US" sz="1200" dirty="0"/>
                <a:t>limited-duration plans 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5346D7F-E3D8-E34C-849F-E5F7C32CAB90}"/>
                </a:ext>
              </a:extLst>
            </p:cNvPr>
            <p:cNvSpPr/>
            <p:nvPr/>
          </p:nvSpPr>
          <p:spPr>
            <a:xfrm>
              <a:off x="5486578" y="5640852"/>
              <a:ext cx="139905" cy="13990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5B938EA-3017-DE4B-AAFE-BEFE288D683C}"/>
                </a:ext>
              </a:extLst>
            </p:cNvPr>
            <p:cNvSpPr txBox="1"/>
            <p:nvPr/>
          </p:nvSpPr>
          <p:spPr>
            <a:xfrm>
              <a:off x="5626483" y="5572305"/>
              <a:ext cx="8723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Uninsured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0371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160363</TotalTime>
  <Words>62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Coverage and Changes in Spending Compared to Current Law,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2118</cp:revision>
  <cp:lastPrinted>2019-10-10T19:24:34Z</cp:lastPrinted>
  <dcterms:created xsi:type="dcterms:W3CDTF">2014-10-08T23:03:32Z</dcterms:created>
  <dcterms:modified xsi:type="dcterms:W3CDTF">2019-10-17T19:34:19Z</dcterms:modified>
</cp:coreProperties>
</file>