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63" r:id="rId2"/>
    <p:sldId id="468" r:id="rId3"/>
    <p:sldId id="492" r:id="rId4"/>
    <p:sldId id="486" r:id="rId5"/>
    <p:sldId id="487" r:id="rId6"/>
    <p:sldId id="489" r:id="rId7"/>
    <p:sldId id="490" r:id="rId8"/>
    <p:sldId id="49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9AC68EC-D964-234A-91CE-48F988FEF166}">
          <p14:sldIdLst>
            <p14:sldId id="463"/>
            <p14:sldId id="468"/>
            <p14:sldId id="492"/>
            <p14:sldId id="486"/>
            <p14:sldId id="487"/>
            <p14:sldId id="489"/>
            <p14:sldId id="490"/>
            <p14:sldId id="491"/>
          </p14:sldIdLst>
        </p14:section>
        <p14:section name="Updated Templates" id="{58554A99-08AC-A143-ADEF-D3F90B7C1A9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B6B8"/>
    <a:srgbClr val="3E393B"/>
    <a:srgbClr val="F9FAF9"/>
    <a:srgbClr val="474345"/>
    <a:srgbClr val="4D494B"/>
    <a:srgbClr val="A64C24"/>
    <a:srgbClr val="534F51"/>
    <a:srgbClr val="F0BA1B"/>
    <a:srgbClr val="F7F6F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9"/>
    <p:restoredTop sz="96413" autoAdjust="0"/>
  </p:normalViewPr>
  <p:slideViewPr>
    <p:cSldViewPr snapToGrid="0" snapToObjects="1" showGuides="1">
      <p:cViewPr varScale="1">
        <p:scale>
          <a:sx n="82" d="100"/>
          <a:sy n="82" d="100"/>
        </p:scale>
        <p:origin x="140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6" d="100"/>
          <a:sy n="116" d="100"/>
        </p:scale>
        <p:origin x="302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4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Sheet1!$C$2:$C$3</c:f>
              <c:numCache>
                <c:formatCode>0.0</c:formatCode>
                <c:ptCount val="2"/>
                <c:pt idx="0">
                  <c:v>32.200000000000003</c:v>
                </c:pt>
                <c:pt idx="1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EF-4A11-8AC5-01E3BC996983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STLD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EF-4A11-8AC5-01E3BC9969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4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Sheet1!$D$2:$D$3</c:f>
              <c:numCache>
                <c:formatCode>0.0</c:formatCode>
                <c:ptCount val="2"/>
                <c:pt idx="0">
                  <c:v>2.4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EF-4A11-8AC5-01E3BC99698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418390512"/>
        <c:axId val="418394040"/>
      </c:barChart>
      <c:catAx>
        <c:axId val="41839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394040"/>
        <c:crosses val="autoZero"/>
        <c:auto val="1"/>
        <c:lblAlgn val="ctr"/>
        <c:lblOffset val="200"/>
        <c:noMultiLvlLbl val="0"/>
      </c:catAx>
      <c:valAx>
        <c:axId val="418394040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39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183557760453579E-2"/>
          <c:y val="3.0397239921911515E-2"/>
          <c:w val="0.93763288447909288"/>
          <c:h val="0.833860130388216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Increase in 
federal 
spending</c:v>
                </c:pt>
                <c:pt idx="1">
                  <c:v>Additional 
federal revenue needed*</c:v>
                </c:pt>
                <c:pt idx="2">
                  <c:v>Change in national health spending</c:v>
                </c:pt>
              </c:strCache>
            </c:strRef>
          </c:cat>
          <c:val>
            <c:numRef>
              <c:f>Sheet1!$B$1:$B$3</c:f>
              <c:numCache>
                <c:formatCode>_("$"* #,##0.0_);_("$"* \(#,##0.0\);_("$"* "-"??_);_(@_)</c:formatCode>
                <c:ptCount val="3"/>
                <c:pt idx="0">
                  <c:v>46.7</c:v>
                </c:pt>
                <c:pt idx="1">
                  <c:v>45.6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35-45A4-B6B1-07A67A71DF2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418393648"/>
        <c:axId val="418391688"/>
      </c:barChart>
      <c:catAx>
        <c:axId val="41839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391688"/>
        <c:crosses val="autoZero"/>
        <c:auto val="1"/>
        <c:lblAlgn val="ctr"/>
        <c:lblOffset val="100"/>
        <c:noMultiLvlLbl val="0"/>
      </c:catAx>
      <c:valAx>
        <c:axId val="418391688"/>
        <c:scaling>
          <c:orientation val="minMax"/>
          <c:max val="10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393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5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Sheet1!$C$2:$C$3</c:f>
              <c:numCache>
                <c:formatCode>0.0</c:formatCode>
                <c:ptCount val="2"/>
                <c:pt idx="0">
                  <c:v>32.200000000000003</c:v>
                </c:pt>
                <c:pt idx="1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06-4C55-8CB6-F85DA58266A5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STLD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06-4C55-8CB6-F85DA5826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5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Sheet1!$D$2:$D$3</c:f>
              <c:numCache>
                <c:formatCode>0.0</c:formatCode>
                <c:ptCount val="2"/>
                <c:pt idx="0">
                  <c:v>2.4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06-4C55-8CB6-F85DA58266A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418389728"/>
        <c:axId val="418393256"/>
      </c:barChart>
      <c:catAx>
        <c:axId val="41838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393256"/>
        <c:crosses val="autoZero"/>
        <c:auto val="1"/>
        <c:lblAlgn val="ctr"/>
        <c:lblOffset val="200"/>
        <c:noMultiLvlLbl val="0"/>
      </c:catAx>
      <c:valAx>
        <c:axId val="418393256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38972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183557760453579E-2"/>
          <c:y val="3.0397239921911515E-2"/>
          <c:w val="0.93763288447909288"/>
          <c:h val="0.833860130388216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Increase in 
federal 
spending</c:v>
                </c:pt>
                <c:pt idx="1">
                  <c:v>Additional 
federal revenue needed*</c:v>
                </c:pt>
                <c:pt idx="2">
                  <c:v>Change in national health spending</c:v>
                </c:pt>
              </c:strCache>
            </c:strRef>
          </c:cat>
          <c:val>
            <c:numRef>
              <c:f>Sheet1!$B$1:$B$3</c:f>
              <c:numCache>
                <c:formatCode>_("$"* #,##0.0_);_("$"* \(#,##0.0\);_("$"* "-"??_);_(@_)</c:formatCode>
                <c:ptCount val="3"/>
                <c:pt idx="0">
                  <c:v>122.1</c:v>
                </c:pt>
                <c:pt idx="1">
                  <c:v>108</c:v>
                </c:pt>
                <c:pt idx="2">
                  <c:v>-22.6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E1-44F0-B39D-A0513569193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418394432"/>
        <c:axId val="418390904"/>
      </c:barChart>
      <c:catAx>
        <c:axId val="41839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390904"/>
        <c:crosses val="autoZero"/>
        <c:auto val="1"/>
        <c:lblAlgn val="ctr"/>
        <c:lblOffset val="100"/>
        <c:noMultiLvlLbl val="0"/>
      </c:catAx>
      <c:valAx>
        <c:axId val="418390904"/>
        <c:scaling>
          <c:orientation val="minMax"/>
          <c:max val="200"/>
          <c:min val="-4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39443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7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Sheet1!$C$2:$C$3</c:f>
              <c:numCache>
                <c:formatCode>0.0</c:formatCode>
                <c:ptCount val="2"/>
                <c:pt idx="0">
                  <c:v>32.200000000000003</c:v>
                </c:pt>
                <c:pt idx="1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32-4C3A-A290-338A140C023F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STLD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32-4C3A-A290-338A140C02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7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Sheet1!$D$2:$D$3</c:f>
              <c:numCache>
                <c:formatCode>0.0</c:formatCode>
                <c:ptCount val="2"/>
                <c:pt idx="0">
                  <c:v>2.4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32-4C3A-A290-338A140C023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418395216"/>
        <c:axId val="418396392"/>
      </c:barChart>
      <c:catAx>
        <c:axId val="41839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396392"/>
        <c:crosses val="autoZero"/>
        <c:auto val="1"/>
        <c:lblAlgn val="ctr"/>
        <c:lblOffset val="200"/>
        <c:noMultiLvlLbl val="0"/>
      </c:catAx>
      <c:valAx>
        <c:axId val="418396392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395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183557760453579E-2"/>
          <c:y val="3.0397239921911515E-2"/>
          <c:w val="0.93763288447909288"/>
          <c:h val="0.833860130388216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3.3458799440314732E-3"/>
                  <c:y val="5.89726553805590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6E-427D-931B-4FFDE3FAC4E6}"/>
                </c:ext>
              </c:extLst>
            </c:dLbl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Increase in 
federal 
spending</c:v>
                </c:pt>
                <c:pt idx="1">
                  <c:v>Additional 
federal revenue needed*</c:v>
                </c:pt>
                <c:pt idx="2">
                  <c:v>Change in national health spending</c:v>
                </c:pt>
              </c:strCache>
            </c:strRef>
          </c:cat>
          <c:val>
            <c:numRef>
              <c:f>Sheet1!$B$1:$B$3</c:f>
              <c:numCache>
                <c:formatCode>_("$"* #,##0.0_);_("$"* \(#,##0.0\);_("$"* "-"??_);_(@_)</c:formatCode>
                <c:ptCount val="3"/>
                <c:pt idx="0">
                  <c:v>1522.8</c:v>
                </c:pt>
                <c:pt idx="1">
                  <c:v>1365.3</c:v>
                </c:pt>
                <c:pt idx="2">
                  <c:v>-209.5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6E-427D-931B-4FFDE3FAC4E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419420968"/>
        <c:axId val="419415872"/>
      </c:barChart>
      <c:catAx>
        <c:axId val="419420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415872"/>
        <c:crosses val="autoZero"/>
        <c:auto val="1"/>
        <c:lblAlgn val="ctr"/>
        <c:lblOffset val="100"/>
        <c:noMultiLvlLbl val="0"/>
      </c:catAx>
      <c:valAx>
        <c:axId val="419415872"/>
        <c:scaling>
          <c:orientation val="minMax"/>
          <c:max val="3000"/>
          <c:min val="-50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420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8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Sheet1!$C$2:$C$3</c:f>
              <c:numCache>
                <c:formatCode>0.0</c:formatCode>
                <c:ptCount val="2"/>
                <c:pt idx="0">
                  <c:v>32.200000000000003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D9-4521-9508-95B153FC4F28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STLD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D9-4521-9508-95B153FC4F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8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Sheet1!$D$2:$D$3</c:f>
              <c:numCache>
                <c:formatCode>0.0</c:formatCode>
                <c:ptCount val="2"/>
                <c:pt idx="0">
                  <c:v>2.4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D9-4521-9508-95B153FC4F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419419792"/>
        <c:axId val="419415480"/>
      </c:barChart>
      <c:catAx>
        <c:axId val="41941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415480"/>
        <c:crosses val="autoZero"/>
        <c:auto val="1"/>
        <c:lblAlgn val="ctr"/>
        <c:lblOffset val="200"/>
        <c:noMultiLvlLbl val="0"/>
      </c:catAx>
      <c:valAx>
        <c:axId val="419415480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419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183557760453579E-2"/>
          <c:y val="3.0397239921911515E-2"/>
          <c:w val="0.93763288447909288"/>
          <c:h val="0.833860130388216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Increase in 
federal 
spending</c:v>
                </c:pt>
                <c:pt idx="1">
                  <c:v>Additional 
federal revenue needed*</c:v>
                </c:pt>
                <c:pt idx="2">
                  <c:v>Change in national health spending</c:v>
                </c:pt>
              </c:strCache>
            </c:strRef>
          </c:cat>
          <c:val>
            <c:numRef>
              <c:f>Sheet1!$B$1:$B$3</c:f>
              <c:numCache>
                <c:formatCode>_("$"* #,##0.0_);_("$"* \(#,##0.0\);_("$"* "-"??_);_(@_)</c:formatCode>
                <c:ptCount val="3"/>
                <c:pt idx="0">
                  <c:v>2844.6</c:v>
                </c:pt>
                <c:pt idx="1">
                  <c:v>2687</c:v>
                </c:pt>
                <c:pt idx="2">
                  <c:v>719.7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E9-4B4A-9ABB-4B7FD7FF1CB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419417440"/>
        <c:axId val="419417048"/>
      </c:barChart>
      <c:catAx>
        <c:axId val="41941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417048"/>
        <c:crosses val="autoZero"/>
        <c:auto val="1"/>
        <c:lblAlgn val="ctr"/>
        <c:lblOffset val="100"/>
        <c:noMultiLvlLbl val="0"/>
      </c:catAx>
      <c:valAx>
        <c:axId val="419417048"/>
        <c:scaling>
          <c:orientation val="minMax"/>
          <c:max val="3000"/>
          <c:min val="-50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417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5E4EA1-A99D-B048-BA0C-79C029FED16D}" type="datetimeFigureOut">
              <a:rPr lang="en-US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929975D-F705-A745-832F-2C52B7964343}" type="slidenum">
              <a:r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23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341F68-DADF-2547-A6B4-F95624CB91F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910B79-A433-044A-A8FC-6C2E1104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07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10B79-A433-044A-A8FC-6C2E1104D2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5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6347638"/>
            <a:ext cx="3062376" cy="51036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900" y="414070"/>
            <a:ext cx="3383280" cy="91440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9361" y="-380244"/>
            <a:ext cx="1195566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</a:ln>
        </p:spPr>
        <p:txBody>
          <a:bodyPr wrap="none" lIns="137160" tIns="68580" rIns="137160" bIns="137160" rtlCol="0">
            <a:spAutoFit/>
          </a:bodyPr>
          <a:lstStyle/>
          <a:p>
            <a:r>
              <a:rPr lang="en-US" sz="900" b="1">
                <a:solidFill>
                  <a:schemeClr val="accent2"/>
                </a:solidFill>
              </a:rPr>
              <a:t>Master:</a:t>
            </a:r>
            <a:r>
              <a:rPr lang="en-US" sz="900" b="1" baseline="0">
                <a:solidFill>
                  <a:schemeClr val="accent2"/>
                </a:solidFill>
              </a:rPr>
              <a:t> </a:t>
            </a:r>
            <a:r>
              <a:rPr lang="en-US" sz="900" b="1">
                <a:solidFill>
                  <a:schemeClr val="accent2"/>
                </a:solidFill>
              </a:rPr>
              <a:t>Cover A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Dark">
    <p:bg>
      <p:bgPr>
        <a:gradFill>
          <a:gsLst>
            <a:gs pos="0">
              <a:srgbClr val="474345"/>
            </a:gs>
            <a:gs pos="100000">
              <a:schemeClr val="tx1">
                <a:lumMod val="7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n>
                  <a:solidFill>
                    <a:schemeClr val="bg1"/>
                  </a:solidFill>
                </a:ln>
              </a:defRPr>
            </a:lvl1pPr>
          </a:lstStyle>
          <a:p>
            <a:fld id="{B68F88C8-0A9A-DA43-95C8-7FE161A053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42900" y="1981200"/>
            <a:ext cx="8458200" cy="2895600"/>
          </a:xfrm>
        </p:spPr>
        <p:txBody>
          <a:bodyPr anchor="ctr">
            <a:noAutofit/>
          </a:bodyPr>
          <a:lstStyle>
            <a:lvl1pPr algn="ctr">
              <a:defRPr sz="27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99361" y="-401185"/>
            <a:ext cx="1426163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</a:ln>
        </p:spPr>
        <p:txBody>
          <a:bodyPr wrap="none" lIns="137160" tIns="68580" rIns="137160" bIns="137160" rtlCol="0">
            <a:spAutoFit/>
          </a:bodyPr>
          <a:lstStyle/>
          <a:p>
            <a:r>
              <a:rPr lang="en-US" sz="900" b="1">
                <a:solidFill>
                  <a:schemeClr val="accent2"/>
                </a:solidFill>
              </a:rPr>
              <a:t>Master:</a:t>
            </a:r>
            <a:r>
              <a:rPr lang="en-US" sz="900" b="1" baseline="0">
                <a:solidFill>
                  <a:schemeClr val="accent2"/>
                </a:solidFill>
              </a:rPr>
              <a:t> Divider Dark</a:t>
            </a:r>
            <a:endParaRPr lang="en-US" sz="900" b="1">
              <a:solidFill>
                <a:schemeClr val="accent2"/>
              </a:solidFill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-412554" y="117081"/>
            <a:ext cx="173736" cy="2316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-412554" y="452571"/>
            <a:ext cx="173736" cy="23164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-412554" y="788061"/>
            <a:ext cx="173736" cy="2316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-412554" y="1123551"/>
            <a:ext cx="173736" cy="2316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-412554" y="1459040"/>
            <a:ext cx="173736" cy="2316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-666470" y="427297"/>
            <a:ext cx="300082" cy="127855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750" b="1" spc="0">
                <a:solidFill>
                  <a:schemeClr val="tx1">
                    <a:lumMod val="60000"/>
                    <a:lumOff val="40000"/>
                  </a:schemeClr>
                </a:solidFill>
              </a:rPr>
              <a:t>URBAN</a:t>
            </a:r>
            <a:r>
              <a:rPr lang="en-US" sz="750" b="1" spc="0" baseline="0">
                <a:solidFill>
                  <a:schemeClr val="tx1">
                    <a:lumMod val="60000"/>
                    <a:lumOff val="40000"/>
                  </a:schemeClr>
                </a:solidFill>
              </a:rPr>
              <a:t> COLOR PALETTE</a:t>
            </a:r>
            <a:endParaRPr lang="en-US" sz="750" b="1" spc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E94282D-5EA7-1E4B-8490-E653A217D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100000" contrast="100000"/>
          </a:blip>
          <a:stretch>
            <a:fillRect/>
          </a:stretch>
        </p:blipFill>
        <p:spPr>
          <a:xfrm>
            <a:off x="342900" y="6512353"/>
            <a:ext cx="2463800" cy="1524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Light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n>
                  <a:solidFill>
                    <a:schemeClr val="bg1"/>
                  </a:solidFill>
                </a:ln>
              </a:defRPr>
            </a:lvl1pPr>
          </a:lstStyle>
          <a:p>
            <a:fld id="{B68F88C8-0A9A-DA43-95C8-7FE161A053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42900" y="1981200"/>
            <a:ext cx="8458200" cy="2895600"/>
          </a:xfrm>
        </p:spPr>
        <p:txBody>
          <a:bodyPr anchor="ctr">
            <a:noAutofit/>
          </a:bodyPr>
          <a:lstStyle>
            <a:lvl1pPr algn="ctr">
              <a:defRPr sz="270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99361" y="-401292"/>
            <a:ext cx="1452307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</a:ln>
        </p:spPr>
        <p:txBody>
          <a:bodyPr wrap="none" lIns="137160" tIns="68580" rIns="137160" bIns="137160" rtlCol="0">
            <a:spAutoFit/>
          </a:bodyPr>
          <a:lstStyle/>
          <a:p>
            <a:r>
              <a:rPr lang="en-US" sz="900" b="1">
                <a:solidFill>
                  <a:schemeClr val="accent2"/>
                </a:solidFill>
              </a:rPr>
              <a:t>Master:</a:t>
            </a:r>
            <a:r>
              <a:rPr lang="en-US" sz="900" b="1" baseline="0">
                <a:solidFill>
                  <a:schemeClr val="accent2"/>
                </a:solidFill>
              </a:rPr>
              <a:t> Divider Light</a:t>
            </a:r>
            <a:endParaRPr lang="en-US" sz="9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defRPr>
            </a:lvl1pPr>
          </a:lstStyle>
          <a:p>
            <a:fld id="{B68F88C8-0A9A-DA43-95C8-7FE161A053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42900" y="533400"/>
            <a:ext cx="8458200" cy="1157288"/>
          </a:xfrm>
        </p:spPr>
        <p:txBody>
          <a:bodyPr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576072" y="1889126"/>
            <a:ext cx="8225028" cy="4035425"/>
          </a:xfrm>
        </p:spPr>
        <p:txBody>
          <a:bodyPr/>
          <a:lstStyle>
            <a:lvl1pPr marL="0" indent="0">
              <a:buNone/>
              <a:defRPr i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Add Quote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99361" y="-392665"/>
            <a:ext cx="1393483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</a:ln>
        </p:spPr>
        <p:txBody>
          <a:bodyPr wrap="none" lIns="137160" tIns="68580" rIns="137160" bIns="137160" rtlCol="0">
            <a:spAutoFit/>
          </a:bodyPr>
          <a:lstStyle/>
          <a:p>
            <a:r>
              <a:rPr lang="en-US" sz="900" b="1">
                <a:solidFill>
                  <a:schemeClr val="accent2"/>
                </a:solidFill>
              </a:rPr>
              <a:t>Master:</a:t>
            </a:r>
            <a:r>
              <a:rPr lang="en-US" sz="900" b="1" baseline="0">
                <a:solidFill>
                  <a:schemeClr val="accent2"/>
                </a:solidFill>
              </a:rPr>
              <a:t> Quote Light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Dark">
    <p:bg>
      <p:bgPr>
        <a:gradFill>
          <a:gsLst>
            <a:gs pos="0">
              <a:srgbClr val="474345"/>
            </a:gs>
            <a:gs pos="100000">
              <a:schemeClr val="tx1">
                <a:lumMod val="7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n>
                  <a:solidFill>
                    <a:schemeClr val="bg1"/>
                  </a:solidFill>
                </a:ln>
              </a:defRPr>
            </a:lvl1pPr>
          </a:lstStyle>
          <a:p>
            <a:fld id="{B68F88C8-0A9A-DA43-95C8-7FE161A053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42900" y="533400"/>
            <a:ext cx="8458200" cy="1157288"/>
          </a:xfrm>
        </p:spPr>
        <p:txBody>
          <a:bodyPr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-24944"/>
          <a:stretch/>
        </p:blipFill>
        <p:spPr>
          <a:xfrm>
            <a:off x="240507" y="6521450"/>
            <a:ext cx="1793335" cy="102824"/>
          </a:xfrm>
          <a:prstGeom prst="rect">
            <a:avLst/>
          </a:prstGeom>
        </p:spPr>
      </p:pic>
      <p:sp>
        <p:nvSpPr>
          <p:cNvPr id="5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576072" y="1889126"/>
            <a:ext cx="8225028" cy="4035425"/>
          </a:xfrm>
        </p:spPr>
        <p:txBody>
          <a:bodyPr/>
          <a:lstStyle>
            <a:lvl1pPr marL="0" indent="0">
              <a:buNone/>
              <a:defRPr i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Add Quote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99362" y="-392665"/>
            <a:ext cx="1367339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</a:ln>
        </p:spPr>
        <p:txBody>
          <a:bodyPr wrap="none" lIns="137160" tIns="68580" rIns="137160" bIns="137160" rtlCol="0">
            <a:spAutoFit/>
          </a:bodyPr>
          <a:lstStyle/>
          <a:p>
            <a:r>
              <a:rPr lang="en-US" sz="900" b="1">
                <a:solidFill>
                  <a:schemeClr val="accent2"/>
                </a:solidFill>
              </a:rPr>
              <a:t>Master:</a:t>
            </a:r>
            <a:r>
              <a:rPr lang="en-US" sz="900" b="1" baseline="0">
                <a:solidFill>
                  <a:schemeClr val="accent2"/>
                </a:solidFill>
              </a:rPr>
              <a:t> Quote Dark</a:t>
            </a:r>
            <a:endParaRPr lang="en-US" sz="900" b="1">
              <a:solidFill>
                <a:schemeClr val="accent2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-412554" y="117081"/>
            <a:ext cx="173736" cy="2316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-412554" y="452571"/>
            <a:ext cx="173736" cy="23164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-412554" y="788061"/>
            <a:ext cx="173736" cy="2316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-412554" y="1123551"/>
            <a:ext cx="173736" cy="2316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3" name="Oval 12"/>
          <p:cNvSpPr/>
          <p:nvPr userDrawn="1"/>
        </p:nvSpPr>
        <p:spPr>
          <a:xfrm>
            <a:off x="-412554" y="1459040"/>
            <a:ext cx="173736" cy="2316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-666470" y="427297"/>
            <a:ext cx="300082" cy="127855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750" b="1" spc="0">
                <a:solidFill>
                  <a:schemeClr val="tx1">
                    <a:lumMod val="60000"/>
                    <a:lumOff val="40000"/>
                  </a:schemeClr>
                </a:solidFill>
              </a:rPr>
              <a:t>URBAN</a:t>
            </a:r>
            <a:r>
              <a:rPr lang="en-US" sz="750" b="1" spc="0" baseline="0">
                <a:solidFill>
                  <a:schemeClr val="tx1">
                    <a:lumMod val="60000"/>
                    <a:lumOff val="40000"/>
                  </a:schemeClr>
                </a:solidFill>
              </a:rPr>
              <a:t> COLOR PALETTE</a:t>
            </a:r>
            <a:endParaRPr lang="en-US" sz="750" b="1" spc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88C8-0A9A-DA43-95C8-7FE161A0535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199362" y="-392666"/>
            <a:ext cx="1063605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</a:ln>
        </p:spPr>
        <p:txBody>
          <a:bodyPr wrap="none" lIns="137160" tIns="68580" rIns="137160" bIns="137160" rtlCol="0">
            <a:spAutoFit/>
          </a:bodyPr>
          <a:lstStyle/>
          <a:p>
            <a:r>
              <a:rPr lang="en-US" sz="900" b="1">
                <a:solidFill>
                  <a:schemeClr val="accent2"/>
                </a:solidFill>
              </a:rPr>
              <a:t>Master:</a:t>
            </a:r>
            <a:r>
              <a:rPr lang="en-US" sz="900" b="1" baseline="0">
                <a:solidFill>
                  <a:schemeClr val="accent2"/>
                </a:solidFill>
              </a:rPr>
              <a:t> Blank</a:t>
            </a:r>
            <a:endParaRPr lang="en-US" sz="9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6347638"/>
            <a:ext cx="2456121" cy="510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9144000" cy="2967487"/>
          </a:xfrm>
          <a:solidFill>
            <a:schemeClr val="bg2">
              <a:lumMod val="85000"/>
            </a:schemeClr>
          </a:solidFill>
        </p:spPr>
        <p:txBody>
          <a:bodyPr lIns="182880" rIns="182880" anchor="t"/>
          <a:lstStyle>
            <a:lvl1pPr marL="0" indent="0" algn="ctr">
              <a:spcAft>
                <a:spcPts val="0"/>
              </a:spcAft>
              <a:buNone/>
              <a:defRPr baseline="0">
                <a:solidFill>
                  <a:schemeClr val="bg1"/>
                </a:solidFill>
              </a:defRPr>
            </a:lvl1pPr>
          </a:lstStyle>
          <a:p>
            <a:br>
              <a:rPr lang="en-US"/>
            </a:br>
            <a:r>
              <a:rPr lang="en-US"/>
              <a:t>Drag picture to placeholder or click icon to add from a file.</a:t>
            </a:r>
            <a:br>
              <a:rPr lang="en-US"/>
            </a:br>
            <a:r>
              <a:rPr lang="en-US"/>
              <a:t>Photo will be cropped to 960x260 pixels.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99361" y="-380244"/>
            <a:ext cx="1824861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  <a:prstDash val="solid"/>
          </a:ln>
        </p:spPr>
        <p:txBody>
          <a:bodyPr wrap="none" lIns="137160" tIns="68580" rIns="137160" bIns="137160" rtlCol="0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z="900"/>
              <a:t>Master: Cover B with image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59602185-155F-114D-ABC9-23953F6B44C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5925863"/>
            <a:ext cx="3944428" cy="417677"/>
          </a:xfrm>
        </p:spPr>
        <p:txBody>
          <a:bodyPr anchor="b">
            <a:normAutofit/>
          </a:bodyPr>
          <a:lstStyle>
            <a:lvl1pPr marL="0" indent="0" algn="r">
              <a:buNone/>
              <a:defRPr sz="9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 optional author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B7C937-2A85-C74C-984E-D502BA6714CF}"/>
              </a:ext>
            </a:extLst>
          </p:cNvPr>
          <p:cNvSpPr/>
          <p:nvPr userDrawn="1"/>
        </p:nvSpPr>
        <p:spPr>
          <a:xfrm>
            <a:off x="342900" y="6443932"/>
            <a:ext cx="2538323" cy="2760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900" y="5715000"/>
            <a:ext cx="3383280" cy="9144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2" orient="horz" pos="1872" userDrawn="1">
          <p15:clr>
            <a:srgbClr val="FBAE40"/>
          </p15:clr>
        </p15:guide>
        <p15:guide id="3" orient="horz" pos="39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33400"/>
            <a:ext cx="8458200" cy="886097"/>
          </a:xfrm>
        </p:spPr>
        <p:txBody>
          <a:bodyPr anchor="t" anchorCtr="0"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88C8-0A9A-DA43-95C8-7FE161A0535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199362" y="-384037"/>
            <a:ext cx="1269298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</a:ln>
        </p:spPr>
        <p:txBody>
          <a:bodyPr wrap="none" lIns="137160" tIns="68580" rIns="137160" bIns="137160" rtlCol="0">
            <a:spAutoFit/>
          </a:bodyPr>
          <a:lstStyle/>
          <a:p>
            <a:r>
              <a:rPr lang="en-US" sz="900" b="1">
                <a:solidFill>
                  <a:schemeClr val="accent2"/>
                </a:solidFill>
              </a:rPr>
              <a:t>Master:</a:t>
            </a:r>
            <a:r>
              <a:rPr lang="en-US" sz="900" b="1" baseline="0">
                <a:solidFill>
                  <a:schemeClr val="accent2"/>
                </a:solidFill>
              </a:rPr>
              <a:t> Title Only</a:t>
            </a:r>
            <a:endParaRPr lang="en-US" sz="900" b="1">
              <a:solidFill>
                <a:schemeClr val="accent2"/>
              </a:solidFill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73CC05F-D06D-3140-B072-F1CAE0BC36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2901" y="8649"/>
            <a:ext cx="2133918" cy="276999"/>
          </a:xfrm>
          <a:solidFill>
            <a:schemeClr val="accent1">
              <a:alpha val="5000"/>
            </a:schemeClr>
          </a:solidFill>
          <a:ln>
            <a:noFill/>
          </a:ln>
        </p:spPr>
        <p:txBody>
          <a:bodyPr wrap="none" lIns="91440" tIns="91440" rIns="91440" bIns="91440" anchor="ctr">
            <a:spAutoFit/>
          </a:bodyPr>
          <a:lstStyle>
            <a:lvl1pPr marL="0" indent="0" algn="l">
              <a:buFontTx/>
              <a:buNone/>
              <a:defRPr sz="600" b="0" cap="all" spc="75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optional SECTION HEADER</a:t>
            </a:r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43700" y="6467708"/>
            <a:ext cx="2057400" cy="2093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fld id="{B68F88C8-0A9A-DA43-95C8-7FE161A053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42900" y="533400"/>
            <a:ext cx="8458200" cy="854388"/>
          </a:xfrm>
        </p:spPr>
        <p:txBody>
          <a:bodyPr lIns="0" rIns="0" anchor="t" anchorCtr="0">
            <a:noAutofit/>
          </a:bodyPr>
          <a:lstStyle>
            <a:lvl1pPr>
              <a:defRPr sz="2800" b="1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342900" y="1387788"/>
            <a:ext cx="7660994" cy="4670112"/>
          </a:xfrm>
        </p:spPr>
        <p:txBody>
          <a:bodyPr tIns="0" bIns="91440">
            <a:noAutofit/>
          </a:bodyPr>
          <a:lstStyle>
            <a:lvl1pPr>
              <a:lnSpc>
                <a:spcPct val="108000"/>
              </a:lnSpc>
              <a:spcBef>
                <a:spcPts val="0"/>
              </a:spcBef>
              <a:spcAft>
                <a:spcPts val="1200"/>
              </a:spcAft>
              <a:defRPr sz="1600" baseline="0">
                <a:latin typeface="+mn-lt"/>
              </a:defRPr>
            </a:lvl1pPr>
            <a:lvl2pPr>
              <a:lnSpc>
                <a:spcPct val="108000"/>
              </a:lnSpc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2pPr>
            <a:lvl3pPr>
              <a:lnSpc>
                <a:spcPct val="108000"/>
              </a:lnSpc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3pPr>
            <a:lvl4pPr>
              <a:lnSpc>
                <a:spcPct val="108000"/>
              </a:lnSpc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4pPr>
            <a:lvl5pPr>
              <a:lnSpc>
                <a:spcPct val="108000"/>
              </a:lnSpc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99361" y="-380244"/>
            <a:ext cx="1501327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</a:ln>
        </p:spPr>
        <p:txBody>
          <a:bodyPr wrap="none" lIns="137160" tIns="68580" rIns="137160" bIns="137160" rtlCol="0">
            <a:spAutoFit/>
          </a:bodyPr>
          <a:lstStyle/>
          <a:p>
            <a:r>
              <a:rPr lang="en-US" sz="900" b="1">
                <a:solidFill>
                  <a:schemeClr val="accent2"/>
                </a:solidFill>
              </a:rPr>
              <a:t>Master:</a:t>
            </a:r>
            <a:r>
              <a:rPr lang="en-US" sz="900" b="1" baseline="0">
                <a:solidFill>
                  <a:schemeClr val="accent2"/>
                </a:solidFill>
              </a:rPr>
              <a:t> Title + Bullets</a:t>
            </a:r>
            <a:endParaRPr lang="en-US" sz="900" b="1">
              <a:solidFill>
                <a:schemeClr val="accent2"/>
              </a:solidFill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42901" y="8649"/>
            <a:ext cx="2133918" cy="276999"/>
          </a:xfrm>
          <a:solidFill>
            <a:schemeClr val="accent1">
              <a:alpha val="5000"/>
            </a:schemeClr>
          </a:solidFill>
          <a:ln>
            <a:noFill/>
          </a:ln>
        </p:spPr>
        <p:txBody>
          <a:bodyPr wrap="none" lIns="91440" tIns="91440" rIns="91440" bIns="91440" anchor="ctr">
            <a:spAutoFit/>
          </a:bodyPr>
          <a:lstStyle>
            <a:lvl1pPr marL="0" indent="0" algn="l">
              <a:buFontTx/>
              <a:buNone/>
              <a:defRPr sz="600" b="0" cap="all" spc="75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optional SECTION HEADER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43700" y="6467708"/>
            <a:ext cx="2057400" cy="2093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fld id="{B68F88C8-0A9A-DA43-95C8-7FE161A053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3949396" y="812181"/>
            <a:ext cx="4431443" cy="4987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42900" y="533400"/>
            <a:ext cx="8458200" cy="898633"/>
          </a:xfrm>
        </p:spPr>
        <p:txBody>
          <a:bodyPr lIns="0" rIns="0" anchor="t" anchorCtr="0">
            <a:noAutofit/>
          </a:bodyPr>
          <a:lstStyle>
            <a:lvl1pPr>
              <a:defRPr sz="2800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342900" y="1452947"/>
            <a:ext cx="7660994" cy="4367212"/>
          </a:xfrm>
        </p:spPr>
        <p:txBody>
          <a:bodyPr tIns="0" bIns="91440">
            <a:noAutofit/>
          </a:bodyPr>
          <a:lstStyle>
            <a:lvl1pPr marL="342900" indent="-342900">
              <a:lnSpc>
                <a:spcPct val="108000"/>
              </a:lnSpc>
              <a:spcAft>
                <a:spcPts val="900"/>
              </a:spcAft>
              <a:defRPr sz="2100" baseline="0">
                <a:latin typeface="+mn-lt"/>
              </a:defRPr>
            </a:lvl1pPr>
            <a:lvl2pPr marL="685800" indent="-342900">
              <a:lnSpc>
                <a:spcPct val="108000"/>
              </a:lnSpc>
              <a:spcAft>
                <a:spcPts val="900"/>
              </a:spcAft>
              <a:defRPr sz="2100" baseline="0">
                <a:latin typeface="+mn-lt"/>
              </a:defRPr>
            </a:lvl2pPr>
            <a:lvl3pPr marL="1028700" indent="-342900">
              <a:lnSpc>
                <a:spcPct val="108000"/>
              </a:lnSpc>
              <a:spcAft>
                <a:spcPts val="900"/>
              </a:spcAft>
              <a:defRPr sz="2100" baseline="0">
                <a:latin typeface="+mn-lt"/>
              </a:defRPr>
            </a:lvl3pPr>
            <a:lvl4pPr marL="1371600" indent="-342900">
              <a:lnSpc>
                <a:spcPct val="108000"/>
              </a:lnSpc>
              <a:spcAft>
                <a:spcPts val="900"/>
              </a:spcAft>
              <a:defRPr sz="2100" baseline="0">
                <a:latin typeface="+mn-lt"/>
              </a:defRPr>
            </a:lvl4pPr>
            <a:lvl5pPr marL="1714500" indent="-342900">
              <a:lnSpc>
                <a:spcPct val="108000"/>
              </a:lnSpc>
              <a:spcAft>
                <a:spcPts val="900"/>
              </a:spcAft>
              <a:defRPr sz="2100" baseline="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99361" y="-388870"/>
            <a:ext cx="1854273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</a:ln>
        </p:spPr>
        <p:txBody>
          <a:bodyPr wrap="none" lIns="137160" tIns="68580" rIns="137160" bIns="137160" rtlCol="0">
            <a:spAutoFit/>
          </a:bodyPr>
          <a:lstStyle/>
          <a:p>
            <a:r>
              <a:rPr lang="en-US" sz="900" b="1">
                <a:solidFill>
                  <a:schemeClr val="accent2"/>
                </a:solidFill>
              </a:rPr>
              <a:t>Master:</a:t>
            </a:r>
            <a:r>
              <a:rPr lang="en-US" sz="900" b="1" baseline="0">
                <a:solidFill>
                  <a:schemeClr val="accent2"/>
                </a:solidFill>
              </a:rPr>
              <a:t> Title + Large Bullets</a:t>
            </a:r>
            <a:endParaRPr lang="en-US" sz="900" b="1">
              <a:solidFill>
                <a:schemeClr val="accent2"/>
              </a:solidFill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9344CE9-DF0E-244E-9177-5BB7481879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2901" y="8649"/>
            <a:ext cx="2133918" cy="276999"/>
          </a:xfrm>
          <a:solidFill>
            <a:schemeClr val="accent1">
              <a:alpha val="5000"/>
            </a:schemeClr>
          </a:solidFill>
          <a:ln>
            <a:noFill/>
          </a:ln>
        </p:spPr>
        <p:txBody>
          <a:bodyPr wrap="none" lIns="91440" tIns="91440" rIns="91440" bIns="91440" anchor="ctr">
            <a:spAutoFit/>
          </a:bodyPr>
          <a:lstStyle>
            <a:lvl1pPr marL="0" indent="0" algn="l">
              <a:buFontTx/>
              <a:buNone/>
              <a:defRPr sz="600" b="0" cap="all" spc="75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optional SECTION HEADER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with anno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43700" y="6467708"/>
            <a:ext cx="2057400" cy="2093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fld id="{B68F88C8-0A9A-DA43-95C8-7FE161A053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3943350" y="533400"/>
            <a:ext cx="4857750" cy="552450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42900" y="533400"/>
            <a:ext cx="2871788" cy="5524500"/>
          </a:xfrm>
        </p:spPr>
        <p:txBody>
          <a:bodyPr anchor="ctr">
            <a:normAutofit/>
          </a:bodyPr>
          <a:lstStyle>
            <a:lvl1pPr>
              <a:lnSpc>
                <a:spcPct val="100000"/>
              </a:lnSpc>
              <a:spcAft>
                <a:spcPts val="900"/>
              </a:spcAft>
              <a:defRPr sz="2500" b="1" i="0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99362" y="-388847"/>
            <a:ext cx="1975872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</a:ln>
        </p:spPr>
        <p:txBody>
          <a:bodyPr wrap="none" lIns="137160" tIns="68580" rIns="137160" bIns="137160" rtlCol="0">
            <a:spAutoFit/>
          </a:bodyPr>
          <a:lstStyle/>
          <a:p>
            <a:r>
              <a:rPr lang="en-US" sz="900" b="1">
                <a:solidFill>
                  <a:schemeClr val="accent2"/>
                </a:solidFill>
              </a:rPr>
              <a:t>Master:</a:t>
            </a:r>
            <a:r>
              <a:rPr lang="en-US" sz="900" b="1" baseline="0">
                <a:solidFill>
                  <a:schemeClr val="accent2"/>
                </a:solidFill>
              </a:rPr>
              <a:t> Figure with annotation</a:t>
            </a:r>
            <a:endParaRPr lang="en-US" sz="900" b="1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943350" y="533400"/>
            <a:ext cx="4857750" cy="5524500"/>
          </a:xfrm>
          <a:noFill/>
        </p:spPr>
        <p:txBody>
          <a:bodyPr vert="horz" lIns="0" tIns="45720" rIns="0" bIns="45720" rtlCol="0">
            <a:normAutofit/>
          </a:bodyPr>
          <a:lstStyle>
            <a:lvl1pPr marL="171450" indent="-171450">
              <a:buNone/>
              <a:defRPr lang="en-US" smtClean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 algn="ctr"/>
            <a:r>
              <a:rPr lang="en-US"/>
              <a:t>Click to edit Master text styles</a:t>
            </a:r>
          </a:p>
          <a:p>
            <a:pPr marL="0" lvl="1" indent="0" algn="ctr"/>
            <a:r>
              <a:rPr lang="en-US"/>
              <a:t>Second level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5C98F9E-B192-D84C-A126-928C54F5048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2901" y="8649"/>
            <a:ext cx="2133918" cy="276999"/>
          </a:xfrm>
          <a:solidFill>
            <a:schemeClr val="accent1">
              <a:alpha val="5000"/>
            </a:schemeClr>
          </a:solidFill>
          <a:ln>
            <a:noFill/>
          </a:ln>
        </p:spPr>
        <p:txBody>
          <a:bodyPr wrap="none" lIns="91440" tIns="91440" rIns="91440" bIns="91440" anchor="ctr">
            <a:spAutoFit/>
          </a:bodyPr>
          <a:lstStyle>
            <a:lvl1pPr marL="0" indent="0" algn="l">
              <a:buFontTx/>
              <a:buNone/>
              <a:defRPr sz="600" b="0" cap="all" spc="75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optional SECTION HEADER</a:t>
            </a: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248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43700" y="6467708"/>
            <a:ext cx="2057400" cy="2093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fld id="{B68F88C8-0A9A-DA43-95C8-7FE161A053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42900" y="533400"/>
            <a:ext cx="2743200" cy="1711036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spcAft>
                <a:spcPts val="900"/>
              </a:spcAft>
              <a:defRPr sz="2500" b="1" i="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42900" y="2481264"/>
            <a:ext cx="2743200" cy="3254375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/>
                </a:solidFill>
              </a:defRPr>
            </a:lvl1pPr>
            <a:lvl2pPr>
              <a:defRPr sz="1600" baseline="0">
                <a:solidFill>
                  <a:schemeClr val="tx1"/>
                </a:solidFill>
              </a:defRPr>
            </a:lvl2pPr>
            <a:lvl3pPr>
              <a:defRPr sz="1600" baseline="0">
                <a:solidFill>
                  <a:schemeClr val="tx1"/>
                </a:solidFill>
              </a:defRPr>
            </a:lvl3pPr>
            <a:lvl4pPr>
              <a:defRPr sz="1600" baseline="0">
                <a:solidFill>
                  <a:schemeClr val="tx1"/>
                </a:solidFill>
              </a:defRPr>
            </a:lvl4pPr>
            <a:lvl5pPr>
              <a:defRPr sz="16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07988" y="-392666"/>
            <a:ext cx="2484083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</a:ln>
        </p:spPr>
        <p:txBody>
          <a:bodyPr wrap="none" lIns="137160" tIns="68580" rIns="137160" bIns="137160" rtlCol="0">
            <a:spAutoFit/>
          </a:bodyPr>
          <a:lstStyle/>
          <a:p>
            <a:r>
              <a:rPr lang="en-US" sz="900" b="1">
                <a:solidFill>
                  <a:schemeClr val="accent2"/>
                </a:solidFill>
              </a:rPr>
              <a:t>Master:</a:t>
            </a:r>
            <a:r>
              <a:rPr lang="en-US" sz="900" b="1" baseline="0">
                <a:solidFill>
                  <a:schemeClr val="accent2"/>
                </a:solidFill>
              </a:rPr>
              <a:t> Figure with annotation + bullets</a:t>
            </a:r>
            <a:endParaRPr lang="en-US" sz="900" b="1">
              <a:solidFill>
                <a:schemeClr val="accent2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/>
          </p:nvPr>
        </p:nvSpPr>
        <p:spPr>
          <a:xfrm>
            <a:off x="3943350" y="533400"/>
            <a:ext cx="4857750" cy="5524500"/>
          </a:xfrm>
          <a:noFill/>
        </p:spPr>
        <p:txBody>
          <a:bodyPr vert="horz" lIns="0" tIns="45720" rIns="0" bIns="45720" rtlCol="0">
            <a:normAutofit/>
          </a:bodyPr>
          <a:lstStyle>
            <a:lvl1pPr marL="171450" indent="-171450">
              <a:buNone/>
              <a:defRPr lang="en-US" smtClean="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 algn="ctr"/>
            <a:r>
              <a:rPr lang="en-US"/>
              <a:t>Click to edit Master text styles</a:t>
            </a:r>
          </a:p>
          <a:p>
            <a:pPr marL="0" lvl="1" indent="0" algn="ctr"/>
            <a:r>
              <a:rPr lang="en-US"/>
              <a:t>Second level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7D7F6C5-3DA8-6043-843B-8F5B92A062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2901" y="25901"/>
            <a:ext cx="2133918" cy="276999"/>
          </a:xfrm>
          <a:solidFill>
            <a:schemeClr val="accent1">
              <a:alpha val="5000"/>
            </a:schemeClr>
          </a:solidFill>
          <a:ln>
            <a:noFill/>
          </a:ln>
        </p:spPr>
        <p:txBody>
          <a:bodyPr wrap="none" lIns="91440" tIns="91440" rIns="91440" bIns="91440" anchor="ctr">
            <a:spAutoFit/>
          </a:bodyPr>
          <a:lstStyle>
            <a:lvl1pPr marL="0" indent="0" algn="l">
              <a:buFontTx/>
              <a:buNone/>
              <a:defRPr sz="600" b="0" cap="all" spc="75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optional SECTION HEADER</a:t>
            </a: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248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with bullets M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43700" y="6467708"/>
            <a:ext cx="2057400" cy="2093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fld id="{B68F88C8-0A9A-DA43-95C8-7FE161A053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42899" y="2481264"/>
            <a:ext cx="3201411" cy="3254375"/>
          </a:xfrm>
        </p:spPr>
        <p:txBody>
          <a:bodyPr>
            <a:noAutofit/>
          </a:bodyPr>
          <a:lstStyle>
            <a:lvl1pPr>
              <a:spcAft>
                <a:spcPts val="800"/>
              </a:spcAft>
              <a:defRPr sz="1600" baseline="0">
                <a:solidFill>
                  <a:schemeClr val="tx1"/>
                </a:solidFill>
              </a:defRPr>
            </a:lvl1pPr>
            <a:lvl2pPr>
              <a:spcAft>
                <a:spcPts val="800"/>
              </a:spcAft>
              <a:defRPr sz="1600" baseline="0">
                <a:solidFill>
                  <a:schemeClr val="tx1"/>
                </a:solidFill>
              </a:defRPr>
            </a:lvl2pPr>
            <a:lvl3pPr>
              <a:spcAft>
                <a:spcPts val="800"/>
              </a:spcAft>
              <a:defRPr sz="1600" baseline="0">
                <a:solidFill>
                  <a:schemeClr val="tx1"/>
                </a:solidFill>
              </a:defRPr>
            </a:lvl3pPr>
            <a:lvl4pPr>
              <a:spcAft>
                <a:spcPts val="800"/>
              </a:spcAft>
              <a:defRPr sz="1600" baseline="0">
                <a:solidFill>
                  <a:schemeClr val="tx1"/>
                </a:solidFill>
              </a:defRPr>
            </a:lvl4pPr>
            <a:lvl5pPr>
              <a:spcAft>
                <a:spcPts val="800"/>
              </a:spcAft>
              <a:defRPr sz="16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207988" y="-392666"/>
            <a:ext cx="2788362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</a:ln>
        </p:spPr>
        <p:txBody>
          <a:bodyPr wrap="none" lIns="137160" tIns="68580" rIns="137160" bIns="137160" rtlCol="0">
            <a:spAutoFit/>
          </a:bodyPr>
          <a:lstStyle/>
          <a:p>
            <a:r>
              <a:rPr lang="en-US" sz="900" b="1" dirty="0">
                <a:solidFill>
                  <a:schemeClr val="accent2"/>
                </a:solidFill>
              </a:rPr>
              <a:t>Master:</a:t>
            </a:r>
            <a:r>
              <a:rPr lang="en-US" sz="900" b="1" baseline="0" dirty="0">
                <a:solidFill>
                  <a:schemeClr val="accent2"/>
                </a:solidFill>
              </a:rPr>
              <a:t> Figure with annotation + bullets MOD</a:t>
            </a:r>
            <a:endParaRPr lang="en-US" sz="900" b="1" dirty="0">
              <a:solidFill>
                <a:schemeClr val="accent2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/>
          </p:nvPr>
        </p:nvSpPr>
        <p:spPr>
          <a:xfrm>
            <a:off x="3943350" y="533400"/>
            <a:ext cx="4857750" cy="5524500"/>
          </a:xfrm>
          <a:noFill/>
        </p:spPr>
        <p:txBody>
          <a:bodyPr vert="horz" lIns="0" tIns="45720" rIns="0" bIns="45720" rtlCol="0">
            <a:normAutofit/>
          </a:bodyPr>
          <a:lstStyle>
            <a:lvl1pPr marL="171450" indent="-171450">
              <a:buNone/>
              <a:defRPr lang="en-US" smtClean="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 algn="ctr"/>
            <a:r>
              <a:rPr lang="en-US"/>
              <a:t>Click to edit Master text styles</a:t>
            </a:r>
          </a:p>
          <a:p>
            <a:pPr marL="0" lvl="1" indent="0" algn="ctr"/>
            <a:r>
              <a:rPr lang="en-US"/>
              <a:t>Second level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7D7F6C5-3DA8-6043-843B-8F5B92A062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2901" y="25901"/>
            <a:ext cx="2133918" cy="276999"/>
          </a:xfrm>
          <a:solidFill>
            <a:schemeClr val="accent1">
              <a:alpha val="5000"/>
            </a:schemeClr>
          </a:solidFill>
          <a:ln>
            <a:noFill/>
          </a:ln>
        </p:spPr>
        <p:txBody>
          <a:bodyPr wrap="none" lIns="91440" tIns="91440" rIns="91440" bIns="91440" anchor="ctr">
            <a:spAutoFit/>
          </a:bodyPr>
          <a:lstStyle>
            <a:lvl1pPr marL="0" indent="0" algn="l">
              <a:buFontTx/>
              <a:buNone/>
              <a:defRPr sz="600" b="0" cap="all" spc="75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optional SECTION HEADER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3D9674-4F4F-B24E-8C28-6E2E3D4391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679450"/>
            <a:ext cx="3201412" cy="1295007"/>
          </a:xfrm>
        </p:spPr>
        <p:txBody>
          <a:bodyPr>
            <a:noAutofit/>
          </a:bodyPr>
          <a:lstStyle>
            <a:lvl1pPr marL="0" indent="0">
              <a:spcAft>
                <a:spcPts val="800"/>
              </a:spcAft>
              <a:buNone/>
              <a:defRPr sz="1800" b="1" u="sng">
                <a:latin typeface="+mj-lt"/>
              </a:defRPr>
            </a:lvl1pPr>
            <a:lvl2pPr marL="182880" indent="-182880">
              <a:spcAft>
                <a:spcPts val="800"/>
              </a:spcAft>
              <a:defRPr sz="1800" b="1">
                <a:latin typeface="+mj-lt"/>
              </a:defRPr>
            </a:lvl2pPr>
            <a:lvl3pPr>
              <a:defRPr sz="2000" b="1">
                <a:latin typeface="+mj-lt"/>
              </a:defRPr>
            </a:lvl3pPr>
            <a:lvl4pPr>
              <a:defRPr sz="2000" b="1">
                <a:latin typeface="+mj-lt"/>
              </a:defRPr>
            </a:lvl4pPr>
            <a:lvl5pPr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6199834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248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Blue">
    <p:bg>
      <p:bgPr>
        <a:gradFill>
          <a:gsLst>
            <a:gs pos="0">
              <a:schemeClr val="accent1"/>
            </a:gs>
            <a:gs pos="97000">
              <a:schemeClr val="tx2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n>
                  <a:solidFill>
                    <a:schemeClr val="bg1"/>
                  </a:solidFill>
                </a:ln>
              </a:defRPr>
            </a:lvl1pPr>
          </a:lstStyle>
          <a:p>
            <a:fld id="{B68F88C8-0A9A-DA43-95C8-7FE161A053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42900" y="1981200"/>
            <a:ext cx="8458200" cy="2895600"/>
          </a:xfrm>
        </p:spPr>
        <p:txBody>
          <a:bodyPr anchor="ctr">
            <a:noAutofit/>
          </a:bodyPr>
          <a:lstStyle>
            <a:lvl1pPr algn="ctr">
              <a:defRPr sz="27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a divider title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199361" y="-392666"/>
            <a:ext cx="1419627" cy="362992"/>
          </a:xfrm>
          <a:prstGeom prst="round2SameRect">
            <a:avLst/>
          </a:prstGeom>
          <a:solidFill>
            <a:srgbClr val="F9FAF9"/>
          </a:solidFill>
          <a:ln w="6350">
            <a:solidFill>
              <a:schemeClr val="accent2"/>
            </a:solidFill>
          </a:ln>
        </p:spPr>
        <p:txBody>
          <a:bodyPr wrap="none" lIns="137160" tIns="68580" rIns="137160" bIns="137160" rtlCol="0">
            <a:spAutoFit/>
          </a:bodyPr>
          <a:lstStyle/>
          <a:p>
            <a:r>
              <a:rPr lang="en-US" sz="900" b="1">
                <a:solidFill>
                  <a:schemeClr val="accent2"/>
                </a:solidFill>
              </a:rPr>
              <a:t>Master:</a:t>
            </a:r>
            <a:r>
              <a:rPr lang="en-US" sz="900" b="1" baseline="0">
                <a:solidFill>
                  <a:schemeClr val="accent2"/>
                </a:solidFill>
              </a:rPr>
              <a:t> Divider Blue</a:t>
            </a:r>
            <a:endParaRPr lang="en-US" sz="900" b="1">
              <a:solidFill>
                <a:schemeClr val="accent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F44583-0F3E-5D45-8B5C-936098068B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100000" contrast="100000"/>
          </a:blip>
          <a:stretch>
            <a:fillRect/>
          </a:stretch>
        </p:blipFill>
        <p:spPr>
          <a:xfrm>
            <a:off x="342900" y="6512353"/>
            <a:ext cx="2463800" cy="1524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533400"/>
            <a:ext cx="8458200" cy="1157288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825626"/>
            <a:ext cx="8458200" cy="423227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43700" y="6467708"/>
            <a:ext cx="2057400" cy="2093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fld id="{B68F88C8-0A9A-DA43-95C8-7FE161A053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Oval 3"/>
          <p:cNvSpPr/>
          <p:nvPr userDrawn="1"/>
        </p:nvSpPr>
        <p:spPr>
          <a:xfrm>
            <a:off x="-408006" y="125707"/>
            <a:ext cx="228600" cy="2316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-412554" y="452571"/>
            <a:ext cx="228600" cy="23164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-412554" y="788061"/>
            <a:ext cx="228600" cy="2316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-412554" y="1123551"/>
            <a:ext cx="228600" cy="2316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-412554" y="1459040"/>
            <a:ext cx="228600" cy="2316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-683722" y="427297"/>
            <a:ext cx="300082" cy="127855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750" b="1" spc="0">
                <a:solidFill>
                  <a:schemeClr val="tx1">
                    <a:lumMod val="60000"/>
                    <a:lumOff val="40000"/>
                  </a:schemeClr>
                </a:solidFill>
              </a:rPr>
              <a:t>URBAN</a:t>
            </a:r>
            <a:r>
              <a:rPr lang="en-US" sz="750" b="1" spc="0" baseline="0">
                <a:solidFill>
                  <a:schemeClr val="tx1">
                    <a:lumMod val="60000"/>
                    <a:lumOff val="40000"/>
                  </a:schemeClr>
                </a:solidFill>
              </a:rPr>
              <a:t> COLOR PALETTE</a:t>
            </a:r>
            <a:endParaRPr lang="en-US" sz="750" b="1" spc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695164" y="7020157"/>
            <a:ext cx="2472152" cy="20774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r"/>
            <a:r>
              <a:rPr lang="en-US" sz="750" b="1" spc="0">
                <a:solidFill>
                  <a:schemeClr val="tx1">
                    <a:lumMod val="60000"/>
                    <a:lumOff val="40000"/>
                  </a:schemeClr>
                </a:solidFill>
              </a:rPr>
              <a:t>TEMPLATE VERSION 2.2 </a:t>
            </a:r>
            <a:r>
              <a:rPr lang="en-US" sz="750" b="1" spc="0">
                <a:solidFill>
                  <a:schemeClr val="tx1"/>
                </a:solidFill>
              </a:rPr>
              <a:t>BETA – 4:3 Aspect Ratio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F7171C9-D4A5-0147-8D7B-B620A0D818B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42900" y="6512353"/>
            <a:ext cx="2463800" cy="15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27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54" r:id="rId3"/>
    <p:sldLayoutId id="2147483658" r:id="rId4"/>
    <p:sldLayoutId id="2147483675" r:id="rId5"/>
    <p:sldLayoutId id="2147483656" r:id="rId6"/>
    <p:sldLayoutId id="2147483677" r:id="rId7"/>
    <p:sldLayoutId id="2147483684" r:id="rId8"/>
    <p:sldLayoutId id="2147483657" r:id="rId9"/>
    <p:sldLayoutId id="2147483674" r:id="rId10"/>
    <p:sldLayoutId id="2147483676" r:id="rId11"/>
    <p:sldLayoutId id="2147483682" r:id="rId12"/>
    <p:sldLayoutId id="2147483683" r:id="rId13"/>
    <p:sldLayoutId id="2147483655" r:id="rId14"/>
  </p:sldLayoutIdLst>
  <p:transition>
    <p:fade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55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Wingdings" charset="2"/>
        <a:buChar char="§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Wingdings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Wingdings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Wingdings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1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pos="1944" userDrawn="1">
          <p15:clr>
            <a:srgbClr val="F26B43"/>
          </p15:clr>
        </p15:guide>
        <p15:guide id="7" pos="5544" userDrawn="1">
          <p15:clr>
            <a:srgbClr val="F26B43"/>
          </p15:clr>
        </p15:guide>
        <p15:guide id="8" orient="horz" pos="41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832496"/>
              </p:ext>
            </p:extLst>
          </p:nvPr>
        </p:nvGraphicFramePr>
        <p:xfrm>
          <a:off x="615538" y="3552280"/>
          <a:ext cx="7892668" cy="198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2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139DEC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39DE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October 16, 2019 Teleconference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2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94546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</a:rPr>
                        <a:t>Comparing Health Insurance Reform Options: From “Building on the ACA” to Single Payer</a:t>
                      </a:r>
                      <a:endParaRPr lang="en-US" sz="30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39DE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Linda J. Blumberg, John Holahan, Matthew Buettgens, Anuj Gangopadhyaya, Bowen Garrett, Adele Shartzer, Michael Simpson, Robin Wang, Melissa M. </a:t>
                      </a:r>
                      <a:r>
                        <a:rPr kumimoji="0" lang="en-US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139DE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Favreault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39DE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and Diane Arnos</a:t>
                      </a:r>
                    </a:p>
                  </a:txBody>
                  <a:tcPr marL="0" marR="0" marT="6858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A40471A-60B1-4EED-BA99-A0DE60FAE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8103" y="5711853"/>
            <a:ext cx="2462997" cy="1146147"/>
          </a:xfrm>
          <a:prstGeom prst="rect">
            <a:avLst/>
          </a:prstGeom>
        </p:spPr>
      </p:pic>
      <p:pic>
        <p:nvPicPr>
          <p:cNvPr id="7" name="Picture Placeholder 4">
            <a:extLst>
              <a:ext uri="{FF2B5EF4-FFF2-40B4-BE49-F238E27FC236}">
                <a16:creationId xmlns:a16="http://schemas.microsoft.com/office/drawing/2014/main" id="{CBD28070-0A31-8040-903B-898AF1E726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2" r="12482"/>
          <a:stretch>
            <a:fillRect/>
          </a:stretch>
        </p:blipFill>
        <p:spPr>
          <a:xfrm>
            <a:off x="1" y="0"/>
            <a:ext cx="9144000" cy="2967487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A25E2B-EBD8-4ED0-A0C6-6380F8DACAE5}"/>
              </a:ext>
            </a:extLst>
          </p:cNvPr>
          <p:cNvSpPr txBox="1"/>
          <p:nvPr/>
        </p:nvSpPr>
        <p:spPr>
          <a:xfrm>
            <a:off x="6577693" y="5610222"/>
            <a:ext cx="1662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Research funded by:</a:t>
            </a:r>
          </a:p>
        </p:txBody>
      </p:sp>
    </p:spTree>
    <p:extLst>
      <p:ext uri="{BB962C8B-B14F-4D97-AF65-F5344CB8AC3E}">
        <p14:creationId xmlns:p14="http://schemas.microsoft.com/office/powerpoint/2010/main" val="137055034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E71BA5-54B2-E249-B4E8-5F0260B8A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8F88C8-0A9A-DA43-95C8-7FE161A0535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1A0C97B-F831-844B-8850-2C36AB108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1" y="164400"/>
            <a:ext cx="8458200" cy="898633"/>
          </a:xfrm>
        </p:spPr>
        <p:txBody>
          <a:bodyPr/>
          <a:lstStyle/>
          <a:p>
            <a:r>
              <a:rPr lang="en-US" dirty="0"/>
              <a:t>Analysis of 8 reform options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6345F75-F234-B541-95BF-E8552CD2AD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2899" y="752216"/>
            <a:ext cx="7603671" cy="482811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4 reforms add incrementally to the ACA in steps: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Improve premium &amp; cost-sharing subsidies and expand eligibility for assistance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Bring healthier people back into the insurance pool</a:t>
            </a:r>
          </a:p>
          <a:p>
            <a:pPr lvl="1"/>
            <a:r>
              <a:rPr lang="en-US" dirty="0"/>
              <a:t>Cost containment through introduction of public option</a:t>
            </a:r>
          </a:p>
          <a:p>
            <a:pPr>
              <a:spcAft>
                <a:spcPts val="600"/>
              </a:spcAft>
            </a:pPr>
            <a:r>
              <a:rPr lang="en-US" dirty="0"/>
              <a:t>Reforms 5-6: builds on 1-4, but also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Auto-enrollment which leads to universal coverage for US residents legally present</a:t>
            </a:r>
          </a:p>
          <a:p>
            <a:pPr lvl="1"/>
            <a:r>
              <a:rPr lang="en-US" dirty="0"/>
              <a:t>Further improve affordability, including for more workers</a:t>
            </a:r>
          </a:p>
          <a:p>
            <a:pPr>
              <a:spcAft>
                <a:spcPts val="600"/>
              </a:spcAft>
            </a:pPr>
            <a:r>
              <a:rPr lang="en-US" dirty="0"/>
              <a:t>Reforms 7-8: single payer “lite” and single payer “enhanced”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single government health insurance plan for all, no private coverage </a:t>
            </a:r>
          </a:p>
          <a:p>
            <a:pPr lvl="1"/>
            <a:r>
              <a:rPr lang="en-US" dirty="0"/>
              <a:t>the two approaches differ in benefits and cost-sharing and coverage for undocumented immigrants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20FE9C-9F84-A448-8D37-B985714F8E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2901" y="25901"/>
            <a:ext cx="184731" cy="2769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6930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C6E760-77B5-44E5-BB54-661683651F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8F88C8-0A9A-DA43-95C8-7FE161A0535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61F5E4-6B69-409A-BE6A-148D41758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1" y="232351"/>
            <a:ext cx="8458200" cy="89863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391D1-EA5B-4131-A0B3-062C23EA6F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2901" y="844954"/>
            <a:ext cx="8458199" cy="514894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000" dirty="0"/>
              <a:t>Results compare reform to current law: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The uninsured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The change in federal spending = federal budget effects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The change in national health spending =</a:t>
            </a:r>
          </a:p>
          <a:p>
            <a:pPr marL="685800" lvl="2" indent="0">
              <a:spcAft>
                <a:spcPts val="0"/>
              </a:spcAft>
              <a:buNone/>
            </a:pPr>
            <a:r>
              <a:rPr lang="en-US" sz="2000" dirty="0"/>
              <a:t>households + employers + state governments +  federal government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dirty="0"/>
              <a:t>We include different ways to achieve universal coverage</a:t>
            </a: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2000" dirty="0"/>
              <a:t>Tradeoffs across reform options highlighted: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Greater the savings to households, the greater the increase in federal government spending;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Universal coverage requires some people to pay premiums or taxes they would choose not to pay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Greater the savings in national health spending, the greater the need for regulation of provider prices</a:t>
            </a:r>
          </a:p>
          <a:p>
            <a:pPr>
              <a:spcBef>
                <a:spcPts val="900"/>
              </a:spcBef>
            </a:pPr>
            <a:r>
              <a:rPr lang="en-US" sz="2000" dirty="0"/>
              <a:t>Reforms estimated as if fully in place in 2020 </a:t>
            </a:r>
          </a:p>
          <a:p>
            <a:r>
              <a:rPr lang="en-US" sz="2000" dirty="0"/>
              <a:t>Estimated government revenues needed, but not how to get them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F4C9DC-5CE5-47B2-8BAB-5A84A8CADF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6004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CDCA54-D533-D348-B2CB-18D87E223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8F88C8-0A9A-DA43-95C8-7FE161A0535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038D061-184B-D74F-9DDB-21A3F76580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1387" y="3769464"/>
            <a:ext cx="3201411" cy="16641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uninsured fall by 10.9 million with all pieces; filling Medicaid gap is critical</a:t>
            </a:r>
          </a:p>
          <a:p>
            <a:pPr>
              <a:spcAft>
                <a:spcPts val="600"/>
              </a:spcAft>
            </a:pPr>
            <a:r>
              <a:rPr lang="en-US" dirty="0"/>
              <a:t>Keeping </a:t>
            </a:r>
            <a:r>
              <a:rPr lang="en-US" i="1" dirty="0"/>
              <a:t>national</a:t>
            </a:r>
            <a:r>
              <a:rPr lang="en-US" dirty="0"/>
              <a:t> spending constant requires public option</a:t>
            </a:r>
          </a:p>
          <a:p>
            <a:pPr>
              <a:spcAft>
                <a:spcPts val="600"/>
              </a:spcAft>
            </a:pPr>
            <a:r>
              <a:rPr lang="en-US" i="1" dirty="0"/>
              <a:t>Federal</a:t>
            </a:r>
            <a:r>
              <a:rPr lang="en-US" dirty="0"/>
              <a:t> spending increases with more assistance, falls with public option ($46.7 billion in 2020, $590 billion over 10 years for reform 4).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477E-58A7-5B41-B663-0CBCC8EF6D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1386" y="88200"/>
            <a:ext cx="3201412" cy="129500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Reforms 1-4: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n-US" dirty="0"/>
              <a:t>In 4 steps</a:t>
            </a:r>
            <a:r>
              <a:rPr lang="en-US"/>
              <a:t>, coverage </a:t>
            </a:r>
            <a:r>
              <a:rPr lang="en-US" dirty="0"/>
              <a:t>and spending are affected by: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More generous premium &amp; cost-sharing subsidies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Restored individual mandate &amp; prohibition on substandard plans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Filling in the Medicaid gap in </a:t>
            </a:r>
            <a:r>
              <a:rPr lang="en-US" dirty="0" err="1"/>
              <a:t>nonexpansion</a:t>
            </a:r>
            <a:r>
              <a:rPr lang="en-US" dirty="0"/>
              <a:t> states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Public plan option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544311" y="565686"/>
            <a:ext cx="5487623" cy="5486400"/>
            <a:chOff x="3544311" y="565686"/>
            <a:chExt cx="5487623" cy="5486400"/>
          </a:xfrm>
        </p:grpSpPr>
        <p:grpSp>
          <p:nvGrpSpPr>
            <p:cNvPr id="10" name="Group 9"/>
            <p:cNvGrpSpPr>
              <a:grpSpLocks noChangeAspect="1"/>
            </p:cNvGrpSpPr>
            <p:nvPr/>
          </p:nvGrpSpPr>
          <p:grpSpPr>
            <a:xfrm>
              <a:off x="3544311" y="565686"/>
              <a:ext cx="5487623" cy="5486400"/>
              <a:chOff x="-2531" y="226258"/>
              <a:chExt cx="9075094" cy="5966828"/>
            </a:xfrm>
          </p:grpSpPr>
          <p:sp>
            <p:nvSpPr>
              <p:cNvPr id="16" name="Title 10">
                <a:extLst>
                  <a:ext uri="{FF2B5EF4-FFF2-40B4-BE49-F238E27FC236}">
                    <a16:creationId xmlns:a16="http://schemas.microsoft.com/office/drawing/2014/main" id="{0A9915E6-12F5-FC4E-A65C-6F7A777ADB6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437" y="226258"/>
                <a:ext cx="9001000" cy="756084"/>
              </a:xfrm>
              <a:prstGeom prst="rect">
                <a:avLst/>
              </a:prstGeom>
              <a:effectLst/>
            </p:spPr>
            <p:txBody>
              <a:bodyPr vert="horz" lIns="0" tIns="0" rIns="0" bIns="0" rtlCol="0" anchor="t">
                <a:normAutofit/>
              </a:bodyPr>
              <a:lstStyle>
                <a:lvl1pPr algn="l" defTabSz="914378" rtl="0" eaLnBrk="1" latinLnBrk="0" hangingPunct="1">
                  <a:lnSpc>
                    <a:spcPct val="110000"/>
                  </a:lnSpc>
                  <a:spcBef>
                    <a:spcPct val="0"/>
                  </a:spcBef>
                  <a:buNone/>
                  <a:defRPr sz="2000" kern="800" spc="0" baseline="0">
                    <a:solidFill>
                      <a:srgbClr val="4C515A"/>
                    </a:solidFill>
                    <a:effectLst/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l" defTabSz="914378" rtl="0" eaLnBrk="1" fontAlgn="auto" latinLnBrk="0" hangingPunct="1">
                  <a:lnSpc>
                    <a:spcPct val="11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80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Berlingske Serif Text"/>
                    <a:ea typeface="+mj-ea"/>
                    <a:cs typeface="+mj-cs"/>
                  </a:rPr>
                  <a:t>Coverage and Changes in Spending Compared to Current Law, 2020</a:t>
                </a:r>
              </a:p>
            </p:txBody>
          </p:sp>
          <p:graphicFrame>
            <p:nvGraphicFramePr>
              <p:cNvPr id="17" name="Chart Placeholder 5">
                <a:extLst>
                  <a:ext uri="{FF2B5EF4-FFF2-40B4-BE49-F238E27FC236}">
                    <a16:creationId xmlns:a16="http://schemas.microsoft.com/office/drawing/2014/main" id="{5A320CD0-4344-5743-8273-17135D9F883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304102204"/>
                  </p:ext>
                </p:extLst>
              </p:nvPr>
            </p:nvGraphicFramePr>
            <p:xfrm>
              <a:off x="71438" y="1168400"/>
              <a:ext cx="3795712" cy="42052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18" name="Text Placeholder 11">
                <a:extLst>
                  <a:ext uri="{FF2B5EF4-FFF2-40B4-BE49-F238E27FC236}">
                    <a16:creationId xmlns:a16="http://schemas.microsoft.com/office/drawing/2014/main" id="{53CE3E63-CECA-654A-88B1-75775421B3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500" y="5697252"/>
                <a:ext cx="9001063" cy="495834"/>
              </a:xfrm>
              <a:prstGeom prst="rect">
                <a:avLst/>
              </a:prstGeom>
            </p:spPr>
            <p:txBody>
              <a:bodyPr vert="horz" lIns="0" tIns="0" rIns="0" bIns="0" rtlCol="0" anchor="b" anchorCtr="0">
                <a:noAutofit/>
              </a:bodyPr>
              <a:lstStyle>
                <a:lvl1pPr marL="0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 spc="-1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1446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4479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15925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87371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5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378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044C7F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sz="900" b="0" i="0" u="none" strike="noStrike" kern="800" cap="none" spc="-10" normalizeH="0" baseline="0" noProof="0" dirty="0">
                  <a:ln>
                    <a:noFill/>
                  </a:ln>
                  <a:solidFill>
                    <a:srgbClr val="4C515A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  <a:p>
                <a:pPr marL="0" marR="0" lvl="0" indent="0" algn="l" defTabSz="914378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044C7F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900" b="0" i="0" u="none" strike="noStrike" kern="800" cap="none" spc="-1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  <a:ea typeface="+mn-ea"/>
                    <a:cs typeface="+mn-cs"/>
                  </a:rPr>
                  <a:t>* Increase in federal revenue needed to finance reform, net of additional income tax receipts resulting from reduced employer spending on health insurance passed back to workers as wage increases.</a:t>
                </a:r>
              </a:p>
              <a:p>
                <a:pPr marL="0" marR="0" lvl="0" indent="0" algn="l" defTabSz="914378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044C7F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900" b="0" i="0" u="none" strike="noStrike" kern="800" cap="none" spc="-1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  <a:ea typeface="+mn-ea"/>
                    <a:cs typeface="+mn-cs"/>
                  </a:rPr>
                  <a:t>Data: Urban Institute analysis.</a:t>
                </a:r>
              </a:p>
            </p:txBody>
          </p:sp>
          <p:graphicFrame>
            <p:nvGraphicFramePr>
              <p:cNvPr id="19" name="Chart Placeholder 5">
                <a:extLst>
                  <a:ext uri="{FF2B5EF4-FFF2-40B4-BE49-F238E27FC236}">
                    <a16:creationId xmlns:a16="http://schemas.microsoft.com/office/drawing/2014/main" id="{F34FDEA8-4B9E-7643-81EE-A955102D40D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077945896"/>
                  </p:ext>
                </p:extLst>
              </p:nvPr>
            </p:nvGraphicFramePr>
            <p:xfrm>
              <a:off x="4140200" y="1168400"/>
              <a:ext cx="3795713" cy="42052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2D3A494-F4B6-7A4E-AAA6-DC224B13ADB2}"/>
                  </a:ext>
                </a:extLst>
              </p:cNvPr>
              <p:cNvSpPr txBox="1"/>
              <p:nvPr/>
            </p:nvSpPr>
            <p:spPr>
              <a:xfrm>
                <a:off x="1015578" y="1482307"/>
                <a:ext cx="900100" cy="2510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/>
                <a:r>
                  <a:rPr lang="en-US" sz="900" b="1" dirty="0">
                    <a:solidFill>
                      <a:srgbClr val="4C515A"/>
                    </a:solidFill>
                    <a:latin typeface="InterFace"/>
                  </a:rPr>
                  <a:t>34.6</a:t>
                </a:r>
              </a:p>
            </p:txBody>
          </p:sp>
          <p:grpSp>
            <p:nvGrpSpPr>
              <p:cNvPr id="21" name="Group 20"/>
              <p:cNvGrpSpPr>
                <a:grpSpLocks noChangeAspect="1"/>
              </p:cNvGrpSpPr>
              <p:nvPr/>
            </p:nvGrpSpPr>
            <p:grpSpPr>
              <a:xfrm>
                <a:off x="-2531" y="771465"/>
                <a:ext cx="5474631" cy="396935"/>
                <a:chOff x="-2531" y="771465"/>
                <a:chExt cx="5474631" cy="396935"/>
              </a:xfrm>
            </p:grpSpPr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547275AA-53DE-9A42-A79F-BE3DCD547CB3}"/>
                    </a:ext>
                  </a:extLst>
                </p:cNvPr>
                <p:cNvSpPr txBox="1"/>
                <p:nvPr/>
              </p:nvSpPr>
              <p:spPr>
                <a:xfrm>
                  <a:off x="4067944" y="771465"/>
                  <a:ext cx="1404156" cy="3969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121917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0" i="1" u="none" strike="noStrike" kern="0" cap="none" spc="0" normalizeH="0" baseline="0" noProof="0" dirty="0">
                      <a:ln>
                        <a:noFill/>
                      </a:ln>
                      <a:solidFill>
                        <a:srgbClr val="4C515A"/>
                      </a:solidFill>
                      <a:effectLst/>
                      <a:uLnTx/>
                      <a:uFillTx/>
                      <a:latin typeface="InterFace"/>
                    </a:rPr>
                    <a:t>Billions of dollars</a:t>
                  </a: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8AD872A0-7931-F448-9C8D-26B04EF84CF8}"/>
                    </a:ext>
                  </a:extLst>
                </p:cNvPr>
                <p:cNvSpPr txBox="1"/>
                <p:nvPr/>
              </p:nvSpPr>
              <p:spPr>
                <a:xfrm>
                  <a:off x="-2531" y="771465"/>
                  <a:ext cx="1404156" cy="3969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121917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0" i="1" u="none" strike="noStrike" kern="0" cap="none" spc="0" normalizeH="0" baseline="0" noProof="0" dirty="0">
                      <a:ln>
                        <a:noFill/>
                      </a:ln>
                      <a:solidFill>
                        <a:srgbClr val="4C515A"/>
                      </a:solidFill>
                      <a:effectLst/>
                      <a:uLnTx/>
                      <a:uFillTx/>
                      <a:latin typeface="InterFace"/>
                    </a:rPr>
                    <a:t>Millions of people</a:t>
                  </a:r>
                </a:p>
              </p:txBody>
            </p:sp>
          </p:grpSp>
        </p:grp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4704234" y="1066995"/>
              <a:ext cx="1420042" cy="541349"/>
              <a:chOff x="2071777" y="767359"/>
              <a:chExt cx="1867381" cy="670224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F82023EA-E6E5-334F-B06D-C6DF11D893F1}"/>
                  </a:ext>
                </a:extLst>
              </p:cNvPr>
              <p:cNvSpPr/>
              <p:nvPr/>
            </p:nvSpPr>
            <p:spPr>
              <a:xfrm>
                <a:off x="2071777" y="835906"/>
                <a:ext cx="152948" cy="139905"/>
              </a:xfrm>
              <a:prstGeom prst="ellipse">
                <a:avLst/>
              </a:prstGeom>
              <a:solidFill>
                <a:srgbClr val="4ABDBC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48AAA10-6EAA-0A4C-B3DC-03DE660C4CCA}"/>
                  </a:ext>
                </a:extLst>
              </p:cNvPr>
              <p:cNvSpPr txBox="1"/>
              <p:nvPr/>
            </p:nvSpPr>
            <p:spPr>
              <a:xfrm>
                <a:off x="2224725" y="767359"/>
                <a:ext cx="17144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  <a:t>Short-term, </a:t>
                </a:r>
                <a:b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</a:br>
                <a: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  <a:t>limited-duration plans  </a:t>
                </a: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7A4D47D8-7491-5646-B55A-DE4D7966B730}"/>
                  </a:ext>
                </a:extLst>
              </p:cNvPr>
              <p:cNvSpPr/>
              <p:nvPr/>
            </p:nvSpPr>
            <p:spPr>
              <a:xfrm>
                <a:off x="2071777" y="1275298"/>
                <a:ext cx="152948" cy="139905"/>
              </a:xfrm>
              <a:prstGeom prst="ellipse">
                <a:avLst/>
              </a:prstGeom>
              <a:solidFill>
                <a:srgbClr val="4C515A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573269D-672A-3C4D-BFA1-47CBE940553B}"/>
                  </a:ext>
                </a:extLst>
              </p:cNvPr>
              <p:cNvSpPr txBox="1"/>
              <p:nvPr/>
            </p:nvSpPr>
            <p:spPr>
              <a:xfrm>
                <a:off x="2224725" y="1206751"/>
                <a:ext cx="95364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  <a:t>Uninsured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3634122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CDCA54-D533-D348-B2CB-18D87E223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8F88C8-0A9A-DA43-95C8-7FE161A0535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038D061-184B-D74F-9DDB-21A3F76580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2900" y="3035152"/>
            <a:ext cx="3201411" cy="3254375"/>
          </a:xfrm>
        </p:spPr>
        <p:txBody>
          <a:bodyPr/>
          <a:lstStyle/>
          <a:p>
            <a:r>
              <a:rPr lang="en-US" dirty="0"/>
              <a:t>Universal coverage for people legally present in US; reduces uninsured by 25.6 million (80%)</a:t>
            </a:r>
          </a:p>
          <a:p>
            <a:r>
              <a:rPr lang="en-US" dirty="0"/>
              <a:t>Employer coverage drops by 15.0 million, 10.2%</a:t>
            </a:r>
          </a:p>
          <a:p>
            <a:r>
              <a:rPr lang="en-US" i="1" dirty="0"/>
              <a:t>National </a:t>
            </a:r>
            <a:r>
              <a:rPr lang="en-US" dirty="0"/>
              <a:t>spending decreases modestly ($22.6 billion or 0.6%)</a:t>
            </a:r>
          </a:p>
          <a:p>
            <a:r>
              <a:rPr lang="en-US" i="1" dirty="0"/>
              <a:t>Federal</a:t>
            </a:r>
            <a:r>
              <a:rPr lang="en-US" dirty="0"/>
              <a:t> spending increases by $122.1 billion in 2020, $1.5 trillion over 10 years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4510F3C-2E38-9C47-8E63-DFBDD721316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477E-58A7-5B41-B663-0CBCC8EF6D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554022"/>
            <a:ext cx="3201412" cy="1295007"/>
          </a:xfrm>
        </p:spPr>
        <p:txBody>
          <a:bodyPr/>
          <a:lstStyle/>
          <a:p>
            <a:r>
              <a:rPr lang="en-US" dirty="0"/>
              <a:t>Reform 5: </a:t>
            </a:r>
            <a:r>
              <a:rPr lang="en-US" u="none" dirty="0"/>
              <a:t> Reform 4 </a:t>
            </a:r>
            <a:r>
              <a:rPr lang="en-US" i="1" u="none" dirty="0"/>
              <a:t>plus</a:t>
            </a:r>
            <a:r>
              <a:rPr lang="en-US" u="none" dirty="0"/>
              <a:t>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Continuous auto-</a:t>
            </a:r>
            <a:br>
              <a:rPr lang="en-US" dirty="0"/>
            </a:br>
            <a:r>
              <a:rPr lang="en-US" dirty="0"/>
              <a:t>enrollment with </a:t>
            </a:r>
            <a:br>
              <a:rPr lang="en-US" dirty="0"/>
            </a:br>
            <a:r>
              <a:rPr lang="en-US" dirty="0"/>
              <a:t>retroactive enforcement (CARE)</a:t>
            </a:r>
          </a:p>
          <a:p>
            <a:pPr lvl="1"/>
            <a:r>
              <a:rPr lang="en-US" dirty="0"/>
              <a:t>Eliminates ESI “firewall”</a:t>
            </a:r>
          </a:p>
          <a:p>
            <a:pPr lvl="1"/>
            <a:r>
              <a:rPr lang="en-US" dirty="0"/>
              <a:t>Requires public option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542792" y="559542"/>
            <a:ext cx="5486400" cy="5486400"/>
            <a:chOff x="3542792" y="559542"/>
            <a:chExt cx="5486400" cy="5486400"/>
          </a:xfrm>
        </p:grpSpPr>
        <p:grpSp>
          <p:nvGrpSpPr>
            <p:cNvPr id="10" name="Group 9"/>
            <p:cNvGrpSpPr/>
            <p:nvPr/>
          </p:nvGrpSpPr>
          <p:grpSpPr>
            <a:xfrm>
              <a:off x="3542792" y="559542"/>
              <a:ext cx="5486400" cy="5486400"/>
              <a:chOff x="-508" y="296652"/>
              <a:chExt cx="9073071" cy="5896434"/>
            </a:xfrm>
          </p:grpSpPr>
          <p:sp>
            <p:nvSpPr>
              <p:cNvPr id="16" name="Title 10">
                <a:extLst>
                  <a:ext uri="{FF2B5EF4-FFF2-40B4-BE49-F238E27FC236}">
                    <a16:creationId xmlns:a16="http://schemas.microsoft.com/office/drawing/2014/main" id="{0A9915E6-12F5-FC4E-A65C-6F7A777ADB6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501" y="296652"/>
                <a:ext cx="9000999" cy="756083"/>
              </a:xfrm>
              <a:prstGeom prst="rect">
                <a:avLst/>
              </a:prstGeom>
              <a:effectLst/>
            </p:spPr>
            <p:txBody>
              <a:bodyPr vert="horz" lIns="0" tIns="0" rIns="0" bIns="0" rtlCol="0" anchor="t">
                <a:normAutofit/>
              </a:bodyPr>
              <a:lstStyle>
                <a:lvl1pPr algn="l" defTabSz="914378" rtl="0" eaLnBrk="1" latinLnBrk="0" hangingPunct="1">
                  <a:lnSpc>
                    <a:spcPct val="110000"/>
                  </a:lnSpc>
                  <a:spcBef>
                    <a:spcPct val="0"/>
                  </a:spcBef>
                  <a:buNone/>
                  <a:defRPr sz="2000" kern="800" spc="0" baseline="0">
                    <a:solidFill>
                      <a:srgbClr val="4C515A"/>
                    </a:solidFill>
                    <a:effectLst/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l" defTabSz="914378" rtl="0" eaLnBrk="1" fontAlgn="auto" latinLnBrk="0" hangingPunct="1">
                  <a:lnSpc>
                    <a:spcPct val="11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80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Berlingske Serif Text"/>
                    <a:ea typeface="+mj-ea"/>
                    <a:cs typeface="+mj-cs"/>
                  </a:rPr>
                  <a:t>Coverage and Changes in Spending Compared to Current Law, 2020</a:t>
                </a:r>
              </a:p>
            </p:txBody>
          </p:sp>
          <p:graphicFrame>
            <p:nvGraphicFramePr>
              <p:cNvPr id="17" name="Chart Placeholder 5">
                <a:extLst>
                  <a:ext uri="{FF2B5EF4-FFF2-40B4-BE49-F238E27FC236}">
                    <a16:creationId xmlns:a16="http://schemas.microsoft.com/office/drawing/2014/main" id="{5A320CD0-4344-5743-8273-17135D9F883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040866437"/>
                  </p:ext>
                </p:extLst>
              </p:nvPr>
            </p:nvGraphicFramePr>
            <p:xfrm>
              <a:off x="71438" y="1168400"/>
              <a:ext cx="3795712" cy="42052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18" name="Text Placeholder 11">
                <a:extLst>
                  <a:ext uri="{FF2B5EF4-FFF2-40B4-BE49-F238E27FC236}">
                    <a16:creationId xmlns:a16="http://schemas.microsoft.com/office/drawing/2014/main" id="{53CE3E63-CECA-654A-88B1-75775421B3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500" y="5697252"/>
                <a:ext cx="9001063" cy="495834"/>
              </a:xfrm>
              <a:prstGeom prst="rect">
                <a:avLst/>
              </a:prstGeom>
            </p:spPr>
            <p:txBody>
              <a:bodyPr vert="horz" lIns="0" tIns="0" rIns="0" bIns="0" rtlCol="0" anchor="b" anchorCtr="0">
                <a:noAutofit/>
              </a:bodyPr>
              <a:lstStyle>
                <a:lvl1pPr marL="0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 spc="-1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1446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4479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15925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87371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5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378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044C7F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sz="900" b="0" i="0" u="none" strike="noStrike" kern="800" cap="none" spc="-10" normalizeH="0" baseline="0" noProof="0" dirty="0">
                  <a:ln>
                    <a:noFill/>
                  </a:ln>
                  <a:solidFill>
                    <a:srgbClr val="4C515A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  <a:p>
                <a:pPr marL="0" marR="0" lvl="0" indent="0" algn="l" defTabSz="914378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044C7F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900" b="0" i="0" u="none" strike="noStrike" kern="800" cap="none" spc="-1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  <a:ea typeface="+mn-ea"/>
                    <a:cs typeface="+mn-cs"/>
                  </a:rPr>
                  <a:t>* Increase in federal revenue needed to finance reform, net of additional income tax receipts resulting from reduced employer spending on health insurance passed back to workers as wage increases.</a:t>
                </a:r>
              </a:p>
              <a:p>
                <a:pPr marL="0" marR="0" lvl="0" indent="0" algn="l" defTabSz="914378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044C7F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900" b="0" i="0" u="none" strike="noStrike" kern="800" cap="none" spc="-1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  <a:ea typeface="+mn-ea"/>
                    <a:cs typeface="+mn-cs"/>
                  </a:rPr>
                  <a:t>Data: Urban Institute analysis.</a:t>
                </a:r>
              </a:p>
            </p:txBody>
          </p:sp>
          <p:graphicFrame>
            <p:nvGraphicFramePr>
              <p:cNvPr id="20" name="Chart Placeholder 5">
                <a:extLst>
                  <a:ext uri="{FF2B5EF4-FFF2-40B4-BE49-F238E27FC236}">
                    <a16:creationId xmlns:a16="http://schemas.microsoft.com/office/drawing/2014/main" id="{F34FDEA8-4B9E-7643-81EE-A955102D40D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06179419"/>
                  </p:ext>
                </p:extLst>
              </p:nvPr>
            </p:nvGraphicFramePr>
            <p:xfrm>
              <a:off x="4140200" y="1168400"/>
              <a:ext cx="3795713" cy="42052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47275AA-53DE-9A42-A79F-BE3DCD547CB3}"/>
                  </a:ext>
                </a:extLst>
              </p:cNvPr>
              <p:cNvSpPr txBox="1"/>
              <p:nvPr/>
            </p:nvSpPr>
            <p:spPr>
              <a:xfrm>
                <a:off x="4071411" y="842152"/>
                <a:ext cx="1404156" cy="396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/>
                <a:r>
                  <a:rPr lang="en-US" sz="900" i="1" dirty="0">
                    <a:solidFill>
                      <a:srgbClr val="4C515A"/>
                    </a:solidFill>
                    <a:latin typeface="InterFace"/>
                  </a:rPr>
                  <a:t>Billions of dollars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AD872A0-7931-F448-9C8D-26B04EF84CF8}"/>
                  </a:ext>
                </a:extLst>
              </p:cNvPr>
              <p:cNvSpPr txBox="1"/>
              <p:nvPr/>
            </p:nvSpPr>
            <p:spPr>
              <a:xfrm>
                <a:off x="-508" y="836898"/>
                <a:ext cx="1404156" cy="396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/>
                <a:r>
                  <a:rPr lang="en-US" sz="900" i="1" dirty="0">
                    <a:solidFill>
                      <a:srgbClr val="4C515A"/>
                    </a:solidFill>
                    <a:latin typeface="InterFace"/>
                  </a:rPr>
                  <a:t>Millions of people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2D3A494-F4B6-7A4E-AAA6-DC224B13ADB2}"/>
                  </a:ext>
                </a:extLst>
              </p:cNvPr>
              <p:cNvSpPr txBox="1"/>
              <p:nvPr/>
            </p:nvSpPr>
            <p:spPr>
              <a:xfrm>
                <a:off x="953598" y="1518077"/>
                <a:ext cx="900100" cy="248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/>
                <a:r>
                  <a:rPr lang="en-US" sz="900" b="1" dirty="0">
                    <a:solidFill>
                      <a:srgbClr val="4C515A"/>
                    </a:solidFill>
                    <a:latin typeface="InterFace"/>
                  </a:rPr>
                  <a:t>34.6</a:t>
                </a:r>
              </a:p>
            </p:txBody>
          </p:sp>
        </p:grp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4704234" y="1066995"/>
              <a:ext cx="1420042" cy="541349"/>
              <a:chOff x="2071777" y="767359"/>
              <a:chExt cx="1867381" cy="670224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F82023EA-E6E5-334F-B06D-C6DF11D893F1}"/>
                  </a:ext>
                </a:extLst>
              </p:cNvPr>
              <p:cNvSpPr/>
              <p:nvPr/>
            </p:nvSpPr>
            <p:spPr>
              <a:xfrm>
                <a:off x="2071777" y="835906"/>
                <a:ext cx="152948" cy="139905"/>
              </a:xfrm>
              <a:prstGeom prst="ellipse">
                <a:avLst/>
              </a:prstGeom>
              <a:solidFill>
                <a:srgbClr val="4ABDBC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48AAA10-6EAA-0A4C-B3DC-03DE660C4CCA}"/>
                  </a:ext>
                </a:extLst>
              </p:cNvPr>
              <p:cNvSpPr txBox="1"/>
              <p:nvPr/>
            </p:nvSpPr>
            <p:spPr>
              <a:xfrm>
                <a:off x="2224725" y="767359"/>
                <a:ext cx="17144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  <a:t>Short-term, </a:t>
                </a:r>
                <a:b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</a:br>
                <a: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  <a:t>limited-duration plans  </a:t>
                </a: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7A4D47D8-7491-5646-B55A-DE4D7966B730}"/>
                  </a:ext>
                </a:extLst>
              </p:cNvPr>
              <p:cNvSpPr/>
              <p:nvPr/>
            </p:nvSpPr>
            <p:spPr>
              <a:xfrm>
                <a:off x="2071777" y="1275298"/>
                <a:ext cx="152948" cy="139905"/>
              </a:xfrm>
              <a:prstGeom prst="ellipse">
                <a:avLst/>
              </a:prstGeom>
              <a:solidFill>
                <a:srgbClr val="4C515A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573269D-672A-3C4D-BFA1-47CBE940553B}"/>
                  </a:ext>
                </a:extLst>
              </p:cNvPr>
              <p:cNvSpPr txBox="1"/>
              <p:nvPr/>
            </p:nvSpPr>
            <p:spPr>
              <a:xfrm>
                <a:off x="2224725" y="1206751"/>
                <a:ext cx="95364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  <a:t>Uninsured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8669149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CDCA54-D533-D348-B2CB-18D87E223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8F88C8-0A9A-DA43-95C8-7FE161A0535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038D061-184B-D74F-9DDB-21A3F76580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5108" y="2973142"/>
            <a:ext cx="3201411" cy="3551098"/>
          </a:xfrm>
        </p:spPr>
        <p:txBody>
          <a:bodyPr/>
          <a:lstStyle/>
          <a:p>
            <a:r>
              <a:rPr lang="en-US" dirty="0"/>
              <a:t>25.6 million legal residents gain insurance, but additional 4.2 million undocumented immigrants become uninsured; net decline of 21.4 million</a:t>
            </a:r>
          </a:p>
          <a:p>
            <a:r>
              <a:rPr lang="en-US" i="1" dirty="0"/>
              <a:t>National</a:t>
            </a:r>
            <a:r>
              <a:rPr lang="en-US" dirty="0"/>
              <a:t> spending falls by $209.5 billion (6%)</a:t>
            </a:r>
          </a:p>
          <a:p>
            <a:r>
              <a:rPr lang="en-US" i="1" dirty="0"/>
              <a:t>Federal</a:t>
            </a:r>
            <a:r>
              <a:rPr lang="en-US" dirty="0"/>
              <a:t> spending increases by $1.5 trillion in 2020, $17.6 trillion over 10 years</a:t>
            </a:r>
          </a:p>
          <a:p>
            <a:r>
              <a:rPr lang="en-US" i="1" dirty="0"/>
              <a:t>Household </a:t>
            </a:r>
            <a:r>
              <a:rPr lang="en-US" dirty="0"/>
              <a:t>spending drops dramatically across income groups (72% overall)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477E-58A7-5B41-B663-0CBCC8EF6D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41" y="127816"/>
            <a:ext cx="3201412" cy="210209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Reform 7: </a:t>
            </a:r>
            <a:r>
              <a:rPr lang="en-US" u="none" dirty="0"/>
              <a:t> Single Payer “Lite”</a:t>
            </a:r>
            <a:r>
              <a:rPr lang="en-US" dirty="0"/>
              <a:t>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Coverage of all legally present US residents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ACA essential health benefits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Income-related cost-sharing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No private insurance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545570" y="553130"/>
            <a:ext cx="5486400" cy="5531004"/>
            <a:chOff x="3545570" y="553130"/>
            <a:chExt cx="5486400" cy="5531004"/>
          </a:xfrm>
        </p:grpSpPr>
        <p:grpSp>
          <p:nvGrpSpPr>
            <p:cNvPr id="10" name="Group 9"/>
            <p:cNvGrpSpPr/>
            <p:nvPr/>
          </p:nvGrpSpPr>
          <p:grpSpPr>
            <a:xfrm>
              <a:off x="3545570" y="553130"/>
              <a:ext cx="5486400" cy="5531004"/>
              <a:chOff x="-508" y="248716"/>
              <a:chExt cx="9073071" cy="5944370"/>
            </a:xfrm>
          </p:grpSpPr>
          <p:sp>
            <p:nvSpPr>
              <p:cNvPr id="16" name="Title 10">
                <a:extLst>
                  <a:ext uri="{FF2B5EF4-FFF2-40B4-BE49-F238E27FC236}">
                    <a16:creationId xmlns:a16="http://schemas.microsoft.com/office/drawing/2014/main" id="{0A9915E6-12F5-FC4E-A65C-6F7A777ADB6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501" y="248716"/>
                <a:ext cx="9000999" cy="756083"/>
              </a:xfrm>
              <a:prstGeom prst="rect">
                <a:avLst/>
              </a:prstGeom>
              <a:effectLst/>
            </p:spPr>
            <p:txBody>
              <a:bodyPr vert="horz" lIns="0" tIns="0" rIns="0" bIns="0" rtlCol="0" anchor="t">
                <a:normAutofit/>
              </a:bodyPr>
              <a:lstStyle>
                <a:lvl1pPr algn="l" defTabSz="914378" rtl="0" eaLnBrk="1" latinLnBrk="0" hangingPunct="1">
                  <a:lnSpc>
                    <a:spcPct val="110000"/>
                  </a:lnSpc>
                  <a:spcBef>
                    <a:spcPct val="0"/>
                  </a:spcBef>
                  <a:buNone/>
                  <a:defRPr sz="2000" kern="800" spc="0" baseline="0">
                    <a:solidFill>
                      <a:srgbClr val="4C515A"/>
                    </a:solidFill>
                    <a:effectLst/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l" defTabSz="914378" rtl="0" eaLnBrk="1" fontAlgn="auto" latinLnBrk="0" hangingPunct="1">
                  <a:lnSpc>
                    <a:spcPct val="11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80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Berlingske Serif Text"/>
                    <a:ea typeface="+mj-ea"/>
                    <a:cs typeface="+mj-cs"/>
                  </a:rPr>
                  <a:t>Coverage and Changes in Spending Compared to Current Law, 2020</a:t>
                </a:r>
              </a:p>
            </p:txBody>
          </p:sp>
          <p:graphicFrame>
            <p:nvGraphicFramePr>
              <p:cNvPr id="17" name="Chart Placeholder 5">
                <a:extLst>
                  <a:ext uri="{FF2B5EF4-FFF2-40B4-BE49-F238E27FC236}">
                    <a16:creationId xmlns:a16="http://schemas.microsoft.com/office/drawing/2014/main" id="{5A320CD0-4344-5743-8273-17135D9F883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792411097"/>
                  </p:ext>
                </p:extLst>
              </p:nvPr>
            </p:nvGraphicFramePr>
            <p:xfrm>
              <a:off x="71438" y="1168400"/>
              <a:ext cx="3795712" cy="42052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18" name="Text Placeholder 11">
                <a:extLst>
                  <a:ext uri="{FF2B5EF4-FFF2-40B4-BE49-F238E27FC236}">
                    <a16:creationId xmlns:a16="http://schemas.microsoft.com/office/drawing/2014/main" id="{53CE3E63-CECA-654A-88B1-75775421B3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500" y="5697252"/>
                <a:ext cx="9001063" cy="495834"/>
              </a:xfrm>
              <a:prstGeom prst="rect">
                <a:avLst/>
              </a:prstGeom>
            </p:spPr>
            <p:txBody>
              <a:bodyPr vert="horz" lIns="0" tIns="0" rIns="0" bIns="0" rtlCol="0" anchor="b" anchorCtr="0">
                <a:noAutofit/>
              </a:bodyPr>
              <a:lstStyle>
                <a:lvl1pPr marL="0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 spc="-1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1446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4479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15925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87371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5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378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044C7F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b="0" i="0" u="none" strike="noStrike" kern="800" cap="none" spc="-10" normalizeH="0" baseline="0" noProof="0">
                  <a:ln>
                    <a:noFill/>
                  </a:ln>
                  <a:solidFill>
                    <a:srgbClr val="4C515A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  <a:p>
                <a:pPr marL="0" marR="0" lvl="0" indent="0" algn="l" defTabSz="914378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044C7F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b="0" i="0" u="none" strike="noStrike" kern="800" cap="none" spc="-10" normalizeH="0" baseline="0" noProof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  <a:ea typeface="+mn-ea"/>
                    <a:cs typeface="+mn-cs"/>
                  </a:rPr>
                  <a:t>* Increase in federal revenue needed to finance reform, net of additional income tax receipts resulting from reduced employer spending on health insurance passed back to workers as wage increases.</a:t>
                </a:r>
              </a:p>
              <a:p>
                <a:pPr marL="0" marR="0" lvl="0" indent="0" algn="l" defTabSz="914378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044C7F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b="0" i="0" u="none" strike="noStrike" kern="800" cap="none" spc="-10" normalizeH="0" baseline="0" noProof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  <a:ea typeface="+mn-ea"/>
                    <a:cs typeface="+mn-cs"/>
                  </a:rPr>
                  <a:t>Data: Urban Institute analysis.</a:t>
                </a:r>
                <a:endParaRPr kumimoji="0" lang="en-US" b="0" i="0" u="none" strike="noStrike" kern="800" cap="none" spc="-10" normalizeH="0" baseline="0" noProof="0" dirty="0">
                  <a:ln>
                    <a:noFill/>
                  </a:ln>
                  <a:solidFill>
                    <a:srgbClr val="4C515A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</p:txBody>
          </p:sp>
          <p:graphicFrame>
            <p:nvGraphicFramePr>
              <p:cNvPr id="20" name="Chart Placeholder 5">
                <a:extLst>
                  <a:ext uri="{FF2B5EF4-FFF2-40B4-BE49-F238E27FC236}">
                    <a16:creationId xmlns:a16="http://schemas.microsoft.com/office/drawing/2014/main" id="{F34FDEA8-4B9E-7643-81EE-A955102D40D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624998642"/>
                  </p:ext>
                </p:extLst>
              </p:nvPr>
            </p:nvGraphicFramePr>
            <p:xfrm>
              <a:off x="4140200" y="1168400"/>
              <a:ext cx="3795713" cy="42052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AD872A0-7931-F448-9C8D-26B04EF84CF8}"/>
                  </a:ext>
                </a:extLst>
              </p:cNvPr>
              <p:cNvSpPr txBox="1"/>
              <p:nvPr/>
            </p:nvSpPr>
            <p:spPr>
              <a:xfrm>
                <a:off x="-508" y="791608"/>
                <a:ext cx="1404156" cy="39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/>
                <a:r>
                  <a:rPr lang="en-US" sz="900" i="1" dirty="0">
                    <a:solidFill>
                      <a:srgbClr val="4C515A"/>
                    </a:solidFill>
                    <a:latin typeface="InterFace"/>
                  </a:rPr>
                  <a:t>Millions of people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2D3A494-F4B6-7A4E-AAA6-DC224B13ADB2}"/>
                  </a:ext>
                </a:extLst>
              </p:cNvPr>
              <p:cNvSpPr txBox="1"/>
              <p:nvPr/>
            </p:nvSpPr>
            <p:spPr>
              <a:xfrm>
                <a:off x="997197" y="1517423"/>
                <a:ext cx="900100" cy="248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/>
                <a:r>
                  <a:rPr lang="en-US" sz="900" b="1" dirty="0">
                    <a:solidFill>
                      <a:srgbClr val="4C515A"/>
                    </a:solidFill>
                    <a:latin typeface="InterFace"/>
                  </a:rPr>
                  <a:t>34.6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CF57008-5BA2-434F-AFC6-D2E9BF104739}"/>
                  </a:ext>
                </a:extLst>
              </p:cNvPr>
              <p:cNvSpPr txBox="1"/>
              <p:nvPr/>
            </p:nvSpPr>
            <p:spPr>
              <a:xfrm>
                <a:off x="4067943" y="803593"/>
                <a:ext cx="1404156" cy="39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/>
                <a:r>
                  <a:rPr lang="en-US" sz="900" i="1" dirty="0">
                    <a:solidFill>
                      <a:srgbClr val="4C515A"/>
                    </a:solidFill>
                    <a:latin typeface="InterFace"/>
                  </a:rPr>
                  <a:t>Billions of dollars</a:t>
                </a:r>
              </a:p>
            </p:txBody>
          </p:sp>
        </p:grp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4704234" y="1066995"/>
              <a:ext cx="1420042" cy="541349"/>
              <a:chOff x="2071777" y="767359"/>
              <a:chExt cx="1867381" cy="670224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F82023EA-E6E5-334F-B06D-C6DF11D893F1}"/>
                  </a:ext>
                </a:extLst>
              </p:cNvPr>
              <p:cNvSpPr/>
              <p:nvPr/>
            </p:nvSpPr>
            <p:spPr>
              <a:xfrm>
                <a:off x="2071777" y="835906"/>
                <a:ext cx="152948" cy="139905"/>
              </a:xfrm>
              <a:prstGeom prst="ellipse">
                <a:avLst/>
              </a:prstGeom>
              <a:solidFill>
                <a:srgbClr val="4ABDBC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48AAA10-6EAA-0A4C-B3DC-03DE660C4CCA}"/>
                  </a:ext>
                </a:extLst>
              </p:cNvPr>
              <p:cNvSpPr txBox="1"/>
              <p:nvPr/>
            </p:nvSpPr>
            <p:spPr>
              <a:xfrm>
                <a:off x="2224725" y="767359"/>
                <a:ext cx="17144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  <a:t>Short-term, </a:t>
                </a:r>
                <a:b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</a:br>
                <a: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  <a:t>limited-duration plans  </a:t>
                </a: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7A4D47D8-7491-5646-B55A-DE4D7966B730}"/>
                  </a:ext>
                </a:extLst>
              </p:cNvPr>
              <p:cNvSpPr/>
              <p:nvPr/>
            </p:nvSpPr>
            <p:spPr>
              <a:xfrm>
                <a:off x="2071777" y="1275298"/>
                <a:ext cx="152948" cy="139905"/>
              </a:xfrm>
              <a:prstGeom prst="ellipse">
                <a:avLst/>
              </a:prstGeom>
              <a:solidFill>
                <a:srgbClr val="4C515A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573269D-672A-3C4D-BFA1-47CBE940553B}"/>
                  </a:ext>
                </a:extLst>
              </p:cNvPr>
              <p:cNvSpPr txBox="1"/>
              <p:nvPr/>
            </p:nvSpPr>
            <p:spPr>
              <a:xfrm>
                <a:off x="2224725" y="1206751"/>
                <a:ext cx="95364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  <a:t>Uninsured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811700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CDCA54-D533-D348-B2CB-18D87E223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8F88C8-0A9A-DA43-95C8-7FE161A0535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038D061-184B-D74F-9DDB-21A3F76580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2901" y="3100074"/>
            <a:ext cx="3201411" cy="3254375"/>
          </a:xfrm>
        </p:spPr>
        <p:txBody>
          <a:bodyPr/>
          <a:lstStyle/>
          <a:p>
            <a:r>
              <a:rPr lang="en-US" dirty="0"/>
              <a:t>Uninsured eliminated (although uncertainty around this estimate)</a:t>
            </a:r>
          </a:p>
          <a:p>
            <a:r>
              <a:rPr lang="en-US" i="1" dirty="0"/>
              <a:t>National </a:t>
            </a:r>
            <a:r>
              <a:rPr lang="en-US" dirty="0"/>
              <a:t>spending increases by $720 billion (~20%) in 2020.</a:t>
            </a:r>
          </a:p>
          <a:p>
            <a:r>
              <a:rPr lang="en-US" i="1" dirty="0"/>
              <a:t>Federal </a:t>
            </a:r>
            <a:r>
              <a:rPr lang="en-US" dirty="0"/>
              <a:t>spending increases by $2.8 trillion in 2020, $34.0 trillion over 10 years, roughly double “lite” version</a:t>
            </a:r>
          </a:p>
          <a:p>
            <a:r>
              <a:rPr lang="en-US" i="1" dirty="0"/>
              <a:t>Household</a:t>
            </a:r>
            <a:r>
              <a:rPr lang="en-US" dirty="0"/>
              <a:t> spending eliminated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4510F3C-2E38-9C47-8E63-DFBDD721316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477E-58A7-5B41-B663-0CBCC8EF6D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1" y="554022"/>
            <a:ext cx="3619500" cy="1295007"/>
          </a:xfrm>
        </p:spPr>
        <p:txBody>
          <a:bodyPr/>
          <a:lstStyle/>
          <a:p>
            <a:r>
              <a:rPr lang="en-US" dirty="0"/>
              <a:t>Reform 8: </a:t>
            </a:r>
            <a:r>
              <a:rPr lang="en-US" u="none" dirty="0"/>
              <a:t> Single Payer </a:t>
            </a:r>
            <a:br>
              <a:rPr lang="en-US" u="none" dirty="0"/>
            </a:br>
            <a:r>
              <a:rPr lang="en-US" u="none" dirty="0"/>
              <a:t>                         “Enhanced”              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Coverage of all US residents</a:t>
            </a:r>
          </a:p>
          <a:p>
            <a:pPr lvl="1"/>
            <a:r>
              <a:rPr lang="en-US" dirty="0"/>
              <a:t>Additional benefits beyond </a:t>
            </a:r>
            <a:br>
              <a:rPr lang="en-US" dirty="0"/>
            </a:br>
            <a:r>
              <a:rPr lang="en-US" dirty="0"/>
              <a:t>ACA</a:t>
            </a:r>
          </a:p>
          <a:p>
            <a:pPr lvl="1"/>
            <a:r>
              <a:rPr lang="en-US" dirty="0"/>
              <a:t>No cost-sharing</a:t>
            </a:r>
          </a:p>
          <a:p>
            <a:pPr lvl="1"/>
            <a:r>
              <a:rPr lang="en-US" dirty="0"/>
              <a:t>No private insurance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545576" y="553129"/>
            <a:ext cx="5486400" cy="5564457"/>
            <a:chOff x="3545576" y="553129"/>
            <a:chExt cx="5486400" cy="5564457"/>
          </a:xfrm>
        </p:grpSpPr>
        <p:grpSp>
          <p:nvGrpSpPr>
            <p:cNvPr id="10" name="Group 9"/>
            <p:cNvGrpSpPr/>
            <p:nvPr/>
          </p:nvGrpSpPr>
          <p:grpSpPr>
            <a:xfrm>
              <a:off x="3545576" y="553129"/>
              <a:ext cx="5486400" cy="5564457"/>
              <a:chOff x="-508" y="212764"/>
              <a:chExt cx="9073071" cy="5980322"/>
            </a:xfrm>
          </p:grpSpPr>
          <p:sp>
            <p:nvSpPr>
              <p:cNvPr id="17" name="Title 10">
                <a:extLst>
                  <a:ext uri="{FF2B5EF4-FFF2-40B4-BE49-F238E27FC236}">
                    <a16:creationId xmlns:a16="http://schemas.microsoft.com/office/drawing/2014/main" id="{0A9915E6-12F5-FC4E-A65C-6F7A777ADB6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501" y="212764"/>
                <a:ext cx="9000999" cy="756083"/>
              </a:xfrm>
              <a:prstGeom prst="rect">
                <a:avLst/>
              </a:prstGeom>
              <a:effectLst/>
            </p:spPr>
            <p:txBody>
              <a:bodyPr vert="horz" lIns="0" tIns="0" rIns="0" bIns="0" rtlCol="0" anchor="t">
                <a:normAutofit/>
              </a:bodyPr>
              <a:lstStyle>
                <a:lvl1pPr algn="l" defTabSz="914378" rtl="0" eaLnBrk="1" latinLnBrk="0" hangingPunct="1">
                  <a:lnSpc>
                    <a:spcPct val="110000"/>
                  </a:lnSpc>
                  <a:spcBef>
                    <a:spcPct val="0"/>
                  </a:spcBef>
                  <a:buNone/>
                  <a:defRPr sz="2000" kern="800" spc="0" baseline="0">
                    <a:solidFill>
                      <a:srgbClr val="4C515A"/>
                    </a:solidFill>
                    <a:effectLst/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l" defTabSz="914378" rtl="0" eaLnBrk="1" fontAlgn="auto" latinLnBrk="0" hangingPunct="1">
                  <a:lnSpc>
                    <a:spcPct val="11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80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Berlingske Serif Text"/>
                    <a:ea typeface="+mj-ea"/>
                    <a:cs typeface="+mj-cs"/>
                  </a:rPr>
                  <a:t>Coverage and Changes in Spending Compared to Current Law, 2020</a:t>
                </a:r>
              </a:p>
            </p:txBody>
          </p:sp>
          <p:graphicFrame>
            <p:nvGraphicFramePr>
              <p:cNvPr id="18" name="Chart Placeholder 5">
                <a:extLst>
                  <a:ext uri="{FF2B5EF4-FFF2-40B4-BE49-F238E27FC236}">
                    <a16:creationId xmlns:a16="http://schemas.microsoft.com/office/drawing/2014/main" id="{5A320CD0-4344-5743-8273-17135D9F883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57282609"/>
                  </p:ext>
                </p:extLst>
              </p:nvPr>
            </p:nvGraphicFramePr>
            <p:xfrm>
              <a:off x="71438" y="1168400"/>
              <a:ext cx="3795712" cy="42052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20" name="Text Placeholder 11">
                <a:extLst>
                  <a:ext uri="{FF2B5EF4-FFF2-40B4-BE49-F238E27FC236}">
                    <a16:creationId xmlns:a16="http://schemas.microsoft.com/office/drawing/2014/main" id="{53CE3E63-CECA-654A-88B1-75775421B3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500" y="5697252"/>
                <a:ext cx="9001063" cy="495834"/>
              </a:xfrm>
              <a:prstGeom prst="rect">
                <a:avLst/>
              </a:prstGeom>
            </p:spPr>
            <p:txBody>
              <a:bodyPr vert="horz" lIns="0" tIns="0" rIns="0" bIns="0" rtlCol="0" anchor="b" anchorCtr="0">
                <a:noAutofit/>
              </a:bodyPr>
              <a:lstStyle>
                <a:lvl1pPr marL="0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 spc="-1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1446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4479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15925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87371" indent="0" algn="l" defTabSz="914378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None/>
                  <a:defRPr sz="900" kern="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5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8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378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044C7F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sz="900" b="0" i="0" u="none" strike="noStrike" kern="800" cap="none" spc="-10" normalizeH="0" baseline="0" noProof="0">
                  <a:ln>
                    <a:noFill/>
                  </a:ln>
                  <a:solidFill>
                    <a:srgbClr val="4C515A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  <a:p>
                <a:pPr marL="0" marR="0" lvl="0" indent="0" algn="l" defTabSz="914378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044C7F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900" b="0" i="0" u="none" strike="noStrike" kern="800" cap="none" spc="-10" normalizeH="0" baseline="0" noProof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  <a:ea typeface="+mn-ea"/>
                    <a:cs typeface="+mn-cs"/>
                  </a:rPr>
                  <a:t>* Increase in federal revenue needed to finance reform, net of additional income tax receipts resulting from reduced employer spending on health insurance passed back to workers as wage increases.</a:t>
                </a:r>
              </a:p>
              <a:p>
                <a:pPr marL="0" marR="0" lvl="0" indent="0" algn="l" defTabSz="914378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044C7F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900" b="0" i="0" u="none" strike="noStrike" kern="800" cap="none" spc="-10" normalizeH="0" baseline="0" noProof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  <a:ea typeface="+mn-ea"/>
                    <a:cs typeface="+mn-cs"/>
                  </a:rPr>
                  <a:t>Data: Urban Institute analysis.</a:t>
                </a:r>
                <a:endParaRPr kumimoji="0" lang="en-US" sz="900" b="0" i="0" u="none" strike="noStrike" kern="800" cap="none" spc="-10" normalizeH="0" baseline="0" noProof="0" dirty="0">
                  <a:ln>
                    <a:noFill/>
                  </a:ln>
                  <a:solidFill>
                    <a:srgbClr val="4C515A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</p:txBody>
          </p:sp>
          <p:graphicFrame>
            <p:nvGraphicFramePr>
              <p:cNvPr id="21" name="Chart Placeholder 5">
                <a:extLst>
                  <a:ext uri="{FF2B5EF4-FFF2-40B4-BE49-F238E27FC236}">
                    <a16:creationId xmlns:a16="http://schemas.microsoft.com/office/drawing/2014/main" id="{F34FDEA8-4B9E-7643-81EE-A955102D40D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051608044"/>
                  </p:ext>
                </p:extLst>
              </p:nvPr>
            </p:nvGraphicFramePr>
            <p:xfrm>
              <a:off x="4140200" y="1168400"/>
              <a:ext cx="3795713" cy="42052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AD872A0-7931-F448-9C8D-26B04EF84CF8}"/>
                  </a:ext>
                </a:extLst>
              </p:cNvPr>
              <p:cNvSpPr txBox="1"/>
              <p:nvPr/>
            </p:nvSpPr>
            <p:spPr>
              <a:xfrm>
                <a:off x="-508" y="755656"/>
                <a:ext cx="1404156" cy="396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/>
                <a:r>
                  <a:rPr lang="en-US" sz="900" i="1" dirty="0">
                    <a:solidFill>
                      <a:srgbClr val="4C515A"/>
                    </a:solidFill>
                    <a:latin typeface="InterFace"/>
                  </a:rPr>
                  <a:t>Millions of people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2D3A494-F4B6-7A4E-AAA6-DC224B13ADB2}"/>
                  </a:ext>
                </a:extLst>
              </p:cNvPr>
              <p:cNvSpPr txBox="1"/>
              <p:nvPr/>
            </p:nvSpPr>
            <p:spPr>
              <a:xfrm>
                <a:off x="974682" y="1533480"/>
                <a:ext cx="900100" cy="248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/>
                <a:r>
                  <a:rPr lang="en-US" sz="900" b="1" dirty="0">
                    <a:solidFill>
                      <a:srgbClr val="4C515A"/>
                    </a:solidFill>
                    <a:latin typeface="InterFace"/>
                  </a:rPr>
                  <a:t>34.6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0ECC556-6BB6-1F49-B946-F519DE7D82DE}"/>
                  </a:ext>
                </a:extLst>
              </p:cNvPr>
              <p:cNvSpPr txBox="1"/>
              <p:nvPr/>
            </p:nvSpPr>
            <p:spPr>
              <a:xfrm>
                <a:off x="4067943" y="767641"/>
                <a:ext cx="1404156" cy="396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/>
                <a:r>
                  <a:rPr lang="en-US" sz="900" i="1" dirty="0">
                    <a:solidFill>
                      <a:srgbClr val="4C515A"/>
                    </a:solidFill>
                    <a:latin typeface="InterFace"/>
                  </a:rPr>
                  <a:t>Billions of dollars</a:t>
                </a:r>
              </a:p>
            </p:txBody>
          </p:sp>
        </p:grpSp>
        <p:grpSp>
          <p:nvGrpSpPr>
            <p:cNvPr id="12" name="Group 11"/>
            <p:cNvGrpSpPr>
              <a:grpSpLocks noChangeAspect="1"/>
            </p:cNvGrpSpPr>
            <p:nvPr/>
          </p:nvGrpSpPr>
          <p:grpSpPr>
            <a:xfrm>
              <a:off x="4704234" y="1066995"/>
              <a:ext cx="1420042" cy="541349"/>
              <a:chOff x="2071777" y="767359"/>
              <a:chExt cx="1867381" cy="670224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F82023EA-E6E5-334F-B06D-C6DF11D893F1}"/>
                  </a:ext>
                </a:extLst>
              </p:cNvPr>
              <p:cNvSpPr/>
              <p:nvPr/>
            </p:nvSpPr>
            <p:spPr>
              <a:xfrm>
                <a:off x="2071777" y="835906"/>
                <a:ext cx="152948" cy="139905"/>
              </a:xfrm>
              <a:prstGeom prst="ellipse">
                <a:avLst/>
              </a:prstGeom>
              <a:solidFill>
                <a:srgbClr val="4ABDBC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48AAA10-6EAA-0A4C-B3DC-03DE660C4CCA}"/>
                  </a:ext>
                </a:extLst>
              </p:cNvPr>
              <p:cNvSpPr txBox="1"/>
              <p:nvPr/>
            </p:nvSpPr>
            <p:spPr>
              <a:xfrm>
                <a:off x="2224725" y="767359"/>
                <a:ext cx="17144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  <a:t>Short-term, </a:t>
                </a:r>
                <a:b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</a:br>
                <a: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  <a:t>limited-duration plans  </a:t>
                </a:r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7A4D47D8-7491-5646-B55A-DE4D7966B730}"/>
                  </a:ext>
                </a:extLst>
              </p:cNvPr>
              <p:cNvSpPr/>
              <p:nvPr/>
            </p:nvSpPr>
            <p:spPr>
              <a:xfrm>
                <a:off x="2071777" y="1275298"/>
                <a:ext cx="152948" cy="139905"/>
              </a:xfrm>
              <a:prstGeom prst="ellipse">
                <a:avLst/>
              </a:prstGeom>
              <a:solidFill>
                <a:srgbClr val="4C515A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Face"/>
                  <a:ea typeface="+mn-ea"/>
                  <a:cs typeface="+mn-cs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573269D-672A-3C4D-BFA1-47CBE940553B}"/>
                  </a:ext>
                </a:extLst>
              </p:cNvPr>
              <p:cNvSpPr txBox="1"/>
              <p:nvPr/>
            </p:nvSpPr>
            <p:spPr>
              <a:xfrm>
                <a:off x="2224725" y="1206751"/>
                <a:ext cx="95364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515A"/>
                    </a:solidFill>
                    <a:effectLst/>
                    <a:uLnTx/>
                    <a:uFillTx/>
                    <a:latin typeface="InterFace"/>
                  </a:rPr>
                  <a:t>Uninsured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8532009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33D0A2-F0C1-4F0F-9AD5-3DC6E2925E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8F88C8-0A9A-DA43-95C8-7FE161A0535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413A06-F8E2-41DC-8F76-B7E9507AC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2926809-DF7D-4AB9-946A-4A828B4A6D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2900" y="1205381"/>
            <a:ext cx="7660994" cy="4670112"/>
          </a:xfrm>
        </p:spPr>
        <p:txBody>
          <a:bodyPr/>
          <a:lstStyle/>
          <a:p>
            <a:r>
              <a:rPr lang="en-US" sz="2000" dirty="0"/>
              <a:t>Optimal levels of provider payment rates in a price regulated individual market (Reforms 4-6) or single payer reform (Reforms 7-8) are unknown but have large effects on government costs;</a:t>
            </a:r>
          </a:p>
          <a:p>
            <a:r>
              <a:rPr lang="en-US" sz="2000" dirty="0"/>
              <a:t>Phase-in periods are critical with larger, more system disrupting reforms, and these can have large implications for costs in the 10 year window; </a:t>
            </a:r>
          </a:p>
          <a:p>
            <a:r>
              <a:rPr lang="en-US" sz="2000" dirty="0"/>
              <a:t>Changes in employer health care spending are not the same as changes in employer spending as a whole;</a:t>
            </a:r>
          </a:p>
          <a:p>
            <a:r>
              <a:rPr lang="en-US" sz="2000" dirty="0"/>
              <a:t>Effects on specific households’ finances depend upon particular approach to funding reforms and will vary by income;</a:t>
            </a:r>
          </a:p>
          <a:p>
            <a:r>
              <a:rPr lang="en-US" sz="2000" dirty="0"/>
              <a:t>Critical tradeoffs: household costs v. government costs, voluntary v. coverage level, national cost savings v. potential provider system disruption  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81CA8C3-AE45-476D-8473-01670A539D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0960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Custom 2">
      <a:dk1>
        <a:srgbClr val="494546"/>
      </a:dk1>
      <a:lt1>
        <a:srgbClr val="FFFFFF"/>
      </a:lt1>
      <a:dk2>
        <a:srgbClr val="1A8ECE"/>
      </a:dk2>
      <a:lt2>
        <a:srgbClr val="FFFFFF"/>
      </a:lt2>
      <a:accent1>
        <a:srgbClr val="169CEC"/>
      </a:accent1>
      <a:accent2>
        <a:srgbClr val="C8C8C8"/>
      </a:accent2>
      <a:accent3>
        <a:srgbClr val="FCB300"/>
      </a:accent3>
      <a:accent4>
        <a:srgbClr val="E50178"/>
      </a:accent4>
      <a:accent5>
        <a:srgbClr val="44AD32"/>
      </a:accent5>
      <a:accent6>
        <a:srgbClr val="D31117"/>
      </a:accent6>
      <a:hlink>
        <a:srgbClr val="169CEC"/>
      </a:hlink>
      <a:folHlink>
        <a:srgbClr val="169CEC"/>
      </a:folHlink>
    </a:clrScheme>
    <a:fontScheme name="Urban">
      <a:majorFont>
        <a:latin typeface="Lato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i-presentation-2018" id="{A400B87F-1D40-2648-B44F-05842F8866BB}" vid="{436A2DD3-B0D5-0A42-9CBD-25702EAD50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4C515A"/>
    </a:dk1>
    <a:lt1>
      <a:srgbClr val="FFFFFF"/>
    </a:lt1>
    <a:dk2>
      <a:srgbClr val="044C7F"/>
    </a:dk2>
    <a:lt2>
      <a:srgbClr val="4ABDBC"/>
    </a:lt2>
    <a:accent1>
      <a:srgbClr val="044C7F"/>
    </a:accent1>
    <a:accent2>
      <a:srgbClr val="F47920"/>
    </a:accent2>
    <a:accent3>
      <a:srgbClr val="4ABDBC"/>
    </a:accent3>
    <a:accent4>
      <a:srgbClr val="71B254"/>
    </a:accent4>
    <a:accent5>
      <a:srgbClr val="5F5A9D"/>
    </a:accent5>
    <a:accent6>
      <a:srgbClr val="E6C278"/>
    </a:accent6>
    <a:hlink>
      <a:srgbClr val="49BDBC"/>
    </a:hlink>
    <a:folHlink>
      <a:srgbClr val="4ABDBC"/>
    </a:folHlink>
  </a:clrScheme>
  <a:fontScheme name="CMW (Brand Fonts) V1.0">
    <a:majorFont>
      <a:latin typeface="Berlingske Serif Text"/>
      <a:ea typeface=""/>
      <a:cs typeface=""/>
    </a:majorFont>
    <a:minorFont>
      <a:latin typeface="InterFac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4C515A"/>
    </a:dk1>
    <a:lt1>
      <a:srgbClr val="FFFFFF"/>
    </a:lt1>
    <a:dk2>
      <a:srgbClr val="044C7F"/>
    </a:dk2>
    <a:lt2>
      <a:srgbClr val="4ABDBC"/>
    </a:lt2>
    <a:accent1>
      <a:srgbClr val="044C7F"/>
    </a:accent1>
    <a:accent2>
      <a:srgbClr val="F47920"/>
    </a:accent2>
    <a:accent3>
      <a:srgbClr val="4ABDBC"/>
    </a:accent3>
    <a:accent4>
      <a:srgbClr val="71B254"/>
    </a:accent4>
    <a:accent5>
      <a:srgbClr val="5F5A9D"/>
    </a:accent5>
    <a:accent6>
      <a:srgbClr val="E6C278"/>
    </a:accent6>
    <a:hlink>
      <a:srgbClr val="49BDBC"/>
    </a:hlink>
    <a:folHlink>
      <a:srgbClr val="4ABDBC"/>
    </a:folHlink>
  </a:clrScheme>
  <a:fontScheme name="CMW (Brand Fonts) V1.0">
    <a:majorFont>
      <a:latin typeface="Berlingske Serif Text"/>
      <a:ea typeface=""/>
      <a:cs typeface=""/>
    </a:majorFont>
    <a:minorFont>
      <a:latin typeface="InterFac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4C515A"/>
    </a:dk1>
    <a:lt1>
      <a:srgbClr val="FFFFFF"/>
    </a:lt1>
    <a:dk2>
      <a:srgbClr val="044C7F"/>
    </a:dk2>
    <a:lt2>
      <a:srgbClr val="4ABDBC"/>
    </a:lt2>
    <a:accent1>
      <a:srgbClr val="044C7F"/>
    </a:accent1>
    <a:accent2>
      <a:srgbClr val="F47920"/>
    </a:accent2>
    <a:accent3>
      <a:srgbClr val="4ABDBC"/>
    </a:accent3>
    <a:accent4>
      <a:srgbClr val="71B254"/>
    </a:accent4>
    <a:accent5>
      <a:srgbClr val="5F5A9D"/>
    </a:accent5>
    <a:accent6>
      <a:srgbClr val="E6C278"/>
    </a:accent6>
    <a:hlink>
      <a:srgbClr val="49BDBC"/>
    </a:hlink>
    <a:folHlink>
      <a:srgbClr val="4ABDBC"/>
    </a:folHlink>
  </a:clrScheme>
  <a:fontScheme name="CMW (Brand Fonts) V1.0">
    <a:majorFont>
      <a:latin typeface="Berlingske Serif Text"/>
      <a:ea typeface=""/>
      <a:cs typeface=""/>
    </a:majorFont>
    <a:minorFont>
      <a:latin typeface="InterFac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4C515A"/>
    </a:dk1>
    <a:lt1>
      <a:srgbClr val="FFFFFF"/>
    </a:lt1>
    <a:dk2>
      <a:srgbClr val="044C7F"/>
    </a:dk2>
    <a:lt2>
      <a:srgbClr val="4ABDBC"/>
    </a:lt2>
    <a:accent1>
      <a:srgbClr val="044C7F"/>
    </a:accent1>
    <a:accent2>
      <a:srgbClr val="F47920"/>
    </a:accent2>
    <a:accent3>
      <a:srgbClr val="4ABDBC"/>
    </a:accent3>
    <a:accent4>
      <a:srgbClr val="71B254"/>
    </a:accent4>
    <a:accent5>
      <a:srgbClr val="5F5A9D"/>
    </a:accent5>
    <a:accent6>
      <a:srgbClr val="E6C278"/>
    </a:accent6>
    <a:hlink>
      <a:srgbClr val="49BDBC"/>
    </a:hlink>
    <a:folHlink>
      <a:srgbClr val="4ABDBC"/>
    </a:folHlink>
  </a:clrScheme>
  <a:fontScheme name="CMW (Brand Fonts) V1.0">
    <a:majorFont>
      <a:latin typeface="Berlingske Serif Text"/>
      <a:ea typeface=""/>
      <a:cs typeface=""/>
    </a:majorFont>
    <a:minorFont>
      <a:latin typeface="InterFac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Custom 2">
    <a:dk1>
      <a:srgbClr val="4C515A"/>
    </a:dk1>
    <a:lt1>
      <a:srgbClr val="FFFFFF"/>
    </a:lt1>
    <a:dk2>
      <a:srgbClr val="044C7F"/>
    </a:dk2>
    <a:lt2>
      <a:srgbClr val="4ABDBC"/>
    </a:lt2>
    <a:accent1>
      <a:srgbClr val="044C7F"/>
    </a:accent1>
    <a:accent2>
      <a:srgbClr val="F47920"/>
    </a:accent2>
    <a:accent3>
      <a:srgbClr val="4ABDBC"/>
    </a:accent3>
    <a:accent4>
      <a:srgbClr val="71B254"/>
    </a:accent4>
    <a:accent5>
      <a:srgbClr val="5F5A9D"/>
    </a:accent5>
    <a:accent6>
      <a:srgbClr val="E6C278"/>
    </a:accent6>
    <a:hlink>
      <a:srgbClr val="49BDBC"/>
    </a:hlink>
    <a:folHlink>
      <a:srgbClr val="4ABDBC"/>
    </a:folHlink>
  </a:clrScheme>
  <a:fontScheme name="CMW (Brand Fonts) V1.0">
    <a:majorFont>
      <a:latin typeface="Berlingske Serif Text"/>
      <a:ea typeface=""/>
      <a:cs typeface=""/>
    </a:majorFont>
    <a:minorFont>
      <a:latin typeface="InterFac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Custom 2">
    <a:dk1>
      <a:srgbClr val="4C515A"/>
    </a:dk1>
    <a:lt1>
      <a:srgbClr val="FFFFFF"/>
    </a:lt1>
    <a:dk2>
      <a:srgbClr val="044C7F"/>
    </a:dk2>
    <a:lt2>
      <a:srgbClr val="4ABDBC"/>
    </a:lt2>
    <a:accent1>
      <a:srgbClr val="044C7F"/>
    </a:accent1>
    <a:accent2>
      <a:srgbClr val="F47920"/>
    </a:accent2>
    <a:accent3>
      <a:srgbClr val="4ABDBC"/>
    </a:accent3>
    <a:accent4>
      <a:srgbClr val="71B254"/>
    </a:accent4>
    <a:accent5>
      <a:srgbClr val="5F5A9D"/>
    </a:accent5>
    <a:accent6>
      <a:srgbClr val="E6C278"/>
    </a:accent6>
    <a:hlink>
      <a:srgbClr val="49BDBC"/>
    </a:hlink>
    <a:folHlink>
      <a:srgbClr val="4ABDBC"/>
    </a:folHlink>
  </a:clrScheme>
  <a:fontScheme name="CMW (Brand Fonts) V1.0">
    <a:majorFont>
      <a:latin typeface="Berlingske Serif Text"/>
      <a:ea typeface=""/>
      <a:cs typeface=""/>
    </a:majorFont>
    <a:minorFont>
      <a:latin typeface="InterFac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Custom 2">
    <a:dk1>
      <a:srgbClr val="4C515A"/>
    </a:dk1>
    <a:lt1>
      <a:srgbClr val="FFFFFF"/>
    </a:lt1>
    <a:dk2>
      <a:srgbClr val="044C7F"/>
    </a:dk2>
    <a:lt2>
      <a:srgbClr val="4ABDBC"/>
    </a:lt2>
    <a:accent1>
      <a:srgbClr val="044C7F"/>
    </a:accent1>
    <a:accent2>
      <a:srgbClr val="F47920"/>
    </a:accent2>
    <a:accent3>
      <a:srgbClr val="4ABDBC"/>
    </a:accent3>
    <a:accent4>
      <a:srgbClr val="71B254"/>
    </a:accent4>
    <a:accent5>
      <a:srgbClr val="5F5A9D"/>
    </a:accent5>
    <a:accent6>
      <a:srgbClr val="E6C278"/>
    </a:accent6>
    <a:hlink>
      <a:srgbClr val="49BDBC"/>
    </a:hlink>
    <a:folHlink>
      <a:srgbClr val="4ABDBC"/>
    </a:folHlink>
  </a:clrScheme>
  <a:fontScheme name="CMW (Brand Fonts) V1.0">
    <a:majorFont>
      <a:latin typeface="Berlingske Serif Text"/>
      <a:ea typeface=""/>
      <a:cs typeface=""/>
    </a:majorFont>
    <a:minorFont>
      <a:latin typeface="InterFac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Custom 2">
    <a:dk1>
      <a:srgbClr val="4C515A"/>
    </a:dk1>
    <a:lt1>
      <a:srgbClr val="FFFFFF"/>
    </a:lt1>
    <a:dk2>
      <a:srgbClr val="044C7F"/>
    </a:dk2>
    <a:lt2>
      <a:srgbClr val="4ABDBC"/>
    </a:lt2>
    <a:accent1>
      <a:srgbClr val="044C7F"/>
    </a:accent1>
    <a:accent2>
      <a:srgbClr val="F47920"/>
    </a:accent2>
    <a:accent3>
      <a:srgbClr val="4ABDBC"/>
    </a:accent3>
    <a:accent4>
      <a:srgbClr val="71B254"/>
    </a:accent4>
    <a:accent5>
      <a:srgbClr val="5F5A9D"/>
    </a:accent5>
    <a:accent6>
      <a:srgbClr val="E6C278"/>
    </a:accent6>
    <a:hlink>
      <a:srgbClr val="49BDBC"/>
    </a:hlink>
    <a:folHlink>
      <a:srgbClr val="4ABDBC"/>
    </a:folHlink>
  </a:clrScheme>
  <a:fontScheme name="CMW (Brand Fonts) V1.0">
    <a:majorFont>
      <a:latin typeface="Berlingske Serif Text"/>
      <a:ea typeface=""/>
      <a:cs typeface=""/>
    </a:majorFont>
    <a:minorFont>
      <a:latin typeface="InterFac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10470</TotalTime>
  <Words>935</Words>
  <Application>Microsoft Office PowerPoint</Application>
  <PresentationFormat>On-screen Show (4:3)</PresentationFormat>
  <Paragraphs>114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Berlingske Serif Text</vt:lpstr>
      <vt:lpstr>Calibri</vt:lpstr>
      <vt:lpstr>InterFace</vt:lpstr>
      <vt:lpstr>Lato</vt:lpstr>
      <vt:lpstr>Wingdings</vt:lpstr>
      <vt:lpstr>Office Theme</vt:lpstr>
      <vt:lpstr>PowerPoint Presentation</vt:lpstr>
      <vt:lpstr>Analysis of 8 reform options</vt:lpstr>
      <vt:lpstr>Overview</vt:lpstr>
      <vt:lpstr>PowerPoint Presentation</vt:lpstr>
      <vt:lpstr>PowerPoint Presentation</vt:lpstr>
      <vt:lpstr>PowerPoint Presentation</vt:lpstr>
      <vt:lpstr>PowerPoint Presentation</vt:lpstr>
      <vt:lpstr>Discussion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Wehmann, John</dc:creator>
  <cp:keywords/>
  <dc:description>Template version 2.1</dc:description>
  <cp:lastModifiedBy>Maya Brod</cp:lastModifiedBy>
  <cp:revision>76</cp:revision>
  <cp:lastPrinted>2019-10-10T13:47:42Z</cp:lastPrinted>
  <dcterms:created xsi:type="dcterms:W3CDTF">2019-10-01T19:37:27Z</dcterms:created>
  <dcterms:modified xsi:type="dcterms:W3CDTF">2019-10-14T16:07:16Z</dcterms:modified>
  <cp:category/>
</cp:coreProperties>
</file>