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14"/>
  </p:notesMasterIdLst>
  <p:handoutMasterIdLst>
    <p:handoutMasterId r:id="rId15"/>
  </p:handoutMasterIdLst>
  <p:sldIdLst>
    <p:sldId id="440" r:id="rId5"/>
    <p:sldId id="420" r:id="rId6"/>
    <p:sldId id="459" r:id="rId7"/>
    <p:sldId id="471" r:id="rId8"/>
    <p:sldId id="468" r:id="rId9"/>
    <p:sldId id="455" r:id="rId10"/>
    <p:sldId id="457" r:id="rId11"/>
    <p:sldId id="472" r:id="rId12"/>
    <p:sldId id="445" r:id="rId13"/>
  </p:sldIdLst>
  <p:sldSz cx="9144000" cy="6858000" type="screen4x3"/>
  <p:notesSz cx="6858000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" userDrawn="1">
          <p15:clr>
            <a:srgbClr val="A4A3A4"/>
          </p15:clr>
        </p15:guide>
        <p15:guide id="2" pos="1392" userDrawn="1">
          <p15:clr>
            <a:srgbClr val="A4A3A4"/>
          </p15:clr>
        </p15:guide>
        <p15:guide id="3" orient="horz" pos="429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4896" userDrawn="1">
          <p15:clr>
            <a:srgbClr val="A4A3A4"/>
          </p15:clr>
        </p15:guide>
        <p15:guide id="8" orient="horz" pos="624" userDrawn="1">
          <p15:clr>
            <a:srgbClr val="A4A3A4"/>
          </p15:clr>
        </p15:guide>
        <p15:guide id="9" pos="168" userDrawn="1">
          <p15:clr>
            <a:srgbClr val="A4A3A4"/>
          </p15:clr>
        </p15:guide>
        <p15:guide id="10" orient="horz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ob Lippa" initials="JL" lastIdx="6" clrIdx="0"/>
  <p:cmAuthor id="1" name="David" initials="D" lastIdx="1" clrIdx="1">
    <p:extLst>
      <p:ext uri="{19B8F6BF-5375-455C-9EA6-DF929625EA0E}">
        <p15:presenceInfo xmlns:p15="http://schemas.microsoft.com/office/powerpoint/2012/main" userId="Davi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D7F"/>
    <a:srgbClr val="F47920"/>
    <a:srgbClr val="92D7D7"/>
    <a:srgbClr val="209696"/>
    <a:srgbClr val="F6944D"/>
    <a:srgbClr val="F8AF79"/>
    <a:srgbClr val="FDE4D2"/>
    <a:srgbClr val="6894B2"/>
    <a:srgbClr val="E6E6E6"/>
    <a:srgbClr val="CFD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/>
    <p:restoredTop sz="96327"/>
  </p:normalViewPr>
  <p:slideViewPr>
    <p:cSldViewPr snapToGrid="0">
      <p:cViewPr varScale="1">
        <p:scale>
          <a:sx n="148" d="100"/>
          <a:sy n="148" d="100"/>
        </p:scale>
        <p:origin x="3032" y="192"/>
      </p:cViewPr>
      <p:guideLst>
        <p:guide orient="horz" pos="168"/>
        <p:guide pos="1392"/>
        <p:guide orient="horz" pos="4296"/>
        <p:guide pos="2880"/>
        <p:guide pos="4896"/>
        <p:guide orient="horz" pos="624"/>
        <p:guide pos="168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428529767113416E-4"/>
          <c:y val="4.8903110912310636E-2"/>
          <c:w val="0.98363315696649034"/>
          <c:h val="0.852167407439551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7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6EE-4141-A4D1-F7DC4790F95D}"/>
              </c:ext>
            </c:extLst>
          </c:dPt>
          <c:dLbls>
            <c:dLbl>
              <c:idx val="2"/>
              <c:layout>
                <c:manualLayout>
                  <c:x val="-4.1191427533599709E-2"/>
                  <c:y val="-4.25646778115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EE-4141-A4D1-F7DC4790F95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2"/>
                    </a:solidFill>
                    <a:latin typeface="+mn-lt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2008 to 2010</c:v>
                </c:pt>
                <c:pt idx="1">
                  <c:v>2010 to 2012</c:v>
                </c:pt>
                <c:pt idx="2">
                  <c:v>2012 to 2014</c:v>
                </c:pt>
                <c:pt idx="3">
                  <c:v>2014 to 2016</c:v>
                </c:pt>
                <c:pt idx="4">
                  <c:v>2016 to 2018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6.127799822293678E-2</c:v>
                </c:pt>
                <c:pt idx="1">
                  <c:v>4.3972481682405862E-2</c:v>
                </c:pt>
                <c:pt idx="2">
                  <c:v>4.0773515063794452E-2</c:v>
                </c:pt>
                <c:pt idx="3">
                  <c:v>2.2802438661658542E-2</c:v>
                </c:pt>
                <c:pt idx="4">
                  <c:v>4.911354936867518E-2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EE-4141-A4D1-F7DC4790F9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family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circle"/>
            <c:size val="7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dLbl>
              <c:idx val="1"/>
              <c:layout>
                <c:manualLayout>
                  <c:x val="-2.3755902651652797E-2"/>
                  <c:y val="-5.80148436515197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EE-4141-A4D1-F7DC4790F95D}"/>
                </c:ext>
              </c:extLst>
            </c:dLbl>
            <c:dLbl>
              <c:idx val="2"/>
              <c:layout>
                <c:manualLayout>
                  <c:x val="-3.6832546313112967E-2"/>
                  <c:y val="4.5358779509275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EE-4141-A4D1-F7DC4790F95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2"/>
                    </a:solidFill>
                    <a:latin typeface="+mn-lt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2008 to 2010</c:v>
                </c:pt>
                <c:pt idx="1">
                  <c:v>2010 to 2012</c:v>
                </c:pt>
                <c:pt idx="2">
                  <c:v>2012 to 2014</c:v>
                </c:pt>
                <c:pt idx="3">
                  <c:v>2014 to 2016</c:v>
                </c:pt>
                <c:pt idx="4">
                  <c:v>2016 to 2018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6.202964965399449E-2</c:v>
                </c:pt>
                <c:pt idx="1">
                  <c:v>5.6168904422021049E-2</c:v>
                </c:pt>
                <c:pt idx="2">
                  <c:v>3.7492714644904224E-2</c:v>
                </c:pt>
                <c:pt idx="3">
                  <c:v>3.1185890632104751E-2</c:v>
                </c:pt>
                <c:pt idx="4">
                  <c:v>5.1067592024391484E-2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6EE-4141-A4D1-F7DC4790F95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6160352"/>
        <c:axId val="8692816"/>
      </c:lineChart>
      <c:catAx>
        <c:axId val="1761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+mn-lt"/>
              </a:defRPr>
            </a:pPr>
            <a:endParaRPr lang="en-US"/>
          </a:p>
        </c:txPr>
        <c:crossAx val="8692816"/>
        <c:crosses val="autoZero"/>
        <c:auto val="1"/>
        <c:lblAlgn val="ctr"/>
        <c:lblOffset val="100"/>
        <c:noMultiLvlLbl val="0"/>
      </c:catAx>
      <c:valAx>
        <c:axId val="8692816"/>
        <c:scaling>
          <c:orientation val="minMax"/>
          <c:max val="0.1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176160352"/>
        <c:crosses val="autoZero"/>
        <c:crossBetween val="between"/>
        <c:majorUnit val="2.0000000000000004E-2"/>
      </c:valAx>
      <c:spPr>
        <a:noFill/>
        <a:ln w="25407">
          <a:noFill/>
        </a:ln>
      </c:spPr>
    </c:plotArea>
    <c:plotVisOnly val="1"/>
    <c:dispBlanksAs val="gap"/>
    <c:showDLblsOverMax val="0"/>
  </c:chart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00990154008529E-2"/>
          <c:y val="3.0397239921911515E-2"/>
          <c:w val="0.92782246663611501"/>
          <c:h val="0.71792070203415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cat>
            <c:strRef>
              <c:f>Sheet1!$A$2:$A$52</c:f>
              <c:strCache>
                <c:ptCount val="51"/>
                <c:pt idx="0">
                  <c:v>Hawaii</c:v>
                </c:pt>
                <c:pt idx="1">
                  <c:v>Washington</c:v>
                </c:pt>
                <c:pt idx="2">
                  <c:v>Oregon</c:v>
                </c:pt>
                <c:pt idx="3">
                  <c:v>Montana</c:v>
                </c:pt>
                <c:pt idx="4">
                  <c:v>Alaska</c:v>
                </c:pt>
                <c:pt idx="5">
                  <c:v>Utah</c:v>
                </c:pt>
                <c:pt idx="6">
                  <c:v>Idaho</c:v>
                </c:pt>
                <c:pt idx="7">
                  <c:v>California</c:v>
                </c:pt>
                <c:pt idx="8">
                  <c:v>North Dakota</c:v>
                </c:pt>
                <c:pt idx="9">
                  <c:v>Kansas</c:v>
                </c:pt>
                <c:pt idx="10">
                  <c:v>Colorado</c:v>
                </c:pt>
                <c:pt idx="11">
                  <c:v>Oklahoma</c:v>
                </c:pt>
                <c:pt idx="12">
                  <c:v>North Carolina</c:v>
                </c:pt>
                <c:pt idx="13">
                  <c:v>Delaware</c:v>
                </c:pt>
                <c:pt idx="14">
                  <c:v>Pennsylvania</c:v>
                </c:pt>
                <c:pt idx="15">
                  <c:v>West Virginia</c:v>
                </c:pt>
                <c:pt idx="16">
                  <c:v>Nevada</c:v>
                </c:pt>
                <c:pt idx="17">
                  <c:v>Mississippi</c:v>
                </c:pt>
                <c:pt idx="18">
                  <c:v>District of Columbia</c:v>
                </c:pt>
                <c:pt idx="19">
                  <c:v>Arkansas</c:v>
                </c:pt>
                <c:pt idx="20">
                  <c:v>Indiana</c:v>
                </c:pt>
                <c:pt idx="21">
                  <c:v>Wyoming</c:v>
                </c:pt>
                <c:pt idx="22">
                  <c:v>Nebraska</c:v>
                </c:pt>
                <c:pt idx="23">
                  <c:v>Missouri</c:v>
                </c:pt>
                <c:pt idx="24">
                  <c:v>Tennessee</c:v>
                </c:pt>
                <c:pt idx="25">
                  <c:v>Texas</c:v>
                </c:pt>
                <c:pt idx="26">
                  <c:v>South Carolina</c:v>
                </c:pt>
                <c:pt idx="27">
                  <c:v>Michigan</c:v>
                </c:pt>
                <c:pt idx="28">
                  <c:v>Alabama</c:v>
                </c:pt>
                <c:pt idx="29">
                  <c:v>Vermont</c:v>
                </c:pt>
                <c:pt idx="30">
                  <c:v>Maine</c:v>
                </c:pt>
                <c:pt idx="31">
                  <c:v>Florida</c:v>
                </c:pt>
                <c:pt idx="32">
                  <c:v>Georgia</c:v>
                </c:pt>
                <c:pt idx="33">
                  <c:v>South Dakota</c:v>
                </c:pt>
                <c:pt idx="34">
                  <c:v>Illinois</c:v>
                </c:pt>
                <c:pt idx="35">
                  <c:v>Arizona</c:v>
                </c:pt>
                <c:pt idx="36">
                  <c:v>New Mexico</c:v>
                </c:pt>
                <c:pt idx="37">
                  <c:v>Minnesota</c:v>
                </c:pt>
                <c:pt idx="38">
                  <c:v>New York</c:v>
                </c:pt>
                <c:pt idx="39">
                  <c:v>Louisiana</c:v>
                </c:pt>
                <c:pt idx="40">
                  <c:v>Maryland</c:v>
                </c:pt>
                <c:pt idx="41">
                  <c:v>Iowa</c:v>
                </c:pt>
                <c:pt idx="42">
                  <c:v>Wisconsin</c:v>
                </c:pt>
                <c:pt idx="43">
                  <c:v>New Jersey</c:v>
                </c:pt>
                <c:pt idx="44">
                  <c:v>New Hampshire</c:v>
                </c:pt>
                <c:pt idx="45">
                  <c:v>Ohio</c:v>
                </c:pt>
                <c:pt idx="46">
                  <c:v>Kentucky</c:v>
                </c:pt>
                <c:pt idx="47">
                  <c:v>Connecticut</c:v>
                </c:pt>
                <c:pt idx="48">
                  <c:v>Virginia</c:v>
                </c:pt>
                <c:pt idx="49">
                  <c:v>Rhode Island</c:v>
                </c:pt>
                <c:pt idx="50">
                  <c:v>Massachusetts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755</c:v>
                </c:pt>
                <c:pt idx="1">
                  <c:v>955</c:v>
                </c:pt>
                <c:pt idx="2">
                  <c:v>1061</c:v>
                </c:pt>
                <c:pt idx="3">
                  <c:v>1115</c:v>
                </c:pt>
                <c:pt idx="4">
                  <c:v>1154</c:v>
                </c:pt>
                <c:pt idx="5">
                  <c:v>1183</c:v>
                </c:pt>
                <c:pt idx="6">
                  <c:v>1199</c:v>
                </c:pt>
                <c:pt idx="7">
                  <c:v>1202</c:v>
                </c:pt>
                <c:pt idx="8">
                  <c:v>1246</c:v>
                </c:pt>
                <c:pt idx="9">
                  <c:v>1255</c:v>
                </c:pt>
                <c:pt idx="10">
                  <c:v>1289</c:v>
                </c:pt>
                <c:pt idx="11">
                  <c:v>1293</c:v>
                </c:pt>
                <c:pt idx="12">
                  <c:v>1295</c:v>
                </c:pt>
                <c:pt idx="13">
                  <c:v>1340</c:v>
                </c:pt>
                <c:pt idx="14">
                  <c:v>1351</c:v>
                </c:pt>
                <c:pt idx="15">
                  <c:v>1353</c:v>
                </c:pt>
                <c:pt idx="16">
                  <c:v>1355</c:v>
                </c:pt>
                <c:pt idx="17">
                  <c:v>1365</c:v>
                </c:pt>
                <c:pt idx="18">
                  <c:v>1369</c:v>
                </c:pt>
                <c:pt idx="19">
                  <c:v>1375</c:v>
                </c:pt>
                <c:pt idx="20">
                  <c:v>1383</c:v>
                </c:pt>
                <c:pt idx="21">
                  <c:v>1385</c:v>
                </c:pt>
                <c:pt idx="22">
                  <c:v>1388</c:v>
                </c:pt>
                <c:pt idx="23">
                  <c:v>1403</c:v>
                </c:pt>
                <c:pt idx="24">
                  <c:v>1410</c:v>
                </c:pt>
                <c:pt idx="25">
                  <c:v>1413</c:v>
                </c:pt>
                <c:pt idx="26">
                  <c:v>1427</c:v>
                </c:pt>
                <c:pt idx="27">
                  <c:v>1433</c:v>
                </c:pt>
                <c:pt idx="28">
                  <c:v>1453</c:v>
                </c:pt>
                <c:pt idx="29">
                  <c:v>1456</c:v>
                </c:pt>
                <c:pt idx="30">
                  <c:v>1461</c:v>
                </c:pt>
                <c:pt idx="31">
                  <c:v>1472</c:v>
                </c:pt>
                <c:pt idx="32">
                  <c:v>1476</c:v>
                </c:pt>
                <c:pt idx="33">
                  <c:v>1541</c:v>
                </c:pt>
                <c:pt idx="34">
                  <c:v>1548</c:v>
                </c:pt>
                <c:pt idx="35">
                  <c:v>1554</c:v>
                </c:pt>
                <c:pt idx="36">
                  <c:v>1558</c:v>
                </c:pt>
                <c:pt idx="37">
                  <c:v>1575</c:v>
                </c:pt>
                <c:pt idx="38">
                  <c:v>1578</c:v>
                </c:pt>
                <c:pt idx="39">
                  <c:v>1584</c:v>
                </c:pt>
                <c:pt idx="40">
                  <c:v>1588</c:v>
                </c:pt>
                <c:pt idx="41">
                  <c:v>1592</c:v>
                </c:pt>
                <c:pt idx="42">
                  <c:v>1596</c:v>
                </c:pt>
                <c:pt idx="43">
                  <c:v>1598</c:v>
                </c:pt>
                <c:pt idx="44">
                  <c:v>1618</c:v>
                </c:pt>
                <c:pt idx="45">
                  <c:v>1632</c:v>
                </c:pt>
                <c:pt idx="46">
                  <c:v>1633</c:v>
                </c:pt>
                <c:pt idx="47">
                  <c:v>1672</c:v>
                </c:pt>
                <c:pt idx="48">
                  <c:v>1746</c:v>
                </c:pt>
                <c:pt idx="49">
                  <c:v>1807</c:v>
                </c:pt>
                <c:pt idx="50">
                  <c:v>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9B-438D-8F69-595AB5E68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5197440"/>
        <c:axId val="34765189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Hawaii</c:v>
                </c:pt>
                <c:pt idx="1">
                  <c:v>Washington</c:v>
                </c:pt>
                <c:pt idx="2">
                  <c:v>Oregon</c:v>
                </c:pt>
                <c:pt idx="3">
                  <c:v>Montana</c:v>
                </c:pt>
                <c:pt idx="4">
                  <c:v>Alaska</c:v>
                </c:pt>
                <c:pt idx="5">
                  <c:v>Utah</c:v>
                </c:pt>
                <c:pt idx="6">
                  <c:v>Idaho</c:v>
                </c:pt>
                <c:pt idx="7">
                  <c:v>California</c:v>
                </c:pt>
                <c:pt idx="8">
                  <c:v>North Dakota</c:v>
                </c:pt>
                <c:pt idx="9">
                  <c:v>Kansas</c:v>
                </c:pt>
                <c:pt idx="10">
                  <c:v>Colorado</c:v>
                </c:pt>
                <c:pt idx="11">
                  <c:v>Oklahoma</c:v>
                </c:pt>
                <c:pt idx="12">
                  <c:v>North Carolina</c:v>
                </c:pt>
                <c:pt idx="13">
                  <c:v>Delaware</c:v>
                </c:pt>
                <c:pt idx="14">
                  <c:v>Pennsylvania</c:v>
                </c:pt>
                <c:pt idx="15">
                  <c:v>West Virginia</c:v>
                </c:pt>
                <c:pt idx="16">
                  <c:v>Nevada</c:v>
                </c:pt>
                <c:pt idx="17">
                  <c:v>Mississippi</c:v>
                </c:pt>
                <c:pt idx="18">
                  <c:v>District of Columbia</c:v>
                </c:pt>
                <c:pt idx="19">
                  <c:v>Arkansas</c:v>
                </c:pt>
                <c:pt idx="20">
                  <c:v>Indiana</c:v>
                </c:pt>
                <c:pt idx="21">
                  <c:v>Wyoming</c:v>
                </c:pt>
                <c:pt idx="22">
                  <c:v>Nebraska</c:v>
                </c:pt>
                <c:pt idx="23">
                  <c:v>Missouri</c:v>
                </c:pt>
                <c:pt idx="24">
                  <c:v>Tennessee</c:v>
                </c:pt>
                <c:pt idx="25">
                  <c:v>Texas</c:v>
                </c:pt>
                <c:pt idx="26">
                  <c:v>South Carolina</c:v>
                </c:pt>
                <c:pt idx="27">
                  <c:v>Michigan</c:v>
                </c:pt>
                <c:pt idx="28">
                  <c:v>Alabama</c:v>
                </c:pt>
                <c:pt idx="29">
                  <c:v>Vermont</c:v>
                </c:pt>
                <c:pt idx="30">
                  <c:v>Maine</c:v>
                </c:pt>
                <c:pt idx="31">
                  <c:v>Florida</c:v>
                </c:pt>
                <c:pt idx="32">
                  <c:v>Georgia</c:v>
                </c:pt>
                <c:pt idx="33">
                  <c:v>South Dakota</c:v>
                </c:pt>
                <c:pt idx="34">
                  <c:v>Illinois</c:v>
                </c:pt>
                <c:pt idx="35">
                  <c:v>Arizona</c:v>
                </c:pt>
                <c:pt idx="36">
                  <c:v>New Mexico</c:v>
                </c:pt>
                <c:pt idx="37">
                  <c:v>Minnesota</c:v>
                </c:pt>
                <c:pt idx="38">
                  <c:v>New York</c:v>
                </c:pt>
                <c:pt idx="39">
                  <c:v>Louisiana</c:v>
                </c:pt>
                <c:pt idx="40">
                  <c:v>Maryland</c:v>
                </c:pt>
                <c:pt idx="41">
                  <c:v>Iowa</c:v>
                </c:pt>
                <c:pt idx="42">
                  <c:v>Wisconsin</c:v>
                </c:pt>
                <c:pt idx="43">
                  <c:v>New Jersey</c:v>
                </c:pt>
                <c:pt idx="44">
                  <c:v>New Hampshire</c:v>
                </c:pt>
                <c:pt idx="45">
                  <c:v>Ohio</c:v>
                </c:pt>
                <c:pt idx="46">
                  <c:v>Kentucky</c:v>
                </c:pt>
                <c:pt idx="47">
                  <c:v>Connecticut</c:v>
                </c:pt>
                <c:pt idx="48">
                  <c:v>Virginia</c:v>
                </c:pt>
                <c:pt idx="49">
                  <c:v>Rhode Island</c:v>
                </c:pt>
                <c:pt idx="50">
                  <c:v>Massachusetts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1427</c:v>
                </c:pt>
                <c:pt idx="1">
                  <c:v>1427</c:v>
                </c:pt>
                <c:pt idx="2">
                  <c:v>1427</c:v>
                </c:pt>
                <c:pt idx="3">
                  <c:v>1427</c:v>
                </c:pt>
                <c:pt idx="4">
                  <c:v>1427</c:v>
                </c:pt>
                <c:pt idx="5">
                  <c:v>1427</c:v>
                </c:pt>
                <c:pt idx="6">
                  <c:v>1427</c:v>
                </c:pt>
                <c:pt idx="7">
                  <c:v>1427</c:v>
                </c:pt>
                <c:pt idx="8">
                  <c:v>1427</c:v>
                </c:pt>
                <c:pt idx="9">
                  <c:v>1427</c:v>
                </c:pt>
                <c:pt idx="10">
                  <c:v>1427</c:v>
                </c:pt>
                <c:pt idx="11">
                  <c:v>1427</c:v>
                </c:pt>
                <c:pt idx="12">
                  <c:v>1427</c:v>
                </c:pt>
                <c:pt idx="13">
                  <c:v>1427</c:v>
                </c:pt>
                <c:pt idx="14">
                  <c:v>1427</c:v>
                </c:pt>
                <c:pt idx="15">
                  <c:v>1427</c:v>
                </c:pt>
                <c:pt idx="16">
                  <c:v>1427</c:v>
                </c:pt>
                <c:pt idx="17">
                  <c:v>1427</c:v>
                </c:pt>
                <c:pt idx="18">
                  <c:v>1427</c:v>
                </c:pt>
                <c:pt idx="19">
                  <c:v>1427</c:v>
                </c:pt>
                <c:pt idx="20">
                  <c:v>1427</c:v>
                </c:pt>
                <c:pt idx="21">
                  <c:v>1427</c:v>
                </c:pt>
                <c:pt idx="22">
                  <c:v>1427</c:v>
                </c:pt>
                <c:pt idx="23">
                  <c:v>1427</c:v>
                </c:pt>
                <c:pt idx="24">
                  <c:v>1427</c:v>
                </c:pt>
                <c:pt idx="25">
                  <c:v>1427</c:v>
                </c:pt>
                <c:pt idx="26">
                  <c:v>1427</c:v>
                </c:pt>
                <c:pt idx="27">
                  <c:v>1427</c:v>
                </c:pt>
                <c:pt idx="28">
                  <c:v>1427</c:v>
                </c:pt>
                <c:pt idx="29">
                  <c:v>1427</c:v>
                </c:pt>
                <c:pt idx="30">
                  <c:v>1427</c:v>
                </c:pt>
                <c:pt idx="31">
                  <c:v>1427</c:v>
                </c:pt>
                <c:pt idx="32">
                  <c:v>1427</c:v>
                </c:pt>
                <c:pt idx="33">
                  <c:v>1427</c:v>
                </c:pt>
                <c:pt idx="34">
                  <c:v>1427</c:v>
                </c:pt>
                <c:pt idx="35">
                  <c:v>1427</c:v>
                </c:pt>
                <c:pt idx="36">
                  <c:v>1427</c:v>
                </c:pt>
                <c:pt idx="37">
                  <c:v>1427</c:v>
                </c:pt>
                <c:pt idx="38">
                  <c:v>1427</c:v>
                </c:pt>
                <c:pt idx="39">
                  <c:v>1427</c:v>
                </c:pt>
                <c:pt idx="40">
                  <c:v>1427</c:v>
                </c:pt>
                <c:pt idx="41">
                  <c:v>1427</c:v>
                </c:pt>
                <c:pt idx="42">
                  <c:v>1427</c:v>
                </c:pt>
                <c:pt idx="43">
                  <c:v>1427</c:v>
                </c:pt>
                <c:pt idx="44">
                  <c:v>1427</c:v>
                </c:pt>
                <c:pt idx="45">
                  <c:v>1427</c:v>
                </c:pt>
                <c:pt idx="46">
                  <c:v>1427</c:v>
                </c:pt>
                <c:pt idx="47">
                  <c:v>1427</c:v>
                </c:pt>
                <c:pt idx="48">
                  <c:v>1427</c:v>
                </c:pt>
                <c:pt idx="49">
                  <c:v>1427</c:v>
                </c:pt>
                <c:pt idx="50">
                  <c:v>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9B-438D-8F69-595AB5E68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197440"/>
        <c:axId val="347651896"/>
      </c:lineChart>
      <c:catAx>
        <c:axId val="17519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900" b="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347651896"/>
        <c:crosses val="autoZero"/>
        <c:auto val="1"/>
        <c:lblAlgn val="ctr"/>
        <c:lblOffset val="100"/>
        <c:noMultiLvlLbl val="0"/>
      </c:catAx>
      <c:valAx>
        <c:axId val="347651896"/>
        <c:scaling>
          <c:orientation val="minMax"/>
          <c:max val="200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+mn-lt"/>
                <a:cs typeface="Calibri" panose="020F0502020204030204" pitchFamily="34" charset="0"/>
              </a:defRPr>
            </a:pPr>
            <a:endParaRPr lang="en-US"/>
          </a:p>
        </c:txPr>
        <c:crossAx val="175197440"/>
        <c:crosses val="autoZero"/>
        <c:crossBetween val="between"/>
        <c:majorUnit val="50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00990154008529E-2"/>
          <c:y val="3.2518478153844295E-2"/>
          <c:w val="0.92641153189184688"/>
          <c:h val="0.72250308948819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cat>
            <c:strRef>
              <c:f>Sheet1!$A$2:$A$52</c:f>
              <c:strCache>
                <c:ptCount val="51"/>
                <c:pt idx="0">
                  <c:v>Washington</c:v>
                </c:pt>
                <c:pt idx="1">
                  <c:v>Michigan</c:v>
                </c:pt>
                <c:pt idx="2">
                  <c:v>West Virginia</c:v>
                </c:pt>
                <c:pt idx="3">
                  <c:v>Alaska</c:v>
                </c:pt>
                <c:pt idx="4">
                  <c:v>Indiana</c:v>
                </c:pt>
                <c:pt idx="5">
                  <c:v>Utah</c:v>
                </c:pt>
                <c:pt idx="6">
                  <c:v>New Mexico</c:v>
                </c:pt>
                <c:pt idx="7">
                  <c:v>Wisconsin</c:v>
                </c:pt>
                <c:pt idx="8">
                  <c:v>Colorado</c:v>
                </c:pt>
                <c:pt idx="9">
                  <c:v>North Dakota</c:v>
                </c:pt>
                <c:pt idx="10">
                  <c:v>Missouri</c:v>
                </c:pt>
                <c:pt idx="11">
                  <c:v>New York</c:v>
                </c:pt>
                <c:pt idx="12">
                  <c:v>Ohio</c:v>
                </c:pt>
                <c:pt idx="13">
                  <c:v>Pennsylvania</c:v>
                </c:pt>
                <c:pt idx="14">
                  <c:v>Iowa</c:v>
                </c:pt>
                <c:pt idx="15">
                  <c:v>Wyoming</c:v>
                </c:pt>
                <c:pt idx="16">
                  <c:v>Montana</c:v>
                </c:pt>
                <c:pt idx="17">
                  <c:v>Idaho</c:v>
                </c:pt>
                <c:pt idx="18">
                  <c:v>Kansas</c:v>
                </c:pt>
                <c:pt idx="19">
                  <c:v>Alabama</c:v>
                </c:pt>
                <c:pt idx="20">
                  <c:v>South Carolina</c:v>
                </c:pt>
                <c:pt idx="21">
                  <c:v>Oklahoma</c:v>
                </c:pt>
                <c:pt idx="22">
                  <c:v>Vermont</c:v>
                </c:pt>
                <c:pt idx="23">
                  <c:v>Connecticut</c:v>
                </c:pt>
                <c:pt idx="24">
                  <c:v>Maine</c:v>
                </c:pt>
                <c:pt idx="25">
                  <c:v>California</c:v>
                </c:pt>
                <c:pt idx="26">
                  <c:v>Illinois</c:v>
                </c:pt>
                <c:pt idx="27">
                  <c:v>Kentucky</c:v>
                </c:pt>
                <c:pt idx="28">
                  <c:v>Nebraska</c:v>
                </c:pt>
                <c:pt idx="29">
                  <c:v>Hawaii</c:v>
                </c:pt>
                <c:pt idx="30">
                  <c:v>Rhode Island</c:v>
                </c:pt>
                <c:pt idx="31">
                  <c:v>Tennessee</c:v>
                </c:pt>
                <c:pt idx="32">
                  <c:v>New Hampshire</c:v>
                </c:pt>
                <c:pt idx="33">
                  <c:v>Mississippi</c:v>
                </c:pt>
                <c:pt idx="34">
                  <c:v>Massachusetts</c:v>
                </c:pt>
                <c:pt idx="35">
                  <c:v>Delaware</c:v>
                </c:pt>
                <c:pt idx="36">
                  <c:v>Arkansas</c:v>
                </c:pt>
                <c:pt idx="37">
                  <c:v>Arizona</c:v>
                </c:pt>
                <c:pt idx="38">
                  <c:v>South Dakota</c:v>
                </c:pt>
                <c:pt idx="39">
                  <c:v>Georgia</c:v>
                </c:pt>
                <c:pt idx="40">
                  <c:v>Florida</c:v>
                </c:pt>
                <c:pt idx="41">
                  <c:v>Oregon</c:v>
                </c:pt>
                <c:pt idx="42">
                  <c:v>North Carolina</c:v>
                </c:pt>
                <c:pt idx="43">
                  <c:v>Texas</c:v>
                </c:pt>
                <c:pt idx="44">
                  <c:v>Maryland</c:v>
                </c:pt>
                <c:pt idx="45">
                  <c:v>Minnesota</c:v>
                </c:pt>
                <c:pt idx="46">
                  <c:v>Nevada</c:v>
                </c:pt>
                <c:pt idx="47">
                  <c:v>New Jersey</c:v>
                </c:pt>
                <c:pt idx="48">
                  <c:v>Louisiana</c:v>
                </c:pt>
                <c:pt idx="49">
                  <c:v>District of Columbia</c:v>
                </c:pt>
                <c:pt idx="50">
                  <c:v>Virginia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3862</c:v>
                </c:pt>
                <c:pt idx="1">
                  <c:v>4280</c:v>
                </c:pt>
                <c:pt idx="2">
                  <c:v>4371</c:v>
                </c:pt>
                <c:pt idx="3">
                  <c:v>4501</c:v>
                </c:pt>
                <c:pt idx="4">
                  <c:v>4551</c:v>
                </c:pt>
                <c:pt idx="5">
                  <c:v>4594</c:v>
                </c:pt>
                <c:pt idx="6">
                  <c:v>4723</c:v>
                </c:pt>
                <c:pt idx="7">
                  <c:v>4952</c:v>
                </c:pt>
                <c:pt idx="8">
                  <c:v>4963</c:v>
                </c:pt>
                <c:pt idx="9">
                  <c:v>4982</c:v>
                </c:pt>
                <c:pt idx="10">
                  <c:v>5003</c:v>
                </c:pt>
                <c:pt idx="11">
                  <c:v>5006</c:v>
                </c:pt>
                <c:pt idx="12">
                  <c:v>5016</c:v>
                </c:pt>
                <c:pt idx="13">
                  <c:v>5111</c:v>
                </c:pt>
                <c:pt idx="14">
                  <c:v>5143</c:v>
                </c:pt>
                <c:pt idx="15">
                  <c:v>5205</c:v>
                </c:pt>
                <c:pt idx="16">
                  <c:v>5208</c:v>
                </c:pt>
                <c:pt idx="17">
                  <c:v>5211</c:v>
                </c:pt>
                <c:pt idx="18">
                  <c:v>5248</c:v>
                </c:pt>
                <c:pt idx="19">
                  <c:v>5278</c:v>
                </c:pt>
                <c:pt idx="20">
                  <c:v>5301</c:v>
                </c:pt>
                <c:pt idx="21">
                  <c:v>5306</c:v>
                </c:pt>
                <c:pt idx="22">
                  <c:v>5334</c:v>
                </c:pt>
                <c:pt idx="23">
                  <c:v>5352</c:v>
                </c:pt>
                <c:pt idx="24">
                  <c:v>5375</c:v>
                </c:pt>
                <c:pt idx="25">
                  <c:v>5376</c:v>
                </c:pt>
                <c:pt idx="26">
                  <c:v>5378</c:v>
                </c:pt>
                <c:pt idx="27">
                  <c:v>5382</c:v>
                </c:pt>
                <c:pt idx="28">
                  <c:v>5414</c:v>
                </c:pt>
                <c:pt idx="29">
                  <c:v>5475</c:v>
                </c:pt>
                <c:pt idx="30">
                  <c:v>5493</c:v>
                </c:pt>
                <c:pt idx="31">
                  <c:v>5514</c:v>
                </c:pt>
                <c:pt idx="32">
                  <c:v>5535</c:v>
                </c:pt>
                <c:pt idx="33">
                  <c:v>5680</c:v>
                </c:pt>
                <c:pt idx="34">
                  <c:v>5693</c:v>
                </c:pt>
                <c:pt idx="35">
                  <c:v>5715</c:v>
                </c:pt>
                <c:pt idx="36">
                  <c:v>5728</c:v>
                </c:pt>
                <c:pt idx="37">
                  <c:v>5786</c:v>
                </c:pt>
                <c:pt idx="38">
                  <c:v>5810</c:v>
                </c:pt>
                <c:pt idx="39">
                  <c:v>5846</c:v>
                </c:pt>
                <c:pt idx="40">
                  <c:v>5908</c:v>
                </c:pt>
                <c:pt idx="41">
                  <c:v>5913</c:v>
                </c:pt>
                <c:pt idx="42">
                  <c:v>5948</c:v>
                </c:pt>
                <c:pt idx="43">
                  <c:v>5964</c:v>
                </c:pt>
                <c:pt idx="44">
                  <c:v>6177</c:v>
                </c:pt>
                <c:pt idx="45">
                  <c:v>6190</c:v>
                </c:pt>
                <c:pt idx="46">
                  <c:v>6252</c:v>
                </c:pt>
                <c:pt idx="47">
                  <c:v>6253</c:v>
                </c:pt>
                <c:pt idx="48">
                  <c:v>6288</c:v>
                </c:pt>
                <c:pt idx="49">
                  <c:v>6358</c:v>
                </c:pt>
                <c:pt idx="50">
                  <c:v>6597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9B-438D-8F69-595AB5E68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7658472"/>
        <c:axId val="34912458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Washington</c:v>
                </c:pt>
                <c:pt idx="1">
                  <c:v>Michigan</c:v>
                </c:pt>
                <c:pt idx="2">
                  <c:v>West Virginia</c:v>
                </c:pt>
                <c:pt idx="3">
                  <c:v>Alaska</c:v>
                </c:pt>
                <c:pt idx="4">
                  <c:v>Indiana</c:v>
                </c:pt>
                <c:pt idx="5">
                  <c:v>Utah</c:v>
                </c:pt>
                <c:pt idx="6">
                  <c:v>New Mexico</c:v>
                </c:pt>
                <c:pt idx="7">
                  <c:v>Wisconsin</c:v>
                </c:pt>
                <c:pt idx="8">
                  <c:v>Colorado</c:v>
                </c:pt>
                <c:pt idx="9">
                  <c:v>North Dakota</c:v>
                </c:pt>
                <c:pt idx="10">
                  <c:v>Missouri</c:v>
                </c:pt>
                <c:pt idx="11">
                  <c:v>New York</c:v>
                </c:pt>
                <c:pt idx="12">
                  <c:v>Ohio</c:v>
                </c:pt>
                <c:pt idx="13">
                  <c:v>Pennsylvania</c:v>
                </c:pt>
                <c:pt idx="14">
                  <c:v>Iowa</c:v>
                </c:pt>
                <c:pt idx="15">
                  <c:v>Wyoming</c:v>
                </c:pt>
                <c:pt idx="16">
                  <c:v>Montana</c:v>
                </c:pt>
                <c:pt idx="17">
                  <c:v>Idaho</c:v>
                </c:pt>
                <c:pt idx="18">
                  <c:v>Kansas</c:v>
                </c:pt>
                <c:pt idx="19">
                  <c:v>Alabama</c:v>
                </c:pt>
                <c:pt idx="20">
                  <c:v>South Carolina</c:v>
                </c:pt>
                <c:pt idx="21">
                  <c:v>Oklahoma</c:v>
                </c:pt>
                <c:pt idx="22">
                  <c:v>Vermont</c:v>
                </c:pt>
                <c:pt idx="23">
                  <c:v>Connecticut</c:v>
                </c:pt>
                <c:pt idx="24">
                  <c:v>Maine</c:v>
                </c:pt>
                <c:pt idx="25">
                  <c:v>California</c:v>
                </c:pt>
                <c:pt idx="26">
                  <c:v>Illinois</c:v>
                </c:pt>
                <c:pt idx="27">
                  <c:v>Kentucky</c:v>
                </c:pt>
                <c:pt idx="28">
                  <c:v>Nebraska</c:v>
                </c:pt>
                <c:pt idx="29">
                  <c:v>Hawaii</c:v>
                </c:pt>
                <c:pt idx="30">
                  <c:v>Rhode Island</c:v>
                </c:pt>
                <c:pt idx="31">
                  <c:v>Tennessee</c:v>
                </c:pt>
                <c:pt idx="32">
                  <c:v>New Hampshire</c:v>
                </c:pt>
                <c:pt idx="33">
                  <c:v>Mississippi</c:v>
                </c:pt>
                <c:pt idx="34">
                  <c:v>Massachusetts</c:v>
                </c:pt>
                <c:pt idx="35">
                  <c:v>Delaware</c:v>
                </c:pt>
                <c:pt idx="36">
                  <c:v>Arkansas</c:v>
                </c:pt>
                <c:pt idx="37">
                  <c:v>Arizona</c:v>
                </c:pt>
                <c:pt idx="38">
                  <c:v>South Dakota</c:v>
                </c:pt>
                <c:pt idx="39">
                  <c:v>Georgia</c:v>
                </c:pt>
                <c:pt idx="40">
                  <c:v>Florida</c:v>
                </c:pt>
                <c:pt idx="41">
                  <c:v>Oregon</c:v>
                </c:pt>
                <c:pt idx="42">
                  <c:v>North Carolina</c:v>
                </c:pt>
                <c:pt idx="43">
                  <c:v>Texas</c:v>
                </c:pt>
                <c:pt idx="44">
                  <c:v>Maryland</c:v>
                </c:pt>
                <c:pt idx="45">
                  <c:v>Minnesota</c:v>
                </c:pt>
                <c:pt idx="46">
                  <c:v>Nevada</c:v>
                </c:pt>
                <c:pt idx="47">
                  <c:v>New Jersey</c:v>
                </c:pt>
                <c:pt idx="48">
                  <c:v>Louisiana</c:v>
                </c:pt>
                <c:pt idx="49">
                  <c:v>District of Columbia</c:v>
                </c:pt>
                <c:pt idx="50">
                  <c:v>Virginia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5431</c:v>
                </c:pt>
                <c:pt idx="1">
                  <c:v>5431</c:v>
                </c:pt>
                <c:pt idx="2">
                  <c:v>5431</c:v>
                </c:pt>
                <c:pt idx="3">
                  <c:v>5431</c:v>
                </c:pt>
                <c:pt idx="4">
                  <c:v>5431</c:v>
                </c:pt>
                <c:pt idx="5">
                  <c:v>5431</c:v>
                </c:pt>
                <c:pt idx="6">
                  <c:v>5431</c:v>
                </c:pt>
                <c:pt idx="7">
                  <c:v>5431</c:v>
                </c:pt>
                <c:pt idx="8">
                  <c:v>5431</c:v>
                </c:pt>
                <c:pt idx="9">
                  <c:v>5431</c:v>
                </c:pt>
                <c:pt idx="10">
                  <c:v>5431</c:v>
                </c:pt>
                <c:pt idx="11">
                  <c:v>5431</c:v>
                </c:pt>
                <c:pt idx="12">
                  <c:v>5431</c:v>
                </c:pt>
                <c:pt idx="13">
                  <c:v>5431</c:v>
                </c:pt>
                <c:pt idx="14">
                  <c:v>5431</c:v>
                </c:pt>
                <c:pt idx="15">
                  <c:v>5431</c:v>
                </c:pt>
                <c:pt idx="16">
                  <c:v>5431</c:v>
                </c:pt>
                <c:pt idx="17">
                  <c:v>5431</c:v>
                </c:pt>
                <c:pt idx="18">
                  <c:v>5431</c:v>
                </c:pt>
                <c:pt idx="19">
                  <c:v>5431</c:v>
                </c:pt>
                <c:pt idx="20">
                  <c:v>5431</c:v>
                </c:pt>
                <c:pt idx="21">
                  <c:v>5431</c:v>
                </c:pt>
                <c:pt idx="22">
                  <c:v>5431</c:v>
                </c:pt>
                <c:pt idx="23">
                  <c:v>5431</c:v>
                </c:pt>
                <c:pt idx="24">
                  <c:v>5431</c:v>
                </c:pt>
                <c:pt idx="25">
                  <c:v>5431</c:v>
                </c:pt>
                <c:pt idx="26">
                  <c:v>5431</c:v>
                </c:pt>
                <c:pt idx="27">
                  <c:v>5431</c:v>
                </c:pt>
                <c:pt idx="28">
                  <c:v>5431</c:v>
                </c:pt>
                <c:pt idx="29">
                  <c:v>5431</c:v>
                </c:pt>
                <c:pt idx="30">
                  <c:v>5431</c:v>
                </c:pt>
                <c:pt idx="31">
                  <c:v>5431</c:v>
                </c:pt>
                <c:pt idx="32">
                  <c:v>5431</c:v>
                </c:pt>
                <c:pt idx="33">
                  <c:v>5431</c:v>
                </c:pt>
                <c:pt idx="34">
                  <c:v>5431</c:v>
                </c:pt>
                <c:pt idx="35">
                  <c:v>5431</c:v>
                </c:pt>
                <c:pt idx="36">
                  <c:v>5431</c:v>
                </c:pt>
                <c:pt idx="37">
                  <c:v>5431</c:v>
                </c:pt>
                <c:pt idx="38">
                  <c:v>5431</c:v>
                </c:pt>
                <c:pt idx="39">
                  <c:v>5431</c:v>
                </c:pt>
                <c:pt idx="40">
                  <c:v>5431</c:v>
                </c:pt>
                <c:pt idx="41">
                  <c:v>5431</c:v>
                </c:pt>
                <c:pt idx="42">
                  <c:v>5431</c:v>
                </c:pt>
                <c:pt idx="43">
                  <c:v>5431</c:v>
                </c:pt>
                <c:pt idx="44">
                  <c:v>5431</c:v>
                </c:pt>
                <c:pt idx="45">
                  <c:v>5431</c:v>
                </c:pt>
                <c:pt idx="46">
                  <c:v>5431</c:v>
                </c:pt>
                <c:pt idx="47">
                  <c:v>5431</c:v>
                </c:pt>
                <c:pt idx="48">
                  <c:v>5431</c:v>
                </c:pt>
                <c:pt idx="49">
                  <c:v>5431</c:v>
                </c:pt>
                <c:pt idx="50">
                  <c:v>5431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9B-438D-8F69-595AB5E68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658472"/>
        <c:axId val="349124584"/>
      </c:lineChart>
      <c:catAx>
        <c:axId val="347658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900" b="0">
                <a:latin typeface="+mn-lt"/>
                <a:cs typeface="Calibri" panose="020F0502020204030204" pitchFamily="34" charset="0"/>
              </a:defRPr>
            </a:pPr>
            <a:endParaRPr lang="en-US"/>
          </a:p>
        </c:txPr>
        <c:crossAx val="349124584"/>
        <c:crosses val="autoZero"/>
        <c:auto val="1"/>
        <c:lblAlgn val="ctr"/>
        <c:lblOffset val="100"/>
        <c:noMultiLvlLbl val="0"/>
      </c:catAx>
      <c:valAx>
        <c:axId val="349124584"/>
        <c:scaling>
          <c:orientation val="minMax"/>
          <c:max val="700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+mn-lt"/>
                <a:ea typeface="Roboto Slab" pitchFamily="2" charset="0"/>
                <a:cs typeface="Calibri" panose="020F0502020204030204" pitchFamily="34" charset="0"/>
              </a:defRPr>
            </a:pPr>
            <a:endParaRPr lang="en-US"/>
          </a:p>
        </c:txPr>
        <c:crossAx val="347658472"/>
        <c:crosses val="autoZero"/>
        <c:crossBetween val="between"/>
        <c:majorUnit val="100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07935758533516E-2"/>
          <c:y val="3.6515748031496063E-2"/>
          <c:w val="0.94244201852207832"/>
          <c:h val="0.913552039096699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4954091738335678E-2"/>
                  <c:y val="5.0739425808872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A-4AD3-8DD8-9E23E54A238B}"/>
                </c:ext>
              </c:extLst>
            </c:dLbl>
            <c:dLbl>
              <c:idx val="4"/>
              <c:layout>
                <c:manualLayout>
                  <c:x val="-3.6323679117411262E-3"/>
                  <c:y val="4.319713635455305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A-4AD3-8DD8-9E23E54A2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2008 to 2010</c:v>
                </c:pt>
                <c:pt idx="1">
                  <c:v>2010 to 2012</c:v>
                </c:pt>
                <c:pt idx="2">
                  <c:v>2012 to 2014</c:v>
                </c:pt>
                <c:pt idx="3">
                  <c:v>2014 to 2016</c:v>
                </c:pt>
                <c:pt idx="4">
                  <c:v>2016 to 2018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4.6787596678453447E-2</c:v>
                </c:pt>
                <c:pt idx="1">
                  <c:v>6.4476041861665889E-2</c:v>
                </c:pt>
                <c:pt idx="2">
                  <c:v>4.5253145528829197E-2</c:v>
                </c:pt>
                <c:pt idx="3">
                  <c:v>4.864056133656236E-2</c:v>
                </c:pt>
                <c:pt idx="4">
                  <c:v>4.1840726198314915E-2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BB-48B7-8294-CE4DB80EBE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Deductible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782158058250518E-3"/>
                  <c:y val="-3.5794755831501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A-4AD3-8DD8-9E23E54A238B}"/>
                </c:ext>
              </c:extLst>
            </c:dLbl>
            <c:dLbl>
              <c:idx val="4"/>
              <c:layout>
                <c:manualLayout>
                  <c:x val="-5.0095914137863401E-3"/>
                  <c:y val="-7.935988736848215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A-4AD3-8DD8-9E23E54A2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2008 to 2010</c:v>
                </c:pt>
                <c:pt idx="1">
                  <c:v>2010 to 2012</c:v>
                </c:pt>
                <c:pt idx="2">
                  <c:v>2012 to 2014</c:v>
                </c:pt>
                <c:pt idx="3">
                  <c:v>2014 to 2016</c:v>
                </c:pt>
                <c:pt idx="4">
                  <c:v>2016 to 2018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8.8791590722339109E-2</c:v>
                </c:pt>
                <c:pt idx="1">
                  <c:v>8.0798822432245343E-2</c:v>
                </c:pt>
                <c:pt idx="2">
                  <c:v>7.5138148788568282E-2</c:v>
                </c:pt>
                <c:pt idx="3">
                  <c:v>8.5613185206641296E-2</c:v>
                </c:pt>
                <c:pt idx="4">
                  <c:v>4.7653983975338265E-2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BB-48B7-8294-CE4DB80EBE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3.6752776333013174E-3"/>
                  <c:y val="5.057776172500074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3D-4367-99D9-3A76134AAE0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2008 to 2010</c:v>
                </c:pt>
                <c:pt idx="1">
                  <c:v>2010 to 2012</c:v>
                </c:pt>
                <c:pt idx="2">
                  <c:v>2012 to 2014</c:v>
                </c:pt>
                <c:pt idx="3">
                  <c:v>2014 to 2016</c:v>
                </c:pt>
                <c:pt idx="4">
                  <c:v>2016 to 2018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-1.5114219820389518E-2</c:v>
                </c:pt>
                <c:pt idx="1">
                  <c:v>5.7218136570709177E-3</c:v>
                </c:pt>
                <c:pt idx="2">
                  <c:v>3.7749043325541631E-2</c:v>
                </c:pt>
                <c:pt idx="3">
                  <c:v>3.5132841716462915E-2</c:v>
                </c:pt>
                <c:pt idx="4">
                  <c:v>3.4389676346957998E-2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B5-4FC0-B7C4-FA7F15A2AFD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49090832"/>
        <c:axId val="349284424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Premium + Deductible</c:v>
                      </c:pt>
                    </c:strCache>
                  </c:strRef>
                </c:tx>
                <c:spPr>
                  <a:ln w="38100" cap="rnd">
                    <a:solidFill>
                      <a:schemeClr val="accent5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1"/>
                    <c:delete val="1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3-91BB-44D9-B255-7BBDA01F64F6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2008 to 2010</c:v>
                      </c:pt>
                      <c:pt idx="1">
                        <c:v>2010 to 2012</c:v>
                      </c:pt>
                      <c:pt idx="2">
                        <c:v>2012 to 2014</c:v>
                      </c:pt>
                      <c:pt idx="3">
                        <c:v>2014 to 2016</c:v>
                      </c:pt>
                      <c:pt idx="4">
                        <c:v>2016 to 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Sheet1!$D$2:$D$6</c15:sqref>
                        </c15:formulaRef>
                      </c:ext>
                    </c:extLst>
                    <c:numCache>
                      <c:formatCode>0.0%</c:formatCode>
                      <c:ptCount val="5"/>
                      <c:pt idx="0">
                        <c:v>6.1566331852643597E-2</c:v>
                      </c:pt>
                      <c:pt idx="1">
                        <c:v>7.0469260119162991E-2</c:v>
                      </c:pt>
                      <c:pt idx="2">
                        <c:v>5.6395619613102799E-2</c:v>
                      </c:pt>
                      <c:pt idx="3">
                        <c:v>6.314403039183647E-2</c:v>
                      </c:pt>
                      <c:pt idx="4">
                        <c:v>4.4183303896855985E-2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DABB-48B7-8294-CE4DB80EBEF8}"/>
                  </c:ext>
                </c:extLst>
              </c15:ser>
            </c15:filteredLineSeries>
          </c:ext>
        </c:extLst>
      </c:lineChart>
      <c:catAx>
        <c:axId val="34909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284424"/>
        <c:crossesAt val="-5.000000000000001E-2"/>
        <c:auto val="1"/>
        <c:lblAlgn val="ctr"/>
        <c:lblOffset val="100"/>
        <c:noMultiLvlLbl val="0"/>
      </c:catAx>
      <c:valAx>
        <c:axId val="349284424"/>
        <c:scaling>
          <c:orientation val="minMax"/>
          <c:max val="0.12000000000000001"/>
          <c:min val="-4.0000000000000008E-2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crossAx val="34909083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42892532875595E-4"/>
          <c:y val="3.6515748031496063E-2"/>
          <c:w val="0.980516525355283"/>
          <c:h val="0.799953740157480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0.0%</c:formatCode>
                <c:ptCount val="6"/>
                <c:pt idx="0">
                  <c:v>5.0999999999999997E-2</c:v>
                </c:pt>
                <c:pt idx="1">
                  <c:v>5.7999999999999996E-2</c:v>
                </c:pt>
                <c:pt idx="2">
                  <c:v>6.5000000000000002E-2</c:v>
                </c:pt>
                <c:pt idx="3">
                  <c:v>6.6000000000000003E-2</c:v>
                </c:pt>
                <c:pt idx="4">
                  <c:v>6.7000000000000004E-2</c:v>
                </c:pt>
                <c:pt idx="5">
                  <c:v>6.8000000000000005E-2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50-2F44-8257-729F241FB4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Deductible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0.0%</c:formatCode>
                <c:ptCount val="6"/>
                <c:pt idx="0">
                  <c:v>2.7000000000000003E-2</c:v>
                </c:pt>
                <c:pt idx="1">
                  <c:v>3.3000000000000002E-2</c:v>
                </c:pt>
                <c:pt idx="2">
                  <c:v>3.7999999999999999E-2</c:v>
                </c:pt>
                <c:pt idx="3">
                  <c:v>4.0999999999999995E-2</c:v>
                </c:pt>
                <c:pt idx="4">
                  <c:v>4.4999999999999998E-2</c:v>
                </c:pt>
                <c:pt idx="5">
                  <c:v>4.7E-2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50-2F44-8257-729F241FB4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Premium + Deductible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  <c:pt idx="5">
                  <c:v>2018</c:v>
                </c:pt>
              </c:numCache>
            </c:numRef>
          </c:cat>
          <c:val>
            <c:numRef>
              <c:f>Sheet1!$D$2:$D$7</c:f>
              <c:numCache>
                <c:formatCode>0.0%</c:formatCode>
                <c:ptCount val="6"/>
                <c:pt idx="0">
                  <c:v>7.8E-2</c:v>
                </c:pt>
                <c:pt idx="1">
                  <c:v>9.0999999999999998E-2</c:v>
                </c:pt>
                <c:pt idx="2">
                  <c:v>0.10300000000000001</c:v>
                </c:pt>
                <c:pt idx="3">
                  <c:v>0.107</c:v>
                </c:pt>
                <c:pt idx="4">
                  <c:v>0.113</c:v>
                </c:pt>
                <c:pt idx="5">
                  <c:v>0.115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50-2F44-8257-729F241FB49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3674304"/>
        <c:axId val="173408040"/>
      </c:lineChart>
      <c:catAx>
        <c:axId val="17367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08040"/>
        <c:crosses val="autoZero"/>
        <c:auto val="1"/>
        <c:lblAlgn val="ctr"/>
        <c:lblOffset val="100"/>
        <c:noMultiLvlLbl val="0"/>
      </c:catAx>
      <c:valAx>
        <c:axId val="173408040"/>
        <c:scaling>
          <c:orientation val="minMax"/>
          <c:max val="0.15000000000000002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crossAx val="173674304"/>
        <c:crosses val="autoZero"/>
        <c:crossBetween val="between"/>
        <c:majorUnit val="3.0000000000000006E-2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280395506117292E-2"/>
          <c:y val="3.0397239921911515E-2"/>
          <c:w val="0.93143212653973806"/>
          <c:h val="0.74060470706808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cat>
            <c:strRef>
              <c:f>Sheet1!$A$2:$A$52</c:f>
              <c:strCache>
                <c:ptCount val="51"/>
                <c:pt idx="0">
                  <c:v>District of Columbia</c:v>
                </c:pt>
                <c:pt idx="1">
                  <c:v>Hawaii</c:v>
                </c:pt>
                <c:pt idx="2">
                  <c:v>Utah</c:v>
                </c:pt>
                <c:pt idx="3">
                  <c:v>Massachusetts</c:v>
                </c:pt>
                <c:pt idx="4">
                  <c:v>Arkansas</c:v>
                </c:pt>
                <c:pt idx="5">
                  <c:v>Maryland</c:v>
                </c:pt>
                <c:pt idx="6">
                  <c:v>New York</c:v>
                </c:pt>
                <c:pt idx="7">
                  <c:v>Alabama</c:v>
                </c:pt>
                <c:pt idx="8">
                  <c:v>New Mexico</c:v>
                </c:pt>
                <c:pt idx="9">
                  <c:v>Louisiana</c:v>
                </c:pt>
                <c:pt idx="10">
                  <c:v>California</c:v>
                </c:pt>
                <c:pt idx="11">
                  <c:v>Oklahoma</c:v>
                </c:pt>
                <c:pt idx="12">
                  <c:v>Mississippi</c:v>
                </c:pt>
                <c:pt idx="13">
                  <c:v>Washington</c:v>
                </c:pt>
                <c:pt idx="14">
                  <c:v>Delaware</c:v>
                </c:pt>
                <c:pt idx="15">
                  <c:v>Kansas</c:v>
                </c:pt>
                <c:pt idx="16">
                  <c:v>South Carolina</c:v>
                </c:pt>
                <c:pt idx="17">
                  <c:v>Michigan</c:v>
                </c:pt>
                <c:pt idx="18">
                  <c:v>North Dakota</c:v>
                </c:pt>
                <c:pt idx="19">
                  <c:v>Illinois</c:v>
                </c:pt>
                <c:pt idx="20">
                  <c:v>New Jersey</c:v>
                </c:pt>
                <c:pt idx="21">
                  <c:v>Alaska</c:v>
                </c:pt>
                <c:pt idx="22">
                  <c:v>Pennsylvania</c:v>
                </c:pt>
                <c:pt idx="23">
                  <c:v>Kentucky</c:v>
                </c:pt>
                <c:pt idx="24">
                  <c:v>Nebraska</c:v>
                </c:pt>
                <c:pt idx="25">
                  <c:v>Rhode Island</c:v>
                </c:pt>
                <c:pt idx="26">
                  <c:v>Indiana</c:v>
                </c:pt>
                <c:pt idx="27">
                  <c:v>West Virginia</c:v>
                </c:pt>
                <c:pt idx="28">
                  <c:v>Virginia</c:v>
                </c:pt>
                <c:pt idx="29">
                  <c:v>Idaho</c:v>
                </c:pt>
                <c:pt idx="30">
                  <c:v>Wisconsin</c:v>
                </c:pt>
                <c:pt idx="31">
                  <c:v>Georgia</c:v>
                </c:pt>
                <c:pt idx="32">
                  <c:v>Missouri</c:v>
                </c:pt>
                <c:pt idx="33">
                  <c:v>Ohio</c:v>
                </c:pt>
                <c:pt idx="34">
                  <c:v>Oregon</c:v>
                </c:pt>
                <c:pt idx="35">
                  <c:v>Florida</c:v>
                </c:pt>
                <c:pt idx="36">
                  <c:v>Texas</c:v>
                </c:pt>
                <c:pt idx="37">
                  <c:v>Wyoming</c:v>
                </c:pt>
                <c:pt idx="38">
                  <c:v>Nevada</c:v>
                </c:pt>
                <c:pt idx="39">
                  <c:v>Colorado</c:v>
                </c:pt>
                <c:pt idx="40">
                  <c:v>Minnesota</c:v>
                </c:pt>
                <c:pt idx="41">
                  <c:v>North Carolina</c:v>
                </c:pt>
                <c:pt idx="42">
                  <c:v>Montana</c:v>
                </c:pt>
                <c:pt idx="43">
                  <c:v>Iowa</c:v>
                </c:pt>
                <c:pt idx="44">
                  <c:v>Arizona</c:v>
                </c:pt>
                <c:pt idx="45">
                  <c:v>Vermont</c:v>
                </c:pt>
                <c:pt idx="46">
                  <c:v>Tennessee</c:v>
                </c:pt>
                <c:pt idx="47">
                  <c:v>South Dakota</c:v>
                </c:pt>
                <c:pt idx="48">
                  <c:v>Connecticut</c:v>
                </c:pt>
                <c:pt idx="49">
                  <c:v>New Hampshire</c:v>
                </c:pt>
                <c:pt idx="50">
                  <c:v>Maine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1308</c:v>
                </c:pt>
                <c:pt idx="1">
                  <c:v>1308</c:v>
                </c:pt>
                <c:pt idx="2">
                  <c:v>1451</c:v>
                </c:pt>
                <c:pt idx="3">
                  <c:v>1454</c:v>
                </c:pt>
                <c:pt idx="4">
                  <c:v>1501</c:v>
                </c:pt>
                <c:pt idx="5">
                  <c:v>1511</c:v>
                </c:pt>
                <c:pt idx="6">
                  <c:v>1554</c:v>
                </c:pt>
                <c:pt idx="7">
                  <c:v>1569</c:v>
                </c:pt>
                <c:pt idx="8">
                  <c:v>1615</c:v>
                </c:pt>
                <c:pt idx="9">
                  <c:v>1656</c:v>
                </c:pt>
                <c:pt idx="10">
                  <c:v>1680</c:v>
                </c:pt>
                <c:pt idx="11">
                  <c:v>1683</c:v>
                </c:pt>
                <c:pt idx="12">
                  <c:v>1695</c:v>
                </c:pt>
                <c:pt idx="13">
                  <c:v>1706</c:v>
                </c:pt>
                <c:pt idx="14">
                  <c:v>1710</c:v>
                </c:pt>
                <c:pt idx="15">
                  <c:v>1715</c:v>
                </c:pt>
                <c:pt idx="16">
                  <c:v>1721</c:v>
                </c:pt>
                <c:pt idx="17">
                  <c:v>1732</c:v>
                </c:pt>
                <c:pt idx="18">
                  <c:v>1742</c:v>
                </c:pt>
                <c:pt idx="19">
                  <c:v>1752</c:v>
                </c:pt>
                <c:pt idx="20">
                  <c:v>1770</c:v>
                </c:pt>
                <c:pt idx="21">
                  <c:v>1797</c:v>
                </c:pt>
                <c:pt idx="22">
                  <c:v>1831</c:v>
                </c:pt>
                <c:pt idx="23">
                  <c:v>1833</c:v>
                </c:pt>
                <c:pt idx="24">
                  <c:v>1842</c:v>
                </c:pt>
                <c:pt idx="25">
                  <c:v>1849</c:v>
                </c:pt>
                <c:pt idx="26">
                  <c:v>1873</c:v>
                </c:pt>
                <c:pt idx="27">
                  <c:v>1885</c:v>
                </c:pt>
                <c:pt idx="28">
                  <c:v>1886</c:v>
                </c:pt>
                <c:pt idx="29">
                  <c:v>1894</c:v>
                </c:pt>
                <c:pt idx="30">
                  <c:v>1914</c:v>
                </c:pt>
                <c:pt idx="31">
                  <c:v>1917</c:v>
                </c:pt>
                <c:pt idx="32">
                  <c:v>1931</c:v>
                </c:pt>
                <c:pt idx="33">
                  <c:v>1932</c:v>
                </c:pt>
                <c:pt idx="34">
                  <c:v>1954</c:v>
                </c:pt>
                <c:pt idx="35">
                  <c:v>1963</c:v>
                </c:pt>
                <c:pt idx="36">
                  <c:v>1982</c:v>
                </c:pt>
                <c:pt idx="37">
                  <c:v>1999</c:v>
                </c:pt>
                <c:pt idx="38">
                  <c:v>2001</c:v>
                </c:pt>
                <c:pt idx="39">
                  <c:v>2005</c:v>
                </c:pt>
                <c:pt idx="40">
                  <c:v>2045</c:v>
                </c:pt>
                <c:pt idx="41">
                  <c:v>2070</c:v>
                </c:pt>
                <c:pt idx="42">
                  <c:v>2116</c:v>
                </c:pt>
                <c:pt idx="43">
                  <c:v>2130</c:v>
                </c:pt>
                <c:pt idx="44">
                  <c:v>2166</c:v>
                </c:pt>
                <c:pt idx="45">
                  <c:v>2192</c:v>
                </c:pt>
                <c:pt idx="46">
                  <c:v>2235</c:v>
                </c:pt>
                <c:pt idx="47">
                  <c:v>2241</c:v>
                </c:pt>
                <c:pt idx="48">
                  <c:v>2322</c:v>
                </c:pt>
                <c:pt idx="49">
                  <c:v>2337</c:v>
                </c:pt>
                <c:pt idx="50">
                  <c:v>2447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4D-4FFD-B73B-19D2720DE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855312"/>
        <c:axId val="34985570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District of Columbia</c:v>
                </c:pt>
                <c:pt idx="1">
                  <c:v>Hawaii</c:v>
                </c:pt>
                <c:pt idx="2">
                  <c:v>Utah</c:v>
                </c:pt>
                <c:pt idx="3">
                  <c:v>Massachusetts</c:v>
                </c:pt>
                <c:pt idx="4">
                  <c:v>Arkansas</c:v>
                </c:pt>
                <c:pt idx="5">
                  <c:v>Maryland</c:v>
                </c:pt>
                <c:pt idx="6">
                  <c:v>New York</c:v>
                </c:pt>
                <c:pt idx="7">
                  <c:v>Alabama</c:v>
                </c:pt>
                <c:pt idx="8">
                  <c:v>New Mexico</c:v>
                </c:pt>
                <c:pt idx="9">
                  <c:v>Louisiana</c:v>
                </c:pt>
                <c:pt idx="10">
                  <c:v>California</c:v>
                </c:pt>
                <c:pt idx="11">
                  <c:v>Oklahoma</c:v>
                </c:pt>
                <c:pt idx="12">
                  <c:v>Mississippi</c:v>
                </c:pt>
                <c:pt idx="13">
                  <c:v>Washington</c:v>
                </c:pt>
                <c:pt idx="14">
                  <c:v>Delaware</c:v>
                </c:pt>
                <c:pt idx="15">
                  <c:v>Kansas</c:v>
                </c:pt>
                <c:pt idx="16">
                  <c:v>South Carolina</c:v>
                </c:pt>
                <c:pt idx="17">
                  <c:v>Michigan</c:v>
                </c:pt>
                <c:pt idx="18">
                  <c:v>North Dakota</c:v>
                </c:pt>
                <c:pt idx="19">
                  <c:v>Illinois</c:v>
                </c:pt>
                <c:pt idx="20">
                  <c:v>New Jersey</c:v>
                </c:pt>
                <c:pt idx="21">
                  <c:v>Alaska</c:v>
                </c:pt>
                <c:pt idx="22">
                  <c:v>Pennsylvania</c:v>
                </c:pt>
                <c:pt idx="23">
                  <c:v>Kentucky</c:v>
                </c:pt>
                <c:pt idx="24">
                  <c:v>Nebraska</c:v>
                </c:pt>
                <c:pt idx="25">
                  <c:v>Rhode Island</c:v>
                </c:pt>
                <c:pt idx="26">
                  <c:v>Indiana</c:v>
                </c:pt>
                <c:pt idx="27">
                  <c:v>West Virginia</c:v>
                </c:pt>
                <c:pt idx="28">
                  <c:v>Virginia</c:v>
                </c:pt>
                <c:pt idx="29">
                  <c:v>Idaho</c:v>
                </c:pt>
                <c:pt idx="30">
                  <c:v>Wisconsin</c:v>
                </c:pt>
                <c:pt idx="31">
                  <c:v>Georgia</c:v>
                </c:pt>
                <c:pt idx="32">
                  <c:v>Missouri</c:v>
                </c:pt>
                <c:pt idx="33">
                  <c:v>Ohio</c:v>
                </c:pt>
                <c:pt idx="34">
                  <c:v>Oregon</c:v>
                </c:pt>
                <c:pt idx="35">
                  <c:v>Florida</c:v>
                </c:pt>
                <c:pt idx="36">
                  <c:v>Texas</c:v>
                </c:pt>
                <c:pt idx="37">
                  <c:v>Wyoming</c:v>
                </c:pt>
                <c:pt idx="38">
                  <c:v>Nevada</c:v>
                </c:pt>
                <c:pt idx="39">
                  <c:v>Colorado</c:v>
                </c:pt>
                <c:pt idx="40">
                  <c:v>Minnesota</c:v>
                </c:pt>
                <c:pt idx="41">
                  <c:v>North Carolina</c:v>
                </c:pt>
                <c:pt idx="42">
                  <c:v>Montana</c:v>
                </c:pt>
                <c:pt idx="43">
                  <c:v>Iowa</c:v>
                </c:pt>
                <c:pt idx="44">
                  <c:v>Arizona</c:v>
                </c:pt>
                <c:pt idx="45">
                  <c:v>Vermont</c:v>
                </c:pt>
                <c:pt idx="46">
                  <c:v>Tennessee</c:v>
                </c:pt>
                <c:pt idx="47">
                  <c:v>South Dakota</c:v>
                </c:pt>
                <c:pt idx="48">
                  <c:v>Connecticut</c:v>
                </c:pt>
                <c:pt idx="49">
                  <c:v>New Hampshire</c:v>
                </c:pt>
                <c:pt idx="50">
                  <c:v>Maine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1846</c:v>
                </c:pt>
                <c:pt idx="1">
                  <c:v>1846</c:v>
                </c:pt>
                <c:pt idx="2">
                  <c:v>1846</c:v>
                </c:pt>
                <c:pt idx="3">
                  <c:v>1846</c:v>
                </c:pt>
                <c:pt idx="4">
                  <c:v>1846</c:v>
                </c:pt>
                <c:pt idx="5">
                  <c:v>1846</c:v>
                </c:pt>
                <c:pt idx="6">
                  <c:v>1846</c:v>
                </c:pt>
                <c:pt idx="7">
                  <c:v>1846</c:v>
                </c:pt>
                <c:pt idx="8">
                  <c:v>1846</c:v>
                </c:pt>
                <c:pt idx="9">
                  <c:v>1846</c:v>
                </c:pt>
                <c:pt idx="10">
                  <c:v>1846</c:v>
                </c:pt>
                <c:pt idx="11">
                  <c:v>1846</c:v>
                </c:pt>
                <c:pt idx="12">
                  <c:v>1846</c:v>
                </c:pt>
                <c:pt idx="13">
                  <c:v>1846</c:v>
                </c:pt>
                <c:pt idx="14">
                  <c:v>1846</c:v>
                </c:pt>
                <c:pt idx="15">
                  <c:v>1846</c:v>
                </c:pt>
                <c:pt idx="16">
                  <c:v>1846</c:v>
                </c:pt>
                <c:pt idx="17">
                  <c:v>1846</c:v>
                </c:pt>
                <c:pt idx="18">
                  <c:v>1846</c:v>
                </c:pt>
                <c:pt idx="19">
                  <c:v>1846</c:v>
                </c:pt>
                <c:pt idx="20">
                  <c:v>1846</c:v>
                </c:pt>
                <c:pt idx="21">
                  <c:v>1846</c:v>
                </c:pt>
                <c:pt idx="22">
                  <c:v>1846</c:v>
                </c:pt>
                <c:pt idx="23">
                  <c:v>1846</c:v>
                </c:pt>
                <c:pt idx="24">
                  <c:v>1846</c:v>
                </c:pt>
                <c:pt idx="25">
                  <c:v>1846</c:v>
                </c:pt>
                <c:pt idx="26">
                  <c:v>1846</c:v>
                </c:pt>
                <c:pt idx="27">
                  <c:v>1846</c:v>
                </c:pt>
                <c:pt idx="28">
                  <c:v>1846</c:v>
                </c:pt>
                <c:pt idx="29">
                  <c:v>1846</c:v>
                </c:pt>
                <c:pt idx="30">
                  <c:v>1846</c:v>
                </c:pt>
                <c:pt idx="31">
                  <c:v>1846</c:v>
                </c:pt>
                <c:pt idx="32">
                  <c:v>1846</c:v>
                </c:pt>
                <c:pt idx="33">
                  <c:v>1846</c:v>
                </c:pt>
                <c:pt idx="34">
                  <c:v>1846</c:v>
                </c:pt>
                <c:pt idx="35">
                  <c:v>1846</c:v>
                </c:pt>
                <c:pt idx="36">
                  <c:v>1846</c:v>
                </c:pt>
                <c:pt idx="37">
                  <c:v>1846</c:v>
                </c:pt>
                <c:pt idx="38">
                  <c:v>1846</c:v>
                </c:pt>
                <c:pt idx="39">
                  <c:v>1846</c:v>
                </c:pt>
                <c:pt idx="40">
                  <c:v>1846</c:v>
                </c:pt>
                <c:pt idx="41">
                  <c:v>1846</c:v>
                </c:pt>
                <c:pt idx="42">
                  <c:v>1846</c:v>
                </c:pt>
                <c:pt idx="43">
                  <c:v>1846</c:v>
                </c:pt>
                <c:pt idx="44">
                  <c:v>1846</c:v>
                </c:pt>
                <c:pt idx="45">
                  <c:v>1846</c:v>
                </c:pt>
                <c:pt idx="46">
                  <c:v>1846</c:v>
                </c:pt>
                <c:pt idx="47">
                  <c:v>1846</c:v>
                </c:pt>
                <c:pt idx="48">
                  <c:v>1846</c:v>
                </c:pt>
                <c:pt idx="49">
                  <c:v>1846</c:v>
                </c:pt>
                <c:pt idx="50">
                  <c:v>1846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4D-4FFD-B73B-19D2720DE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855312"/>
        <c:axId val="349855704"/>
      </c:lineChart>
      <c:catAx>
        <c:axId val="34985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49855704"/>
        <c:crosses val="autoZero"/>
        <c:auto val="1"/>
        <c:lblAlgn val="ctr"/>
        <c:lblOffset val="100"/>
        <c:noMultiLvlLbl val="0"/>
      </c:catAx>
      <c:valAx>
        <c:axId val="349855704"/>
        <c:scaling>
          <c:orientation val="minMax"/>
          <c:max val="250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349855312"/>
        <c:crosses val="autoZero"/>
        <c:crossBetween val="between"/>
        <c:majorUnit val="50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900" b="0">
          <a:latin typeface="+mn-lt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609" cy="47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t" anchorCtr="0" compatLnSpc="1">
            <a:prstTxWarp prst="textNoShape">
              <a:avLst/>
            </a:prstTxWarp>
          </a:bodyPr>
          <a:lstStyle>
            <a:lvl1pPr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03" y="0"/>
            <a:ext cx="2970609" cy="47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t" anchorCtr="0" compatLnSpc="1">
            <a:prstTxWarp prst="textNoShape">
              <a:avLst/>
            </a:prstTxWarp>
          </a:bodyPr>
          <a:lstStyle>
            <a:lvl1pPr algn="r"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3657"/>
            <a:ext cx="2970609" cy="47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b" anchorCtr="0" compatLnSpc="1">
            <a:prstTxWarp prst="textNoShape">
              <a:avLst/>
            </a:prstTxWarp>
          </a:bodyPr>
          <a:lstStyle>
            <a:lvl1pPr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03" y="8943657"/>
            <a:ext cx="2970609" cy="47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b" anchorCtr="0" compatLnSpc="1">
            <a:prstTxWarp prst="textNoShape">
              <a:avLst/>
            </a:prstTxWarp>
          </a:bodyPr>
          <a:lstStyle>
            <a:lvl1pPr algn="r" defTabSz="933200">
              <a:defRPr sz="1200"/>
            </a:lvl1pPr>
          </a:lstStyle>
          <a:p>
            <a:pPr>
              <a:defRPr/>
            </a:pPr>
            <a:fld id="{E97EBFC1-A196-47CA-B479-A0523E2F5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9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609" cy="47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t" anchorCtr="0" compatLnSpc="1">
            <a:prstTxWarp prst="textNoShape">
              <a:avLst/>
            </a:prstTxWarp>
          </a:bodyPr>
          <a:lstStyle>
            <a:lvl1pPr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3" y="0"/>
            <a:ext cx="2970609" cy="47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t" anchorCtr="0" compatLnSpc="1">
            <a:prstTxWarp prst="textNoShape">
              <a:avLst/>
            </a:prstTxWarp>
          </a:bodyPr>
          <a:lstStyle>
            <a:lvl1pPr algn="r"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04850"/>
            <a:ext cx="4708525" cy="3532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099" y="4474166"/>
            <a:ext cx="5485804" cy="42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43657"/>
            <a:ext cx="2970609" cy="47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b" anchorCtr="0" compatLnSpc="1">
            <a:prstTxWarp prst="textNoShape">
              <a:avLst/>
            </a:prstTxWarp>
          </a:bodyPr>
          <a:lstStyle>
            <a:lvl1pPr defTabSz="933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3" y="8943657"/>
            <a:ext cx="2970609" cy="47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0" tIns="46641" rIns="93280" bIns="46641" numCol="1" anchor="b" anchorCtr="0" compatLnSpc="1">
            <a:prstTxWarp prst="textNoShape">
              <a:avLst/>
            </a:prstTxWarp>
          </a:bodyPr>
          <a:lstStyle>
            <a:lvl1pPr algn="r" defTabSz="933200">
              <a:defRPr sz="1200"/>
            </a:lvl1pPr>
          </a:lstStyle>
          <a:p>
            <a:pPr>
              <a:defRPr/>
            </a:pPr>
            <a:fld id="{62910139-E757-45ED-869E-E2D623A59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1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67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064" indent="-286179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4715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2600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0486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8372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6258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4144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2029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53CA5-10FF-4CF4-AAB7-0C4DEF3DD22A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82385" eaLnBrk="1" hangingPunct="1">
              <a:spcBef>
                <a:spcPct val="0"/>
              </a:spcBef>
            </a:pPr>
            <a:r>
              <a:rPr lang="en-US" b="1" dirty="0"/>
              <a:t>Premium Costs</a:t>
            </a:r>
            <a:r>
              <a:rPr lang="en-US" b="1" baseline="0" dirty="0"/>
              <a:t> in Employer Plans Rose Quickly Between 2016 and 2018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429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04"/>
            <a:fld id="{B4558839-97E9-499F-834D-2823E01579B0}" type="slidenum">
              <a:rPr lang="en-US" smtClean="0"/>
              <a:pPr defTabSz="931804"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dirty="0"/>
              <a:t>Employees’ Contributions to Single-Plan</a:t>
            </a:r>
            <a:r>
              <a:rPr lang="en-US" b="1" baseline="0" dirty="0"/>
              <a:t> </a:t>
            </a:r>
            <a:r>
              <a:rPr lang="en-US" b="1" dirty="0"/>
              <a:t>Premiums Averaged $1,427 in 2018</a:t>
            </a:r>
          </a:p>
        </p:txBody>
      </p:sp>
    </p:spTree>
    <p:extLst>
      <p:ext uri="{BB962C8B-B14F-4D97-AF65-F5344CB8AC3E}">
        <p14:creationId xmlns:p14="http://schemas.microsoft.com/office/powerpoint/2010/main" val="66680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04"/>
            <a:fld id="{B4558839-97E9-499F-834D-2823E01579B0}" type="slidenum">
              <a:rPr lang="en-US" smtClean="0"/>
              <a:pPr defTabSz="931804"/>
              <a:t>3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Employees’ Contributions to Family-Plan</a:t>
            </a:r>
            <a:r>
              <a:rPr lang="en-US" b="1" baseline="0" dirty="0"/>
              <a:t> </a:t>
            </a:r>
            <a:r>
              <a:rPr lang="en-US" b="1" dirty="0"/>
              <a:t>Premiums Averaged More Than $5,000</a:t>
            </a:r>
            <a:r>
              <a:rPr lang="en-US" b="1" baseline="0" dirty="0"/>
              <a:t> </a:t>
            </a:r>
            <a:r>
              <a:rPr lang="en-US" b="1" dirty="0"/>
              <a:t>in 2018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64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67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064" indent="-286179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4715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2600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0486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8372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6258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4144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2029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53CA5-10FF-4CF4-AAB7-0C4DEF3DD22A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82385" eaLnBrk="1" hangingPunct="1">
              <a:spcBef>
                <a:spcPct val="0"/>
              </a:spcBef>
            </a:pPr>
            <a:r>
              <a:rPr lang="en-US" b="1" dirty="0"/>
              <a:t>In Past Decade, Employee Premiums Contributions and Deductibles Outpaced Income Growth</a:t>
            </a:r>
          </a:p>
        </p:txBody>
      </p:sp>
    </p:spTree>
    <p:extLst>
      <p:ext uri="{BB962C8B-B14F-4D97-AF65-F5344CB8AC3E}">
        <p14:creationId xmlns:p14="http://schemas.microsoft.com/office/powerpoint/2010/main" val="3218821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67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064" indent="-286179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4715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2600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0486" indent="-228943" defTabSz="93167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8372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6258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4144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2029" indent="-228943" defTabSz="9316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53CA5-10FF-4CF4-AAB7-0C4DEF3DD22A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82385" eaLnBrk="1" hangingPunct="1">
              <a:spcBef>
                <a:spcPct val="0"/>
              </a:spcBef>
            </a:pPr>
            <a:r>
              <a:rPr lang="en-US" b="1" dirty="0"/>
              <a:t>Employees’ Premium</a:t>
            </a:r>
            <a:r>
              <a:rPr lang="en-US" b="1" baseline="0" dirty="0"/>
              <a:t> Contributions and Deductibles As Percent of Income Rose Between 2008 and 2018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4674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Southern States Have</a:t>
            </a:r>
            <a:r>
              <a:rPr lang="en-US" b="1" baseline="0" dirty="0"/>
              <a:t> </a:t>
            </a:r>
            <a:r>
              <a:rPr lang="en-US" b="1" dirty="0"/>
              <a:t>Highest</a:t>
            </a:r>
            <a:r>
              <a:rPr lang="en-US" b="1" baseline="0" dirty="0"/>
              <a:t> Premium Contributions Relative to Income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910139-E757-45ED-869E-E2D623A59E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03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04"/>
            <a:fld id="{B4558839-97E9-499F-834D-2823E01579B0}" type="slidenum">
              <a:rPr lang="en-US" smtClean="0"/>
              <a:pPr defTabSz="931804"/>
              <a:t>7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dirty="0"/>
              <a:t>In 2018, Single-Person Deductibles</a:t>
            </a:r>
            <a:r>
              <a:rPr lang="en-US" b="1" baseline="0" dirty="0"/>
              <a:t> in Employer Plans Averaged More Than $1,800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2891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 2018, 44 States Had Average</a:t>
            </a:r>
            <a:r>
              <a:rPr lang="en-US" b="1" baseline="0" dirty="0"/>
              <a:t> Single-Plan Deductibles Higher Than 4 Percent of Median Income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910139-E757-45ED-869E-E2D623A59E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96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By</a:t>
            </a:r>
            <a:r>
              <a:rPr lang="en-US" b="1" baseline="0" dirty="0"/>
              <a:t> 2018, 40 States Had Family Premiums and Deductibles That Exceeded 10 Percent of Median Income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910139-E757-45ED-869E-E2D623A59E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0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cxnSp>
        <p:nvCxnSpPr>
          <p:cNvPr id="61" name="Straight Connector 60"/>
          <p:cNvCxnSpPr>
            <a:cxnSpLocks/>
          </p:cNvCxnSpPr>
          <p:nvPr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0AEE61-C891-BA42-B7F1-B1A62EBB51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DEC17A-1645-5447-BE15-F96248D56B9B}"/>
              </a:ext>
            </a:extLst>
          </p:cNvPr>
          <p:cNvSpPr txBox="1"/>
          <p:nvPr userDrawn="1"/>
        </p:nvSpPr>
        <p:spPr>
          <a:xfrm>
            <a:off x="-2692400" y="497840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15A646-8BAA-C943-AC84-369B29354CFD}"/>
              </a:ext>
            </a:extLst>
          </p:cNvPr>
          <p:cNvSpPr txBox="1"/>
          <p:nvPr userDrawn="1"/>
        </p:nvSpPr>
        <p:spPr>
          <a:xfrm>
            <a:off x="1763687" y="6368920"/>
            <a:ext cx="7344817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latin typeface="+mn-lt"/>
              </a:rPr>
              <a:t>Source: Sara R. Collins, David C. Radley, and Jesse Baumgartner, </a:t>
            </a:r>
            <a:r>
              <a:rPr lang="en-US" sz="900" i="1" dirty="0">
                <a:latin typeface="+mn-lt"/>
              </a:rPr>
              <a:t>Trends in Employer Health Care Coverage, 2008–2018: Higher Costs for Workers and </a:t>
            </a:r>
            <a:br>
              <a:rPr lang="en-US" sz="900" i="1" dirty="0">
                <a:latin typeface="+mn-lt"/>
              </a:rPr>
            </a:br>
            <a:r>
              <a:rPr lang="en-US" sz="900" i="1" dirty="0">
                <a:latin typeface="+mn-lt"/>
              </a:rPr>
              <a:t>Their Families</a:t>
            </a:r>
            <a:r>
              <a:rPr lang="en-US" sz="900" dirty="0">
                <a:latin typeface="+mn-lt"/>
              </a:rPr>
              <a:t> (Commonwealth Fund, Nov. 2019).</a:t>
            </a:r>
          </a:p>
        </p:txBody>
      </p:sp>
    </p:spTree>
    <p:extLst>
      <p:ext uri="{BB962C8B-B14F-4D97-AF65-F5344CB8AC3E}">
        <p14:creationId xmlns:p14="http://schemas.microsoft.com/office/powerpoint/2010/main" val="330084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8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2">
            <a:extLst>
              <a:ext uri="{FF2B5EF4-FFF2-40B4-BE49-F238E27FC236}">
                <a16:creationId xmlns:a16="http://schemas.microsoft.com/office/drawing/2014/main" id="{9AFA590E-6F9C-7649-A4AA-02C70D6C549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35669300"/>
              </p:ext>
            </p:extLst>
          </p:nvPr>
        </p:nvGraphicFramePr>
        <p:xfrm>
          <a:off x="71438" y="1052513"/>
          <a:ext cx="7860211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152" y="1071175"/>
            <a:ext cx="3644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Average annual growth (rolling two-year increments, %)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FA5B1F-9B37-2C49-9DB6-7D332547CD93}"/>
              </a:ext>
            </a:extLst>
          </p:cNvPr>
          <p:cNvSpPr txBox="1"/>
          <p:nvPr/>
        </p:nvSpPr>
        <p:spPr>
          <a:xfrm>
            <a:off x="7238829" y="2871216"/>
            <a:ext cx="982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+mn-lt"/>
                <a:cs typeface="Arial" pitchFamily="34" charset="0"/>
              </a:rPr>
              <a:t>Family plans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900009-81C5-BB40-975E-BE1A1FAC93D1}"/>
              </a:ext>
            </a:extLst>
          </p:cNvPr>
          <p:cNvSpPr txBox="1"/>
          <p:nvPr/>
        </p:nvSpPr>
        <p:spPr>
          <a:xfrm>
            <a:off x="7238830" y="3324500"/>
            <a:ext cx="145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+mn-lt"/>
                <a:cs typeface="Arial" pitchFamily="34" charset="0"/>
              </a:rPr>
              <a:t>Single-person plans</a:t>
            </a:r>
          </a:p>
        </p:txBody>
      </p:sp>
      <p:sp>
        <p:nvSpPr>
          <p:cNvPr id="24" name="Title 23">
            <a:extLst>
              <a:ext uri="{FF2B5EF4-FFF2-40B4-BE49-F238E27FC236}">
                <a16:creationId xmlns:a16="http://schemas.microsoft.com/office/drawing/2014/main" id="{BA75FD71-A851-3648-9D1E-DFD99E631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Annual Growth in Total Premium Cost for Employer Health Insurance, 2008 to 2018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4F05C55-158D-5F40-A566-879DF33B49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E4449C-499F-B64E-94B5-2D70302AF5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Medical Expenditure Panel Survey–Insurance Component (MEPS–IC), 2008–2018.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4FA9A7-368C-9C4C-B6B2-4FC8525ED4D8}"/>
              </a:ext>
            </a:extLst>
          </p:cNvPr>
          <p:cNvSpPr txBox="1"/>
          <p:nvPr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ct val="25000"/>
              </a:spcAft>
            </a:pPr>
            <a:endParaRPr lang="en-US" sz="9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3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Annual Employee Premium Contribution for Single Coverage, by </a:t>
            </a:r>
            <a:br>
              <a:rPr lang="en-US" dirty="0"/>
            </a:br>
            <a:r>
              <a:rPr lang="en-US" dirty="0"/>
              <a:t>State, 2018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827078954"/>
              </p:ext>
            </p:extLst>
          </p:nvPr>
        </p:nvGraphicFramePr>
        <p:xfrm>
          <a:off x="71438" y="1353313"/>
          <a:ext cx="9001125" cy="434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B8B52-F89F-A148-9264-4979D30B33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5BD2AF-C2BD-F244-A08F-0075424B94C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/>
              <a:t>Note: Employee premium contributions are for insurance policies offered by private-sector employers in the U.S.</a:t>
            </a:r>
            <a:endParaRPr lang="en-US" dirty="0">
              <a:cs typeface="Calibri" panose="020F0502020204030204" pitchFamily="34" charset="0"/>
            </a:endParaRP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Medical Expenditure Panel Survey–Insurance Component (MEPS–IC), 2018.</a:t>
            </a: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685800" y="2084387"/>
            <a:ext cx="160505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n-lt"/>
                <a:cs typeface="Calibri" panose="020F0502020204030204" pitchFamily="34" charset="0"/>
              </a:rPr>
              <a:t>U.S. average = $1,427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6C194397-859F-BF44-832C-45D6F4DF9F27}"/>
              </a:ext>
            </a:extLst>
          </p:cNvPr>
          <p:cNvSpPr txBox="1">
            <a:spLocks/>
          </p:cNvSpPr>
          <p:nvPr/>
        </p:nvSpPr>
        <p:spPr>
          <a:xfrm>
            <a:off x="71500" y="0"/>
            <a:ext cx="9001000" cy="224346"/>
          </a:xfrm>
          <a:prstGeom prst="rect">
            <a:avLst/>
          </a:prstGeom>
        </p:spPr>
        <p:txBody>
          <a:bodyPr/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5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AD0B08-2FB3-5F4B-8663-DF9794B072EB}"/>
              </a:ext>
            </a:extLst>
          </p:cNvPr>
          <p:cNvSpPr txBox="1"/>
          <p:nvPr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ct val="25000"/>
              </a:spcAft>
            </a:pPr>
            <a:endParaRPr lang="en-US" sz="9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69FC97-8401-7641-8C97-57BED92A6ED9}"/>
              </a:ext>
            </a:extLst>
          </p:cNvPr>
          <p:cNvSpPr txBox="1"/>
          <p:nvPr/>
        </p:nvSpPr>
        <p:spPr>
          <a:xfrm>
            <a:off x="73152" y="1071175"/>
            <a:ext cx="305498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Dollars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BE53D09F-1A6D-C84B-90D7-8F31F59ECE6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42359" y="3118888"/>
            <a:ext cx="333425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$755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51AF17DF-2179-DB4A-9219-1F4D5D5E391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677656" y="1266620"/>
            <a:ext cx="448841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$1,903</a:t>
            </a:r>
          </a:p>
        </p:txBody>
      </p:sp>
    </p:spTree>
    <p:extLst>
      <p:ext uri="{BB962C8B-B14F-4D97-AF65-F5344CB8AC3E}">
        <p14:creationId xmlns:p14="http://schemas.microsoft.com/office/powerpoint/2010/main" val="270764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Annual Employee Premium Contribution for Family Coverage, by State, 2018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45419720"/>
              </p:ext>
            </p:extLst>
          </p:nvPr>
        </p:nvGraphicFramePr>
        <p:xfrm>
          <a:off x="71438" y="1352305"/>
          <a:ext cx="9001125" cy="4296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2C94D9-5ED7-4F46-8F00-9ED2FE762A5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CBEFC5-FBFD-1E48-A0C7-D77A368205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/>
              <a:t>Note: Employee premium contributions are for insurance policies offered by private-sector employers in the U.S.</a:t>
            </a:r>
            <a:endParaRPr lang="en-US" dirty="0">
              <a:cs typeface="Calibri" panose="020F0502020204030204" pitchFamily="34" charset="0"/>
            </a:endParaRP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Medical Expenditure Panel Survey–Insurance Component (MEPS–IC), 2018.</a:t>
            </a: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685708" y="1900396"/>
            <a:ext cx="160505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n-lt"/>
                <a:cs typeface="Calibri" panose="020F0502020204030204" pitchFamily="34" charset="0"/>
              </a:rPr>
              <a:t>U.S. average = $5,431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C8F1C-3A13-A746-89AB-32EAC56B8E9E}"/>
              </a:ext>
            </a:extLst>
          </p:cNvPr>
          <p:cNvSpPr txBox="1"/>
          <p:nvPr/>
        </p:nvSpPr>
        <p:spPr>
          <a:xfrm>
            <a:off x="73152" y="1071175"/>
            <a:ext cx="305498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Dollars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51E63484-F855-0C41-AB52-B8020F5C2FB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84651" y="2523676"/>
            <a:ext cx="448841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$3,862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A43576B-CE6B-4648-B8A6-17B12114FD1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669030" y="1309765"/>
            <a:ext cx="448841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$6,597</a:t>
            </a:r>
          </a:p>
        </p:txBody>
      </p:sp>
    </p:spTree>
    <p:extLst>
      <p:ext uri="{BB962C8B-B14F-4D97-AF65-F5344CB8AC3E}">
        <p14:creationId xmlns:p14="http://schemas.microsoft.com/office/powerpoint/2010/main" val="99560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9A6FC81-9565-4D6D-A856-6576660406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098763"/>
              </p:ext>
            </p:extLst>
          </p:nvPr>
        </p:nvGraphicFramePr>
        <p:xfrm>
          <a:off x="-91470" y="1268454"/>
          <a:ext cx="7861719" cy="4252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4BCE5218-6B83-FF47-81C7-3CFB1736D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kern="0" dirty="0">
                <a:solidFill>
                  <a:schemeClr val="tx1"/>
                </a:solidFill>
                <a:cs typeface="Calibri"/>
              </a:rPr>
              <a:t>Average Annual Growth in Employee Premium Contributions and Deductibles Outpaced Growth in Median Household Income Between 2008 and 2018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2FAD2FA-F631-4D4C-8928-59218CE8B7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178917F-787C-444C-8CA0-BC3636FFF17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Note: Single and family premium contributions and deductibles are weighted for the distribution of single-person and family households in the state.</a:t>
            </a: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Premium contributions and deductibles — Medical Expenditure Panel Survey–Insurance Component (MEPS–IC), 2008–2018; Median household income and household distribution type — analysis of the Current Population Survey (CPS), 2008–2019, by </a:t>
            </a:r>
            <a:r>
              <a:rPr lang="en-US" dirty="0" err="1">
                <a:cs typeface="Calibri" panose="020F0502020204030204" pitchFamily="34" charset="0"/>
              </a:rPr>
              <a:t>Ougni</a:t>
            </a:r>
            <a:r>
              <a:rPr lang="en-US" dirty="0">
                <a:cs typeface="Calibri" panose="020F0502020204030204" pitchFamily="34" charset="0"/>
              </a:rPr>
              <a:t> Chakraborty and Sherry </a:t>
            </a:r>
            <a:r>
              <a:rPr lang="en-US" dirty="0" err="1">
                <a:cs typeface="Calibri" panose="020F0502020204030204" pitchFamily="34" charset="0"/>
              </a:rPr>
              <a:t>Glied</a:t>
            </a:r>
            <a:r>
              <a:rPr lang="en-US" dirty="0">
                <a:cs typeface="Calibri" panose="020F0502020204030204" pitchFamily="34" charset="0"/>
              </a:rPr>
              <a:t> of New York University for the Commonwealth Fund.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42F7189-FEDF-1546-88BA-5832FD151365}"/>
              </a:ext>
            </a:extLst>
          </p:cNvPr>
          <p:cNvGrpSpPr/>
          <p:nvPr/>
        </p:nvGrpSpPr>
        <p:grpSpPr>
          <a:xfrm>
            <a:off x="7299131" y="3028791"/>
            <a:ext cx="1803773" cy="643130"/>
            <a:chOff x="5962691" y="6478140"/>
            <a:chExt cx="1803773" cy="64313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64BA7FB-E5D4-324A-8A9E-E1F4F3330682}"/>
                </a:ext>
              </a:extLst>
            </p:cNvPr>
            <p:cNvSpPr txBox="1"/>
            <p:nvPr/>
          </p:nvSpPr>
          <p:spPr>
            <a:xfrm>
              <a:off x="5962691" y="6478140"/>
              <a:ext cx="9422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2"/>
                  </a:solidFill>
                  <a:latin typeface="+mn-lt"/>
                  <a:cs typeface="Arial" pitchFamily="34" charset="0"/>
                </a:rPr>
                <a:t>Deductible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1FE14A2-8FE2-6941-9932-F22FAE11AE91}"/>
                </a:ext>
              </a:extLst>
            </p:cNvPr>
            <p:cNvSpPr txBox="1"/>
            <p:nvPr/>
          </p:nvSpPr>
          <p:spPr>
            <a:xfrm>
              <a:off x="5978761" y="6844271"/>
              <a:ext cx="13048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479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Median income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F239092-57E5-D047-A367-9780430A662C}"/>
                </a:ext>
              </a:extLst>
            </p:cNvPr>
            <p:cNvSpPr txBox="1"/>
            <p:nvPr/>
          </p:nvSpPr>
          <p:spPr>
            <a:xfrm>
              <a:off x="5978761" y="6679702"/>
              <a:ext cx="1787703" cy="258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>
                  <a:solidFill>
                    <a:schemeClr val="bg2"/>
                  </a:solidFill>
                  <a:latin typeface="+mn-lt"/>
                  <a:cs typeface="Arial" pitchFamily="34" charset="0"/>
                </a:rPr>
                <a:t>Premium contribution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A6337E9-9361-6645-9EE4-8D0027EC4963}"/>
              </a:ext>
            </a:extLst>
          </p:cNvPr>
          <p:cNvSpPr txBox="1"/>
          <p:nvPr/>
        </p:nvSpPr>
        <p:spPr>
          <a:xfrm>
            <a:off x="73152" y="1071175"/>
            <a:ext cx="36275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Average annual growth (rolling two-year increments, %)</a:t>
            </a:r>
          </a:p>
        </p:txBody>
      </p:sp>
    </p:spTree>
    <p:extLst>
      <p:ext uri="{BB962C8B-B14F-4D97-AF65-F5344CB8AC3E}">
        <p14:creationId xmlns:p14="http://schemas.microsoft.com/office/powerpoint/2010/main" val="398998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Placeholder 14">
            <a:extLst>
              <a:ext uri="{FF2B5EF4-FFF2-40B4-BE49-F238E27FC236}">
                <a16:creationId xmlns:a16="http://schemas.microsoft.com/office/drawing/2014/main" id="{675CF8BD-DB49-6043-81C1-53EEE84E546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283506014"/>
              </p:ext>
            </p:extLst>
          </p:nvPr>
        </p:nvGraphicFramePr>
        <p:xfrm>
          <a:off x="71500" y="1052513"/>
          <a:ext cx="8373856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B491BE1-7AE8-4DDC-AD0D-5244CD95B1F3}"/>
              </a:ext>
            </a:extLst>
          </p:cNvPr>
          <p:cNvSpPr txBox="1"/>
          <p:nvPr/>
        </p:nvSpPr>
        <p:spPr>
          <a:xfrm>
            <a:off x="7914707" y="3603935"/>
            <a:ext cx="1742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+mn-lt"/>
                <a:cs typeface="Arial" pitchFamily="34" charset="0"/>
              </a:rPr>
              <a:t>Deductible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7974AE-5BA1-4890-926F-9CDB7D5D677D}"/>
              </a:ext>
            </a:extLst>
          </p:cNvPr>
          <p:cNvSpPr txBox="1"/>
          <p:nvPr/>
        </p:nvSpPr>
        <p:spPr>
          <a:xfrm>
            <a:off x="7914707" y="2898648"/>
            <a:ext cx="1436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+mn-lt"/>
                <a:cs typeface="Arial" pitchFamily="34" charset="0"/>
              </a:rPr>
              <a:t>Premium contribution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957423-D836-40E0-97D0-88659D40FE6D}"/>
              </a:ext>
            </a:extLst>
          </p:cNvPr>
          <p:cNvSpPr txBox="1"/>
          <p:nvPr/>
        </p:nvSpPr>
        <p:spPr>
          <a:xfrm>
            <a:off x="7914707" y="1681086"/>
            <a:ext cx="1358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+mn-lt"/>
                <a:cs typeface="Arial" pitchFamily="34" charset="0"/>
              </a:rPr>
              <a:t>Premium contribution + deductible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21EB653-2EAA-A244-9009-6A5FFADF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Employee Premium Contribution and Deductible as Percent of Median Household Income, 2008–2018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B2148EE-E0F1-D54D-BD01-88BCB79E9B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990361-22DD-8E4C-85AD-D74E350069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/>
              <a:t>Note: Single and family premium contributions, deductibles, and combined estimates are weighted for the distribution of single-person and family households in the state.</a:t>
            </a: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Premium contributions and deductibles — Medical Expenditure Panel Survey–Insurance Component (MEPS–IC), 2008–2018; Median household income and household distribution type — analysis of the Current Population Survey (CPS), 2008–2019, by </a:t>
            </a:r>
            <a:r>
              <a:rPr lang="en-US" dirty="0" err="1">
                <a:cs typeface="Calibri" panose="020F0502020204030204" pitchFamily="34" charset="0"/>
              </a:rPr>
              <a:t>Ougni</a:t>
            </a:r>
            <a:r>
              <a:rPr lang="en-US" dirty="0">
                <a:cs typeface="Calibri" panose="020F0502020204030204" pitchFamily="34" charset="0"/>
              </a:rPr>
              <a:t> Chakraborty and Sherry </a:t>
            </a:r>
            <a:r>
              <a:rPr lang="en-US" dirty="0" err="1">
                <a:cs typeface="Calibri" panose="020F0502020204030204" pitchFamily="34" charset="0"/>
              </a:rPr>
              <a:t>Glied</a:t>
            </a:r>
            <a:r>
              <a:rPr lang="en-US" dirty="0">
                <a:cs typeface="Calibri" panose="020F0502020204030204" pitchFamily="34" charset="0"/>
              </a:rPr>
              <a:t> of New York University for the Commonwealth Fund</a:t>
            </a:r>
            <a:r>
              <a:rPr lang="en-US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AF9447-E537-074E-819A-EDC7BEFCBED5}"/>
              </a:ext>
            </a:extLst>
          </p:cNvPr>
          <p:cNvSpPr txBox="1"/>
          <p:nvPr/>
        </p:nvSpPr>
        <p:spPr>
          <a:xfrm>
            <a:off x="73152" y="1404087"/>
            <a:ext cx="305498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Share of median income (%)</a:t>
            </a:r>
          </a:p>
        </p:txBody>
      </p:sp>
    </p:spTree>
    <p:extLst>
      <p:ext uri="{BB962C8B-B14F-4D97-AF65-F5344CB8AC3E}">
        <p14:creationId xmlns:p14="http://schemas.microsoft.com/office/powerpoint/2010/main" val="279359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1228570"/>
            <a:ext cx="5844658" cy="4125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Average Employee Premium Contributions as Percent of State Median Household Income, 2018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EBCE3B-FD6C-0A46-9D7C-62475007AD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922A878-2842-AB4D-8124-56CB194362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>
                <a:latin typeface="InterFace" panose="020B0503030203020004" pitchFamily="34" charset="77"/>
                <a:cs typeface="Calibri" panose="020F0502020204030204" pitchFamily="34" charset="0"/>
              </a:rPr>
              <a:t>Note: Single and family premium contributions are weighted for the distribution of single-person and family households in the state.</a:t>
            </a: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Premium contributions and deductibles — Medical Expenditure Panel Survey–Insurance Component (MEPS–IC), 2018; Median household income and household distribution type — analysis of the Current Population Survey (CPS), 2018–2019, by </a:t>
            </a:r>
            <a:r>
              <a:rPr lang="en-US" dirty="0" err="1">
                <a:cs typeface="Calibri" panose="020F0502020204030204" pitchFamily="34" charset="0"/>
              </a:rPr>
              <a:t>Ougni</a:t>
            </a:r>
            <a:r>
              <a:rPr lang="en-US" dirty="0">
                <a:cs typeface="Calibri" panose="020F0502020204030204" pitchFamily="34" charset="0"/>
              </a:rPr>
              <a:t> Chakraborty and Sherry </a:t>
            </a:r>
            <a:r>
              <a:rPr lang="en-US" dirty="0" err="1">
                <a:cs typeface="Calibri" panose="020F0502020204030204" pitchFamily="34" charset="0"/>
              </a:rPr>
              <a:t>Glied</a:t>
            </a:r>
            <a:r>
              <a:rPr lang="en-US" dirty="0">
                <a:cs typeface="Calibri" panose="020F0502020204030204" pitchFamily="34" charset="0"/>
              </a:rPr>
              <a:t> of New York University for the Commonwealth Fund</a:t>
            </a:r>
            <a:r>
              <a:rPr lang="en-US" dirty="0">
                <a:latin typeface="InterFace" panose="020B0503030203020004" pitchFamily="34" charset="77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8673" y="2809318"/>
            <a:ext cx="2663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InterFace" panose="020B0503030203020004" pitchFamily="34" charset="77"/>
                <a:cs typeface="Arial" pitchFamily="34" charset="0"/>
              </a:rPr>
              <a:t>4.1% – 5.9% (13 states + D.C.)</a:t>
            </a:r>
            <a:endParaRPr lang="en-US" sz="1100" dirty="0">
              <a:latin typeface="InterFace" panose="020B0503030203020004" pitchFamily="34" charset="77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17551" y="3076018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InterFace" panose="020B0503030203020004" pitchFamily="34" charset="77"/>
                <a:cs typeface="Arial" pitchFamily="34" charset="0"/>
              </a:rPr>
              <a:t>6.0% – 7.9% (28 states)</a:t>
            </a:r>
            <a:endParaRPr lang="en-US" sz="1100" dirty="0">
              <a:latin typeface="InterFace" panose="020B0503030203020004" pitchFamily="34" charset="77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00751" y="2104709"/>
            <a:ext cx="23241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Face" panose="020B0503030203020004" pitchFamily="34" charset="77"/>
                <a:cs typeface="Calibri" panose="020F0502020204030204" pitchFamily="34" charset="0"/>
              </a:rPr>
              <a:t>Average employee share of premium as percent of median state incomes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17264" y="3353017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InterFace" panose="020B0503030203020004" pitchFamily="34" charset="77"/>
                <a:cs typeface="Arial" pitchFamily="34" charset="0"/>
              </a:rPr>
              <a:t>8.0% – 10.0% (9 states)</a:t>
            </a:r>
            <a:endParaRPr lang="en-US" sz="1100" dirty="0">
              <a:latin typeface="InterFace" panose="020B0503030203020004" pitchFamily="34" charset="77"/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7E2C19-FFF4-4D42-A44C-6CB9F33F2094}"/>
              </a:ext>
            </a:extLst>
          </p:cNvPr>
          <p:cNvSpPr txBox="1"/>
          <p:nvPr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ct val="25000"/>
              </a:spcAft>
            </a:pPr>
            <a:endParaRPr lang="en-US" sz="900" dirty="0">
              <a:latin typeface="InterFace" panose="020B0503030203020004" pitchFamily="34" charset="77"/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6FCE323-AC79-6F48-96A0-F77656E3134A}"/>
              </a:ext>
            </a:extLst>
          </p:cNvPr>
          <p:cNvSpPr/>
          <p:nvPr/>
        </p:nvSpPr>
        <p:spPr>
          <a:xfrm>
            <a:off x="6286922" y="2882765"/>
            <a:ext cx="129652" cy="129652"/>
          </a:xfrm>
          <a:prstGeom prst="ellipse">
            <a:avLst/>
          </a:prstGeom>
          <a:solidFill>
            <a:schemeClr val="bg1"/>
          </a:solidFill>
          <a:ln w="9525">
            <a:solidFill>
              <a:srgbClr val="92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C3EA74-A7D8-3246-B650-48214E3D48F4}"/>
              </a:ext>
            </a:extLst>
          </p:cNvPr>
          <p:cNvSpPr/>
          <p:nvPr/>
        </p:nvSpPr>
        <p:spPr>
          <a:xfrm>
            <a:off x="6287209" y="3149465"/>
            <a:ext cx="129652" cy="129652"/>
          </a:xfrm>
          <a:prstGeom prst="ellipse">
            <a:avLst/>
          </a:prstGeom>
          <a:solidFill>
            <a:srgbClr val="92D7D7"/>
          </a:solidFill>
          <a:ln w="9525">
            <a:solidFill>
              <a:srgbClr val="92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CE19C52-B372-B642-8895-A2866717D4BA}"/>
              </a:ext>
            </a:extLst>
          </p:cNvPr>
          <p:cNvSpPr/>
          <p:nvPr/>
        </p:nvSpPr>
        <p:spPr>
          <a:xfrm>
            <a:off x="6286922" y="3416165"/>
            <a:ext cx="129652" cy="129652"/>
          </a:xfrm>
          <a:prstGeom prst="ellipse">
            <a:avLst/>
          </a:prstGeom>
          <a:solidFill>
            <a:srgbClr val="209696"/>
          </a:solidFill>
          <a:ln w="9525">
            <a:solidFill>
              <a:srgbClr val="20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7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Single-Person Deductibles for Employer Coverage, by State, 2018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447173625"/>
              </p:ext>
            </p:extLst>
          </p:nvPr>
        </p:nvGraphicFramePr>
        <p:xfrm>
          <a:off x="71438" y="1104268"/>
          <a:ext cx="9001125" cy="4528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EE6258-C637-5049-B416-2669DD41159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7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F800AF-233B-C84E-8679-5F1A2F8F037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/>
              <a:t>Note: Deductibles are for insurance policies offered by private-sector employers in the U.S.</a:t>
            </a:r>
            <a:endParaRPr lang="en-US" dirty="0">
              <a:cs typeface="Calibri" panose="020F0502020204030204" pitchFamily="34" charset="0"/>
            </a:endParaRP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Medical Expenditure Panel Survey–Insurance Component (MEPS–IC), 2018. </a:t>
            </a: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685800" y="1826235"/>
            <a:ext cx="154651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n-lt"/>
              </a:rPr>
              <a:t>U.S. average = $1,846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0D8B5C-8C89-C842-AF61-78B8C525B9F6}"/>
              </a:ext>
            </a:extLst>
          </p:cNvPr>
          <p:cNvSpPr txBox="1"/>
          <p:nvPr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ct val="25000"/>
              </a:spcAft>
            </a:pPr>
            <a:endParaRPr lang="en-US" sz="9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EFAC6D-3071-5C42-BA08-96FADB0776FB}"/>
              </a:ext>
            </a:extLst>
          </p:cNvPr>
          <p:cNvSpPr txBox="1"/>
          <p:nvPr/>
        </p:nvSpPr>
        <p:spPr>
          <a:xfrm>
            <a:off x="73152" y="786384"/>
            <a:ext cx="305498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>
                <a:latin typeface="+mn-lt"/>
                <a:cs typeface="Calibri" panose="020F0502020204030204" pitchFamily="34" charset="0"/>
              </a:rPr>
              <a:t>Dollars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8F37FBF6-65DD-1C45-96DD-9605CC485E8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27781" y="2394286"/>
            <a:ext cx="448841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$1,308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9E23ABB7-BD2B-0C48-A376-52B61517225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660404" y="947470"/>
            <a:ext cx="448841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rPr>
              <a:t>$2,447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99FB7B-097E-3C4E-AC0B-7792566196E9}"/>
              </a:ext>
            </a:extLst>
          </p:cNvPr>
          <p:cNvGrpSpPr/>
          <p:nvPr/>
        </p:nvGrpSpPr>
        <p:grpSpPr>
          <a:xfrm>
            <a:off x="658368" y="2743200"/>
            <a:ext cx="182880" cy="91440"/>
            <a:chOff x="658368" y="2743200"/>
            <a:chExt cx="182880" cy="9144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D1C789C-FE16-CF41-896D-35D04572F453}"/>
                </a:ext>
              </a:extLst>
            </p:cNvPr>
            <p:cNvCxnSpPr/>
            <p:nvPr/>
          </p:nvCxnSpPr>
          <p:spPr>
            <a:xfrm flipH="1">
              <a:off x="658368" y="2743200"/>
              <a:ext cx="91440" cy="9144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60EAF79-25B3-EE4B-B90C-F4724A558EF9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749808" y="2743200"/>
              <a:ext cx="91440" cy="9144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54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5"/>
          <a:stretch/>
        </p:blipFill>
        <p:spPr>
          <a:xfrm>
            <a:off x="60757" y="1052736"/>
            <a:ext cx="5699337" cy="4119636"/>
          </a:xfrm>
          <a:prstGeom prst="rect">
            <a:avLst/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Deductible as Percent of State Median Household Income, 2018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EC1B1F-755D-224E-9FDE-B2A86DC5E73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8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88F5F2-71AF-A148-9C02-20B6344782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Note: Single and family deductibles are weighted for the distribution of single-person and family households in the state.</a:t>
            </a: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Premium contributions and deductibles — Medical Expenditure Panel Survey–Insurance Component (MEPS–IC), 2018; Median household income and household distribution type — analysis of the Current Population Survey (CPS), 2018–2019, by </a:t>
            </a:r>
            <a:r>
              <a:rPr lang="en-US" dirty="0" err="1">
                <a:cs typeface="Calibri" panose="020F0502020204030204" pitchFamily="34" charset="0"/>
              </a:rPr>
              <a:t>Ougni</a:t>
            </a:r>
            <a:r>
              <a:rPr lang="en-US" dirty="0">
                <a:cs typeface="Calibri" panose="020F0502020204030204" pitchFamily="34" charset="0"/>
              </a:rPr>
              <a:t> Chakraborty and Sherry </a:t>
            </a:r>
            <a:r>
              <a:rPr lang="en-US" dirty="0" err="1">
                <a:cs typeface="Calibri" panose="020F0502020204030204" pitchFamily="34" charset="0"/>
              </a:rPr>
              <a:t>Glied</a:t>
            </a:r>
            <a:r>
              <a:rPr lang="en-US" dirty="0">
                <a:cs typeface="Calibri" panose="020F0502020204030204" pitchFamily="34" charset="0"/>
              </a:rPr>
              <a:t> of New York University for the Commonwealth Fund.</a:t>
            </a:r>
          </a:p>
        </p:txBody>
      </p:sp>
      <p:sp>
        <p:nvSpPr>
          <p:cNvPr id="14" name="Oval 13"/>
          <p:cNvSpPr/>
          <p:nvPr/>
        </p:nvSpPr>
        <p:spPr>
          <a:xfrm>
            <a:off x="6263858" y="2643162"/>
            <a:ext cx="129652" cy="129652"/>
          </a:xfrm>
          <a:prstGeom prst="ellipse">
            <a:avLst/>
          </a:prstGeom>
          <a:solidFill>
            <a:schemeClr val="bg1"/>
          </a:solidFill>
          <a:ln w="9525">
            <a:solidFill>
              <a:srgbClr val="92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64145" y="2909862"/>
            <a:ext cx="129652" cy="129652"/>
          </a:xfrm>
          <a:prstGeom prst="ellipse">
            <a:avLst/>
          </a:prstGeom>
          <a:solidFill>
            <a:srgbClr val="92D7D7"/>
          </a:solidFill>
          <a:ln w="9525">
            <a:solidFill>
              <a:srgbClr val="92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9418" y="2568855"/>
            <a:ext cx="2663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+mn-lt"/>
                <a:cs typeface="Arial" pitchFamily="34" charset="0"/>
              </a:rPr>
              <a:t>2.5% – 3.9% (8 states + D.C.)</a:t>
            </a:r>
            <a:endParaRPr lang="en-US" sz="1100">
              <a:latin typeface="+mn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8296" y="2835555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4.0% – 4.9% (24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0495" y="2138049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Calibri" panose="020F0502020204030204" pitchFamily="34" charset="0"/>
              </a:rPr>
              <a:t>Average deductible as a percent of median state incomes</a:t>
            </a:r>
          </a:p>
        </p:txBody>
      </p:sp>
      <p:sp>
        <p:nvSpPr>
          <p:cNvPr id="20" name="Oval 19"/>
          <p:cNvSpPr/>
          <p:nvPr/>
        </p:nvSpPr>
        <p:spPr>
          <a:xfrm>
            <a:off x="6263858" y="3176562"/>
            <a:ext cx="129652" cy="129652"/>
          </a:xfrm>
          <a:prstGeom prst="ellipse">
            <a:avLst/>
          </a:prstGeom>
          <a:solidFill>
            <a:srgbClr val="209696"/>
          </a:solidFill>
          <a:ln w="9525">
            <a:solidFill>
              <a:srgbClr val="20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8009" y="3112554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5.0% – 6.7% (18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8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81" b="29954"/>
          <a:stretch/>
        </p:blipFill>
        <p:spPr>
          <a:xfrm>
            <a:off x="-1" y="1647976"/>
            <a:ext cx="9153144" cy="25938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Average Employee Premium Contributions and Deductibles Exceeded </a:t>
            </a:r>
            <a:b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10 Percent of Median Income in 42 States by 2018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835E67A9-CDC3-BA46-8E6A-E790DBBED5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0"/>
            <a:ext cx="9001000" cy="224346"/>
          </a:xfrm>
        </p:spPr>
        <p:txBody>
          <a:bodyPr/>
          <a:lstStyle/>
          <a:p>
            <a:r>
              <a:rPr lang="en-US" dirty="0"/>
              <a:t>Exhibit 9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A9CEF511-76AD-A648-AD76-0D77179D6B2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Note: Combined estimates of single and family premium contributions and deductibles are weighted for the distribution of single-person and family households in the state.</a:t>
            </a:r>
          </a:p>
          <a:p>
            <a:pPr>
              <a:spcBef>
                <a:spcPts val="250"/>
              </a:spcBef>
            </a:pPr>
            <a:r>
              <a:rPr lang="en-US" dirty="0">
                <a:cs typeface="Calibri" panose="020F0502020204030204" pitchFamily="34" charset="0"/>
              </a:rPr>
              <a:t>Data: Premium contributions and deductibles — Medical Expenditure Panel Survey–Insurance Component (MEPS–IC), 2008–2018; Median household income and household distribution type — analysis of the Current Population Survey (CPS), 2008–2019, by </a:t>
            </a:r>
            <a:r>
              <a:rPr lang="en-US" dirty="0" err="1">
                <a:cs typeface="Calibri" panose="020F0502020204030204" pitchFamily="34" charset="0"/>
              </a:rPr>
              <a:t>Ougni</a:t>
            </a:r>
            <a:r>
              <a:rPr lang="en-US" dirty="0">
                <a:cs typeface="Calibri" panose="020F0502020204030204" pitchFamily="34" charset="0"/>
              </a:rPr>
              <a:t> Chakraborty and Sherry </a:t>
            </a:r>
            <a:r>
              <a:rPr lang="en-US" dirty="0" err="1">
                <a:cs typeface="Calibri" panose="020F0502020204030204" pitchFamily="34" charset="0"/>
              </a:rPr>
              <a:t>Glied</a:t>
            </a:r>
            <a:r>
              <a:rPr lang="en-US" dirty="0">
                <a:cs typeface="Calibri" panose="020F0502020204030204" pitchFamily="34" charset="0"/>
              </a:rPr>
              <a:t> of New York University for the Commonwealth Fund.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48674" y="4617720"/>
            <a:ext cx="200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7.7% – 9.9% (8 states + D.C.)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7551" y="4890777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10.0% – 11.9% (25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7594" y="4213881"/>
            <a:ext cx="7937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+mn-lt"/>
                <a:cs typeface="Calibri" panose="020F0502020204030204" pitchFamily="34" charset="0"/>
              </a:rPr>
              <a:t>Average employee share of premium plus average deductible as percent of median state incomes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7264" y="5170843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12.0% – 16.5% (17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E9C503-BFD7-49EA-AD8C-FB250EDB97AC}"/>
              </a:ext>
            </a:extLst>
          </p:cNvPr>
          <p:cNvSpPr txBox="1"/>
          <p:nvPr/>
        </p:nvSpPr>
        <p:spPr>
          <a:xfrm>
            <a:off x="1078211" y="134449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n-lt"/>
                <a:cs typeface="Calibri" panose="020F0502020204030204" pitchFamily="34" charset="0"/>
              </a:rPr>
              <a:t>2008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4E684E-FE4A-4DFA-B3AF-118C59918976}"/>
              </a:ext>
            </a:extLst>
          </p:cNvPr>
          <p:cNvSpPr txBox="1"/>
          <p:nvPr/>
        </p:nvSpPr>
        <p:spPr>
          <a:xfrm>
            <a:off x="4034073" y="134449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n-lt"/>
                <a:cs typeface="Calibri" panose="020F0502020204030204" pitchFamily="34" charset="0"/>
              </a:rPr>
              <a:t>2014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76DA63-58A3-4B26-A279-B109327875FF}"/>
              </a:ext>
            </a:extLst>
          </p:cNvPr>
          <p:cNvSpPr txBox="1"/>
          <p:nvPr/>
        </p:nvSpPr>
        <p:spPr>
          <a:xfrm>
            <a:off x="7007187" y="134449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  <a:cs typeface="Calibri" panose="020F0502020204030204" pitchFamily="34" charset="0"/>
              </a:rPr>
              <a:t>2018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330C10-32D4-4FEB-83F0-3BD3B9EA6F21}"/>
              </a:ext>
            </a:extLst>
          </p:cNvPr>
          <p:cNvSpPr txBox="1"/>
          <p:nvPr/>
        </p:nvSpPr>
        <p:spPr>
          <a:xfrm>
            <a:off x="3659849" y="4617720"/>
            <a:ext cx="2663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6.3% – 9.9% (24 states + D.C.)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99C844-C162-4AF9-A168-618658E8CDF1}"/>
              </a:ext>
            </a:extLst>
          </p:cNvPr>
          <p:cNvSpPr txBox="1"/>
          <p:nvPr/>
        </p:nvSpPr>
        <p:spPr>
          <a:xfrm>
            <a:off x="3668727" y="4890777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10.0% – 11.9% (16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795C95-E2A7-4515-A02B-D88041051B20}"/>
              </a:ext>
            </a:extLst>
          </p:cNvPr>
          <p:cNvSpPr txBox="1"/>
          <p:nvPr/>
        </p:nvSpPr>
        <p:spPr>
          <a:xfrm>
            <a:off x="3668440" y="5170843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12.0% – 14.9% (10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D64B302-C59D-4361-8643-C0C7074217B5}"/>
              </a:ext>
            </a:extLst>
          </p:cNvPr>
          <p:cNvSpPr/>
          <p:nvPr/>
        </p:nvSpPr>
        <p:spPr>
          <a:xfrm>
            <a:off x="590725" y="4690872"/>
            <a:ext cx="136500" cy="136500"/>
          </a:xfrm>
          <a:prstGeom prst="ellipse">
            <a:avLst/>
          </a:prstGeom>
          <a:solidFill>
            <a:schemeClr val="bg1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BBFDDA-E894-43B9-93D8-D5789B2A548C}"/>
              </a:ext>
            </a:extLst>
          </p:cNvPr>
          <p:cNvSpPr/>
          <p:nvPr/>
        </p:nvSpPr>
        <p:spPr>
          <a:xfrm>
            <a:off x="591012" y="4961026"/>
            <a:ext cx="136500" cy="136500"/>
          </a:xfrm>
          <a:prstGeom prst="ellipse">
            <a:avLst/>
          </a:prstGeom>
          <a:solidFill>
            <a:srgbClr val="6894B2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24C553-BA3F-40D8-821B-EB1427BD7B39}"/>
              </a:ext>
            </a:extLst>
          </p:cNvPr>
          <p:cNvSpPr txBox="1"/>
          <p:nvPr/>
        </p:nvSpPr>
        <p:spPr>
          <a:xfrm>
            <a:off x="720181" y="4617720"/>
            <a:ext cx="2663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5.6% – 9.9% (43 states + D.C.)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BACB21-8653-4206-944C-820F8AA7842B}"/>
              </a:ext>
            </a:extLst>
          </p:cNvPr>
          <p:cNvSpPr txBox="1"/>
          <p:nvPr/>
        </p:nvSpPr>
        <p:spPr>
          <a:xfrm>
            <a:off x="729059" y="4890777"/>
            <a:ext cx="2311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  <a:cs typeface="Arial" pitchFamily="34" charset="0"/>
              </a:rPr>
              <a:t>10.0% – 11.0% (7 states)</a:t>
            </a:r>
            <a:endParaRPr lang="en-US" sz="1100" dirty="0">
              <a:latin typeface="+mn-lt"/>
              <a:cs typeface="Arial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B22EBDA-F324-3F40-9340-469E76AE82F0}"/>
              </a:ext>
            </a:extLst>
          </p:cNvPr>
          <p:cNvSpPr/>
          <p:nvPr/>
        </p:nvSpPr>
        <p:spPr>
          <a:xfrm>
            <a:off x="3520096" y="4690872"/>
            <a:ext cx="136500" cy="136500"/>
          </a:xfrm>
          <a:prstGeom prst="ellipse">
            <a:avLst/>
          </a:prstGeom>
          <a:solidFill>
            <a:schemeClr val="bg1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8AF3849-1FEC-5947-A5A7-E1CDDE3E2A59}"/>
              </a:ext>
            </a:extLst>
          </p:cNvPr>
          <p:cNvSpPr/>
          <p:nvPr/>
        </p:nvSpPr>
        <p:spPr>
          <a:xfrm>
            <a:off x="3520383" y="4961026"/>
            <a:ext cx="136500" cy="136500"/>
          </a:xfrm>
          <a:prstGeom prst="ellipse">
            <a:avLst/>
          </a:prstGeom>
          <a:solidFill>
            <a:srgbClr val="6894B2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E03319E-2997-AD41-89BA-0B7A9161BFB2}"/>
              </a:ext>
            </a:extLst>
          </p:cNvPr>
          <p:cNvSpPr/>
          <p:nvPr/>
        </p:nvSpPr>
        <p:spPr>
          <a:xfrm>
            <a:off x="3520096" y="5238444"/>
            <a:ext cx="136500" cy="1365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3FE2ADC-90C0-E845-BA55-95750F12F5A1}"/>
              </a:ext>
            </a:extLst>
          </p:cNvPr>
          <p:cNvSpPr/>
          <p:nvPr/>
        </p:nvSpPr>
        <p:spPr>
          <a:xfrm>
            <a:off x="6418546" y="4690872"/>
            <a:ext cx="136500" cy="136500"/>
          </a:xfrm>
          <a:prstGeom prst="ellipse">
            <a:avLst/>
          </a:prstGeom>
          <a:solidFill>
            <a:schemeClr val="bg1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CE8570F-09B1-D345-A382-B920E31FB0B7}"/>
              </a:ext>
            </a:extLst>
          </p:cNvPr>
          <p:cNvSpPr/>
          <p:nvPr/>
        </p:nvSpPr>
        <p:spPr>
          <a:xfrm>
            <a:off x="6418833" y="4961026"/>
            <a:ext cx="136500" cy="136500"/>
          </a:xfrm>
          <a:prstGeom prst="ellipse">
            <a:avLst/>
          </a:prstGeom>
          <a:solidFill>
            <a:srgbClr val="6894B2"/>
          </a:solidFill>
          <a:ln w="9525">
            <a:solidFill>
              <a:srgbClr val="689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D2C1C65-8A14-6847-867D-4B67832B5750}"/>
              </a:ext>
            </a:extLst>
          </p:cNvPr>
          <p:cNvSpPr/>
          <p:nvPr/>
        </p:nvSpPr>
        <p:spPr>
          <a:xfrm>
            <a:off x="6418546" y="5239224"/>
            <a:ext cx="136500" cy="1365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0025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ctr" anchorCtr="0">
        <a:noAutofit/>
      </a:bodyPr>
      <a:lstStyle>
        <a:defPPr marL="0" marR="0" indent="0" algn="l" defTabSz="121917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9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7BA32944B54347B9D6F17571B4F941" ma:contentTypeVersion="9" ma:contentTypeDescription="Create a new document." ma:contentTypeScope="" ma:versionID="3f80cbbafbf8863e6c8506bf0243d5cf">
  <xsd:schema xmlns:xsd="http://www.w3.org/2001/XMLSchema" xmlns:xs="http://www.w3.org/2001/XMLSchema" xmlns:p="http://schemas.microsoft.com/office/2006/metadata/properties" xmlns:ns2="0206b73b-b166-48af-9d56-b72510519a7e" targetNamespace="http://schemas.microsoft.com/office/2006/metadata/properties" ma:root="true" ma:fieldsID="5d38618c836feeb7138f6cc95597aac0" ns2:_="">
    <xsd:import namespace="0206b73b-b166-48af-9d56-b72510519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6b73b-b166-48af-9d56-b72510519a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1BC9F1-1FB0-4275-8880-E287DB9E2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06b73b-b166-48af-9d56-b72510519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59C324-460F-4D7A-BB3E-DA52A6D9D8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359AAA-2532-4133-B895-33F7979235C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0206b73b-b166-48af-9d56-b72510519a7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1047</Words>
  <Application>Microsoft Macintosh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Berlingske Serif Text</vt:lpstr>
      <vt:lpstr>Calibri</vt:lpstr>
      <vt:lpstr>InterFace</vt:lpstr>
      <vt:lpstr>2_Office Theme</vt:lpstr>
      <vt:lpstr>Average Annual Growth in Total Premium Cost for Employer Health Insurance, 2008 to 2018</vt:lpstr>
      <vt:lpstr>Average Annual Employee Premium Contribution for Single Coverage, by  State, 2018</vt:lpstr>
      <vt:lpstr>Average Annual Employee Premium Contribution for Family Coverage, by State, 2018</vt:lpstr>
      <vt:lpstr>Average Annual Growth in Employee Premium Contributions and Deductibles Outpaced Growth in Median Household Income Between 2008 and 2018</vt:lpstr>
      <vt:lpstr>Average Employee Premium Contribution and Deductible as Percent of Median Household Income, 2008–2018</vt:lpstr>
      <vt:lpstr>Average Employee Premium Contributions as Percent of State Median Household Income, 2018</vt:lpstr>
      <vt:lpstr>Average Single-Person Deductibles for Employer Coverage, by State, 2018</vt:lpstr>
      <vt:lpstr>Average Deductible as Percent of State Median Household Income, 2018</vt:lpstr>
      <vt:lpstr>Average Employee Premium Contributions and Deductibles Exceeded  10 Percent of Median Income in 42 States by 2018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-- State Trends in Premiums and Deductibles, 2003-2010</dc:title>
  <dc:creator>Schoen Fryer Collins Radley</dc:creator>
  <cp:lastModifiedBy>Paul Frame</cp:lastModifiedBy>
  <cp:revision>238</cp:revision>
  <cp:lastPrinted>2019-11-19T22:22:41Z</cp:lastPrinted>
  <dcterms:created xsi:type="dcterms:W3CDTF">2007-03-19T13:30:17Z</dcterms:created>
  <dcterms:modified xsi:type="dcterms:W3CDTF">2019-11-19T22:30:23Z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0x0101006A7BA32944B54347B9D6F17571B4F941</vt:lpwstr>
  </property>
  <property fmtid="{D5CDD505-2E9C-101B-9397-08002B2CF9AE}" pid="3" name="Order">
    <vt:r8>832000</vt:r8>
  </property>
</Properties>
</file>