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4.xml" ContentType="application/vnd.openxmlformats-officedocument.presentationml.notesSlid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charts/chart10.xml" ContentType="application/vnd.openxmlformats-officedocument.drawingml.chart+xml"/>
  <Override PartName="/ppt/charts/style7.xml" ContentType="application/vnd.ms-office.chartstyle+xml"/>
  <Override PartName="/ppt/charts/colors7.xml" ContentType="application/vnd.ms-office.chartcolorstyle+xml"/>
  <Override PartName="/ppt/charts/chart11.xml" ContentType="application/vnd.openxmlformats-officedocument.drawingml.chart+xml"/>
  <Override PartName="/ppt/charts/style8.xml" ContentType="application/vnd.ms-office.chartstyle+xml"/>
  <Override PartName="/ppt/charts/colors8.xml" ContentType="application/vnd.ms-office.chartcolorstyle+xml"/>
  <Override PartName="/ppt/charts/chart12.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4"/>
  </p:sldMasterIdLst>
  <p:notesMasterIdLst>
    <p:notesMasterId r:id="rId12"/>
  </p:notesMasterIdLst>
  <p:handoutMasterIdLst>
    <p:handoutMasterId r:id="rId13"/>
  </p:handoutMasterIdLst>
  <p:sldIdLst>
    <p:sldId id="600" r:id="rId5"/>
    <p:sldId id="259" r:id="rId6"/>
    <p:sldId id="258" r:id="rId7"/>
    <p:sldId id="260" r:id="rId8"/>
    <p:sldId id="599" r:id="rId9"/>
    <p:sldId id="261" r:id="rId10"/>
    <p:sldId id="601" r:id="rId11"/>
  </p:sldIdLst>
  <p:sldSz cx="9144000" cy="6858000" type="screen4x3"/>
  <p:notesSz cx="7010400" cy="92964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Don Moulds" initials="DM" lastIdx="4" clrIdx="1"/>
  <p:cmAuthor id="3" name="Shanoor Seervai" initials="SS" lastIdx="2" clrIdx="2"/>
  <p:cmAuthor id="4" name="Jen Wilson" initials="JW" lastIdx="1" clrIdx="3"/>
  <p:cmAuthor id="5" name="Jen Wilson" initials="JW [2]" lastIdx="1"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3B76"/>
    <a:srgbClr val="ABABAB"/>
    <a:srgbClr val="4C515A"/>
    <a:srgbClr val="5A5E68"/>
    <a:srgbClr val="F49149"/>
    <a:srgbClr val="C9DEE3"/>
    <a:srgbClr val="5F5A9D"/>
    <a:srgbClr val="E0E0E0"/>
    <a:srgbClr val="4ABDBC"/>
    <a:srgbClr val="8ADA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29" autoAdjust="0"/>
    <p:restoredTop sz="96793" autoAdjust="0"/>
  </p:normalViewPr>
  <p:slideViewPr>
    <p:cSldViewPr snapToGrid="0" snapToObjects="1">
      <p:cViewPr varScale="1">
        <p:scale>
          <a:sx n="148" d="100"/>
          <a:sy n="148" d="100"/>
        </p:scale>
        <p:origin x="1808" y="192"/>
      </p:cViewPr>
      <p:guideLst>
        <p:guide orient="horz" pos="1570"/>
        <p:guide pos="2988"/>
        <p:guide orient="horz" pos="1094"/>
        <p:guide pos="2490"/>
      </p:guideLst>
    </p:cSldViewPr>
  </p:slideViewPr>
  <p:outlineViewPr>
    <p:cViewPr>
      <p:scale>
        <a:sx n="33" d="100"/>
        <a:sy n="33" d="100"/>
      </p:scale>
      <p:origin x="0" y="-16536"/>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111" d="100"/>
          <a:sy n="111" d="100"/>
        </p:scale>
        <p:origin x="3816" y="22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7.xml"/><Relationship Id="rId1" Type="http://schemas.microsoft.com/office/2011/relationships/chartStyle" Target="style7.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8.xml"/><Relationship Id="rId1" Type="http://schemas.microsoft.com/office/2011/relationships/chartStyle" Target="style8.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9.xml"/><Relationship Id="rId1" Type="http://schemas.microsoft.com/office/2011/relationships/chartStyle" Target="style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127393738062916E-2"/>
          <c:y val="0.11874648485984694"/>
          <c:w val="0.95507828188143096"/>
          <c:h val="0.78838350448045891"/>
        </c:manualLayout>
      </c:layout>
      <c:lineChart>
        <c:grouping val="standard"/>
        <c:varyColors val="0"/>
        <c:ser>
          <c:idx val="0"/>
          <c:order val="0"/>
          <c:tx>
            <c:strRef>
              <c:f>Sheet1!$B$1</c:f>
              <c:strCache>
                <c:ptCount val="1"/>
                <c:pt idx="0">
                  <c:v>2007</c:v>
                </c:pt>
              </c:strCache>
            </c:strRef>
          </c:tx>
          <c:spPr>
            <a:ln w="19050">
              <a:noFill/>
            </a:ln>
          </c:spPr>
          <c:marker>
            <c:symbol val="circle"/>
            <c:size val="10"/>
            <c:spPr>
              <a:solidFill>
                <a:schemeClr val="bg2">
                  <a:lumMod val="40000"/>
                  <a:lumOff val="60000"/>
                </a:schemeClr>
              </a:solidFill>
              <a:ln>
                <a:noFill/>
              </a:ln>
            </c:spPr>
          </c:marker>
          <c:cat>
            <c:strRef>
              <c:f>Sheet1!$A$2:$A$16</c:f>
              <c:strCache>
                <c:ptCount val="15"/>
                <c:pt idx="0">
                  <c:v>24 and younger</c:v>
                </c:pt>
                <c:pt idx="1">
                  <c:v>25–29</c:v>
                </c:pt>
                <c:pt idx="2">
                  <c:v>30–34</c:v>
                </c:pt>
                <c:pt idx="3">
                  <c:v>35–39</c:v>
                </c:pt>
                <c:pt idx="4">
                  <c:v>40–44</c:v>
                </c:pt>
                <c:pt idx="5">
                  <c:v>45–49</c:v>
                </c:pt>
                <c:pt idx="6">
                  <c:v>50–54</c:v>
                </c:pt>
                <c:pt idx="7">
                  <c:v>55–59</c:v>
                </c:pt>
                <c:pt idx="8">
                  <c:v>60–64</c:v>
                </c:pt>
                <c:pt idx="9">
                  <c:v>65–69</c:v>
                </c:pt>
                <c:pt idx="10">
                  <c:v>70–74</c:v>
                </c:pt>
                <c:pt idx="11">
                  <c:v>75–79</c:v>
                </c:pt>
                <c:pt idx="12">
                  <c:v>80–84</c:v>
                </c:pt>
                <c:pt idx="13">
                  <c:v>85–89</c:v>
                </c:pt>
                <c:pt idx="14">
                  <c:v>90 and older</c:v>
                </c:pt>
              </c:strCache>
            </c:strRef>
          </c:cat>
          <c:val>
            <c:numRef>
              <c:f>Sheet1!$B$2:$B$16</c:f>
              <c:numCache>
                <c:formatCode>0.0,,</c:formatCode>
                <c:ptCount val="15"/>
                <c:pt idx="0">
                  <c:v>109533</c:v>
                </c:pt>
                <c:pt idx="1">
                  <c:v>218136</c:v>
                </c:pt>
                <c:pt idx="2">
                  <c:v>288371</c:v>
                </c:pt>
                <c:pt idx="3">
                  <c:v>433711</c:v>
                </c:pt>
                <c:pt idx="4">
                  <c:v>660798</c:v>
                </c:pt>
                <c:pt idx="5">
                  <c:v>941910</c:v>
                </c:pt>
                <c:pt idx="6">
                  <c:v>1153490</c:v>
                </c:pt>
                <c:pt idx="7">
                  <c:v>1353768</c:v>
                </c:pt>
                <c:pt idx="8">
                  <c:v>1464740</c:v>
                </c:pt>
                <c:pt idx="9">
                  <c:v>8929365</c:v>
                </c:pt>
                <c:pt idx="10">
                  <c:v>6763517</c:v>
                </c:pt>
                <c:pt idx="11">
                  <c:v>5726673</c:v>
                </c:pt>
                <c:pt idx="12">
                  <c:v>4642580</c:v>
                </c:pt>
                <c:pt idx="13">
                  <c:v>2940672</c:v>
                </c:pt>
                <c:pt idx="14">
                  <c:v>1824915</c:v>
                </c:pt>
              </c:numCache>
            </c:numRef>
          </c:val>
          <c:smooth val="0"/>
          <c:extLst>
            <c:ext xmlns:c16="http://schemas.microsoft.com/office/drawing/2014/chart" uri="{C3380CC4-5D6E-409C-BE32-E72D297353CC}">
              <c16:uniqueId val="{00000000-6A91-7E4F-A93A-1AABF7117F2C}"/>
            </c:ext>
          </c:extLst>
        </c:ser>
        <c:ser>
          <c:idx val="1"/>
          <c:order val="1"/>
          <c:tx>
            <c:strRef>
              <c:f>Sheet1!$C$1</c:f>
              <c:strCache>
                <c:ptCount val="1"/>
                <c:pt idx="0">
                  <c:v>2015</c:v>
                </c:pt>
              </c:strCache>
            </c:strRef>
          </c:tx>
          <c:spPr>
            <a:ln w="19050">
              <a:noFill/>
            </a:ln>
          </c:spPr>
          <c:marker>
            <c:symbol val="circle"/>
            <c:size val="10"/>
            <c:spPr>
              <a:solidFill>
                <a:schemeClr val="bg2"/>
              </a:solidFill>
              <a:ln>
                <a:noFill/>
              </a:ln>
            </c:spPr>
          </c:marker>
          <c:cat>
            <c:strRef>
              <c:f>Sheet1!$A$2:$A$16</c:f>
              <c:strCache>
                <c:ptCount val="15"/>
                <c:pt idx="0">
                  <c:v>24 and younger</c:v>
                </c:pt>
                <c:pt idx="1">
                  <c:v>25–29</c:v>
                </c:pt>
                <c:pt idx="2">
                  <c:v>30–34</c:v>
                </c:pt>
                <c:pt idx="3">
                  <c:v>35–39</c:v>
                </c:pt>
                <c:pt idx="4">
                  <c:v>40–44</c:v>
                </c:pt>
                <c:pt idx="5">
                  <c:v>45–49</c:v>
                </c:pt>
                <c:pt idx="6">
                  <c:v>50–54</c:v>
                </c:pt>
                <c:pt idx="7">
                  <c:v>55–59</c:v>
                </c:pt>
                <c:pt idx="8">
                  <c:v>60–64</c:v>
                </c:pt>
                <c:pt idx="9">
                  <c:v>65–69</c:v>
                </c:pt>
                <c:pt idx="10">
                  <c:v>70–74</c:v>
                </c:pt>
                <c:pt idx="11">
                  <c:v>75–79</c:v>
                </c:pt>
                <c:pt idx="12">
                  <c:v>80–84</c:v>
                </c:pt>
                <c:pt idx="13">
                  <c:v>85–89</c:v>
                </c:pt>
                <c:pt idx="14">
                  <c:v>90 and older</c:v>
                </c:pt>
              </c:strCache>
            </c:strRef>
          </c:cat>
          <c:val>
            <c:numRef>
              <c:f>Sheet1!$C$2:$C$16</c:f>
              <c:numCache>
                <c:formatCode>0.0,,</c:formatCode>
                <c:ptCount val="15"/>
                <c:pt idx="0">
                  <c:v>111003</c:v>
                </c:pt>
                <c:pt idx="1">
                  <c:v>225473</c:v>
                </c:pt>
                <c:pt idx="2">
                  <c:v>333915</c:v>
                </c:pt>
                <c:pt idx="3">
                  <c:v>425678</c:v>
                </c:pt>
                <c:pt idx="4">
                  <c:v>538855</c:v>
                </c:pt>
                <c:pt idx="5">
                  <c:v>760004</c:v>
                </c:pt>
                <c:pt idx="6">
                  <c:v>1151287</c:v>
                </c:pt>
                <c:pt idx="7">
                  <c:v>1570981</c:v>
                </c:pt>
                <c:pt idx="8">
                  <c:v>1751005</c:v>
                </c:pt>
                <c:pt idx="9">
                  <c:v>11513751</c:v>
                </c:pt>
                <c:pt idx="10">
                  <c:v>7503780</c:v>
                </c:pt>
                <c:pt idx="11">
                  <c:v>5351601</c:v>
                </c:pt>
                <c:pt idx="12">
                  <c:v>3902020</c:v>
                </c:pt>
                <c:pt idx="13">
                  <c:v>2781670</c:v>
                </c:pt>
                <c:pt idx="14">
                  <c:v>2082676</c:v>
                </c:pt>
              </c:numCache>
            </c:numRef>
          </c:val>
          <c:smooth val="0"/>
          <c:extLst>
            <c:ext xmlns:c16="http://schemas.microsoft.com/office/drawing/2014/chart" uri="{C3380CC4-5D6E-409C-BE32-E72D297353CC}">
              <c16:uniqueId val="{00000001-6A91-7E4F-A93A-1AABF7117F2C}"/>
            </c:ext>
          </c:extLst>
        </c:ser>
        <c:dLbls>
          <c:showLegendKey val="0"/>
          <c:showVal val="0"/>
          <c:showCatName val="0"/>
          <c:showSerName val="0"/>
          <c:showPercent val="0"/>
          <c:showBubbleSize val="0"/>
        </c:dLbls>
        <c:dropLines>
          <c:spPr>
            <a:ln w="15875">
              <a:solidFill>
                <a:schemeClr val="tx1">
                  <a:lumMod val="20000"/>
                  <a:lumOff val="80000"/>
                </a:schemeClr>
              </a:solidFill>
            </a:ln>
          </c:spPr>
        </c:dropLines>
        <c:marker val="1"/>
        <c:smooth val="0"/>
        <c:axId val="-1034166976"/>
        <c:axId val="-1034165200"/>
      </c:lineChart>
      <c:catAx>
        <c:axId val="-1034166976"/>
        <c:scaling>
          <c:orientation val="minMax"/>
        </c:scaling>
        <c:delete val="0"/>
        <c:axPos val="b"/>
        <c:numFmt formatCode="General" sourceLinked="1"/>
        <c:majorTickMark val="none"/>
        <c:minorTickMark val="none"/>
        <c:tickLblPos val="nextTo"/>
        <c:spPr>
          <a:ln w="12700">
            <a:solidFill>
              <a:schemeClr val="tx1">
                <a:lumMod val="20000"/>
                <a:lumOff val="80000"/>
              </a:schemeClr>
            </a:solidFill>
          </a:ln>
        </c:spPr>
        <c:txPr>
          <a:bodyPr rot="-60000000" vert="horz"/>
          <a:lstStyle/>
          <a:p>
            <a:pPr>
              <a:defRPr sz="1100"/>
            </a:pPr>
            <a:endParaRPr lang="en-US"/>
          </a:p>
        </c:txPr>
        <c:crossAx val="-1034165200"/>
        <c:crosses val="autoZero"/>
        <c:auto val="1"/>
        <c:lblAlgn val="ctr"/>
        <c:lblOffset val="200"/>
        <c:noMultiLvlLbl val="0"/>
      </c:catAx>
      <c:valAx>
        <c:axId val="-1034165200"/>
        <c:scaling>
          <c:orientation val="minMax"/>
          <c:max val="12000000"/>
        </c:scaling>
        <c:delete val="0"/>
        <c:axPos val="l"/>
        <c:majorGridlines>
          <c:spPr>
            <a:ln w="12700">
              <a:solidFill>
                <a:schemeClr val="tx1">
                  <a:lumMod val="20000"/>
                  <a:lumOff val="80000"/>
                </a:schemeClr>
              </a:solidFill>
            </a:ln>
          </c:spPr>
        </c:majorGridlines>
        <c:numFmt formatCode="0.0,," sourceLinked="1"/>
        <c:majorTickMark val="none"/>
        <c:minorTickMark val="none"/>
        <c:tickLblPos val="nextTo"/>
        <c:spPr>
          <a:ln>
            <a:noFill/>
          </a:ln>
        </c:spPr>
        <c:txPr>
          <a:bodyPr rot="-60000000" vert="horz"/>
          <a:lstStyle/>
          <a:p>
            <a:pPr>
              <a:defRPr sz="1400"/>
            </a:pPr>
            <a:endParaRPr lang="en-US"/>
          </a:p>
        </c:txPr>
        <c:crossAx val="-1034166976"/>
        <c:crosses val="autoZero"/>
        <c:crossBetween val="between"/>
      </c:valAx>
    </c:plotArea>
    <c:legend>
      <c:legendPos val="t"/>
      <c:layout>
        <c:manualLayout>
          <c:xMode val="edge"/>
          <c:yMode val="edge"/>
          <c:x val="0.89340165930963167"/>
          <c:y val="5.4929799290742432E-2"/>
          <c:w val="8.8256239519392335E-2"/>
          <c:h val="0.13162834387874631"/>
        </c:manualLayout>
      </c:layout>
      <c:overlay val="0"/>
      <c:txPr>
        <a:bodyPr/>
        <a:lstStyle/>
        <a:p>
          <a:pPr>
            <a:defRPr sz="1400"/>
          </a:pPr>
          <a:endParaRPr lang="en-US"/>
        </a:p>
      </c:txPr>
    </c:legend>
    <c:plotVisOnly val="1"/>
    <c:dispBlanksAs val="gap"/>
    <c:showDLblsOverMax val="0"/>
  </c:chart>
  <c:txPr>
    <a:bodyPr/>
    <a:lstStyle/>
    <a:p>
      <a:pPr>
        <a:defRPr sz="1800" b="0" i="0">
          <a:latin typeface="InterFace" panose="020B0503030203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80" b="0" i="0" u="none" strike="noStrike" kern="1200" spc="0" baseline="0">
              <a:solidFill>
                <a:schemeClr val="tx1"/>
              </a:solidFill>
              <a:latin typeface="InterFace" panose="020B0503030203020204" pitchFamily="34" charset="0"/>
              <a:ea typeface="+mn-ea"/>
              <a:cs typeface="+mn-cs"/>
            </a:defRPr>
          </a:pPr>
          <a:endParaRPr lang="en-US"/>
        </a:p>
      </c:txPr>
    </c:title>
    <c:autoTitleDeleted val="0"/>
    <c:plotArea>
      <c:layout>
        <c:manualLayout>
          <c:layoutTarget val="inner"/>
          <c:xMode val="edge"/>
          <c:yMode val="edge"/>
          <c:x val="1.7265058944048232E-2"/>
          <c:y val="0.17896703029305727"/>
          <c:w val="0.94652776098457669"/>
          <c:h val="0.76286704368505853"/>
        </c:manualLayout>
      </c:layout>
      <c:lineChart>
        <c:grouping val="standard"/>
        <c:varyColors val="0"/>
        <c:ser>
          <c:idx val="2"/>
          <c:order val="0"/>
          <c:tx>
            <c:strRef>
              <c:f>Sheet1!$B$1</c:f>
              <c:strCache>
                <c:ptCount val="1"/>
                <c:pt idx="0">
                  <c:v>age_group</c:v>
                </c:pt>
              </c:strCache>
            </c:strRef>
          </c:tx>
          <c:spPr>
            <a:ln w="28575" cap="rnd">
              <a:solidFill>
                <a:schemeClr val="bg2"/>
              </a:solidFill>
              <a:round/>
            </a:ln>
            <a:effectLst/>
          </c:spPr>
          <c:marker>
            <c:symbol val="none"/>
          </c:marker>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Sheet1!$B$2:$B$10</c:f>
            </c:numRef>
          </c:val>
          <c:smooth val="0"/>
          <c:extLst>
            <c:ext xmlns:c16="http://schemas.microsoft.com/office/drawing/2014/chart" uri="{C3380CC4-5D6E-409C-BE32-E72D297353CC}">
              <c16:uniqueId val="{00000000-932A-6A4F-B78B-D14C2ECEB540}"/>
            </c:ext>
          </c:extLst>
        </c:ser>
        <c:ser>
          <c:idx val="0"/>
          <c:order val="1"/>
          <c:tx>
            <c:strRef>
              <c:f>Sheet1!$C$1</c:f>
              <c:strCache>
                <c:ptCount val="1"/>
                <c:pt idx="0">
                  <c:v>85–89</c:v>
                </c:pt>
              </c:strCache>
            </c:strRef>
          </c:tx>
          <c:spPr>
            <a:ln w="38100" cap="rnd">
              <a:solidFill>
                <a:schemeClr val="bg2"/>
              </a:solidFill>
              <a:round/>
            </a:ln>
            <a:effectLst/>
          </c:spPr>
          <c:marker>
            <c:symbol val="none"/>
          </c:marker>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Sheet1!$C$2:$C$10</c:f>
              <c:numCache>
                <c:formatCode>General</c:formatCode>
                <c:ptCount val="9"/>
                <c:pt idx="1">
                  <c:v>3.62154036</c:v>
                </c:pt>
                <c:pt idx="2">
                  <c:v>2.4099854999999999</c:v>
                </c:pt>
                <c:pt idx="3">
                  <c:v>1.5168448699999999</c:v>
                </c:pt>
                <c:pt idx="4">
                  <c:v>0.12014465000000001</c:v>
                </c:pt>
                <c:pt idx="5">
                  <c:v>-2.5816603599999999</c:v>
                </c:pt>
                <c:pt idx="6">
                  <c:v>-0.44356541999999999</c:v>
                </c:pt>
                <c:pt idx="7">
                  <c:v>-0.31710637000000003</c:v>
                </c:pt>
                <c:pt idx="8">
                  <c:v>0.91069535000000001</c:v>
                </c:pt>
              </c:numCache>
            </c:numRef>
          </c:val>
          <c:smooth val="0"/>
          <c:extLst>
            <c:ext xmlns:c16="http://schemas.microsoft.com/office/drawing/2014/chart" uri="{C3380CC4-5D6E-409C-BE32-E72D297353CC}">
              <c16:uniqueId val="{00000001-932A-6A4F-B78B-D14C2ECEB540}"/>
            </c:ext>
          </c:extLst>
        </c:ser>
        <c:dLbls>
          <c:showLegendKey val="0"/>
          <c:showVal val="1"/>
          <c:showCatName val="0"/>
          <c:showSerName val="0"/>
          <c:showPercent val="0"/>
          <c:showBubbleSize val="0"/>
        </c:dLbls>
        <c:smooth val="0"/>
        <c:axId val="218437824"/>
        <c:axId val="218438152"/>
      </c:lineChart>
      <c:catAx>
        <c:axId val="218437824"/>
        <c:scaling>
          <c:orientation val="minMax"/>
        </c:scaling>
        <c:delete val="0"/>
        <c:axPos val="b"/>
        <c:numFmt formatCode="General" sourceLinked="1"/>
        <c:majorTickMark val="none"/>
        <c:minorTickMark val="none"/>
        <c:tickLblPos val="low"/>
        <c:spPr>
          <a:noFill/>
          <a:ln w="19050" cap="flat" cmpd="sng" algn="ctr">
            <a:solidFill>
              <a:schemeClr val="tx1">
                <a:lumMod val="20000"/>
                <a:lumOff val="80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218438152"/>
        <c:crosses val="autoZero"/>
        <c:auto val="1"/>
        <c:lblAlgn val="ctr"/>
        <c:lblOffset val="0"/>
        <c:tickLblSkip val="8"/>
        <c:noMultiLvlLbl val="0"/>
      </c:catAx>
      <c:valAx>
        <c:axId val="218438152"/>
        <c:scaling>
          <c:orientation val="minMax"/>
          <c:max val="5"/>
          <c:min val="-5"/>
        </c:scaling>
        <c:delete val="1"/>
        <c:axPos val="l"/>
        <c:majorGridlines>
          <c:spPr>
            <a:ln w="9525" cap="flat" cmpd="sng" algn="ctr">
              <a:noFill/>
              <a:round/>
            </a:ln>
            <a:effectLst/>
          </c:spPr>
        </c:majorGridlines>
        <c:numFmt formatCode="General" sourceLinked="1"/>
        <c:majorTickMark val="out"/>
        <c:minorTickMark val="none"/>
        <c:tickLblPos val="nextTo"/>
        <c:crossAx val="218437824"/>
        <c:crosses val="autoZero"/>
        <c:crossBetween val="between"/>
        <c:majorUnit val="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80" b="0" i="0" u="none" strike="noStrike" kern="1200" spc="0" baseline="0">
              <a:solidFill>
                <a:schemeClr val="tx1"/>
              </a:solidFill>
              <a:latin typeface="InterFace" panose="020B0503030203020204" pitchFamily="34" charset="0"/>
              <a:ea typeface="+mn-ea"/>
              <a:cs typeface="+mn-cs"/>
            </a:defRPr>
          </a:pPr>
          <a:endParaRPr lang="en-US"/>
        </a:p>
      </c:txPr>
    </c:title>
    <c:autoTitleDeleted val="0"/>
    <c:plotArea>
      <c:layout>
        <c:manualLayout>
          <c:layoutTarget val="inner"/>
          <c:xMode val="edge"/>
          <c:yMode val="edge"/>
          <c:x val="1.7265058944048232E-2"/>
          <c:y val="0.17896703029305727"/>
          <c:w val="0.94652776098457669"/>
          <c:h val="0.76286704368505853"/>
        </c:manualLayout>
      </c:layout>
      <c:lineChart>
        <c:grouping val="standard"/>
        <c:varyColors val="0"/>
        <c:ser>
          <c:idx val="2"/>
          <c:order val="0"/>
          <c:tx>
            <c:strRef>
              <c:f>Sheet1!$B$1</c:f>
              <c:strCache>
                <c:ptCount val="1"/>
                <c:pt idx="0">
                  <c:v>age_group</c:v>
                </c:pt>
              </c:strCache>
            </c:strRef>
          </c:tx>
          <c:spPr>
            <a:ln w="28575" cap="rnd">
              <a:solidFill>
                <a:schemeClr val="bg2"/>
              </a:solidFill>
              <a:round/>
            </a:ln>
            <a:effectLst/>
          </c:spPr>
          <c:marker>
            <c:symbol val="none"/>
          </c:marker>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Sheet1!$B$2:$B$10</c:f>
            </c:numRef>
          </c:val>
          <c:smooth val="0"/>
          <c:extLst>
            <c:ext xmlns:c16="http://schemas.microsoft.com/office/drawing/2014/chart" uri="{C3380CC4-5D6E-409C-BE32-E72D297353CC}">
              <c16:uniqueId val="{00000000-E6AB-BA46-9CEC-731D4EF24EC2}"/>
            </c:ext>
          </c:extLst>
        </c:ser>
        <c:ser>
          <c:idx val="0"/>
          <c:order val="1"/>
          <c:tx>
            <c:strRef>
              <c:f>Sheet1!$C$1</c:f>
              <c:strCache>
                <c:ptCount val="1"/>
                <c:pt idx="0">
                  <c:v>75–79</c:v>
                </c:pt>
              </c:strCache>
            </c:strRef>
          </c:tx>
          <c:spPr>
            <a:ln w="38100" cap="rnd">
              <a:solidFill>
                <a:schemeClr val="bg2"/>
              </a:solidFill>
              <a:round/>
            </a:ln>
            <a:effectLst/>
          </c:spPr>
          <c:marker>
            <c:symbol val="none"/>
          </c:marker>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Sheet1!$C$2:$C$10</c:f>
              <c:numCache>
                <c:formatCode>General</c:formatCode>
                <c:ptCount val="9"/>
                <c:pt idx="1">
                  <c:v>1.6468614699999999</c:v>
                </c:pt>
                <c:pt idx="2">
                  <c:v>1.80082516</c:v>
                </c:pt>
                <c:pt idx="3">
                  <c:v>0.50410231999999999</c:v>
                </c:pt>
                <c:pt idx="4">
                  <c:v>-0.32559321000000002</c:v>
                </c:pt>
                <c:pt idx="5">
                  <c:v>-2.37584426</c:v>
                </c:pt>
                <c:pt idx="6">
                  <c:v>-0.36339199999999999</c:v>
                </c:pt>
                <c:pt idx="7">
                  <c:v>-0.34997325000000001</c:v>
                </c:pt>
                <c:pt idx="8">
                  <c:v>0.30181609999999998</c:v>
                </c:pt>
              </c:numCache>
            </c:numRef>
          </c:val>
          <c:smooth val="0"/>
          <c:extLst>
            <c:ext xmlns:c16="http://schemas.microsoft.com/office/drawing/2014/chart" uri="{C3380CC4-5D6E-409C-BE32-E72D297353CC}">
              <c16:uniqueId val="{00000001-E6AB-BA46-9CEC-731D4EF24EC2}"/>
            </c:ext>
          </c:extLst>
        </c:ser>
        <c:dLbls>
          <c:showLegendKey val="0"/>
          <c:showVal val="1"/>
          <c:showCatName val="0"/>
          <c:showSerName val="0"/>
          <c:showPercent val="0"/>
          <c:showBubbleSize val="0"/>
        </c:dLbls>
        <c:smooth val="0"/>
        <c:axId val="218437824"/>
        <c:axId val="218438152"/>
      </c:lineChart>
      <c:catAx>
        <c:axId val="218437824"/>
        <c:scaling>
          <c:orientation val="minMax"/>
        </c:scaling>
        <c:delete val="0"/>
        <c:axPos val="b"/>
        <c:numFmt formatCode="General" sourceLinked="1"/>
        <c:majorTickMark val="none"/>
        <c:minorTickMark val="none"/>
        <c:tickLblPos val="low"/>
        <c:spPr>
          <a:noFill/>
          <a:ln w="19050" cap="flat" cmpd="sng" algn="ctr">
            <a:solidFill>
              <a:schemeClr val="tx1">
                <a:lumMod val="20000"/>
                <a:lumOff val="80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218438152"/>
        <c:crosses val="autoZero"/>
        <c:auto val="1"/>
        <c:lblAlgn val="ctr"/>
        <c:lblOffset val="0"/>
        <c:tickLblSkip val="8"/>
        <c:noMultiLvlLbl val="0"/>
      </c:catAx>
      <c:valAx>
        <c:axId val="218438152"/>
        <c:scaling>
          <c:orientation val="minMax"/>
          <c:max val="5"/>
          <c:min val="-5"/>
        </c:scaling>
        <c:delete val="1"/>
        <c:axPos val="l"/>
        <c:majorGridlines>
          <c:spPr>
            <a:ln w="9525" cap="flat" cmpd="sng" algn="ctr">
              <a:noFill/>
              <a:round/>
            </a:ln>
            <a:effectLst/>
          </c:spPr>
        </c:majorGridlines>
        <c:numFmt formatCode="General" sourceLinked="1"/>
        <c:majorTickMark val="out"/>
        <c:minorTickMark val="none"/>
        <c:tickLblPos val="nextTo"/>
        <c:crossAx val="218437824"/>
        <c:crosses val="autoZero"/>
        <c:crossBetween val="between"/>
        <c:majorUnit val="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80" b="0" i="0" u="none" strike="noStrike" kern="1200" spc="0" baseline="0">
                <a:solidFill>
                  <a:schemeClr val="tx1"/>
                </a:solidFill>
                <a:latin typeface="InterFace" panose="020B0503030203020204" pitchFamily="34" charset="0"/>
                <a:ea typeface="+mn-ea"/>
                <a:cs typeface="+mn-cs"/>
              </a:defRPr>
            </a:pPr>
            <a:r>
              <a:rPr lang="en-US" dirty="0"/>
              <a:t>90 and older</a:t>
            </a:r>
          </a:p>
        </c:rich>
      </c:tx>
      <c:overlay val="0"/>
      <c:spPr>
        <a:noFill/>
        <a:ln>
          <a:noFill/>
        </a:ln>
        <a:effectLst/>
      </c:spPr>
      <c:txPr>
        <a:bodyPr rot="0" spcFirstLastPara="1" vertOverflow="ellipsis" vert="horz" wrap="square" anchor="ctr" anchorCtr="1"/>
        <a:lstStyle/>
        <a:p>
          <a:pPr>
            <a:defRPr sz="1680" b="0" i="0" u="none" strike="noStrike" kern="1200" spc="0" baseline="0">
              <a:solidFill>
                <a:schemeClr val="tx1"/>
              </a:solidFill>
              <a:latin typeface="InterFace" panose="020B0503030203020204" pitchFamily="34" charset="0"/>
              <a:ea typeface="+mn-ea"/>
              <a:cs typeface="+mn-cs"/>
            </a:defRPr>
          </a:pPr>
          <a:endParaRPr lang="en-US"/>
        </a:p>
      </c:txPr>
    </c:title>
    <c:autoTitleDeleted val="0"/>
    <c:plotArea>
      <c:layout>
        <c:manualLayout>
          <c:layoutTarget val="inner"/>
          <c:xMode val="edge"/>
          <c:yMode val="edge"/>
          <c:x val="1.7265058944048232E-2"/>
          <c:y val="0.17896703029305727"/>
          <c:w val="0.94652776098457669"/>
          <c:h val="0.76286704368505853"/>
        </c:manualLayout>
      </c:layout>
      <c:lineChart>
        <c:grouping val="standard"/>
        <c:varyColors val="0"/>
        <c:ser>
          <c:idx val="2"/>
          <c:order val="0"/>
          <c:tx>
            <c:strRef>
              <c:f>Sheet1!$B$1</c:f>
              <c:strCache>
                <c:ptCount val="1"/>
                <c:pt idx="0">
                  <c:v>age_group</c:v>
                </c:pt>
              </c:strCache>
            </c:strRef>
          </c:tx>
          <c:spPr>
            <a:ln w="28575" cap="rnd">
              <a:solidFill>
                <a:schemeClr val="bg2"/>
              </a:solidFill>
              <a:round/>
            </a:ln>
            <a:effectLst/>
          </c:spPr>
          <c:marker>
            <c:symbol val="none"/>
          </c:marker>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Sheet1!$B$2:$B$10</c:f>
            </c:numRef>
          </c:val>
          <c:smooth val="0"/>
          <c:extLst>
            <c:ext xmlns:c16="http://schemas.microsoft.com/office/drawing/2014/chart" uri="{C3380CC4-5D6E-409C-BE32-E72D297353CC}">
              <c16:uniqueId val="{00000000-4EA1-0F48-8B8F-ACFE06DD48A8}"/>
            </c:ext>
          </c:extLst>
        </c:ser>
        <c:ser>
          <c:idx val="0"/>
          <c:order val="1"/>
          <c:tx>
            <c:strRef>
              <c:f>Sheet1!$C$1</c:f>
              <c:strCache>
                <c:ptCount val="1"/>
                <c:pt idx="0">
                  <c:v>90 and above</c:v>
                </c:pt>
              </c:strCache>
            </c:strRef>
          </c:tx>
          <c:spPr>
            <a:ln w="38100" cap="rnd">
              <a:solidFill>
                <a:schemeClr val="bg2"/>
              </a:solidFill>
              <a:round/>
            </a:ln>
            <a:effectLst/>
          </c:spPr>
          <c:marker>
            <c:symbol val="none"/>
          </c:marker>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Sheet1!$C$2:$C$10</c:f>
              <c:numCache>
                <c:formatCode>General</c:formatCode>
                <c:ptCount val="9"/>
                <c:pt idx="1">
                  <c:v>4.9097792399999998</c:v>
                </c:pt>
                <c:pt idx="2">
                  <c:v>2.6801443200000001</c:v>
                </c:pt>
                <c:pt idx="3">
                  <c:v>1.9402009200000001</c:v>
                </c:pt>
                <c:pt idx="4">
                  <c:v>0.76561363999999998</c:v>
                </c:pt>
                <c:pt idx="5">
                  <c:v>-2.3341094600000001</c:v>
                </c:pt>
                <c:pt idx="6">
                  <c:v>-6.3960089999999997E-2</c:v>
                </c:pt>
                <c:pt idx="7">
                  <c:v>2.0737760000000001E-2</c:v>
                </c:pt>
                <c:pt idx="8">
                  <c:v>1.83820034</c:v>
                </c:pt>
              </c:numCache>
            </c:numRef>
          </c:val>
          <c:smooth val="0"/>
          <c:extLst>
            <c:ext xmlns:c16="http://schemas.microsoft.com/office/drawing/2014/chart" uri="{C3380CC4-5D6E-409C-BE32-E72D297353CC}">
              <c16:uniqueId val="{00000001-4EA1-0F48-8B8F-ACFE06DD48A8}"/>
            </c:ext>
          </c:extLst>
        </c:ser>
        <c:dLbls>
          <c:showLegendKey val="0"/>
          <c:showVal val="1"/>
          <c:showCatName val="0"/>
          <c:showSerName val="0"/>
          <c:showPercent val="0"/>
          <c:showBubbleSize val="0"/>
        </c:dLbls>
        <c:smooth val="0"/>
        <c:axId val="218437824"/>
        <c:axId val="218438152"/>
      </c:lineChart>
      <c:catAx>
        <c:axId val="218437824"/>
        <c:scaling>
          <c:orientation val="minMax"/>
        </c:scaling>
        <c:delete val="0"/>
        <c:axPos val="b"/>
        <c:numFmt formatCode="General" sourceLinked="1"/>
        <c:majorTickMark val="none"/>
        <c:minorTickMark val="none"/>
        <c:tickLblPos val="low"/>
        <c:spPr>
          <a:noFill/>
          <a:ln w="19050" cap="flat" cmpd="sng" algn="ctr">
            <a:solidFill>
              <a:schemeClr val="tx1">
                <a:lumMod val="20000"/>
                <a:lumOff val="80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218438152"/>
        <c:crosses val="autoZero"/>
        <c:auto val="1"/>
        <c:lblAlgn val="ctr"/>
        <c:lblOffset val="0"/>
        <c:tickLblSkip val="8"/>
        <c:noMultiLvlLbl val="0"/>
      </c:catAx>
      <c:valAx>
        <c:axId val="218438152"/>
        <c:scaling>
          <c:orientation val="minMax"/>
          <c:max val="5"/>
          <c:min val="-5"/>
        </c:scaling>
        <c:delete val="1"/>
        <c:axPos val="l"/>
        <c:numFmt formatCode="General" sourceLinked="1"/>
        <c:majorTickMark val="out"/>
        <c:minorTickMark val="none"/>
        <c:tickLblPos val="nextTo"/>
        <c:crossAx val="218437824"/>
        <c:crosses val="autoZero"/>
        <c:crossBetween val="between"/>
        <c:majorUnit val="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7265058944048232E-2"/>
          <c:y val="7.5220913217815502E-2"/>
          <c:w val="0.97582965899840168"/>
          <c:h val="0.80190802597503763"/>
        </c:manualLayout>
      </c:layout>
      <c:barChart>
        <c:barDir val="col"/>
        <c:grouping val="clustered"/>
        <c:varyColors val="0"/>
        <c:ser>
          <c:idx val="0"/>
          <c:order val="0"/>
          <c:tx>
            <c:v>2007</c:v>
          </c:tx>
          <c:spPr>
            <a:solidFill>
              <a:schemeClr val="bg2">
                <a:lumMod val="40000"/>
                <a:lumOff val="60000"/>
              </a:schemeClr>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9-9281-5840-B41E-342C6B7579EB}"/>
                </c:ext>
              </c:extLst>
            </c:dLbl>
            <c:dLbl>
              <c:idx val="1"/>
              <c:delete val="1"/>
              <c:extLst>
                <c:ext xmlns:c15="http://schemas.microsoft.com/office/drawing/2012/chart" uri="{CE6537A1-D6FC-4f65-9D91-7224C49458BB}"/>
                <c:ext xmlns:c16="http://schemas.microsoft.com/office/drawing/2014/chart" uri="{C3380CC4-5D6E-409C-BE32-E72D297353CC}">
                  <c16:uniqueId val="{00000008-9281-5840-B41E-342C6B7579EB}"/>
                </c:ext>
              </c:extLst>
            </c:dLbl>
            <c:dLbl>
              <c:idx val="2"/>
              <c:layout>
                <c:manualLayout>
                  <c:x val="0"/>
                  <c:y val="8.685957813547026E-3"/>
                </c:manualLayout>
              </c:layout>
              <c:tx>
                <c:rich>
                  <a:bodyPr/>
                  <a:lstStyle/>
                  <a:p>
                    <a:r>
                      <a:rPr lang="en-US" dirty="0">
                        <a:solidFill>
                          <a:schemeClr val="bg2">
                            <a:lumMod val="60000"/>
                            <a:lumOff val="40000"/>
                          </a:schemeClr>
                        </a:solidFill>
                      </a:rPr>
                      <a:t>23.8</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281-5840-B41E-342C6B7579EB}"/>
                </c:ext>
              </c:extLst>
            </c:dLbl>
            <c:dLbl>
              <c:idx val="3"/>
              <c:delete val="1"/>
              <c:extLst>
                <c:ext xmlns:c15="http://schemas.microsoft.com/office/drawing/2012/chart" uri="{CE6537A1-D6FC-4f65-9D91-7224C49458BB}"/>
                <c:ext xmlns:c16="http://schemas.microsoft.com/office/drawing/2014/chart" uri="{C3380CC4-5D6E-409C-BE32-E72D297353CC}">
                  <c16:uniqueId val="{0000000A-9281-5840-B41E-342C6B7579EB}"/>
                </c:ext>
              </c:extLst>
            </c:dLbl>
            <c:dLbl>
              <c:idx val="4"/>
              <c:delete val="1"/>
              <c:extLst>
                <c:ext xmlns:c15="http://schemas.microsoft.com/office/drawing/2012/chart" uri="{CE6537A1-D6FC-4f65-9D91-7224C49458BB}"/>
                <c:ext xmlns:c16="http://schemas.microsoft.com/office/drawing/2014/chart" uri="{C3380CC4-5D6E-409C-BE32-E72D297353CC}">
                  <c16:uniqueId val="{0000000B-9281-5840-B41E-342C6B7579EB}"/>
                </c:ext>
              </c:extLst>
            </c:dLbl>
            <c:dLbl>
              <c:idx val="5"/>
              <c:delete val="1"/>
              <c:extLst>
                <c:ext xmlns:c15="http://schemas.microsoft.com/office/drawing/2012/chart" uri="{CE6537A1-D6FC-4f65-9D91-7224C49458BB}"/>
                <c:ext xmlns:c16="http://schemas.microsoft.com/office/drawing/2014/chart" uri="{C3380CC4-5D6E-409C-BE32-E72D297353CC}">
                  <c16:uniqueId val="{0000000C-9281-5840-B41E-342C6B7579EB}"/>
                </c:ext>
              </c:extLst>
            </c:dLbl>
            <c:dLbl>
              <c:idx val="6"/>
              <c:delete val="1"/>
              <c:extLst>
                <c:ext xmlns:c15="http://schemas.microsoft.com/office/drawing/2012/chart" uri="{CE6537A1-D6FC-4f65-9D91-7224C49458BB}"/>
                <c:ext xmlns:c16="http://schemas.microsoft.com/office/drawing/2014/chart" uri="{C3380CC4-5D6E-409C-BE32-E72D297353CC}">
                  <c16:uniqueId val="{0000000D-9281-5840-B41E-342C6B7579EB}"/>
                </c:ext>
              </c:extLst>
            </c:dLbl>
            <c:dLbl>
              <c:idx val="7"/>
              <c:delete val="1"/>
              <c:extLst>
                <c:ext xmlns:c15="http://schemas.microsoft.com/office/drawing/2012/chart" uri="{CE6537A1-D6FC-4f65-9D91-7224C49458BB}"/>
                <c:ext xmlns:c16="http://schemas.microsoft.com/office/drawing/2014/chart" uri="{C3380CC4-5D6E-409C-BE32-E72D297353CC}">
                  <c16:uniqueId val="{0000000E-9281-5840-B41E-342C6B7579EB}"/>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InterFace" panose="020B050303020302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Sheet1!$A$8:$A$16</c:f>
              <c:strCache>
                <c:ptCount val="8"/>
                <c:pt idx="0">
                  <c:v>54 and younger</c:v>
                </c:pt>
                <c:pt idx="1">
                  <c:v>55–64</c:v>
                </c:pt>
                <c:pt idx="2">
                  <c:v>65–69</c:v>
                </c:pt>
                <c:pt idx="3">
                  <c:v>70–74</c:v>
                </c:pt>
                <c:pt idx="4">
                  <c:v>75–79</c:v>
                </c:pt>
                <c:pt idx="5">
                  <c:v>80–84</c:v>
                </c:pt>
                <c:pt idx="6">
                  <c:v>85–89</c:v>
                </c:pt>
                <c:pt idx="7">
                  <c:v>90 and older</c:v>
                </c:pt>
              </c:strCache>
            </c:strRef>
          </c:cat>
          <c:val>
            <c:numRef>
              <c:f>Sheet1!$B$8:$B$16</c:f>
              <c:numCache>
                <c:formatCode>General</c:formatCode>
                <c:ptCount val="8"/>
                <c:pt idx="0">
                  <c:v>10.16216</c:v>
                </c:pt>
                <c:pt idx="1">
                  <c:v>7.5256179999999997</c:v>
                </c:pt>
                <c:pt idx="2">
                  <c:v>23.842044010309799</c:v>
                </c:pt>
                <c:pt idx="3">
                  <c:v>18.059074747026099</c:v>
                </c:pt>
                <c:pt idx="4">
                  <c:v>15.29062701532</c:v>
                </c:pt>
                <c:pt idx="5">
                  <c:v>12.3960210699623</c:v>
                </c:pt>
                <c:pt idx="6">
                  <c:v>7.8518048309018296</c:v>
                </c:pt>
                <c:pt idx="7">
                  <c:v>4.8726537379841099</c:v>
                </c:pt>
              </c:numCache>
            </c:numRef>
          </c:val>
          <c:extLst>
            <c:ext xmlns:c16="http://schemas.microsoft.com/office/drawing/2014/chart" uri="{C3380CC4-5D6E-409C-BE32-E72D297353CC}">
              <c16:uniqueId val="{00000000-FC15-4735-8784-CF8BAF1E0E98}"/>
            </c:ext>
          </c:extLst>
        </c:ser>
        <c:ser>
          <c:idx val="1"/>
          <c:order val="1"/>
          <c:tx>
            <c:v>2015</c:v>
          </c:tx>
          <c:spPr>
            <a:solidFill>
              <a:schemeClr val="bg2"/>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6-9281-5840-B41E-342C6B7579EB}"/>
                </c:ext>
              </c:extLst>
            </c:dLbl>
            <c:dLbl>
              <c:idx val="1"/>
              <c:delete val="1"/>
              <c:extLst>
                <c:ext xmlns:c15="http://schemas.microsoft.com/office/drawing/2012/chart" uri="{CE6537A1-D6FC-4f65-9D91-7224C49458BB}"/>
                <c:ext xmlns:c16="http://schemas.microsoft.com/office/drawing/2014/chart" uri="{C3380CC4-5D6E-409C-BE32-E72D297353CC}">
                  <c16:uniqueId val="{00000005-9281-5840-B41E-342C6B7579EB}"/>
                </c:ext>
              </c:extLst>
            </c:dLbl>
            <c:dLbl>
              <c:idx val="2"/>
              <c:layout>
                <c:manualLayout>
                  <c:x val="-5.173367632465267E-17"/>
                  <c:y val="8.685957813547026E-3"/>
                </c:manualLayout>
              </c:layout>
              <c:tx>
                <c:rich>
                  <a:bodyPr rot="0" spcFirstLastPara="1" vertOverflow="ellipsis" vert="horz" wrap="square" lIns="38100" tIns="19050" rIns="38100" bIns="19050" anchor="ctr" anchorCtr="1">
                    <a:spAutoFit/>
                  </a:bodyPr>
                  <a:lstStyle/>
                  <a:p>
                    <a:pPr>
                      <a:defRPr sz="1400" b="0" i="0" u="none" strike="noStrike" kern="1200" baseline="0">
                        <a:solidFill>
                          <a:schemeClr val="bg2"/>
                        </a:solidFill>
                        <a:latin typeface="InterFace" panose="020B0503030203020204" pitchFamily="34" charset="0"/>
                        <a:ea typeface="+mn-ea"/>
                        <a:cs typeface="+mn-cs"/>
                      </a:defRPr>
                    </a:pPr>
                    <a:r>
                      <a:rPr lang="en-US" dirty="0">
                        <a:solidFill>
                          <a:schemeClr val="bg2"/>
                        </a:solidFill>
                      </a:rPr>
                      <a:t>28.8</a:t>
                    </a:r>
                  </a:p>
                </c:rich>
              </c:tx>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2"/>
                      </a:solidFill>
                      <a:latin typeface="InterFace" panose="020B0503030203020204" pitchFamily="34" charset="0"/>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281-5840-B41E-342C6B7579EB}"/>
                </c:ext>
              </c:extLst>
            </c:dLbl>
            <c:dLbl>
              <c:idx val="3"/>
              <c:delete val="1"/>
              <c:extLst>
                <c:ext xmlns:c15="http://schemas.microsoft.com/office/drawing/2012/chart" uri="{CE6537A1-D6FC-4f65-9D91-7224C49458BB}"/>
                <c:ext xmlns:c16="http://schemas.microsoft.com/office/drawing/2014/chart" uri="{C3380CC4-5D6E-409C-BE32-E72D297353CC}">
                  <c16:uniqueId val="{00000002-9281-5840-B41E-342C6B7579EB}"/>
                </c:ext>
              </c:extLst>
            </c:dLbl>
            <c:dLbl>
              <c:idx val="4"/>
              <c:delete val="1"/>
              <c:extLst>
                <c:ext xmlns:c15="http://schemas.microsoft.com/office/drawing/2012/chart" uri="{CE6537A1-D6FC-4f65-9D91-7224C49458BB}"/>
                <c:ext xmlns:c16="http://schemas.microsoft.com/office/drawing/2014/chart" uri="{C3380CC4-5D6E-409C-BE32-E72D297353CC}">
                  <c16:uniqueId val="{00000001-9281-5840-B41E-342C6B7579EB}"/>
                </c:ext>
              </c:extLst>
            </c:dLbl>
            <c:dLbl>
              <c:idx val="5"/>
              <c:delete val="1"/>
              <c:extLst>
                <c:ext xmlns:c15="http://schemas.microsoft.com/office/drawing/2012/chart" uri="{CE6537A1-D6FC-4f65-9D91-7224C49458BB}"/>
                <c:ext xmlns:c16="http://schemas.microsoft.com/office/drawing/2014/chart" uri="{C3380CC4-5D6E-409C-BE32-E72D297353CC}">
                  <c16:uniqueId val="{00000000-9281-5840-B41E-342C6B7579EB}"/>
                </c:ext>
              </c:extLst>
            </c:dLbl>
            <c:dLbl>
              <c:idx val="6"/>
              <c:delete val="1"/>
              <c:extLst>
                <c:ext xmlns:c15="http://schemas.microsoft.com/office/drawing/2012/chart" uri="{CE6537A1-D6FC-4f65-9D91-7224C49458BB}"/>
                <c:ext xmlns:c16="http://schemas.microsoft.com/office/drawing/2014/chart" uri="{C3380CC4-5D6E-409C-BE32-E72D297353CC}">
                  <c16:uniqueId val="{00000003-9281-5840-B41E-342C6B7579EB}"/>
                </c:ext>
              </c:extLst>
            </c:dLbl>
            <c:dLbl>
              <c:idx val="7"/>
              <c:delete val="1"/>
              <c:extLst>
                <c:ext xmlns:c15="http://schemas.microsoft.com/office/drawing/2012/chart" uri="{CE6537A1-D6FC-4f65-9D91-7224C49458BB}"/>
                <c:ext xmlns:c16="http://schemas.microsoft.com/office/drawing/2014/chart" uri="{C3380CC4-5D6E-409C-BE32-E72D297353CC}">
                  <c16:uniqueId val="{00000004-9281-5840-B41E-342C6B7579EB}"/>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InterFace" panose="020B050303020302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Sheet1!$A$8:$A$16</c:f>
              <c:strCache>
                <c:ptCount val="8"/>
                <c:pt idx="0">
                  <c:v>54 and younger</c:v>
                </c:pt>
                <c:pt idx="1">
                  <c:v>55–64</c:v>
                </c:pt>
                <c:pt idx="2">
                  <c:v>65–69</c:v>
                </c:pt>
                <c:pt idx="3">
                  <c:v>70–74</c:v>
                </c:pt>
                <c:pt idx="4">
                  <c:v>75–79</c:v>
                </c:pt>
                <c:pt idx="5">
                  <c:v>80–84</c:v>
                </c:pt>
                <c:pt idx="6">
                  <c:v>85–89</c:v>
                </c:pt>
                <c:pt idx="7">
                  <c:v>90 and older</c:v>
                </c:pt>
              </c:strCache>
            </c:strRef>
          </c:cat>
          <c:val>
            <c:numRef>
              <c:f>Sheet1!$C$8:$C$16</c:f>
              <c:numCache>
                <c:formatCode>General</c:formatCode>
                <c:ptCount val="8"/>
                <c:pt idx="0">
                  <c:v>8.8647179999999999</c:v>
                </c:pt>
                <c:pt idx="1">
                  <c:v>8.3049169999999997</c:v>
                </c:pt>
                <c:pt idx="2">
                  <c:v>28.781715910821099</c:v>
                </c:pt>
                <c:pt idx="3">
                  <c:v>18.757715380270199</c:v>
                </c:pt>
                <c:pt idx="4">
                  <c:v>13.3777653911455</c:v>
                </c:pt>
                <c:pt idx="5">
                  <c:v>9.7541479851650692</c:v>
                </c:pt>
                <c:pt idx="6">
                  <c:v>6.9535319721308797</c:v>
                </c:pt>
                <c:pt idx="7">
                  <c:v>5.2062085558637996</c:v>
                </c:pt>
              </c:numCache>
            </c:numRef>
          </c:val>
          <c:extLst>
            <c:ext xmlns:c16="http://schemas.microsoft.com/office/drawing/2014/chart" uri="{C3380CC4-5D6E-409C-BE32-E72D297353CC}">
              <c16:uniqueId val="{00000003-FC15-4735-8784-CF8BAF1E0E98}"/>
            </c:ext>
          </c:extLst>
        </c:ser>
        <c:dLbls>
          <c:dLblPos val="inEnd"/>
          <c:showLegendKey val="0"/>
          <c:showVal val="1"/>
          <c:showCatName val="0"/>
          <c:showSerName val="0"/>
          <c:showPercent val="0"/>
          <c:showBubbleSize val="0"/>
        </c:dLbls>
        <c:gapWidth val="40"/>
        <c:axId val="218437824"/>
        <c:axId val="218438152"/>
      </c:barChart>
      <c:catAx>
        <c:axId val="218437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panose="020B0503030203020204" pitchFamily="34" charset="0"/>
                <a:ea typeface="+mn-ea"/>
                <a:cs typeface="+mn-cs"/>
              </a:defRPr>
            </a:pPr>
            <a:endParaRPr lang="en-US"/>
          </a:p>
        </c:txPr>
        <c:crossAx val="218438152"/>
        <c:crosses val="autoZero"/>
        <c:auto val="1"/>
        <c:lblAlgn val="ctr"/>
        <c:lblOffset val="200"/>
        <c:noMultiLvlLbl val="0"/>
      </c:catAx>
      <c:valAx>
        <c:axId val="218438152"/>
        <c:scaling>
          <c:orientation val="minMax"/>
          <c:max val="30"/>
        </c:scaling>
        <c:delete val="0"/>
        <c:axPos val="l"/>
        <c:majorGridlines>
          <c:spPr>
            <a:ln w="9525" cap="flat" cmpd="sng" algn="ctr">
              <a:solidFill>
                <a:schemeClr val="tx1">
                  <a:lumMod val="15000"/>
                  <a:lumOff val="85000"/>
                </a:schemeClr>
              </a:solidFill>
              <a:round/>
            </a:ln>
            <a:effectLst/>
          </c:spPr>
        </c:majorGridlines>
        <c:numFmt formatCode="General" sourceLinked="0"/>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InterFace" panose="020B0503030203020204" pitchFamily="34" charset="0"/>
                <a:ea typeface="+mn-ea"/>
                <a:cs typeface="+mn-cs"/>
              </a:defRPr>
            </a:pPr>
            <a:endParaRPr lang="en-US"/>
          </a:p>
        </c:txPr>
        <c:crossAx val="218437824"/>
        <c:crosses val="autoZero"/>
        <c:crossBetween val="between"/>
        <c:majorUnit val="10"/>
      </c:valAx>
      <c:spPr>
        <a:noFill/>
        <a:ln>
          <a:noFill/>
        </a:ln>
        <a:effectLst/>
      </c:spPr>
    </c:plotArea>
    <c:legend>
      <c:legendPos val="t"/>
      <c:layout>
        <c:manualLayout>
          <c:xMode val="edge"/>
          <c:yMode val="edge"/>
          <c:x val="0.86129117783077347"/>
          <c:y val="2.0020534540012177E-2"/>
          <c:w val="0.12015700920026123"/>
          <c:h val="0.11822297052364789"/>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InterFace" panose="020B0503030203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7630796150481188E-2"/>
          <c:y val="3.7065092890785911E-2"/>
          <c:w val="0.97488718699047516"/>
          <c:h val="0.88242981262430653"/>
        </c:manualLayout>
      </c:layout>
      <c:lineChart>
        <c:grouping val="standard"/>
        <c:varyColors val="0"/>
        <c:ser>
          <c:idx val="1"/>
          <c:order val="0"/>
          <c:tx>
            <c:strRef>
              <c:f>Sheet1!$B$1</c:f>
              <c:strCache>
                <c:ptCount val="1"/>
                <c:pt idx="0">
                  <c:v>Not adjusted for age distribution changes</c:v>
                </c:pt>
              </c:strCache>
            </c:strRef>
          </c:tx>
          <c:spPr>
            <a:ln w="28575" cap="rnd">
              <a:solidFill>
                <a:schemeClr val="bg2"/>
              </a:solidFill>
              <a:round/>
            </a:ln>
            <a:effectLst/>
          </c:spPr>
          <c:marker>
            <c:symbol val="none"/>
          </c:marker>
          <c:cat>
            <c:numRef>
              <c:f>Sheet1!$A$2:$A$10</c:f>
              <c:numCache>
                <c:formatCode>@</c:formatCode>
                <c:ptCount val="9"/>
                <c:pt idx="0">
                  <c:v>2007</c:v>
                </c:pt>
                <c:pt idx="1">
                  <c:v>2008</c:v>
                </c:pt>
                <c:pt idx="2">
                  <c:v>2009</c:v>
                </c:pt>
                <c:pt idx="3">
                  <c:v>2010</c:v>
                </c:pt>
                <c:pt idx="4">
                  <c:v>2011</c:v>
                </c:pt>
                <c:pt idx="5">
                  <c:v>2012</c:v>
                </c:pt>
                <c:pt idx="6">
                  <c:v>2013</c:v>
                </c:pt>
                <c:pt idx="7">
                  <c:v>2014</c:v>
                </c:pt>
                <c:pt idx="8">
                  <c:v>2015</c:v>
                </c:pt>
              </c:numCache>
            </c:numRef>
          </c:cat>
          <c:val>
            <c:numRef>
              <c:f>Sheet1!$B$2:$B$10</c:f>
              <c:numCache>
                <c:formatCode>General</c:formatCode>
                <c:ptCount val="9"/>
                <c:pt idx="0">
                  <c:v>8828.8889999999992</c:v>
                </c:pt>
                <c:pt idx="1">
                  <c:v>9000.9709999999995</c:v>
                </c:pt>
                <c:pt idx="2">
                  <c:v>9229.2960000000003</c:v>
                </c:pt>
                <c:pt idx="3">
                  <c:v>9320.65</c:v>
                </c:pt>
                <c:pt idx="4">
                  <c:v>9201.5220000000008</c:v>
                </c:pt>
                <c:pt idx="5">
                  <c:v>8945.5779999999995</c:v>
                </c:pt>
                <c:pt idx="6">
                  <c:v>8880.6679999999997</c:v>
                </c:pt>
                <c:pt idx="7">
                  <c:v>8824.2530000000006</c:v>
                </c:pt>
                <c:pt idx="8">
                  <c:v>8794.1319999999996</c:v>
                </c:pt>
              </c:numCache>
            </c:numRef>
          </c:val>
          <c:smooth val="0"/>
          <c:extLst>
            <c:ext xmlns:c16="http://schemas.microsoft.com/office/drawing/2014/chart" uri="{C3380CC4-5D6E-409C-BE32-E72D297353CC}">
              <c16:uniqueId val="{00000003-FC15-4735-8784-CF8BAF1E0E98}"/>
            </c:ext>
          </c:extLst>
        </c:ser>
        <c:ser>
          <c:idx val="2"/>
          <c:order val="1"/>
          <c:tx>
            <c:strRef>
              <c:f>Sheet1!$C$1</c:f>
              <c:strCache>
                <c:ptCount val="1"/>
                <c:pt idx="0">
                  <c:v>Adjusted for age distribution changes</c:v>
                </c:pt>
              </c:strCache>
            </c:strRef>
          </c:tx>
          <c:spPr>
            <a:ln w="28575" cap="rnd">
              <a:solidFill>
                <a:schemeClr val="accent2"/>
              </a:solidFill>
              <a:round/>
            </a:ln>
            <a:effectLst/>
          </c:spPr>
          <c:marker>
            <c:symbol val="none"/>
          </c:marker>
          <c:cat>
            <c:numRef>
              <c:f>Sheet1!$A$2:$A$10</c:f>
              <c:numCache>
                <c:formatCode>@</c:formatCode>
                <c:ptCount val="9"/>
                <c:pt idx="0">
                  <c:v>2007</c:v>
                </c:pt>
                <c:pt idx="1">
                  <c:v>2008</c:v>
                </c:pt>
                <c:pt idx="2">
                  <c:v>2009</c:v>
                </c:pt>
                <c:pt idx="3">
                  <c:v>2010</c:v>
                </c:pt>
                <c:pt idx="4">
                  <c:v>2011</c:v>
                </c:pt>
                <c:pt idx="5">
                  <c:v>2012</c:v>
                </c:pt>
                <c:pt idx="6">
                  <c:v>2013</c:v>
                </c:pt>
                <c:pt idx="7">
                  <c:v>2014</c:v>
                </c:pt>
                <c:pt idx="8">
                  <c:v>2015</c:v>
                </c:pt>
              </c:numCache>
            </c:numRef>
          </c:cat>
          <c:val>
            <c:numRef>
              <c:f>Sheet1!$C$2:$C$10</c:f>
              <c:numCache>
                <c:formatCode>General</c:formatCode>
                <c:ptCount val="9"/>
                <c:pt idx="0">
                  <c:v>8828.8889999999992</c:v>
                </c:pt>
                <c:pt idx="1">
                  <c:v>9106.2579999999998</c:v>
                </c:pt>
                <c:pt idx="2">
                  <c:v>9493.5480000000007</c:v>
                </c:pt>
                <c:pt idx="3">
                  <c:v>9611.9369999999999</c:v>
                </c:pt>
                <c:pt idx="4">
                  <c:v>9520.7929999999997</c:v>
                </c:pt>
                <c:pt idx="5">
                  <c:v>9370.6200000000008</c:v>
                </c:pt>
                <c:pt idx="6">
                  <c:v>9383.8529999999992</c:v>
                </c:pt>
                <c:pt idx="7">
                  <c:v>9448.8230000000003</c:v>
                </c:pt>
                <c:pt idx="8">
                  <c:v>9414.4560000000001</c:v>
                </c:pt>
              </c:numCache>
            </c:numRef>
          </c:val>
          <c:smooth val="0"/>
          <c:extLst>
            <c:ext xmlns:c16="http://schemas.microsoft.com/office/drawing/2014/chart" uri="{C3380CC4-5D6E-409C-BE32-E72D297353CC}">
              <c16:uniqueId val="{00000000-8FEE-E24C-BDD2-DA7B54495012}"/>
            </c:ext>
          </c:extLst>
        </c:ser>
        <c:dLbls>
          <c:showLegendKey val="0"/>
          <c:showVal val="0"/>
          <c:showCatName val="0"/>
          <c:showSerName val="0"/>
          <c:showPercent val="0"/>
          <c:showBubbleSize val="0"/>
        </c:dLbls>
        <c:smooth val="0"/>
        <c:axId val="218437824"/>
        <c:axId val="218438152"/>
      </c:lineChart>
      <c:catAx>
        <c:axId val="218437824"/>
        <c:scaling>
          <c:orientation val="minMax"/>
        </c:scaling>
        <c:delete val="0"/>
        <c:axPos val="b"/>
        <c:numFmt formatCode="General"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panose="020B0503030203020204" pitchFamily="34" charset="0"/>
                <a:ea typeface="+mn-ea"/>
                <a:cs typeface="+mn-cs"/>
              </a:defRPr>
            </a:pPr>
            <a:endParaRPr lang="en-US"/>
          </a:p>
        </c:txPr>
        <c:crossAx val="218438152"/>
        <c:crosses val="autoZero"/>
        <c:auto val="1"/>
        <c:lblAlgn val="ctr"/>
        <c:lblOffset val="200"/>
        <c:noMultiLvlLbl val="0"/>
      </c:catAx>
      <c:valAx>
        <c:axId val="218438152"/>
        <c:scaling>
          <c:orientation val="minMax"/>
          <c:max val="12500"/>
          <c:min val="0"/>
        </c:scaling>
        <c:delete val="0"/>
        <c:axPos val="l"/>
        <c:majorGridlines>
          <c:spPr>
            <a:ln w="12700" cap="flat" cmpd="sng" algn="ctr">
              <a:solidFill>
                <a:schemeClr val="tx1">
                  <a:lumMod val="20000"/>
                  <a:lumOff val="80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InterFace" panose="020B0503030203020204" pitchFamily="34" charset="0"/>
                <a:ea typeface="+mn-ea"/>
                <a:cs typeface="+mn-cs"/>
              </a:defRPr>
            </a:pPr>
            <a:endParaRPr lang="en-US"/>
          </a:p>
        </c:txPr>
        <c:crossAx val="218437824"/>
        <c:crosses val="autoZero"/>
        <c:crossBetween val="between"/>
        <c:majorUnit val="2500"/>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7265058944048232E-2"/>
          <c:y val="3.4455755677368832E-2"/>
          <c:w val="0.97959583942976114"/>
          <c:h val="0.88608700720095324"/>
        </c:manualLayout>
      </c:layout>
      <c:lineChart>
        <c:grouping val="standard"/>
        <c:varyColors val="0"/>
        <c:ser>
          <c:idx val="2"/>
          <c:order val="0"/>
          <c:tx>
            <c:strRef>
              <c:f>Sheet1!$B$1</c:f>
              <c:strCache>
                <c:ptCount val="1"/>
                <c:pt idx="0">
                  <c:v>Not adjusted for age distribution changes</c:v>
                </c:pt>
              </c:strCache>
            </c:strRef>
          </c:tx>
          <c:spPr>
            <a:ln w="28575" cap="rnd">
              <a:solidFill>
                <a:schemeClr val="bg2"/>
              </a:solidFill>
              <a:round/>
            </a:ln>
            <a:effectLst/>
          </c:spPr>
          <c:marker>
            <c:symbol val="none"/>
          </c:marker>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Sheet1!$B$2:$B$10</c:f>
              <c:numCache>
                <c:formatCode>General</c:formatCode>
                <c:ptCount val="9"/>
                <c:pt idx="1">
                  <c:v>1.9490780000000001</c:v>
                </c:pt>
                <c:pt idx="2">
                  <c:v>2.5366711999999998</c:v>
                </c:pt>
                <c:pt idx="3">
                  <c:v>0.98982890000000001</c:v>
                </c:pt>
                <c:pt idx="4">
                  <c:v>-1.2781054999999999</c:v>
                </c:pt>
                <c:pt idx="5">
                  <c:v>-2.7815449999999999</c:v>
                </c:pt>
                <c:pt idx="6">
                  <c:v>-0.72560789999999997</c:v>
                </c:pt>
                <c:pt idx="7">
                  <c:v>-0.63525180000000003</c:v>
                </c:pt>
                <c:pt idx="8">
                  <c:v>-0.34134569999999997</c:v>
                </c:pt>
              </c:numCache>
            </c:numRef>
          </c:val>
          <c:smooth val="0"/>
          <c:extLst>
            <c:ext xmlns:c16="http://schemas.microsoft.com/office/drawing/2014/chart" uri="{C3380CC4-5D6E-409C-BE32-E72D297353CC}">
              <c16:uniqueId val="{00000000-D425-8546-82A8-9CB41349858A}"/>
            </c:ext>
          </c:extLst>
        </c:ser>
        <c:ser>
          <c:idx val="0"/>
          <c:order val="1"/>
          <c:tx>
            <c:strRef>
              <c:f>Sheet1!$C$1</c:f>
              <c:strCache>
                <c:ptCount val="1"/>
                <c:pt idx="0">
                  <c:v>Adjusted for age distribution changes</c:v>
                </c:pt>
              </c:strCache>
            </c:strRef>
          </c:tx>
          <c:spPr>
            <a:ln w="28575" cap="rnd">
              <a:solidFill>
                <a:schemeClr val="accent2"/>
              </a:solidFill>
              <a:round/>
            </a:ln>
            <a:effectLst/>
          </c:spPr>
          <c:marker>
            <c:symbol val="none"/>
          </c:marker>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Sheet1!$C$2:$C$10</c:f>
              <c:numCache>
                <c:formatCode>General</c:formatCode>
                <c:ptCount val="9"/>
                <c:pt idx="1">
                  <c:v>3.141607</c:v>
                </c:pt>
                <c:pt idx="2">
                  <c:v>4.2530155000000001</c:v>
                </c:pt>
                <c:pt idx="3">
                  <c:v>1.2470511</c:v>
                </c:pt>
                <c:pt idx="4">
                  <c:v>-0.94824399999999998</c:v>
                </c:pt>
                <c:pt idx="5">
                  <c:v>-1.5773161</c:v>
                </c:pt>
                <c:pt idx="6">
                  <c:v>0.14121400000000001</c:v>
                </c:pt>
                <c:pt idx="7">
                  <c:v>0.69236240000000004</c:v>
                </c:pt>
                <c:pt idx="8">
                  <c:v>-0.36371039999999999</c:v>
                </c:pt>
              </c:numCache>
            </c:numRef>
          </c:val>
          <c:smooth val="0"/>
          <c:extLst>
            <c:ext xmlns:c16="http://schemas.microsoft.com/office/drawing/2014/chart" uri="{C3380CC4-5D6E-409C-BE32-E72D297353CC}">
              <c16:uniqueId val="{00000000-26FE-B547-BBFF-634726E3C573}"/>
            </c:ext>
          </c:extLst>
        </c:ser>
        <c:dLbls>
          <c:showLegendKey val="0"/>
          <c:showVal val="1"/>
          <c:showCatName val="0"/>
          <c:showSerName val="0"/>
          <c:showPercent val="0"/>
          <c:showBubbleSize val="0"/>
        </c:dLbls>
        <c:smooth val="0"/>
        <c:axId val="218437824"/>
        <c:axId val="218438152"/>
      </c:lineChart>
      <c:catAx>
        <c:axId val="218437824"/>
        <c:scaling>
          <c:orientation val="minMax"/>
        </c:scaling>
        <c:delete val="0"/>
        <c:axPos val="b"/>
        <c:numFmt formatCode="General"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InterFace" panose="020B0503030203020204" pitchFamily="34" charset="0"/>
                <a:ea typeface="+mn-ea"/>
                <a:cs typeface="+mn-cs"/>
              </a:defRPr>
            </a:pPr>
            <a:endParaRPr lang="en-US"/>
          </a:p>
        </c:txPr>
        <c:crossAx val="218438152"/>
        <c:crosses val="autoZero"/>
        <c:auto val="1"/>
        <c:lblAlgn val="ctr"/>
        <c:lblOffset val="200"/>
        <c:tickLblSkip val="1"/>
        <c:noMultiLvlLbl val="0"/>
      </c:catAx>
      <c:valAx>
        <c:axId val="218438152"/>
        <c:scaling>
          <c:orientation val="minMax"/>
          <c:min val="-4"/>
        </c:scaling>
        <c:delete val="0"/>
        <c:axPos val="l"/>
        <c:majorGridlines>
          <c:spPr>
            <a:ln w="12700" cap="flat" cmpd="sng" algn="ctr">
              <a:solidFill>
                <a:schemeClr val="tx1">
                  <a:lumMod val="20000"/>
                  <a:lumOff val="80000"/>
                </a:schemeClr>
              </a:solid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InterFace" panose="020B0503030203020204" pitchFamily="34" charset="0"/>
                <a:ea typeface="+mn-ea"/>
                <a:cs typeface="+mn-cs"/>
              </a:defRPr>
            </a:pPr>
            <a:endParaRPr lang="en-US"/>
          </a:p>
        </c:txPr>
        <c:crossAx val="218437824"/>
        <c:crosses val="autoZero"/>
        <c:crossBetween val="between"/>
        <c:majorUnit val="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127393738062916E-2"/>
          <c:y val="5.6971828174255994E-2"/>
          <c:w val="0.95507828188143096"/>
          <c:h val="0.83107298219666992"/>
        </c:manualLayout>
      </c:layout>
      <c:lineChart>
        <c:grouping val="standard"/>
        <c:varyColors val="0"/>
        <c:ser>
          <c:idx val="0"/>
          <c:order val="0"/>
          <c:tx>
            <c:strRef>
              <c:f>Sheet1!$B$1</c:f>
              <c:strCache>
                <c:ptCount val="1"/>
                <c:pt idx="0">
                  <c:v>2007</c:v>
                </c:pt>
              </c:strCache>
            </c:strRef>
          </c:tx>
          <c:spPr>
            <a:ln w="19050">
              <a:noFill/>
            </a:ln>
          </c:spPr>
          <c:marker>
            <c:symbol val="circle"/>
            <c:size val="10"/>
            <c:spPr>
              <a:solidFill>
                <a:schemeClr val="bg2">
                  <a:lumMod val="40000"/>
                  <a:lumOff val="60000"/>
                </a:schemeClr>
              </a:solidFill>
              <a:ln>
                <a:noFill/>
              </a:ln>
            </c:spPr>
          </c:marker>
          <c:cat>
            <c:strRef>
              <c:f>Sheet1!$A$2:$A$7</c:f>
              <c:strCache>
                <c:ptCount val="6"/>
                <c:pt idx="0">
                  <c:v>65–69</c:v>
                </c:pt>
                <c:pt idx="1">
                  <c:v>70–74</c:v>
                </c:pt>
                <c:pt idx="2">
                  <c:v>75–79</c:v>
                </c:pt>
                <c:pt idx="3">
                  <c:v>80–84</c:v>
                </c:pt>
                <c:pt idx="4">
                  <c:v>85–89</c:v>
                </c:pt>
                <c:pt idx="5">
                  <c:v>90 and 
older</c:v>
                </c:pt>
              </c:strCache>
            </c:strRef>
          </c:cat>
          <c:val>
            <c:numRef>
              <c:f>Sheet1!$B$2:$B$7</c:f>
              <c:numCache>
                <c:formatCode>General</c:formatCode>
                <c:ptCount val="6"/>
                <c:pt idx="0">
                  <c:v>5275.16</c:v>
                </c:pt>
                <c:pt idx="1">
                  <c:v>7824.2</c:v>
                </c:pt>
                <c:pt idx="2">
                  <c:v>9955.2999999999993</c:v>
                </c:pt>
                <c:pt idx="3">
                  <c:v>11679.74</c:v>
                </c:pt>
                <c:pt idx="4">
                  <c:v>13204.05</c:v>
                </c:pt>
                <c:pt idx="5">
                  <c:v>12948.24</c:v>
                </c:pt>
              </c:numCache>
            </c:numRef>
          </c:val>
          <c:smooth val="0"/>
          <c:extLst>
            <c:ext xmlns:c16="http://schemas.microsoft.com/office/drawing/2014/chart" uri="{C3380CC4-5D6E-409C-BE32-E72D297353CC}">
              <c16:uniqueId val="{00000000-0777-9647-803F-45EEF76892D3}"/>
            </c:ext>
          </c:extLst>
        </c:ser>
        <c:ser>
          <c:idx val="1"/>
          <c:order val="1"/>
          <c:tx>
            <c:strRef>
              <c:f>Sheet1!$C$1</c:f>
              <c:strCache>
                <c:ptCount val="1"/>
                <c:pt idx="0">
                  <c:v>2015</c:v>
                </c:pt>
              </c:strCache>
            </c:strRef>
          </c:tx>
          <c:spPr>
            <a:ln w="19050">
              <a:noFill/>
            </a:ln>
          </c:spPr>
          <c:marker>
            <c:symbol val="circle"/>
            <c:size val="10"/>
            <c:spPr>
              <a:solidFill>
                <a:schemeClr val="bg2"/>
              </a:solidFill>
              <a:ln>
                <a:noFill/>
              </a:ln>
            </c:spPr>
          </c:marker>
          <c:cat>
            <c:strRef>
              <c:f>Sheet1!$A$2:$A$7</c:f>
              <c:strCache>
                <c:ptCount val="6"/>
                <c:pt idx="0">
                  <c:v>65–69</c:v>
                </c:pt>
                <c:pt idx="1">
                  <c:v>70–74</c:v>
                </c:pt>
                <c:pt idx="2">
                  <c:v>75–79</c:v>
                </c:pt>
                <c:pt idx="3">
                  <c:v>80–84</c:v>
                </c:pt>
                <c:pt idx="4">
                  <c:v>85–89</c:v>
                </c:pt>
                <c:pt idx="5">
                  <c:v>90 and 
older</c:v>
                </c:pt>
              </c:strCache>
            </c:strRef>
          </c:cat>
          <c:val>
            <c:numRef>
              <c:f>Sheet1!$C$2:$C$7</c:f>
              <c:numCache>
                <c:formatCode>General</c:formatCode>
                <c:ptCount val="6"/>
                <c:pt idx="0">
                  <c:v>5080.5600000000004</c:v>
                </c:pt>
                <c:pt idx="1">
                  <c:v>7817.5</c:v>
                </c:pt>
                <c:pt idx="2">
                  <c:v>10032.969999999999</c:v>
                </c:pt>
                <c:pt idx="3">
                  <c:v>11922.81</c:v>
                </c:pt>
                <c:pt idx="4">
                  <c:v>13893.99</c:v>
                </c:pt>
                <c:pt idx="5">
                  <c:v>14244.16</c:v>
                </c:pt>
              </c:numCache>
            </c:numRef>
          </c:val>
          <c:smooth val="0"/>
          <c:extLst>
            <c:ext xmlns:c16="http://schemas.microsoft.com/office/drawing/2014/chart" uri="{C3380CC4-5D6E-409C-BE32-E72D297353CC}">
              <c16:uniqueId val="{00000001-0777-9647-803F-45EEF76892D3}"/>
            </c:ext>
          </c:extLst>
        </c:ser>
        <c:dLbls>
          <c:showLegendKey val="0"/>
          <c:showVal val="0"/>
          <c:showCatName val="0"/>
          <c:showSerName val="0"/>
          <c:showPercent val="0"/>
          <c:showBubbleSize val="0"/>
        </c:dLbls>
        <c:dropLines>
          <c:spPr>
            <a:ln w="15875">
              <a:solidFill>
                <a:schemeClr val="tx1">
                  <a:lumMod val="20000"/>
                  <a:lumOff val="80000"/>
                </a:schemeClr>
              </a:solidFill>
            </a:ln>
          </c:spPr>
        </c:dropLines>
        <c:marker val="1"/>
        <c:smooth val="0"/>
        <c:axId val="-1034166976"/>
        <c:axId val="-1034165200"/>
      </c:lineChart>
      <c:catAx>
        <c:axId val="-1034166976"/>
        <c:scaling>
          <c:orientation val="minMax"/>
        </c:scaling>
        <c:delete val="0"/>
        <c:axPos val="b"/>
        <c:numFmt formatCode="General" sourceLinked="1"/>
        <c:majorTickMark val="none"/>
        <c:minorTickMark val="none"/>
        <c:tickLblPos val="nextTo"/>
        <c:spPr>
          <a:ln w="12700">
            <a:solidFill>
              <a:schemeClr val="tx1">
                <a:lumMod val="20000"/>
                <a:lumOff val="80000"/>
              </a:schemeClr>
            </a:solidFill>
          </a:ln>
        </c:spPr>
        <c:txPr>
          <a:bodyPr rot="-60000000" vert="horz"/>
          <a:lstStyle/>
          <a:p>
            <a:pPr>
              <a:defRPr sz="1400"/>
            </a:pPr>
            <a:endParaRPr lang="en-US"/>
          </a:p>
        </c:txPr>
        <c:crossAx val="-1034165200"/>
        <c:crosses val="autoZero"/>
        <c:auto val="1"/>
        <c:lblAlgn val="ctr"/>
        <c:lblOffset val="200"/>
        <c:noMultiLvlLbl val="0"/>
      </c:catAx>
      <c:valAx>
        <c:axId val="-1034165200"/>
        <c:scaling>
          <c:orientation val="minMax"/>
          <c:max val="15000"/>
        </c:scaling>
        <c:delete val="0"/>
        <c:axPos val="l"/>
        <c:majorGridlines>
          <c:spPr>
            <a:ln w="12700">
              <a:solidFill>
                <a:schemeClr val="tx1">
                  <a:lumMod val="20000"/>
                  <a:lumOff val="80000"/>
                </a:schemeClr>
              </a:solidFill>
            </a:ln>
          </c:spPr>
        </c:majorGridlines>
        <c:numFmt formatCode="#,##0" sourceLinked="0"/>
        <c:majorTickMark val="none"/>
        <c:minorTickMark val="none"/>
        <c:tickLblPos val="nextTo"/>
        <c:spPr>
          <a:ln>
            <a:noFill/>
          </a:ln>
        </c:spPr>
        <c:txPr>
          <a:bodyPr rot="-60000000" vert="horz"/>
          <a:lstStyle/>
          <a:p>
            <a:pPr>
              <a:defRPr sz="1400"/>
            </a:pPr>
            <a:endParaRPr lang="en-US"/>
          </a:p>
        </c:txPr>
        <c:crossAx val="-1034166976"/>
        <c:crosses val="autoZero"/>
        <c:crossBetween val="between"/>
        <c:majorUnit val="2500"/>
      </c:valAx>
    </c:plotArea>
    <c:legend>
      <c:legendPos val="t"/>
      <c:layout>
        <c:manualLayout>
          <c:xMode val="edge"/>
          <c:yMode val="edge"/>
          <c:x val="0.78094083107232259"/>
          <c:y val="2.7557319223985889E-3"/>
          <c:w val="0.12965190800418991"/>
          <c:h val="0.11528832333458318"/>
        </c:manualLayout>
      </c:layout>
      <c:overlay val="0"/>
      <c:txPr>
        <a:bodyPr/>
        <a:lstStyle/>
        <a:p>
          <a:pPr>
            <a:defRPr sz="1400"/>
          </a:pPr>
          <a:endParaRPr lang="en-US"/>
        </a:p>
      </c:txPr>
    </c:legend>
    <c:plotVisOnly val="1"/>
    <c:dispBlanksAs val="gap"/>
    <c:showDLblsOverMax val="0"/>
  </c:chart>
  <c:txPr>
    <a:bodyPr/>
    <a:lstStyle/>
    <a:p>
      <a:pPr>
        <a:defRPr sz="1800" b="0" i="0">
          <a:latin typeface="InterFace" panose="020B0503030203020204" pitchFamily="34" charset="0"/>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127393738062916E-2"/>
          <c:y val="7.0847390482441999E-2"/>
          <c:w val="0.95507828188143096"/>
          <c:h val="0.81815716784796932"/>
        </c:manualLayout>
      </c:layout>
      <c:lineChart>
        <c:grouping val="standard"/>
        <c:varyColors val="0"/>
        <c:ser>
          <c:idx val="0"/>
          <c:order val="0"/>
          <c:tx>
            <c:strRef>
              <c:f>Sheet1!$B$1</c:f>
              <c:strCache>
                <c:ptCount val="1"/>
                <c:pt idx="0">
                  <c:v>2007</c:v>
                </c:pt>
              </c:strCache>
            </c:strRef>
          </c:tx>
          <c:spPr>
            <a:ln w="19050">
              <a:noFill/>
            </a:ln>
          </c:spPr>
          <c:marker>
            <c:symbol val="circle"/>
            <c:size val="10"/>
            <c:spPr>
              <a:solidFill>
                <a:schemeClr val="bg2">
                  <a:lumMod val="40000"/>
                  <a:lumOff val="60000"/>
                </a:schemeClr>
              </a:solidFill>
              <a:ln>
                <a:noFill/>
              </a:ln>
            </c:spPr>
          </c:marker>
          <c:cat>
            <c:strRef>
              <c:f>Sheet1!$A$2:$A$10</c:f>
              <c:strCache>
                <c:ptCount val="9"/>
                <c:pt idx="0">
                  <c:v>24 and younger</c:v>
                </c:pt>
                <c:pt idx="1">
                  <c:v>25–29</c:v>
                </c:pt>
                <c:pt idx="2">
                  <c:v>30–34</c:v>
                </c:pt>
                <c:pt idx="3">
                  <c:v>35–39</c:v>
                </c:pt>
                <c:pt idx="4">
                  <c:v>40–44</c:v>
                </c:pt>
                <c:pt idx="5">
                  <c:v>45–49</c:v>
                </c:pt>
                <c:pt idx="6">
                  <c:v>50–54</c:v>
                </c:pt>
                <c:pt idx="7">
                  <c:v>55–59</c:v>
                </c:pt>
                <c:pt idx="8">
                  <c:v>60–64</c:v>
                </c:pt>
              </c:strCache>
            </c:strRef>
          </c:cat>
          <c:val>
            <c:numRef>
              <c:f>Sheet1!$B$2:$B$10</c:f>
              <c:numCache>
                <c:formatCode>General</c:formatCode>
                <c:ptCount val="9"/>
                <c:pt idx="0">
                  <c:v>5434.14</c:v>
                </c:pt>
                <c:pt idx="1">
                  <c:v>6357.55</c:v>
                </c:pt>
                <c:pt idx="2">
                  <c:v>6928.21</c:v>
                </c:pt>
                <c:pt idx="3">
                  <c:v>7366.17</c:v>
                </c:pt>
                <c:pt idx="4">
                  <c:v>7719.78</c:v>
                </c:pt>
                <c:pt idx="5">
                  <c:v>8023.72</c:v>
                </c:pt>
                <c:pt idx="6">
                  <c:v>8653.9500000000007</c:v>
                </c:pt>
                <c:pt idx="7">
                  <c:v>9131.18</c:v>
                </c:pt>
                <c:pt idx="8">
                  <c:v>10082.219999999999</c:v>
                </c:pt>
              </c:numCache>
            </c:numRef>
          </c:val>
          <c:smooth val="0"/>
          <c:extLst>
            <c:ext xmlns:c16="http://schemas.microsoft.com/office/drawing/2014/chart" uri="{C3380CC4-5D6E-409C-BE32-E72D297353CC}">
              <c16:uniqueId val="{00000000-4ED8-214E-B68A-6E36D6DA9969}"/>
            </c:ext>
          </c:extLst>
        </c:ser>
        <c:ser>
          <c:idx val="1"/>
          <c:order val="1"/>
          <c:tx>
            <c:strRef>
              <c:f>Sheet1!$C$1</c:f>
              <c:strCache>
                <c:ptCount val="1"/>
                <c:pt idx="0">
                  <c:v>2015</c:v>
                </c:pt>
              </c:strCache>
            </c:strRef>
          </c:tx>
          <c:spPr>
            <a:ln w="19050">
              <a:noFill/>
            </a:ln>
          </c:spPr>
          <c:marker>
            <c:symbol val="circle"/>
            <c:size val="10"/>
            <c:spPr>
              <a:solidFill>
                <a:schemeClr val="bg2"/>
              </a:solidFill>
              <a:ln>
                <a:noFill/>
              </a:ln>
            </c:spPr>
          </c:marker>
          <c:cat>
            <c:strRef>
              <c:f>Sheet1!$A$2:$A$10</c:f>
              <c:strCache>
                <c:ptCount val="9"/>
                <c:pt idx="0">
                  <c:v>24 and younger</c:v>
                </c:pt>
                <c:pt idx="1">
                  <c:v>25–29</c:v>
                </c:pt>
                <c:pt idx="2">
                  <c:v>30–34</c:v>
                </c:pt>
                <c:pt idx="3">
                  <c:v>35–39</c:v>
                </c:pt>
                <c:pt idx="4">
                  <c:v>40–44</c:v>
                </c:pt>
                <c:pt idx="5">
                  <c:v>45–49</c:v>
                </c:pt>
                <c:pt idx="6">
                  <c:v>50–54</c:v>
                </c:pt>
                <c:pt idx="7">
                  <c:v>55–59</c:v>
                </c:pt>
                <c:pt idx="8">
                  <c:v>60–64</c:v>
                </c:pt>
              </c:strCache>
            </c:strRef>
          </c:cat>
          <c:val>
            <c:numRef>
              <c:f>Sheet1!$C$2:$C$10</c:f>
              <c:numCache>
                <c:formatCode>General</c:formatCode>
                <c:ptCount val="9"/>
                <c:pt idx="0">
                  <c:v>5251.44</c:v>
                </c:pt>
                <c:pt idx="1">
                  <c:v>6663.79</c:v>
                </c:pt>
                <c:pt idx="2">
                  <c:v>7644.34</c:v>
                </c:pt>
                <c:pt idx="3">
                  <c:v>8208.82</c:v>
                </c:pt>
                <c:pt idx="4">
                  <c:v>8819.08</c:v>
                </c:pt>
                <c:pt idx="5">
                  <c:v>9353.15</c:v>
                </c:pt>
                <c:pt idx="6">
                  <c:v>9756.2800000000007</c:v>
                </c:pt>
                <c:pt idx="7">
                  <c:v>10123.74</c:v>
                </c:pt>
                <c:pt idx="8">
                  <c:v>10840.23</c:v>
                </c:pt>
              </c:numCache>
            </c:numRef>
          </c:val>
          <c:smooth val="0"/>
          <c:extLst>
            <c:ext xmlns:c16="http://schemas.microsoft.com/office/drawing/2014/chart" uri="{C3380CC4-5D6E-409C-BE32-E72D297353CC}">
              <c16:uniqueId val="{00000001-4ED8-214E-B68A-6E36D6DA9969}"/>
            </c:ext>
          </c:extLst>
        </c:ser>
        <c:dLbls>
          <c:showLegendKey val="0"/>
          <c:showVal val="0"/>
          <c:showCatName val="0"/>
          <c:showSerName val="0"/>
          <c:showPercent val="0"/>
          <c:showBubbleSize val="0"/>
        </c:dLbls>
        <c:dropLines>
          <c:spPr>
            <a:ln w="15875">
              <a:solidFill>
                <a:schemeClr val="tx1">
                  <a:lumMod val="20000"/>
                  <a:lumOff val="80000"/>
                </a:schemeClr>
              </a:solidFill>
            </a:ln>
          </c:spPr>
        </c:dropLines>
        <c:marker val="1"/>
        <c:smooth val="0"/>
        <c:axId val="-1034166976"/>
        <c:axId val="-1034165200"/>
      </c:lineChart>
      <c:catAx>
        <c:axId val="-1034166976"/>
        <c:scaling>
          <c:orientation val="minMax"/>
        </c:scaling>
        <c:delete val="0"/>
        <c:axPos val="b"/>
        <c:numFmt formatCode="General" sourceLinked="1"/>
        <c:majorTickMark val="none"/>
        <c:minorTickMark val="none"/>
        <c:tickLblPos val="nextTo"/>
        <c:spPr>
          <a:ln w="12700">
            <a:solidFill>
              <a:schemeClr val="tx1">
                <a:lumMod val="20000"/>
                <a:lumOff val="80000"/>
              </a:schemeClr>
            </a:solidFill>
          </a:ln>
        </c:spPr>
        <c:txPr>
          <a:bodyPr rot="-60000000" vert="horz"/>
          <a:lstStyle/>
          <a:p>
            <a:pPr>
              <a:defRPr sz="1400"/>
            </a:pPr>
            <a:endParaRPr lang="en-US"/>
          </a:p>
        </c:txPr>
        <c:crossAx val="-1034165200"/>
        <c:crosses val="autoZero"/>
        <c:auto val="1"/>
        <c:lblAlgn val="ctr"/>
        <c:lblOffset val="200"/>
        <c:noMultiLvlLbl val="0"/>
      </c:catAx>
      <c:valAx>
        <c:axId val="-1034165200"/>
        <c:scaling>
          <c:orientation val="minMax"/>
          <c:max val="15000"/>
        </c:scaling>
        <c:delete val="0"/>
        <c:axPos val="l"/>
        <c:majorGridlines>
          <c:spPr>
            <a:ln w="12700">
              <a:solidFill>
                <a:schemeClr val="tx1">
                  <a:lumMod val="20000"/>
                  <a:lumOff val="80000"/>
                </a:schemeClr>
              </a:solidFill>
            </a:ln>
          </c:spPr>
        </c:majorGridlines>
        <c:numFmt formatCode="#,##0" sourceLinked="0"/>
        <c:majorTickMark val="none"/>
        <c:minorTickMark val="none"/>
        <c:tickLblPos val="nextTo"/>
        <c:spPr>
          <a:ln>
            <a:noFill/>
          </a:ln>
        </c:spPr>
        <c:txPr>
          <a:bodyPr rot="-60000000" vert="horz"/>
          <a:lstStyle/>
          <a:p>
            <a:pPr>
              <a:defRPr sz="1400"/>
            </a:pPr>
            <a:endParaRPr lang="en-US"/>
          </a:p>
        </c:txPr>
        <c:crossAx val="-1034166976"/>
        <c:crosses val="autoZero"/>
        <c:crossBetween val="between"/>
        <c:majorUnit val="2500"/>
      </c:valAx>
    </c:plotArea>
    <c:legend>
      <c:legendPos val="t"/>
      <c:layout>
        <c:manualLayout>
          <c:xMode val="edge"/>
          <c:yMode val="edge"/>
          <c:x val="0.85385270352821574"/>
          <c:y val="1.4482469348844434E-2"/>
          <c:w val="8.2779989996830103E-2"/>
          <c:h val="0.12036552113321294"/>
        </c:manualLayout>
      </c:layout>
      <c:overlay val="0"/>
      <c:txPr>
        <a:bodyPr/>
        <a:lstStyle/>
        <a:p>
          <a:pPr>
            <a:defRPr sz="1400"/>
          </a:pPr>
          <a:endParaRPr lang="en-US"/>
        </a:p>
      </c:txPr>
    </c:legend>
    <c:plotVisOnly val="1"/>
    <c:dispBlanksAs val="gap"/>
    <c:showDLblsOverMax val="0"/>
  </c:chart>
  <c:txPr>
    <a:bodyPr/>
    <a:lstStyle/>
    <a:p>
      <a:pPr>
        <a:defRPr sz="1800" b="0" i="0">
          <a:latin typeface="InterFace" panose="020B0503030203020204" pitchFamily="34" charset="0"/>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80" b="0" i="0" u="none" strike="noStrike" kern="1200" spc="0" baseline="0">
              <a:solidFill>
                <a:schemeClr val="tx1"/>
              </a:solidFill>
              <a:latin typeface="InterFace" panose="020B0503030203020204" pitchFamily="34" charset="0"/>
              <a:ea typeface="+mn-ea"/>
              <a:cs typeface="+mn-cs"/>
            </a:defRPr>
          </a:pPr>
          <a:endParaRPr lang="en-US"/>
        </a:p>
      </c:txPr>
    </c:title>
    <c:autoTitleDeleted val="0"/>
    <c:plotArea>
      <c:layout>
        <c:manualLayout>
          <c:layoutTarget val="inner"/>
          <c:xMode val="edge"/>
          <c:yMode val="edge"/>
          <c:x val="1.7265058944048232E-2"/>
          <c:y val="0.17896703029305727"/>
          <c:w val="0.82953174834458532"/>
          <c:h val="0.76286704368505853"/>
        </c:manualLayout>
      </c:layout>
      <c:lineChart>
        <c:grouping val="standard"/>
        <c:varyColors val="0"/>
        <c:ser>
          <c:idx val="2"/>
          <c:order val="0"/>
          <c:tx>
            <c:strRef>
              <c:f>Sheet1!$B$1</c:f>
              <c:strCache>
                <c:ptCount val="1"/>
                <c:pt idx="0">
                  <c:v>age_group</c:v>
                </c:pt>
              </c:strCache>
            </c:strRef>
          </c:tx>
          <c:spPr>
            <a:ln w="28575" cap="rnd">
              <a:solidFill>
                <a:schemeClr val="bg2"/>
              </a:solidFill>
              <a:round/>
            </a:ln>
            <a:effectLst/>
          </c:spPr>
          <c:marker>
            <c:symbol val="none"/>
          </c:marker>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Sheet1!$B$2:$B$10</c:f>
            </c:numRef>
          </c:val>
          <c:smooth val="0"/>
          <c:extLst>
            <c:ext xmlns:c16="http://schemas.microsoft.com/office/drawing/2014/chart" uri="{C3380CC4-5D6E-409C-BE32-E72D297353CC}">
              <c16:uniqueId val="{00000000-31B9-9E4F-B270-E89B9B5DF3D6}"/>
            </c:ext>
          </c:extLst>
        </c:ser>
        <c:ser>
          <c:idx val="0"/>
          <c:order val="1"/>
          <c:tx>
            <c:strRef>
              <c:f>Sheet1!$C$1</c:f>
              <c:strCache>
                <c:ptCount val="1"/>
                <c:pt idx="0">
                  <c:v>65–69</c:v>
                </c:pt>
              </c:strCache>
            </c:strRef>
          </c:tx>
          <c:spPr>
            <a:ln w="38100" cap="rnd">
              <a:solidFill>
                <a:schemeClr val="bg2"/>
              </a:solidFill>
              <a:round/>
            </a:ln>
            <a:effectLst/>
          </c:spPr>
          <c:marker>
            <c:symbol val="none"/>
          </c:marker>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Sheet1!$C$2:$C$10</c:f>
              <c:numCache>
                <c:formatCode>General</c:formatCode>
                <c:ptCount val="9"/>
                <c:pt idx="1">
                  <c:v>2.6612749899999999</c:v>
                </c:pt>
                <c:pt idx="2">
                  <c:v>2.2743706100000001</c:v>
                </c:pt>
                <c:pt idx="3">
                  <c:v>0.92511953999999996</c:v>
                </c:pt>
                <c:pt idx="4">
                  <c:v>-0.33756897000000002</c:v>
                </c:pt>
                <c:pt idx="5">
                  <c:v>-2.4636500400000001</c:v>
                </c:pt>
                <c:pt idx="6">
                  <c:v>-0.35109126000000002</c:v>
                </c:pt>
                <c:pt idx="7">
                  <c:v>-0.77372085000000002</c:v>
                </c:pt>
                <c:pt idx="8">
                  <c:v>0.22486437000000001</c:v>
                </c:pt>
              </c:numCache>
            </c:numRef>
          </c:val>
          <c:smooth val="0"/>
          <c:extLst>
            <c:ext xmlns:c16="http://schemas.microsoft.com/office/drawing/2014/chart" uri="{C3380CC4-5D6E-409C-BE32-E72D297353CC}">
              <c16:uniqueId val="{00000001-31B9-9E4F-B270-E89B9B5DF3D6}"/>
            </c:ext>
          </c:extLst>
        </c:ser>
        <c:dLbls>
          <c:showLegendKey val="0"/>
          <c:showVal val="1"/>
          <c:showCatName val="0"/>
          <c:showSerName val="0"/>
          <c:showPercent val="0"/>
          <c:showBubbleSize val="0"/>
        </c:dLbls>
        <c:smooth val="0"/>
        <c:axId val="218437824"/>
        <c:axId val="218438152"/>
      </c:lineChart>
      <c:catAx>
        <c:axId val="218437824"/>
        <c:scaling>
          <c:orientation val="minMax"/>
        </c:scaling>
        <c:delete val="0"/>
        <c:axPos val="b"/>
        <c:numFmt formatCode="General" sourceLinked="1"/>
        <c:majorTickMark val="none"/>
        <c:minorTickMark val="none"/>
        <c:tickLblPos val="low"/>
        <c:spPr>
          <a:noFill/>
          <a:ln w="19050" cap="flat" cmpd="sng" algn="ctr">
            <a:solidFill>
              <a:schemeClr val="tx1">
                <a:lumMod val="20000"/>
                <a:lumOff val="80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218438152"/>
        <c:crosses val="autoZero"/>
        <c:auto val="1"/>
        <c:lblAlgn val="ctr"/>
        <c:lblOffset val="0"/>
        <c:tickLblSkip val="8"/>
        <c:noMultiLvlLbl val="0"/>
      </c:catAx>
      <c:valAx>
        <c:axId val="218438152"/>
        <c:scaling>
          <c:orientation val="minMax"/>
          <c:max val="5"/>
          <c:min val="-5"/>
        </c:scaling>
        <c:delete val="0"/>
        <c:axPos val="l"/>
        <c:majorGridlines>
          <c:spPr>
            <a:ln w="9525" cap="flat" cmpd="sng" algn="ctr">
              <a:no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218437824"/>
        <c:crosses val="autoZero"/>
        <c:crossBetween val="between"/>
        <c:majorUnit val="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80" b="0" i="0" u="none" strike="noStrike" kern="1200" spc="0" baseline="0">
              <a:solidFill>
                <a:schemeClr val="tx1"/>
              </a:solidFill>
              <a:latin typeface="InterFace" panose="020B0503030203020204" pitchFamily="34" charset="0"/>
              <a:ea typeface="+mn-ea"/>
              <a:cs typeface="+mn-cs"/>
            </a:defRPr>
          </a:pPr>
          <a:endParaRPr lang="en-US"/>
        </a:p>
      </c:txPr>
    </c:title>
    <c:autoTitleDeleted val="0"/>
    <c:plotArea>
      <c:layout>
        <c:manualLayout>
          <c:layoutTarget val="inner"/>
          <c:xMode val="edge"/>
          <c:yMode val="edge"/>
          <c:x val="1.7265058944048232E-2"/>
          <c:y val="0.17896703029305727"/>
          <c:w val="0.82953174834458532"/>
          <c:h val="0.76286704368505853"/>
        </c:manualLayout>
      </c:layout>
      <c:lineChart>
        <c:grouping val="standard"/>
        <c:varyColors val="0"/>
        <c:ser>
          <c:idx val="2"/>
          <c:order val="0"/>
          <c:tx>
            <c:strRef>
              <c:f>Sheet1!$B$1</c:f>
              <c:strCache>
                <c:ptCount val="1"/>
                <c:pt idx="0">
                  <c:v>age_group</c:v>
                </c:pt>
              </c:strCache>
            </c:strRef>
          </c:tx>
          <c:spPr>
            <a:ln w="28575" cap="rnd">
              <a:solidFill>
                <a:schemeClr val="bg2"/>
              </a:solidFill>
              <a:round/>
            </a:ln>
            <a:effectLst/>
          </c:spPr>
          <c:marker>
            <c:symbol val="none"/>
          </c:marker>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Sheet1!$B$2:$B$10</c:f>
            </c:numRef>
          </c:val>
          <c:smooth val="0"/>
          <c:extLst>
            <c:ext xmlns:c16="http://schemas.microsoft.com/office/drawing/2014/chart" uri="{C3380CC4-5D6E-409C-BE32-E72D297353CC}">
              <c16:uniqueId val="{00000000-080E-B341-83F0-452338E8C06A}"/>
            </c:ext>
          </c:extLst>
        </c:ser>
        <c:ser>
          <c:idx val="0"/>
          <c:order val="1"/>
          <c:tx>
            <c:strRef>
              <c:f>Sheet1!$C$1</c:f>
              <c:strCache>
                <c:ptCount val="1"/>
                <c:pt idx="0">
                  <c:v>80–84</c:v>
                </c:pt>
              </c:strCache>
            </c:strRef>
          </c:tx>
          <c:spPr>
            <a:ln w="38100" cap="rnd">
              <a:solidFill>
                <a:schemeClr val="bg2"/>
              </a:solidFill>
              <a:round/>
            </a:ln>
            <a:effectLst/>
          </c:spPr>
          <c:marker>
            <c:symbol val="none"/>
          </c:marker>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Sheet1!$C$2:$C$10</c:f>
              <c:numCache>
                <c:formatCode>General</c:formatCode>
                <c:ptCount val="9"/>
                <c:pt idx="1">
                  <c:v>2.8564316552822202</c:v>
                </c:pt>
                <c:pt idx="2">
                  <c:v>2.3078526532328998</c:v>
                </c:pt>
                <c:pt idx="3">
                  <c:v>0.99726825658843499</c:v>
                </c:pt>
                <c:pt idx="4">
                  <c:v>-0.30383619434296599</c:v>
                </c:pt>
                <c:pt idx="5">
                  <c:v>-2.2609042238091299</c:v>
                </c:pt>
                <c:pt idx="6">
                  <c:v>-0.41680287419331202</c:v>
                </c:pt>
                <c:pt idx="7">
                  <c:v>-0.76952595920531897</c:v>
                </c:pt>
                <c:pt idx="8">
                  <c:v>0.105460059508533</c:v>
                </c:pt>
              </c:numCache>
            </c:numRef>
          </c:val>
          <c:smooth val="0"/>
          <c:extLst>
            <c:ext xmlns:c16="http://schemas.microsoft.com/office/drawing/2014/chart" uri="{C3380CC4-5D6E-409C-BE32-E72D297353CC}">
              <c16:uniqueId val="{00000001-080E-B341-83F0-452338E8C06A}"/>
            </c:ext>
          </c:extLst>
        </c:ser>
        <c:dLbls>
          <c:showLegendKey val="0"/>
          <c:showVal val="1"/>
          <c:showCatName val="0"/>
          <c:showSerName val="0"/>
          <c:showPercent val="0"/>
          <c:showBubbleSize val="0"/>
        </c:dLbls>
        <c:smooth val="0"/>
        <c:axId val="218437824"/>
        <c:axId val="218438152"/>
      </c:lineChart>
      <c:catAx>
        <c:axId val="218437824"/>
        <c:scaling>
          <c:orientation val="minMax"/>
        </c:scaling>
        <c:delete val="0"/>
        <c:axPos val="b"/>
        <c:numFmt formatCode="General" sourceLinked="1"/>
        <c:majorTickMark val="none"/>
        <c:minorTickMark val="none"/>
        <c:tickLblPos val="low"/>
        <c:spPr>
          <a:noFill/>
          <a:ln w="19050" cap="flat" cmpd="sng" algn="ctr">
            <a:solidFill>
              <a:schemeClr val="tx1">
                <a:lumMod val="20000"/>
                <a:lumOff val="80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218438152"/>
        <c:crosses val="autoZero"/>
        <c:auto val="1"/>
        <c:lblAlgn val="ctr"/>
        <c:lblOffset val="0"/>
        <c:tickLblSkip val="8"/>
        <c:noMultiLvlLbl val="0"/>
      </c:catAx>
      <c:valAx>
        <c:axId val="218438152"/>
        <c:scaling>
          <c:orientation val="minMax"/>
          <c:max val="5"/>
          <c:min val="-5"/>
        </c:scaling>
        <c:delete val="0"/>
        <c:axPos val="l"/>
        <c:majorGridlines>
          <c:spPr>
            <a:ln w="9525" cap="flat" cmpd="sng" algn="ctr">
              <a:noFill/>
              <a:round/>
            </a:ln>
            <a:effectLst/>
          </c:spPr>
        </c:majorGridlines>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218437824"/>
        <c:crosses val="autoZero"/>
        <c:crossBetween val="between"/>
        <c:majorUnit val="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80" b="0" i="0" u="none" strike="noStrike" kern="1200" spc="0" baseline="0">
              <a:solidFill>
                <a:schemeClr val="tx1"/>
              </a:solidFill>
              <a:latin typeface="InterFace" panose="020B0503030203020204" pitchFamily="34" charset="0"/>
              <a:ea typeface="+mn-ea"/>
              <a:cs typeface="+mn-cs"/>
            </a:defRPr>
          </a:pPr>
          <a:endParaRPr lang="en-US"/>
        </a:p>
      </c:txPr>
    </c:title>
    <c:autoTitleDeleted val="0"/>
    <c:plotArea>
      <c:layout>
        <c:manualLayout>
          <c:layoutTarget val="inner"/>
          <c:xMode val="edge"/>
          <c:yMode val="edge"/>
          <c:x val="1.7265058944048232E-2"/>
          <c:y val="0.17896703029305727"/>
          <c:w val="0.94652776098457669"/>
          <c:h val="0.76286704368505853"/>
        </c:manualLayout>
      </c:layout>
      <c:lineChart>
        <c:grouping val="standard"/>
        <c:varyColors val="0"/>
        <c:ser>
          <c:idx val="2"/>
          <c:order val="0"/>
          <c:tx>
            <c:strRef>
              <c:f>Sheet1!$B$1</c:f>
              <c:strCache>
                <c:ptCount val="1"/>
                <c:pt idx="0">
                  <c:v>age_group</c:v>
                </c:pt>
              </c:strCache>
            </c:strRef>
          </c:tx>
          <c:spPr>
            <a:ln w="28575" cap="rnd">
              <a:solidFill>
                <a:schemeClr val="bg2"/>
              </a:solidFill>
              <a:round/>
            </a:ln>
            <a:effectLst/>
          </c:spPr>
          <c:marker>
            <c:symbol val="none"/>
          </c:marker>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Sheet1!$B$2:$B$10</c:f>
            </c:numRef>
          </c:val>
          <c:smooth val="0"/>
          <c:extLst>
            <c:ext xmlns:c16="http://schemas.microsoft.com/office/drawing/2014/chart" uri="{C3380CC4-5D6E-409C-BE32-E72D297353CC}">
              <c16:uniqueId val="{00000000-2AEC-314C-B1D8-BC392D69CEA8}"/>
            </c:ext>
          </c:extLst>
        </c:ser>
        <c:ser>
          <c:idx val="0"/>
          <c:order val="1"/>
          <c:tx>
            <c:strRef>
              <c:f>Sheet1!$C$1</c:f>
              <c:strCache>
                <c:ptCount val="1"/>
                <c:pt idx="0">
                  <c:v>70–74</c:v>
                </c:pt>
              </c:strCache>
            </c:strRef>
          </c:tx>
          <c:spPr>
            <a:ln w="38100" cap="rnd">
              <a:solidFill>
                <a:schemeClr val="bg2"/>
              </a:solidFill>
              <a:round/>
            </a:ln>
            <a:effectLst/>
          </c:spPr>
          <c:marker>
            <c:symbol val="none"/>
          </c:marker>
          <c:dLbls>
            <c:delete val="1"/>
          </c:dLbls>
          <c:cat>
            <c:numRef>
              <c:f>Sheet1!$A$2:$A$10</c:f>
              <c:numCache>
                <c:formatCode>General</c:formatCode>
                <c:ptCount val="9"/>
                <c:pt idx="0">
                  <c:v>2007</c:v>
                </c:pt>
                <c:pt idx="1">
                  <c:v>2008</c:v>
                </c:pt>
                <c:pt idx="2">
                  <c:v>2009</c:v>
                </c:pt>
                <c:pt idx="3">
                  <c:v>2010</c:v>
                </c:pt>
                <c:pt idx="4">
                  <c:v>2011</c:v>
                </c:pt>
                <c:pt idx="5">
                  <c:v>2012</c:v>
                </c:pt>
                <c:pt idx="6">
                  <c:v>2013</c:v>
                </c:pt>
                <c:pt idx="7">
                  <c:v>2014</c:v>
                </c:pt>
                <c:pt idx="8">
                  <c:v>2015</c:v>
                </c:pt>
              </c:numCache>
            </c:numRef>
          </c:cat>
          <c:val>
            <c:numRef>
              <c:f>Sheet1!$C$2:$C$10</c:f>
              <c:numCache>
                <c:formatCode>General</c:formatCode>
                <c:ptCount val="9"/>
                <c:pt idx="1">
                  <c:v>1.1566606507269299</c:v>
                </c:pt>
                <c:pt idx="2">
                  <c:v>2.2890913351044202</c:v>
                </c:pt>
                <c:pt idx="3">
                  <c:v>1.0589766976339301</c:v>
                </c:pt>
                <c:pt idx="4">
                  <c:v>-0.72132601457317602</c:v>
                </c:pt>
                <c:pt idx="5">
                  <c:v>-2.0889509342166299</c:v>
                </c:pt>
                <c:pt idx="6">
                  <c:v>-0.66595924397887496</c:v>
                </c:pt>
                <c:pt idx="7">
                  <c:v>-0.24230678057219901</c:v>
                </c:pt>
                <c:pt idx="8">
                  <c:v>-5.3912216641138801E-2</c:v>
                </c:pt>
              </c:numCache>
            </c:numRef>
          </c:val>
          <c:smooth val="0"/>
          <c:extLst>
            <c:ext xmlns:c16="http://schemas.microsoft.com/office/drawing/2014/chart" uri="{C3380CC4-5D6E-409C-BE32-E72D297353CC}">
              <c16:uniqueId val="{00000001-2AEC-314C-B1D8-BC392D69CEA8}"/>
            </c:ext>
          </c:extLst>
        </c:ser>
        <c:dLbls>
          <c:showLegendKey val="0"/>
          <c:showVal val="1"/>
          <c:showCatName val="0"/>
          <c:showSerName val="0"/>
          <c:showPercent val="0"/>
          <c:showBubbleSize val="0"/>
        </c:dLbls>
        <c:smooth val="0"/>
        <c:axId val="218437824"/>
        <c:axId val="218438152"/>
      </c:lineChart>
      <c:catAx>
        <c:axId val="218437824"/>
        <c:scaling>
          <c:orientation val="minMax"/>
        </c:scaling>
        <c:delete val="0"/>
        <c:axPos val="b"/>
        <c:numFmt formatCode="General" sourceLinked="1"/>
        <c:majorTickMark val="none"/>
        <c:minorTickMark val="none"/>
        <c:tickLblPos val="low"/>
        <c:spPr>
          <a:noFill/>
          <a:ln w="19050" cap="flat" cmpd="sng" algn="ctr">
            <a:solidFill>
              <a:schemeClr val="tx1">
                <a:lumMod val="20000"/>
                <a:lumOff val="80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pitchFamily="34" charset="0"/>
                <a:ea typeface="+mn-ea"/>
                <a:cs typeface="+mn-cs"/>
              </a:defRPr>
            </a:pPr>
            <a:endParaRPr lang="en-US"/>
          </a:p>
        </c:txPr>
        <c:crossAx val="218438152"/>
        <c:crosses val="autoZero"/>
        <c:auto val="1"/>
        <c:lblAlgn val="ctr"/>
        <c:lblOffset val="0"/>
        <c:tickLblSkip val="8"/>
        <c:noMultiLvlLbl val="0"/>
      </c:catAx>
      <c:valAx>
        <c:axId val="218438152"/>
        <c:scaling>
          <c:orientation val="minMax"/>
          <c:max val="5"/>
          <c:min val="-5"/>
        </c:scaling>
        <c:delete val="1"/>
        <c:axPos val="l"/>
        <c:majorGridlines>
          <c:spPr>
            <a:ln w="9525" cap="flat" cmpd="sng" algn="ctr">
              <a:noFill/>
              <a:round/>
            </a:ln>
            <a:effectLst/>
          </c:spPr>
        </c:majorGridlines>
        <c:numFmt formatCode="General" sourceLinked="1"/>
        <c:majorTickMark val="out"/>
        <c:minorTickMark val="none"/>
        <c:tickLblPos val="nextTo"/>
        <c:crossAx val="218437824"/>
        <c:crosses val="autoZero"/>
        <c:crossBetween val="between"/>
        <c:majorUnit val="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solidFill>
            <a:schemeClr val="tx1"/>
          </a:solidFill>
          <a:latin typeface="InterFace" panose="020B0503030203020204" pitchFamily="34"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92E6626-612B-455B-9FD1-DD7A1306BEA5}" type="slidenum">
              <a:rPr lang="en-US" smtClean="0"/>
              <a:t>‹#›</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3A1D146-B4E0-1741-B9EE-9789392EFCC4}" type="datetimeFigureOut">
              <a:rPr lang="en-US" smtClean="0"/>
              <a:t>12/18/19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1</a:t>
            </a:fld>
            <a:endParaRPr lang="en-US"/>
          </a:p>
        </p:txBody>
      </p:sp>
    </p:spTree>
    <p:extLst>
      <p:ext uri="{BB962C8B-B14F-4D97-AF65-F5344CB8AC3E}">
        <p14:creationId xmlns:p14="http://schemas.microsoft.com/office/powerpoint/2010/main" val="3564592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3</a:t>
            </a:fld>
            <a:endParaRPr lang="en-US"/>
          </a:p>
        </p:txBody>
      </p:sp>
    </p:spTree>
    <p:extLst>
      <p:ext uri="{BB962C8B-B14F-4D97-AF65-F5344CB8AC3E}">
        <p14:creationId xmlns:p14="http://schemas.microsoft.com/office/powerpoint/2010/main" val="3138636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5</a:t>
            </a:fld>
            <a:endParaRPr lang="en-US"/>
          </a:p>
        </p:txBody>
      </p:sp>
    </p:spTree>
    <p:extLst>
      <p:ext uri="{BB962C8B-B14F-4D97-AF65-F5344CB8AC3E}">
        <p14:creationId xmlns:p14="http://schemas.microsoft.com/office/powerpoint/2010/main" val="2789115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7863621-2E60-B848-8968-B0341E26A312}" type="slidenum">
              <a:rPr lang="en-US" smtClean="0"/>
              <a:t>7</a:t>
            </a:fld>
            <a:endParaRPr lang="en-US"/>
          </a:p>
        </p:txBody>
      </p:sp>
    </p:spTree>
    <p:extLst>
      <p:ext uri="{BB962C8B-B14F-4D97-AF65-F5344CB8AC3E}">
        <p14:creationId xmlns:p14="http://schemas.microsoft.com/office/powerpoint/2010/main" val="18740337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MWF Graph - Blue">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501" y="1249682"/>
            <a:ext cx="9000998" cy="4866634"/>
          </a:xfrm>
        </p:spPr>
        <p:txBody>
          <a:bodyPr>
            <a:normAutofit/>
          </a:bodyPr>
          <a:lstStyle>
            <a:lvl1pPr marL="0" indent="0">
              <a:buNone/>
              <a:defRPr sz="1600">
                <a:solidFill>
                  <a:srgbClr val="4C515A"/>
                </a:solidFill>
              </a:defRPr>
            </a:lvl1pPr>
          </a:lstStyle>
          <a:p>
            <a:r>
              <a:rPr lang="en-US" dirty="0"/>
              <a:t>Click icon to add chart</a:t>
            </a:r>
          </a:p>
        </p:txBody>
      </p:sp>
      <p:sp>
        <p:nvSpPr>
          <p:cNvPr id="15" name="Title 1"/>
          <p:cNvSpPr>
            <a:spLocks noGrp="1"/>
          </p:cNvSpPr>
          <p:nvPr>
            <p:ph type="ctrTitle"/>
          </p:nvPr>
        </p:nvSpPr>
        <p:spPr>
          <a:xfrm>
            <a:off x="0" y="0"/>
            <a:ext cx="9144000" cy="812800"/>
          </a:xfrm>
          <a:solidFill>
            <a:schemeClr val="accent2"/>
          </a:solidFill>
          <a:effectLst/>
        </p:spPr>
        <p:txBody>
          <a:bodyPr lIns="91440" tIns="45720" rIns="91440" bIns="45720" anchor="ctr" anchorCtr="0">
            <a:noAutofit/>
          </a:bodyPr>
          <a:lstStyle>
            <a:lvl1pPr algn="l">
              <a:lnSpc>
                <a:spcPct val="90000"/>
              </a:lnSpc>
              <a:defRPr sz="1800" b="1" spc="0" baseline="0">
                <a:solidFill>
                  <a:schemeClr val="bg1"/>
                </a:solidFill>
                <a:effectLst/>
                <a:latin typeface="InterFace" panose="020B0503030203020204" pitchFamily="34" charset="0"/>
              </a:defRPr>
            </a:lvl1pPr>
          </a:lstStyle>
          <a:p>
            <a:r>
              <a:rPr lang="en-US" dirty="0"/>
              <a:t>Click to edit Master title style</a:t>
            </a:r>
          </a:p>
        </p:txBody>
      </p:sp>
      <p:pic>
        <p:nvPicPr>
          <p:cNvPr id="10" name="Picture 9">
            <a:extLst>
              <a:ext uri="{FF2B5EF4-FFF2-40B4-BE49-F238E27FC236}">
                <a16:creationId xmlns:a16="http://schemas.microsoft.com/office/drawing/2014/main" id="{D74643B8-CFC9-B54E-B115-7F087DBB97CC}"/>
              </a:ext>
            </a:extLst>
          </p:cNvPr>
          <p:cNvPicPr>
            <a:picLocks/>
          </p:cNvPicPr>
          <p:nvPr userDrawn="1"/>
        </p:nvPicPr>
        <p:blipFill rotWithShape="1">
          <a:blip r:embed="rId2">
            <a:extLst>
              <a:ext uri="{28A0092B-C50C-407E-A947-70E740481C1C}">
                <a14:useLocalDpi xmlns:a14="http://schemas.microsoft.com/office/drawing/2010/main" val="0"/>
              </a:ext>
            </a:extLst>
          </a:blip>
          <a:srcRect l="6183" t="8343" r="7258" b="33036"/>
          <a:stretch/>
        </p:blipFill>
        <p:spPr>
          <a:xfrm>
            <a:off x="36576" y="6327648"/>
            <a:ext cx="1472184" cy="466344"/>
          </a:xfrm>
          <a:prstGeom prst="rect">
            <a:avLst/>
          </a:prstGeom>
        </p:spPr>
      </p:pic>
      <p:cxnSp>
        <p:nvCxnSpPr>
          <p:cNvPr id="11" name="Straight Connector 10">
            <a:extLst>
              <a:ext uri="{FF2B5EF4-FFF2-40B4-BE49-F238E27FC236}">
                <a16:creationId xmlns:a16="http://schemas.microsoft.com/office/drawing/2014/main" id="{60403E99-1143-4F4E-B1D6-A55C2DB4D72E}"/>
              </a:ext>
            </a:extLst>
          </p:cNvPr>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75CE3557-FB3E-8648-9BE0-CCC16E5D76B8}"/>
              </a:ext>
            </a:extLst>
          </p:cNvPr>
          <p:cNvSpPr txBox="1"/>
          <p:nvPr userDrawn="1"/>
        </p:nvSpPr>
        <p:spPr>
          <a:xfrm>
            <a:off x="1655675" y="6368920"/>
            <a:ext cx="6855936" cy="408452"/>
          </a:xfrm>
          <a:prstGeom prst="rect">
            <a:avLst/>
          </a:prstGeom>
          <a:noFill/>
        </p:spPr>
        <p:txBody>
          <a:bodyPr wrap="square" lIns="0" tIns="0" rIns="0" bIns="0" rtlCol="0" anchor="ctr" anchorCtr="0">
            <a:noAutofit/>
          </a:bodyPr>
          <a:lstStyle/>
          <a:p>
            <a:pPr lvl="0"/>
            <a:r>
              <a:rPr lang="en-US" sz="900" dirty="0">
                <a:latin typeface="InterFace" panose="020B0503030203020204" pitchFamily="34" charset="0"/>
              </a:rPr>
              <a:t>Laura M. Keohane, Lucas Stewart, and Melinda B. Buntin, </a:t>
            </a:r>
            <a:r>
              <a:rPr lang="en-US" sz="900" i="1" dirty="0">
                <a:latin typeface="InterFace" panose="020B0503030203020204" pitchFamily="34" charset="0"/>
              </a:rPr>
              <a:t>The Slowdown in Medicare Spending Growth for Baby Boomers and Older Beneficiaries: Changes in Medicare Spending Levels and Growth by Age Group, 2007–2015 </a:t>
            </a:r>
            <a:r>
              <a:rPr lang="en-US" sz="900" dirty="0">
                <a:latin typeface="InterFace" panose="020B0503030203020204" pitchFamily="34" charset="0"/>
              </a:rPr>
              <a:t>(Commonwealth Fund, Dec. 2019).</a:t>
            </a:r>
          </a:p>
        </p:txBody>
      </p:sp>
    </p:spTree>
    <p:extLst>
      <p:ext uri="{BB962C8B-B14F-4D97-AF65-F5344CB8AC3E}">
        <p14:creationId xmlns:p14="http://schemas.microsoft.com/office/powerpoint/2010/main" val="224968767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4EC1AD93-FDB0-DE4D-96C9-AB89B36F9711}"/>
              </a:ext>
            </a:extLst>
          </p:cNvPr>
          <p:cNvSpPr>
            <a:spLocks noGrp="1"/>
          </p:cNvSpPr>
          <p:nvPr>
            <p:ph type="ftr" sz="quarter" idx="3"/>
          </p:nvPr>
        </p:nvSpPr>
        <p:spPr>
          <a:xfrm>
            <a:off x="5460382" y="6204299"/>
            <a:ext cx="3086100" cy="365125"/>
          </a:xfrm>
          <a:prstGeom prst="rect">
            <a:avLst/>
          </a:prstGeom>
        </p:spPr>
        <p:txBody>
          <a:bodyPr vert="horz" lIns="91440" tIns="45720" rIns="91440" bIns="45720" rtlCol="0" anchor="ctr"/>
          <a:lstStyle>
            <a:lvl1pPr algn="r">
              <a:defRPr sz="900">
                <a:solidFill>
                  <a:schemeClr val="tx1">
                    <a:tint val="75000"/>
                  </a:schemeClr>
                </a:solidFill>
              </a:defRPr>
            </a:lvl1pPr>
          </a:lstStyle>
          <a:p>
            <a:r>
              <a:rPr lang="en-US" dirty="0">
                <a:solidFill>
                  <a:schemeClr val="tx1"/>
                </a:solidFill>
              </a:rPr>
              <a:t>Meeting Name  |  Meeting Date</a:t>
            </a:r>
          </a:p>
        </p:txBody>
      </p:sp>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Lst>
  <p:hf sldNum="0" hdr="0" dt="0"/>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chart" Target="../charts/chart12.xml"/><Relationship Id="rId3" Type="http://schemas.openxmlformats.org/officeDocument/2006/relationships/chart" Target="../charts/chart7.xml"/><Relationship Id="rId7" Type="http://schemas.openxmlformats.org/officeDocument/2006/relationships/chart" Target="../charts/chart1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16">
            <a:extLst>
              <a:ext uri="{FF2B5EF4-FFF2-40B4-BE49-F238E27FC236}">
                <a16:creationId xmlns:a16="http://schemas.microsoft.com/office/drawing/2014/main" id="{F36BAB92-61F9-7445-A02D-DF7F96B5600B}"/>
              </a:ext>
            </a:extLst>
          </p:cNvPr>
          <p:cNvGraphicFramePr>
            <a:graphicFrameLocks noGrp="1"/>
          </p:cNvGraphicFramePr>
          <p:nvPr>
            <p:ph type="chart" sz="quarter" idx="19"/>
            <p:extLst>
              <p:ext uri="{D42A27DB-BD31-4B8C-83A1-F6EECF244321}">
                <p14:modId xmlns:p14="http://schemas.microsoft.com/office/powerpoint/2010/main" val="2842598122"/>
              </p:ext>
            </p:extLst>
          </p:nvPr>
        </p:nvGraphicFramePr>
        <p:xfrm>
          <a:off x="71440" y="987034"/>
          <a:ext cx="8046720" cy="4965192"/>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4">
            <a:extLst>
              <a:ext uri="{FF2B5EF4-FFF2-40B4-BE49-F238E27FC236}">
                <a16:creationId xmlns:a16="http://schemas.microsoft.com/office/drawing/2014/main" id="{5838E0DB-5858-4020-A112-86179E06ACA3}"/>
              </a:ext>
            </a:extLst>
          </p:cNvPr>
          <p:cNvSpPr>
            <a:spLocks noGrp="1"/>
          </p:cNvSpPr>
          <p:nvPr>
            <p:ph type="ctrTitle"/>
          </p:nvPr>
        </p:nvSpPr>
        <p:spPr/>
        <p:txBody>
          <a:bodyPr/>
          <a:lstStyle/>
          <a:p>
            <a:r>
              <a:rPr lang="en-US" dirty="0"/>
              <a:t>From 2007 to 2015, the number of beneficiaries ages 65 to 69 increased more than any other age group as baby boomers joined Medicare.</a:t>
            </a:r>
          </a:p>
        </p:txBody>
      </p:sp>
      <p:sp>
        <p:nvSpPr>
          <p:cNvPr id="10" name="TextBox 1">
            <a:extLst>
              <a:ext uri="{FF2B5EF4-FFF2-40B4-BE49-F238E27FC236}">
                <a16:creationId xmlns:a16="http://schemas.microsoft.com/office/drawing/2014/main" id="{636AFE83-C0D3-41F0-9799-9F7A0161F542}"/>
              </a:ext>
            </a:extLst>
          </p:cNvPr>
          <p:cNvSpPr txBox="1"/>
          <p:nvPr/>
        </p:nvSpPr>
        <p:spPr>
          <a:xfrm>
            <a:off x="71438" y="987552"/>
            <a:ext cx="6172200" cy="27432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i="1" dirty="0">
                <a:latin typeface="InterFace" panose="020B0503030203020204" pitchFamily="34" charset="0"/>
              </a:rPr>
              <a:t>Change in number of Medicare beneficiaries (in millions) by age group, 2007–2015</a:t>
            </a:r>
          </a:p>
        </p:txBody>
      </p:sp>
      <p:sp>
        <p:nvSpPr>
          <p:cNvPr id="11" name="Text Placeholder 17">
            <a:extLst>
              <a:ext uri="{FF2B5EF4-FFF2-40B4-BE49-F238E27FC236}">
                <a16:creationId xmlns:a16="http://schemas.microsoft.com/office/drawing/2014/main" id="{1423DCD1-0303-1A4E-8725-FCBCAC947E49}"/>
              </a:ext>
            </a:extLst>
          </p:cNvPr>
          <p:cNvSpPr txBox="1">
            <a:spLocks/>
          </p:cNvSpPr>
          <p:nvPr/>
        </p:nvSpPr>
        <p:spPr>
          <a:xfrm>
            <a:off x="71501" y="5697252"/>
            <a:ext cx="9001063" cy="495834"/>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900" dirty="0">
                <a:latin typeface="InterFace" panose="020B0503030203020204" pitchFamily="34" charset="0"/>
              </a:rPr>
              <a:t>Data: Authors’ calculations using data from the Medicare Master Beneficiary Summary File and its Cost and Use segment for all traditional Medicare beneficiaries, 2007–2015.</a:t>
            </a:r>
          </a:p>
        </p:txBody>
      </p:sp>
    </p:spTree>
    <p:extLst>
      <p:ext uri="{BB962C8B-B14F-4D97-AF65-F5344CB8AC3E}">
        <p14:creationId xmlns:p14="http://schemas.microsoft.com/office/powerpoint/2010/main" val="519539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7">
            <a:extLst>
              <a:ext uri="{FF2B5EF4-FFF2-40B4-BE49-F238E27FC236}">
                <a16:creationId xmlns:a16="http://schemas.microsoft.com/office/drawing/2014/main" id="{DE6A214D-81C1-49B7-9D7E-A3B66030749A}"/>
              </a:ext>
            </a:extLst>
          </p:cNvPr>
          <p:cNvGraphicFramePr>
            <a:graphicFrameLocks noGrp="1"/>
          </p:cNvGraphicFramePr>
          <p:nvPr>
            <p:ph type="chart" sz="quarter" idx="19"/>
            <p:extLst>
              <p:ext uri="{D42A27DB-BD31-4B8C-83A1-F6EECF244321}">
                <p14:modId xmlns:p14="http://schemas.microsoft.com/office/powerpoint/2010/main" val="1727073526"/>
              </p:ext>
            </p:extLst>
          </p:nvPr>
        </p:nvGraphicFramePr>
        <p:xfrm>
          <a:off x="71438" y="1261873"/>
          <a:ext cx="7449245" cy="4673102"/>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4">
            <a:extLst>
              <a:ext uri="{FF2B5EF4-FFF2-40B4-BE49-F238E27FC236}">
                <a16:creationId xmlns:a16="http://schemas.microsoft.com/office/drawing/2014/main" id="{5838E0DB-5858-4020-A112-86179E06ACA3}"/>
              </a:ext>
            </a:extLst>
          </p:cNvPr>
          <p:cNvSpPr>
            <a:spLocks noGrp="1"/>
          </p:cNvSpPr>
          <p:nvPr>
            <p:ph type="ctrTitle"/>
          </p:nvPr>
        </p:nvSpPr>
        <p:spPr/>
        <p:txBody>
          <a:bodyPr/>
          <a:lstStyle/>
          <a:p>
            <a:r>
              <a:rPr lang="en-US" dirty="0"/>
              <a:t>Even before baby boomers began aging into Medicare, beneficiaries ages 65 to 69 were the largest age group in traditional Medicare.</a:t>
            </a:r>
          </a:p>
        </p:txBody>
      </p:sp>
      <p:sp>
        <p:nvSpPr>
          <p:cNvPr id="9" name="TextBox 1">
            <a:extLst>
              <a:ext uri="{FF2B5EF4-FFF2-40B4-BE49-F238E27FC236}">
                <a16:creationId xmlns:a16="http://schemas.microsoft.com/office/drawing/2014/main" id="{0CE8CB2E-9731-1345-B43C-BB7C3B3304F4}"/>
              </a:ext>
            </a:extLst>
          </p:cNvPr>
          <p:cNvSpPr txBox="1"/>
          <p:nvPr/>
        </p:nvSpPr>
        <p:spPr>
          <a:xfrm>
            <a:off x="71436" y="987552"/>
            <a:ext cx="5486400" cy="27432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i="1" dirty="0">
                <a:latin typeface="InterFace" panose="020B0503030203020204" pitchFamily="34" charset="0"/>
              </a:rPr>
              <a:t>Medicare population, share of beneficiaries by age group (%), 2007–2015</a:t>
            </a:r>
            <a:endParaRPr lang="en-US" sz="1400" dirty="0">
              <a:latin typeface="InterFace" panose="020B0503030203020204" pitchFamily="34" charset="0"/>
            </a:endParaRPr>
          </a:p>
        </p:txBody>
      </p:sp>
      <p:sp>
        <p:nvSpPr>
          <p:cNvPr id="11" name="Text Placeholder 17">
            <a:extLst>
              <a:ext uri="{FF2B5EF4-FFF2-40B4-BE49-F238E27FC236}">
                <a16:creationId xmlns:a16="http://schemas.microsoft.com/office/drawing/2014/main" id="{E19D0780-F0C6-5A40-8252-815B08F453BE}"/>
              </a:ext>
            </a:extLst>
          </p:cNvPr>
          <p:cNvSpPr txBox="1">
            <a:spLocks/>
          </p:cNvSpPr>
          <p:nvPr/>
        </p:nvSpPr>
        <p:spPr>
          <a:xfrm>
            <a:off x="71501" y="5697252"/>
            <a:ext cx="9001063" cy="495834"/>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900" dirty="0">
                <a:latin typeface="InterFace" panose="020B0503030203020204" pitchFamily="34" charset="0"/>
              </a:rPr>
              <a:t>Data: Authors’ calculations using data from the Medicare Master Beneficiary Summary File and its Cost and Use segment for all traditional Medicare beneficiaries, 2007–2015.</a:t>
            </a:r>
          </a:p>
        </p:txBody>
      </p:sp>
    </p:spTree>
    <p:extLst>
      <p:ext uri="{BB962C8B-B14F-4D97-AF65-F5344CB8AC3E}">
        <p14:creationId xmlns:p14="http://schemas.microsoft.com/office/powerpoint/2010/main" val="2612361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7">
            <a:extLst>
              <a:ext uri="{FF2B5EF4-FFF2-40B4-BE49-F238E27FC236}">
                <a16:creationId xmlns:a16="http://schemas.microsoft.com/office/drawing/2014/main" id="{DE6A214D-81C1-49B7-9D7E-A3B66030749A}"/>
              </a:ext>
            </a:extLst>
          </p:cNvPr>
          <p:cNvGraphicFramePr>
            <a:graphicFrameLocks noGrp="1"/>
          </p:cNvGraphicFramePr>
          <p:nvPr>
            <p:ph type="chart" sz="quarter" idx="19"/>
            <p:extLst>
              <p:ext uri="{D42A27DB-BD31-4B8C-83A1-F6EECF244321}">
                <p14:modId xmlns:p14="http://schemas.microsoft.com/office/powerpoint/2010/main" val="876064074"/>
              </p:ext>
            </p:extLst>
          </p:nvPr>
        </p:nvGraphicFramePr>
        <p:xfrm>
          <a:off x="71438" y="1528434"/>
          <a:ext cx="7315681" cy="4342013"/>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4">
            <a:extLst>
              <a:ext uri="{FF2B5EF4-FFF2-40B4-BE49-F238E27FC236}">
                <a16:creationId xmlns:a16="http://schemas.microsoft.com/office/drawing/2014/main" id="{5838E0DB-5858-4020-A112-86179E06ACA3}"/>
              </a:ext>
            </a:extLst>
          </p:cNvPr>
          <p:cNvSpPr>
            <a:spLocks noGrp="1"/>
          </p:cNvSpPr>
          <p:nvPr>
            <p:ph type="ctrTitle"/>
          </p:nvPr>
        </p:nvSpPr>
        <p:spPr/>
        <p:txBody>
          <a:bodyPr/>
          <a:lstStyle/>
          <a:p>
            <a:r>
              <a:rPr lang="en-US" dirty="0"/>
              <a:t>The increased number of younger Medicare beneficiaries only slightly lowered how much Medicare spends on average per beneficiary.</a:t>
            </a:r>
          </a:p>
        </p:txBody>
      </p:sp>
      <p:sp>
        <p:nvSpPr>
          <p:cNvPr id="9" name="TextBox 1">
            <a:extLst>
              <a:ext uri="{FF2B5EF4-FFF2-40B4-BE49-F238E27FC236}">
                <a16:creationId xmlns:a16="http://schemas.microsoft.com/office/drawing/2014/main" id="{64FEBDDE-ABF6-7D4A-9071-69213CF29E16}"/>
              </a:ext>
            </a:extLst>
          </p:cNvPr>
          <p:cNvSpPr txBox="1"/>
          <p:nvPr/>
        </p:nvSpPr>
        <p:spPr>
          <a:xfrm>
            <a:off x="71438" y="987552"/>
            <a:ext cx="5343043" cy="45720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i="1" dirty="0">
                <a:latin typeface="InterFace" panose="020B0503030203020204" pitchFamily="34" charset="0"/>
              </a:rPr>
              <a:t>Annual Medicare spending levels per beneficiary with and without adjusting for changes in age distribution ($), 2007–2015</a:t>
            </a:r>
            <a:endParaRPr lang="en-US" sz="1400" dirty="0">
              <a:latin typeface="InterFace" panose="020B0503030203020204" pitchFamily="34" charset="0"/>
            </a:endParaRPr>
          </a:p>
        </p:txBody>
      </p:sp>
      <p:sp>
        <p:nvSpPr>
          <p:cNvPr id="12" name="TextBox 1">
            <a:extLst>
              <a:ext uri="{FF2B5EF4-FFF2-40B4-BE49-F238E27FC236}">
                <a16:creationId xmlns:a16="http://schemas.microsoft.com/office/drawing/2014/main" id="{E7BBC8FE-06F0-EF43-AB48-5B4B90F8F979}"/>
              </a:ext>
            </a:extLst>
          </p:cNvPr>
          <p:cNvSpPr txBox="1"/>
          <p:nvPr/>
        </p:nvSpPr>
        <p:spPr>
          <a:xfrm>
            <a:off x="3982147" y="2235797"/>
            <a:ext cx="3033070" cy="215444"/>
          </a:xfrm>
          <a:prstGeom prst="rect">
            <a:avLst/>
          </a:prstGeom>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400" b="1" dirty="0">
                <a:solidFill>
                  <a:schemeClr val="accent2"/>
                </a:solidFill>
                <a:latin typeface="InterFace" panose="020B0503030203020204" pitchFamily="34" charset="0"/>
              </a:rPr>
              <a:t>Adjusted for age distribution changes</a:t>
            </a:r>
          </a:p>
        </p:txBody>
      </p:sp>
      <p:sp>
        <p:nvSpPr>
          <p:cNvPr id="13" name="TextBox 1">
            <a:extLst>
              <a:ext uri="{FF2B5EF4-FFF2-40B4-BE49-F238E27FC236}">
                <a16:creationId xmlns:a16="http://schemas.microsoft.com/office/drawing/2014/main" id="{09B87F2C-4B6D-C349-AF78-264D829A899F}"/>
              </a:ext>
            </a:extLst>
          </p:cNvPr>
          <p:cNvSpPr txBox="1"/>
          <p:nvPr/>
        </p:nvSpPr>
        <p:spPr>
          <a:xfrm>
            <a:off x="3573373" y="2985532"/>
            <a:ext cx="3441844" cy="215444"/>
          </a:xfrm>
          <a:prstGeom prst="rect">
            <a:avLst/>
          </a:prstGeom>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400" b="1" dirty="0">
                <a:solidFill>
                  <a:schemeClr val="bg2"/>
                </a:solidFill>
                <a:latin typeface="InterFace" panose="020B0503030203020204" pitchFamily="34" charset="0"/>
              </a:rPr>
              <a:t>Not adjusted for age distribution changes</a:t>
            </a:r>
          </a:p>
        </p:txBody>
      </p:sp>
      <p:sp>
        <p:nvSpPr>
          <p:cNvPr id="11" name="Text Placeholder 17">
            <a:extLst>
              <a:ext uri="{FF2B5EF4-FFF2-40B4-BE49-F238E27FC236}">
                <a16:creationId xmlns:a16="http://schemas.microsoft.com/office/drawing/2014/main" id="{1286772B-ED0C-2D4F-BCAC-26D3E07CF951}"/>
              </a:ext>
            </a:extLst>
          </p:cNvPr>
          <p:cNvSpPr txBox="1">
            <a:spLocks/>
          </p:cNvSpPr>
          <p:nvPr/>
        </p:nvSpPr>
        <p:spPr>
          <a:xfrm>
            <a:off x="71501" y="5697252"/>
            <a:ext cx="9001063" cy="495834"/>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900" dirty="0">
                <a:latin typeface="InterFace" panose="020B0503030203020204" pitchFamily="34" charset="0"/>
              </a:rPr>
              <a:t>Data: Authors’ calculations using data from the Medicare Master Beneficiary Summary File and its Cost and Use segment for all traditional Medicare beneficiaries, 2007–2015, and information on annual payment rate changes from the Federal Register and the Centers for Medicare and Medicaid Services. Spending levels adjusted to reflect payment rates in effect in 2015.</a:t>
            </a:r>
          </a:p>
        </p:txBody>
      </p:sp>
    </p:spTree>
    <p:extLst>
      <p:ext uri="{BB962C8B-B14F-4D97-AF65-F5344CB8AC3E}">
        <p14:creationId xmlns:p14="http://schemas.microsoft.com/office/powerpoint/2010/main" val="1264393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Placeholder 7">
            <a:extLst>
              <a:ext uri="{FF2B5EF4-FFF2-40B4-BE49-F238E27FC236}">
                <a16:creationId xmlns:a16="http://schemas.microsoft.com/office/drawing/2014/main" id="{DE6A214D-81C1-49B7-9D7E-A3B66030749A}"/>
              </a:ext>
            </a:extLst>
          </p:cNvPr>
          <p:cNvGraphicFramePr>
            <a:graphicFrameLocks noGrp="1"/>
          </p:cNvGraphicFramePr>
          <p:nvPr>
            <p:ph type="chart" sz="quarter" idx="19"/>
            <p:extLst>
              <p:ext uri="{D42A27DB-BD31-4B8C-83A1-F6EECF244321}">
                <p14:modId xmlns:p14="http://schemas.microsoft.com/office/powerpoint/2010/main" val="2257175927"/>
              </p:ext>
            </p:extLst>
          </p:nvPr>
        </p:nvGraphicFramePr>
        <p:xfrm>
          <a:off x="71438" y="1645921"/>
          <a:ext cx="7315681" cy="4224527"/>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4">
            <a:extLst>
              <a:ext uri="{FF2B5EF4-FFF2-40B4-BE49-F238E27FC236}">
                <a16:creationId xmlns:a16="http://schemas.microsoft.com/office/drawing/2014/main" id="{5838E0DB-5858-4020-A112-86179E06ACA3}"/>
              </a:ext>
            </a:extLst>
          </p:cNvPr>
          <p:cNvSpPr>
            <a:spLocks noGrp="1"/>
          </p:cNvSpPr>
          <p:nvPr>
            <p:ph type="ctrTitle"/>
          </p:nvPr>
        </p:nvSpPr>
        <p:spPr/>
        <p:txBody>
          <a:bodyPr/>
          <a:lstStyle/>
          <a:p>
            <a:r>
              <a:rPr lang="en-US" dirty="0"/>
              <a:t>Even if the age distribution of the Medicare population had remained the same, annual growth in Medicare spending per beneficiary would have been low.</a:t>
            </a:r>
          </a:p>
        </p:txBody>
      </p:sp>
      <p:sp>
        <p:nvSpPr>
          <p:cNvPr id="9" name="TextBox 1">
            <a:extLst>
              <a:ext uri="{FF2B5EF4-FFF2-40B4-BE49-F238E27FC236}">
                <a16:creationId xmlns:a16="http://schemas.microsoft.com/office/drawing/2014/main" id="{389F777B-05BD-6C49-94FE-406210B5C62A}"/>
              </a:ext>
            </a:extLst>
          </p:cNvPr>
          <p:cNvSpPr txBox="1"/>
          <p:nvPr/>
        </p:nvSpPr>
        <p:spPr>
          <a:xfrm>
            <a:off x="71437" y="987552"/>
            <a:ext cx="6061943" cy="45720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i="1" dirty="0">
                <a:latin typeface="InterFace" panose="020B0503030203020204" pitchFamily="34" charset="0"/>
              </a:rPr>
              <a:t>Annual growth in Medicare spending per beneficiary with and without adjusting for changes in age distribution (%), 2007–2015</a:t>
            </a:r>
            <a:endParaRPr lang="en-US" sz="1400" dirty="0">
              <a:latin typeface="InterFace" panose="020B0503030203020204" pitchFamily="34" charset="0"/>
            </a:endParaRPr>
          </a:p>
        </p:txBody>
      </p:sp>
      <p:sp>
        <p:nvSpPr>
          <p:cNvPr id="12" name="TextBox 1">
            <a:extLst>
              <a:ext uri="{FF2B5EF4-FFF2-40B4-BE49-F238E27FC236}">
                <a16:creationId xmlns:a16="http://schemas.microsoft.com/office/drawing/2014/main" id="{68E300A9-94E5-3D4C-B6E7-586377AB4D36}"/>
              </a:ext>
            </a:extLst>
          </p:cNvPr>
          <p:cNvSpPr txBox="1"/>
          <p:nvPr/>
        </p:nvSpPr>
        <p:spPr>
          <a:xfrm>
            <a:off x="3971872" y="3528444"/>
            <a:ext cx="3033070" cy="215444"/>
          </a:xfrm>
          <a:prstGeom prst="rect">
            <a:avLst/>
          </a:prstGeom>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400" b="1" dirty="0">
                <a:solidFill>
                  <a:schemeClr val="accent2"/>
                </a:solidFill>
                <a:latin typeface="InterFace" panose="020B0503030203020204" pitchFamily="34" charset="0"/>
              </a:rPr>
              <a:t>Adjusted for age distribution changes</a:t>
            </a:r>
          </a:p>
        </p:txBody>
      </p:sp>
      <p:sp>
        <p:nvSpPr>
          <p:cNvPr id="13" name="TextBox 1">
            <a:extLst>
              <a:ext uri="{FF2B5EF4-FFF2-40B4-BE49-F238E27FC236}">
                <a16:creationId xmlns:a16="http://schemas.microsoft.com/office/drawing/2014/main" id="{58E5C90C-C4EF-0A48-86DC-13181BB5129C}"/>
              </a:ext>
            </a:extLst>
          </p:cNvPr>
          <p:cNvSpPr txBox="1"/>
          <p:nvPr/>
        </p:nvSpPr>
        <p:spPr>
          <a:xfrm>
            <a:off x="3563098" y="5153546"/>
            <a:ext cx="3441844" cy="215444"/>
          </a:xfrm>
          <a:prstGeom prst="rect">
            <a:avLst/>
          </a:prstGeom>
        </p:spPr>
        <p:txBody>
          <a:bodyPr wrap="square" lIns="0" tIns="0" rIns="0" bIns="0"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sz="1400" b="1" dirty="0">
                <a:solidFill>
                  <a:schemeClr val="bg2"/>
                </a:solidFill>
                <a:latin typeface="InterFace" panose="020B0503030203020204" pitchFamily="34" charset="0"/>
              </a:rPr>
              <a:t>Not adjusted for age distribution changes</a:t>
            </a:r>
          </a:p>
        </p:txBody>
      </p:sp>
      <p:sp>
        <p:nvSpPr>
          <p:cNvPr id="11" name="Text Placeholder 17">
            <a:extLst>
              <a:ext uri="{FF2B5EF4-FFF2-40B4-BE49-F238E27FC236}">
                <a16:creationId xmlns:a16="http://schemas.microsoft.com/office/drawing/2014/main" id="{466DA9FC-24B2-A94F-AB6D-3CD49F666AD6}"/>
              </a:ext>
            </a:extLst>
          </p:cNvPr>
          <p:cNvSpPr txBox="1">
            <a:spLocks/>
          </p:cNvSpPr>
          <p:nvPr/>
        </p:nvSpPr>
        <p:spPr>
          <a:xfrm>
            <a:off x="71501" y="5697252"/>
            <a:ext cx="9001063" cy="495834"/>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900" dirty="0">
                <a:latin typeface="InterFace" panose="020B0503030203020204" pitchFamily="34" charset="0"/>
              </a:rPr>
              <a:t>Data: Authors’ calculations using data from the Medicare Master Beneficiary Summary File and its Cost and Use segment for all traditional Medicare beneficiaries, 2007–2015. and information on annual payment rate changes from the Federal Register and the Centers for Medicare and Medicaid Services. Spending growth rates adjusted to reflect annual payment rate changes.</a:t>
            </a:r>
          </a:p>
        </p:txBody>
      </p:sp>
    </p:spTree>
    <p:extLst>
      <p:ext uri="{BB962C8B-B14F-4D97-AF65-F5344CB8AC3E}">
        <p14:creationId xmlns:p14="http://schemas.microsoft.com/office/powerpoint/2010/main" val="1668241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16">
            <a:extLst>
              <a:ext uri="{FF2B5EF4-FFF2-40B4-BE49-F238E27FC236}">
                <a16:creationId xmlns:a16="http://schemas.microsoft.com/office/drawing/2014/main" id="{3DD60862-06CD-4C48-AE7C-C617E9224AA4}"/>
              </a:ext>
            </a:extLst>
          </p:cNvPr>
          <p:cNvGraphicFramePr>
            <a:graphicFrameLocks noGrp="1"/>
          </p:cNvGraphicFramePr>
          <p:nvPr>
            <p:ph type="chart" sz="quarter" idx="19"/>
            <p:extLst>
              <p:ext uri="{D42A27DB-BD31-4B8C-83A1-F6EECF244321}">
                <p14:modId xmlns:p14="http://schemas.microsoft.com/office/powerpoint/2010/main" val="1579356375"/>
              </p:ext>
            </p:extLst>
          </p:nvPr>
        </p:nvGraphicFramePr>
        <p:xfrm>
          <a:off x="71438" y="1261872"/>
          <a:ext cx="7315681" cy="4608576"/>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4">
            <a:extLst>
              <a:ext uri="{FF2B5EF4-FFF2-40B4-BE49-F238E27FC236}">
                <a16:creationId xmlns:a16="http://schemas.microsoft.com/office/drawing/2014/main" id="{36697286-AD4F-4F90-9290-55DD1D1E3951}"/>
              </a:ext>
            </a:extLst>
          </p:cNvPr>
          <p:cNvSpPr>
            <a:spLocks noGrp="1"/>
          </p:cNvSpPr>
          <p:nvPr>
            <p:ph type="ctrTitle"/>
          </p:nvPr>
        </p:nvSpPr>
        <p:spPr/>
        <p:txBody>
          <a:bodyPr/>
          <a:lstStyle/>
          <a:p>
            <a:r>
              <a:rPr lang="en-US" dirty="0"/>
              <a:t>Across most older groups, average Medicare spending levels per beneficiary changed little from 2007 to 2015.</a:t>
            </a:r>
          </a:p>
        </p:txBody>
      </p:sp>
      <p:sp>
        <p:nvSpPr>
          <p:cNvPr id="7" name="TextBox 1">
            <a:extLst>
              <a:ext uri="{FF2B5EF4-FFF2-40B4-BE49-F238E27FC236}">
                <a16:creationId xmlns:a16="http://schemas.microsoft.com/office/drawing/2014/main" id="{C81793D5-C581-1445-902C-49C6CBB43A65}"/>
              </a:ext>
            </a:extLst>
          </p:cNvPr>
          <p:cNvSpPr txBox="1"/>
          <p:nvPr/>
        </p:nvSpPr>
        <p:spPr>
          <a:xfrm>
            <a:off x="71438" y="987552"/>
            <a:ext cx="6400800" cy="27432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i="1" dirty="0">
                <a:latin typeface="InterFace" panose="020B0503030203020204" pitchFamily="34" charset="0"/>
              </a:rPr>
              <a:t>Change in average Medicare spending per beneficiary by age group ($), 2007–2015</a:t>
            </a:r>
            <a:endParaRPr lang="en-US" sz="1400" dirty="0">
              <a:latin typeface="InterFace" panose="020B0503030203020204" pitchFamily="34" charset="0"/>
            </a:endParaRPr>
          </a:p>
        </p:txBody>
      </p:sp>
      <p:sp>
        <p:nvSpPr>
          <p:cNvPr id="10" name="Text Placeholder 17">
            <a:extLst>
              <a:ext uri="{FF2B5EF4-FFF2-40B4-BE49-F238E27FC236}">
                <a16:creationId xmlns:a16="http://schemas.microsoft.com/office/drawing/2014/main" id="{60E97F5B-1D8E-3843-B109-7E5AE62A4641}"/>
              </a:ext>
            </a:extLst>
          </p:cNvPr>
          <p:cNvSpPr txBox="1">
            <a:spLocks/>
          </p:cNvSpPr>
          <p:nvPr/>
        </p:nvSpPr>
        <p:spPr>
          <a:xfrm>
            <a:off x="71501" y="5697252"/>
            <a:ext cx="9001063" cy="495834"/>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900" dirty="0">
                <a:latin typeface="InterFace" panose="020B0503030203020204" pitchFamily="34" charset="0"/>
              </a:rPr>
              <a:t>Data: Authors’ calculations using data from the Medicare Master Beneficiary Summary File and its Cost and Use segment for all traditional Medicare beneficiaries, 2007–2015, and information on annual payment rate changes from the Federal Register and the Centers for Medicare and Medicaid Services. Spending levels adjusted to reflect payment rates in effect in 2015.</a:t>
            </a:r>
          </a:p>
        </p:txBody>
      </p:sp>
    </p:spTree>
    <p:extLst>
      <p:ext uri="{BB962C8B-B14F-4D97-AF65-F5344CB8AC3E}">
        <p14:creationId xmlns:p14="http://schemas.microsoft.com/office/powerpoint/2010/main" val="155760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Placeholder 16">
            <a:extLst>
              <a:ext uri="{FF2B5EF4-FFF2-40B4-BE49-F238E27FC236}">
                <a16:creationId xmlns:a16="http://schemas.microsoft.com/office/drawing/2014/main" id="{7475C492-E650-3248-B247-8DDF1511453A}"/>
              </a:ext>
            </a:extLst>
          </p:cNvPr>
          <p:cNvGraphicFramePr>
            <a:graphicFrameLocks noGrp="1"/>
          </p:cNvGraphicFramePr>
          <p:nvPr>
            <p:ph type="chart" sz="quarter" idx="19"/>
            <p:extLst>
              <p:ext uri="{D42A27DB-BD31-4B8C-83A1-F6EECF244321}">
                <p14:modId xmlns:p14="http://schemas.microsoft.com/office/powerpoint/2010/main" val="3054856464"/>
              </p:ext>
            </p:extLst>
          </p:nvPr>
        </p:nvGraphicFramePr>
        <p:xfrm>
          <a:off x="71438" y="1190444"/>
          <a:ext cx="7315681" cy="4680003"/>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4">
            <a:extLst>
              <a:ext uri="{FF2B5EF4-FFF2-40B4-BE49-F238E27FC236}">
                <a16:creationId xmlns:a16="http://schemas.microsoft.com/office/drawing/2014/main" id="{5838E0DB-5858-4020-A112-86179E06ACA3}"/>
              </a:ext>
            </a:extLst>
          </p:cNvPr>
          <p:cNvSpPr>
            <a:spLocks noGrp="1"/>
          </p:cNvSpPr>
          <p:nvPr>
            <p:ph type="ctrTitle"/>
          </p:nvPr>
        </p:nvSpPr>
        <p:spPr/>
        <p:txBody>
          <a:bodyPr/>
          <a:lstStyle/>
          <a:p>
            <a:r>
              <a:rPr lang="en-US" dirty="0"/>
              <a:t>Average Medicare spending levels per beneficiary increased from 2007 to 2015 for most age groups of Medicare beneficiaries who qualify because of disability.</a:t>
            </a:r>
          </a:p>
        </p:txBody>
      </p:sp>
      <p:sp>
        <p:nvSpPr>
          <p:cNvPr id="9" name="TextBox 1">
            <a:extLst>
              <a:ext uri="{FF2B5EF4-FFF2-40B4-BE49-F238E27FC236}">
                <a16:creationId xmlns:a16="http://schemas.microsoft.com/office/drawing/2014/main" id="{D01CB9F5-F1BA-B14D-988B-6D3A7F83DC19}"/>
              </a:ext>
            </a:extLst>
          </p:cNvPr>
          <p:cNvSpPr txBox="1"/>
          <p:nvPr/>
        </p:nvSpPr>
        <p:spPr>
          <a:xfrm>
            <a:off x="71437" y="987552"/>
            <a:ext cx="6256962" cy="27432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i="1" dirty="0">
                <a:latin typeface="InterFace" panose="020B0503030203020204" pitchFamily="34" charset="0"/>
              </a:rPr>
              <a:t>Change in average Medicare spending per beneficiary by age group ($), 2007–2015</a:t>
            </a:r>
            <a:endParaRPr lang="en-US" sz="1400" dirty="0">
              <a:latin typeface="InterFace" panose="020B0503030203020204" pitchFamily="34" charset="0"/>
            </a:endParaRPr>
          </a:p>
        </p:txBody>
      </p:sp>
      <p:sp>
        <p:nvSpPr>
          <p:cNvPr id="10" name="Text Placeholder 17">
            <a:extLst>
              <a:ext uri="{FF2B5EF4-FFF2-40B4-BE49-F238E27FC236}">
                <a16:creationId xmlns:a16="http://schemas.microsoft.com/office/drawing/2014/main" id="{13773B7E-F453-6040-BD3E-3398C4E4F904}"/>
              </a:ext>
            </a:extLst>
          </p:cNvPr>
          <p:cNvSpPr txBox="1">
            <a:spLocks/>
          </p:cNvSpPr>
          <p:nvPr/>
        </p:nvSpPr>
        <p:spPr>
          <a:xfrm>
            <a:off x="71501" y="5697252"/>
            <a:ext cx="9001063" cy="495834"/>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900" dirty="0">
                <a:latin typeface="InterFace" panose="020B0503030203020204" pitchFamily="34" charset="0"/>
              </a:rPr>
              <a:t>Data: Authors’ calculations using data from the Medicare Master Beneficiary Summary File and its Cost and Use segment for all traditional Medicare beneficiaries, 2007–2015, and information on annual payment rate changes from the Federal Register and the Centers for Medicare and Medicaid Services. Spending levels adjusted to reflect payment rates in effect in 2015.</a:t>
            </a:r>
          </a:p>
        </p:txBody>
      </p:sp>
    </p:spTree>
    <p:extLst>
      <p:ext uri="{BB962C8B-B14F-4D97-AF65-F5344CB8AC3E}">
        <p14:creationId xmlns:p14="http://schemas.microsoft.com/office/powerpoint/2010/main" val="173712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6697286-AD4F-4F90-9290-55DD1D1E3951}"/>
              </a:ext>
            </a:extLst>
          </p:cNvPr>
          <p:cNvSpPr>
            <a:spLocks noGrp="1"/>
          </p:cNvSpPr>
          <p:nvPr>
            <p:ph type="ctrTitle"/>
          </p:nvPr>
        </p:nvSpPr>
        <p:spPr/>
        <p:txBody>
          <a:bodyPr/>
          <a:lstStyle/>
          <a:p>
            <a:r>
              <a:rPr lang="en-US" dirty="0"/>
              <a:t>All age groups of older Medicare beneficiaries had similar patterns of declining or </a:t>
            </a:r>
            <a:br>
              <a:rPr lang="en-US" dirty="0"/>
            </a:br>
            <a:r>
              <a:rPr lang="en-US" dirty="0"/>
              <a:t>low annual growth in spending per beneficiary from 2007 to 2015.</a:t>
            </a:r>
          </a:p>
        </p:txBody>
      </p:sp>
      <p:sp>
        <p:nvSpPr>
          <p:cNvPr id="7" name="TextBox 1">
            <a:extLst>
              <a:ext uri="{FF2B5EF4-FFF2-40B4-BE49-F238E27FC236}">
                <a16:creationId xmlns:a16="http://schemas.microsoft.com/office/drawing/2014/main" id="{C81793D5-C581-1445-902C-49C6CBB43A65}"/>
              </a:ext>
            </a:extLst>
          </p:cNvPr>
          <p:cNvSpPr txBox="1"/>
          <p:nvPr/>
        </p:nvSpPr>
        <p:spPr>
          <a:xfrm>
            <a:off x="71439" y="918544"/>
            <a:ext cx="6400800" cy="27432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i="1" dirty="0">
                <a:latin typeface="InterFace" panose="020B0503030203020204" pitchFamily="34" charset="0"/>
              </a:rPr>
              <a:t>Annual growth in Medicare spending per beneficiary by age group (%), 2007–2015</a:t>
            </a:r>
            <a:endParaRPr lang="en-US" sz="1400" dirty="0">
              <a:latin typeface="InterFace" panose="020B0503030203020204" pitchFamily="34" charset="0"/>
            </a:endParaRPr>
          </a:p>
        </p:txBody>
      </p:sp>
      <p:graphicFrame>
        <p:nvGraphicFramePr>
          <p:cNvPr id="15" name="Chart Placeholder 7">
            <a:extLst>
              <a:ext uri="{FF2B5EF4-FFF2-40B4-BE49-F238E27FC236}">
                <a16:creationId xmlns:a16="http://schemas.microsoft.com/office/drawing/2014/main" id="{3D132BE8-31D6-8044-A5E8-005798DD53A5}"/>
              </a:ext>
            </a:extLst>
          </p:cNvPr>
          <p:cNvGraphicFramePr>
            <a:graphicFrameLocks noGrp="1"/>
          </p:cNvGraphicFramePr>
          <p:nvPr>
            <p:ph type="chart" sz="quarter" idx="19"/>
            <p:extLst>
              <p:ext uri="{D42A27DB-BD31-4B8C-83A1-F6EECF244321}">
                <p14:modId xmlns:p14="http://schemas.microsoft.com/office/powerpoint/2010/main" val="2023853634"/>
              </p:ext>
            </p:extLst>
          </p:nvPr>
        </p:nvGraphicFramePr>
        <p:xfrm>
          <a:off x="71439" y="1084352"/>
          <a:ext cx="2964816" cy="228494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Chart Placeholder 7">
            <a:extLst>
              <a:ext uri="{FF2B5EF4-FFF2-40B4-BE49-F238E27FC236}">
                <a16:creationId xmlns:a16="http://schemas.microsoft.com/office/drawing/2014/main" id="{6A0764BF-C424-BF4B-863E-D4612F425122}"/>
              </a:ext>
            </a:extLst>
          </p:cNvPr>
          <p:cNvGraphicFramePr>
            <a:graphicFrameLocks/>
          </p:cNvGraphicFramePr>
          <p:nvPr>
            <p:extLst>
              <p:ext uri="{D42A27DB-BD31-4B8C-83A1-F6EECF244321}">
                <p14:modId xmlns:p14="http://schemas.microsoft.com/office/powerpoint/2010/main" val="3171062685"/>
              </p:ext>
            </p:extLst>
          </p:nvPr>
        </p:nvGraphicFramePr>
        <p:xfrm>
          <a:off x="71439" y="3568582"/>
          <a:ext cx="2964816" cy="228494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hart Placeholder 7">
            <a:extLst>
              <a:ext uri="{FF2B5EF4-FFF2-40B4-BE49-F238E27FC236}">
                <a16:creationId xmlns:a16="http://schemas.microsoft.com/office/drawing/2014/main" id="{D1588387-1C39-CF43-9403-B30439B1507C}"/>
              </a:ext>
            </a:extLst>
          </p:cNvPr>
          <p:cNvGraphicFramePr>
            <a:graphicFrameLocks/>
          </p:cNvGraphicFramePr>
          <p:nvPr>
            <p:extLst>
              <p:ext uri="{D42A27DB-BD31-4B8C-83A1-F6EECF244321}">
                <p14:modId xmlns:p14="http://schemas.microsoft.com/office/powerpoint/2010/main" val="4254957430"/>
              </p:ext>
            </p:extLst>
          </p:nvPr>
        </p:nvGraphicFramePr>
        <p:xfrm>
          <a:off x="3185852" y="1084352"/>
          <a:ext cx="2605221" cy="2284946"/>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8" name="Chart Placeholder 7">
            <a:extLst>
              <a:ext uri="{FF2B5EF4-FFF2-40B4-BE49-F238E27FC236}">
                <a16:creationId xmlns:a16="http://schemas.microsoft.com/office/drawing/2014/main" id="{E9D381FF-882B-5948-8438-FAB10B512B61}"/>
              </a:ext>
            </a:extLst>
          </p:cNvPr>
          <p:cNvGraphicFramePr>
            <a:graphicFrameLocks/>
          </p:cNvGraphicFramePr>
          <p:nvPr>
            <p:extLst>
              <p:ext uri="{D42A27DB-BD31-4B8C-83A1-F6EECF244321}">
                <p14:modId xmlns:p14="http://schemas.microsoft.com/office/powerpoint/2010/main" val="2539817373"/>
              </p:ext>
            </p:extLst>
          </p:nvPr>
        </p:nvGraphicFramePr>
        <p:xfrm>
          <a:off x="3185852" y="3568582"/>
          <a:ext cx="2605221" cy="2284946"/>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9" name="Chart Placeholder 7">
            <a:extLst>
              <a:ext uri="{FF2B5EF4-FFF2-40B4-BE49-F238E27FC236}">
                <a16:creationId xmlns:a16="http://schemas.microsoft.com/office/drawing/2014/main" id="{5619C4F1-118C-614C-9C0C-2B955E9ACAD7}"/>
              </a:ext>
            </a:extLst>
          </p:cNvPr>
          <p:cNvGraphicFramePr>
            <a:graphicFrameLocks/>
          </p:cNvGraphicFramePr>
          <p:nvPr>
            <p:extLst>
              <p:ext uri="{D42A27DB-BD31-4B8C-83A1-F6EECF244321}">
                <p14:modId xmlns:p14="http://schemas.microsoft.com/office/powerpoint/2010/main" val="3498389093"/>
              </p:ext>
            </p:extLst>
          </p:nvPr>
        </p:nvGraphicFramePr>
        <p:xfrm>
          <a:off x="5881716" y="1084352"/>
          <a:ext cx="2605221" cy="2284946"/>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0" name="Chart Placeholder 7">
            <a:extLst>
              <a:ext uri="{FF2B5EF4-FFF2-40B4-BE49-F238E27FC236}">
                <a16:creationId xmlns:a16="http://schemas.microsoft.com/office/drawing/2014/main" id="{3070C79C-8701-8241-B49F-A1FC6C0EC423}"/>
              </a:ext>
            </a:extLst>
          </p:cNvPr>
          <p:cNvGraphicFramePr>
            <a:graphicFrameLocks/>
          </p:cNvGraphicFramePr>
          <p:nvPr>
            <p:extLst>
              <p:ext uri="{D42A27DB-BD31-4B8C-83A1-F6EECF244321}">
                <p14:modId xmlns:p14="http://schemas.microsoft.com/office/powerpoint/2010/main" val="2431976896"/>
              </p:ext>
            </p:extLst>
          </p:nvPr>
        </p:nvGraphicFramePr>
        <p:xfrm>
          <a:off x="5881716" y="3568582"/>
          <a:ext cx="2605221" cy="2284946"/>
        </p:xfrm>
        <a:graphic>
          <a:graphicData uri="http://schemas.openxmlformats.org/drawingml/2006/chart">
            <c:chart xmlns:c="http://schemas.openxmlformats.org/drawingml/2006/chart" xmlns:r="http://schemas.openxmlformats.org/officeDocument/2006/relationships" r:id="rId8"/>
          </a:graphicData>
        </a:graphic>
      </p:graphicFrame>
      <p:sp>
        <p:nvSpPr>
          <p:cNvPr id="12" name="Text Placeholder 17">
            <a:extLst>
              <a:ext uri="{FF2B5EF4-FFF2-40B4-BE49-F238E27FC236}">
                <a16:creationId xmlns:a16="http://schemas.microsoft.com/office/drawing/2014/main" id="{F971E9B1-84E7-D24D-9CAD-556E86017C58}"/>
              </a:ext>
            </a:extLst>
          </p:cNvPr>
          <p:cNvSpPr txBox="1">
            <a:spLocks/>
          </p:cNvSpPr>
          <p:nvPr/>
        </p:nvSpPr>
        <p:spPr>
          <a:xfrm>
            <a:off x="71501" y="5697252"/>
            <a:ext cx="9001063" cy="495834"/>
          </a:xfrm>
          <a:prstGeom prst="rect">
            <a:avLst/>
          </a:prstGeom>
        </p:spPr>
        <p:txBody>
          <a:bodyPr lIns="0" tIns="0" rIns="0" bIns="0" anchor="b" anchorCtr="0"/>
          <a:lst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900" dirty="0">
                <a:latin typeface="InterFace" panose="020B0503030203020204" pitchFamily="34" charset="0"/>
              </a:rPr>
              <a:t>Data: Authors’ calculations using data from the Medicare Master Beneficiary Summary File and its Cost and Use segment for all traditional Medicare beneficiaries, 2007–2015, and information on annual payment rate changes from the Federal Register and the Centers for Medicare and Medicaid Services.  Spending growth rates adjusted to reflect annual payment rate changes.</a:t>
            </a:r>
          </a:p>
        </p:txBody>
      </p:sp>
    </p:spTree>
    <p:extLst>
      <p:ext uri="{BB962C8B-B14F-4D97-AF65-F5344CB8AC3E}">
        <p14:creationId xmlns:p14="http://schemas.microsoft.com/office/powerpoint/2010/main" val="1354490915"/>
      </p:ext>
    </p:extLst>
  </p:cSld>
  <p:clrMapOvr>
    <a:masterClrMapping/>
  </p:clrMapOvr>
</p:sld>
</file>

<file path=ppt/theme/theme1.xml><?xml version="1.0" encoding="utf-8"?>
<a:theme xmlns:a="http://schemas.openxmlformats.org/drawingml/2006/main" name="1_Office Theme">
  <a:themeElements>
    <a:clrScheme name="CMW V1.0">
      <a:dk1>
        <a:srgbClr val="4C515A"/>
      </a:dk1>
      <a:lt1>
        <a:sysClr val="window" lastClr="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044C7F"/>
      </a:hlink>
      <a:folHlink>
        <a:srgbClr val="4ABDBC"/>
      </a:folHlink>
    </a:clrScheme>
    <a:fontScheme name="Custom 4">
      <a:majorFont>
        <a:latin typeface="Georgi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Template_Centennial_Jan2018" id="{B39BC8CA-6688-0D4A-80B3-63A90B604AC9}" vid="{9790F92E-C2C7-0F48-A2BA-07E8E33C47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A86F167E7CC7A4FA5999C49E55F608F" ma:contentTypeVersion="4" ma:contentTypeDescription="Create a new document." ma:contentTypeScope="" ma:versionID="92378df403c1efaa159937b2186731f3">
  <xsd:schema xmlns:xsd="http://www.w3.org/2001/XMLSchema" xmlns:xs="http://www.w3.org/2001/XMLSchema" xmlns:p="http://schemas.microsoft.com/office/2006/metadata/properties" xmlns:ns2="29bc6a8d-14dd-4a95-baab-e16a8c685bba" xmlns:ns3="c95c36f9-7b23-4b6e-8eba-a6af4d3881a3" targetNamespace="http://schemas.microsoft.com/office/2006/metadata/properties" ma:root="true" ma:fieldsID="9b93086966055356ea900ae7848c0a04" ns2:_="" ns3:_="">
    <xsd:import namespace="29bc6a8d-14dd-4a95-baab-e16a8c685bba"/>
    <xsd:import namespace="c95c36f9-7b23-4b6e-8eba-a6af4d3881a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bc6a8d-14dd-4a95-baab-e16a8c685bb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95c36f9-7b23-4b6e-8eba-a6af4d3881a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2B60CF-40F9-4360-8516-8A258CFA1767}">
  <ds:schemaRefs>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purl.org/dc/elements/1.1/"/>
    <ds:schemaRef ds:uri="http://schemas.microsoft.com/office/infopath/2007/PartnerControls"/>
    <ds:schemaRef ds:uri="http://purl.org/dc/terms/"/>
    <ds:schemaRef ds:uri="c95c36f9-7b23-4b6e-8eba-a6af4d3881a3"/>
    <ds:schemaRef ds:uri="29bc6a8d-14dd-4a95-baab-e16a8c685bba"/>
    <ds:schemaRef ds:uri="http://www.w3.org/XML/1998/namespace"/>
  </ds:schemaRefs>
</ds:datastoreItem>
</file>

<file path=customXml/itemProps2.xml><?xml version="1.0" encoding="utf-8"?>
<ds:datastoreItem xmlns:ds="http://schemas.openxmlformats.org/officeDocument/2006/customXml" ds:itemID="{AB21D00D-CB94-461A-80B4-04119CDDF2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bc6a8d-14dd-4a95-baab-e16a8c685bba"/>
    <ds:schemaRef ds:uri="c95c36f9-7b23-4b6e-8eba-a6af4d3881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2938EF-51BD-4AC1-96A4-8B2A1939C1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CMWF_Template_Centennial_Jan2018</Template>
  <TotalTime>21665</TotalTime>
  <Words>649</Words>
  <Application>Microsoft Macintosh PowerPoint</Application>
  <PresentationFormat>On-screen Show (4:3)</PresentationFormat>
  <Paragraphs>37</Paragraphs>
  <Slides>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Georgia</vt:lpstr>
      <vt:lpstr>InterFace</vt:lpstr>
      <vt:lpstr>Trebuchet MS</vt:lpstr>
      <vt:lpstr>1_Office Theme</vt:lpstr>
      <vt:lpstr>From 2007 to 2015, the number of beneficiaries ages 65 to 69 increased more than any other age group as baby boomers joined Medicare.</vt:lpstr>
      <vt:lpstr>Even before baby boomers began aging into Medicare, beneficiaries ages 65 to 69 were the largest age group in traditional Medicare.</vt:lpstr>
      <vt:lpstr>The increased number of younger Medicare beneficiaries only slightly lowered how much Medicare spends on average per beneficiary.</vt:lpstr>
      <vt:lpstr>Even if the age distribution of the Medicare population had remained the same, annual growth in Medicare spending per beneficiary would have been low.</vt:lpstr>
      <vt:lpstr>Across most older groups, average Medicare spending levels per beneficiary changed little from 2007 to 2015.</vt:lpstr>
      <vt:lpstr>Average Medicare spending levels per beneficiary increased from 2007 to 2015 for most age groups of Medicare beneficiaries who qualify because of disability.</vt:lpstr>
      <vt:lpstr>All age groups of older Medicare beneficiaries had similar patterns of declining or  low annual growth in spending per beneficiary from 2007 to 2015.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 Wilson</dc:creator>
  <cp:lastModifiedBy>Paul Frame</cp:lastModifiedBy>
  <cp:revision>369</cp:revision>
  <cp:lastPrinted>2019-09-11T19:24:06Z</cp:lastPrinted>
  <dcterms:created xsi:type="dcterms:W3CDTF">2018-01-16T15:08:05Z</dcterms:created>
  <dcterms:modified xsi:type="dcterms:W3CDTF">2019-12-18T18:03:50Z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0x010100EA86F167E7CC7A4FA5999C49E55F608F</vt:lpwstr>
  </property>
</Properties>
</file>