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charts/chart5.xml" ContentType="application/vnd.openxmlformats-officedocument.drawingml.chart+xml"/>
  <Override PartName="/ppt/charts/chart6.xml" ContentType="application/vnd.openxmlformats-officedocument.drawingml.chart+xml"/>
  <Override PartName="/ppt/charts/style4.xml" ContentType="application/vnd.ms-office.chartstyle+xml"/>
  <Override PartName="/ppt/charts/colors4.xml" ContentType="application/vnd.ms-office.chartcolorstyle+xml"/>
  <Override PartName="/ppt/charts/chart7.xml" ContentType="application/vnd.openxmlformats-officedocument.drawingml.chart+xml"/>
  <Override PartName="/ppt/charts/chart8.xml" ContentType="application/vnd.openxmlformats-officedocument.drawingml.chart+xml"/>
  <Override PartName="/ppt/charts/style5.xml" ContentType="application/vnd.ms-office.chartstyle+xml"/>
  <Override PartName="/ppt/charts/colors5.xml" ContentType="application/vnd.ms-office.chartcolorstyle+xml"/>
  <Override PartName="/ppt/charts/chart9.xml" ContentType="application/vnd.openxmlformats-officedocument.drawingml.chart+xml"/>
  <Override PartName="/ppt/charts/chart10.xml" ContentType="application/vnd.openxmlformats-officedocument.drawingml.chart+xml"/>
  <Override PartName="/ppt/charts/style6.xml" ContentType="application/vnd.ms-office.chartstyle+xml"/>
  <Override PartName="/ppt/charts/colors6.xml" ContentType="application/vnd.ms-office.chartcolorstyle+xml"/>
  <Override PartName="/ppt/charts/chart11.xml" ContentType="application/vnd.openxmlformats-officedocument.drawingml.chart+xml"/>
  <Override PartName="/ppt/charts/chart12.xml" ContentType="application/vnd.openxmlformats-officedocument.drawingml.chart+xml"/>
  <Override PartName="/ppt/charts/style7.xml" ContentType="application/vnd.ms-office.chartstyle+xml"/>
  <Override PartName="/ppt/charts/colors7.xml" ContentType="application/vnd.ms-office.chartcolorstyle+xml"/>
  <Override PartName="/ppt/charts/chart13.xml" ContentType="application/vnd.openxmlformats-officedocument.drawingml.chart+xml"/>
  <Override PartName="/ppt/charts/style8.xml" ContentType="application/vnd.ms-office.chartstyle+xml"/>
  <Override PartName="/ppt/charts/colors8.xml" ContentType="application/vnd.ms-office.chartcolorstyle+xml"/>
  <Override PartName="/ppt/charts/chart14.xml" ContentType="application/vnd.openxmlformats-officedocument.drawingml.chart+xml"/>
  <Override PartName="/ppt/charts/style9.xml" ContentType="application/vnd.ms-office.chartstyle+xml"/>
  <Override PartName="/ppt/charts/colors9.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80" r:id="rId4"/>
  </p:sldMasterIdLst>
  <p:notesMasterIdLst>
    <p:notesMasterId r:id="rId26"/>
  </p:notesMasterIdLst>
  <p:handoutMasterIdLst>
    <p:handoutMasterId r:id="rId27"/>
  </p:handoutMasterIdLst>
  <p:sldIdLst>
    <p:sldId id="463" r:id="rId5"/>
    <p:sldId id="475" r:id="rId6"/>
    <p:sldId id="487" r:id="rId7"/>
    <p:sldId id="501" r:id="rId8"/>
    <p:sldId id="488" r:id="rId9"/>
    <p:sldId id="502" r:id="rId10"/>
    <p:sldId id="489" r:id="rId11"/>
    <p:sldId id="503" r:id="rId12"/>
    <p:sldId id="490" r:id="rId13"/>
    <p:sldId id="497" r:id="rId14"/>
    <p:sldId id="492" r:id="rId15"/>
    <p:sldId id="498" r:id="rId16"/>
    <p:sldId id="494" r:id="rId17"/>
    <p:sldId id="499" r:id="rId18"/>
    <p:sldId id="491" r:id="rId19"/>
    <p:sldId id="500" r:id="rId20"/>
    <p:sldId id="493" r:id="rId21"/>
    <p:sldId id="495" r:id="rId22"/>
    <p:sldId id="496" r:id="rId23"/>
    <p:sldId id="476" r:id="rId24"/>
    <p:sldId id="458" r:id="rId25"/>
  </p:sldIdLst>
  <p:sldSz cx="9144000" cy="6858000" type="screen4x3"/>
  <p:notesSz cx="7023100" cy="9309100"/>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0" userDrawn="1">
          <p15:clr>
            <a:srgbClr val="A4A3A4"/>
          </p15:clr>
        </p15:guide>
        <p15:guide id="2" pos="2988" userDrawn="1">
          <p15:clr>
            <a:srgbClr val="A4A3A4"/>
          </p15:clr>
        </p15:guide>
        <p15:guide id="3" orient="horz" pos="1094" userDrawn="1">
          <p15:clr>
            <a:srgbClr val="A4A3A4"/>
          </p15:clr>
        </p15:guide>
        <p15:guide id="4" pos="2490" userDrawn="1">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urnendu Biswas" initials="PB" lastIdx="1" clrIdx="0"/>
  <p:cmAuthor id="2" name="Don Moulds" initials="DM" lastIdx="4" clrIdx="1"/>
  <p:cmAuthor id="3" name="Shanoor Seervai" initials="SS" lastIdx="2" clrIdx="2"/>
  <p:cmAuthor id="4" name="Jen Wilson" initials="JW" lastIdx="1" clrIdx="3"/>
  <p:cmAuthor id="5" name="Jen Wilson" initials="JW [2]" lastIdx="1"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9149"/>
    <a:srgbClr val="5F5A9D"/>
    <a:srgbClr val="C9DEE3"/>
    <a:srgbClr val="E0E0E0"/>
    <a:srgbClr val="4ABDBC"/>
    <a:srgbClr val="8ADAD2"/>
    <a:srgbClr val="9FE1DB"/>
    <a:srgbClr val="B6E8E3"/>
    <a:srgbClr val="CDEFEC"/>
    <a:srgbClr val="DFF5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7C83FF-B33D-48D2-8871-857BAB736CBB}" v="1" dt="2020-01-14T18:49:50.4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15"/>
    <p:restoredTop sz="96604" autoAdjust="0"/>
  </p:normalViewPr>
  <p:slideViewPr>
    <p:cSldViewPr snapToGrid="0">
      <p:cViewPr varScale="1">
        <p:scale>
          <a:sx n="107" d="100"/>
          <a:sy n="107" d="100"/>
        </p:scale>
        <p:origin x="1362" y="114"/>
      </p:cViewPr>
      <p:guideLst>
        <p:guide orient="horz" pos="1570"/>
        <p:guide pos="2988"/>
        <p:guide orient="horz" pos="1094"/>
        <p:guide pos="2490"/>
      </p:guideLst>
    </p:cSldViewPr>
  </p:slideViewPr>
  <p:notesTextViewPr>
    <p:cViewPr>
      <p:scale>
        <a:sx n="1" d="1"/>
        <a:sy n="1" d="1"/>
      </p:scale>
      <p:origin x="0" y="0"/>
    </p:cViewPr>
  </p:notesTextViewPr>
  <p:notesViewPr>
    <p:cSldViewPr snapToGrid="0">
      <p:cViewPr>
        <p:scale>
          <a:sx n="1" d="2"/>
          <a:sy n="1" d="2"/>
        </p:scale>
        <p:origin x="0" y="0"/>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viewProps" Target="viewProp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sse Baumgartner" userId="3883efdb-56ca-4cc4-b00e-5864e59762ae" providerId="ADAL" clId="{3B7C83FF-B33D-48D2-8871-857BAB736CBB}"/>
    <pc:docChg chg="modSld">
      <pc:chgData name="Jesse Baumgartner" userId="3883efdb-56ca-4cc4-b00e-5864e59762ae" providerId="ADAL" clId="{3B7C83FF-B33D-48D2-8871-857BAB736CBB}" dt="2020-01-14T19:22:07.667" v="16" actId="20577"/>
      <pc:docMkLst>
        <pc:docMk/>
      </pc:docMkLst>
      <pc:sldChg chg="modSp">
        <pc:chgData name="Jesse Baumgartner" userId="3883efdb-56ca-4cc4-b00e-5864e59762ae" providerId="ADAL" clId="{3B7C83FF-B33D-48D2-8871-857BAB736CBB}" dt="2020-01-14T19:22:07.667" v="16" actId="20577"/>
        <pc:sldMkLst>
          <pc:docMk/>
          <pc:sldMk cId="2073492180" sldId="458"/>
        </pc:sldMkLst>
        <pc:spChg chg="mod">
          <ac:chgData name="Jesse Baumgartner" userId="3883efdb-56ca-4cc4-b00e-5864e59762ae" providerId="ADAL" clId="{3B7C83FF-B33D-48D2-8871-857BAB736CBB}" dt="2020-01-14T19:22:07.667" v="16" actId="20577"/>
          <ac:spMkLst>
            <pc:docMk/>
            <pc:sldMk cId="2073492180" sldId="458"/>
            <ac:spMk id="6" creationId="{FA495C74-85A5-4421-A95A-0B0F6A789B90}"/>
          </ac:spMkLst>
        </pc:spChg>
      </pc:sldChg>
      <pc:sldChg chg="modSp">
        <pc:chgData name="Jesse Baumgartner" userId="3883efdb-56ca-4cc4-b00e-5864e59762ae" providerId="ADAL" clId="{3B7C83FF-B33D-48D2-8871-857BAB736CBB}" dt="2020-01-14T18:37:14.180" v="15" actId="20577"/>
        <pc:sldMkLst>
          <pc:docMk/>
          <pc:sldMk cId="947751352" sldId="475"/>
        </pc:sldMkLst>
        <pc:spChg chg="mod">
          <ac:chgData name="Jesse Baumgartner" userId="3883efdb-56ca-4cc4-b00e-5864e59762ae" providerId="ADAL" clId="{3B7C83FF-B33D-48D2-8871-857BAB736CBB}" dt="2020-01-14T18:37:14.180" v="15" actId="20577"/>
          <ac:spMkLst>
            <pc:docMk/>
            <pc:sldMk cId="947751352" sldId="475"/>
            <ac:spMk id="6" creationId="{FA495C74-85A5-4421-A95A-0B0F6A789B90}"/>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6.xml"/><Relationship Id="rId1" Type="http://schemas.microsoft.com/office/2011/relationships/chartStyle" Target="style6.xml"/></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7.xml"/><Relationship Id="rId1" Type="http://schemas.microsoft.com/office/2011/relationships/chartStyle" Target="style7.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8.xml"/><Relationship Id="rId1" Type="http://schemas.microsoft.com/office/2011/relationships/chartStyle" Target="style8.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9.xml"/><Relationship Id="rId1" Type="http://schemas.microsoft.com/office/2011/relationships/chartStyle" Target="style9.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4.xml"/><Relationship Id="rId1" Type="http://schemas.microsoft.com/office/2011/relationships/chartStyle" Target="style4.xml"/></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5.xml"/><Relationship Id="rId1" Type="http://schemas.microsoft.com/office/2011/relationships/chartStyle" Target="style5.xml"/></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076812839725399E-2"/>
          <c:y val="2.4383376193924101E-2"/>
          <c:w val="0.96152209710326697"/>
          <c:h val="0.89133430058636198"/>
        </c:manualLayout>
      </c:layout>
      <c:lineChart>
        <c:grouping val="standard"/>
        <c:varyColors val="0"/>
        <c:ser>
          <c:idx val="0"/>
          <c:order val="0"/>
          <c:tx>
            <c:strRef>
              <c:f>Sheet1!$A$2</c:f>
              <c:strCache>
                <c:ptCount val="1"/>
                <c:pt idx="0">
                  <c:v>All</c:v>
                </c:pt>
              </c:strCache>
            </c:strRef>
          </c:tx>
          <c:spPr>
            <a:ln w="28575" cap="rnd">
              <a:solidFill>
                <a:schemeClr val="accent4"/>
              </a:solidFill>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0-2631-4FEE-BB89-07B4CA775954}"/>
                </c:ext>
              </c:extLst>
            </c:dLbl>
            <c:dLbl>
              <c:idx val="3"/>
              <c:layout>
                <c:manualLayout>
                  <c:x val="-2.7451369443585501E-2"/>
                  <c:y val="3.612727052476710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631-4FEE-BB89-07B4CA775954}"/>
                </c:ext>
              </c:extLst>
            </c:dLbl>
            <c:dLbl>
              <c:idx val="4"/>
              <c:delete val="1"/>
              <c:extLst>
                <c:ext xmlns:c15="http://schemas.microsoft.com/office/drawing/2012/chart" uri="{CE6537A1-D6FC-4f65-9D91-7224C49458BB}"/>
                <c:ext xmlns:c16="http://schemas.microsoft.com/office/drawing/2014/chart" uri="{C3380CC4-5D6E-409C-BE32-E72D297353CC}">
                  <c16:uniqueId val="{00000002-2631-4FEE-BB89-07B4CA775954}"/>
                </c:ext>
              </c:extLst>
            </c:dLbl>
            <c:dLbl>
              <c:idx val="5"/>
              <c:layout>
                <c:manualLayout>
                  <c:x val="-2.7451369443585501E-2"/>
                  <c:y val="3.612727052476699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631-4FEE-BB89-07B4CA775954}"/>
                </c:ext>
              </c:extLst>
            </c:dLbl>
            <c:numFmt formatCode="#,##0.0" sourceLinked="0"/>
            <c:spPr>
              <a:noFill/>
              <a:ln>
                <a:noFill/>
              </a:ln>
              <a:effectLst/>
            </c:spPr>
            <c:txPr>
              <a:bodyPr rot="0" spcFirstLastPara="1" vertOverflow="ellipsis" vert="horz" wrap="square" anchor="ctr" anchorCtr="1"/>
              <a:lstStyle/>
              <a:p>
                <a:pPr>
                  <a:defRPr sz="1200" b="1" i="0" u="none" strike="noStrike" kern="1200" baseline="0">
                    <a:solidFill>
                      <a:schemeClr val="accent4"/>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Sheet1!$B$2:$G$2</c:f>
              <c:numCache>
                <c:formatCode>General</c:formatCode>
                <c:ptCount val="6"/>
                <c:pt idx="0">
                  <c:v>20.428000000000001</c:v>
                </c:pt>
                <c:pt idx="1">
                  <c:v>16.344999999999999</c:v>
                </c:pt>
                <c:pt idx="2">
                  <c:v>13.196999999999999</c:v>
                </c:pt>
                <c:pt idx="3">
                  <c:v>12.073</c:v>
                </c:pt>
                <c:pt idx="4">
                  <c:v>12.246</c:v>
                </c:pt>
                <c:pt idx="5">
                  <c:v>12.436999999999999</c:v>
                </c:pt>
              </c:numCache>
            </c:numRef>
          </c:val>
          <c:smooth val="0"/>
          <c:extLst>
            <c:ext xmlns:c16="http://schemas.microsoft.com/office/drawing/2014/chart" uri="{C3380CC4-5D6E-409C-BE32-E72D297353CC}">
              <c16:uniqueId val="{00000004-2631-4FEE-BB89-07B4CA775954}"/>
            </c:ext>
          </c:extLst>
        </c:ser>
        <c:ser>
          <c:idx val="1"/>
          <c:order val="1"/>
          <c:tx>
            <c:strRef>
              <c:f>Sheet1!$A$3</c:f>
              <c:strCache>
                <c:ptCount val="1"/>
                <c:pt idx="0">
                  <c:v>Black</c:v>
                </c:pt>
              </c:strCache>
            </c:strRef>
          </c:tx>
          <c:spPr>
            <a:ln w="28575" cap="rnd">
              <a:solidFill>
                <a:schemeClr val="accent2"/>
              </a:solidFill>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5-2631-4FEE-BB89-07B4CA775954}"/>
                </c:ext>
              </c:extLst>
            </c:dLbl>
            <c:dLbl>
              <c:idx val="4"/>
              <c:delete val="1"/>
              <c:extLst>
                <c:ext xmlns:c15="http://schemas.microsoft.com/office/drawing/2012/chart" uri="{CE6537A1-D6FC-4f65-9D91-7224C49458BB}"/>
                <c:ext xmlns:c16="http://schemas.microsoft.com/office/drawing/2014/chart" uri="{C3380CC4-5D6E-409C-BE32-E72D297353CC}">
                  <c16:uniqueId val="{00000006-2631-4FEE-BB89-07B4CA775954}"/>
                </c:ext>
              </c:extLst>
            </c:dLbl>
            <c:numFmt formatCode="#,##0.0" sourceLinked="0"/>
            <c:spPr>
              <a:noFill/>
              <a:ln>
                <a:noFill/>
              </a:ln>
              <a:effectLst/>
            </c:spPr>
            <c:txPr>
              <a:bodyPr rot="0" spcFirstLastPara="1" vertOverflow="ellipsis" vert="horz" wrap="square" anchor="ctr" anchorCtr="1"/>
              <a:lstStyle/>
              <a:p>
                <a:pPr>
                  <a:defRPr sz="1200" b="1" i="0" u="none" strike="noStrike" kern="1200" baseline="0">
                    <a:solidFill>
                      <a:schemeClr val="accent2"/>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2013</c:v>
                </c:pt>
                <c:pt idx="1">
                  <c:v>2014</c:v>
                </c:pt>
                <c:pt idx="2">
                  <c:v>2015</c:v>
                </c:pt>
                <c:pt idx="3">
                  <c:v>2016</c:v>
                </c:pt>
                <c:pt idx="4">
                  <c:v>2017</c:v>
                </c:pt>
                <c:pt idx="5">
                  <c:v>2018</c:v>
                </c:pt>
              </c:strCache>
            </c:strRef>
          </c:cat>
          <c:val>
            <c:numRef>
              <c:f>Sheet1!$B$3:$G$3</c:f>
              <c:numCache>
                <c:formatCode>General</c:formatCode>
                <c:ptCount val="6"/>
                <c:pt idx="0">
                  <c:v>24.352</c:v>
                </c:pt>
                <c:pt idx="1">
                  <c:v>19.207000000000001</c:v>
                </c:pt>
                <c:pt idx="2">
                  <c:v>15.465</c:v>
                </c:pt>
                <c:pt idx="3">
                  <c:v>13.691000000000001</c:v>
                </c:pt>
                <c:pt idx="4">
                  <c:v>13.888</c:v>
                </c:pt>
                <c:pt idx="5">
                  <c:v>14.422000000000001</c:v>
                </c:pt>
              </c:numCache>
            </c:numRef>
          </c:val>
          <c:smooth val="0"/>
          <c:extLst>
            <c:ext xmlns:c16="http://schemas.microsoft.com/office/drawing/2014/chart" uri="{C3380CC4-5D6E-409C-BE32-E72D297353CC}">
              <c16:uniqueId val="{00000007-2631-4FEE-BB89-07B4CA775954}"/>
            </c:ext>
          </c:extLst>
        </c:ser>
        <c:ser>
          <c:idx val="2"/>
          <c:order val="2"/>
          <c:tx>
            <c:strRef>
              <c:f>Sheet1!$A$4</c:f>
              <c:strCache>
                <c:ptCount val="1"/>
                <c:pt idx="0">
                  <c:v>Hispanic</c:v>
                </c:pt>
              </c:strCache>
            </c:strRef>
          </c:tx>
          <c:spPr>
            <a:ln w="28575" cap="rnd">
              <a:solidFill>
                <a:schemeClr val="accent3"/>
              </a:solidFill>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8-2631-4FEE-BB89-07B4CA775954}"/>
                </c:ext>
              </c:extLst>
            </c:dLbl>
            <c:dLbl>
              <c:idx val="4"/>
              <c:delete val="1"/>
              <c:extLst>
                <c:ext xmlns:c15="http://schemas.microsoft.com/office/drawing/2012/chart" uri="{CE6537A1-D6FC-4f65-9D91-7224C49458BB}"/>
                <c:ext xmlns:c16="http://schemas.microsoft.com/office/drawing/2014/chart" uri="{C3380CC4-5D6E-409C-BE32-E72D297353CC}">
                  <c16:uniqueId val="{00000009-2631-4FEE-BB89-07B4CA775954}"/>
                </c:ext>
              </c:extLst>
            </c:dLbl>
            <c:numFmt formatCode="#,##0.0" sourceLinked="0"/>
            <c:spPr>
              <a:noFill/>
              <a:ln>
                <a:noFill/>
              </a:ln>
              <a:effectLst/>
            </c:spPr>
            <c:txPr>
              <a:bodyPr rot="0" spcFirstLastPara="1" vertOverflow="ellipsis" vert="horz" wrap="square" anchor="ctr" anchorCtr="1"/>
              <a:lstStyle/>
              <a:p>
                <a:pPr>
                  <a:defRPr sz="1200" b="1" i="0" u="none" strike="noStrike" kern="1200" baseline="0">
                    <a:solidFill>
                      <a:schemeClr val="accent3"/>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2013</c:v>
                </c:pt>
                <c:pt idx="1">
                  <c:v>2014</c:v>
                </c:pt>
                <c:pt idx="2">
                  <c:v>2015</c:v>
                </c:pt>
                <c:pt idx="3">
                  <c:v>2016</c:v>
                </c:pt>
                <c:pt idx="4">
                  <c:v>2017</c:v>
                </c:pt>
                <c:pt idx="5">
                  <c:v>2018</c:v>
                </c:pt>
              </c:strCache>
            </c:strRef>
          </c:cat>
          <c:val>
            <c:numRef>
              <c:f>Sheet1!$B$4:$G$4</c:f>
              <c:numCache>
                <c:formatCode>General</c:formatCode>
                <c:ptCount val="6"/>
                <c:pt idx="0">
                  <c:v>40.223000000000013</c:v>
                </c:pt>
                <c:pt idx="1">
                  <c:v>33.018000000000001</c:v>
                </c:pt>
                <c:pt idx="2">
                  <c:v>27.64</c:v>
                </c:pt>
                <c:pt idx="3">
                  <c:v>25.547000000000001</c:v>
                </c:pt>
                <c:pt idx="4">
                  <c:v>25.055</c:v>
                </c:pt>
                <c:pt idx="5">
                  <c:v>24.927</c:v>
                </c:pt>
              </c:numCache>
            </c:numRef>
          </c:val>
          <c:smooth val="0"/>
          <c:extLst>
            <c:ext xmlns:c16="http://schemas.microsoft.com/office/drawing/2014/chart" uri="{C3380CC4-5D6E-409C-BE32-E72D297353CC}">
              <c16:uniqueId val="{0000000A-2631-4FEE-BB89-07B4CA775954}"/>
            </c:ext>
          </c:extLst>
        </c:ser>
        <c:ser>
          <c:idx val="3"/>
          <c:order val="3"/>
          <c:tx>
            <c:strRef>
              <c:f>Sheet1!$A$5</c:f>
              <c:strCache>
                <c:ptCount val="1"/>
                <c:pt idx="0">
                  <c:v>White</c:v>
                </c:pt>
              </c:strCache>
            </c:strRef>
          </c:tx>
          <c:spPr>
            <a:ln w="28575" cap="rnd">
              <a:solidFill>
                <a:schemeClr val="accent1"/>
              </a:solidFill>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B-2631-4FEE-BB89-07B4CA775954}"/>
                </c:ext>
              </c:extLst>
            </c:dLbl>
            <c:dLbl>
              <c:idx val="4"/>
              <c:delete val="1"/>
              <c:extLst>
                <c:ext xmlns:c15="http://schemas.microsoft.com/office/drawing/2012/chart" uri="{CE6537A1-D6FC-4f65-9D91-7224C49458BB}"/>
                <c:ext xmlns:c16="http://schemas.microsoft.com/office/drawing/2014/chart" uri="{C3380CC4-5D6E-409C-BE32-E72D297353CC}">
                  <c16:uniqueId val="{0000000C-2631-4FEE-BB89-07B4CA775954}"/>
                </c:ext>
              </c:extLst>
            </c:dLbl>
            <c:numFmt formatCode="#,##0.0" sourceLinked="0"/>
            <c:spPr>
              <a:noFill/>
              <a:ln>
                <a:noFill/>
              </a:ln>
              <a:effectLst/>
            </c:spPr>
            <c:txPr>
              <a:bodyPr rot="0" spcFirstLastPara="1" vertOverflow="ellipsis" vert="horz" wrap="square" anchor="ctr" anchorCtr="1"/>
              <a:lstStyle/>
              <a:p>
                <a:pPr>
                  <a:defRPr sz="1200" b="1" i="0" u="none" strike="noStrike" kern="1200" baseline="0">
                    <a:solidFill>
                      <a:schemeClr val="accent1"/>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Sheet1!$B$5:$G$5</c:f>
              <c:numCache>
                <c:formatCode>General</c:formatCode>
                <c:ptCount val="6"/>
                <c:pt idx="0">
                  <c:v>14.486000000000001</c:v>
                </c:pt>
                <c:pt idx="1">
                  <c:v>11.441000000000001</c:v>
                </c:pt>
                <c:pt idx="2">
                  <c:v>8.9390000000000001</c:v>
                </c:pt>
                <c:pt idx="3">
                  <c:v>8.1530000000000005</c:v>
                </c:pt>
                <c:pt idx="4">
                  <c:v>8.4350000000000005</c:v>
                </c:pt>
                <c:pt idx="5">
                  <c:v>8.6289999999999996</c:v>
                </c:pt>
              </c:numCache>
            </c:numRef>
          </c:val>
          <c:smooth val="0"/>
          <c:extLst>
            <c:ext xmlns:c16="http://schemas.microsoft.com/office/drawing/2014/chart" uri="{C3380CC4-5D6E-409C-BE32-E72D297353CC}">
              <c16:uniqueId val="{0000000D-2631-4FEE-BB89-07B4CA775954}"/>
            </c:ext>
          </c:extLst>
        </c:ser>
        <c:dLbls>
          <c:showLegendKey val="0"/>
          <c:showVal val="1"/>
          <c:showCatName val="0"/>
          <c:showSerName val="0"/>
          <c:showPercent val="0"/>
          <c:showBubbleSize val="0"/>
        </c:dLbls>
        <c:smooth val="0"/>
        <c:axId val="-2109055560"/>
        <c:axId val="-2054140872"/>
      </c:lineChart>
      <c:catAx>
        <c:axId val="-21090555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2054140872"/>
        <c:crosses val="autoZero"/>
        <c:auto val="1"/>
        <c:lblAlgn val="ctr"/>
        <c:lblOffset val="100"/>
        <c:noMultiLvlLbl val="0"/>
      </c:catAx>
      <c:valAx>
        <c:axId val="-2054140872"/>
        <c:scaling>
          <c:orientation val="minMax"/>
          <c:max val="50"/>
        </c:scaling>
        <c:delete val="0"/>
        <c:axPos val="l"/>
        <c:majorGridlines>
          <c:spPr>
            <a:ln w="9525" cap="flat" cmpd="sng" algn="ctr">
              <a:no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2109055560"/>
        <c:crosses val="autoZero"/>
        <c:crossBetween val="between"/>
        <c:majorUnit val="10"/>
      </c:valAx>
      <c:spPr>
        <a:noFill/>
        <a:ln>
          <a:noFill/>
        </a:ln>
        <a:effectLst/>
      </c:spPr>
    </c:plotArea>
    <c:legend>
      <c:legendPos val="r"/>
      <c:layout>
        <c:manualLayout>
          <c:xMode val="edge"/>
          <c:yMode val="edge"/>
          <c:x val="0.49881008033138402"/>
          <c:y val="3.9312098601755399E-3"/>
          <c:w val="0.46175572516539298"/>
          <c:h val="4.4055715915733901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3548046077574E-2"/>
          <c:y val="1.9845047901570299E-2"/>
          <c:w val="0.96158783315195295"/>
          <c:h val="0.87148359580052503"/>
        </c:manualLayout>
      </c:layout>
      <c:lineChart>
        <c:grouping val="standard"/>
        <c:varyColors val="0"/>
        <c:ser>
          <c:idx val="0"/>
          <c:order val="0"/>
          <c:tx>
            <c:strRef>
              <c:f>Sheet1!$A$2</c:f>
              <c:strCache>
                <c:ptCount val="1"/>
                <c:pt idx="0">
                  <c:v>Hispanic (expansion)</c:v>
                </c:pt>
              </c:strCache>
            </c:strRef>
          </c:tx>
          <c:spPr>
            <a:ln w="38100" cap="rnd">
              <a:solidFill>
                <a:schemeClr val="accent3"/>
              </a:solidFill>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0-B925-4EE2-93AD-154DC07D00EF}"/>
                </c:ext>
              </c:extLst>
            </c:dLbl>
            <c:dLbl>
              <c:idx val="4"/>
              <c:delete val="1"/>
              <c:extLst>
                <c:ext xmlns:c15="http://schemas.microsoft.com/office/drawing/2012/chart" uri="{CE6537A1-D6FC-4f65-9D91-7224C49458BB}"/>
                <c:ext xmlns:c16="http://schemas.microsoft.com/office/drawing/2014/chart" uri="{C3380CC4-5D6E-409C-BE32-E72D297353CC}">
                  <c16:uniqueId val="{00000001-B925-4EE2-93AD-154DC07D00EF}"/>
                </c:ext>
              </c:extLst>
            </c:dLbl>
            <c:numFmt formatCode="#,##0.0" sourceLinked="0"/>
            <c:spPr>
              <a:noFill/>
              <a:ln>
                <a:noFill/>
              </a:ln>
              <a:effectLst/>
            </c:spPr>
            <c:txPr>
              <a:bodyPr rot="0" spcFirstLastPara="1" vertOverflow="overflow" horzOverflow="overflow" vert="horz" wrap="square" lIns="38100" tIns="19050" rIns="38100" bIns="19050" anchor="ctr" anchorCtr="1">
                <a:spAutoFit/>
              </a:bodyPr>
              <a:lstStyle/>
              <a:p>
                <a:pPr>
                  <a:defRPr sz="1200" b="1" i="0" u="none" strike="noStrike" kern="1200" baseline="0">
                    <a:solidFill>
                      <a:schemeClr val="accent3"/>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Sheet1!$B$2:$G$2</c:f>
              <c:numCache>
                <c:formatCode>0.0</c:formatCode>
                <c:ptCount val="6"/>
                <c:pt idx="0">
                  <c:v>36.282218300079599</c:v>
                </c:pt>
                <c:pt idx="1">
                  <c:v>28.55016982351022</c:v>
                </c:pt>
                <c:pt idx="2">
                  <c:v>22.50937993764418</c:v>
                </c:pt>
                <c:pt idx="3">
                  <c:v>20.021806005852898</c:v>
                </c:pt>
                <c:pt idx="4">
                  <c:v>19.277950358071092</c:v>
                </c:pt>
                <c:pt idx="5">
                  <c:v>19.096327141190791</c:v>
                </c:pt>
              </c:numCache>
            </c:numRef>
          </c:val>
          <c:smooth val="0"/>
          <c:extLst>
            <c:ext xmlns:c16="http://schemas.microsoft.com/office/drawing/2014/chart" uri="{C3380CC4-5D6E-409C-BE32-E72D297353CC}">
              <c16:uniqueId val="{00000002-B925-4EE2-93AD-154DC07D00EF}"/>
            </c:ext>
          </c:extLst>
        </c:ser>
        <c:ser>
          <c:idx val="1"/>
          <c:order val="1"/>
          <c:tx>
            <c:strRef>
              <c:f>Sheet1!$A$3</c:f>
              <c:strCache>
                <c:ptCount val="1"/>
                <c:pt idx="0">
                  <c:v>Hispanic (nonexpansion)</c:v>
                </c:pt>
              </c:strCache>
            </c:strRef>
          </c:tx>
          <c:spPr>
            <a:ln w="28575" cap="rnd">
              <a:solidFill>
                <a:schemeClr val="accent3"/>
              </a:solidFill>
              <a:prstDash val="sysDash"/>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3-B925-4EE2-93AD-154DC07D00EF}"/>
                </c:ext>
              </c:extLst>
            </c:dLbl>
            <c:dLbl>
              <c:idx val="4"/>
              <c:delete val="1"/>
              <c:extLst>
                <c:ext xmlns:c15="http://schemas.microsoft.com/office/drawing/2012/chart" uri="{CE6537A1-D6FC-4f65-9D91-7224C49458BB}"/>
                <c:ext xmlns:c16="http://schemas.microsoft.com/office/drawing/2014/chart" uri="{C3380CC4-5D6E-409C-BE32-E72D297353CC}">
                  <c16:uniqueId val="{00000004-B925-4EE2-93AD-154DC07D00EF}"/>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3"/>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Sheet1!$B$3:$G$3</c:f>
              <c:numCache>
                <c:formatCode>0.0</c:formatCode>
                <c:ptCount val="6"/>
                <c:pt idx="0">
                  <c:v>46.898899144723771</c:v>
                </c:pt>
                <c:pt idx="1">
                  <c:v>40.569341103699053</c:v>
                </c:pt>
                <c:pt idx="2">
                  <c:v>36.241071020384872</c:v>
                </c:pt>
                <c:pt idx="3">
                  <c:v>34.703490784693557</c:v>
                </c:pt>
                <c:pt idx="4">
                  <c:v>34.514763478367293</c:v>
                </c:pt>
                <c:pt idx="5">
                  <c:v>34.318773342739952</c:v>
                </c:pt>
              </c:numCache>
            </c:numRef>
          </c:val>
          <c:smooth val="0"/>
          <c:extLst>
            <c:ext xmlns:c16="http://schemas.microsoft.com/office/drawing/2014/chart" uri="{C3380CC4-5D6E-409C-BE32-E72D297353CC}">
              <c16:uniqueId val="{00000005-B925-4EE2-93AD-154DC07D00EF}"/>
            </c:ext>
          </c:extLst>
        </c:ser>
        <c:dLbls>
          <c:showLegendKey val="0"/>
          <c:showVal val="1"/>
          <c:showCatName val="0"/>
          <c:showSerName val="0"/>
          <c:showPercent val="0"/>
          <c:showBubbleSize val="0"/>
        </c:dLbls>
        <c:smooth val="0"/>
        <c:axId val="-2105667256"/>
        <c:axId val="-2105670680"/>
      </c:lineChart>
      <c:catAx>
        <c:axId val="-21056672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2105670680"/>
        <c:crosses val="autoZero"/>
        <c:auto val="1"/>
        <c:lblAlgn val="ctr"/>
        <c:lblOffset val="100"/>
        <c:noMultiLvlLbl val="0"/>
      </c:catAx>
      <c:valAx>
        <c:axId val="-2105670680"/>
        <c:scaling>
          <c:orientation val="minMax"/>
        </c:scaling>
        <c:delete val="0"/>
        <c:axPos val="l"/>
        <c:majorGridlines>
          <c:spPr>
            <a:ln w="9525" cap="flat" cmpd="sng" algn="ctr">
              <a:no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2105667256"/>
        <c:crosses val="autoZero"/>
        <c:crossBetween val="between"/>
        <c:majorUnit val="10"/>
      </c:valAx>
      <c:spPr>
        <a:noFill/>
        <a:ln>
          <a:noFill/>
        </a:ln>
        <a:effectLst/>
      </c:spPr>
    </c:plotArea>
    <c:legend>
      <c:legendPos val="b"/>
      <c:layout>
        <c:manualLayout>
          <c:xMode val="edge"/>
          <c:yMode val="edge"/>
          <c:x val="0.328584474028074"/>
          <c:y val="0"/>
          <c:w val="0.61203880077913997"/>
          <c:h val="0.15579810844806599"/>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3548046077574E-2"/>
          <c:y val="1.9845047901570299E-2"/>
          <c:w val="0.96158783315195295"/>
          <c:h val="0.87148359580052503"/>
        </c:manualLayout>
      </c:layout>
      <c:lineChart>
        <c:grouping val="standard"/>
        <c:varyColors val="0"/>
        <c:ser>
          <c:idx val="0"/>
          <c:order val="0"/>
          <c:tx>
            <c:strRef>
              <c:f>Sheet1!$A$2</c:f>
              <c:strCache>
                <c:ptCount val="1"/>
                <c:pt idx="0">
                  <c:v>Hispanic (expansion)</c:v>
                </c:pt>
              </c:strCache>
            </c:strRef>
          </c:tx>
          <c:spPr>
            <a:ln w="38100" cap="rnd">
              <a:solidFill>
                <a:schemeClr val="accent3"/>
              </a:solidFill>
              <a:round/>
            </a:ln>
            <a:effectLst/>
          </c:spPr>
          <c:marker>
            <c:symbol val="none"/>
          </c:marker>
          <c:dLbls>
            <c:dLbl>
              <c:idx val="0"/>
              <c:tx>
                <c:rich>
                  <a:bodyPr/>
                  <a:lstStyle/>
                  <a:p>
                    <a:fld id="{A943CA04-B3B3-A345-94B0-D9DDA1DF2F13}" type="VALUE">
                      <a:rPr lang="en-US">
                        <a:solidFill>
                          <a:schemeClr val="bg1"/>
                        </a:solidFill>
                      </a:rPr>
                      <a:pPr/>
                      <a:t>[VALUE]</a:t>
                    </a:fld>
                    <a:endParaRPr lang="en-US"/>
                  </a:p>
                </c:rich>
              </c:tx>
              <c:dLblPos val="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F33B-5A49-B71B-08D9FBE9AEAA}"/>
                </c:ext>
              </c:extLst>
            </c:dLbl>
            <c:dLbl>
              <c:idx val="2"/>
              <c:delete val="1"/>
              <c:extLst>
                <c:ext xmlns:c15="http://schemas.microsoft.com/office/drawing/2012/chart" uri="{CE6537A1-D6FC-4f65-9D91-7224C49458BB}"/>
                <c:ext xmlns:c16="http://schemas.microsoft.com/office/drawing/2014/chart" uri="{C3380CC4-5D6E-409C-BE32-E72D297353CC}">
                  <c16:uniqueId val="{00000000-B925-4EE2-93AD-154DC07D00EF}"/>
                </c:ext>
              </c:extLst>
            </c:dLbl>
            <c:dLbl>
              <c:idx val="4"/>
              <c:delete val="1"/>
              <c:extLst>
                <c:ext xmlns:c15="http://schemas.microsoft.com/office/drawing/2012/chart" uri="{CE6537A1-D6FC-4f65-9D91-7224C49458BB}"/>
                <c:ext xmlns:c16="http://schemas.microsoft.com/office/drawing/2014/chart" uri="{C3380CC4-5D6E-409C-BE32-E72D297353CC}">
                  <c16:uniqueId val="{00000001-B925-4EE2-93AD-154DC07D00EF}"/>
                </c:ext>
              </c:extLst>
            </c:dLbl>
            <c:dLbl>
              <c:idx val="5"/>
              <c:tx>
                <c:rich>
                  <a:bodyPr/>
                  <a:lstStyle/>
                  <a:p>
                    <a:fld id="{A75287EC-FEE1-2441-BBEA-30BFDF8AD0A2}" type="VALUE">
                      <a:rPr lang="en-US">
                        <a:solidFill>
                          <a:schemeClr val="bg1"/>
                        </a:solidFill>
                      </a:rPr>
                      <a:pPr/>
                      <a:t>[VALUE]</a:t>
                    </a:fld>
                    <a:endParaRPr lang="en-US"/>
                  </a:p>
                </c:rich>
              </c:tx>
              <c:dLblPos val="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F33B-5A49-B71B-08D9FBE9AEAA}"/>
                </c:ext>
              </c:extLst>
            </c:dLbl>
            <c:numFmt formatCode="#,##0.0" sourceLinked="0"/>
            <c:spPr>
              <a:noFill/>
              <a:ln>
                <a:noFill/>
              </a:ln>
              <a:effectLst/>
            </c:spPr>
            <c:txPr>
              <a:bodyPr rot="0" spcFirstLastPara="1" vertOverflow="overflow" horzOverflow="overflow" vert="horz" wrap="square" lIns="38100" tIns="19050" rIns="38100" bIns="19050" anchor="ctr" anchorCtr="1">
                <a:spAutoFit/>
              </a:bodyPr>
              <a:lstStyle/>
              <a:p>
                <a:pPr>
                  <a:defRPr sz="1200" b="1" i="0" u="none" strike="noStrike" kern="1200" baseline="0">
                    <a:solidFill>
                      <a:schemeClr val="accent3"/>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Sheet1!$B$2:$G$2</c:f>
              <c:numCache>
                <c:formatCode>0.0</c:formatCode>
                <c:ptCount val="6"/>
                <c:pt idx="0">
                  <c:v>36.282218300079599</c:v>
                </c:pt>
                <c:pt idx="1">
                  <c:v>28.55016982351022</c:v>
                </c:pt>
                <c:pt idx="2">
                  <c:v>22.50937993764418</c:v>
                </c:pt>
                <c:pt idx="3">
                  <c:v>20.021806005852898</c:v>
                </c:pt>
                <c:pt idx="4">
                  <c:v>19.277950358071099</c:v>
                </c:pt>
                <c:pt idx="5">
                  <c:v>19.096327141190791</c:v>
                </c:pt>
              </c:numCache>
            </c:numRef>
          </c:val>
          <c:smooth val="0"/>
          <c:extLst>
            <c:ext xmlns:c16="http://schemas.microsoft.com/office/drawing/2014/chart" uri="{C3380CC4-5D6E-409C-BE32-E72D297353CC}">
              <c16:uniqueId val="{00000002-B925-4EE2-93AD-154DC07D00EF}"/>
            </c:ext>
          </c:extLst>
        </c:ser>
        <c:ser>
          <c:idx val="1"/>
          <c:order val="1"/>
          <c:tx>
            <c:strRef>
              <c:f>Sheet1!$A$3</c:f>
              <c:strCache>
                <c:ptCount val="1"/>
                <c:pt idx="0">
                  <c:v>Hispanic (nonexpansion)</c:v>
                </c:pt>
              </c:strCache>
            </c:strRef>
          </c:tx>
          <c:spPr>
            <a:ln w="28575" cap="rnd">
              <a:solidFill>
                <a:schemeClr val="accent3"/>
              </a:solidFill>
              <a:prstDash val="sysDash"/>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3-B925-4EE2-93AD-154DC07D00EF}"/>
                </c:ext>
              </c:extLst>
            </c:dLbl>
            <c:dLbl>
              <c:idx val="4"/>
              <c:delete val="1"/>
              <c:extLst>
                <c:ext xmlns:c15="http://schemas.microsoft.com/office/drawing/2012/chart" uri="{CE6537A1-D6FC-4f65-9D91-7224C49458BB}"/>
                <c:ext xmlns:c16="http://schemas.microsoft.com/office/drawing/2014/chart" uri="{C3380CC4-5D6E-409C-BE32-E72D297353CC}">
                  <c16:uniqueId val="{00000004-B925-4EE2-93AD-154DC07D00EF}"/>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3"/>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Sheet1!$B$3:$G$3</c:f>
              <c:numCache>
                <c:formatCode>0.0</c:formatCode>
                <c:ptCount val="6"/>
                <c:pt idx="0">
                  <c:v>46.898899144723771</c:v>
                </c:pt>
                <c:pt idx="1">
                  <c:v>40.569341103699053</c:v>
                </c:pt>
                <c:pt idx="2">
                  <c:v>36.241071020384872</c:v>
                </c:pt>
                <c:pt idx="3">
                  <c:v>34.703490784693543</c:v>
                </c:pt>
                <c:pt idx="4">
                  <c:v>34.514763478367257</c:v>
                </c:pt>
                <c:pt idx="5">
                  <c:v>34.318773342739952</c:v>
                </c:pt>
              </c:numCache>
            </c:numRef>
          </c:val>
          <c:smooth val="0"/>
          <c:extLst>
            <c:ext xmlns:c16="http://schemas.microsoft.com/office/drawing/2014/chart" uri="{C3380CC4-5D6E-409C-BE32-E72D297353CC}">
              <c16:uniqueId val="{00000005-B925-4EE2-93AD-154DC07D00EF}"/>
            </c:ext>
          </c:extLst>
        </c:ser>
        <c:ser>
          <c:idx val="2"/>
          <c:order val="2"/>
          <c:tx>
            <c:strRef>
              <c:f>Sheet1!$A$4</c:f>
              <c:strCache>
                <c:ptCount val="1"/>
                <c:pt idx="0">
                  <c:v>White (expansion)</c:v>
                </c:pt>
              </c:strCache>
            </c:strRef>
          </c:tx>
          <c:spPr>
            <a:ln w="38100" cap="rnd">
              <a:solidFill>
                <a:schemeClr val="accent1"/>
              </a:solidFill>
              <a:round/>
            </a:ln>
            <a:effectLst/>
          </c:spPr>
          <c:marker>
            <c:symbol val="none"/>
          </c:marker>
          <c:dLbls>
            <c:dLbl>
              <c:idx val="0"/>
              <c:tx>
                <c:rich>
                  <a:bodyPr/>
                  <a:lstStyle/>
                  <a:p>
                    <a:fld id="{21CD1F3A-E85B-FD45-BD18-C440B42F13BD}" type="VALUE">
                      <a:rPr lang="en-US">
                        <a:solidFill>
                          <a:schemeClr val="bg1"/>
                        </a:solidFill>
                      </a:rPr>
                      <a:pPr/>
                      <a:t>[VALUE]</a:t>
                    </a:fld>
                    <a:endParaRPr lang="en-US"/>
                  </a:p>
                </c:rich>
              </c:tx>
              <c:dLblPos val="b"/>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F33B-5A49-B71B-08D9FBE9AEAA}"/>
                </c:ext>
              </c:extLst>
            </c:dLbl>
            <c:dLbl>
              <c:idx val="2"/>
              <c:delete val="1"/>
              <c:extLst>
                <c:ext xmlns:c15="http://schemas.microsoft.com/office/drawing/2012/chart" uri="{CE6537A1-D6FC-4f65-9D91-7224C49458BB}"/>
                <c:ext xmlns:c16="http://schemas.microsoft.com/office/drawing/2014/chart" uri="{C3380CC4-5D6E-409C-BE32-E72D297353CC}">
                  <c16:uniqueId val="{00000006-B925-4EE2-93AD-154DC07D00EF}"/>
                </c:ext>
              </c:extLst>
            </c:dLbl>
            <c:dLbl>
              <c:idx val="4"/>
              <c:delete val="1"/>
              <c:extLst>
                <c:ext xmlns:c15="http://schemas.microsoft.com/office/drawing/2012/chart" uri="{CE6537A1-D6FC-4f65-9D91-7224C49458BB}"/>
                <c:ext xmlns:c16="http://schemas.microsoft.com/office/drawing/2014/chart" uri="{C3380CC4-5D6E-409C-BE32-E72D297353CC}">
                  <c16:uniqueId val="{00000007-B925-4EE2-93AD-154DC07D00EF}"/>
                </c:ext>
              </c:extLst>
            </c:dLbl>
            <c:dLbl>
              <c:idx val="5"/>
              <c:tx>
                <c:rich>
                  <a:bodyPr/>
                  <a:lstStyle/>
                  <a:p>
                    <a:fld id="{C9362B88-1AC1-F443-85F9-3938C2CE6372}" type="VALUE">
                      <a:rPr lang="en-US">
                        <a:solidFill>
                          <a:schemeClr val="bg1"/>
                        </a:solidFill>
                      </a:rPr>
                      <a:pPr/>
                      <a:t>[VALUE]</a:t>
                    </a:fld>
                    <a:endParaRPr lang="en-US"/>
                  </a:p>
                </c:rich>
              </c:tx>
              <c:dLblPos val="b"/>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F33B-5A49-B71B-08D9FBE9AEAA}"/>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1"/>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Sheet1!$B$4:$G$4</c:f>
              <c:numCache>
                <c:formatCode>0.0</c:formatCode>
                <c:ptCount val="6"/>
                <c:pt idx="0">
                  <c:v>13.07892285497414</c:v>
                </c:pt>
                <c:pt idx="1">
                  <c:v>9.6941803763307881</c:v>
                </c:pt>
                <c:pt idx="2">
                  <c:v>6.9774974457610162</c:v>
                </c:pt>
                <c:pt idx="3">
                  <c:v>6.1087377807439314</c:v>
                </c:pt>
                <c:pt idx="4">
                  <c:v>6.237060507182405</c:v>
                </c:pt>
                <c:pt idx="5">
                  <c:v>6.376753465986873</c:v>
                </c:pt>
              </c:numCache>
            </c:numRef>
          </c:val>
          <c:smooth val="0"/>
          <c:extLst>
            <c:ext xmlns:c16="http://schemas.microsoft.com/office/drawing/2014/chart" uri="{C3380CC4-5D6E-409C-BE32-E72D297353CC}">
              <c16:uniqueId val="{00000008-B925-4EE2-93AD-154DC07D00EF}"/>
            </c:ext>
          </c:extLst>
        </c:ser>
        <c:ser>
          <c:idx val="3"/>
          <c:order val="3"/>
          <c:tx>
            <c:strRef>
              <c:f>Sheet1!$A$5</c:f>
              <c:strCache>
                <c:ptCount val="1"/>
                <c:pt idx="0">
                  <c:v>White (nonexpansion)</c:v>
                </c:pt>
              </c:strCache>
            </c:strRef>
          </c:tx>
          <c:spPr>
            <a:ln w="28575" cap="rnd">
              <a:solidFill>
                <a:schemeClr val="accent1"/>
              </a:solidFill>
              <a:prstDash val="sysDash"/>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9-B925-4EE2-93AD-154DC07D00EF}"/>
                </c:ext>
              </c:extLst>
            </c:dLbl>
            <c:dLbl>
              <c:idx val="4"/>
              <c:delete val="1"/>
              <c:extLst>
                <c:ext xmlns:c15="http://schemas.microsoft.com/office/drawing/2012/chart" uri="{CE6537A1-D6FC-4f65-9D91-7224C49458BB}"/>
                <c:ext xmlns:c16="http://schemas.microsoft.com/office/drawing/2014/chart" uri="{C3380CC4-5D6E-409C-BE32-E72D297353CC}">
                  <c16:uniqueId val="{0000000A-B925-4EE2-93AD-154DC07D00EF}"/>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1"/>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2013</c:v>
                </c:pt>
                <c:pt idx="1">
                  <c:v>2014</c:v>
                </c:pt>
                <c:pt idx="2">
                  <c:v>2015</c:v>
                </c:pt>
                <c:pt idx="3">
                  <c:v>2016</c:v>
                </c:pt>
                <c:pt idx="4">
                  <c:v>2017</c:v>
                </c:pt>
                <c:pt idx="5">
                  <c:v>2018</c:v>
                </c:pt>
              </c:strCache>
            </c:strRef>
          </c:cat>
          <c:val>
            <c:numRef>
              <c:f>Sheet1!$B$5:$G$5</c:f>
              <c:numCache>
                <c:formatCode>0.0</c:formatCode>
                <c:ptCount val="6"/>
                <c:pt idx="0">
                  <c:v>16.865466119432959</c:v>
                </c:pt>
                <c:pt idx="1">
                  <c:v>14.379309686469931</c:v>
                </c:pt>
                <c:pt idx="2">
                  <c:v>12.221081911494309</c:v>
                </c:pt>
                <c:pt idx="3">
                  <c:v>11.550786397047149</c:v>
                </c:pt>
                <c:pt idx="4">
                  <c:v>12.069915851381831</c:v>
                </c:pt>
                <c:pt idx="5">
                  <c:v>12.32436504617846</c:v>
                </c:pt>
              </c:numCache>
            </c:numRef>
          </c:val>
          <c:smooth val="0"/>
          <c:extLst>
            <c:ext xmlns:c16="http://schemas.microsoft.com/office/drawing/2014/chart" uri="{C3380CC4-5D6E-409C-BE32-E72D297353CC}">
              <c16:uniqueId val="{0000000B-B925-4EE2-93AD-154DC07D00EF}"/>
            </c:ext>
          </c:extLst>
        </c:ser>
        <c:dLbls>
          <c:showLegendKey val="0"/>
          <c:showVal val="1"/>
          <c:showCatName val="0"/>
          <c:showSerName val="0"/>
          <c:showPercent val="0"/>
          <c:showBubbleSize val="0"/>
        </c:dLbls>
        <c:smooth val="0"/>
        <c:axId val="2081171256"/>
        <c:axId val="2062008936"/>
      </c:lineChart>
      <c:catAx>
        <c:axId val="20811712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2062008936"/>
        <c:crosses val="autoZero"/>
        <c:auto val="1"/>
        <c:lblAlgn val="ctr"/>
        <c:lblOffset val="100"/>
        <c:noMultiLvlLbl val="0"/>
      </c:catAx>
      <c:valAx>
        <c:axId val="2062008936"/>
        <c:scaling>
          <c:orientation val="minMax"/>
        </c:scaling>
        <c:delete val="0"/>
        <c:axPos val="l"/>
        <c:majorGridlines>
          <c:spPr>
            <a:ln w="9525" cap="flat" cmpd="sng" algn="ctr">
              <a:no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2081171256"/>
        <c:crosses val="autoZero"/>
        <c:crossBetween val="between"/>
        <c:majorUnit val="10"/>
      </c:valAx>
      <c:spPr>
        <a:noFill/>
        <a:ln>
          <a:noFill/>
        </a:ln>
        <a:effectLst/>
      </c:spPr>
    </c:plotArea>
    <c:legend>
      <c:legendPos val="b"/>
      <c:layout>
        <c:manualLayout>
          <c:xMode val="edge"/>
          <c:yMode val="edge"/>
          <c:x val="0.328584474028074"/>
          <c:y val="0"/>
          <c:w val="0.61203880077913997"/>
          <c:h val="0.15579810844806599"/>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3548046077574E-2"/>
          <c:y val="1.9845052331559299E-2"/>
          <c:w val="0.96158783315195295"/>
          <c:h val="0.87148337707786505"/>
        </c:manualLayout>
      </c:layout>
      <c:lineChart>
        <c:grouping val="standard"/>
        <c:varyColors val="0"/>
        <c:ser>
          <c:idx val="0"/>
          <c:order val="0"/>
          <c:tx>
            <c:strRef>
              <c:f>Sheet1!$A$2</c:f>
              <c:strCache>
                <c:ptCount val="1"/>
                <c:pt idx="0">
                  <c:v>Hispanic (expansion)</c:v>
                </c:pt>
              </c:strCache>
            </c:strRef>
          </c:tx>
          <c:spPr>
            <a:ln w="38100" cap="rnd">
              <a:solidFill>
                <a:schemeClr val="accent3"/>
              </a:solidFill>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2-F868-40A9-885C-8EFD5B0BB91C}"/>
                </c:ext>
              </c:extLst>
            </c:dLbl>
            <c:dLbl>
              <c:idx val="4"/>
              <c:delete val="1"/>
              <c:extLst>
                <c:ext xmlns:c15="http://schemas.microsoft.com/office/drawing/2012/chart" uri="{CE6537A1-D6FC-4f65-9D91-7224C49458BB}"/>
                <c:ext xmlns:c16="http://schemas.microsoft.com/office/drawing/2014/chart" uri="{C3380CC4-5D6E-409C-BE32-E72D297353CC}">
                  <c16:uniqueId val="{00000003-F868-40A9-885C-8EFD5B0BB91C}"/>
                </c:ext>
              </c:extLst>
            </c:dLbl>
            <c:numFmt formatCode="#,##0.0" sourceLinked="0"/>
            <c:spPr>
              <a:noFill/>
              <a:ln>
                <a:noFill/>
              </a:ln>
              <a:effectLst/>
            </c:spPr>
            <c:txPr>
              <a:bodyPr rot="0" spcFirstLastPara="1" vertOverflow="overflow" horzOverflow="overflow" vert="horz" wrap="square" lIns="38100" tIns="19050" rIns="38100" bIns="19050" anchor="ctr" anchorCtr="1">
                <a:spAutoFit/>
              </a:bodyPr>
              <a:lstStyle/>
              <a:p>
                <a:pPr>
                  <a:defRPr sz="1200" b="1" i="0" u="none" strike="noStrike" kern="1200" baseline="0">
                    <a:solidFill>
                      <a:schemeClr val="accent3"/>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Sheet1!$B$2:$G$2</c:f>
              <c:numCache>
                <c:formatCode>0.0</c:formatCode>
                <c:ptCount val="6"/>
                <c:pt idx="0">
                  <c:v>26.164070070964058</c:v>
                </c:pt>
                <c:pt idx="1">
                  <c:v>23.055761677018211</c:v>
                </c:pt>
                <c:pt idx="2">
                  <c:v>21.41164103398701</c:v>
                </c:pt>
                <c:pt idx="3">
                  <c:v>19.573166309059602</c:v>
                </c:pt>
                <c:pt idx="4">
                  <c:v>19.747009944794758</c:v>
                </c:pt>
                <c:pt idx="5">
                  <c:v>19.47273196660738</c:v>
                </c:pt>
              </c:numCache>
            </c:numRef>
          </c:val>
          <c:smooth val="0"/>
          <c:extLst>
            <c:ext xmlns:c16="http://schemas.microsoft.com/office/drawing/2014/chart" uri="{C3380CC4-5D6E-409C-BE32-E72D297353CC}">
              <c16:uniqueId val="{00000005-F868-40A9-885C-8EFD5B0BB91C}"/>
            </c:ext>
          </c:extLst>
        </c:ser>
        <c:ser>
          <c:idx val="1"/>
          <c:order val="1"/>
          <c:tx>
            <c:strRef>
              <c:f>Sheet1!$A$3</c:f>
              <c:strCache>
                <c:ptCount val="1"/>
                <c:pt idx="0">
                  <c:v>Hispanic (nonexpansion)</c:v>
                </c:pt>
              </c:strCache>
            </c:strRef>
          </c:tx>
          <c:spPr>
            <a:ln w="28575" cap="rnd">
              <a:solidFill>
                <a:schemeClr val="accent3"/>
              </a:solidFill>
              <a:prstDash val="sysDash"/>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6-F868-40A9-885C-8EFD5B0BB91C}"/>
                </c:ext>
              </c:extLst>
            </c:dLbl>
            <c:dLbl>
              <c:idx val="4"/>
              <c:delete val="1"/>
              <c:extLst>
                <c:ext xmlns:c15="http://schemas.microsoft.com/office/drawing/2012/chart" uri="{CE6537A1-D6FC-4f65-9D91-7224C49458BB}"/>
                <c:ext xmlns:c16="http://schemas.microsoft.com/office/drawing/2014/chart" uri="{C3380CC4-5D6E-409C-BE32-E72D297353CC}">
                  <c16:uniqueId val="{00000007-F868-40A9-885C-8EFD5B0BB91C}"/>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3"/>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2013</c:v>
                </c:pt>
                <c:pt idx="1">
                  <c:v>2014</c:v>
                </c:pt>
                <c:pt idx="2">
                  <c:v>2015</c:v>
                </c:pt>
                <c:pt idx="3">
                  <c:v>2016</c:v>
                </c:pt>
                <c:pt idx="4">
                  <c:v>2017</c:v>
                </c:pt>
                <c:pt idx="5">
                  <c:v>2018</c:v>
                </c:pt>
              </c:strCache>
            </c:strRef>
          </c:cat>
          <c:val>
            <c:numRef>
              <c:f>Sheet1!$B$3:$G$3</c:f>
              <c:numCache>
                <c:formatCode>0.0</c:formatCode>
                <c:ptCount val="6"/>
                <c:pt idx="0">
                  <c:v>30.68800035613841</c:v>
                </c:pt>
                <c:pt idx="1">
                  <c:v>27.87151299197901</c:v>
                </c:pt>
                <c:pt idx="2">
                  <c:v>24.99944126142104</c:v>
                </c:pt>
                <c:pt idx="3">
                  <c:v>25.72601147532562</c:v>
                </c:pt>
                <c:pt idx="4">
                  <c:v>25.319549680577168</c:v>
                </c:pt>
                <c:pt idx="5">
                  <c:v>23.949172405375251</c:v>
                </c:pt>
              </c:numCache>
            </c:numRef>
          </c:val>
          <c:smooth val="0"/>
          <c:extLst>
            <c:ext xmlns:c16="http://schemas.microsoft.com/office/drawing/2014/chart" uri="{C3380CC4-5D6E-409C-BE32-E72D297353CC}">
              <c16:uniqueId val="{00000008-F868-40A9-885C-8EFD5B0BB91C}"/>
            </c:ext>
          </c:extLst>
        </c:ser>
        <c:dLbls>
          <c:showLegendKey val="0"/>
          <c:showVal val="1"/>
          <c:showCatName val="0"/>
          <c:showSerName val="0"/>
          <c:showPercent val="0"/>
          <c:showBubbleSize val="0"/>
        </c:dLbls>
        <c:smooth val="0"/>
        <c:axId val="-2105753352"/>
        <c:axId val="-2105813864"/>
      </c:lineChart>
      <c:catAx>
        <c:axId val="-21057533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2105813864"/>
        <c:crosses val="autoZero"/>
        <c:auto val="1"/>
        <c:lblAlgn val="ctr"/>
        <c:lblOffset val="100"/>
        <c:tickMarkSkip val="1"/>
        <c:noMultiLvlLbl val="0"/>
      </c:catAx>
      <c:valAx>
        <c:axId val="-2105813864"/>
        <c:scaling>
          <c:orientation val="minMax"/>
          <c:max val="50"/>
          <c:min val="0"/>
        </c:scaling>
        <c:delete val="0"/>
        <c:axPos val="l"/>
        <c:majorGridlines>
          <c:spPr>
            <a:ln w="9525" cap="flat" cmpd="sng" algn="ctr">
              <a:no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2105753352"/>
        <c:crosses val="autoZero"/>
        <c:crossBetween val="between"/>
        <c:majorUnit val="10"/>
      </c:valAx>
      <c:spPr>
        <a:noFill/>
        <a:ln>
          <a:noFill/>
        </a:ln>
        <a:effectLst/>
      </c:spPr>
    </c:plotArea>
    <c:legend>
      <c:legendPos val="b"/>
      <c:layout>
        <c:manualLayout>
          <c:xMode val="edge"/>
          <c:yMode val="edge"/>
          <c:x val="0.30272186064193102"/>
          <c:y val="5.5178691885323901E-4"/>
          <c:w val="0.63880928190331399"/>
          <c:h val="0.1538583262218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3548046077574E-2"/>
          <c:y val="3.1371206935888699E-2"/>
          <c:w val="0.96299930560001101"/>
          <c:h val="0.86198703498995399"/>
        </c:manualLayout>
      </c:layout>
      <c:lineChart>
        <c:grouping val="standard"/>
        <c:varyColors val="0"/>
        <c:ser>
          <c:idx val="0"/>
          <c:order val="0"/>
          <c:tx>
            <c:strRef>
              <c:f>Sheet1!$A$2</c:f>
              <c:strCache>
                <c:ptCount val="1"/>
                <c:pt idx="0">
                  <c:v>Hispanic (expansion)</c:v>
                </c:pt>
              </c:strCache>
            </c:strRef>
          </c:tx>
          <c:spPr>
            <a:ln w="38100" cap="rnd">
              <a:solidFill>
                <a:schemeClr val="accent3"/>
              </a:solidFill>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0-C856-44B2-A587-580C8EAFD8DA}"/>
                </c:ext>
              </c:extLst>
            </c:dLbl>
            <c:dLbl>
              <c:idx val="4"/>
              <c:delete val="1"/>
              <c:extLst>
                <c:ext xmlns:c15="http://schemas.microsoft.com/office/drawing/2012/chart" uri="{CE6537A1-D6FC-4f65-9D91-7224C49458BB}"/>
                <c:ext xmlns:c16="http://schemas.microsoft.com/office/drawing/2014/chart" uri="{C3380CC4-5D6E-409C-BE32-E72D297353CC}">
                  <c16:uniqueId val="{00000001-C856-44B2-A587-580C8EAFD8DA}"/>
                </c:ext>
              </c:extLst>
            </c:dLbl>
            <c:numFmt formatCode="#,##0.0" sourceLinked="0"/>
            <c:spPr>
              <a:noFill/>
              <a:ln>
                <a:noFill/>
              </a:ln>
              <a:effectLst/>
            </c:spPr>
            <c:txPr>
              <a:bodyPr rot="0" spcFirstLastPara="1" vertOverflow="overflow" horzOverflow="overflow" vert="horz" wrap="square" lIns="38100" tIns="19050" rIns="38100" bIns="19050" anchor="ctr" anchorCtr="1">
                <a:spAutoFit/>
              </a:bodyPr>
              <a:lstStyle/>
              <a:p>
                <a:pPr>
                  <a:defRPr sz="1200" b="1" i="0" u="none" strike="noStrike" kern="1200" baseline="0">
                    <a:solidFill>
                      <a:schemeClr val="accent3"/>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2013</c:v>
                </c:pt>
                <c:pt idx="1">
                  <c:v>2014</c:v>
                </c:pt>
                <c:pt idx="2">
                  <c:v>2015</c:v>
                </c:pt>
                <c:pt idx="3">
                  <c:v>2016</c:v>
                </c:pt>
                <c:pt idx="4">
                  <c:v>2017</c:v>
                </c:pt>
                <c:pt idx="5">
                  <c:v>2018</c:v>
                </c:pt>
              </c:strCache>
            </c:strRef>
          </c:cat>
          <c:val>
            <c:numRef>
              <c:f>Sheet1!$B$2:$G$2</c:f>
              <c:numCache>
                <c:formatCode>0.0</c:formatCode>
                <c:ptCount val="6"/>
                <c:pt idx="0">
                  <c:v>58.232274480769952</c:v>
                </c:pt>
                <c:pt idx="1">
                  <c:v>60.144739407371468</c:v>
                </c:pt>
                <c:pt idx="2">
                  <c:v>62.963225575885787</c:v>
                </c:pt>
                <c:pt idx="3">
                  <c:v>62.965549854235967</c:v>
                </c:pt>
                <c:pt idx="4">
                  <c:v>62.354346050647138</c:v>
                </c:pt>
                <c:pt idx="5">
                  <c:v>61.330408649270431</c:v>
                </c:pt>
              </c:numCache>
            </c:numRef>
          </c:val>
          <c:smooth val="0"/>
          <c:extLst>
            <c:ext xmlns:c16="http://schemas.microsoft.com/office/drawing/2014/chart" uri="{C3380CC4-5D6E-409C-BE32-E72D297353CC}">
              <c16:uniqueId val="{00000002-C856-44B2-A587-580C8EAFD8DA}"/>
            </c:ext>
          </c:extLst>
        </c:ser>
        <c:ser>
          <c:idx val="1"/>
          <c:order val="1"/>
          <c:tx>
            <c:strRef>
              <c:f>Sheet1!$A$3</c:f>
              <c:strCache>
                <c:ptCount val="1"/>
                <c:pt idx="0">
                  <c:v>Hispanic (nonexpansion)</c:v>
                </c:pt>
              </c:strCache>
            </c:strRef>
          </c:tx>
          <c:spPr>
            <a:ln w="28575" cap="rnd">
              <a:solidFill>
                <a:schemeClr val="accent3"/>
              </a:solidFill>
              <a:prstDash val="sysDash"/>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3-C856-44B2-A587-580C8EAFD8DA}"/>
                </c:ext>
              </c:extLst>
            </c:dLbl>
            <c:dLbl>
              <c:idx val="4"/>
              <c:delete val="1"/>
              <c:extLst>
                <c:ext xmlns:c15="http://schemas.microsoft.com/office/drawing/2012/chart" uri="{CE6537A1-D6FC-4f65-9D91-7224C49458BB}"/>
                <c:ext xmlns:c16="http://schemas.microsoft.com/office/drawing/2014/chart" uri="{C3380CC4-5D6E-409C-BE32-E72D297353CC}">
                  <c16:uniqueId val="{00000004-C856-44B2-A587-580C8EAFD8DA}"/>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3"/>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Sheet1!$B$3:$G$3</c:f>
              <c:numCache>
                <c:formatCode>0.0</c:formatCode>
                <c:ptCount val="6"/>
                <c:pt idx="0">
                  <c:v>50.201634642659421</c:v>
                </c:pt>
                <c:pt idx="1">
                  <c:v>49.715583235755858</c:v>
                </c:pt>
                <c:pt idx="2">
                  <c:v>52.775315375257897</c:v>
                </c:pt>
                <c:pt idx="3">
                  <c:v>50.577923495451003</c:v>
                </c:pt>
                <c:pt idx="4">
                  <c:v>51.277930127894521</c:v>
                </c:pt>
                <c:pt idx="5">
                  <c:v>53.223415752057079</c:v>
                </c:pt>
              </c:numCache>
            </c:numRef>
          </c:val>
          <c:smooth val="0"/>
          <c:extLst>
            <c:ext xmlns:c16="http://schemas.microsoft.com/office/drawing/2014/chart" uri="{C3380CC4-5D6E-409C-BE32-E72D297353CC}">
              <c16:uniqueId val="{00000005-C856-44B2-A587-580C8EAFD8DA}"/>
            </c:ext>
          </c:extLst>
        </c:ser>
        <c:dLbls>
          <c:showLegendKey val="0"/>
          <c:showVal val="1"/>
          <c:showCatName val="0"/>
          <c:showSerName val="0"/>
          <c:showPercent val="0"/>
          <c:showBubbleSize val="0"/>
        </c:dLbls>
        <c:smooth val="0"/>
        <c:axId val="-2063803864"/>
        <c:axId val="-2063799976"/>
      </c:lineChart>
      <c:catAx>
        <c:axId val="-20638038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2063799976"/>
        <c:crosses val="autoZero"/>
        <c:auto val="1"/>
        <c:lblAlgn val="ctr"/>
        <c:lblOffset val="100"/>
        <c:tickMarkSkip val="1"/>
        <c:noMultiLvlLbl val="0"/>
      </c:catAx>
      <c:valAx>
        <c:axId val="-2063799976"/>
        <c:scaling>
          <c:orientation val="minMax"/>
          <c:max val="90"/>
          <c:min val="40"/>
        </c:scaling>
        <c:delete val="0"/>
        <c:axPos val="l"/>
        <c:majorGridlines>
          <c:spPr>
            <a:ln w="9525" cap="flat" cmpd="sng" algn="ctr">
              <a:no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2063803864"/>
        <c:crosses val="autoZero"/>
        <c:crossBetween val="between"/>
        <c:majorUnit val="10"/>
      </c:valAx>
      <c:spPr>
        <a:noFill/>
        <a:ln>
          <a:noFill/>
        </a:ln>
        <a:effectLst/>
      </c:spPr>
    </c:plotArea>
    <c:legend>
      <c:legendPos val="b"/>
      <c:layout>
        <c:manualLayout>
          <c:xMode val="edge"/>
          <c:yMode val="edge"/>
          <c:x val="0.32664862204724399"/>
          <c:y val="0"/>
          <c:w val="0.67189430076325896"/>
          <c:h val="0.126872501668779"/>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233148114587099E-2"/>
          <c:y val="2.07046141912158E-2"/>
          <c:w val="0.95777495274691204"/>
          <c:h val="0.90994557689834299"/>
        </c:manualLayout>
      </c:layout>
      <c:lineChart>
        <c:grouping val="standard"/>
        <c:varyColors val="0"/>
        <c:ser>
          <c:idx val="0"/>
          <c:order val="0"/>
          <c:tx>
            <c:strRef>
              <c:f>Sheet1!$A$2</c:f>
              <c:strCache>
                <c:ptCount val="1"/>
                <c:pt idx="0">
                  <c:v>Black (Louisiana)</c:v>
                </c:pt>
              </c:strCache>
            </c:strRef>
          </c:tx>
          <c:spPr>
            <a:ln w="38100" cap="rnd">
              <a:solidFill>
                <a:schemeClr val="accent2"/>
              </a:solidFill>
              <a:round/>
            </a:ln>
            <a:effectLst/>
          </c:spPr>
          <c:marker>
            <c:symbol val="none"/>
          </c:marker>
          <c:dLbls>
            <c:dLbl>
              <c:idx val="0"/>
              <c:layout>
                <c:manualLayout>
                  <c:x val="-5.4652297518040502E-2"/>
                  <c:y val="-4.3220319948344299E-2"/>
                </c:manualLayout>
              </c:layout>
              <c:numFmt formatCode="#,##0.0" sourceLinked="0"/>
              <c:spPr>
                <a:noFill/>
                <a:ln>
                  <a:noFill/>
                </a:ln>
                <a:effectLst/>
              </c:spPr>
              <c:txPr>
                <a:bodyPr rot="0" spcFirstLastPara="1" vertOverflow="overflow" horzOverflow="overflow" vert="horz" wrap="square" lIns="38100" tIns="19050" rIns="38100" bIns="19050" anchor="ctr" anchorCtr="1">
                  <a:spAutoFit/>
                </a:bodyPr>
                <a:lstStyle/>
                <a:p>
                  <a:pPr>
                    <a:defRPr sz="1200" b="1" i="0" u="none" strike="noStrike" kern="1200" baseline="0">
                      <a:solidFill>
                        <a:schemeClr val="accent2"/>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B64-42A9-869E-FD2B36F58529}"/>
                </c:ext>
              </c:extLst>
            </c:dLbl>
            <c:dLbl>
              <c:idx val="1"/>
              <c:delete val="1"/>
              <c:extLst>
                <c:ext xmlns:c15="http://schemas.microsoft.com/office/drawing/2012/chart" uri="{CE6537A1-D6FC-4f65-9D91-7224C49458BB}"/>
                <c:ext xmlns:c16="http://schemas.microsoft.com/office/drawing/2014/chart" uri="{C3380CC4-5D6E-409C-BE32-E72D297353CC}">
                  <c16:uniqueId val="{00000001-6B64-42A9-869E-FD2B36F58529}"/>
                </c:ext>
              </c:extLst>
            </c:dLbl>
            <c:dLbl>
              <c:idx val="2"/>
              <c:layout>
                <c:manualLayout>
                  <c:x val="1.8950876710485901E-2"/>
                  <c:y val="5.762709326445909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B64-42A9-869E-FD2B36F58529}"/>
                </c:ext>
              </c:extLst>
            </c:dLbl>
            <c:dLbl>
              <c:idx val="3"/>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B64-42A9-869E-FD2B36F58529}"/>
                </c:ext>
              </c:extLst>
            </c:dLbl>
            <c:dLbl>
              <c:idx val="4"/>
              <c:delete val="1"/>
              <c:extLst>
                <c:ext xmlns:c15="http://schemas.microsoft.com/office/drawing/2012/chart" uri="{CE6537A1-D6FC-4f65-9D91-7224C49458BB}"/>
                <c:ext xmlns:c16="http://schemas.microsoft.com/office/drawing/2014/chart" uri="{C3380CC4-5D6E-409C-BE32-E72D297353CC}">
                  <c16:uniqueId val="{00000004-6B64-42A9-869E-FD2B36F58529}"/>
                </c:ext>
              </c:extLst>
            </c:dLbl>
            <c:dLbl>
              <c:idx val="5"/>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B64-42A9-869E-FD2B36F58529}"/>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2"/>
                    </a:solidFill>
                    <a:latin typeface="+mn-lt"/>
                    <a:ea typeface="+mn-ea"/>
                    <a:cs typeface="+mn-cs"/>
                  </a:defRPr>
                </a:pPr>
                <a:endParaRPr lang="en-US"/>
              </a:p>
            </c:txPr>
            <c:dLblPos val="l"/>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Sheet1!$B$2:$G$2</c:f>
              <c:numCache>
                <c:formatCode>0.0</c:formatCode>
                <c:ptCount val="6"/>
                <c:pt idx="0">
                  <c:v>41.957000000000001</c:v>
                </c:pt>
                <c:pt idx="1">
                  <c:v>34.976999999999997</c:v>
                </c:pt>
                <c:pt idx="2">
                  <c:v>30.079000000000001</c:v>
                </c:pt>
                <c:pt idx="3">
                  <c:v>22.754000000000001</c:v>
                </c:pt>
                <c:pt idx="4">
                  <c:v>16.556000000000001</c:v>
                </c:pt>
                <c:pt idx="5">
                  <c:v>14.03</c:v>
                </c:pt>
              </c:numCache>
            </c:numRef>
          </c:val>
          <c:smooth val="0"/>
          <c:extLst>
            <c:ext xmlns:c16="http://schemas.microsoft.com/office/drawing/2014/chart" uri="{C3380CC4-5D6E-409C-BE32-E72D297353CC}">
              <c16:uniqueId val="{00000006-6B64-42A9-869E-FD2B36F58529}"/>
            </c:ext>
          </c:extLst>
        </c:ser>
        <c:ser>
          <c:idx val="1"/>
          <c:order val="1"/>
          <c:tx>
            <c:strRef>
              <c:f>Sheet1!$A$3</c:f>
              <c:strCache>
                <c:ptCount val="1"/>
                <c:pt idx="0">
                  <c:v>Black (Georgia)</c:v>
                </c:pt>
              </c:strCache>
            </c:strRef>
          </c:tx>
          <c:spPr>
            <a:ln w="28575" cap="rnd">
              <a:solidFill>
                <a:schemeClr val="accent2"/>
              </a:solidFill>
              <a:prstDash val="sysDash"/>
              <a:round/>
            </a:ln>
            <a:effectLst/>
          </c:spPr>
          <c:marker>
            <c:symbol val="none"/>
          </c:marker>
          <c:dLbls>
            <c:dLbl>
              <c:idx val="0"/>
              <c:layout>
                <c:manualLayout>
                  <c:x val="-5.4652297518040502E-2"/>
                  <c:y val="2.8813546632229302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6B64-42A9-869E-FD2B36F58529}"/>
                </c:ext>
              </c:extLst>
            </c:dLbl>
            <c:dLbl>
              <c:idx val="1"/>
              <c:delete val="1"/>
              <c:extLst>
                <c:ext xmlns:c15="http://schemas.microsoft.com/office/drawing/2012/chart" uri="{CE6537A1-D6FC-4f65-9D91-7224C49458BB}"/>
                <c:ext xmlns:c16="http://schemas.microsoft.com/office/drawing/2014/chart" uri="{C3380CC4-5D6E-409C-BE32-E72D297353CC}">
                  <c16:uniqueId val="{00000008-6B64-42A9-869E-FD2B36F58529}"/>
                </c:ext>
              </c:extLst>
            </c:dLbl>
            <c:dLbl>
              <c:idx val="2"/>
              <c:layout>
                <c:manualLayout>
                  <c:x val="1.8950876710485901E-2"/>
                  <c:y val="-4.89830292747902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6B64-42A9-869E-FD2B36F58529}"/>
                </c:ext>
              </c:extLst>
            </c:dLbl>
            <c:dLbl>
              <c:idx val="3"/>
              <c:layout>
                <c:manualLayout>
                  <c:x val="-2.7981755735021999E-2"/>
                  <c:y val="2.104840925400370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6B64-42A9-869E-FD2B36F58529}"/>
                </c:ext>
              </c:extLst>
            </c:dLbl>
            <c:dLbl>
              <c:idx val="4"/>
              <c:delete val="1"/>
              <c:extLst>
                <c:ext xmlns:c15="http://schemas.microsoft.com/office/drawing/2012/chart" uri="{CE6537A1-D6FC-4f65-9D91-7224C49458BB}"/>
                <c:ext xmlns:c16="http://schemas.microsoft.com/office/drawing/2014/chart" uri="{C3380CC4-5D6E-409C-BE32-E72D297353CC}">
                  <c16:uniqueId val="{0000000B-6B64-42A9-869E-FD2B36F58529}"/>
                </c:ext>
              </c:extLst>
            </c:dLbl>
            <c:dLbl>
              <c:idx val="5"/>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6B64-42A9-869E-FD2B36F58529}"/>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Sheet1!$B$3:$G$3</c:f>
              <c:numCache>
                <c:formatCode>0.0</c:formatCode>
                <c:ptCount val="6"/>
                <c:pt idx="0">
                  <c:v>41.415999999999997</c:v>
                </c:pt>
                <c:pt idx="1">
                  <c:v>35.484000000000002</c:v>
                </c:pt>
                <c:pt idx="2">
                  <c:v>31.785</c:v>
                </c:pt>
                <c:pt idx="3">
                  <c:v>29.359000000000009</c:v>
                </c:pt>
                <c:pt idx="4">
                  <c:v>30.088999999999999</c:v>
                </c:pt>
                <c:pt idx="5">
                  <c:v>30.420999999999999</c:v>
                </c:pt>
              </c:numCache>
            </c:numRef>
          </c:val>
          <c:smooth val="0"/>
          <c:extLst>
            <c:ext xmlns:c16="http://schemas.microsoft.com/office/drawing/2014/chart" uri="{C3380CC4-5D6E-409C-BE32-E72D297353CC}">
              <c16:uniqueId val="{0000000D-6B64-42A9-869E-FD2B36F58529}"/>
            </c:ext>
          </c:extLst>
        </c:ser>
        <c:ser>
          <c:idx val="2"/>
          <c:order val="2"/>
          <c:tx>
            <c:strRef>
              <c:f>Sheet1!$A$4</c:f>
              <c:strCache>
                <c:ptCount val="1"/>
                <c:pt idx="0">
                  <c:v>White (Louisiana)</c:v>
                </c:pt>
              </c:strCache>
            </c:strRef>
          </c:tx>
          <c:spPr>
            <a:ln w="38100" cap="rnd">
              <a:solidFill>
                <a:schemeClr val="accent1"/>
              </a:solidFill>
              <a:prstDash val="solid"/>
              <a:round/>
            </a:ln>
            <a:effectLst/>
          </c:spPr>
          <c:marker>
            <c:symbol val="none"/>
          </c:marker>
          <c:dLbls>
            <c:dLbl>
              <c:idx val="0"/>
              <c:layout>
                <c:manualLayout>
                  <c:x val="-5.4652297518040502E-2"/>
                  <c:y val="2.305083730578360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6B64-42A9-869E-FD2B36F58529}"/>
                </c:ext>
              </c:extLst>
            </c:dLbl>
            <c:dLbl>
              <c:idx val="1"/>
              <c:delete val="1"/>
              <c:extLst>
                <c:ext xmlns:c15="http://schemas.microsoft.com/office/drawing/2012/chart" uri="{CE6537A1-D6FC-4f65-9D91-7224C49458BB}"/>
                <c:ext xmlns:c16="http://schemas.microsoft.com/office/drawing/2014/chart" uri="{C3380CC4-5D6E-409C-BE32-E72D297353CC}">
                  <c16:uniqueId val="{0000000F-6B64-42A9-869E-FD2B36F58529}"/>
                </c:ext>
              </c:extLst>
            </c:dLbl>
            <c:dLbl>
              <c:idx val="2"/>
              <c:layout>
                <c:manualLayout>
                  <c:x val="-2.7981755735021999E-2"/>
                  <c:y val="3.545518257011839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6B64-42A9-869E-FD2B36F58529}"/>
                </c:ext>
              </c:extLst>
            </c:dLbl>
            <c:dLbl>
              <c:idx val="3"/>
              <c:layout>
                <c:manualLayout>
                  <c:x val="-2.7981755735021999E-2"/>
                  <c:y val="-2.681089170212960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6B64-42A9-869E-FD2B36F58529}"/>
                </c:ext>
              </c:extLst>
            </c:dLbl>
            <c:dLbl>
              <c:idx val="4"/>
              <c:delete val="1"/>
              <c:extLst>
                <c:ext xmlns:c15="http://schemas.microsoft.com/office/drawing/2012/chart" uri="{CE6537A1-D6FC-4f65-9D91-7224C49458BB}"/>
                <c:ext xmlns:c16="http://schemas.microsoft.com/office/drawing/2014/chart" uri="{C3380CC4-5D6E-409C-BE32-E72D297353CC}">
                  <c16:uniqueId val="{00000012-6B64-42A9-869E-FD2B36F58529}"/>
                </c:ext>
              </c:extLst>
            </c:dLbl>
            <c:dLbl>
              <c:idx val="5"/>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6B64-42A9-869E-FD2B36F58529}"/>
                </c:ext>
              </c:extLst>
            </c:dLbl>
            <c:numFmt formatCode="#,##0.0" sourceLinked="0"/>
            <c:spPr>
              <a:noFill/>
              <a:ln>
                <a:noFill/>
              </a:ln>
              <a:effectLst/>
            </c:spPr>
            <c:txPr>
              <a:bodyPr rot="0" spcFirstLastPara="1" vertOverflow="overflow" horzOverflow="overflow" vert="horz" wrap="square" lIns="38100" tIns="19050" rIns="38100" bIns="19050" anchor="ctr" anchorCtr="1">
                <a:spAutoFit/>
              </a:bodyPr>
              <a:lstStyle/>
              <a:p>
                <a:pPr>
                  <a:defRPr sz="1200" b="1" i="0" u="none" strike="noStrike" kern="1200" baseline="0">
                    <a:solidFill>
                      <a:schemeClr val="accent1"/>
                    </a:solidFill>
                    <a:latin typeface="+mn-lt"/>
                    <a:ea typeface="+mn-ea"/>
                    <a:cs typeface="+mn-cs"/>
                  </a:defRPr>
                </a:pPr>
                <a:endParaRPr lang="en-US"/>
              </a:p>
            </c:txPr>
            <c:dLblPos val="l"/>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Sheet1!$B$4:$G$4</c:f>
              <c:numCache>
                <c:formatCode>0.0</c:formatCode>
                <c:ptCount val="6"/>
                <c:pt idx="0">
                  <c:v>37.686999999999998</c:v>
                </c:pt>
                <c:pt idx="1">
                  <c:v>34.973000000000013</c:v>
                </c:pt>
                <c:pt idx="2">
                  <c:v>28.677</c:v>
                </c:pt>
                <c:pt idx="3">
                  <c:v>24.343</c:v>
                </c:pt>
                <c:pt idx="4">
                  <c:v>18.001000000000001</c:v>
                </c:pt>
                <c:pt idx="5">
                  <c:v>16.498000000000001</c:v>
                </c:pt>
              </c:numCache>
            </c:numRef>
          </c:val>
          <c:smooth val="0"/>
          <c:extLst>
            <c:ext xmlns:c16="http://schemas.microsoft.com/office/drawing/2014/chart" uri="{C3380CC4-5D6E-409C-BE32-E72D297353CC}">
              <c16:uniqueId val="{00000014-6B64-42A9-869E-FD2B36F58529}"/>
            </c:ext>
          </c:extLst>
        </c:ser>
        <c:ser>
          <c:idx val="3"/>
          <c:order val="3"/>
          <c:tx>
            <c:strRef>
              <c:f>Sheet1!$A$5</c:f>
              <c:strCache>
                <c:ptCount val="1"/>
                <c:pt idx="0">
                  <c:v>White (Georgia)</c:v>
                </c:pt>
              </c:strCache>
            </c:strRef>
          </c:tx>
          <c:spPr>
            <a:ln w="28575" cap="rnd">
              <a:solidFill>
                <a:schemeClr val="accent1"/>
              </a:solidFill>
              <a:prstDash val="sysDash"/>
              <a:round/>
            </a:ln>
            <a:effectLst/>
          </c:spPr>
          <c:marker>
            <c:symbol val="none"/>
          </c:marker>
          <c:dLbls>
            <c:dLbl>
              <c:idx val="0"/>
              <c:layout>
                <c:manualLayout>
                  <c:x val="-5.4652297518040502E-2"/>
                  <c:y val="3.45762559586755E-2"/>
                </c:manualLayout>
              </c:layout>
              <c:numFmt formatCode="#,##0.0" sourceLinked="0"/>
              <c:spPr>
                <a:noFill/>
                <a:ln>
                  <a:noFill/>
                </a:ln>
                <a:effectLst/>
              </c:spPr>
              <c:txPr>
                <a:bodyPr rot="0" spcFirstLastPara="1" vertOverflow="overflow" horzOverflow="overflow" vert="horz" wrap="square" lIns="38100" tIns="19050" rIns="38100" bIns="19050" anchor="ctr" anchorCtr="1">
                  <a:spAutoFit/>
                </a:bodyPr>
                <a:lstStyle/>
                <a:p>
                  <a:pPr>
                    <a:defRPr sz="1200" b="1" i="0" u="none" strike="noStrike" kern="1200" baseline="0">
                      <a:solidFill>
                        <a:schemeClr val="accent1"/>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6B64-42A9-869E-FD2B36F58529}"/>
                </c:ext>
              </c:extLst>
            </c:dLbl>
            <c:dLbl>
              <c:idx val="1"/>
              <c:delete val="1"/>
              <c:extLst>
                <c:ext xmlns:c15="http://schemas.microsoft.com/office/drawing/2012/chart" uri="{CE6537A1-D6FC-4f65-9D91-7224C49458BB}"/>
                <c:ext xmlns:c16="http://schemas.microsoft.com/office/drawing/2014/chart" uri="{C3380CC4-5D6E-409C-BE32-E72D297353CC}">
                  <c16:uniqueId val="{00000016-6B64-42A9-869E-FD2B36F58529}"/>
                </c:ext>
              </c:extLst>
            </c:dLbl>
            <c:dLbl>
              <c:idx val="2"/>
              <c:layout>
                <c:manualLayout>
                  <c:x val="-2.7981755735021999E-2"/>
                  <c:y val="-2.681089170212970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6B64-42A9-869E-FD2B36F58529}"/>
                </c:ext>
              </c:extLst>
            </c:dLbl>
            <c:dLbl>
              <c:idx val="3"/>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6B64-42A9-869E-FD2B36F58529}"/>
                </c:ext>
              </c:extLst>
            </c:dLbl>
            <c:dLbl>
              <c:idx val="4"/>
              <c:delete val="1"/>
              <c:extLst>
                <c:ext xmlns:c15="http://schemas.microsoft.com/office/drawing/2012/chart" uri="{CE6537A1-D6FC-4f65-9D91-7224C49458BB}"/>
                <c:ext xmlns:c16="http://schemas.microsoft.com/office/drawing/2014/chart" uri="{C3380CC4-5D6E-409C-BE32-E72D297353CC}">
                  <c16:uniqueId val="{00000019-6B64-42A9-869E-FD2B36F58529}"/>
                </c:ext>
              </c:extLst>
            </c:dLbl>
            <c:dLbl>
              <c:idx val="5"/>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A-6B64-42A9-869E-FD2B36F58529}"/>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1"/>
                    </a:solidFill>
                    <a:latin typeface="+mn-lt"/>
                    <a:ea typeface="+mn-ea"/>
                    <a:cs typeface="+mn-cs"/>
                  </a:defRPr>
                </a:pPr>
                <a:endParaRPr lang="en-US"/>
              </a:p>
            </c:txPr>
            <c:dLblPos val="l"/>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Sheet1!$B$5:$G$5</c:f>
              <c:numCache>
                <c:formatCode>0.0</c:formatCode>
                <c:ptCount val="6"/>
                <c:pt idx="0">
                  <c:v>40.932000000000002</c:v>
                </c:pt>
                <c:pt idx="1">
                  <c:v>34.347000000000001</c:v>
                </c:pt>
                <c:pt idx="2">
                  <c:v>33.169000000000011</c:v>
                </c:pt>
                <c:pt idx="3">
                  <c:v>32.273000000000003</c:v>
                </c:pt>
                <c:pt idx="4">
                  <c:v>32.219000000000001</c:v>
                </c:pt>
                <c:pt idx="5">
                  <c:v>33.076000000000001</c:v>
                </c:pt>
              </c:numCache>
            </c:numRef>
          </c:val>
          <c:smooth val="0"/>
          <c:extLst>
            <c:ext xmlns:c16="http://schemas.microsoft.com/office/drawing/2014/chart" uri="{C3380CC4-5D6E-409C-BE32-E72D297353CC}">
              <c16:uniqueId val="{0000001B-6B64-42A9-869E-FD2B36F58529}"/>
            </c:ext>
          </c:extLst>
        </c:ser>
        <c:dLbls>
          <c:showLegendKey val="0"/>
          <c:showVal val="1"/>
          <c:showCatName val="0"/>
          <c:showSerName val="0"/>
          <c:showPercent val="0"/>
          <c:showBubbleSize val="0"/>
        </c:dLbls>
        <c:smooth val="0"/>
        <c:axId val="-2105924088"/>
        <c:axId val="-2105928232"/>
      </c:lineChart>
      <c:catAx>
        <c:axId val="-21059240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2105928232"/>
        <c:crosses val="autoZero"/>
        <c:auto val="1"/>
        <c:lblAlgn val="ctr"/>
        <c:lblOffset val="100"/>
        <c:noMultiLvlLbl val="0"/>
      </c:catAx>
      <c:valAx>
        <c:axId val="-2105928232"/>
        <c:scaling>
          <c:orientation val="minMax"/>
          <c:max val="50"/>
          <c:min val="0"/>
        </c:scaling>
        <c:delete val="0"/>
        <c:axPos val="l"/>
        <c:majorGridlines>
          <c:spPr>
            <a:ln w="9525" cap="flat" cmpd="sng" algn="ctr">
              <a:no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2105924088"/>
        <c:crosses val="autoZero"/>
        <c:crossBetween val="between"/>
        <c:majorUnit val="10"/>
      </c:valAx>
      <c:spPr>
        <a:noFill/>
        <a:ln>
          <a:noFill/>
        </a:ln>
        <a:effectLst/>
      </c:spPr>
    </c:plotArea>
    <c:legend>
      <c:legendPos val="b"/>
      <c:layout>
        <c:manualLayout>
          <c:xMode val="edge"/>
          <c:yMode val="edge"/>
          <c:x val="0.51341932423589298"/>
          <c:y val="0"/>
          <c:w val="0.44885479416385499"/>
          <c:h val="0.13533255591200299"/>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342859920287701E-2"/>
          <c:y val="2.57134103831923E-2"/>
          <c:w val="0.96099698648779996"/>
          <c:h val="0.89350217858661996"/>
        </c:manualLayout>
      </c:layout>
      <c:lineChart>
        <c:grouping val="standard"/>
        <c:varyColors val="0"/>
        <c:ser>
          <c:idx val="1"/>
          <c:order val="0"/>
          <c:tx>
            <c:strRef>
              <c:f>Sheet1!$A$2</c:f>
              <c:strCache>
                <c:ptCount val="1"/>
                <c:pt idx="0">
                  <c:v>All</c:v>
                </c:pt>
              </c:strCache>
            </c:strRef>
          </c:tx>
          <c:spPr>
            <a:ln w="28575" cap="rnd">
              <a:solidFill>
                <a:schemeClr val="accent4"/>
              </a:solidFill>
              <a:round/>
            </a:ln>
            <a:effectLst/>
          </c:spPr>
          <c:marker>
            <c:symbol val="none"/>
          </c:marker>
          <c:dLbls>
            <c:dLbl>
              <c:idx val="0"/>
              <c:layout>
                <c:manualLayout>
                  <c:x val="-3.0187004402227501E-2"/>
                  <c:y val="-3.744441761927950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0ED-4A42-9E9B-9DD03899057E}"/>
                </c:ext>
              </c:extLst>
            </c:dLbl>
            <c:dLbl>
              <c:idx val="1"/>
              <c:layout>
                <c:manualLayout>
                  <c:x val="-2.7451369443585501E-2"/>
                  <c:y val="-3.078635250424190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0ED-4A42-9E9B-9DD03899057E}"/>
                </c:ext>
              </c:extLst>
            </c:dLbl>
            <c:dLbl>
              <c:idx val="2"/>
              <c:delete val="1"/>
              <c:extLst>
                <c:ext xmlns:c15="http://schemas.microsoft.com/office/drawing/2012/chart" uri="{CE6537A1-D6FC-4f65-9D91-7224C49458BB}"/>
                <c:ext xmlns:c16="http://schemas.microsoft.com/office/drawing/2014/chart" uri="{C3380CC4-5D6E-409C-BE32-E72D297353CC}">
                  <c16:uniqueId val="{00000002-30ED-4A42-9E9B-9DD03899057E}"/>
                </c:ext>
              </c:extLst>
            </c:dLbl>
            <c:dLbl>
              <c:idx val="3"/>
              <c:layout>
                <c:manualLayout>
                  <c:x val="-2.7451369443585501E-2"/>
                  <c:y val="-2.182377022667809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0ED-4A42-9E9B-9DD03899057E}"/>
                </c:ext>
              </c:extLst>
            </c:dLbl>
            <c:dLbl>
              <c:idx val="4"/>
              <c:delete val="1"/>
              <c:extLst>
                <c:ext xmlns:c15="http://schemas.microsoft.com/office/drawing/2012/chart" uri="{CE6537A1-D6FC-4f65-9D91-7224C49458BB}"/>
                <c:ext xmlns:c16="http://schemas.microsoft.com/office/drawing/2014/chart" uri="{C3380CC4-5D6E-409C-BE32-E72D297353CC}">
                  <c16:uniqueId val="{00000004-30ED-4A42-9E9B-9DD03899057E}"/>
                </c:ext>
              </c:extLst>
            </c:dLbl>
            <c:dLbl>
              <c:idx val="5"/>
              <c:layout>
                <c:manualLayout>
                  <c:x val="-2.7451369443585401E-2"/>
                  <c:y val="-2.481129765253270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0ED-4A42-9E9B-9DD03899057E}"/>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4"/>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2013</c:v>
                </c:pt>
                <c:pt idx="1">
                  <c:v>2014</c:v>
                </c:pt>
                <c:pt idx="2">
                  <c:v>2015</c:v>
                </c:pt>
                <c:pt idx="3">
                  <c:v>2016</c:v>
                </c:pt>
                <c:pt idx="4">
                  <c:v>2017</c:v>
                </c:pt>
                <c:pt idx="5">
                  <c:v>2018</c:v>
                </c:pt>
              </c:strCache>
            </c:strRef>
          </c:cat>
          <c:val>
            <c:numRef>
              <c:f>Sheet1!$B$2:$G$2</c:f>
              <c:numCache>
                <c:formatCode>General</c:formatCode>
                <c:ptCount val="6"/>
                <c:pt idx="0">
                  <c:v>18.539183037826561</c:v>
                </c:pt>
                <c:pt idx="1">
                  <c:v>16.633377641065319</c:v>
                </c:pt>
                <c:pt idx="2">
                  <c:v>15.29360025271933</c:v>
                </c:pt>
                <c:pt idx="3">
                  <c:v>15.11645862123091</c:v>
                </c:pt>
                <c:pt idx="4">
                  <c:v>15.69790272541449</c:v>
                </c:pt>
                <c:pt idx="5">
                  <c:v>15.091822484209221</c:v>
                </c:pt>
              </c:numCache>
            </c:numRef>
          </c:val>
          <c:smooth val="0"/>
          <c:extLst>
            <c:ext xmlns:c16="http://schemas.microsoft.com/office/drawing/2014/chart" uri="{C3380CC4-5D6E-409C-BE32-E72D297353CC}">
              <c16:uniqueId val="{00000006-30ED-4A42-9E9B-9DD03899057E}"/>
            </c:ext>
          </c:extLst>
        </c:ser>
        <c:ser>
          <c:idx val="2"/>
          <c:order val="1"/>
          <c:tx>
            <c:strRef>
              <c:f>Sheet1!$A$3</c:f>
              <c:strCache>
                <c:ptCount val="1"/>
                <c:pt idx="0">
                  <c:v>Black</c:v>
                </c:pt>
              </c:strCache>
            </c:strRef>
          </c:tx>
          <c:spPr>
            <a:ln w="28575" cap="rnd">
              <a:solidFill>
                <a:schemeClr val="accent2"/>
              </a:solidFill>
              <a:round/>
            </a:ln>
            <a:effectLst/>
          </c:spPr>
          <c:marker>
            <c:symbol val="none"/>
          </c:marker>
          <c:dLbls>
            <c:dLbl>
              <c:idx val="0"/>
              <c:layout>
                <c:manualLayout>
                  <c:x val="-3.0187004402227501E-2"/>
                  <c:y val="-3.744441761927939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30ED-4A42-9E9B-9DD03899057E}"/>
                </c:ext>
              </c:extLst>
            </c:dLbl>
            <c:dLbl>
              <c:idx val="1"/>
              <c:layout>
                <c:manualLayout>
                  <c:x val="-2.7451369443585501E-2"/>
                  <c:y val="-2.7798825078387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30ED-4A42-9E9B-9DD03899057E}"/>
                </c:ext>
              </c:extLst>
            </c:dLbl>
            <c:dLbl>
              <c:idx val="2"/>
              <c:delete val="1"/>
              <c:extLst>
                <c:ext xmlns:c15="http://schemas.microsoft.com/office/drawing/2012/chart" uri="{CE6537A1-D6FC-4f65-9D91-7224C49458BB}"/>
                <c:ext xmlns:c16="http://schemas.microsoft.com/office/drawing/2014/chart" uri="{C3380CC4-5D6E-409C-BE32-E72D297353CC}">
                  <c16:uniqueId val="{00000009-30ED-4A42-9E9B-9DD03899057E}"/>
                </c:ext>
              </c:extLst>
            </c:dLbl>
            <c:dLbl>
              <c:idx val="3"/>
              <c:layout>
                <c:manualLayout>
                  <c:x val="-2.7451369443585501E-2"/>
                  <c:y val="-3.078635250424190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30ED-4A42-9E9B-9DD03899057E}"/>
                </c:ext>
              </c:extLst>
            </c:dLbl>
            <c:dLbl>
              <c:idx val="4"/>
              <c:delete val="1"/>
              <c:extLst>
                <c:ext xmlns:c15="http://schemas.microsoft.com/office/drawing/2012/chart" uri="{CE6537A1-D6FC-4f65-9D91-7224C49458BB}"/>
                <c:ext xmlns:c16="http://schemas.microsoft.com/office/drawing/2014/chart" uri="{C3380CC4-5D6E-409C-BE32-E72D297353CC}">
                  <c16:uniqueId val="{0000000B-30ED-4A42-9E9B-9DD03899057E}"/>
                </c:ext>
              </c:extLst>
            </c:dLbl>
            <c:dLbl>
              <c:idx val="5"/>
              <c:layout>
                <c:manualLayout>
                  <c:x val="-2.7451369443585401E-2"/>
                  <c:y val="-3.377387993009659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30ED-4A42-9E9B-9DD03899057E}"/>
                </c:ext>
              </c:extLst>
            </c:dLbl>
            <c:numFmt formatCode="#,##0.0" sourceLinked="0"/>
            <c:spPr>
              <a:noFill/>
              <a:ln>
                <a:noFill/>
              </a:ln>
              <a:effectLst/>
            </c:spPr>
            <c:txPr>
              <a:bodyPr rot="0" spcFirstLastPara="1" vertOverflow="overflow" horzOverflow="overflow" vert="horz" wrap="square" lIns="38100" tIns="19050" rIns="38100" bIns="19050" anchor="ctr" anchorCtr="1">
                <a:spAutoFit/>
              </a:bodyPr>
              <a:lstStyle/>
              <a:p>
                <a:pPr>
                  <a:defRPr sz="1200" b="1" i="0" u="none" strike="noStrike" kern="1200" baseline="0">
                    <a:solidFill>
                      <a:schemeClr val="accent2"/>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0"/>
              </c:ext>
            </c:extLst>
          </c:dLbls>
          <c:cat>
            <c:strRef>
              <c:f>Sheet1!$B$1:$G$1</c:f>
              <c:strCache>
                <c:ptCount val="6"/>
                <c:pt idx="0">
                  <c:v>2013</c:v>
                </c:pt>
                <c:pt idx="1">
                  <c:v>2014</c:v>
                </c:pt>
                <c:pt idx="2">
                  <c:v>2015</c:v>
                </c:pt>
                <c:pt idx="3">
                  <c:v>2016</c:v>
                </c:pt>
                <c:pt idx="4">
                  <c:v>2017</c:v>
                </c:pt>
                <c:pt idx="5">
                  <c:v>2018</c:v>
                </c:pt>
              </c:strCache>
            </c:strRef>
          </c:cat>
          <c:val>
            <c:numRef>
              <c:f>Sheet1!$B$3:$G$3</c:f>
              <c:numCache>
                <c:formatCode>General</c:formatCode>
                <c:ptCount val="6"/>
                <c:pt idx="0">
                  <c:v>23.15922254087905</c:v>
                </c:pt>
                <c:pt idx="1">
                  <c:v>20.91528374991087</c:v>
                </c:pt>
                <c:pt idx="2">
                  <c:v>18.387251260774249</c:v>
                </c:pt>
                <c:pt idx="3">
                  <c:v>17.89782535352488</c:v>
                </c:pt>
                <c:pt idx="4">
                  <c:v>18.799483397506211</c:v>
                </c:pt>
                <c:pt idx="5">
                  <c:v>17.57073602131506</c:v>
                </c:pt>
              </c:numCache>
            </c:numRef>
          </c:val>
          <c:smooth val="0"/>
          <c:extLst>
            <c:ext xmlns:c16="http://schemas.microsoft.com/office/drawing/2014/chart" uri="{C3380CC4-5D6E-409C-BE32-E72D297353CC}">
              <c16:uniqueId val="{0000000D-30ED-4A42-9E9B-9DD03899057E}"/>
            </c:ext>
          </c:extLst>
        </c:ser>
        <c:ser>
          <c:idx val="3"/>
          <c:order val="2"/>
          <c:tx>
            <c:strRef>
              <c:f>Sheet1!$A$4</c:f>
              <c:strCache>
                <c:ptCount val="1"/>
                <c:pt idx="0">
                  <c:v>Hispanic</c:v>
                </c:pt>
              </c:strCache>
            </c:strRef>
          </c:tx>
          <c:spPr>
            <a:ln w="28575" cap="rnd">
              <a:solidFill>
                <a:schemeClr val="accent3"/>
              </a:solidFill>
              <a:round/>
            </a:ln>
            <a:effectLst/>
          </c:spPr>
          <c:marker>
            <c:symbol val="none"/>
          </c:marker>
          <c:dLbls>
            <c:dLbl>
              <c:idx val="1"/>
              <c:numFmt formatCode="#,##0.0" sourceLinked="0"/>
              <c:spPr>
                <a:noFill/>
                <a:ln>
                  <a:noFill/>
                </a:ln>
                <a:effectLst/>
              </c:spPr>
              <c:txPr>
                <a:bodyPr rot="0" spcFirstLastPara="1" vertOverflow="ellipsis" vert="horz" wrap="square" lIns="38100" tIns="19050" rIns="38100" bIns="18288" anchor="ctr" anchorCtr="1">
                  <a:spAutoFit/>
                </a:bodyPr>
                <a:lstStyle/>
                <a:p>
                  <a:pPr>
                    <a:defRPr sz="1200" b="1" i="0" u="none" strike="noStrike" kern="1200" baseline="0">
                      <a:solidFill>
                        <a:schemeClr val="accent3"/>
                      </a:solidFill>
                      <a:latin typeface="+mn-lt"/>
                      <a:ea typeface="+mn-ea"/>
                      <a:cs typeface="+mn-cs"/>
                    </a:defRPr>
                  </a:pPr>
                  <a:endParaRPr lang="en-US"/>
                </a:p>
              </c:txPr>
              <c:dLblPos val="t"/>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0-9476-452D-B334-1AF6EF87BBDE}"/>
                </c:ext>
              </c:extLst>
            </c:dLbl>
            <c:dLbl>
              <c:idx val="2"/>
              <c:delete val="1"/>
              <c:extLst>
                <c:ext xmlns:c15="http://schemas.microsoft.com/office/drawing/2012/chart" uri="{CE6537A1-D6FC-4f65-9D91-7224C49458BB}"/>
                <c:ext xmlns:c16="http://schemas.microsoft.com/office/drawing/2014/chart" uri="{C3380CC4-5D6E-409C-BE32-E72D297353CC}">
                  <c16:uniqueId val="{0000000F-30ED-4A42-9E9B-9DD03899057E}"/>
                </c:ext>
              </c:extLst>
            </c:dLbl>
            <c:dLbl>
              <c:idx val="4"/>
              <c:delete val="1"/>
              <c:extLst>
                <c:ext xmlns:c15="http://schemas.microsoft.com/office/drawing/2012/chart" uri="{CE6537A1-D6FC-4f65-9D91-7224C49458BB}"/>
                <c:ext xmlns:c16="http://schemas.microsoft.com/office/drawing/2014/chart" uri="{C3380CC4-5D6E-409C-BE32-E72D297353CC}">
                  <c16:uniqueId val="{00000010-30ED-4A42-9E9B-9DD03899057E}"/>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3"/>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Sheet1!$B$4:$G$4</c:f>
              <c:numCache>
                <c:formatCode>General</c:formatCode>
                <c:ptCount val="6"/>
                <c:pt idx="0">
                  <c:v>27.836414865268011</c:v>
                </c:pt>
                <c:pt idx="1">
                  <c:v>24.85480590329475</c:v>
                </c:pt>
                <c:pt idx="2">
                  <c:v>22.761956027172449</c:v>
                </c:pt>
                <c:pt idx="3">
                  <c:v>21.917646967361009</c:v>
                </c:pt>
                <c:pt idx="4">
                  <c:v>21.873954955895421</c:v>
                </c:pt>
                <c:pt idx="5">
                  <c:v>21.182810725741959</c:v>
                </c:pt>
              </c:numCache>
            </c:numRef>
          </c:val>
          <c:smooth val="0"/>
          <c:extLst>
            <c:ext xmlns:c16="http://schemas.microsoft.com/office/drawing/2014/chart" uri="{C3380CC4-5D6E-409C-BE32-E72D297353CC}">
              <c16:uniqueId val="{00000011-30ED-4A42-9E9B-9DD03899057E}"/>
            </c:ext>
          </c:extLst>
        </c:ser>
        <c:ser>
          <c:idx val="0"/>
          <c:order val="3"/>
          <c:tx>
            <c:strRef>
              <c:f>Sheet1!$A$5</c:f>
              <c:strCache>
                <c:ptCount val="1"/>
                <c:pt idx="0">
                  <c:v>White</c:v>
                </c:pt>
              </c:strCache>
            </c:strRef>
          </c:tx>
          <c:spPr>
            <a:ln w="28575" cap="rnd">
              <a:solidFill>
                <a:schemeClr val="accent1"/>
              </a:solidFill>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12-30ED-4A42-9E9B-9DD03899057E}"/>
                </c:ext>
              </c:extLst>
            </c:dLbl>
            <c:dLbl>
              <c:idx val="4"/>
              <c:delete val="1"/>
              <c:extLst>
                <c:ext xmlns:c15="http://schemas.microsoft.com/office/drawing/2012/chart" uri="{CE6537A1-D6FC-4f65-9D91-7224C49458BB}"/>
                <c:ext xmlns:c16="http://schemas.microsoft.com/office/drawing/2014/chart" uri="{C3380CC4-5D6E-409C-BE32-E72D297353CC}">
                  <c16:uniqueId val="{00000013-30ED-4A42-9E9B-9DD03899057E}"/>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1"/>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Sheet1!$B$5:$G$5</c:f>
              <c:numCache>
                <c:formatCode>General</c:formatCode>
                <c:ptCount val="6"/>
                <c:pt idx="0">
                  <c:v>15.086921665404111</c:v>
                </c:pt>
                <c:pt idx="1">
                  <c:v>13.66924786250771</c:v>
                </c:pt>
                <c:pt idx="2">
                  <c:v>12.545518636416841</c:v>
                </c:pt>
                <c:pt idx="3">
                  <c:v>12.655588660859969</c:v>
                </c:pt>
                <c:pt idx="4">
                  <c:v>13.291970190340789</c:v>
                </c:pt>
                <c:pt idx="5">
                  <c:v>12.85001979076217</c:v>
                </c:pt>
              </c:numCache>
            </c:numRef>
          </c:val>
          <c:smooth val="0"/>
          <c:extLst>
            <c:ext xmlns:c16="http://schemas.microsoft.com/office/drawing/2014/chart" uri="{C3380CC4-5D6E-409C-BE32-E72D297353CC}">
              <c16:uniqueId val="{00000014-30ED-4A42-9E9B-9DD03899057E}"/>
            </c:ext>
          </c:extLst>
        </c:ser>
        <c:dLbls>
          <c:showLegendKey val="0"/>
          <c:showVal val="1"/>
          <c:showCatName val="0"/>
          <c:showSerName val="0"/>
          <c:showPercent val="0"/>
          <c:showBubbleSize val="0"/>
        </c:dLbls>
        <c:smooth val="0"/>
        <c:axId val="-2067402616"/>
        <c:axId val="-2067419736"/>
      </c:lineChart>
      <c:catAx>
        <c:axId val="-20674026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2067419736"/>
        <c:crosses val="autoZero"/>
        <c:auto val="1"/>
        <c:lblAlgn val="ctr"/>
        <c:lblOffset val="100"/>
        <c:noMultiLvlLbl val="0"/>
      </c:catAx>
      <c:valAx>
        <c:axId val="-2067419736"/>
        <c:scaling>
          <c:orientation val="minMax"/>
          <c:max val="50"/>
          <c:min val="0"/>
        </c:scaling>
        <c:delete val="0"/>
        <c:axPos val="l"/>
        <c:majorGridlines>
          <c:spPr>
            <a:ln w="9525" cap="flat" cmpd="sng" algn="ctr">
              <a:no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2067402616"/>
        <c:crosses val="autoZero"/>
        <c:crossBetween val="between"/>
        <c:majorUnit val="10"/>
      </c:valAx>
      <c:spPr>
        <a:noFill/>
        <a:ln>
          <a:noFill/>
        </a:ln>
        <a:effectLst/>
      </c:spPr>
    </c:plotArea>
    <c:legend>
      <c:legendPos val="r"/>
      <c:layout>
        <c:manualLayout>
          <c:xMode val="edge"/>
          <c:yMode val="edge"/>
          <c:x val="0.49613376105764601"/>
          <c:y val="8.9318219268899306E-3"/>
          <c:w val="0.46577100084711598"/>
          <c:h val="4.0213530582283198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865257380617802E-2"/>
          <c:y val="2.57134103831923E-2"/>
          <c:w val="0.96107871862660199"/>
          <c:h val="0.892670197306355"/>
        </c:manualLayout>
      </c:layout>
      <c:lineChart>
        <c:grouping val="standard"/>
        <c:varyColors val="0"/>
        <c:ser>
          <c:idx val="1"/>
          <c:order val="0"/>
          <c:tx>
            <c:strRef>
              <c:f>Sheet1!$A$2</c:f>
              <c:strCache>
                <c:ptCount val="1"/>
                <c:pt idx="0">
                  <c:v>All</c:v>
                </c:pt>
              </c:strCache>
            </c:strRef>
          </c:tx>
          <c:spPr>
            <a:ln w="28575" cap="rnd">
              <a:solidFill>
                <a:schemeClr val="accent4"/>
              </a:solidFill>
              <a:round/>
            </a:ln>
            <a:effectLst/>
          </c:spPr>
          <c:marker>
            <c:symbol val="none"/>
          </c:marker>
          <c:dLbls>
            <c:dLbl>
              <c:idx val="0"/>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077-47AD-BBF9-79CF032DC407}"/>
                </c:ext>
              </c:extLst>
            </c:dLbl>
            <c:dLbl>
              <c:idx val="1"/>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077-47AD-BBF9-79CF032DC407}"/>
                </c:ext>
              </c:extLst>
            </c:dLbl>
            <c:dLbl>
              <c:idx val="2"/>
              <c:delete val="1"/>
              <c:extLst>
                <c:ext xmlns:c15="http://schemas.microsoft.com/office/drawing/2012/chart" uri="{CE6537A1-D6FC-4f65-9D91-7224C49458BB}"/>
                <c:ext xmlns:c16="http://schemas.microsoft.com/office/drawing/2014/chart" uri="{C3380CC4-5D6E-409C-BE32-E72D297353CC}">
                  <c16:uniqueId val="{00000002-E077-47AD-BBF9-79CF032DC407}"/>
                </c:ext>
              </c:extLst>
            </c:dLbl>
            <c:dLbl>
              <c:idx val="3"/>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077-47AD-BBF9-79CF032DC407}"/>
                </c:ext>
              </c:extLst>
            </c:dLbl>
            <c:dLbl>
              <c:idx val="4"/>
              <c:delete val="1"/>
              <c:extLst>
                <c:ext xmlns:c15="http://schemas.microsoft.com/office/drawing/2012/chart" uri="{CE6537A1-D6FC-4f65-9D91-7224C49458BB}"/>
                <c:ext xmlns:c16="http://schemas.microsoft.com/office/drawing/2014/chart" uri="{C3380CC4-5D6E-409C-BE32-E72D297353CC}">
                  <c16:uniqueId val="{00000004-E077-47AD-BBF9-79CF032DC407}"/>
                </c:ext>
              </c:extLst>
            </c:dLbl>
            <c:dLbl>
              <c:idx val="5"/>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E077-47AD-BBF9-79CF032DC407}"/>
                </c:ext>
              </c:extLst>
            </c:dLbl>
            <c:numFmt formatCode="#,##0.0" sourceLinked="0"/>
            <c:spPr>
              <a:noFill/>
              <a:ln>
                <a:noFill/>
              </a:ln>
              <a:effectLst/>
            </c:spPr>
            <c:txPr>
              <a:bodyPr rot="0" spcFirstLastPara="1" vertOverflow="overflow" horzOverflow="overflow" vert="horz" wrap="square" lIns="38100" tIns="19050" rIns="38100" bIns="19050" anchor="ctr" anchorCtr="1">
                <a:spAutoFit/>
              </a:bodyPr>
              <a:lstStyle/>
              <a:p>
                <a:pPr>
                  <a:defRPr sz="1200" b="1" i="0" u="none" strike="noStrike" kern="1200" baseline="0">
                    <a:solidFill>
                      <a:schemeClr val="accent4"/>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2013</c:v>
                </c:pt>
                <c:pt idx="1">
                  <c:v>2014</c:v>
                </c:pt>
                <c:pt idx="2">
                  <c:v>2015</c:v>
                </c:pt>
                <c:pt idx="3">
                  <c:v>2016</c:v>
                </c:pt>
                <c:pt idx="4">
                  <c:v>2017</c:v>
                </c:pt>
                <c:pt idx="5">
                  <c:v>2018</c:v>
                </c:pt>
              </c:strCache>
            </c:strRef>
          </c:cat>
          <c:val>
            <c:numRef>
              <c:f>Sheet1!$B$2:$G$2</c:f>
              <c:numCache>
                <c:formatCode>General</c:formatCode>
                <c:ptCount val="6"/>
                <c:pt idx="0">
                  <c:v>72.014343775162899</c:v>
                </c:pt>
                <c:pt idx="1">
                  <c:v>72.951850442866302</c:v>
                </c:pt>
                <c:pt idx="2">
                  <c:v>74.436225029582573</c:v>
                </c:pt>
                <c:pt idx="3">
                  <c:v>73.831347027979518</c:v>
                </c:pt>
                <c:pt idx="4">
                  <c:v>73.056410822443269</c:v>
                </c:pt>
                <c:pt idx="5">
                  <c:v>72.59919701426071</c:v>
                </c:pt>
              </c:numCache>
            </c:numRef>
          </c:val>
          <c:smooth val="0"/>
          <c:extLst>
            <c:ext xmlns:c16="http://schemas.microsoft.com/office/drawing/2014/chart" uri="{C3380CC4-5D6E-409C-BE32-E72D297353CC}">
              <c16:uniqueId val="{00000006-E077-47AD-BBF9-79CF032DC407}"/>
            </c:ext>
          </c:extLst>
        </c:ser>
        <c:ser>
          <c:idx val="2"/>
          <c:order val="1"/>
          <c:tx>
            <c:strRef>
              <c:f>Sheet1!$A$3</c:f>
              <c:strCache>
                <c:ptCount val="1"/>
                <c:pt idx="0">
                  <c:v>Black</c:v>
                </c:pt>
              </c:strCache>
            </c:strRef>
          </c:tx>
          <c:spPr>
            <a:ln w="28575" cap="rnd">
              <a:solidFill>
                <a:schemeClr val="accent2"/>
              </a:solidFill>
              <a:round/>
            </a:ln>
            <a:effectLst/>
          </c:spPr>
          <c:marker>
            <c:symbol val="none"/>
          </c:marker>
          <c:dLbls>
            <c:dLbl>
              <c:idx val="0"/>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E077-47AD-BBF9-79CF032DC407}"/>
                </c:ext>
              </c:extLst>
            </c:dLbl>
            <c:dLbl>
              <c:idx val="1"/>
              <c:layout>
                <c:manualLayout>
                  <c:x val="-2.7534344655218399E-2"/>
                  <c:y val="-3.058495690230349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E077-47AD-BBF9-79CF032DC407}"/>
                </c:ext>
              </c:extLst>
            </c:dLbl>
            <c:dLbl>
              <c:idx val="2"/>
              <c:delete val="1"/>
              <c:extLst>
                <c:ext xmlns:c15="http://schemas.microsoft.com/office/drawing/2012/chart" uri="{CE6537A1-D6FC-4f65-9D91-7224C49458BB}"/>
                <c:ext xmlns:c16="http://schemas.microsoft.com/office/drawing/2014/chart" uri="{C3380CC4-5D6E-409C-BE32-E72D297353CC}">
                  <c16:uniqueId val="{00000009-E077-47AD-BBF9-79CF032DC407}"/>
                </c:ext>
              </c:extLst>
            </c:dLbl>
            <c:dLbl>
              <c:idx val="3"/>
              <c:layout>
                <c:manualLayout>
                  <c:x val="-2.7534344655218399E-2"/>
                  <c:y val="-3.355294076955849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E077-47AD-BBF9-79CF032DC407}"/>
                </c:ext>
              </c:extLst>
            </c:dLbl>
            <c:dLbl>
              <c:idx val="4"/>
              <c:delete val="1"/>
              <c:extLst>
                <c:ext xmlns:c15="http://schemas.microsoft.com/office/drawing/2012/chart" uri="{CE6537A1-D6FC-4f65-9D91-7224C49458BB}"/>
                <c:ext xmlns:c16="http://schemas.microsoft.com/office/drawing/2014/chart" uri="{C3380CC4-5D6E-409C-BE32-E72D297353CC}">
                  <c16:uniqueId val="{0000000B-E077-47AD-BBF9-79CF032DC407}"/>
                </c:ext>
              </c:extLst>
            </c:dLbl>
            <c:dLbl>
              <c:idx val="5"/>
              <c:layout>
                <c:manualLayout>
                  <c:x val="-2.7534344655218399E-2"/>
                  <c:y val="-2.761697303504859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E077-47AD-BBF9-79CF032DC407}"/>
                </c:ext>
              </c:extLst>
            </c:dLbl>
            <c:numFmt formatCode="#,##0.0" sourceLinked="0"/>
            <c:spPr>
              <a:noFill/>
              <a:ln>
                <a:noFill/>
              </a:ln>
              <a:effectLst/>
            </c:spPr>
            <c:txPr>
              <a:bodyPr rot="0" spcFirstLastPara="1" vertOverflow="overflow" horzOverflow="overflow" vert="horz" wrap="square" lIns="38100" tIns="19050" rIns="38100" bIns="19050" anchor="ctr" anchorCtr="1">
                <a:spAutoFit/>
              </a:bodyPr>
              <a:lstStyle/>
              <a:p>
                <a:pPr>
                  <a:defRPr sz="1200" b="1" i="0" u="none" strike="noStrike" kern="1200" baseline="0">
                    <a:solidFill>
                      <a:schemeClr val="accent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2013</c:v>
                </c:pt>
                <c:pt idx="1">
                  <c:v>2014</c:v>
                </c:pt>
                <c:pt idx="2">
                  <c:v>2015</c:v>
                </c:pt>
                <c:pt idx="3">
                  <c:v>2016</c:v>
                </c:pt>
                <c:pt idx="4">
                  <c:v>2017</c:v>
                </c:pt>
                <c:pt idx="5">
                  <c:v>2018</c:v>
                </c:pt>
              </c:strCache>
            </c:strRef>
          </c:cat>
          <c:val>
            <c:numRef>
              <c:f>Sheet1!$B$3:$G$3</c:f>
              <c:numCache>
                <c:formatCode>General</c:formatCode>
                <c:ptCount val="6"/>
                <c:pt idx="0">
                  <c:v>71.126340790738269</c:v>
                </c:pt>
                <c:pt idx="1">
                  <c:v>73.405505976214457</c:v>
                </c:pt>
                <c:pt idx="2">
                  <c:v>74.709292151792653</c:v>
                </c:pt>
                <c:pt idx="3">
                  <c:v>74.74281312587577</c:v>
                </c:pt>
                <c:pt idx="4">
                  <c:v>74.381326063065472</c:v>
                </c:pt>
                <c:pt idx="5">
                  <c:v>74.14741219307885</c:v>
                </c:pt>
              </c:numCache>
            </c:numRef>
          </c:val>
          <c:smooth val="0"/>
          <c:extLst>
            <c:ext xmlns:c16="http://schemas.microsoft.com/office/drawing/2014/chart" uri="{C3380CC4-5D6E-409C-BE32-E72D297353CC}">
              <c16:uniqueId val="{0000000D-E077-47AD-BBF9-79CF032DC407}"/>
            </c:ext>
          </c:extLst>
        </c:ser>
        <c:ser>
          <c:idx val="3"/>
          <c:order val="2"/>
          <c:tx>
            <c:strRef>
              <c:f>Sheet1!$A$4</c:f>
              <c:strCache>
                <c:ptCount val="1"/>
                <c:pt idx="0">
                  <c:v>Hispanic</c:v>
                </c:pt>
              </c:strCache>
            </c:strRef>
          </c:tx>
          <c:spPr>
            <a:ln w="28575" cap="rnd">
              <a:solidFill>
                <a:schemeClr val="accent3"/>
              </a:solidFill>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E-E077-47AD-BBF9-79CF032DC407}"/>
                </c:ext>
              </c:extLst>
            </c:dLbl>
            <c:dLbl>
              <c:idx val="4"/>
              <c:delete val="1"/>
              <c:extLst>
                <c:ext xmlns:c15="http://schemas.microsoft.com/office/drawing/2012/chart" uri="{CE6537A1-D6FC-4f65-9D91-7224C49458BB}"/>
                <c:ext xmlns:c16="http://schemas.microsoft.com/office/drawing/2014/chart" uri="{C3380CC4-5D6E-409C-BE32-E72D297353CC}">
                  <c16:uniqueId val="{0000000F-E077-47AD-BBF9-79CF032DC407}"/>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3"/>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Sheet1!$B$4:$G$4</c:f>
              <c:numCache>
                <c:formatCode>General</c:formatCode>
                <c:ptCount val="6"/>
                <c:pt idx="0">
                  <c:v>55.263909579762966</c:v>
                </c:pt>
                <c:pt idx="1">
                  <c:v>56.236653494818022</c:v>
                </c:pt>
                <c:pt idx="2">
                  <c:v>59.131952415298848</c:v>
                </c:pt>
                <c:pt idx="3">
                  <c:v>58.239782814193951</c:v>
                </c:pt>
                <c:pt idx="4">
                  <c:v>58.128367491904321</c:v>
                </c:pt>
                <c:pt idx="5">
                  <c:v>58.228567286887198</c:v>
                </c:pt>
              </c:numCache>
            </c:numRef>
          </c:val>
          <c:smooth val="0"/>
          <c:extLst>
            <c:ext xmlns:c16="http://schemas.microsoft.com/office/drawing/2014/chart" uri="{C3380CC4-5D6E-409C-BE32-E72D297353CC}">
              <c16:uniqueId val="{00000010-E077-47AD-BBF9-79CF032DC407}"/>
            </c:ext>
          </c:extLst>
        </c:ser>
        <c:ser>
          <c:idx val="0"/>
          <c:order val="3"/>
          <c:tx>
            <c:strRef>
              <c:f>Sheet1!$A$5</c:f>
              <c:strCache>
                <c:ptCount val="1"/>
                <c:pt idx="0">
                  <c:v>White</c:v>
                </c:pt>
              </c:strCache>
            </c:strRef>
          </c:tx>
          <c:spPr>
            <a:ln w="28575" cap="rnd">
              <a:solidFill>
                <a:schemeClr val="accent1"/>
              </a:solidFill>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11-E077-47AD-BBF9-79CF032DC407}"/>
                </c:ext>
              </c:extLst>
            </c:dLbl>
            <c:dLbl>
              <c:idx val="4"/>
              <c:delete val="1"/>
              <c:extLst>
                <c:ext xmlns:c15="http://schemas.microsoft.com/office/drawing/2012/chart" uri="{CE6537A1-D6FC-4f65-9D91-7224C49458BB}"/>
                <c:ext xmlns:c16="http://schemas.microsoft.com/office/drawing/2014/chart" uri="{C3380CC4-5D6E-409C-BE32-E72D297353CC}">
                  <c16:uniqueId val="{00000012-E077-47AD-BBF9-79CF032DC407}"/>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1"/>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Sheet1!$B$5:$G$5</c:f>
              <c:numCache>
                <c:formatCode>General</c:formatCode>
                <c:ptCount val="6"/>
                <c:pt idx="0">
                  <c:v>77.619019272335933</c:v>
                </c:pt>
                <c:pt idx="1">
                  <c:v>78.102415431845074</c:v>
                </c:pt>
                <c:pt idx="2">
                  <c:v>79.074569630007176</c:v>
                </c:pt>
                <c:pt idx="3">
                  <c:v>78.606423277285856</c:v>
                </c:pt>
                <c:pt idx="4">
                  <c:v>77.526070605072263</c:v>
                </c:pt>
                <c:pt idx="5">
                  <c:v>76.974835920782411</c:v>
                </c:pt>
              </c:numCache>
            </c:numRef>
          </c:val>
          <c:smooth val="0"/>
          <c:extLst>
            <c:ext xmlns:c16="http://schemas.microsoft.com/office/drawing/2014/chart" uri="{C3380CC4-5D6E-409C-BE32-E72D297353CC}">
              <c16:uniqueId val="{00000013-E077-47AD-BBF9-79CF032DC407}"/>
            </c:ext>
          </c:extLst>
        </c:ser>
        <c:dLbls>
          <c:showLegendKey val="0"/>
          <c:showVal val="1"/>
          <c:showCatName val="0"/>
          <c:showSerName val="0"/>
          <c:showPercent val="0"/>
          <c:showBubbleSize val="0"/>
        </c:dLbls>
        <c:smooth val="0"/>
        <c:axId val="-2063724776"/>
        <c:axId val="-2063734392"/>
      </c:lineChart>
      <c:catAx>
        <c:axId val="-20637247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2063734392"/>
        <c:crosses val="autoZero"/>
        <c:auto val="1"/>
        <c:lblAlgn val="ctr"/>
        <c:lblOffset val="100"/>
        <c:noMultiLvlLbl val="0"/>
      </c:catAx>
      <c:valAx>
        <c:axId val="-2063734392"/>
        <c:scaling>
          <c:orientation val="minMax"/>
          <c:max val="90"/>
          <c:min val="40"/>
        </c:scaling>
        <c:delete val="0"/>
        <c:axPos val="l"/>
        <c:majorGridlines>
          <c:spPr>
            <a:ln w="9525" cap="flat" cmpd="sng" algn="ctr">
              <a:no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2063724776"/>
        <c:crosses val="autoZero"/>
        <c:crossBetween val="between"/>
        <c:majorUnit val="10"/>
      </c:valAx>
      <c:spPr>
        <a:noFill/>
        <a:ln>
          <a:noFill/>
        </a:ln>
        <a:effectLst/>
      </c:spPr>
    </c:plotArea>
    <c:legend>
      <c:legendPos val="r"/>
      <c:layout>
        <c:manualLayout>
          <c:xMode val="edge"/>
          <c:yMode val="edge"/>
          <c:x val="0.49897270289923401"/>
          <c:y val="1.3196027357867599E-2"/>
          <c:w val="0.46104227152556898"/>
          <c:h val="4.5497601799435003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769230890501501E-2"/>
          <c:y val="1.46672068570815E-2"/>
          <c:w val="0.96100546184267599"/>
          <c:h val="0.88021609798775202"/>
        </c:manualLayout>
      </c:layout>
      <c:lineChart>
        <c:grouping val="standard"/>
        <c:varyColors val="0"/>
        <c:ser>
          <c:idx val="0"/>
          <c:order val="0"/>
          <c:tx>
            <c:strRef>
              <c:f>Sheet1!$A$2</c:f>
              <c:strCache>
                <c:ptCount val="1"/>
                <c:pt idx="0">
                  <c:v>Black (expansion)</c:v>
                </c:pt>
              </c:strCache>
            </c:strRef>
          </c:tx>
          <c:spPr>
            <a:ln w="38100" cap="rnd">
              <a:solidFill>
                <a:schemeClr val="accent2"/>
              </a:solidFill>
              <a:round/>
            </a:ln>
            <a:effectLst/>
          </c:spPr>
          <c:marker>
            <c:symbol val="none"/>
          </c:marker>
          <c:dLbls>
            <c:dLbl>
              <c:idx val="0"/>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A0F-426F-9DC9-2866EAC95BB8}"/>
                </c:ext>
              </c:extLst>
            </c:dLbl>
            <c:dLbl>
              <c:idx val="1"/>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A0F-426F-9DC9-2866EAC95BB8}"/>
                </c:ext>
              </c:extLst>
            </c:dLbl>
            <c:dLbl>
              <c:idx val="2"/>
              <c:delete val="1"/>
              <c:extLst>
                <c:ext xmlns:c15="http://schemas.microsoft.com/office/drawing/2012/chart" uri="{CE6537A1-D6FC-4f65-9D91-7224C49458BB}"/>
                <c:ext xmlns:c16="http://schemas.microsoft.com/office/drawing/2014/chart" uri="{C3380CC4-5D6E-409C-BE32-E72D297353CC}">
                  <c16:uniqueId val="{00000002-EA0F-426F-9DC9-2866EAC95BB8}"/>
                </c:ext>
              </c:extLst>
            </c:dLbl>
            <c:dLbl>
              <c:idx val="3"/>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A0F-426F-9DC9-2866EAC95BB8}"/>
                </c:ext>
              </c:extLst>
            </c:dLbl>
            <c:dLbl>
              <c:idx val="4"/>
              <c:delete val="1"/>
              <c:extLst>
                <c:ext xmlns:c15="http://schemas.microsoft.com/office/drawing/2012/chart" uri="{CE6537A1-D6FC-4f65-9D91-7224C49458BB}"/>
                <c:ext xmlns:c16="http://schemas.microsoft.com/office/drawing/2014/chart" uri="{C3380CC4-5D6E-409C-BE32-E72D297353CC}">
                  <c16:uniqueId val="{00000004-EA0F-426F-9DC9-2866EAC95BB8}"/>
                </c:ext>
              </c:extLst>
            </c:dLbl>
            <c:dLbl>
              <c:idx val="5"/>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EA0F-426F-9DC9-2866EAC95BB8}"/>
                </c:ext>
              </c:extLst>
            </c:dLbl>
            <c:numFmt formatCode="#,##0.0" sourceLinked="0"/>
            <c:spPr>
              <a:noFill/>
              <a:ln>
                <a:noFill/>
              </a:ln>
              <a:effectLst/>
            </c:spPr>
            <c:txPr>
              <a:bodyPr rot="0" spcFirstLastPara="1" vertOverflow="overflow" horzOverflow="overflow" vert="horz" wrap="square" lIns="38100" tIns="19050" rIns="38100" bIns="19050" anchor="ctr" anchorCtr="1">
                <a:spAutoFit/>
              </a:bodyPr>
              <a:lstStyle/>
              <a:p>
                <a:pPr>
                  <a:defRPr sz="1200" b="1" i="0" u="none" strike="noStrike" kern="1200" baseline="0">
                    <a:solidFill>
                      <a:schemeClr val="accent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Sheet1!$B$2:$G$2</c:f>
              <c:numCache>
                <c:formatCode>0.0</c:formatCode>
                <c:ptCount val="6"/>
                <c:pt idx="0">
                  <c:v>21.455745938786031</c:v>
                </c:pt>
                <c:pt idx="1">
                  <c:v>15.77647114338775</c:v>
                </c:pt>
                <c:pt idx="2">
                  <c:v>11.798436998001399</c:v>
                </c:pt>
                <c:pt idx="3">
                  <c:v>9.8739105487088565</c:v>
                </c:pt>
                <c:pt idx="4">
                  <c:v>9.5003008191049254</c:v>
                </c:pt>
                <c:pt idx="5">
                  <c:v>10.05453825826805</c:v>
                </c:pt>
              </c:numCache>
            </c:numRef>
          </c:val>
          <c:smooth val="0"/>
          <c:extLst>
            <c:ext xmlns:c16="http://schemas.microsoft.com/office/drawing/2014/chart" uri="{C3380CC4-5D6E-409C-BE32-E72D297353CC}">
              <c16:uniqueId val="{00000006-EA0F-426F-9DC9-2866EAC95BB8}"/>
            </c:ext>
          </c:extLst>
        </c:ser>
        <c:ser>
          <c:idx val="1"/>
          <c:order val="1"/>
          <c:tx>
            <c:strRef>
              <c:f>Sheet1!$A$3</c:f>
              <c:strCache>
                <c:ptCount val="1"/>
                <c:pt idx="0">
                  <c:v>Black (nonexpansion)</c:v>
                </c:pt>
              </c:strCache>
            </c:strRef>
          </c:tx>
          <c:spPr>
            <a:ln w="28575" cap="rnd">
              <a:solidFill>
                <a:schemeClr val="accent2"/>
              </a:solidFill>
              <a:prstDash val="sysDash"/>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7-EA0F-426F-9DC9-2866EAC95BB8}"/>
                </c:ext>
              </c:extLst>
            </c:dLbl>
            <c:dLbl>
              <c:idx val="4"/>
              <c:delete val="1"/>
              <c:extLst>
                <c:ext xmlns:c15="http://schemas.microsoft.com/office/drawing/2012/chart" uri="{CE6537A1-D6FC-4f65-9D91-7224C49458BB}"/>
                <c:ext xmlns:c16="http://schemas.microsoft.com/office/drawing/2014/chart" uri="{C3380CC4-5D6E-409C-BE32-E72D297353CC}">
                  <c16:uniqueId val="{00000008-EA0F-426F-9DC9-2866EAC95BB8}"/>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2"/>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2013</c:v>
                </c:pt>
                <c:pt idx="1">
                  <c:v>2014</c:v>
                </c:pt>
                <c:pt idx="2">
                  <c:v>2015</c:v>
                </c:pt>
                <c:pt idx="3">
                  <c:v>2016</c:v>
                </c:pt>
                <c:pt idx="4">
                  <c:v>2017</c:v>
                </c:pt>
                <c:pt idx="5">
                  <c:v>2018</c:v>
                </c:pt>
              </c:strCache>
            </c:strRef>
          </c:cat>
          <c:val>
            <c:numRef>
              <c:f>Sheet1!$B$3:$G$3</c:f>
              <c:numCache>
                <c:formatCode>0.0</c:formatCode>
                <c:ptCount val="6"/>
                <c:pt idx="0">
                  <c:v>27.310163918009351</c:v>
                </c:pt>
                <c:pt idx="1">
                  <c:v>22.696989089845541</c:v>
                </c:pt>
                <c:pt idx="2">
                  <c:v>19.180925015734228</c:v>
                </c:pt>
                <c:pt idx="3">
                  <c:v>17.516995784173272</c:v>
                </c:pt>
                <c:pt idx="4">
                  <c:v>18.268766179996941</c:v>
                </c:pt>
                <c:pt idx="5">
                  <c:v>18.739789982262959</c:v>
                </c:pt>
              </c:numCache>
            </c:numRef>
          </c:val>
          <c:smooth val="0"/>
          <c:extLst>
            <c:ext xmlns:c16="http://schemas.microsoft.com/office/drawing/2014/chart" uri="{C3380CC4-5D6E-409C-BE32-E72D297353CC}">
              <c16:uniqueId val="{00000009-EA0F-426F-9DC9-2866EAC95BB8}"/>
            </c:ext>
          </c:extLst>
        </c:ser>
        <c:dLbls>
          <c:showLegendKey val="0"/>
          <c:showVal val="1"/>
          <c:showCatName val="0"/>
          <c:showSerName val="0"/>
          <c:showPercent val="0"/>
          <c:showBubbleSize val="0"/>
        </c:dLbls>
        <c:smooth val="0"/>
        <c:axId val="-2105634152"/>
        <c:axId val="-2105638824"/>
      </c:lineChart>
      <c:catAx>
        <c:axId val="-2105634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2105638824"/>
        <c:crosses val="autoZero"/>
        <c:auto val="1"/>
        <c:lblAlgn val="ctr"/>
        <c:lblOffset val="100"/>
        <c:noMultiLvlLbl val="0"/>
      </c:catAx>
      <c:valAx>
        <c:axId val="-2105638824"/>
        <c:scaling>
          <c:orientation val="minMax"/>
          <c:max val="50"/>
        </c:scaling>
        <c:delete val="0"/>
        <c:axPos val="l"/>
        <c:majorGridlines>
          <c:spPr>
            <a:ln w="9525" cap="flat" cmpd="sng" algn="ctr">
              <a:no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2105634152"/>
        <c:crosses val="autoZero"/>
        <c:crossBetween val="between"/>
        <c:majorUnit val="10"/>
      </c:valAx>
      <c:spPr>
        <a:noFill/>
        <a:ln>
          <a:noFill/>
        </a:ln>
        <a:effectLst/>
      </c:spPr>
    </c:plotArea>
    <c:legend>
      <c:legendPos val="b"/>
      <c:layout>
        <c:manualLayout>
          <c:xMode val="edge"/>
          <c:yMode val="edge"/>
          <c:x val="0.33042690422662702"/>
          <c:y val="0"/>
          <c:w val="0.599986875094776"/>
          <c:h val="0.15807040068240599"/>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769230890501501E-2"/>
          <c:y val="1.46672068570815E-2"/>
          <c:w val="0.96100546184267599"/>
          <c:h val="0.88021609798775202"/>
        </c:manualLayout>
      </c:layout>
      <c:lineChart>
        <c:grouping val="standard"/>
        <c:varyColors val="0"/>
        <c:ser>
          <c:idx val="0"/>
          <c:order val="0"/>
          <c:tx>
            <c:strRef>
              <c:f>Sheet1!$A$2</c:f>
              <c:strCache>
                <c:ptCount val="1"/>
                <c:pt idx="0">
                  <c:v>Black (expansion)</c:v>
                </c:pt>
              </c:strCache>
            </c:strRef>
          </c:tx>
          <c:spPr>
            <a:ln w="38100" cap="rnd">
              <a:solidFill>
                <a:schemeClr val="accent2"/>
              </a:solidFill>
              <a:round/>
            </a:ln>
            <a:effectLst/>
          </c:spPr>
          <c:marker>
            <c:symbol val="none"/>
          </c:marker>
          <c:dLbls>
            <c:dLbl>
              <c:idx val="0"/>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A0F-426F-9DC9-2866EAC95BB8}"/>
                </c:ext>
              </c:extLst>
            </c:dLbl>
            <c:dLbl>
              <c:idx val="1"/>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A0F-426F-9DC9-2866EAC95BB8}"/>
                </c:ext>
              </c:extLst>
            </c:dLbl>
            <c:dLbl>
              <c:idx val="2"/>
              <c:delete val="1"/>
              <c:extLst>
                <c:ext xmlns:c15="http://schemas.microsoft.com/office/drawing/2012/chart" uri="{CE6537A1-D6FC-4f65-9D91-7224C49458BB}"/>
                <c:ext xmlns:c16="http://schemas.microsoft.com/office/drawing/2014/chart" uri="{C3380CC4-5D6E-409C-BE32-E72D297353CC}">
                  <c16:uniqueId val="{00000002-EA0F-426F-9DC9-2866EAC95BB8}"/>
                </c:ext>
              </c:extLst>
            </c:dLbl>
            <c:dLbl>
              <c:idx val="3"/>
              <c:layout>
                <c:manualLayout>
                  <c:x val="-2.31144771552203E-2"/>
                  <c:y val="2.6379850289315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A0F-426F-9DC9-2866EAC95BB8}"/>
                </c:ext>
              </c:extLst>
            </c:dLbl>
            <c:dLbl>
              <c:idx val="4"/>
              <c:delete val="1"/>
              <c:extLst>
                <c:ext xmlns:c15="http://schemas.microsoft.com/office/drawing/2012/chart" uri="{CE6537A1-D6FC-4f65-9D91-7224C49458BB}"/>
                <c:ext xmlns:c16="http://schemas.microsoft.com/office/drawing/2014/chart" uri="{C3380CC4-5D6E-409C-BE32-E72D297353CC}">
                  <c16:uniqueId val="{00000004-EA0F-426F-9DC9-2866EAC95BB8}"/>
                </c:ext>
              </c:extLst>
            </c:dLbl>
            <c:dLbl>
              <c:idx val="5"/>
              <c:layout>
                <c:manualLayout>
                  <c:x val="-3.2159972573644377E-2"/>
                  <c:y val="3.5991180083957151E-2"/>
                </c:manualLayout>
              </c:layout>
              <c:tx>
                <c:rich>
                  <a:bodyPr rot="0" spcFirstLastPara="1" vertOverflow="overflow" horzOverflow="overflow" vert="horz" wrap="square" lIns="38100" tIns="19050" rIns="38100" bIns="19050" anchor="ctr" anchorCtr="1">
                    <a:noAutofit/>
                  </a:bodyPr>
                  <a:lstStyle/>
                  <a:p>
                    <a:pPr>
                      <a:defRPr sz="1200" b="1" i="0" u="none" strike="noStrike" kern="1200" baseline="0">
                        <a:solidFill>
                          <a:schemeClr val="accent2"/>
                        </a:solidFill>
                        <a:latin typeface="+mn-lt"/>
                        <a:ea typeface="+mn-ea"/>
                        <a:cs typeface="+mn-cs"/>
                      </a:defRPr>
                    </a:pPr>
                    <a:fld id="{045E105C-5882-D848-A537-2B939266FE82}" type="VALUE">
                      <a:rPr lang="en-US">
                        <a:solidFill>
                          <a:schemeClr val="bg1"/>
                        </a:solidFill>
                      </a:rPr>
                      <a:pPr>
                        <a:defRPr sz="1200" b="1" i="0" u="none" strike="noStrike" kern="1200" baseline="0">
                          <a:solidFill>
                            <a:schemeClr val="accent2"/>
                          </a:solidFill>
                          <a:latin typeface="+mn-lt"/>
                          <a:ea typeface="+mn-ea"/>
                          <a:cs typeface="+mn-cs"/>
                        </a:defRPr>
                      </a:pPr>
                      <a:t>[VALUE]</a:t>
                    </a:fld>
                    <a:endParaRPr lang="en-US"/>
                  </a:p>
                </c:rich>
              </c:tx>
              <c:numFmt formatCode="#,##0.0" sourceLinked="0"/>
              <c:spPr>
                <a:noFill/>
                <a:ln>
                  <a:noFill/>
                </a:ln>
                <a:effectLst/>
              </c:spPr>
              <c:dLblPos val="r"/>
              <c:showLegendKey val="0"/>
              <c:showVal val="1"/>
              <c:showCatName val="0"/>
              <c:showSerName val="0"/>
              <c:showPercent val="0"/>
              <c:showBubbleSize val="0"/>
              <c:extLst>
                <c:ext xmlns:c15="http://schemas.microsoft.com/office/drawing/2012/chart" uri="{CE6537A1-D6FC-4f65-9D91-7224C49458BB}">
                  <c15:layout>
                    <c:manualLayout>
                      <c:w val="4.9432941065097179E-2"/>
                      <c:h val="5.0602467495568043E-2"/>
                    </c:manualLayout>
                  </c15:layout>
                  <c15:dlblFieldTable/>
                  <c15:showDataLabelsRange val="0"/>
                </c:ext>
                <c:ext xmlns:c16="http://schemas.microsoft.com/office/drawing/2014/chart" uri="{C3380CC4-5D6E-409C-BE32-E72D297353CC}">
                  <c16:uniqueId val="{00000005-EA0F-426F-9DC9-2866EAC95BB8}"/>
                </c:ext>
              </c:extLst>
            </c:dLbl>
            <c:numFmt formatCode="#,##0.0" sourceLinked="0"/>
            <c:spPr>
              <a:noFill/>
              <a:ln>
                <a:noFill/>
              </a:ln>
              <a:effectLst/>
            </c:spPr>
            <c:txPr>
              <a:bodyPr rot="0" spcFirstLastPara="1" vertOverflow="overflow" horzOverflow="overflow" vert="horz" wrap="square" lIns="38100" tIns="19050" rIns="38100" bIns="19050" anchor="ctr" anchorCtr="1">
                <a:spAutoFit/>
              </a:bodyPr>
              <a:lstStyle/>
              <a:p>
                <a:pPr>
                  <a:defRPr sz="1200" b="1" i="0" u="none" strike="noStrike" kern="1200" baseline="0">
                    <a:solidFill>
                      <a:schemeClr val="accent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Sheet1!$B$2:$G$2</c:f>
              <c:numCache>
                <c:formatCode>0.0</c:formatCode>
                <c:ptCount val="6"/>
                <c:pt idx="0">
                  <c:v>21.45574593878602</c:v>
                </c:pt>
                <c:pt idx="1">
                  <c:v>15.77647114338775</c:v>
                </c:pt>
                <c:pt idx="2">
                  <c:v>11.798436998001399</c:v>
                </c:pt>
                <c:pt idx="3">
                  <c:v>9.8739105487088565</c:v>
                </c:pt>
                <c:pt idx="4">
                  <c:v>9.5003008191049272</c:v>
                </c:pt>
                <c:pt idx="5">
                  <c:v>10.05453825826805</c:v>
                </c:pt>
              </c:numCache>
            </c:numRef>
          </c:val>
          <c:smooth val="0"/>
          <c:extLst>
            <c:ext xmlns:c16="http://schemas.microsoft.com/office/drawing/2014/chart" uri="{C3380CC4-5D6E-409C-BE32-E72D297353CC}">
              <c16:uniqueId val="{00000006-EA0F-426F-9DC9-2866EAC95BB8}"/>
            </c:ext>
          </c:extLst>
        </c:ser>
        <c:ser>
          <c:idx val="1"/>
          <c:order val="1"/>
          <c:tx>
            <c:strRef>
              <c:f>Sheet1!$A$3</c:f>
              <c:strCache>
                <c:ptCount val="1"/>
                <c:pt idx="0">
                  <c:v>Black (nonexpansion)</c:v>
                </c:pt>
              </c:strCache>
            </c:strRef>
          </c:tx>
          <c:spPr>
            <a:ln w="28575" cap="rnd">
              <a:solidFill>
                <a:schemeClr val="accent2"/>
              </a:solidFill>
              <a:prstDash val="sysDash"/>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7-EA0F-426F-9DC9-2866EAC95BB8}"/>
                </c:ext>
              </c:extLst>
            </c:dLbl>
            <c:dLbl>
              <c:idx val="4"/>
              <c:delete val="1"/>
              <c:extLst>
                <c:ext xmlns:c15="http://schemas.microsoft.com/office/drawing/2012/chart" uri="{CE6537A1-D6FC-4f65-9D91-7224C49458BB}"/>
                <c:ext xmlns:c16="http://schemas.microsoft.com/office/drawing/2014/chart" uri="{C3380CC4-5D6E-409C-BE32-E72D297353CC}">
                  <c16:uniqueId val="{00000008-EA0F-426F-9DC9-2866EAC95BB8}"/>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2"/>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2013</c:v>
                </c:pt>
                <c:pt idx="1">
                  <c:v>2014</c:v>
                </c:pt>
                <c:pt idx="2">
                  <c:v>2015</c:v>
                </c:pt>
                <c:pt idx="3">
                  <c:v>2016</c:v>
                </c:pt>
                <c:pt idx="4">
                  <c:v>2017</c:v>
                </c:pt>
                <c:pt idx="5">
                  <c:v>2018</c:v>
                </c:pt>
              </c:strCache>
            </c:strRef>
          </c:cat>
          <c:val>
            <c:numRef>
              <c:f>Sheet1!$B$3:$G$3</c:f>
              <c:numCache>
                <c:formatCode>0.0</c:formatCode>
                <c:ptCount val="6"/>
                <c:pt idx="0">
                  <c:v>27.310163918009351</c:v>
                </c:pt>
                <c:pt idx="1">
                  <c:v>22.696989089845541</c:v>
                </c:pt>
                <c:pt idx="2">
                  <c:v>19.180925015734228</c:v>
                </c:pt>
                <c:pt idx="3">
                  <c:v>17.516995784173272</c:v>
                </c:pt>
                <c:pt idx="4">
                  <c:v>18.26876617999692</c:v>
                </c:pt>
                <c:pt idx="5">
                  <c:v>18.739789982262959</c:v>
                </c:pt>
              </c:numCache>
            </c:numRef>
          </c:val>
          <c:smooth val="0"/>
          <c:extLst>
            <c:ext xmlns:c16="http://schemas.microsoft.com/office/drawing/2014/chart" uri="{C3380CC4-5D6E-409C-BE32-E72D297353CC}">
              <c16:uniqueId val="{00000009-EA0F-426F-9DC9-2866EAC95BB8}"/>
            </c:ext>
          </c:extLst>
        </c:ser>
        <c:ser>
          <c:idx val="2"/>
          <c:order val="2"/>
          <c:tx>
            <c:strRef>
              <c:f>Sheet1!$A$4</c:f>
              <c:strCache>
                <c:ptCount val="1"/>
                <c:pt idx="0">
                  <c:v>White (expansion)</c:v>
                </c:pt>
              </c:strCache>
            </c:strRef>
          </c:tx>
          <c:spPr>
            <a:ln w="38100" cap="rnd">
              <a:solidFill>
                <a:schemeClr val="accent1"/>
              </a:solidFill>
              <a:prstDash val="solid"/>
              <a:round/>
            </a:ln>
            <a:effectLst/>
          </c:spPr>
          <c:marker>
            <c:symbol val="none"/>
          </c:marker>
          <c:dPt>
            <c:idx val="1"/>
            <c:bubble3D val="0"/>
            <c:extLst>
              <c:ext xmlns:c16="http://schemas.microsoft.com/office/drawing/2014/chart" uri="{C3380CC4-5D6E-409C-BE32-E72D297353CC}">
                <c16:uniqueId val="{0000000B-EA0F-426F-9DC9-2866EAC95BB8}"/>
              </c:ext>
            </c:extLst>
          </c:dPt>
          <c:dPt>
            <c:idx val="2"/>
            <c:bubble3D val="0"/>
            <c:extLst>
              <c:ext xmlns:c16="http://schemas.microsoft.com/office/drawing/2014/chart" uri="{C3380CC4-5D6E-409C-BE32-E72D297353CC}">
                <c16:uniqueId val="{0000000D-EA0F-426F-9DC9-2866EAC95BB8}"/>
              </c:ext>
            </c:extLst>
          </c:dPt>
          <c:dPt>
            <c:idx val="3"/>
            <c:bubble3D val="0"/>
            <c:extLst>
              <c:ext xmlns:c16="http://schemas.microsoft.com/office/drawing/2014/chart" uri="{C3380CC4-5D6E-409C-BE32-E72D297353CC}">
                <c16:uniqueId val="{0000000F-EA0F-426F-9DC9-2866EAC95BB8}"/>
              </c:ext>
            </c:extLst>
          </c:dPt>
          <c:dPt>
            <c:idx val="4"/>
            <c:bubble3D val="0"/>
            <c:extLst>
              <c:ext xmlns:c16="http://schemas.microsoft.com/office/drawing/2014/chart" uri="{C3380CC4-5D6E-409C-BE32-E72D297353CC}">
                <c16:uniqueId val="{00000011-EA0F-426F-9DC9-2866EAC95BB8}"/>
              </c:ext>
            </c:extLst>
          </c:dPt>
          <c:dLbls>
            <c:dLbl>
              <c:idx val="2"/>
              <c:delete val="1"/>
              <c:extLst>
                <c:ext xmlns:c15="http://schemas.microsoft.com/office/drawing/2012/chart" uri="{CE6537A1-D6FC-4f65-9D91-7224C49458BB}"/>
                <c:ext xmlns:c16="http://schemas.microsoft.com/office/drawing/2014/chart" uri="{C3380CC4-5D6E-409C-BE32-E72D297353CC}">
                  <c16:uniqueId val="{0000000D-EA0F-426F-9DC9-2866EAC95BB8}"/>
                </c:ext>
              </c:extLst>
            </c:dLbl>
            <c:dLbl>
              <c:idx val="4"/>
              <c:delete val="1"/>
              <c:extLst>
                <c:ext xmlns:c15="http://schemas.microsoft.com/office/drawing/2012/chart" uri="{CE6537A1-D6FC-4f65-9D91-7224C49458BB}"/>
                <c:ext xmlns:c16="http://schemas.microsoft.com/office/drawing/2014/chart" uri="{C3380CC4-5D6E-409C-BE32-E72D297353CC}">
                  <c16:uniqueId val="{00000011-EA0F-426F-9DC9-2866EAC95BB8}"/>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1"/>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Sheet1!$B$4:$G$4</c:f>
              <c:numCache>
                <c:formatCode>0.0</c:formatCode>
                <c:ptCount val="6"/>
                <c:pt idx="0">
                  <c:v>13.07892285497414</c:v>
                </c:pt>
                <c:pt idx="1">
                  <c:v>9.6941803763307881</c:v>
                </c:pt>
                <c:pt idx="2">
                  <c:v>6.9774974457610162</c:v>
                </c:pt>
                <c:pt idx="3">
                  <c:v>6.1087377807439314</c:v>
                </c:pt>
                <c:pt idx="4">
                  <c:v>6.237060507182405</c:v>
                </c:pt>
                <c:pt idx="5">
                  <c:v>6.376753465986873</c:v>
                </c:pt>
              </c:numCache>
            </c:numRef>
          </c:val>
          <c:smooth val="0"/>
          <c:extLst>
            <c:ext xmlns:c16="http://schemas.microsoft.com/office/drawing/2014/chart" uri="{C3380CC4-5D6E-409C-BE32-E72D297353CC}">
              <c16:uniqueId val="{00000012-EA0F-426F-9DC9-2866EAC95BB8}"/>
            </c:ext>
          </c:extLst>
        </c:ser>
        <c:ser>
          <c:idx val="3"/>
          <c:order val="3"/>
          <c:tx>
            <c:strRef>
              <c:f>Sheet1!$A$5</c:f>
              <c:strCache>
                <c:ptCount val="1"/>
                <c:pt idx="0">
                  <c:v>White (nonexpansion)</c:v>
                </c:pt>
              </c:strCache>
            </c:strRef>
          </c:tx>
          <c:spPr>
            <a:ln w="28575" cap="rnd">
              <a:solidFill>
                <a:schemeClr val="accent1"/>
              </a:solidFill>
              <a:prstDash val="sysDash"/>
              <a:round/>
            </a:ln>
            <a:effectLst/>
          </c:spPr>
          <c:marker>
            <c:symbol val="none"/>
          </c:marker>
          <c:dLbls>
            <c:dLbl>
              <c:idx val="0"/>
              <c:layout>
                <c:manualLayout>
                  <c:x val="-2.7451369443585501E-2"/>
                  <c:y val="2.6379850289315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EA0F-426F-9DC9-2866EAC95BB8}"/>
                </c:ext>
              </c:extLst>
            </c:dLbl>
            <c:dLbl>
              <c:idx val="1"/>
              <c:layout>
                <c:manualLayout>
                  <c:x val="-2.7451369443585501E-2"/>
                  <c:y val="2.6379850289315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EA0F-426F-9DC9-2866EAC95BB8}"/>
                </c:ext>
              </c:extLst>
            </c:dLbl>
            <c:dLbl>
              <c:idx val="2"/>
              <c:delete val="1"/>
              <c:extLst>
                <c:ext xmlns:c15="http://schemas.microsoft.com/office/drawing/2012/chart" uri="{CE6537A1-D6FC-4f65-9D91-7224C49458BB}"/>
                <c:ext xmlns:c16="http://schemas.microsoft.com/office/drawing/2014/chart" uri="{C3380CC4-5D6E-409C-BE32-E72D297353CC}">
                  <c16:uniqueId val="{00000015-EA0F-426F-9DC9-2866EAC95BB8}"/>
                </c:ext>
              </c:extLst>
            </c:dLbl>
            <c:dLbl>
              <c:idx val="3"/>
              <c:layout>
                <c:manualLayout>
                  <c:x val="-2.7451369443585501E-2"/>
                  <c:y val="-3.488464758967509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EA0F-426F-9DC9-2866EAC95BB8}"/>
                </c:ext>
              </c:extLst>
            </c:dLbl>
            <c:dLbl>
              <c:idx val="4"/>
              <c:delete val="1"/>
              <c:extLst>
                <c:ext xmlns:c15="http://schemas.microsoft.com/office/drawing/2012/chart" uri="{CE6537A1-D6FC-4f65-9D91-7224C49458BB}"/>
                <c:ext xmlns:c16="http://schemas.microsoft.com/office/drawing/2014/chart" uri="{C3380CC4-5D6E-409C-BE32-E72D297353CC}">
                  <c16:uniqueId val="{00000017-EA0F-426F-9DC9-2866EAC95BB8}"/>
                </c:ext>
              </c:extLst>
            </c:dLbl>
            <c:dLbl>
              <c:idx val="5"/>
              <c:layout>
                <c:manualLayout>
                  <c:x val="-2.7451369443585401E-2"/>
                  <c:y val="-2.921463390351200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EA0F-426F-9DC9-2866EAC95BB8}"/>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2013</c:v>
                </c:pt>
                <c:pt idx="1">
                  <c:v>2014</c:v>
                </c:pt>
                <c:pt idx="2">
                  <c:v>2015</c:v>
                </c:pt>
                <c:pt idx="3">
                  <c:v>2016</c:v>
                </c:pt>
                <c:pt idx="4">
                  <c:v>2017</c:v>
                </c:pt>
                <c:pt idx="5">
                  <c:v>2018</c:v>
                </c:pt>
              </c:strCache>
            </c:strRef>
          </c:cat>
          <c:val>
            <c:numRef>
              <c:f>Sheet1!$B$5:$G$5</c:f>
              <c:numCache>
                <c:formatCode>0.0</c:formatCode>
                <c:ptCount val="6"/>
                <c:pt idx="0">
                  <c:v>16.865466119432959</c:v>
                </c:pt>
                <c:pt idx="1">
                  <c:v>14.379309686469931</c:v>
                </c:pt>
                <c:pt idx="2">
                  <c:v>12.221081911494309</c:v>
                </c:pt>
                <c:pt idx="3">
                  <c:v>11.550786397047149</c:v>
                </c:pt>
                <c:pt idx="4">
                  <c:v>12.069915851381831</c:v>
                </c:pt>
                <c:pt idx="5">
                  <c:v>12.32436504617846</c:v>
                </c:pt>
              </c:numCache>
            </c:numRef>
          </c:val>
          <c:smooth val="0"/>
          <c:extLst>
            <c:ext xmlns:c16="http://schemas.microsoft.com/office/drawing/2014/chart" uri="{C3380CC4-5D6E-409C-BE32-E72D297353CC}">
              <c16:uniqueId val="{00000019-EA0F-426F-9DC9-2866EAC95BB8}"/>
            </c:ext>
          </c:extLst>
        </c:ser>
        <c:dLbls>
          <c:showLegendKey val="0"/>
          <c:showVal val="1"/>
          <c:showCatName val="0"/>
          <c:showSerName val="0"/>
          <c:showPercent val="0"/>
          <c:showBubbleSize val="0"/>
        </c:dLbls>
        <c:smooth val="0"/>
        <c:axId val="-2093404104"/>
        <c:axId val="-2093756728"/>
      </c:lineChart>
      <c:catAx>
        <c:axId val="-20934041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2093756728"/>
        <c:crosses val="autoZero"/>
        <c:auto val="1"/>
        <c:lblAlgn val="ctr"/>
        <c:lblOffset val="100"/>
        <c:noMultiLvlLbl val="0"/>
      </c:catAx>
      <c:valAx>
        <c:axId val="-2093756728"/>
        <c:scaling>
          <c:orientation val="minMax"/>
          <c:max val="50"/>
        </c:scaling>
        <c:delete val="0"/>
        <c:axPos val="l"/>
        <c:majorGridlines>
          <c:spPr>
            <a:ln w="9525" cap="flat" cmpd="sng" algn="ctr">
              <a:no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2093404104"/>
        <c:crosses val="autoZero"/>
        <c:crossBetween val="between"/>
        <c:majorUnit val="10"/>
      </c:valAx>
      <c:spPr>
        <a:noFill/>
        <a:ln>
          <a:noFill/>
        </a:ln>
        <a:effectLst/>
      </c:spPr>
    </c:plotArea>
    <c:legend>
      <c:legendPos val="b"/>
      <c:layout>
        <c:manualLayout>
          <c:xMode val="edge"/>
          <c:yMode val="edge"/>
          <c:x val="0.33042690422662702"/>
          <c:y val="0"/>
          <c:w val="0.599986875094776"/>
          <c:h val="0.15807040068240599"/>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3548046077574E-2"/>
          <c:y val="3.1185035061256999E-2"/>
          <c:w val="0.96158783315195295"/>
          <c:h val="0.87592951329394397"/>
        </c:manualLayout>
      </c:layout>
      <c:lineChart>
        <c:grouping val="standard"/>
        <c:varyColors val="0"/>
        <c:ser>
          <c:idx val="0"/>
          <c:order val="0"/>
          <c:tx>
            <c:strRef>
              <c:f>Sheet1!$A$2</c:f>
              <c:strCache>
                <c:ptCount val="1"/>
                <c:pt idx="0">
                  <c:v>Black (expansion)</c:v>
                </c:pt>
              </c:strCache>
            </c:strRef>
          </c:tx>
          <c:spPr>
            <a:ln w="38100" cap="rnd">
              <a:solidFill>
                <a:schemeClr val="accent2"/>
              </a:solidFill>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2-D013-42E8-AA5E-ADF1C7E1C513}"/>
                </c:ext>
              </c:extLst>
            </c:dLbl>
            <c:dLbl>
              <c:idx val="4"/>
              <c:delete val="1"/>
              <c:extLst>
                <c:ext xmlns:c15="http://schemas.microsoft.com/office/drawing/2012/chart" uri="{CE6537A1-D6FC-4f65-9D91-7224C49458BB}"/>
                <c:ext xmlns:c16="http://schemas.microsoft.com/office/drawing/2014/chart" uri="{C3380CC4-5D6E-409C-BE32-E72D297353CC}">
                  <c16:uniqueId val="{00000004-D013-42E8-AA5E-ADF1C7E1C513}"/>
                </c:ext>
              </c:extLst>
            </c:dLbl>
            <c:numFmt formatCode="#,##0.0" sourceLinked="0"/>
            <c:spPr>
              <a:noFill/>
              <a:ln>
                <a:noFill/>
              </a:ln>
              <a:effectLst/>
            </c:spPr>
            <c:txPr>
              <a:bodyPr rot="0" spcFirstLastPara="1" vertOverflow="overflow" horzOverflow="overflow" vert="horz" wrap="square" lIns="38100" tIns="19050" rIns="38100" bIns="19050" anchor="ctr" anchorCtr="1">
                <a:spAutoFit/>
              </a:bodyPr>
              <a:lstStyle/>
              <a:p>
                <a:pPr>
                  <a:defRPr sz="1200" b="1" i="0" u="none" strike="noStrike" kern="1200" baseline="0">
                    <a:solidFill>
                      <a:schemeClr val="accent2"/>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Sheet1!$B$2:$G$2</c:f>
              <c:numCache>
                <c:formatCode>0.0</c:formatCode>
                <c:ptCount val="6"/>
                <c:pt idx="0">
                  <c:v>20.847477969827889</c:v>
                </c:pt>
                <c:pt idx="1">
                  <c:v>19.23623347217266</c:v>
                </c:pt>
                <c:pt idx="2">
                  <c:v>15.336976513277159</c:v>
                </c:pt>
                <c:pt idx="3">
                  <c:v>14.837237246451339</c:v>
                </c:pt>
                <c:pt idx="4">
                  <c:v>15.8556374366683</c:v>
                </c:pt>
                <c:pt idx="5">
                  <c:v>14.27570262015735</c:v>
                </c:pt>
              </c:numCache>
            </c:numRef>
          </c:val>
          <c:smooth val="0"/>
          <c:extLst>
            <c:ext xmlns:c16="http://schemas.microsoft.com/office/drawing/2014/chart" uri="{C3380CC4-5D6E-409C-BE32-E72D297353CC}">
              <c16:uniqueId val="{00000006-D013-42E8-AA5E-ADF1C7E1C513}"/>
            </c:ext>
          </c:extLst>
        </c:ser>
        <c:ser>
          <c:idx val="1"/>
          <c:order val="1"/>
          <c:tx>
            <c:strRef>
              <c:f>Sheet1!$A$3</c:f>
              <c:strCache>
                <c:ptCount val="1"/>
                <c:pt idx="0">
                  <c:v>Black (nonexpansion)</c:v>
                </c:pt>
              </c:strCache>
            </c:strRef>
          </c:tx>
          <c:spPr>
            <a:ln w="28575" cap="rnd">
              <a:solidFill>
                <a:schemeClr val="accent2"/>
              </a:solidFill>
              <a:prstDash val="sysDash"/>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7-D013-42E8-AA5E-ADF1C7E1C513}"/>
                </c:ext>
              </c:extLst>
            </c:dLbl>
            <c:dLbl>
              <c:idx val="4"/>
              <c:delete val="1"/>
              <c:extLst>
                <c:ext xmlns:c15="http://schemas.microsoft.com/office/drawing/2012/chart" uri="{CE6537A1-D6FC-4f65-9D91-7224C49458BB}"/>
                <c:ext xmlns:c16="http://schemas.microsoft.com/office/drawing/2014/chart" uri="{C3380CC4-5D6E-409C-BE32-E72D297353CC}">
                  <c16:uniqueId val="{00000008-D013-42E8-AA5E-ADF1C7E1C513}"/>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2"/>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2013</c:v>
                </c:pt>
                <c:pt idx="1">
                  <c:v>2014</c:v>
                </c:pt>
                <c:pt idx="2">
                  <c:v>2015</c:v>
                </c:pt>
                <c:pt idx="3">
                  <c:v>2016</c:v>
                </c:pt>
                <c:pt idx="4">
                  <c:v>2017</c:v>
                </c:pt>
                <c:pt idx="5">
                  <c:v>2018</c:v>
                </c:pt>
              </c:strCache>
            </c:strRef>
          </c:cat>
          <c:val>
            <c:numRef>
              <c:f>Sheet1!$B$3:$G$3</c:f>
              <c:numCache>
                <c:formatCode>0.0</c:formatCode>
                <c:ptCount val="6"/>
                <c:pt idx="0">
                  <c:v>25.525321494677819</c:v>
                </c:pt>
                <c:pt idx="1">
                  <c:v>22.565633431646301</c:v>
                </c:pt>
                <c:pt idx="2">
                  <c:v>21.442065171661099</c:v>
                </c:pt>
                <c:pt idx="3">
                  <c:v>20.999845624027131</c:v>
                </c:pt>
                <c:pt idx="4">
                  <c:v>21.690756077759929</c:v>
                </c:pt>
                <c:pt idx="5">
                  <c:v>20.815185878913859</c:v>
                </c:pt>
              </c:numCache>
            </c:numRef>
          </c:val>
          <c:smooth val="0"/>
          <c:extLst>
            <c:ext xmlns:c16="http://schemas.microsoft.com/office/drawing/2014/chart" uri="{C3380CC4-5D6E-409C-BE32-E72D297353CC}">
              <c16:uniqueId val="{00000009-D013-42E8-AA5E-ADF1C7E1C513}"/>
            </c:ext>
          </c:extLst>
        </c:ser>
        <c:dLbls>
          <c:showLegendKey val="0"/>
          <c:showVal val="1"/>
          <c:showCatName val="0"/>
          <c:showSerName val="0"/>
          <c:showPercent val="0"/>
          <c:showBubbleSize val="0"/>
        </c:dLbls>
        <c:smooth val="0"/>
        <c:axId val="-2108811240"/>
        <c:axId val="-2108824200"/>
      </c:lineChart>
      <c:catAx>
        <c:axId val="-2108811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2108824200"/>
        <c:crosses val="autoZero"/>
        <c:auto val="1"/>
        <c:lblAlgn val="ctr"/>
        <c:lblOffset val="100"/>
        <c:tickMarkSkip val="1"/>
        <c:noMultiLvlLbl val="0"/>
      </c:catAx>
      <c:valAx>
        <c:axId val="-2108824200"/>
        <c:scaling>
          <c:orientation val="minMax"/>
          <c:max val="50"/>
          <c:min val="0"/>
        </c:scaling>
        <c:delete val="0"/>
        <c:axPos val="l"/>
        <c:majorGridlines>
          <c:spPr>
            <a:ln w="9525" cap="flat" cmpd="sng" algn="ctr">
              <a:no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2108811240"/>
        <c:crosses val="autoZero"/>
        <c:crossBetween val="between"/>
        <c:majorUnit val="10"/>
      </c:valAx>
      <c:spPr>
        <a:noFill/>
        <a:ln>
          <a:noFill/>
        </a:ln>
        <a:effectLst/>
      </c:spPr>
    </c:plotArea>
    <c:legend>
      <c:legendPos val="b"/>
      <c:layout>
        <c:manualLayout>
          <c:xMode val="edge"/>
          <c:yMode val="edge"/>
          <c:x val="0.36522940715346902"/>
          <c:y val="1.13893939631728E-2"/>
          <c:w val="0.56600721227136597"/>
          <c:h val="0.14020183450887799"/>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3548046077574E-2"/>
          <c:y val="3.1185035061256999E-2"/>
          <c:w val="0.96158783315195295"/>
          <c:h val="0.87592951329394397"/>
        </c:manualLayout>
      </c:layout>
      <c:lineChart>
        <c:grouping val="standard"/>
        <c:varyColors val="0"/>
        <c:ser>
          <c:idx val="0"/>
          <c:order val="0"/>
          <c:tx>
            <c:strRef>
              <c:f>Sheet1!$A$2</c:f>
              <c:strCache>
                <c:ptCount val="1"/>
                <c:pt idx="0">
                  <c:v>Black (expansion)</c:v>
                </c:pt>
              </c:strCache>
            </c:strRef>
          </c:tx>
          <c:spPr>
            <a:ln w="38100" cap="rnd">
              <a:solidFill>
                <a:schemeClr val="accent2"/>
              </a:solidFill>
              <a:round/>
            </a:ln>
            <a:effectLst/>
          </c:spPr>
          <c:marker>
            <c:symbol val="none"/>
          </c:marker>
          <c:dLbls>
            <c:dLbl>
              <c:idx val="0"/>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013-42E8-AA5E-ADF1C7E1C513}"/>
                </c:ext>
              </c:extLst>
            </c:dLbl>
            <c:dLbl>
              <c:idx val="1"/>
              <c:layout>
                <c:manualLayout>
                  <c:x val="-2.7451369443585501E-2"/>
                  <c:y val="-3.488465537693769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013-42E8-AA5E-ADF1C7E1C513}"/>
                </c:ext>
              </c:extLst>
            </c:dLbl>
            <c:dLbl>
              <c:idx val="2"/>
              <c:delete val="1"/>
              <c:extLst>
                <c:ext xmlns:c15="http://schemas.microsoft.com/office/drawing/2012/chart" uri="{CE6537A1-D6FC-4f65-9D91-7224C49458BB}"/>
                <c:ext xmlns:c16="http://schemas.microsoft.com/office/drawing/2014/chart" uri="{C3380CC4-5D6E-409C-BE32-E72D297353CC}">
                  <c16:uniqueId val="{00000002-D013-42E8-AA5E-ADF1C7E1C513}"/>
                </c:ext>
              </c:extLst>
            </c:dLbl>
            <c:dLbl>
              <c:idx val="3"/>
              <c:layout>
                <c:manualLayout>
                  <c:x val="-2.7451369443585501E-2"/>
                  <c:y val="2.9214863653998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013-42E8-AA5E-ADF1C7E1C513}"/>
                </c:ext>
              </c:extLst>
            </c:dLbl>
            <c:dLbl>
              <c:idx val="4"/>
              <c:delete val="1"/>
              <c:extLst>
                <c:ext xmlns:c15="http://schemas.microsoft.com/office/drawing/2012/chart" uri="{CE6537A1-D6FC-4f65-9D91-7224C49458BB}"/>
                <c:ext xmlns:c16="http://schemas.microsoft.com/office/drawing/2014/chart" uri="{C3380CC4-5D6E-409C-BE32-E72D297353CC}">
                  <c16:uniqueId val="{00000004-D013-42E8-AA5E-ADF1C7E1C513}"/>
                </c:ext>
              </c:extLst>
            </c:dLbl>
            <c:dLbl>
              <c:idx val="5"/>
              <c:layout>
                <c:manualLayout>
                  <c:x val="-2.4312218508167789E-2"/>
                  <c:y val="3.286459855514394E-2"/>
                </c:manualLayout>
              </c:layout>
              <c:tx>
                <c:rich>
                  <a:bodyPr/>
                  <a:lstStyle/>
                  <a:p>
                    <a:fld id="{994EF28C-7D1E-A547-A252-674FC9C8A4D2}" type="VALUE">
                      <a:rPr lang="en-US">
                        <a:solidFill>
                          <a:schemeClr val="bg1"/>
                        </a:solidFill>
                      </a:rPr>
                      <a:pPr/>
                      <a:t>[VALUE]</a:t>
                    </a:fld>
                    <a:endParaRPr lang="en-US"/>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D013-42E8-AA5E-ADF1C7E1C513}"/>
                </c:ext>
              </c:extLst>
            </c:dLbl>
            <c:numFmt formatCode="#,##0.0" sourceLinked="0"/>
            <c:spPr>
              <a:noFill/>
              <a:ln>
                <a:noFill/>
              </a:ln>
              <a:effectLst/>
            </c:spPr>
            <c:txPr>
              <a:bodyPr rot="0" spcFirstLastPara="1" vertOverflow="overflow" horzOverflow="overflow" vert="horz" wrap="square" lIns="38100" tIns="19050" rIns="38100" bIns="19050" anchor="ctr" anchorCtr="1">
                <a:spAutoFit/>
              </a:bodyPr>
              <a:lstStyle/>
              <a:p>
                <a:pPr>
                  <a:defRPr sz="1200" b="1" i="0" u="none" strike="noStrike" kern="1200" baseline="0">
                    <a:solidFill>
                      <a:schemeClr val="accent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Sheet1!$B$2:$G$2</c:f>
              <c:numCache>
                <c:formatCode>0.0</c:formatCode>
                <c:ptCount val="6"/>
                <c:pt idx="0">
                  <c:v>20.847477969827889</c:v>
                </c:pt>
                <c:pt idx="1">
                  <c:v>19.23623347217266</c:v>
                </c:pt>
                <c:pt idx="2">
                  <c:v>15.336976513277159</c:v>
                </c:pt>
                <c:pt idx="3">
                  <c:v>14.837237246451339</c:v>
                </c:pt>
                <c:pt idx="4">
                  <c:v>15.8556374366683</c:v>
                </c:pt>
                <c:pt idx="5">
                  <c:v>14.27570262015735</c:v>
                </c:pt>
              </c:numCache>
            </c:numRef>
          </c:val>
          <c:smooth val="0"/>
          <c:extLst>
            <c:ext xmlns:c16="http://schemas.microsoft.com/office/drawing/2014/chart" uri="{C3380CC4-5D6E-409C-BE32-E72D297353CC}">
              <c16:uniqueId val="{00000006-D013-42E8-AA5E-ADF1C7E1C513}"/>
            </c:ext>
          </c:extLst>
        </c:ser>
        <c:ser>
          <c:idx val="1"/>
          <c:order val="1"/>
          <c:tx>
            <c:strRef>
              <c:f>Sheet1!$A$3</c:f>
              <c:strCache>
                <c:ptCount val="1"/>
                <c:pt idx="0">
                  <c:v>Black (nonexpansion)</c:v>
                </c:pt>
              </c:strCache>
            </c:strRef>
          </c:tx>
          <c:spPr>
            <a:ln w="28575" cap="rnd">
              <a:solidFill>
                <a:schemeClr val="accent2"/>
              </a:solidFill>
              <a:prstDash val="sysDash"/>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7-D013-42E8-AA5E-ADF1C7E1C513}"/>
                </c:ext>
              </c:extLst>
            </c:dLbl>
            <c:dLbl>
              <c:idx val="4"/>
              <c:delete val="1"/>
              <c:extLst>
                <c:ext xmlns:c15="http://schemas.microsoft.com/office/drawing/2012/chart" uri="{CE6537A1-D6FC-4f65-9D91-7224C49458BB}"/>
                <c:ext xmlns:c16="http://schemas.microsoft.com/office/drawing/2014/chart" uri="{C3380CC4-5D6E-409C-BE32-E72D297353CC}">
                  <c16:uniqueId val="{00000008-D013-42E8-AA5E-ADF1C7E1C513}"/>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2"/>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2013</c:v>
                </c:pt>
                <c:pt idx="1">
                  <c:v>2014</c:v>
                </c:pt>
                <c:pt idx="2">
                  <c:v>2015</c:v>
                </c:pt>
                <c:pt idx="3">
                  <c:v>2016</c:v>
                </c:pt>
                <c:pt idx="4">
                  <c:v>2017</c:v>
                </c:pt>
                <c:pt idx="5">
                  <c:v>2018</c:v>
                </c:pt>
              </c:strCache>
            </c:strRef>
          </c:cat>
          <c:val>
            <c:numRef>
              <c:f>Sheet1!$B$3:$G$3</c:f>
              <c:numCache>
                <c:formatCode>0.0</c:formatCode>
                <c:ptCount val="6"/>
                <c:pt idx="0">
                  <c:v>25.525321494677819</c:v>
                </c:pt>
                <c:pt idx="1">
                  <c:v>22.56563343164628</c:v>
                </c:pt>
                <c:pt idx="2">
                  <c:v>21.442065171661099</c:v>
                </c:pt>
                <c:pt idx="3">
                  <c:v>20.999845624027131</c:v>
                </c:pt>
                <c:pt idx="4">
                  <c:v>21.690756077759922</c:v>
                </c:pt>
                <c:pt idx="5">
                  <c:v>20.815185878913859</c:v>
                </c:pt>
              </c:numCache>
            </c:numRef>
          </c:val>
          <c:smooth val="0"/>
          <c:extLst>
            <c:ext xmlns:c16="http://schemas.microsoft.com/office/drawing/2014/chart" uri="{C3380CC4-5D6E-409C-BE32-E72D297353CC}">
              <c16:uniqueId val="{00000009-D013-42E8-AA5E-ADF1C7E1C513}"/>
            </c:ext>
          </c:extLst>
        </c:ser>
        <c:ser>
          <c:idx val="2"/>
          <c:order val="2"/>
          <c:tx>
            <c:strRef>
              <c:f>Sheet1!$A$4</c:f>
              <c:strCache>
                <c:ptCount val="1"/>
                <c:pt idx="0">
                  <c:v>White (expansion)</c:v>
                </c:pt>
              </c:strCache>
            </c:strRef>
          </c:tx>
          <c:spPr>
            <a:ln w="38100" cap="rnd">
              <a:solidFill>
                <a:schemeClr val="accent1"/>
              </a:solidFill>
              <a:prstDash val="solid"/>
              <a:round/>
            </a:ln>
            <a:effectLst/>
          </c:spPr>
          <c:marker>
            <c:symbol val="none"/>
          </c:marker>
          <c:dPt>
            <c:idx val="1"/>
            <c:bubble3D val="0"/>
            <c:extLst>
              <c:ext xmlns:c16="http://schemas.microsoft.com/office/drawing/2014/chart" uri="{C3380CC4-5D6E-409C-BE32-E72D297353CC}">
                <c16:uniqueId val="{0000000B-D013-42E8-AA5E-ADF1C7E1C513}"/>
              </c:ext>
            </c:extLst>
          </c:dPt>
          <c:dPt>
            <c:idx val="2"/>
            <c:bubble3D val="0"/>
            <c:extLst>
              <c:ext xmlns:c16="http://schemas.microsoft.com/office/drawing/2014/chart" uri="{C3380CC4-5D6E-409C-BE32-E72D297353CC}">
                <c16:uniqueId val="{0000000D-D013-42E8-AA5E-ADF1C7E1C513}"/>
              </c:ext>
            </c:extLst>
          </c:dPt>
          <c:dPt>
            <c:idx val="3"/>
            <c:bubble3D val="0"/>
            <c:extLst>
              <c:ext xmlns:c16="http://schemas.microsoft.com/office/drawing/2014/chart" uri="{C3380CC4-5D6E-409C-BE32-E72D297353CC}">
                <c16:uniqueId val="{0000000F-D013-42E8-AA5E-ADF1C7E1C513}"/>
              </c:ext>
            </c:extLst>
          </c:dPt>
          <c:dPt>
            <c:idx val="4"/>
            <c:bubble3D val="0"/>
            <c:extLst>
              <c:ext xmlns:c16="http://schemas.microsoft.com/office/drawing/2014/chart" uri="{C3380CC4-5D6E-409C-BE32-E72D297353CC}">
                <c16:uniqueId val="{00000011-D013-42E8-AA5E-ADF1C7E1C513}"/>
              </c:ext>
            </c:extLst>
          </c:dPt>
          <c:dLbls>
            <c:dLbl>
              <c:idx val="2"/>
              <c:delete val="1"/>
              <c:extLst>
                <c:ext xmlns:c15="http://schemas.microsoft.com/office/drawing/2012/chart" uri="{CE6537A1-D6FC-4f65-9D91-7224C49458BB}"/>
                <c:ext xmlns:c16="http://schemas.microsoft.com/office/drawing/2014/chart" uri="{C3380CC4-5D6E-409C-BE32-E72D297353CC}">
                  <c16:uniqueId val="{0000000D-D013-42E8-AA5E-ADF1C7E1C513}"/>
                </c:ext>
              </c:extLst>
            </c:dLbl>
            <c:dLbl>
              <c:idx val="4"/>
              <c:delete val="1"/>
              <c:extLst>
                <c:ext xmlns:c15="http://schemas.microsoft.com/office/drawing/2012/chart" uri="{CE6537A1-D6FC-4f65-9D91-7224C49458BB}"/>
                <c:ext xmlns:c16="http://schemas.microsoft.com/office/drawing/2014/chart" uri="{C3380CC4-5D6E-409C-BE32-E72D297353CC}">
                  <c16:uniqueId val="{00000011-D013-42E8-AA5E-ADF1C7E1C513}"/>
                </c:ext>
              </c:extLst>
            </c:dLbl>
            <c:spPr>
              <a:noFill/>
              <a:ln>
                <a:noFill/>
              </a:ln>
              <a:effectLst/>
            </c:spPr>
            <c:txPr>
              <a:bodyPr rot="0" spcFirstLastPara="1" vertOverflow="overflow" horzOverflow="overflow" vert="horz" wrap="square" lIns="38100" tIns="19050" rIns="38100" bIns="19050" anchor="ctr" anchorCtr="1">
                <a:spAutoFit/>
              </a:bodyPr>
              <a:lstStyle/>
              <a:p>
                <a:pPr>
                  <a:defRPr sz="1200" b="1" i="0" u="none" strike="noStrike" kern="1200" baseline="0">
                    <a:solidFill>
                      <a:schemeClr val="accent1"/>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2013</c:v>
                </c:pt>
                <c:pt idx="1">
                  <c:v>2014</c:v>
                </c:pt>
                <c:pt idx="2">
                  <c:v>2015</c:v>
                </c:pt>
                <c:pt idx="3">
                  <c:v>2016</c:v>
                </c:pt>
                <c:pt idx="4">
                  <c:v>2017</c:v>
                </c:pt>
                <c:pt idx="5">
                  <c:v>2018</c:v>
                </c:pt>
              </c:strCache>
            </c:strRef>
          </c:cat>
          <c:val>
            <c:numRef>
              <c:f>Sheet1!$B$4:$G$4</c:f>
              <c:numCache>
                <c:formatCode>0.0</c:formatCode>
                <c:ptCount val="6"/>
                <c:pt idx="0">
                  <c:v>14.02825467794648</c:v>
                </c:pt>
                <c:pt idx="1">
                  <c:v>12.561555724531919</c:v>
                </c:pt>
                <c:pt idx="2">
                  <c:v>11.04215524278713</c:v>
                </c:pt>
                <c:pt idx="3">
                  <c:v>11.19535149427927</c:v>
                </c:pt>
                <c:pt idx="4">
                  <c:v>11.63034060727167</c:v>
                </c:pt>
                <c:pt idx="5">
                  <c:v>11.1315453258883</c:v>
                </c:pt>
              </c:numCache>
            </c:numRef>
          </c:val>
          <c:smooth val="0"/>
          <c:extLst>
            <c:ext xmlns:c16="http://schemas.microsoft.com/office/drawing/2014/chart" uri="{C3380CC4-5D6E-409C-BE32-E72D297353CC}">
              <c16:uniqueId val="{00000012-D013-42E8-AA5E-ADF1C7E1C513}"/>
            </c:ext>
          </c:extLst>
        </c:ser>
        <c:ser>
          <c:idx val="3"/>
          <c:order val="3"/>
          <c:tx>
            <c:strRef>
              <c:f>Sheet1!$A$5</c:f>
              <c:strCache>
                <c:ptCount val="1"/>
                <c:pt idx="0">
                  <c:v>White (nonexpansion)</c:v>
                </c:pt>
              </c:strCache>
            </c:strRef>
          </c:tx>
          <c:spPr>
            <a:ln w="28575" cap="rnd">
              <a:solidFill>
                <a:schemeClr val="accent1"/>
              </a:solidFill>
              <a:prstDash val="sysDash"/>
              <a:round/>
            </a:ln>
            <a:effectLst/>
          </c:spPr>
          <c:marker>
            <c:symbol val="none"/>
          </c:marker>
          <c:dLbls>
            <c:dLbl>
              <c:idx val="0"/>
              <c:layout>
                <c:manualLayout>
                  <c:x val="-2.7451369443585501E-2"/>
                  <c:y val="-2.354462547318950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D013-42E8-AA5E-ADF1C7E1C513}"/>
                </c:ext>
              </c:extLst>
            </c:dLbl>
            <c:dLbl>
              <c:idx val="1"/>
              <c:layout>
                <c:manualLayout>
                  <c:x val="-2.7451369443585501E-2"/>
                  <c:y val="-3.204964790100069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D013-42E8-AA5E-ADF1C7E1C513}"/>
                </c:ext>
              </c:extLst>
            </c:dLbl>
            <c:dLbl>
              <c:idx val="2"/>
              <c:delete val="1"/>
              <c:extLst>
                <c:ext xmlns:c15="http://schemas.microsoft.com/office/drawing/2012/chart" uri="{CE6537A1-D6FC-4f65-9D91-7224C49458BB}"/>
                <c:ext xmlns:c16="http://schemas.microsoft.com/office/drawing/2014/chart" uri="{C3380CC4-5D6E-409C-BE32-E72D297353CC}">
                  <c16:uniqueId val="{00000015-D013-42E8-AA5E-ADF1C7E1C513}"/>
                </c:ext>
              </c:extLst>
            </c:dLbl>
            <c:dLbl>
              <c:idx val="4"/>
              <c:delete val="1"/>
              <c:extLst>
                <c:ext xmlns:c15="http://schemas.microsoft.com/office/drawing/2012/chart" uri="{CE6537A1-D6FC-4f65-9D91-7224C49458BB}"/>
                <c:ext xmlns:c16="http://schemas.microsoft.com/office/drawing/2014/chart" uri="{C3380CC4-5D6E-409C-BE32-E72D297353CC}">
                  <c16:uniqueId val="{00000016-D013-42E8-AA5E-ADF1C7E1C513}"/>
                </c:ext>
              </c:extLst>
            </c:dLbl>
            <c:dLbl>
              <c:idx val="5"/>
              <c:layout>
                <c:manualLayout>
                  <c:x val="-2.7451369443585401E-2"/>
                  <c:y val="-2.6379632949126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D013-42E8-AA5E-ADF1C7E1C513}"/>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1"/>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Sheet1!$B$5:$G$5</c:f>
              <c:numCache>
                <c:formatCode>0.0</c:formatCode>
                <c:ptCount val="6"/>
                <c:pt idx="0">
                  <c:v>16.910839498819001</c:v>
                </c:pt>
                <c:pt idx="1">
                  <c:v>15.520338348151229</c:v>
                </c:pt>
                <c:pt idx="2">
                  <c:v>15.033876686405</c:v>
                </c:pt>
                <c:pt idx="3">
                  <c:v>15.065716915986769</c:v>
                </c:pt>
                <c:pt idx="4">
                  <c:v>16.017926576148149</c:v>
                </c:pt>
                <c:pt idx="5">
                  <c:v>15.66061729714807</c:v>
                </c:pt>
              </c:numCache>
            </c:numRef>
          </c:val>
          <c:smooth val="0"/>
          <c:extLst>
            <c:ext xmlns:c16="http://schemas.microsoft.com/office/drawing/2014/chart" uri="{C3380CC4-5D6E-409C-BE32-E72D297353CC}">
              <c16:uniqueId val="{00000018-D013-42E8-AA5E-ADF1C7E1C513}"/>
            </c:ext>
          </c:extLst>
        </c:ser>
        <c:dLbls>
          <c:showLegendKey val="0"/>
          <c:showVal val="1"/>
          <c:showCatName val="0"/>
          <c:showSerName val="0"/>
          <c:showPercent val="0"/>
          <c:showBubbleSize val="0"/>
        </c:dLbls>
        <c:smooth val="0"/>
        <c:axId val="-2095618104"/>
        <c:axId val="-2095599816"/>
      </c:lineChart>
      <c:catAx>
        <c:axId val="-20956181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2095599816"/>
        <c:crosses val="autoZero"/>
        <c:auto val="1"/>
        <c:lblAlgn val="ctr"/>
        <c:lblOffset val="100"/>
        <c:tickMarkSkip val="1"/>
        <c:noMultiLvlLbl val="0"/>
      </c:catAx>
      <c:valAx>
        <c:axId val="-2095599816"/>
        <c:scaling>
          <c:orientation val="minMax"/>
          <c:max val="50"/>
          <c:min val="0"/>
        </c:scaling>
        <c:delete val="0"/>
        <c:axPos val="l"/>
        <c:majorGridlines>
          <c:spPr>
            <a:ln w="9525" cap="flat" cmpd="sng" algn="ctr">
              <a:no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2095618104"/>
        <c:crosses val="autoZero"/>
        <c:crossBetween val="between"/>
        <c:majorUnit val="10"/>
      </c:valAx>
      <c:spPr>
        <a:noFill/>
        <a:ln>
          <a:noFill/>
        </a:ln>
        <a:effectLst/>
      </c:spPr>
    </c:plotArea>
    <c:legend>
      <c:legendPos val="b"/>
      <c:layout>
        <c:manualLayout>
          <c:xMode val="edge"/>
          <c:yMode val="edge"/>
          <c:x val="0.36522940715346902"/>
          <c:y val="1.13893939631728E-2"/>
          <c:w val="0.56600721227136597"/>
          <c:h val="0.14020183450887799"/>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3548046077574E-2"/>
          <c:y val="3.0993368680081301E-2"/>
          <c:w val="0.96158783315195295"/>
          <c:h val="0.87240069991251101"/>
        </c:manualLayout>
      </c:layout>
      <c:lineChart>
        <c:grouping val="standard"/>
        <c:varyColors val="0"/>
        <c:ser>
          <c:idx val="0"/>
          <c:order val="0"/>
          <c:tx>
            <c:strRef>
              <c:f>Sheet1!$A$2</c:f>
              <c:strCache>
                <c:ptCount val="1"/>
                <c:pt idx="0">
                  <c:v>Black (expansion)</c:v>
                </c:pt>
              </c:strCache>
            </c:strRef>
          </c:tx>
          <c:spPr>
            <a:ln w="38100" cap="rnd">
              <a:solidFill>
                <a:schemeClr val="accent2"/>
              </a:solidFill>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0-7859-4585-A782-B06EEC99E92F}"/>
                </c:ext>
              </c:extLst>
            </c:dLbl>
            <c:dLbl>
              <c:idx val="4"/>
              <c:delete val="1"/>
              <c:extLst>
                <c:ext xmlns:c15="http://schemas.microsoft.com/office/drawing/2012/chart" uri="{CE6537A1-D6FC-4f65-9D91-7224C49458BB}"/>
                <c:ext xmlns:c16="http://schemas.microsoft.com/office/drawing/2014/chart" uri="{C3380CC4-5D6E-409C-BE32-E72D297353CC}">
                  <c16:uniqueId val="{00000001-7859-4585-A782-B06EEC99E92F}"/>
                </c:ext>
              </c:extLst>
            </c:dLbl>
            <c:numFmt formatCode="#,##0.0" sourceLinked="0"/>
            <c:spPr>
              <a:noFill/>
              <a:ln>
                <a:noFill/>
              </a:ln>
              <a:effectLst/>
            </c:spPr>
            <c:txPr>
              <a:bodyPr rot="0" spcFirstLastPara="1" vertOverflow="overflow" horzOverflow="overflow" vert="horz" wrap="square" lIns="38100" tIns="19050" rIns="38100" bIns="19050" anchor="ctr" anchorCtr="1">
                <a:spAutoFit/>
              </a:bodyPr>
              <a:lstStyle/>
              <a:p>
                <a:pPr>
                  <a:defRPr sz="1200" b="1" i="0" u="none" strike="noStrike" kern="1200" baseline="0">
                    <a:solidFill>
                      <a:schemeClr val="accent2"/>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2013</c:v>
                </c:pt>
                <c:pt idx="1">
                  <c:v>2014</c:v>
                </c:pt>
                <c:pt idx="2">
                  <c:v>2015</c:v>
                </c:pt>
                <c:pt idx="3">
                  <c:v>2016</c:v>
                </c:pt>
                <c:pt idx="4">
                  <c:v>2017</c:v>
                </c:pt>
                <c:pt idx="5">
                  <c:v>2018</c:v>
                </c:pt>
              </c:strCache>
            </c:strRef>
          </c:cat>
          <c:val>
            <c:numRef>
              <c:f>Sheet1!$B$2:$G$2</c:f>
              <c:numCache>
                <c:formatCode>0.0</c:formatCode>
                <c:ptCount val="6"/>
                <c:pt idx="0">
                  <c:v>73.539035195086143</c:v>
                </c:pt>
                <c:pt idx="1">
                  <c:v>76.687354812102285</c:v>
                </c:pt>
                <c:pt idx="2">
                  <c:v>78.62737636631303</c:v>
                </c:pt>
                <c:pt idx="3">
                  <c:v>78.054580013393931</c:v>
                </c:pt>
                <c:pt idx="4">
                  <c:v>78.577165715640263</c:v>
                </c:pt>
                <c:pt idx="5">
                  <c:v>77.196428250438245</c:v>
                </c:pt>
              </c:numCache>
            </c:numRef>
          </c:val>
          <c:smooth val="0"/>
          <c:extLst>
            <c:ext xmlns:c16="http://schemas.microsoft.com/office/drawing/2014/chart" uri="{C3380CC4-5D6E-409C-BE32-E72D297353CC}">
              <c16:uniqueId val="{00000006-DCDF-4990-9477-1DA2513EEC09}"/>
            </c:ext>
          </c:extLst>
        </c:ser>
        <c:ser>
          <c:idx val="1"/>
          <c:order val="1"/>
          <c:tx>
            <c:strRef>
              <c:f>Sheet1!$A$3</c:f>
              <c:strCache>
                <c:ptCount val="1"/>
                <c:pt idx="0">
                  <c:v>Black (nonexpansion)</c:v>
                </c:pt>
              </c:strCache>
            </c:strRef>
          </c:tx>
          <c:spPr>
            <a:ln w="28575" cap="rnd">
              <a:solidFill>
                <a:schemeClr val="accent2"/>
              </a:solidFill>
              <a:prstDash val="sysDash"/>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7-DCDF-4990-9477-1DA2513EEC09}"/>
                </c:ext>
              </c:extLst>
            </c:dLbl>
            <c:dLbl>
              <c:idx val="4"/>
              <c:delete val="1"/>
              <c:extLst>
                <c:ext xmlns:c15="http://schemas.microsoft.com/office/drawing/2012/chart" uri="{CE6537A1-D6FC-4f65-9D91-7224C49458BB}"/>
                <c:ext xmlns:c16="http://schemas.microsoft.com/office/drawing/2014/chart" uri="{C3380CC4-5D6E-409C-BE32-E72D297353CC}">
                  <c16:uniqueId val="{00000008-DCDF-4990-9477-1DA2513EEC09}"/>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2"/>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Sheet1!$B$3:$G$3</c:f>
              <c:numCache>
                <c:formatCode>0.0</c:formatCode>
                <c:ptCount val="6"/>
                <c:pt idx="0">
                  <c:v>68.662897007509372</c:v>
                </c:pt>
                <c:pt idx="1">
                  <c:v>70.18639572933543</c:v>
                </c:pt>
                <c:pt idx="2">
                  <c:v>70.781911826792111</c:v>
                </c:pt>
                <c:pt idx="3">
                  <c:v>71.389508121715352</c:v>
                </c:pt>
                <c:pt idx="4">
                  <c:v>70.260174672395564</c:v>
                </c:pt>
                <c:pt idx="5">
                  <c:v>71.151316791289702</c:v>
                </c:pt>
              </c:numCache>
            </c:numRef>
          </c:val>
          <c:smooth val="0"/>
          <c:extLst>
            <c:ext xmlns:c16="http://schemas.microsoft.com/office/drawing/2014/chart" uri="{C3380CC4-5D6E-409C-BE32-E72D297353CC}">
              <c16:uniqueId val="{00000009-DCDF-4990-9477-1DA2513EEC09}"/>
            </c:ext>
          </c:extLst>
        </c:ser>
        <c:dLbls>
          <c:showLegendKey val="0"/>
          <c:showVal val="1"/>
          <c:showCatName val="0"/>
          <c:showSerName val="0"/>
          <c:showPercent val="0"/>
          <c:showBubbleSize val="0"/>
        </c:dLbls>
        <c:smooth val="0"/>
        <c:axId val="-2065131144"/>
        <c:axId val="-2065480776"/>
      </c:lineChart>
      <c:catAx>
        <c:axId val="-20651311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2065480776"/>
        <c:crosses val="autoZero"/>
        <c:auto val="1"/>
        <c:lblAlgn val="ctr"/>
        <c:lblOffset val="100"/>
        <c:tickMarkSkip val="1"/>
        <c:noMultiLvlLbl val="0"/>
      </c:catAx>
      <c:valAx>
        <c:axId val="-2065480776"/>
        <c:scaling>
          <c:orientation val="minMax"/>
          <c:max val="90"/>
          <c:min val="40"/>
        </c:scaling>
        <c:delete val="0"/>
        <c:axPos val="l"/>
        <c:majorGridlines>
          <c:spPr>
            <a:ln w="9525" cap="flat" cmpd="sng" algn="ctr">
              <a:no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2065131144"/>
        <c:crosses val="autoZero"/>
        <c:crossBetween val="between"/>
        <c:majorUnit val="10"/>
      </c:valAx>
      <c:spPr>
        <a:noFill/>
        <a:ln>
          <a:noFill/>
        </a:ln>
        <a:effectLst/>
      </c:spPr>
    </c:plotArea>
    <c:legend>
      <c:legendPos val="b"/>
      <c:layout>
        <c:manualLayout>
          <c:xMode val="edge"/>
          <c:yMode val="edge"/>
          <c:x val="0.32802475211431897"/>
          <c:y val="0"/>
          <c:w val="0.55143694563585999"/>
          <c:h val="0.14318290311489701"/>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3548046077574E-2"/>
          <c:y val="3.0993368680081301E-2"/>
          <c:w val="0.96158783315195295"/>
          <c:h val="0.87240069991251101"/>
        </c:manualLayout>
      </c:layout>
      <c:lineChart>
        <c:grouping val="standard"/>
        <c:varyColors val="0"/>
        <c:ser>
          <c:idx val="0"/>
          <c:order val="0"/>
          <c:tx>
            <c:strRef>
              <c:f>Sheet1!$A$2</c:f>
              <c:strCache>
                <c:ptCount val="1"/>
                <c:pt idx="0">
                  <c:v>Black (expansion)</c:v>
                </c:pt>
              </c:strCache>
            </c:strRef>
          </c:tx>
          <c:spPr>
            <a:ln w="38100" cap="rnd">
              <a:solidFill>
                <a:schemeClr val="accent2"/>
              </a:solidFill>
              <a:round/>
            </a:ln>
            <a:effectLst/>
          </c:spPr>
          <c:marker>
            <c:symbol val="none"/>
          </c:marker>
          <c:dLbls>
            <c:dLbl>
              <c:idx val="0"/>
              <c:layout>
                <c:manualLayout>
                  <c:x val="-2.7451369443585501E-2"/>
                  <c:y val="2.9035196584480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CDF-4990-9477-1DA2513EEC09}"/>
                </c:ext>
              </c:extLst>
            </c:dLbl>
            <c:dLbl>
              <c:idx val="1"/>
              <c:layout>
                <c:manualLayout>
                  <c:x val="-2.7451369443585501E-2"/>
                  <c:y val="-2.6217402127067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CDF-4990-9477-1DA2513EEC09}"/>
                </c:ext>
              </c:extLst>
            </c:dLbl>
            <c:dLbl>
              <c:idx val="2"/>
              <c:delete val="1"/>
              <c:extLst>
                <c:ext xmlns:c15="http://schemas.microsoft.com/office/drawing/2012/chart" uri="{CE6537A1-D6FC-4f65-9D91-7224C49458BB}"/>
                <c:ext xmlns:c16="http://schemas.microsoft.com/office/drawing/2014/chart" uri="{C3380CC4-5D6E-409C-BE32-E72D297353CC}">
                  <c16:uniqueId val="{00000002-DCDF-4990-9477-1DA2513EEC09}"/>
                </c:ext>
              </c:extLst>
            </c:dLbl>
            <c:dLbl>
              <c:idx val="3"/>
              <c:layout>
                <c:manualLayout>
                  <c:x val="-2.7451369443585501E-2"/>
                  <c:y val="2.3400051381875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CDF-4990-9477-1DA2513EEC09}"/>
                </c:ext>
              </c:extLst>
            </c:dLbl>
            <c:dLbl>
              <c:idx val="4"/>
              <c:delete val="1"/>
              <c:extLst>
                <c:ext xmlns:c15="http://schemas.microsoft.com/office/drawing/2012/chart" uri="{CE6537A1-D6FC-4f65-9D91-7224C49458BB}"/>
                <c:ext xmlns:c16="http://schemas.microsoft.com/office/drawing/2014/chart" uri="{C3380CC4-5D6E-409C-BE32-E72D297353CC}">
                  <c16:uniqueId val="{00000004-DCDF-4990-9477-1DA2513EEC09}"/>
                </c:ext>
              </c:extLst>
            </c:dLbl>
            <c:dLbl>
              <c:idx val="5"/>
              <c:layout>
                <c:manualLayout>
                  <c:x val="-2.9020870947453786E-2"/>
                  <c:y val="3.954832815358076E-2"/>
                </c:manualLayout>
              </c:layout>
              <c:tx>
                <c:rich>
                  <a:bodyPr/>
                  <a:lstStyle/>
                  <a:p>
                    <a:fld id="{C15C1179-8FE0-F247-9DE6-9ADD71966FA1}" type="VALUE">
                      <a:rPr lang="en-US">
                        <a:solidFill>
                          <a:schemeClr val="bg1"/>
                        </a:solidFill>
                      </a:rPr>
                      <a:pPr/>
                      <a:t>[VALUE]</a:t>
                    </a:fld>
                    <a:endParaRPr lang="en-US"/>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DCDF-4990-9477-1DA2513EEC09}"/>
                </c:ext>
              </c:extLst>
            </c:dLbl>
            <c:numFmt formatCode="#,##0.0" sourceLinked="0"/>
            <c:spPr>
              <a:noFill/>
              <a:ln>
                <a:noFill/>
              </a:ln>
              <a:effectLst/>
            </c:spPr>
            <c:txPr>
              <a:bodyPr rot="0" spcFirstLastPara="1" vertOverflow="overflow" horzOverflow="overflow" vert="horz" wrap="square" lIns="38100" tIns="19050" rIns="38100" bIns="19050" anchor="ctr" anchorCtr="1">
                <a:spAutoFit/>
              </a:bodyPr>
              <a:lstStyle/>
              <a:p>
                <a:pPr>
                  <a:defRPr sz="1200" b="1" i="0" u="none" strike="noStrike" kern="1200" baseline="0">
                    <a:solidFill>
                      <a:schemeClr val="accent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2013</c:v>
                </c:pt>
                <c:pt idx="1">
                  <c:v>2014</c:v>
                </c:pt>
                <c:pt idx="2">
                  <c:v>2015</c:v>
                </c:pt>
                <c:pt idx="3">
                  <c:v>2016</c:v>
                </c:pt>
                <c:pt idx="4">
                  <c:v>2017</c:v>
                </c:pt>
                <c:pt idx="5">
                  <c:v>2018</c:v>
                </c:pt>
              </c:strCache>
            </c:strRef>
          </c:cat>
          <c:val>
            <c:numRef>
              <c:f>Sheet1!$B$2:$G$2</c:f>
              <c:numCache>
                <c:formatCode>0.0</c:formatCode>
                <c:ptCount val="6"/>
                <c:pt idx="0">
                  <c:v>73.539035195086115</c:v>
                </c:pt>
                <c:pt idx="1">
                  <c:v>76.687354812102257</c:v>
                </c:pt>
                <c:pt idx="2">
                  <c:v>78.627376366313001</c:v>
                </c:pt>
                <c:pt idx="3">
                  <c:v>78.054580013393903</c:v>
                </c:pt>
                <c:pt idx="4">
                  <c:v>78.577165715640263</c:v>
                </c:pt>
                <c:pt idx="5">
                  <c:v>77.196428250438245</c:v>
                </c:pt>
              </c:numCache>
            </c:numRef>
          </c:val>
          <c:smooth val="0"/>
          <c:extLst>
            <c:ext xmlns:c16="http://schemas.microsoft.com/office/drawing/2014/chart" uri="{C3380CC4-5D6E-409C-BE32-E72D297353CC}">
              <c16:uniqueId val="{00000006-DCDF-4990-9477-1DA2513EEC09}"/>
            </c:ext>
          </c:extLst>
        </c:ser>
        <c:ser>
          <c:idx val="1"/>
          <c:order val="1"/>
          <c:tx>
            <c:strRef>
              <c:f>Sheet1!$A$3</c:f>
              <c:strCache>
                <c:ptCount val="1"/>
                <c:pt idx="0">
                  <c:v>Black (nonexpansion)</c:v>
                </c:pt>
              </c:strCache>
            </c:strRef>
          </c:tx>
          <c:spPr>
            <a:ln w="28575" cap="rnd">
              <a:solidFill>
                <a:schemeClr val="accent2"/>
              </a:solidFill>
              <a:prstDash val="sysDash"/>
              <a:round/>
            </a:ln>
            <a:effectLst/>
          </c:spPr>
          <c:marker>
            <c:symbol val="none"/>
          </c:marker>
          <c:dLbls>
            <c:dLbl>
              <c:idx val="2"/>
              <c:delete val="1"/>
              <c:extLst>
                <c:ext xmlns:c15="http://schemas.microsoft.com/office/drawing/2012/chart" uri="{CE6537A1-D6FC-4f65-9D91-7224C49458BB}"/>
                <c:ext xmlns:c16="http://schemas.microsoft.com/office/drawing/2014/chart" uri="{C3380CC4-5D6E-409C-BE32-E72D297353CC}">
                  <c16:uniqueId val="{00000007-DCDF-4990-9477-1DA2513EEC09}"/>
                </c:ext>
              </c:extLst>
            </c:dLbl>
            <c:dLbl>
              <c:idx val="4"/>
              <c:delete val="1"/>
              <c:extLst>
                <c:ext xmlns:c15="http://schemas.microsoft.com/office/drawing/2012/chart" uri="{CE6537A1-D6FC-4f65-9D91-7224C49458BB}"/>
                <c:ext xmlns:c16="http://schemas.microsoft.com/office/drawing/2014/chart" uri="{C3380CC4-5D6E-409C-BE32-E72D297353CC}">
                  <c16:uniqueId val="{00000008-DCDF-4990-9477-1DA2513EEC09}"/>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2"/>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Sheet1!$B$3:$G$3</c:f>
              <c:numCache>
                <c:formatCode>0.0</c:formatCode>
                <c:ptCount val="6"/>
                <c:pt idx="0">
                  <c:v>68.662897007509315</c:v>
                </c:pt>
                <c:pt idx="1">
                  <c:v>70.18639572933543</c:v>
                </c:pt>
                <c:pt idx="2">
                  <c:v>70.781911826792111</c:v>
                </c:pt>
                <c:pt idx="3">
                  <c:v>71.389508121715352</c:v>
                </c:pt>
                <c:pt idx="4">
                  <c:v>70.260174672395564</c:v>
                </c:pt>
                <c:pt idx="5">
                  <c:v>71.151316791289673</c:v>
                </c:pt>
              </c:numCache>
            </c:numRef>
          </c:val>
          <c:smooth val="0"/>
          <c:extLst>
            <c:ext xmlns:c16="http://schemas.microsoft.com/office/drawing/2014/chart" uri="{C3380CC4-5D6E-409C-BE32-E72D297353CC}">
              <c16:uniqueId val="{00000009-DCDF-4990-9477-1DA2513EEC09}"/>
            </c:ext>
          </c:extLst>
        </c:ser>
        <c:ser>
          <c:idx val="2"/>
          <c:order val="2"/>
          <c:tx>
            <c:strRef>
              <c:f>Sheet1!$A$4</c:f>
              <c:strCache>
                <c:ptCount val="1"/>
                <c:pt idx="0">
                  <c:v>White (expansion)</c:v>
                </c:pt>
              </c:strCache>
            </c:strRef>
          </c:tx>
          <c:spPr>
            <a:ln w="38100" cap="rnd">
              <a:solidFill>
                <a:schemeClr val="accent1"/>
              </a:solidFill>
              <a:prstDash val="solid"/>
              <a:round/>
            </a:ln>
            <a:effectLst/>
          </c:spPr>
          <c:marker>
            <c:symbol val="none"/>
          </c:marker>
          <c:dPt>
            <c:idx val="1"/>
            <c:bubble3D val="0"/>
            <c:extLst>
              <c:ext xmlns:c16="http://schemas.microsoft.com/office/drawing/2014/chart" uri="{C3380CC4-5D6E-409C-BE32-E72D297353CC}">
                <c16:uniqueId val="{0000000B-DCDF-4990-9477-1DA2513EEC09}"/>
              </c:ext>
            </c:extLst>
          </c:dPt>
          <c:dPt>
            <c:idx val="2"/>
            <c:bubble3D val="0"/>
            <c:extLst>
              <c:ext xmlns:c16="http://schemas.microsoft.com/office/drawing/2014/chart" uri="{C3380CC4-5D6E-409C-BE32-E72D297353CC}">
                <c16:uniqueId val="{0000000D-DCDF-4990-9477-1DA2513EEC09}"/>
              </c:ext>
            </c:extLst>
          </c:dPt>
          <c:dPt>
            <c:idx val="3"/>
            <c:bubble3D val="0"/>
            <c:extLst>
              <c:ext xmlns:c16="http://schemas.microsoft.com/office/drawing/2014/chart" uri="{C3380CC4-5D6E-409C-BE32-E72D297353CC}">
                <c16:uniqueId val="{0000000F-DCDF-4990-9477-1DA2513EEC09}"/>
              </c:ext>
            </c:extLst>
          </c:dPt>
          <c:dPt>
            <c:idx val="4"/>
            <c:bubble3D val="0"/>
            <c:extLst>
              <c:ext xmlns:c16="http://schemas.microsoft.com/office/drawing/2014/chart" uri="{C3380CC4-5D6E-409C-BE32-E72D297353CC}">
                <c16:uniqueId val="{00000011-DCDF-4990-9477-1DA2513EEC09}"/>
              </c:ext>
            </c:extLst>
          </c:dPt>
          <c:dLbls>
            <c:dLbl>
              <c:idx val="2"/>
              <c:delete val="1"/>
              <c:extLst>
                <c:ext xmlns:c15="http://schemas.microsoft.com/office/drawing/2012/chart" uri="{CE6537A1-D6FC-4f65-9D91-7224C49458BB}"/>
                <c:ext xmlns:c16="http://schemas.microsoft.com/office/drawing/2014/chart" uri="{C3380CC4-5D6E-409C-BE32-E72D297353CC}">
                  <c16:uniqueId val="{0000000D-DCDF-4990-9477-1DA2513EEC09}"/>
                </c:ext>
              </c:extLst>
            </c:dLbl>
            <c:dLbl>
              <c:idx val="4"/>
              <c:delete val="1"/>
              <c:extLst>
                <c:ext xmlns:c15="http://schemas.microsoft.com/office/drawing/2012/chart" uri="{CE6537A1-D6FC-4f65-9D91-7224C49458BB}"/>
                <c:ext xmlns:c16="http://schemas.microsoft.com/office/drawing/2014/chart" uri="{C3380CC4-5D6E-409C-BE32-E72D297353CC}">
                  <c16:uniqueId val="{00000011-DCDF-4990-9477-1DA2513EEC09}"/>
                </c:ext>
              </c:extLst>
            </c:dLbl>
            <c:spPr>
              <a:noFill/>
              <a:ln>
                <a:noFill/>
              </a:ln>
              <a:effectLst/>
            </c:spPr>
            <c:txPr>
              <a:bodyPr rot="0" spcFirstLastPara="1" vertOverflow="overflow" horzOverflow="overflow" vert="horz" wrap="square" lIns="38100" tIns="19050" rIns="38100" bIns="19050" anchor="ctr" anchorCtr="1">
                <a:spAutoFit/>
              </a:bodyPr>
              <a:lstStyle/>
              <a:p>
                <a:pPr>
                  <a:defRPr sz="1200" b="1" i="0" u="none" strike="noStrike" kern="1200" baseline="0">
                    <a:solidFill>
                      <a:schemeClr val="accent1"/>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Sheet1!$B$4:$G$4</c:f>
              <c:numCache>
                <c:formatCode>0.0</c:formatCode>
                <c:ptCount val="6"/>
                <c:pt idx="0">
                  <c:v>79.137378545980468</c:v>
                </c:pt>
                <c:pt idx="1">
                  <c:v>79.808485795827877</c:v>
                </c:pt>
                <c:pt idx="2">
                  <c:v>81.096138827800189</c:v>
                </c:pt>
                <c:pt idx="3">
                  <c:v>80.567735401282263</c:v>
                </c:pt>
                <c:pt idx="4">
                  <c:v>79.642313954995274</c:v>
                </c:pt>
                <c:pt idx="5">
                  <c:v>79.142661567292876</c:v>
                </c:pt>
              </c:numCache>
            </c:numRef>
          </c:val>
          <c:smooth val="0"/>
          <c:extLst>
            <c:ext xmlns:c16="http://schemas.microsoft.com/office/drawing/2014/chart" uri="{C3380CC4-5D6E-409C-BE32-E72D297353CC}">
              <c16:uniqueId val="{00000012-DCDF-4990-9477-1DA2513EEC09}"/>
            </c:ext>
          </c:extLst>
        </c:ser>
        <c:ser>
          <c:idx val="3"/>
          <c:order val="3"/>
          <c:tx>
            <c:strRef>
              <c:f>Sheet1!$A$5</c:f>
              <c:strCache>
                <c:ptCount val="1"/>
                <c:pt idx="0">
                  <c:v>White (nonexpansion)</c:v>
                </c:pt>
              </c:strCache>
            </c:strRef>
          </c:tx>
          <c:spPr>
            <a:ln w="28575" cap="rnd">
              <a:solidFill>
                <a:schemeClr val="accent1"/>
              </a:solidFill>
              <a:prstDash val="sysDash"/>
              <a:round/>
            </a:ln>
            <a:effectLst/>
          </c:spPr>
          <c:marker>
            <c:symbol val="none"/>
          </c:marker>
          <c:dLbls>
            <c:dLbl>
              <c:idx val="0"/>
              <c:layout>
                <c:manualLayout>
                  <c:x val="-2.7451369443585501E-2"/>
                  <c:y val="-2.6217402127067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DCDF-4990-9477-1DA2513EEC09}"/>
                </c:ext>
              </c:extLst>
            </c:dLbl>
            <c:dLbl>
              <c:idx val="1"/>
              <c:layout>
                <c:manualLayout>
                  <c:x val="-2.7451369443585501E-2"/>
                  <c:y val="2.9035196584480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DCDF-4990-9477-1DA2513EEC09}"/>
                </c:ext>
              </c:extLst>
            </c:dLbl>
            <c:dLbl>
              <c:idx val="2"/>
              <c:delete val="1"/>
              <c:extLst>
                <c:ext xmlns:c15="http://schemas.microsoft.com/office/drawing/2012/chart" uri="{CE6537A1-D6FC-4f65-9D91-7224C49458BB}"/>
                <c:ext xmlns:c16="http://schemas.microsoft.com/office/drawing/2014/chart" uri="{C3380CC4-5D6E-409C-BE32-E72D297353CC}">
                  <c16:uniqueId val="{00000015-DCDF-4990-9477-1DA2513EEC09}"/>
                </c:ext>
              </c:extLst>
            </c:dLbl>
            <c:dLbl>
              <c:idx val="3"/>
              <c:layout>
                <c:manualLayout>
                  <c:x val="-2.7451369443585501E-2"/>
                  <c:y val="2.9035196584480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DCDF-4990-9477-1DA2513EEC09}"/>
                </c:ext>
              </c:extLst>
            </c:dLbl>
            <c:dLbl>
              <c:idx val="4"/>
              <c:delete val="1"/>
              <c:extLst>
                <c:ext xmlns:c15="http://schemas.microsoft.com/office/drawing/2012/chart" uri="{CE6537A1-D6FC-4f65-9D91-7224C49458BB}"/>
                <c:ext xmlns:c16="http://schemas.microsoft.com/office/drawing/2014/chart" uri="{C3380CC4-5D6E-409C-BE32-E72D297353CC}">
                  <c16:uniqueId val="{00000017-DCDF-4990-9477-1DA2513EEC09}"/>
                </c:ext>
              </c:extLst>
            </c:dLbl>
            <c:dLbl>
              <c:idx val="5"/>
              <c:layout>
                <c:manualLayout>
                  <c:x val="-2.7451369443585401E-2"/>
                  <c:y val="2.3400051381875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DCDF-4990-9477-1DA2513EEC09}"/>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2013</c:v>
                </c:pt>
                <c:pt idx="1">
                  <c:v>2014</c:v>
                </c:pt>
                <c:pt idx="2">
                  <c:v>2015</c:v>
                </c:pt>
                <c:pt idx="3">
                  <c:v>2016</c:v>
                </c:pt>
                <c:pt idx="4">
                  <c:v>2017</c:v>
                </c:pt>
                <c:pt idx="5">
                  <c:v>2018</c:v>
                </c:pt>
              </c:strCache>
            </c:strRef>
          </c:cat>
          <c:val>
            <c:numRef>
              <c:f>Sheet1!$B$5:$G$5</c:f>
              <c:numCache>
                <c:formatCode>0.0</c:formatCode>
                <c:ptCount val="6"/>
                <c:pt idx="0">
                  <c:v>75.002844978066108</c:v>
                </c:pt>
                <c:pt idx="1">
                  <c:v>75.255081520759646</c:v>
                </c:pt>
                <c:pt idx="2">
                  <c:v>75.730241679603225</c:v>
                </c:pt>
                <c:pt idx="3">
                  <c:v>75.371286424053551</c:v>
                </c:pt>
                <c:pt idx="4">
                  <c:v>74.052022253185797</c:v>
                </c:pt>
                <c:pt idx="5">
                  <c:v>73.434538923717085</c:v>
                </c:pt>
              </c:numCache>
            </c:numRef>
          </c:val>
          <c:smooth val="0"/>
          <c:extLst>
            <c:ext xmlns:c16="http://schemas.microsoft.com/office/drawing/2014/chart" uri="{C3380CC4-5D6E-409C-BE32-E72D297353CC}">
              <c16:uniqueId val="{00000019-DCDF-4990-9477-1DA2513EEC09}"/>
            </c:ext>
          </c:extLst>
        </c:ser>
        <c:dLbls>
          <c:showLegendKey val="0"/>
          <c:showVal val="1"/>
          <c:showCatName val="0"/>
          <c:showSerName val="0"/>
          <c:showPercent val="0"/>
          <c:showBubbleSize val="0"/>
        </c:dLbls>
        <c:smooth val="0"/>
        <c:axId val="-2095022312"/>
        <c:axId val="-2094429816"/>
      </c:lineChart>
      <c:catAx>
        <c:axId val="-20950223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2094429816"/>
        <c:crosses val="autoZero"/>
        <c:auto val="1"/>
        <c:lblAlgn val="ctr"/>
        <c:lblOffset val="100"/>
        <c:tickMarkSkip val="1"/>
        <c:noMultiLvlLbl val="0"/>
      </c:catAx>
      <c:valAx>
        <c:axId val="-2094429816"/>
        <c:scaling>
          <c:orientation val="minMax"/>
          <c:max val="90"/>
          <c:min val="40"/>
        </c:scaling>
        <c:delete val="0"/>
        <c:axPos val="l"/>
        <c:majorGridlines>
          <c:spPr>
            <a:ln w="9525" cap="flat" cmpd="sng" algn="ctr">
              <a:no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2095022312"/>
        <c:crosses val="autoZero"/>
        <c:crossBetween val="between"/>
        <c:majorUnit val="10"/>
      </c:valAx>
      <c:spPr>
        <a:noFill/>
        <a:ln>
          <a:noFill/>
        </a:ln>
        <a:effectLst/>
      </c:spPr>
    </c:plotArea>
    <c:legend>
      <c:legendPos val="b"/>
      <c:layout>
        <c:manualLayout>
          <c:xMode val="edge"/>
          <c:yMode val="edge"/>
          <c:x val="0.32802475211431897"/>
          <c:y val="0"/>
          <c:w val="0.55143694563585999"/>
          <c:h val="0.14318290311489701"/>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1440" tIns="45720" rIns="91440" bIns="45720" rtlCol="0"/>
          <a:lstStyle>
            <a:lvl1pPr algn="l">
              <a:defRPr sz="1200"/>
            </a:lvl1pPr>
          </a:lstStyle>
          <a:p>
            <a:endParaRPr lang="en-US">
              <a:latin typeface="Trebuchet MS" panose="020B0703020202090204" pitchFamily="34" charset="0"/>
            </a:endParaRPr>
          </a:p>
        </p:txBody>
      </p:sp>
      <p:sp>
        <p:nvSpPr>
          <p:cNvPr id="4" name="Footer Placeholder 3"/>
          <p:cNvSpPr>
            <a:spLocks noGrp="1"/>
          </p:cNvSpPr>
          <p:nvPr>
            <p:ph type="ftr" sz="quarter" idx="2"/>
          </p:nvPr>
        </p:nvSpPr>
        <p:spPr>
          <a:xfrm>
            <a:off x="0" y="8842030"/>
            <a:ext cx="3043343" cy="467071"/>
          </a:xfrm>
          <a:prstGeom prst="rect">
            <a:avLst/>
          </a:prstGeom>
        </p:spPr>
        <p:txBody>
          <a:bodyPr vert="horz" lIns="91440" tIns="45720" rIns="91440" bIns="45720" rtlCol="0" anchor="b"/>
          <a:lstStyle>
            <a:lvl1pPr algn="l">
              <a:defRPr sz="1200"/>
            </a:lvl1pPr>
          </a:lstStyle>
          <a:p>
            <a:endParaRPr lang="en-US">
              <a:latin typeface="Trebuchet MS" panose="020B0703020202090204" pitchFamily="34" charset="0"/>
            </a:endParaRPr>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1440" tIns="45720" rIns="91440" bIns="45720" rtlCol="0" anchor="b"/>
          <a:lstStyle>
            <a:lvl1pPr algn="r">
              <a:defRPr sz="1200"/>
            </a:lvl1pPr>
          </a:lstStyle>
          <a:p>
            <a:fld id="{092E6626-612B-455B-9FD1-DD7A1306BEA5}" type="slidenum">
              <a:rPr lang="en-US" smtClean="0">
                <a:latin typeface="Trebuchet MS" panose="020B0703020202090204" pitchFamily="34" charset="0"/>
              </a:rPr>
              <a:t>‹#›</a:t>
            </a:fld>
            <a:endParaRPr lang="en-US">
              <a:latin typeface="Trebuchet MS" panose="020B0703020202090204" pitchFamily="34" charset="0"/>
            </a:endParaRPr>
          </a:p>
        </p:txBody>
      </p:sp>
    </p:spTree>
    <p:extLst>
      <p:ext uri="{BB962C8B-B14F-4D97-AF65-F5344CB8AC3E}">
        <p14:creationId xmlns:p14="http://schemas.microsoft.com/office/powerpoint/2010/main" val="2577551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1440" tIns="45720" rIns="91440" bIns="45720" rtlCol="0"/>
          <a:lstStyle>
            <a:lvl1pPr algn="l">
              <a:defRPr sz="1200" b="0" i="0">
                <a:latin typeface="Trebuchet MS" panose="020B0703020202090204" pitchFamily="34" charset="0"/>
              </a:defRPr>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1440" tIns="45720" rIns="91440" bIns="45720" rtlCol="0"/>
          <a:lstStyle>
            <a:lvl1pPr algn="r">
              <a:defRPr sz="1200" b="0" i="0">
                <a:latin typeface="Trebuchet MS" panose="020B0703020202090204" pitchFamily="34" charset="0"/>
              </a:defRPr>
            </a:lvl1pPr>
          </a:lstStyle>
          <a:p>
            <a:fld id="{03A1D146-B4E0-1741-B9EE-9789392EFCC4}" type="datetimeFigureOut">
              <a:rPr lang="en-US" smtClean="0"/>
              <a:pPr/>
              <a:t>1/14/2020</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29"/>
            <a:ext cx="3043343" cy="465455"/>
          </a:xfrm>
          <a:prstGeom prst="rect">
            <a:avLst/>
          </a:prstGeom>
        </p:spPr>
        <p:txBody>
          <a:bodyPr vert="horz" lIns="91440" tIns="45720" rIns="91440" bIns="45720" rtlCol="0" anchor="b"/>
          <a:lstStyle>
            <a:lvl1pPr algn="l">
              <a:defRPr sz="1200" b="0" i="0">
                <a:latin typeface="Trebuchet MS" panose="020B0703020202090204" pitchFamily="34" charset="0"/>
              </a:defRPr>
            </a:lvl1pPr>
          </a:lstStyle>
          <a:p>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1440" tIns="45720" rIns="91440" bIns="45720" rtlCol="0" anchor="b"/>
          <a:lstStyle>
            <a:lvl1pPr algn="r">
              <a:defRPr sz="1200" b="0" i="0">
                <a:latin typeface="Trebuchet MS" panose="020B0703020202090204" pitchFamily="34" charset="0"/>
              </a:defRPr>
            </a:lvl1pPr>
          </a:lstStyle>
          <a:p>
            <a:fld id="{97863621-2E60-B848-8968-B0341E26A312}" type="slidenum">
              <a:rPr lang="en-US" smtClean="0"/>
              <a:pPr/>
              <a:t>‹#›</a:t>
            </a:fld>
            <a:endParaRPr lang="en-US"/>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notesStyle>
    <a:lvl1pPr marL="0" algn="l" defTabSz="609585" rtl="0" eaLnBrk="1" latinLnBrk="0" hangingPunct="1">
      <a:defRPr sz="1600" b="0" i="0" kern="1200">
        <a:solidFill>
          <a:schemeClr val="tx1"/>
        </a:solidFill>
        <a:latin typeface="Trebuchet MS" panose="020B0703020202090204" pitchFamily="34" charset="0"/>
        <a:ea typeface="+mn-ea"/>
        <a:cs typeface="+mn-cs"/>
      </a:defRPr>
    </a:lvl1pPr>
    <a:lvl2pPr marL="609585" algn="l" defTabSz="609585" rtl="0" eaLnBrk="1" latinLnBrk="0" hangingPunct="1">
      <a:defRPr sz="1600" b="0" i="0" kern="1200">
        <a:solidFill>
          <a:schemeClr val="tx1"/>
        </a:solidFill>
        <a:latin typeface="Trebuchet MS" panose="020B0703020202090204" pitchFamily="34" charset="0"/>
        <a:ea typeface="+mn-ea"/>
        <a:cs typeface="+mn-cs"/>
      </a:defRPr>
    </a:lvl2pPr>
    <a:lvl3pPr marL="1219170" algn="l" defTabSz="609585" rtl="0" eaLnBrk="1" latinLnBrk="0" hangingPunct="1">
      <a:defRPr sz="1600" b="0" i="0" kern="1200">
        <a:solidFill>
          <a:schemeClr val="tx1"/>
        </a:solidFill>
        <a:latin typeface="Trebuchet MS" panose="020B0703020202090204" pitchFamily="34" charset="0"/>
        <a:ea typeface="+mn-ea"/>
        <a:cs typeface="+mn-cs"/>
      </a:defRPr>
    </a:lvl3pPr>
    <a:lvl4pPr marL="1828754" algn="l" defTabSz="609585" rtl="0" eaLnBrk="1" latinLnBrk="0" hangingPunct="1">
      <a:defRPr sz="1600" b="0" i="0" kern="1200">
        <a:solidFill>
          <a:schemeClr val="tx1"/>
        </a:solidFill>
        <a:latin typeface="Trebuchet MS" panose="020B0703020202090204" pitchFamily="34" charset="0"/>
        <a:ea typeface="+mn-ea"/>
        <a:cs typeface="+mn-cs"/>
      </a:defRPr>
    </a:lvl4pPr>
    <a:lvl5pPr marL="2438339" algn="l" defTabSz="609585" rtl="0" eaLnBrk="1" latinLnBrk="0" hangingPunct="1">
      <a:defRPr sz="1600" b="0" i="0" kern="1200">
        <a:solidFill>
          <a:schemeClr val="tx1"/>
        </a:solidFill>
        <a:latin typeface="Trebuchet MS" panose="020B0703020202090204" pitchFamily="34" charset="0"/>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7863621-2E60-B848-8968-B0341E26A312}" type="slidenum">
              <a:rPr lang="en-US" smtClean="0"/>
              <a:t>0</a:t>
            </a:fld>
            <a:endParaRPr lang="en-US"/>
          </a:p>
        </p:txBody>
      </p:sp>
    </p:spTree>
    <p:extLst>
      <p:ext uri="{BB962C8B-B14F-4D97-AF65-F5344CB8AC3E}">
        <p14:creationId xmlns:p14="http://schemas.microsoft.com/office/powerpoint/2010/main" val="9270462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MWF Title Slide">
    <p:bg>
      <p:bgPr>
        <a:solidFill>
          <a:schemeClr val="bg2"/>
        </a:solidFill>
        <a:effectLst/>
      </p:bgPr>
    </p:bg>
    <p:spTree>
      <p:nvGrpSpPr>
        <p:cNvPr id="1" name=""/>
        <p:cNvGrpSpPr/>
        <p:nvPr/>
      </p:nvGrpSpPr>
      <p:grpSpPr>
        <a:xfrm>
          <a:off x="0" y="0"/>
          <a:ext cx="0" cy="0"/>
          <a:chOff x="0" y="0"/>
          <a:chExt cx="0" cy="0"/>
        </a:xfrm>
      </p:grpSpPr>
      <p:sp>
        <p:nvSpPr>
          <p:cNvPr id="49" name="Rectangle 48"/>
          <p:cNvSpPr/>
          <p:nvPr userDrawn="1"/>
        </p:nvSpPr>
        <p:spPr>
          <a:xfrm>
            <a:off x="215516" y="0"/>
            <a:ext cx="892848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 Placeholder 41"/>
          <p:cNvSpPr>
            <a:spLocks noGrp="1"/>
          </p:cNvSpPr>
          <p:nvPr>
            <p:ph type="body" sz="quarter" idx="11" hasCustomPrompt="1"/>
          </p:nvPr>
        </p:nvSpPr>
        <p:spPr>
          <a:xfrm>
            <a:off x="652028" y="3747673"/>
            <a:ext cx="6116216" cy="924375"/>
          </a:xfrm>
        </p:spPr>
        <p:txBody>
          <a:bodyPr>
            <a:normAutofit/>
          </a:bodyPr>
          <a:lstStyle>
            <a:lvl1pPr marL="0" indent="0">
              <a:lnSpc>
                <a:spcPct val="100000"/>
              </a:lnSpc>
              <a:buNone/>
              <a:defRPr sz="1450" spc="0">
                <a:solidFill>
                  <a:schemeClr val="bg1"/>
                </a:solidFill>
              </a:defRPr>
            </a:lvl1pPr>
          </a:lstStyle>
          <a:p>
            <a:pPr lvl="0"/>
            <a:r>
              <a:rPr lang="en-US"/>
              <a:t>Insert additional sub text</a:t>
            </a:r>
          </a:p>
        </p:txBody>
      </p:sp>
      <p:sp>
        <p:nvSpPr>
          <p:cNvPr id="2" name="Title 1"/>
          <p:cNvSpPr>
            <a:spLocks noGrp="1"/>
          </p:cNvSpPr>
          <p:nvPr>
            <p:ph type="ctrTitle"/>
          </p:nvPr>
        </p:nvSpPr>
        <p:spPr>
          <a:xfrm>
            <a:off x="652028" y="589086"/>
            <a:ext cx="7772400" cy="2221708"/>
          </a:xfrm>
          <a:effectLst/>
        </p:spPr>
        <p:txBody>
          <a:bodyPr anchor="b">
            <a:normAutofit/>
          </a:bodyPr>
          <a:lstStyle>
            <a:lvl1pPr algn="l">
              <a:lnSpc>
                <a:spcPct val="100000"/>
              </a:lnSpc>
              <a:defRPr sz="4400" b="1" spc="0" baseline="0">
                <a:solidFill>
                  <a:schemeClr val="bg1"/>
                </a:solidFill>
                <a:effectLst/>
              </a:defRPr>
            </a:lvl1pPr>
          </a:lstStyle>
          <a:p>
            <a:r>
              <a:rPr lang="en-US"/>
              <a:t>Click to edit Master title style</a:t>
            </a:r>
          </a:p>
        </p:txBody>
      </p:sp>
      <p:sp>
        <p:nvSpPr>
          <p:cNvPr id="3" name="Subtitle 2"/>
          <p:cNvSpPr>
            <a:spLocks noGrp="1"/>
          </p:cNvSpPr>
          <p:nvPr>
            <p:ph type="subTitle" idx="1" hasCustomPrompt="1"/>
          </p:nvPr>
        </p:nvSpPr>
        <p:spPr>
          <a:xfrm>
            <a:off x="652028" y="2858972"/>
            <a:ext cx="7133854" cy="493860"/>
          </a:xfrm>
        </p:spPr>
        <p:txBody>
          <a:bodyPr>
            <a:normAutofit/>
          </a:bodyPr>
          <a:lstStyle>
            <a:lvl1pPr marL="0" indent="0" algn="l">
              <a:lnSpc>
                <a:spcPct val="100000"/>
              </a:lnSpc>
              <a:buNone/>
              <a:defRPr sz="2200" spc="0" baseline="0">
                <a:solidFill>
                  <a:schemeClr val="bg1"/>
                </a:solidFill>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sub text</a:t>
            </a:r>
          </a:p>
        </p:txBody>
      </p:sp>
      <p:sp>
        <p:nvSpPr>
          <p:cNvPr id="4" name="Rectangle 3"/>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0" name="Straight Connector 39"/>
          <p:cNvCxnSpPr/>
          <p:nvPr userDrawn="1"/>
        </p:nvCxnSpPr>
        <p:spPr>
          <a:xfrm>
            <a:off x="670583" y="3488270"/>
            <a:ext cx="252028"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F05C8B3B-4DD9-5741-BCAB-12583ECB5FE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0" y="5657292"/>
            <a:ext cx="2617952" cy="784686"/>
          </a:xfrm>
          <a:prstGeom prst="rect">
            <a:avLst/>
          </a:prstGeom>
        </p:spPr>
      </p:pic>
    </p:spTree>
    <p:extLst>
      <p:ext uri="{BB962C8B-B14F-4D97-AF65-F5344CB8AC3E}">
        <p14:creationId xmlns:p14="http://schemas.microsoft.com/office/powerpoint/2010/main" val="3093063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MWF Section 2 Photo - Green">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accent4">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userDrawn="1"/>
        </p:nvSpPr>
        <p:spPr>
          <a:xfrm>
            <a:off x="-1" y="3467100"/>
            <a:ext cx="9144001" cy="339203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itle 1"/>
          <p:cNvSpPr>
            <a:spLocks noGrp="1"/>
          </p:cNvSpPr>
          <p:nvPr>
            <p:ph type="ctrTitle" hasCustomPrompt="1"/>
          </p:nvPr>
        </p:nvSpPr>
        <p:spPr>
          <a:xfrm>
            <a:off x="627435"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a:t>Click to edit master title style</a:t>
            </a:r>
          </a:p>
        </p:txBody>
      </p:sp>
      <p:sp>
        <p:nvSpPr>
          <p:cNvPr id="44" name="Text Placeholder 43"/>
          <p:cNvSpPr>
            <a:spLocks noGrp="1"/>
          </p:cNvSpPr>
          <p:nvPr>
            <p:ph type="body" sz="quarter" idx="10" hasCustomPrompt="1"/>
          </p:nvPr>
        </p:nvSpPr>
        <p:spPr>
          <a:xfrm>
            <a:off x="627435" y="4987213"/>
            <a:ext cx="8203297" cy="609254"/>
          </a:xfrm>
        </p:spPr>
        <p:txBody>
          <a:bodyPr>
            <a:normAutofit/>
          </a:bodyPr>
          <a:lstStyle>
            <a:lvl1pPr marL="0" indent="0">
              <a:buNone/>
              <a:defRPr sz="1600" spc="0">
                <a:solidFill>
                  <a:schemeClr val="accent4">
                    <a:lumMod val="20000"/>
                    <a:lumOff val="80000"/>
                  </a:schemeClr>
                </a:solidFill>
              </a:defRPr>
            </a:lvl1pPr>
          </a:lstStyle>
          <a:p>
            <a:pPr lvl="0"/>
            <a:r>
              <a:rPr lang="en-US"/>
              <a:t>Insert sub text</a:t>
            </a:r>
          </a:p>
        </p:txBody>
      </p:sp>
      <p:sp>
        <p:nvSpPr>
          <p:cNvPr id="5" name="Picture Placeholder 4"/>
          <p:cNvSpPr>
            <a:spLocks noGrp="1"/>
          </p:cNvSpPr>
          <p:nvPr>
            <p:ph type="pic" sz="quarter" idx="13"/>
          </p:nvPr>
        </p:nvSpPr>
        <p:spPr>
          <a:xfrm>
            <a:off x="0" y="0"/>
            <a:ext cx="9144000" cy="3333750"/>
          </a:xfrm>
        </p:spPr>
        <p:txBody>
          <a:bodyPr/>
          <a:lstStyle/>
          <a:p>
            <a:r>
              <a:rPr lang="en-US"/>
              <a:t>Drag picture to placeholder or click icon to add</a:t>
            </a:r>
          </a:p>
        </p:txBody>
      </p:sp>
      <p:sp>
        <p:nvSpPr>
          <p:cNvPr id="9" name="Slide Number Placeholder 5">
            <a:extLst>
              <a:ext uri="{FF2B5EF4-FFF2-40B4-BE49-F238E27FC236}">
                <a16:creationId xmlns:a16="http://schemas.microsoft.com/office/drawing/2014/main" id="{363874F8-CB91-314C-8CDA-9FDCCE44AAEE}"/>
              </a:ext>
            </a:extLst>
          </p:cNvPr>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a:solidFill>
                <a:schemeClr val="bg1"/>
              </a:solidFill>
              <a:latin typeface="+mn-lt"/>
            </a:endParaRPr>
          </a:p>
        </p:txBody>
      </p:sp>
      <p:sp>
        <p:nvSpPr>
          <p:cNvPr id="3" name="Footer Placeholder 2">
            <a:extLst>
              <a:ext uri="{FF2B5EF4-FFF2-40B4-BE49-F238E27FC236}">
                <a16:creationId xmlns:a16="http://schemas.microsoft.com/office/drawing/2014/main" id="{9A0D1C0F-BDB6-DF41-9C4F-6B29613C19F6}"/>
              </a:ext>
            </a:extLst>
          </p:cNvPr>
          <p:cNvSpPr>
            <a:spLocks noGrp="1"/>
          </p:cNvSpPr>
          <p:nvPr>
            <p:ph type="ftr" sz="quarter" idx="14"/>
          </p:nvPr>
        </p:nvSpPr>
        <p:spPr/>
        <p:txBody>
          <a:bodyPr/>
          <a:lstStyle>
            <a:lvl1pPr>
              <a:defRPr>
                <a:solidFill>
                  <a:schemeClr val="bg1"/>
                </a:solidFill>
              </a:defRPr>
            </a:lvl1pPr>
          </a:lstStyle>
          <a:p>
            <a:endParaRPr lang="en-US"/>
          </a:p>
        </p:txBody>
      </p:sp>
      <p:pic>
        <p:nvPicPr>
          <p:cNvPr id="10" name="Picture 9">
            <a:extLst>
              <a:ext uri="{FF2B5EF4-FFF2-40B4-BE49-F238E27FC236}">
                <a16:creationId xmlns:a16="http://schemas.microsoft.com/office/drawing/2014/main" id="{F1FDB8E5-1F2A-8D49-8F93-C132AF543BD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0" y="5803900"/>
            <a:ext cx="2128823" cy="638078"/>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MWF Section 2 Photo - Purple">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accent5">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userDrawn="1"/>
        </p:nvSpPr>
        <p:spPr>
          <a:xfrm>
            <a:off x="-1" y="3467100"/>
            <a:ext cx="9144001" cy="3392038"/>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itle 1"/>
          <p:cNvSpPr>
            <a:spLocks noGrp="1"/>
          </p:cNvSpPr>
          <p:nvPr>
            <p:ph type="ctrTitle" hasCustomPrompt="1"/>
          </p:nvPr>
        </p:nvSpPr>
        <p:spPr>
          <a:xfrm>
            <a:off x="627435"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a:t>Click to edit master title style</a:t>
            </a:r>
          </a:p>
        </p:txBody>
      </p:sp>
      <p:sp>
        <p:nvSpPr>
          <p:cNvPr id="44" name="Text Placeholder 43"/>
          <p:cNvSpPr>
            <a:spLocks noGrp="1"/>
          </p:cNvSpPr>
          <p:nvPr>
            <p:ph type="body" sz="quarter" idx="10" hasCustomPrompt="1"/>
          </p:nvPr>
        </p:nvSpPr>
        <p:spPr>
          <a:xfrm>
            <a:off x="627435" y="4987213"/>
            <a:ext cx="8203297" cy="609254"/>
          </a:xfrm>
        </p:spPr>
        <p:txBody>
          <a:bodyPr>
            <a:normAutofit/>
          </a:bodyPr>
          <a:lstStyle>
            <a:lvl1pPr marL="0" indent="0">
              <a:buNone/>
              <a:defRPr sz="1600" spc="0">
                <a:solidFill>
                  <a:schemeClr val="accent5">
                    <a:lumMod val="20000"/>
                    <a:lumOff val="80000"/>
                  </a:schemeClr>
                </a:solidFill>
              </a:defRPr>
            </a:lvl1pPr>
          </a:lstStyle>
          <a:p>
            <a:pPr lvl="0"/>
            <a:r>
              <a:rPr lang="en-US"/>
              <a:t>Insert sub text</a:t>
            </a:r>
          </a:p>
        </p:txBody>
      </p:sp>
      <p:sp>
        <p:nvSpPr>
          <p:cNvPr id="5" name="Picture Placeholder 4"/>
          <p:cNvSpPr>
            <a:spLocks noGrp="1"/>
          </p:cNvSpPr>
          <p:nvPr>
            <p:ph type="pic" sz="quarter" idx="13"/>
          </p:nvPr>
        </p:nvSpPr>
        <p:spPr>
          <a:xfrm>
            <a:off x="0" y="0"/>
            <a:ext cx="9144000" cy="3333750"/>
          </a:xfrm>
        </p:spPr>
        <p:txBody>
          <a:bodyPr/>
          <a:lstStyle/>
          <a:p>
            <a:r>
              <a:rPr lang="en-US"/>
              <a:t>Drag picture to placeholder or click icon to add</a:t>
            </a:r>
          </a:p>
        </p:txBody>
      </p:sp>
      <p:sp>
        <p:nvSpPr>
          <p:cNvPr id="9" name="Slide Number Placeholder 5">
            <a:extLst>
              <a:ext uri="{FF2B5EF4-FFF2-40B4-BE49-F238E27FC236}">
                <a16:creationId xmlns:a16="http://schemas.microsoft.com/office/drawing/2014/main" id="{DD61E009-1F74-DF41-B94D-B0613B15BFD1}"/>
              </a:ext>
            </a:extLst>
          </p:cNvPr>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a:solidFill>
                <a:schemeClr val="bg1"/>
              </a:solidFill>
              <a:latin typeface="+mn-lt"/>
            </a:endParaRPr>
          </a:p>
        </p:txBody>
      </p:sp>
      <p:sp>
        <p:nvSpPr>
          <p:cNvPr id="2" name="Footer Placeholder 1">
            <a:extLst>
              <a:ext uri="{FF2B5EF4-FFF2-40B4-BE49-F238E27FC236}">
                <a16:creationId xmlns:a16="http://schemas.microsoft.com/office/drawing/2014/main" id="{A8A42BAD-84D4-D34F-8DAF-74462CF7CBD0}"/>
              </a:ext>
            </a:extLst>
          </p:cNvPr>
          <p:cNvSpPr>
            <a:spLocks noGrp="1"/>
          </p:cNvSpPr>
          <p:nvPr>
            <p:ph type="ftr" sz="quarter" idx="14"/>
          </p:nvPr>
        </p:nvSpPr>
        <p:spPr/>
        <p:txBody>
          <a:bodyPr/>
          <a:lstStyle>
            <a:lvl1pPr>
              <a:defRPr>
                <a:solidFill>
                  <a:schemeClr val="bg1"/>
                </a:solidFill>
              </a:defRPr>
            </a:lvl1pPr>
          </a:lstStyle>
          <a:p>
            <a:endParaRPr lang="en-US"/>
          </a:p>
        </p:txBody>
      </p:sp>
      <p:pic>
        <p:nvPicPr>
          <p:cNvPr id="10" name="Picture 9">
            <a:extLst>
              <a:ext uri="{FF2B5EF4-FFF2-40B4-BE49-F238E27FC236}">
                <a16:creationId xmlns:a16="http://schemas.microsoft.com/office/drawing/2014/main" id="{BCCAACB1-C1DA-DF4A-8AF8-CC0B809C227A}"/>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0" y="5803900"/>
            <a:ext cx="2128823" cy="638078"/>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MWF Section 3 Photo - Blue">
    <p:spTree>
      <p:nvGrpSpPr>
        <p:cNvPr id="1" name=""/>
        <p:cNvGrpSpPr/>
        <p:nvPr/>
      </p:nvGrpSpPr>
      <p:grpSpPr>
        <a:xfrm>
          <a:off x="0" y="0"/>
          <a:ext cx="0" cy="0"/>
          <a:chOff x="0" y="0"/>
          <a:chExt cx="0" cy="0"/>
        </a:xfrm>
      </p:grpSpPr>
      <p:sp>
        <p:nvSpPr>
          <p:cNvPr id="41" name="Rectangle 40"/>
          <p:cNvSpPr/>
          <p:nvPr userDrawn="1"/>
        </p:nvSpPr>
        <p:spPr>
          <a:xfrm>
            <a:off x="-1" y="-5134"/>
            <a:ext cx="9144001" cy="1356262"/>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sz="quarter" idx="14" hasCustomPrompt="1"/>
          </p:nvPr>
        </p:nvSpPr>
        <p:spPr>
          <a:xfrm>
            <a:off x="-1" y="37455"/>
            <a:ext cx="1020018" cy="1337423"/>
          </a:xfrm>
        </p:spPr>
        <p:txBody>
          <a:bodyPr anchor="ctr">
            <a:noAutofit/>
          </a:bodyPr>
          <a:lstStyle>
            <a:lvl1pPr marL="0" indent="0" algn="r">
              <a:buNone/>
              <a:defRPr sz="6600" b="1" spc="-400" baseline="0">
                <a:solidFill>
                  <a:schemeClr val="bg1"/>
                </a:solidFill>
              </a:defRPr>
            </a:lvl1pPr>
          </a:lstStyle>
          <a:p>
            <a:pPr lvl="0"/>
            <a:r>
              <a:rPr lang="en-US"/>
              <a:t>01</a:t>
            </a:r>
          </a:p>
        </p:txBody>
      </p:sp>
      <p:sp>
        <p:nvSpPr>
          <p:cNvPr id="13" name="Rectangle 12"/>
          <p:cNvSpPr/>
          <p:nvPr userDrawn="1"/>
        </p:nvSpPr>
        <p:spPr>
          <a:xfrm>
            <a:off x="-1" y="1351722"/>
            <a:ext cx="9144001" cy="143350"/>
          </a:xfrm>
          <a:prstGeom prst="rect">
            <a:avLst/>
          </a:prstGeom>
          <a:solidFill>
            <a:schemeClr val="accent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Picture Placeholder 4"/>
          <p:cNvSpPr>
            <a:spLocks noGrp="1"/>
          </p:cNvSpPr>
          <p:nvPr>
            <p:ph type="pic" sz="quarter" idx="13"/>
          </p:nvPr>
        </p:nvSpPr>
        <p:spPr>
          <a:xfrm>
            <a:off x="-1" y="1485900"/>
            <a:ext cx="9144000" cy="5372101"/>
          </a:xfrm>
        </p:spPr>
        <p:txBody>
          <a:bodyPr/>
          <a:lstStyle/>
          <a:p>
            <a:r>
              <a:rPr lang="en-US"/>
              <a:t>Drag picture to placeholder or click icon to add</a:t>
            </a:r>
          </a:p>
        </p:txBody>
      </p:sp>
      <p:sp>
        <p:nvSpPr>
          <p:cNvPr id="42"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a:t>Click to edit master title style</a:t>
            </a:r>
          </a:p>
        </p:txBody>
      </p:sp>
      <p:sp>
        <p:nvSpPr>
          <p:cNvPr id="43"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accent1">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SECTION NUMBER</a:t>
            </a:r>
          </a:p>
        </p:txBody>
      </p:sp>
      <p:cxnSp>
        <p:nvCxnSpPr>
          <p:cNvPr id="50" name="Straight Connector 49"/>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MWF Section 3 Photo - Orange">
    <p:spTree>
      <p:nvGrpSpPr>
        <p:cNvPr id="1" name=""/>
        <p:cNvGrpSpPr/>
        <p:nvPr/>
      </p:nvGrpSpPr>
      <p:grpSpPr>
        <a:xfrm>
          <a:off x="0" y="0"/>
          <a:ext cx="0" cy="0"/>
          <a:chOff x="0" y="0"/>
          <a:chExt cx="0" cy="0"/>
        </a:xfrm>
      </p:grpSpPr>
      <p:sp>
        <p:nvSpPr>
          <p:cNvPr id="41" name="Rectangle 40"/>
          <p:cNvSpPr/>
          <p:nvPr userDrawn="1"/>
        </p:nvSpPr>
        <p:spPr>
          <a:xfrm>
            <a:off x="-1" y="-5134"/>
            <a:ext cx="9144001" cy="1356262"/>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userDrawn="1"/>
        </p:nvSpPr>
        <p:spPr>
          <a:xfrm>
            <a:off x="-1" y="1351722"/>
            <a:ext cx="9144001" cy="143350"/>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Picture Placeholder 4"/>
          <p:cNvSpPr>
            <a:spLocks noGrp="1"/>
          </p:cNvSpPr>
          <p:nvPr>
            <p:ph type="pic" sz="quarter" idx="13"/>
          </p:nvPr>
        </p:nvSpPr>
        <p:spPr>
          <a:xfrm>
            <a:off x="-1" y="1485900"/>
            <a:ext cx="9144000" cy="5372101"/>
          </a:xfrm>
        </p:spPr>
        <p:txBody>
          <a:bodyPr/>
          <a:lstStyle/>
          <a:p>
            <a:r>
              <a:rPr lang="en-US"/>
              <a:t>Drag picture to placeholder or click icon to add</a:t>
            </a:r>
          </a:p>
        </p:txBody>
      </p:sp>
      <p:sp>
        <p:nvSpPr>
          <p:cNvPr id="42"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a:t>Click to edit master title style</a:t>
            </a:r>
          </a:p>
        </p:txBody>
      </p:sp>
      <p:sp>
        <p:nvSpPr>
          <p:cNvPr id="43"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accent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SECTION NUMBER</a:t>
            </a:r>
          </a:p>
        </p:txBody>
      </p:sp>
      <p:sp>
        <p:nvSpPr>
          <p:cNvPr id="11" name="Text Placeholder 2"/>
          <p:cNvSpPr>
            <a:spLocks noGrp="1"/>
          </p:cNvSpPr>
          <p:nvPr>
            <p:ph type="body" sz="quarter" idx="14" hasCustomPrompt="1"/>
          </p:nvPr>
        </p:nvSpPr>
        <p:spPr>
          <a:xfrm>
            <a:off x="-1" y="37455"/>
            <a:ext cx="1020018" cy="1337423"/>
          </a:xfrm>
        </p:spPr>
        <p:txBody>
          <a:bodyPr anchor="ctr">
            <a:noAutofit/>
          </a:bodyPr>
          <a:lstStyle>
            <a:lvl1pPr marL="0" indent="0" algn="r">
              <a:buNone/>
              <a:defRPr sz="6600" b="1" spc="-400" baseline="0">
                <a:solidFill>
                  <a:schemeClr val="bg1"/>
                </a:solidFill>
              </a:defRPr>
            </a:lvl1pPr>
          </a:lstStyle>
          <a:p>
            <a:pPr lvl="0"/>
            <a:r>
              <a:rPr lang="en-US"/>
              <a:t>01</a:t>
            </a:r>
          </a:p>
        </p:txBody>
      </p:sp>
      <p:cxnSp>
        <p:nvCxnSpPr>
          <p:cNvPr id="12" name="Straight Connector 11"/>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MWF Section 3 Photo - Teal">
    <p:spTree>
      <p:nvGrpSpPr>
        <p:cNvPr id="1" name=""/>
        <p:cNvGrpSpPr/>
        <p:nvPr/>
      </p:nvGrpSpPr>
      <p:grpSpPr>
        <a:xfrm>
          <a:off x="0" y="0"/>
          <a:ext cx="0" cy="0"/>
          <a:chOff x="0" y="0"/>
          <a:chExt cx="0" cy="0"/>
        </a:xfrm>
      </p:grpSpPr>
      <p:sp>
        <p:nvSpPr>
          <p:cNvPr id="41" name="Rectangle 40"/>
          <p:cNvSpPr/>
          <p:nvPr userDrawn="1"/>
        </p:nvSpPr>
        <p:spPr>
          <a:xfrm>
            <a:off x="-1" y="-5134"/>
            <a:ext cx="9144001" cy="1356262"/>
          </a:xfrm>
          <a:prstGeom prst="rect">
            <a:avLst/>
          </a:prstGeom>
          <a:solidFill>
            <a:srgbClr val="4ABDB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userDrawn="1"/>
        </p:nvSpPr>
        <p:spPr>
          <a:xfrm>
            <a:off x="-1" y="1351722"/>
            <a:ext cx="9144001" cy="143350"/>
          </a:xfrm>
          <a:prstGeom prst="rect">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Picture Placeholder 4"/>
          <p:cNvSpPr>
            <a:spLocks noGrp="1"/>
          </p:cNvSpPr>
          <p:nvPr>
            <p:ph type="pic" sz="quarter" idx="13"/>
          </p:nvPr>
        </p:nvSpPr>
        <p:spPr>
          <a:xfrm>
            <a:off x="-1" y="1485900"/>
            <a:ext cx="9144000" cy="5372101"/>
          </a:xfrm>
        </p:spPr>
        <p:txBody>
          <a:bodyPr/>
          <a:lstStyle/>
          <a:p>
            <a:r>
              <a:rPr lang="en-US"/>
              <a:t>Drag picture to placeholder or click icon to add</a:t>
            </a:r>
          </a:p>
        </p:txBody>
      </p:sp>
      <p:sp>
        <p:nvSpPr>
          <p:cNvPr id="9"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a:t>Click to edit master title style</a:t>
            </a:r>
          </a:p>
        </p:txBody>
      </p:sp>
      <p:sp>
        <p:nvSpPr>
          <p:cNvPr id="11"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bg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SECTION NUMBER</a:t>
            </a:r>
          </a:p>
        </p:txBody>
      </p:sp>
      <p:sp>
        <p:nvSpPr>
          <p:cNvPr id="14" name="Text Placeholder 2"/>
          <p:cNvSpPr>
            <a:spLocks noGrp="1"/>
          </p:cNvSpPr>
          <p:nvPr>
            <p:ph type="body" sz="quarter" idx="14" hasCustomPrompt="1"/>
          </p:nvPr>
        </p:nvSpPr>
        <p:spPr>
          <a:xfrm>
            <a:off x="-1" y="37455"/>
            <a:ext cx="1020018" cy="1337423"/>
          </a:xfrm>
        </p:spPr>
        <p:txBody>
          <a:bodyPr anchor="ctr">
            <a:noAutofit/>
          </a:bodyPr>
          <a:lstStyle>
            <a:lvl1pPr marL="0" indent="0" algn="r">
              <a:buNone/>
              <a:defRPr sz="6600" b="1" spc="-400" baseline="0">
                <a:solidFill>
                  <a:schemeClr val="bg1"/>
                </a:solidFill>
              </a:defRPr>
            </a:lvl1pPr>
          </a:lstStyle>
          <a:p>
            <a:pPr lvl="0"/>
            <a:r>
              <a:rPr lang="en-US"/>
              <a:t>01</a:t>
            </a:r>
          </a:p>
        </p:txBody>
      </p:sp>
      <p:cxnSp>
        <p:nvCxnSpPr>
          <p:cNvPr id="15" name="Straight Connector 14"/>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MWF Section 3 Photo - Green">
    <p:spTree>
      <p:nvGrpSpPr>
        <p:cNvPr id="1" name=""/>
        <p:cNvGrpSpPr/>
        <p:nvPr/>
      </p:nvGrpSpPr>
      <p:grpSpPr>
        <a:xfrm>
          <a:off x="0" y="0"/>
          <a:ext cx="0" cy="0"/>
          <a:chOff x="0" y="0"/>
          <a:chExt cx="0" cy="0"/>
        </a:xfrm>
      </p:grpSpPr>
      <p:sp>
        <p:nvSpPr>
          <p:cNvPr id="41" name="Rectangle 40"/>
          <p:cNvSpPr/>
          <p:nvPr userDrawn="1"/>
        </p:nvSpPr>
        <p:spPr>
          <a:xfrm>
            <a:off x="-1" y="0"/>
            <a:ext cx="9144001" cy="1356262"/>
          </a:xfrm>
          <a:prstGeom prst="rect">
            <a:avLst/>
          </a:prstGeom>
          <a:solidFill>
            <a:srgbClr val="71B25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userDrawn="1"/>
        </p:nvSpPr>
        <p:spPr>
          <a:xfrm>
            <a:off x="-1" y="1351722"/>
            <a:ext cx="9144001" cy="143350"/>
          </a:xfrm>
          <a:prstGeom prst="rect">
            <a:avLst/>
          </a:prstGeom>
          <a:solidFill>
            <a:srgbClr val="D3E3B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Picture Placeholder 4"/>
          <p:cNvSpPr>
            <a:spLocks noGrp="1"/>
          </p:cNvSpPr>
          <p:nvPr>
            <p:ph type="pic" sz="quarter" idx="13"/>
          </p:nvPr>
        </p:nvSpPr>
        <p:spPr>
          <a:xfrm>
            <a:off x="-1" y="1485900"/>
            <a:ext cx="9144000" cy="5372101"/>
          </a:xfrm>
        </p:spPr>
        <p:txBody>
          <a:bodyPr/>
          <a:lstStyle/>
          <a:p>
            <a:r>
              <a:rPr lang="en-US"/>
              <a:t>Drag picture to placeholder or click icon to add</a:t>
            </a:r>
          </a:p>
        </p:txBody>
      </p:sp>
      <p:sp>
        <p:nvSpPr>
          <p:cNvPr id="9"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a:t>Click to edit master title style</a:t>
            </a:r>
          </a:p>
        </p:txBody>
      </p:sp>
      <p:sp>
        <p:nvSpPr>
          <p:cNvPr id="11"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accent4">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SECTION NUMBER</a:t>
            </a:r>
          </a:p>
        </p:txBody>
      </p:sp>
      <p:sp>
        <p:nvSpPr>
          <p:cNvPr id="14" name="Text Placeholder 2"/>
          <p:cNvSpPr>
            <a:spLocks noGrp="1"/>
          </p:cNvSpPr>
          <p:nvPr>
            <p:ph type="body" sz="quarter" idx="14" hasCustomPrompt="1"/>
          </p:nvPr>
        </p:nvSpPr>
        <p:spPr>
          <a:xfrm>
            <a:off x="-1" y="37455"/>
            <a:ext cx="1020018" cy="1337423"/>
          </a:xfrm>
        </p:spPr>
        <p:txBody>
          <a:bodyPr anchor="ctr">
            <a:noAutofit/>
          </a:bodyPr>
          <a:lstStyle>
            <a:lvl1pPr marL="0" indent="0" algn="r">
              <a:buNone/>
              <a:defRPr sz="6600" b="1" spc="-400" baseline="0">
                <a:solidFill>
                  <a:schemeClr val="bg1"/>
                </a:solidFill>
              </a:defRPr>
            </a:lvl1pPr>
          </a:lstStyle>
          <a:p>
            <a:pPr lvl="0"/>
            <a:r>
              <a:rPr lang="en-US"/>
              <a:t>01</a:t>
            </a:r>
          </a:p>
        </p:txBody>
      </p:sp>
      <p:cxnSp>
        <p:nvCxnSpPr>
          <p:cNvPr id="15" name="Straight Connector 14"/>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MWF Section 3 Photo - Purple">
    <p:spTree>
      <p:nvGrpSpPr>
        <p:cNvPr id="1" name=""/>
        <p:cNvGrpSpPr/>
        <p:nvPr/>
      </p:nvGrpSpPr>
      <p:grpSpPr>
        <a:xfrm>
          <a:off x="0" y="0"/>
          <a:ext cx="0" cy="0"/>
          <a:chOff x="0" y="0"/>
          <a:chExt cx="0" cy="0"/>
        </a:xfrm>
      </p:grpSpPr>
      <p:sp>
        <p:nvSpPr>
          <p:cNvPr id="41" name="Rectangle 40"/>
          <p:cNvSpPr/>
          <p:nvPr userDrawn="1"/>
        </p:nvSpPr>
        <p:spPr>
          <a:xfrm>
            <a:off x="-1" y="-5134"/>
            <a:ext cx="9144001" cy="1356262"/>
          </a:xfrm>
          <a:prstGeom prst="rect">
            <a:avLst/>
          </a:prstGeom>
          <a:solidFill>
            <a:srgbClr val="5F5A9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userDrawn="1"/>
        </p:nvSpPr>
        <p:spPr>
          <a:xfrm>
            <a:off x="-1" y="1351722"/>
            <a:ext cx="9144001" cy="143350"/>
          </a:xfrm>
          <a:prstGeom prst="rect">
            <a:avLst/>
          </a:prstGeom>
          <a:solidFill>
            <a:srgbClr val="BCB8D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Picture Placeholder 4"/>
          <p:cNvSpPr>
            <a:spLocks noGrp="1"/>
          </p:cNvSpPr>
          <p:nvPr>
            <p:ph type="pic" sz="quarter" idx="13"/>
          </p:nvPr>
        </p:nvSpPr>
        <p:spPr>
          <a:xfrm>
            <a:off x="-1" y="1485900"/>
            <a:ext cx="9144000" cy="5372101"/>
          </a:xfrm>
        </p:spPr>
        <p:txBody>
          <a:bodyPr/>
          <a:lstStyle/>
          <a:p>
            <a:r>
              <a:rPr lang="en-US"/>
              <a:t>Drag picture to placeholder or click icon to add</a:t>
            </a:r>
          </a:p>
        </p:txBody>
      </p:sp>
      <p:sp>
        <p:nvSpPr>
          <p:cNvPr id="9"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a:t>Click to edit master title style</a:t>
            </a:r>
          </a:p>
        </p:txBody>
      </p:sp>
      <p:sp>
        <p:nvSpPr>
          <p:cNvPr id="11"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accent5">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SECTION NUMBER</a:t>
            </a:r>
          </a:p>
        </p:txBody>
      </p:sp>
      <p:sp>
        <p:nvSpPr>
          <p:cNvPr id="14" name="Text Placeholder 2"/>
          <p:cNvSpPr>
            <a:spLocks noGrp="1"/>
          </p:cNvSpPr>
          <p:nvPr>
            <p:ph type="body" sz="quarter" idx="14" hasCustomPrompt="1"/>
          </p:nvPr>
        </p:nvSpPr>
        <p:spPr>
          <a:xfrm>
            <a:off x="-1" y="37455"/>
            <a:ext cx="1020018" cy="1337423"/>
          </a:xfrm>
        </p:spPr>
        <p:txBody>
          <a:bodyPr anchor="ctr">
            <a:noAutofit/>
          </a:bodyPr>
          <a:lstStyle>
            <a:lvl1pPr marL="0" indent="0" algn="r">
              <a:buNone/>
              <a:defRPr sz="6600" b="1" spc="-400" baseline="0">
                <a:solidFill>
                  <a:schemeClr val="bg1"/>
                </a:solidFill>
              </a:defRPr>
            </a:lvl1pPr>
          </a:lstStyle>
          <a:p>
            <a:pPr lvl="0"/>
            <a:r>
              <a:rPr lang="en-US"/>
              <a:t>01</a:t>
            </a:r>
          </a:p>
        </p:txBody>
      </p:sp>
      <p:cxnSp>
        <p:nvCxnSpPr>
          <p:cNvPr id="15" name="Straight Connector 14"/>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MWF Content Blue">
    <p:bg>
      <p:bgPr>
        <a:solidFill>
          <a:srgbClr val="044C7F"/>
        </a:solidFill>
        <a:effectLst/>
      </p:bgPr>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Subtitle 2"/>
          <p:cNvSpPr>
            <a:spLocks noGrp="1"/>
          </p:cNvSpPr>
          <p:nvPr>
            <p:ph type="subTitle" idx="1" hasCustomPrompt="1"/>
          </p:nvPr>
        </p:nvSpPr>
        <p:spPr>
          <a:xfrm>
            <a:off x="627434" y="223430"/>
            <a:ext cx="7919047" cy="201295"/>
          </a:xfrm>
        </p:spPr>
        <p:txBody>
          <a:bodyPr anchor="b">
            <a:normAutofit/>
          </a:bodyPr>
          <a:lstStyle>
            <a:lvl1pPr marL="0" indent="0" algn="l">
              <a:lnSpc>
                <a:spcPct val="100000"/>
              </a:lnSpc>
              <a:buNone/>
              <a:defRPr sz="1300" b="1" spc="100" baseline="0">
                <a:solidFill>
                  <a:schemeClr val="tx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a:solidFill>
                <a:schemeClr val="bg1"/>
              </a:solidFill>
              <a:latin typeface="+mn-lt"/>
            </a:endParaRPr>
          </a:p>
        </p:txBody>
      </p:sp>
      <p:sp>
        <p:nvSpPr>
          <p:cNvPr id="2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bg1"/>
                </a:solidFill>
                <a:effectLst/>
              </a:defRPr>
            </a:lvl1pPr>
          </a:lstStyle>
          <a:p>
            <a:r>
              <a:rPr lang="en-US"/>
              <a:t>Click to edit Master title style</a:t>
            </a:r>
          </a:p>
        </p:txBody>
      </p:sp>
      <p:sp>
        <p:nvSpPr>
          <p:cNvPr id="8" name="Text Placeholder 6">
            <a:extLst>
              <a:ext uri="{FF2B5EF4-FFF2-40B4-BE49-F238E27FC236}">
                <a16:creationId xmlns:a16="http://schemas.microsoft.com/office/drawing/2014/main" id="{1F12D821-3740-5F42-A695-5737A1EA579C}"/>
              </a:ext>
            </a:extLst>
          </p:cNvPr>
          <p:cNvSpPr>
            <a:spLocks noGrp="1"/>
          </p:cNvSpPr>
          <p:nvPr>
            <p:ph type="body" sz="quarter" idx="16"/>
          </p:nvPr>
        </p:nvSpPr>
        <p:spPr>
          <a:xfrm>
            <a:off x="627435" y="1828800"/>
            <a:ext cx="7919046" cy="4026822"/>
          </a:xfrm>
        </p:spPr>
        <p:txBody>
          <a:bodyPr>
            <a:normAutofit/>
          </a:bodyPr>
          <a:lstStyle>
            <a:lvl1pPr marL="171446" indent="-171446">
              <a:lnSpc>
                <a:spcPct val="100000"/>
              </a:lnSpc>
              <a:spcBef>
                <a:spcPts val="800"/>
              </a:spcBef>
              <a:spcAft>
                <a:spcPts val="600"/>
              </a:spcAft>
              <a:buClr>
                <a:schemeClr val="tx2">
                  <a:lumMod val="20000"/>
                  <a:lumOff val="80000"/>
                </a:schemeClr>
              </a:buClr>
              <a:buFont typeface="Arial" panose="020B0604020202020204" pitchFamily="34" charset="0"/>
              <a:buChar char="•"/>
              <a:defRPr sz="2000">
                <a:solidFill>
                  <a:schemeClr val="bg1"/>
                </a:solidFill>
              </a:defRPr>
            </a:lvl1pPr>
            <a:lvl2pPr marL="344480" indent="-173034">
              <a:lnSpc>
                <a:spcPct val="100000"/>
              </a:lnSpc>
              <a:spcBef>
                <a:spcPts val="800"/>
              </a:spcBef>
              <a:spcAft>
                <a:spcPts val="600"/>
              </a:spcAft>
              <a:buClr>
                <a:schemeClr val="bg1"/>
              </a:buClr>
              <a:buFont typeface="System Font Regular"/>
              <a:buChar char="−"/>
              <a:defRPr sz="1800">
                <a:solidFill>
                  <a:schemeClr val="bg1"/>
                </a:solidFill>
              </a:defRPr>
            </a:lvl2pPr>
            <a:lvl3pPr marL="515925" indent="-171446">
              <a:lnSpc>
                <a:spcPct val="100000"/>
              </a:lnSpc>
              <a:spcBef>
                <a:spcPts val="800"/>
              </a:spcBef>
              <a:spcAft>
                <a:spcPts val="600"/>
              </a:spcAft>
              <a:buClr>
                <a:schemeClr val="bg1"/>
              </a:buClr>
              <a:buFont typeface="System Font Regular"/>
              <a:buChar char="−"/>
              <a:defRPr sz="1600">
                <a:solidFill>
                  <a:schemeClr val="bg1"/>
                </a:solidFill>
              </a:defRPr>
            </a:lvl3pPr>
            <a:lvl4pPr marL="687371" indent="-171446">
              <a:lnSpc>
                <a:spcPct val="100000"/>
              </a:lnSpc>
              <a:spcBef>
                <a:spcPts val="800"/>
              </a:spcBef>
              <a:spcAft>
                <a:spcPts val="600"/>
              </a:spcAft>
              <a:buClr>
                <a:schemeClr val="bg1"/>
              </a:buClr>
              <a:buFont typeface="System Font Regular"/>
              <a:buChar char="−"/>
              <a:defRPr sz="1600">
                <a:solidFill>
                  <a:schemeClr val="bg1"/>
                </a:solidFill>
              </a:defRPr>
            </a:lvl4pPr>
            <a:lvl5pPr marL="858817" indent="-171446">
              <a:lnSpc>
                <a:spcPct val="100000"/>
              </a:lnSpc>
              <a:spcBef>
                <a:spcPts val="800"/>
              </a:spcBef>
              <a:spcAft>
                <a:spcPts val="600"/>
              </a:spcAft>
              <a:buClr>
                <a:schemeClr val="bg1"/>
              </a:buClr>
              <a:buFont typeface="System Font Regular"/>
              <a:buChar char="−"/>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a:extLst>
              <a:ext uri="{FF2B5EF4-FFF2-40B4-BE49-F238E27FC236}">
                <a16:creationId xmlns:a16="http://schemas.microsoft.com/office/drawing/2014/main" id="{D02720E4-0C4F-2C4B-A6F8-B225AC377C34}"/>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4261887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MWF Content Blue - 2 Columns">
    <p:bg>
      <p:bgPr>
        <a:solidFill>
          <a:srgbClr val="044C7F"/>
        </a:solidFill>
        <a:effectLst/>
      </p:bgPr>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Subtitle 2"/>
          <p:cNvSpPr>
            <a:spLocks noGrp="1"/>
          </p:cNvSpPr>
          <p:nvPr>
            <p:ph type="subTitle" idx="1" hasCustomPrompt="1"/>
          </p:nvPr>
        </p:nvSpPr>
        <p:spPr>
          <a:xfrm>
            <a:off x="627434" y="223430"/>
            <a:ext cx="7919047" cy="201295"/>
          </a:xfrm>
        </p:spPr>
        <p:txBody>
          <a:bodyPr anchor="b">
            <a:normAutofit/>
          </a:bodyPr>
          <a:lstStyle>
            <a:lvl1pPr marL="0" indent="0" algn="l">
              <a:lnSpc>
                <a:spcPct val="100000"/>
              </a:lnSpc>
              <a:buNone/>
              <a:defRPr sz="1300" b="1" spc="100" baseline="0">
                <a:solidFill>
                  <a:schemeClr val="tx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a:solidFill>
                <a:schemeClr val="bg1"/>
              </a:solidFill>
              <a:latin typeface="+mn-lt"/>
            </a:endParaRPr>
          </a:p>
        </p:txBody>
      </p:sp>
      <p:sp>
        <p:nvSpPr>
          <p:cNvPr id="16"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bg1"/>
                </a:solidFill>
                <a:effectLst/>
              </a:defRPr>
            </a:lvl1pPr>
          </a:lstStyle>
          <a:p>
            <a:r>
              <a:rPr lang="en-US"/>
              <a:t>Click to edit Master title style</a:t>
            </a:r>
          </a:p>
        </p:txBody>
      </p:sp>
      <p:sp>
        <p:nvSpPr>
          <p:cNvPr id="10" name="Text Placeholder 6">
            <a:extLst>
              <a:ext uri="{FF2B5EF4-FFF2-40B4-BE49-F238E27FC236}">
                <a16:creationId xmlns:a16="http://schemas.microsoft.com/office/drawing/2014/main" id="{B7CDA024-1BCD-1249-AF35-1ED8A3703B38}"/>
              </a:ext>
            </a:extLst>
          </p:cNvPr>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tx2">
                  <a:lumMod val="20000"/>
                  <a:lumOff val="80000"/>
                </a:schemeClr>
              </a:buClr>
              <a:buFont typeface="Arial" panose="020B0604020202020204" pitchFamily="34" charset="0"/>
              <a:buChar char="•"/>
              <a:defRPr sz="2000">
                <a:solidFill>
                  <a:schemeClr val="bg1"/>
                </a:solidFill>
              </a:defRPr>
            </a:lvl1pPr>
            <a:lvl2pPr marL="344480" indent="-173034">
              <a:lnSpc>
                <a:spcPct val="100000"/>
              </a:lnSpc>
              <a:spcBef>
                <a:spcPts val="800"/>
              </a:spcBef>
              <a:spcAft>
                <a:spcPts val="600"/>
              </a:spcAft>
              <a:buClr>
                <a:schemeClr val="bg1"/>
              </a:buClr>
              <a:buFont typeface="System Font Regular"/>
              <a:buChar char="−"/>
              <a:defRPr sz="1800">
                <a:solidFill>
                  <a:schemeClr val="bg1"/>
                </a:solidFill>
              </a:defRPr>
            </a:lvl2pPr>
            <a:lvl3pPr marL="515925" indent="-171446">
              <a:lnSpc>
                <a:spcPct val="100000"/>
              </a:lnSpc>
              <a:spcBef>
                <a:spcPts val="800"/>
              </a:spcBef>
              <a:spcAft>
                <a:spcPts val="600"/>
              </a:spcAft>
              <a:buClr>
                <a:schemeClr val="bg1"/>
              </a:buClr>
              <a:buFont typeface="System Font Regular"/>
              <a:buChar char="−"/>
              <a:defRPr sz="1600">
                <a:solidFill>
                  <a:schemeClr val="bg1"/>
                </a:solidFill>
              </a:defRPr>
            </a:lvl3pPr>
            <a:lvl4pPr marL="687371" indent="-171446">
              <a:lnSpc>
                <a:spcPct val="100000"/>
              </a:lnSpc>
              <a:spcBef>
                <a:spcPts val="800"/>
              </a:spcBef>
              <a:spcAft>
                <a:spcPts val="600"/>
              </a:spcAft>
              <a:buClr>
                <a:schemeClr val="bg1"/>
              </a:buClr>
              <a:buFont typeface="System Font Regular"/>
              <a:buChar char="−"/>
              <a:defRPr sz="1600">
                <a:solidFill>
                  <a:schemeClr val="bg1"/>
                </a:solidFill>
              </a:defRPr>
            </a:lvl4pPr>
            <a:lvl5pPr marL="858817" indent="-171446">
              <a:lnSpc>
                <a:spcPct val="100000"/>
              </a:lnSpc>
              <a:spcBef>
                <a:spcPts val="800"/>
              </a:spcBef>
              <a:spcAft>
                <a:spcPts val="600"/>
              </a:spcAft>
              <a:buClr>
                <a:schemeClr val="bg1"/>
              </a:buClr>
              <a:buFont typeface="System Font Regular"/>
              <a:buChar char="−"/>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Text Placeholder 6">
            <a:extLst>
              <a:ext uri="{FF2B5EF4-FFF2-40B4-BE49-F238E27FC236}">
                <a16:creationId xmlns:a16="http://schemas.microsoft.com/office/drawing/2014/main" id="{6EA73BAE-6791-A449-890C-E0DCE2EC8D77}"/>
              </a:ext>
            </a:extLst>
          </p:cNvPr>
          <p:cNvSpPr>
            <a:spLocks noGrp="1"/>
          </p:cNvSpPr>
          <p:nvPr>
            <p:ph type="body" sz="quarter" idx="17"/>
          </p:nvPr>
        </p:nvSpPr>
        <p:spPr>
          <a:xfrm>
            <a:off x="4711699" y="1828800"/>
            <a:ext cx="3834782" cy="4026822"/>
          </a:xfrm>
        </p:spPr>
        <p:txBody>
          <a:bodyPr>
            <a:normAutofit/>
          </a:bodyPr>
          <a:lstStyle>
            <a:lvl1pPr marL="171446" indent="-171446">
              <a:lnSpc>
                <a:spcPct val="100000"/>
              </a:lnSpc>
              <a:spcBef>
                <a:spcPts val="800"/>
              </a:spcBef>
              <a:spcAft>
                <a:spcPts val="600"/>
              </a:spcAft>
              <a:buClr>
                <a:schemeClr val="tx2">
                  <a:lumMod val="20000"/>
                  <a:lumOff val="80000"/>
                </a:schemeClr>
              </a:buClr>
              <a:buFont typeface="Arial" panose="020B0604020202020204" pitchFamily="34" charset="0"/>
              <a:buChar char="•"/>
              <a:defRPr sz="2000">
                <a:solidFill>
                  <a:schemeClr val="bg1"/>
                </a:solidFill>
              </a:defRPr>
            </a:lvl1pPr>
            <a:lvl2pPr marL="344480" indent="-173034">
              <a:lnSpc>
                <a:spcPct val="100000"/>
              </a:lnSpc>
              <a:spcBef>
                <a:spcPts val="800"/>
              </a:spcBef>
              <a:spcAft>
                <a:spcPts val="600"/>
              </a:spcAft>
              <a:buClr>
                <a:schemeClr val="bg1"/>
              </a:buClr>
              <a:buFont typeface="System Font Regular"/>
              <a:buChar char="−"/>
              <a:defRPr sz="1800">
                <a:solidFill>
                  <a:schemeClr val="bg1"/>
                </a:solidFill>
              </a:defRPr>
            </a:lvl2pPr>
            <a:lvl3pPr marL="515925" indent="-171446">
              <a:lnSpc>
                <a:spcPct val="100000"/>
              </a:lnSpc>
              <a:spcBef>
                <a:spcPts val="800"/>
              </a:spcBef>
              <a:spcAft>
                <a:spcPts val="600"/>
              </a:spcAft>
              <a:buClr>
                <a:schemeClr val="bg1"/>
              </a:buClr>
              <a:buFont typeface="System Font Regular"/>
              <a:buChar char="−"/>
              <a:defRPr sz="1600">
                <a:solidFill>
                  <a:schemeClr val="bg1"/>
                </a:solidFill>
              </a:defRPr>
            </a:lvl3pPr>
            <a:lvl4pPr marL="687371" indent="-171446">
              <a:lnSpc>
                <a:spcPct val="100000"/>
              </a:lnSpc>
              <a:spcBef>
                <a:spcPts val="800"/>
              </a:spcBef>
              <a:spcAft>
                <a:spcPts val="600"/>
              </a:spcAft>
              <a:buClr>
                <a:schemeClr val="bg1"/>
              </a:buClr>
              <a:buFont typeface="System Font Regular"/>
              <a:buChar char="−"/>
              <a:defRPr sz="1600">
                <a:solidFill>
                  <a:schemeClr val="bg1"/>
                </a:solidFill>
              </a:defRPr>
            </a:lvl4pPr>
            <a:lvl5pPr marL="858817" indent="-171446">
              <a:lnSpc>
                <a:spcPct val="100000"/>
              </a:lnSpc>
              <a:spcBef>
                <a:spcPts val="800"/>
              </a:spcBef>
              <a:spcAft>
                <a:spcPts val="600"/>
              </a:spcAft>
              <a:buClr>
                <a:schemeClr val="bg1"/>
              </a:buClr>
              <a:buFont typeface="System Font Regular"/>
              <a:buChar char="−"/>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42A05484-D197-8449-9354-17BFFC595BD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MWF Content Blue - Round Photo">
    <p:bg>
      <p:bgPr>
        <a:solidFill>
          <a:srgbClr val="044C7F"/>
        </a:solidFill>
        <a:effectLst/>
      </p:bgPr>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Subtitle 2"/>
          <p:cNvSpPr>
            <a:spLocks noGrp="1"/>
          </p:cNvSpPr>
          <p:nvPr>
            <p:ph type="subTitle" idx="1" hasCustomPrompt="1"/>
          </p:nvPr>
        </p:nvSpPr>
        <p:spPr>
          <a:xfrm>
            <a:off x="627434" y="223430"/>
            <a:ext cx="7919047" cy="201295"/>
          </a:xfrm>
        </p:spPr>
        <p:txBody>
          <a:bodyPr anchor="b">
            <a:normAutofit/>
          </a:bodyPr>
          <a:lstStyle>
            <a:lvl1pPr marL="0" indent="0" algn="l">
              <a:lnSpc>
                <a:spcPct val="100000"/>
              </a:lnSpc>
              <a:buNone/>
              <a:defRPr sz="1300" b="1" spc="100" baseline="0">
                <a:solidFill>
                  <a:schemeClr val="tx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a:solidFill>
                <a:schemeClr val="bg1"/>
              </a:solidFill>
              <a:latin typeface="+mn-lt"/>
            </a:endParaRPr>
          </a:p>
        </p:txBody>
      </p:sp>
      <p:sp>
        <p:nvSpPr>
          <p:cNvPr id="10" name="Picture Placeholder 4"/>
          <p:cNvSpPr>
            <a:spLocks noGrp="1" noChangeAspect="1"/>
          </p:cNvSpPr>
          <p:nvPr>
            <p:ph type="pic" sz="quarter" idx="19"/>
          </p:nvPr>
        </p:nvSpPr>
        <p:spPr>
          <a:xfrm>
            <a:off x="4729971" y="1828798"/>
            <a:ext cx="3816510" cy="3816510"/>
          </a:xfrm>
          <a:prstGeom prst="ellipse">
            <a:avLst/>
          </a:prstGeom>
        </p:spPr>
        <p:txBody>
          <a:bodyPr anchor="ctr"/>
          <a:lstStyle>
            <a:lvl1pPr marL="0" indent="0" algn="ctr">
              <a:buNone/>
              <a:defRPr>
                <a:solidFill>
                  <a:schemeClr val="bg1"/>
                </a:solidFill>
              </a:defRPr>
            </a:lvl1pPr>
          </a:lstStyle>
          <a:p>
            <a:r>
              <a:rPr lang="en-US"/>
              <a:t>Drag picture to placeholder or click icon to add</a:t>
            </a:r>
          </a:p>
        </p:txBody>
      </p:sp>
      <p:sp>
        <p:nvSpPr>
          <p:cNvPr id="16"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bg1"/>
                </a:solidFill>
                <a:effectLst/>
              </a:defRPr>
            </a:lvl1pPr>
          </a:lstStyle>
          <a:p>
            <a:r>
              <a:rPr lang="en-US"/>
              <a:t>Click to edit Master title style</a:t>
            </a:r>
          </a:p>
        </p:txBody>
      </p:sp>
      <p:sp>
        <p:nvSpPr>
          <p:cNvPr id="12" name="Text Placeholder 6">
            <a:extLst>
              <a:ext uri="{FF2B5EF4-FFF2-40B4-BE49-F238E27FC236}">
                <a16:creationId xmlns:a16="http://schemas.microsoft.com/office/drawing/2014/main" id="{8B131DE5-CEB2-9843-BEA6-3FA7C4EFD03A}"/>
              </a:ext>
            </a:extLst>
          </p:cNvPr>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tx2">
                  <a:lumMod val="20000"/>
                  <a:lumOff val="80000"/>
                </a:schemeClr>
              </a:buClr>
              <a:buFont typeface="Arial" panose="020B0604020202020204" pitchFamily="34" charset="0"/>
              <a:buChar char="•"/>
              <a:defRPr sz="2000">
                <a:solidFill>
                  <a:schemeClr val="bg1"/>
                </a:solidFill>
              </a:defRPr>
            </a:lvl1pPr>
            <a:lvl2pPr marL="344480" indent="-173034">
              <a:lnSpc>
                <a:spcPct val="100000"/>
              </a:lnSpc>
              <a:spcBef>
                <a:spcPts val="800"/>
              </a:spcBef>
              <a:spcAft>
                <a:spcPts val="600"/>
              </a:spcAft>
              <a:buClr>
                <a:schemeClr val="bg1"/>
              </a:buClr>
              <a:buFont typeface="System Font Regular"/>
              <a:buChar char="−"/>
              <a:defRPr sz="1800">
                <a:solidFill>
                  <a:schemeClr val="bg1"/>
                </a:solidFill>
              </a:defRPr>
            </a:lvl2pPr>
            <a:lvl3pPr marL="515925" indent="-171446">
              <a:lnSpc>
                <a:spcPct val="100000"/>
              </a:lnSpc>
              <a:spcBef>
                <a:spcPts val="800"/>
              </a:spcBef>
              <a:spcAft>
                <a:spcPts val="600"/>
              </a:spcAft>
              <a:buClr>
                <a:schemeClr val="bg1"/>
              </a:buClr>
              <a:buFont typeface="System Font Regular"/>
              <a:buChar char="−"/>
              <a:defRPr sz="1600">
                <a:solidFill>
                  <a:schemeClr val="bg1"/>
                </a:solidFill>
              </a:defRPr>
            </a:lvl3pPr>
            <a:lvl4pPr marL="687371" indent="-171446">
              <a:lnSpc>
                <a:spcPct val="100000"/>
              </a:lnSpc>
              <a:spcBef>
                <a:spcPts val="800"/>
              </a:spcBef>
              <a:spcAft>
                <a:spcPts val="600"/>
              </a:spcAft>
              <a:buClr>
                <a:schemeClr val="bg1"/>
              </a:buClr>
              <a:buFont typeface="System Font Regular"/>
              <a:buChar char="−"/>
              <a:defRPr sz="1600">
                <a:solidFill>
                  <a:schemeClr val="bg1"/>
                </a:solidFill>
              </a:defRPr>
            </a:lvl4pPr>
            <a:lvl5pPr marL="858817" indent="-171446">
              <a:lnSpc>
                <a:spcPct val="100000"/>
              </a:lnSpc>
              <a:spcBef>
                <a:spcPts val="800"/>
              </a:spcBef>
              <a:spcAft>
                <a:spcPts val="600"/>
              </a:spcAft>
              <a:buClr>
                <a:schemeClr val="bg1"/>
              </a:buClr>
              <a:buFont typeface="System Font Regular"/>
              <a:buChar char="−"/>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1" name="Picture 10">
            <a:extLst>
              <a:ext uri="{FF2B5EF4-FFF2-40B4-BE49-F238E27FC236}">
                <a16:creationId xmlns:a16="http://schemas.microsoft.com/office/drawing/2014/main" id="{5E0A9E5A-3777-3444-AE9F-AB29FF6324A4}"/>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WMF Section 1 - Orange">
    <p:spTree>
      <p:nvGrpSpPr>
        <p:cNvPr id="1" name=""/>
        <p:cNvGrpSpPr/>
        <p:nvPr/>
      </p:nvGrpSpPr>
      <p:grpSpPr>
        <a:xfrm>
          <a:off x="0" y="0"/>
          <a:ext cx="0" cy="0"/>
          <a:chOff x="0" y="0"/>
          <a:chExt cx="0" cy="0"/>
        </a:xfrm>
      </p:grpSpPr>
      <p:sp>
        <p:nvSpPr>
          <p:cNvPr id="2" name="Rectangle 1"/>
          <p:cNvSpPr/>
          <p:nvPr userDrawn="1"/>
        </p:nvSpPr>
        <p:spPr>
          <a:xfrm>
            <a:off x="217054" y="1138"/>
            <a:ext cx="892848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userDrawn="1"/>
        </p:nvSpPr>
        <p:spPr>
          <a:xfrm>
            <a:off x="0" y="0"/>
            <a:ext cx="217054" cy="685800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100" baseline="0">
                <a:solidFill>
                  <a:schemeClr val="tx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a:t>Insert sub text</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a:t>Click to edit master title style</a:t>
            </a:r>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a:solidFill>
                <a:schemeClr val="bg1"/>
              </a:solidFill>
              <a:latin typeface="+mn-lt"/>
            </a:endParaRPr>
          </a:p>
        </p:txBody>
      </p:sp>
      <p:sp>
        <p:nvSpPr>
          <p:cNvPr id="4" name="Footer Placeholder 3">
            <a:extLst>
              <a:ext uri="{FF2B5EF4-FFF2-40B4-BE49-F238E27FC236}">
                <a16:creationId xmlns:a16="http://schemas.microsoft.com/office/drawing/2014/main" id="{0DC2282F-3013-9B45-AE8D-78869F3B93D7}"/>
              </a:ext>
            </a:extLst>
          </p:cNvPr>
          <p:cNvSpPr>
            <a:spLocks noGrp="1"/>
          </p:cNvSpPr>
          <p:nvPr>
            <p:ph type="ftr" sz="quarter" idx="15"/>
          </p:nvPr>
        </p:nvSpPr>
        <p:spPr/>
        <p:txBody>
          <a:bodyPr/>
          <a:lstStyle>
            <a:lvl1pPr>
              <a:defRPr>
                <a:solidFill>
                  <a:schemeClr val="bg1"/>
                </a:solidFill>
              </a:defRPr>
            </a:lvl1pPr>
          </a:lstStyle>
          <a:p>
            <a:endParaRPr lang="en-US"/>
          </a:p>
        </p:txBody>
      </p:sp>
      <p:pic>
        <p:nvPicPr>
          <p:cNvPr id="12" name="Picture 11">
            <a:extLst>
              <a:ext uri="{FF2B5EF4-FFF2-40B4-BE49-F238E27FC236}">
                <a16:creationId xmlns:a16="http://schemas.microsoft.com/office/drawing/2014/main" id="{A7A80D43-816B-B140-86BC-E4736BC2D02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39054507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CMWF Text White+Blu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a:solidFill>
                <a:schemeClr val="tx2"/>
              </a:solidFill>
              <a:latin typeface="+mn-lt"/>
            </a:endParaRPr>
          </a:p>
        </p:txBody>
      </p:sp>
      <p:sp>
        <p:nvSpPr>
          <p:cNvPr id="16"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
        <p:nvSpPr>
          <p:cNvPr id="8" name="Text Placeholder 6">
            <a:extLst>
              <a:ext uri="{FF2B5EF4-FFF2-40B4-BE49-F238E27FC236}">
                <a16:creationId xmlns:a16="http://schemas.microsoft.com/office/drawing/2014/main" id="{8128E848-2C8D-1C4B-BC7C-D01514AD28CC}"/>
              </a:ext>
            </a:extLst>
          </p:cNvPr>
          <p:cNvSpPr>
            <a:spLocks noGrp="1"/>
          </p:cNvSpPr>
          <p:nvPr>
            <p:ph type="body" sz="quarter" idx="16"/>
          </p:nvPr>
        </p:nvSpPr>
        <p:spPr>
          <a:xfrm>
            <a:off x="627435" y="1828800"/>
            <a:ext cx="7919046" cy="4026822"/>
          </a:xfrm>
        </p:spPr>
        <p:txBody>
          <a:bodyPr>
            <a:normAutofit/>
          </a:bodyPr>
          <a:lstStyle>
            <a:lvl1pPr marL="171446" indent="-171446">
              <a:lnSpc>
                <a:spcPct val="100000"/>
              </a:lnSpc>
              <a:spcBef>
                <a:spcPts val="800"/>
              </a:spcBef>
              <a:spcAft>
                <a:spcPts val="600"/>
              </a:spcAft>
              <a:buClr>
                <a:schemeClr val="tx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a:extLst>
              <a:ext uri="{FF2B5EF4-FFF2-40B4-BE49-F238E27FC236}">
                <a16:creationId xmlns:a16="http://schemas.microsoft.com/office/drawing/2014/main" id="{11A20E5A-34C8-4044-922E-A5E9B1CD844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CMWF Text White+Blu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a:solidFill>
                <a:schemeClr val="tx2"/>
              </a:solidFill>
              <a:latin typeface="+mn-lt"/>
            </a:endParaRPr>
          </a:p>
        </p:txBody>
      </p:sp>
      <p:sp>
        <p:nvSpPr>
          <p:cNvPr id="16"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
        <p:nvSpPr>
          <p:cNvPr id="10" name="Text Placeholder 6">
            <a:extLst>
              <a:ext uri="{FF2B5EF4-FFF2-40B4-BE49-F238E27FC236}">
                <a16:creationId xmlns:a16="http://schemas.microsoft.com/office/drawing/2014/main" id="{5ED891DC-4BDA-574F-8D0F-3856C0367A95}"/>
              </a:ext>
            </a:extLst>
          </p:cNvPr>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tx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Text Placeholder 6">
            <a:extLst>
              <a:ext uri="{FF2B5EF4-FFF2-40B4-BE49-F238E27FC236}">
                <a16:creationId xmlns:a16="http://schemas.microsoft.com/office/drawing/2014/main" id="{7828546D-4B6C-A543-96D4-05747FB8DD25}"/>
              </a:ext>
            </a:extLst>
          </p:cNvPr>
          <p:cNvSpPr>
            <a:spLocks noGrp="1"/>
          </p:cNvSpPr>
          <p:nvPr>
            <p:ph type="body" sz="quarter" idx="17"/>
          </p:nvPr>
        </p:nvSpPr>
        <p:spPr>
          <a:xfrm>
            <a:off x="4711699" y="1828800"/>
            <a:ext cx="3834782" cy="4026822"/>
          </a:xfrm>
        </p:spPr>
        <p:txBody>
          <a:bodyPr>
            <a:normAutofit/>
          </a:bodyPr>
          <a:lstStyle>
            <a:lvl1pPr marL="171446" indent="-171446">
              <a:lnSpc>
                <a:spcPct val="100000"/>
              </a:lnSpc>
              <a:spcBef>
                <a:spcPts val="800"/>
              </a:spcBef>
              <a:spcAft>
                <a:spcPts val="600"/>
              </a:spcAft>
              <a:buClr>
                <a:schemeClr val="tx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AD27F049-6C1A-FB4C-95E3-E6444D6C218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_CMWF Text White+Blue - Photo Round">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a:solidFill>
                <a:schemeClr val="tx2"/>
              </a:solidFill>
              <a:latin typeface="+mn-lt"/>
            </a:endParaRPr>
          </a:p>
        </p:txBody>
      </p:sp>
      <p:sp>
        <p:nvSpPr>
          <p:cNvPr id="11" name="Picture Placeholder 4"/>
          <p:cNvSpPr>
            <a:spLocks noGrp="1" noChangeAspect="1"/>
          </p:cNvSpPr>
          <p:nvPr>
            <p:ph type="pic" sz="quarter" idx="19"/>
          </p:nvPr>
        </p:nvSpPr>
        <p:spPr>
          <a:xfrm>
            <a:off x="4729971" y="1828798"/>
            <a:ext cx="3816510" cy="3816510"/>
          </a:xfrm>
          <a:prstGeom prst="ellipse">
            <a:avLst/>
          </a:prstGeom>
        </p:spPr>
        <p:txBody>
          <a:bodyPr anchor="ctr"/>
          <a:lstStyle>
            <a:lvl1pPr marL="0" indent="0" algn="ctr">
              <a:buNone/>
              <a:defRPr>
                <a:solidFill>
                  <a:schemeClr val="tx2"/>
                </a:solidFill>
              </a:defRPr>
            </a:lvl1pPr>
          </a:lstStyle>
          <a:p>
            <a:r>
              <a:rPr lang="en-US"/>
              <a:t>Drag picture to placeholder or click icon to add</a:t>
            </a:r>
          </a:p>
        </p:txBody>
      </p:sp>
      <p:sp>
        <p:nvSpPr>
          <p:cNvPr id="15"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
        <p:nvSpPr>
          <p:cNvPr id="14" name="Text Placeholder 6">
            <a:extLst>
              <a:ext uri="{FF2B5EF4-FFF2-40B4-BE49-F238E27FC236}">
                <a16:creationId xmlns:a16="http://schemas.microsoft.com/office/drawing/2014/main" id="{999355D6-13F3-9A4E-916E-82C3E016AAD6}"/>
              </a:ext>
            </a:extLst>
          </p:cNvPr>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tx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C9DF8253-0E39-3346-AFC3-C8DCC0B0128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MWF Graph - Blue">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57" name="Chart Placeholder 5"/>
          <p:cNvSpPr>
            <a:spLocks noGrp="1"/>
          </p:cNvSpPr>
          <p:nvPr>
            <p:ph type="chart" sz="quarter" idx="19"/>
          </p:nvPr>
        </p:nvSpPr>
        <p:spPr>
          <a:xfrm>
            <a:off x="627433" y="1699589"/>
            <a:ext cx="8091115" cy="4054958"/>
          </a:xfrm>
        </p:spPr>
        <p:txBody>
          <a:bodyPr>
            <a:normAutofit/>
          </a:bodyPr>
          <a:lstStyle>
            <a:lvl1pPr marL="0" indent="0">
              <a:buNone/>
              <a:defRPr sz="1600">
                <a:solidFill>
                  <a:srgbClr val="4C515A"/>
                </a:solidFill>
              </a:defRPr>
            </a:lvl1pPr>
          </a:lstStyle>
          <a:p>
            <a:r>
              <a:rPr lang="en-US"/>
              <a:t>Click icon to add chart</a:t>
            </a:r>
          </a:p>
        </p:txBody>
      </p:sp>
      <p:sp>
        <p:nvSpPr>
          <p:cNvPr id="9" name="Text Placeholder 4"/>
          <p:cNvSpPr>
            <a:spLocks noGrp="1"/>
          </p:cNvSpPr>
          <p:nvPr>
            <p:ph type="body" sz="quarter" idx="21" hasCustomPrompt="1"/>
          </p:nvPr>
        </p:nvSpPr>
        <p:spPr>
          <a:xfrm>
            <a:off x="2456295" y="5999997"/>
            <a:ext cx="6024667" cy="777375"/>
          </a:xfrm>
        </p:spPr>
        <p:txBody>
          <a:bodyPr anchor="ctr" anchorCtr="0">
            <a:normAutofit/>
          </a:bodyPr>
          <a:lstStyle>
            <a:lvl1pPr marL="0" indent="0">
              <a:buNone/>
              <a:defRPr sz="900" spc="0">
                <a:solidFill>
                  <a:srgbClr val="676E7B"/>
                </a:solidFill>
              </a:defRPr>
            </a:lvl1pPr>
          </a:lstStyle>
          <a:p>
            <a:pPr lvl="0"/>
            <a:r>
              <a:rPr lang="en-US"/>
              <a:t>Place graph source here</a:t>
            </a:r>
          </a:p>
        </p:txBody>
      </p:sp>
      <p:sp>
        <p:nvSpPr>
          <p:cNvPr id="13"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5"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a:solidFill>
                <a:schemeClr val="tx2"/>
              </a:solidFill>
              <a:latin typeface="+mn-lt"/>
            </a:endParaRPr>
          </a:p>
        </p:txBody>
      </p:sp>
      <p:pic>
        <p:nvPicPr>
          <p:cNvPr id="10" name="Picture 9">
            <a:extLst>
              <a:ext uri="{FF2B5EF4-FFF2-40B4-BE49-F238E27FC236}">
                <a16:creationId xmlns:a16="http://schemas.microsoft.com/office/drawing/2014/main" id="{D74643B8-CFC9-B54E-B115-7F087DBB97C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extLst>
      <p:ext uri="{BB962C8B-B14F-4D97-AF65-F5344CB8AC3E}">
        <p14:creationId xmlns:p14="http://schemas.microsoft.com/office/powerpoint/2010/main" val="224968767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MWF Table - Blue">
    <p:bg>
      <p:bgPr>
        <a:solidFill>
          <a:schemeClr val="bg1"/>
        </a:solidFill>
        <a:effectLst/>
      </p:bgPr>
    </p:bg>
    <p:spTree>
      <p:nvGrpSpPr>
        <p:cNvPr id="1" name=""/>
        <p:cNvGrpSpPr/>
        <p:nvPr/>
      </p:nvGrpSpPr>
      <p:grpSpPr>
        <a:xfrm>
          <a:off x="0" y="0"/>
          <a:ext cx="0" cy="0"/>
          <a:chOff x="0" y="0"/>
          <a:chExt cx="0" cy="0"/>
        </a:xfrm>
      </p:grpSpPr>
      <p:sp>
        <p:nvSpPr>
          <p:cNvPr id="12" name="Table Placeholder 3"/>
          <p:cNvSpPr>
            <a:spLocks noGrp="1"/>
          </p:cNvSpPr>
          <p:nvPr>
            <p:ph type="tbl" sz="quarter" idx="22"/>
          </p:nvPr>
        </p:nvSpPr>
        <p:spPr>
          <a:xfrm>
            <a:off x="627433" y="1699589"/>
            <a:ext cx="8091115" cy="4054958"/>
          </a:xfrm>
        </p:spPr>
        <p:txBody>
          <a:bodyPr>
            <a:normAutofit/>
          </a:bodyPr>
          <a:lstStyle>
            <a:lvl1pPr marL="0" indent="0">
              <a:buNone/>
              <a:defRPr sz="1600"/>
            </a:lvl1pPr>
          </a:lstStyle>
          <a:p>
            <a:r>
              <a:rPr lang="en-US"/>
              <a:t>Click icon to add table</a:t>
            </a:r>
          </a:p>
        </p:txBody>
      </p:sp>
      <p:sp>
        <p:nvSpPr>
          <p:cNvPr id="3" name="Rectangle 2"/>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9" name="Text Placeholder 4"/>
          <p:cNvSpPr>
            <a:spLocks noGrp="1"/>
          </p:cNvSpPr>
          <p:nvPr>
            <p:ph type="body" sz="quarter" idx="21" hasCustomPrompt="1"/>
          </p:nvPr>
        </p:nvSpPr>
        <p:spPr>
          <a:xfrm>
            <a:off x="2456297" y="5999998"/>
            <a:ext cx="6024666" cy="777374"/>
          </a:xfrm>
        </p:spPr>
        <p:txBody>
          <a:bodyPr anchor="ctr" anchorCtr="0">
            <a:normAutofit/>
          </a:bodyPr>
          <a:lstStyle>
            <a:lvl1pPr marL="0" indent="0">
              <a:buNone/>
              <a:defRPr sz="900" spc="0">
                <a:solidFill>
                  <a:srgbClr val="676E7B"/>
                </a:solidFill>
              </a:defRPr>
            </a:lvl1pPr>
          </a:lstStyle>
          <a:p>
            <a:pPr lvl="0"/>
            <a:r>
              <a:rPr lang="en-US"/>
              <a:t>Place graph source here</a:t>
            </a:r>
          </a:p>
        </p:txBody>
      </p:sp>
      <p:sp>
        <p:nvSpPr>
          <p:cNvPr id="15"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7"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
        <p:nvSpPr>
          <p:cNvPr id="1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a:solidFill>
                <a:schemeClr val="tx2"/>
              </a:solidFill>
              <a:latin typeface="+mn-lt"/>
            </a:endParaRPr>
          </a:p>
        </p:txBody>
      </p:sp>
      <p:pic>
        <p:nvPicPr>
          <p:cNvPr id="10" name="Picture 9">
            <a:extLst>
              <a:ext uri="{FF2B5EF4-FFF2-40B4-BE49-F238E27FC236}">
                <a16:creationId xmlns:a16="http://schemas.microsoft.com/office/drawing/2014/main" id="{82962BA5-BEDE-2E41-8599-BAEF19A7B88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MWF Flowchart - Blue">
    <p:bg>
      <p:bgPr>
        <a:solidFill>
          <a:schemeClr val="bg1"/>
        </a:solidFill>
        <a:effectLst/>
      </p:bgPr>
    </p:bg>
    <p:spTree>
      <p:nvGrpSpPr>
        <p:cNvPr id="1" name=""/>
        <p:cNvGrpSpPr/>
        <p:nvPr/>
      </p:nvGrpSpPr>
      <p:grpSpPr>
        <a:xfrm>
          <a:off x="0" y="0"/>
          <a:ext cx="0" cy="0"/>
          <a:chOff x="0" y="0"/>
          <a:chExt cx="0" cy="0"/>
        </a:xfrm>
      </p:grpSpPr>
      <p:sp>
        <p:nvSpPr>
          <p:cNvPr id="13" name="Arrow: Pentagon 12"/>
          <p:cNvSpPr/>
          <p:nvPr/>
        </p:nvSpPr>
        <p:spPr>
          <a:xfrm>
            <a:off x="627434" y="1781334"/>
            <a:ext cx="1475370" cy="1322623"/>
          </a:xfrm>
          <a:prstGeom prst="homePlate">
            <a:avLst>
              <a:gd name="adj" fmla="val 19033"/>
            </a:avLst>
          </a:prstGeom>
          <a:solidFill>
            <a:srgbClr val="9CDCD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Chevron 6"/>
          <p:cNvSpPr/>
          <p:nvPr/>
        </p:nvSpPr>
        <p:spPr>
          <a:xfrm>
            <a:off x="1955601" y="1771810"/>
            <a:ext cx="1493862" cy="1332148"/>
          </a:xfrm>
          <a:prstGeom prst="chevron">
            <a:avLst>
              <a:gd name="adj" fmla="val 20758"/>
            </a:avLst>
          </a:prstGeom>
          <a:solidFill>
            <a:srgbClr val="72CEC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Trebuchet MS" panose="020B0703020202090204" pitchFamily="34" charset="0"/>
              <a:ea typeface="+mn-ea"/>
              <a:cs typeface="+mn-cs"/>
            </a:endParaRPr>
          </a:p>
        </p:txBody>
      </p:sp>
      <p:sp>
        <p:nvSpPr>
          <p:cNvPr id="15" name="Chevron 6"/>
          <p:cNvSpPr/>
          <p:nvPr/>
        </p:nvSpPr>
        <p:spPr>
          <a:xfrm>
            <a:off x="1953579" y="3103956"/>
            <a:ext cx="1225550" cy="2009876"/>
          </a:xfrm>
          <a:prstGeom prst="chevron">
            <a:avLst>
              <a:gd name="adj" fmla="val 0"/>
            </a:avLst>
          </a:prstGeom>
          <a:solidFill>
            <a:srgbClr val="DFF5F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Trebuchet MS" panose="020B0703020202090204" pitchFamily="34" charset="0"/>
              <a:ea typeface="+mn-ea"/>
              <a:cs typeface="+mn-cs"/>
            </a:endParaRPr>
          </a:p>
        </p:txBody>
      </p:sp>
      <p:sp>
        <p:nvSpPr>
          <p:cNvPr id="16" name="Chevron 6"/>
          <p:cNvSpPr/>
          <p:nvPr/>
        </p:nvSpPr>
        <p:spPr>
          <a:xfrm>
            <a:off x="627434" y="3103956"/>
            <a:ext cx="1222958" cy="2009876"/>
          </a:xfrm>
          <a:prstGeom prst="chevron">
            <a:avLst>
              <a:gd name="adj" fmla="val 0"/>
            </a:avLst>
          </a:prstGeom>
          <a:solidFill>
            <a:srgbClr val="EDF9F8"/>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Trebuchet MS" panose="020B0703020202090204" pitchFamily="34" charset="0"/>
              <a:ea typeface="+mn-ea"/>
              <a:cs typeface="+mn-cs"/>
            </a:endParaRPr>
          </a:p>
        </p:txBody>
      </p:sp>
      <p:sp>
        <p:nvSpPr>
          <p:cNvPr id="25" name="Chevron 6"/>
          <p:cNvSpPr/>
          <p:nvPr/>
        </p:nvSpPr>
        <p:spPr>
          <a:xfrm>
            <a:off x="3294323" y="1771810"/>
            <a:ext cx="1493862" cy="1332148"/>
          </a:xfrm>
          <a:prstGeom prst="chevron">
            <a:avLst>
              <a:gd name="adj" fmla="val 20758"/>
            </a:avLst>
          </a:prstGeom>
          <a:solidFill>
            <a:srgbClr val="4ABDB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Trebuchet MS" panose="020B0703020202090204" pitchFamily="34" charset="0"/>
              <a:ea typeface="+mn-ea"/>
              <a:cs typeface="+mn-cs"/>
            </a:endParaRPr>
          </a:p>
        </p:txBody>
      </p:sp>
      <p:sp>
        <p:nvSpPr>
          <p:cNvPr id="26" name="Chevron 6"/>
          <p:cNvSpPr/>
          <p:nvPr/>
        </p:nvSpPr>
        <p:spPr>
          <a:xfrm>
            <a:off x="3292301" y="3103956"/>
            <a:ext cx="1225550" cy="2009876"/>
          </a:xfrm>
          <a:prstGeom prst="chevron">
            <a:avLst>
              <a:gd name="adj" fmla="val 0"/>
            </a:avLst>
          </a:prstGeom>
          <a:solidFill>
            <a:srgbClr val="CDEFE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Trebuchet MS" panose="020B0703020202090204" pitchFamily="34" charset="0"/>
              <a:ea typeface="+mn-ea"/>
              <a:cs typeface="+mn-cs"/>
            </a:endParaRPr>
          </a:p>
        </p:txBody>
      </p:sp>
      <p:sp>
        <p:nvSpPr>
          <p:cNvPr id="18" name="Chevron 6"/>
          <p:cNvSpPr/>
          <p:nvPr/>
        </p:nvSpPr>
        <p:spPr>
          <a:xfrm>
            <a:off x="4620232" y="1771810"/>
            <a:ext cx="1493862" cy="1332148"/>
          </a:xfrm>
          <a:prstGeom prst="chevron">
            <a:avLst>
              <a:gd name="adj" fmla="val 20758"/>
            </a:avLst>
          </a:prstGeom>
          <a:solidFill>
            <a:srgbClr val="088FEA"/>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Trebuchet MS" panose="020B0703020202090204" pitchFamily="34" charset="0"/>
              <a:ea typeface="+mn-ea"/>
              <a:cs typeface="+mn-cs"/>
            </a:endParaRPr>
          </a:p>
        </p:txBody>
      </p:sp>
      <p:sp>
        <p:nvSpPr>
          <p:cNvPr id="19" name="Chevron 6"/>
          <p:cNvSpPr/>
          <p:nvPr/>
        </p:nvSpPr>
        <p:spPr>
          <a:xfrm>
            <a:off x="4618210" y="3103956"/>
            <a:ext cx="1225550" cy="2009876"/>
          </a:xfrm>
          <a:prstGeom prst="chevron">
            <a:avLst>
              <a:gd name="adj" fmla="val 0"/>
            </a:avLst>
          </a:prstGeom>
          <a:solidFill>
            <a:srgbClr val="B6E8E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Trebuchet MS" panose="020B0703020202090204" pitchFamily="34" charset="0"/>
              <a:ea typeface="+mn-ea"/>
              <a:cs typeface="+mn-cs"/>
            </a:endParaRPr>
          </a:p>
        </p:txBody>
      </p:sp>
      <p:sp>
        <p:nvSpPr>
          <p:cNvPr id="23" name="Chevron 6"/>
          <p:cNvSpPr/>
          <p:nvPr/>
        </p:nvSpPr>
        <p:spPr>
          <a:xfrm>
            <a:off x="5945795" y="1771810"/>
            <a:ext cx="1493862" cy="1332148"/>
          </a:xfrm>
          <a:prstGeom prst="chevron">
            <a:avLst>
              <a:gd name="adj" fmla="val 20758"/>
            </a:avLst>
          </a:prstGeom>
          <a:solidFill>
            <a:srgbClr val="0676C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Trebuchet MS" panose="020B0703020202090204" pitchFamily="34" charset="0"/>
              <a:ea typeface="+mn-ea"/>
              <a:cs typeface="+mn-cs"/>
            </a:endParaRPr>
          </a:p>
        </p:txBody>
      </p:sp>
      <p:sp>
        <p:nvSpPr>
          <p:cNvPr id="24" name="Chevron 6"/>
          <p:cNvSpPr/>
          <p:nvPr/>
        </p:nvSpPr>
        <p:spPr>
          <a:xfrm>
            <a:off x="5943773" y="3103956"/>
            <a:ext cx="1225550" cy="2009876"/>
          </a:xfrm>
          <a:prstGeom prst="chevron">
            <a:avLst>
              <a:gd name="adj" fmla="val 0"/>
            </a:avLst>
          </a:prstGeom>
          <a:solidFill>
            <a:srgbClr val="9FE1DB"/>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Trebuchet MS" panose="020B0703020202090204" pitchFamily="34" charset="0"/>
              <a:ea typeface="+mn-ea"/>
              <a:cs typeface="+mn-cs"/>
            </a:endParaRPr>
          </a:p>
        </p:txBody>
      </p:sp>
      <p:sp>
        <p:nvSpPr>
          <p:cNvPr id="21" name="Chevron 6"/>
          <p:cNvSpPr/>
          <p:nvPr/>
        </p:nvSpPr>
        <p:spPr>
          <a:xfrm>
            <a:off x="7288818" y="1771810"/>
            <a:ext cx="1296219" cy="1332942"/>
          </a:xfrm>
          <a:custGeom>
            <a:avLst/>
            <a:gdLst>
              <a:gd name="connsiteX0" fmla="*/ 0 w 1493862"/>
              <a:gd name="connsiteY0" fmla="*/ 0 h 1332148"/>
              <a:gd name="connsiteX1" fmla="*/ 1217335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93535 w 1493862"/>
              <a:gd name="connsiteY3" fmla="*/ 1329767 h 1332148"/>
              <a:gd name="connsiteX4" fmla="*/ 0 w 1493862"/>
              <a:gd name="connsiteY4" fmla="*/ 1332148 h 1332148"/>
              <a:gd name="connsiteX5" fmla="*/ 276527 w 1493862"/>
              <a:gd name="connsiteY5" fmla="*/ 666074 h 1332148"/>
              <a:gd name="connsiteX6" fmla="*/ 0 w 1493862"/>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942"/>
              <a:gd name="connsiteX1" fmla="*/ 1295916 w 1296219"/>
              <a:gd name="connsiteY1" fmla="*/ 0 h 1332942"/>
              <a:gd name="connsiteX2" fmla="*/ 1296219 w 1296219"/>
              <a:gd name="connsiteY2" fmla="*/ 661312 h 1332942"/>
              <a:gd name="connsiteX3" fmla="*/ 1293535 w 1296219"/>
              <a:gd name="connsiteY3" fmla="*/ 1332942 h 1332942"/>
              <a:gd name="connsiteX4" fmla="*/ 0 w 1296219"/>
              <a:gd name="connsiteY4" fmla="*/ 1332148 h 1332942"/>
              <a:gd name="connsiteX5" fmla="*/ 276527 w 1296219"/>
              <a:gd name="connsiteY5" fmla="*/ 666074 h 1332942"/>
              <a:gd name="connsiteX6" fmla="*/ 0 w 1296219"/>
              <a:gd name="connsiteY6" fmla="*/ 0 h 133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6219" h="1332942">
                <a:moveTo>
                  <a:pt x="0" y="0"/>
                </a:moveTo>
                <a:lnTo>
                  <a:pt x="1295916" y="0"/>
                </a:lnTo>
                <a:lnTo>
                  <a:pt x="1296219" y="661312"/>
                </a:lnTo>
                <a:cubicBezTo>
                  <a:pt x="1295324" y="884130"/>
                  <a:pt x="1294430" y="1110124"/>
                  <a:pt x="1293535" y="1332942"/>
                </a:cubicBezTo>
                <a:lnTo>
                  <a:pt x="0" y="1332148"/>
                </a:lnTo>
                <a:lnTo>
                  <a:pt x="276527" y="666074"/>
                </a:lnTo>
                <a:lnTo>
                  <a:pt x="0" y="0"/>
                </a:lnTo>
                <a:close/>
              </a:path>
            </a:pathLst>
          </a:custGeom>
          <a:solidFill>
            <a:srgbClr val="044C7F"/>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Trebuchet MS" panose="020B0703020202090204" pitchFamily="34" charset="0"/>
              <a:ea typeface="+mn-ea"/>
              <a:cs typeface="+mn-cs"/>
            </a:endParaRPr>
          </a:p>
        </p:txBody>
      </p:sp>
      <p:sp>
        <p:nvSpPr>
          <p:cNvPr id="22" name="Chevron 6"/>
          <p:cNvSpPr/>
          <p:nvPr/>
        </p:nvSpPr>
        <p:spPr>
          <a:xfrm>
            <a:off x="7286797" y="3103956"/>
            <a:ext cx="1296182" cy="2009876"/>
          </a:xfrm>
          <a:prstGeom prst="chevron">
            <a:avLst>
              <a:gd name="adj" fmla="val 0"/>
            </a:avLst>
          </a:prstGeom>
          <a:solidFill>
            <a:srgbClr val="8ADAD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Trebuchet MS" panose="020B0703020202090204" pitchFamily="34" charset="0"/>
              <a:ea typeface="+mn-ea"/>
              <a:cs typeface="+mn-cs"/>
            </a:endParaRPr>
          </a:p>
        </p:txBody>
      </p:sp>
      <p:sp>
        <p:nvSpPr>
          <p:cNvPr id="59" name="Text Placeholder 4"/>
          <p:cNvSpPr>
            <a:spLocks noGrp="1"/>
          </p:cNvSpPr>
          <p:nvPr>
            <p:ph type="body" sz="quarter" idx="21"/>
          </p:nvPr>
        </p:nvSpPr>
        <p:spPr>
          <a:xfrm>
            <a:off x="713159" y="1781334"/>
            <a:ext cx="1312271"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0" name="Text Placeholder 4"/>
          <p:cNvSpPr>
            <a:spLocks noGrp="1"/>
          </p:cNvSpPr>
          <p:nvPr>
            <p:ph type="body" sz="quarter" idx="22"/>
          </p:nvPr>
        </p:nvSpPr>
        <p:spPr>
          <a:xfrm>
            <a:off x="713160"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2" name="Text Placeholder 4"/>
          <p:cNvSpPr>
            <a:spLocks noGrp="1"/>
          </p:cNvSpPr>
          <p:nvPr>
            <p:ph type="body" sz="quarter" idx="23"/>
          </p:nvPr>
        </p:nvSpPr>
        <p:spPr>
          <a:xfrm>
            <a:off x="22931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4" name="Text Placeholder 4"/>
          <p:cNvSpPr>
            <a:spLocks noGrp="1"/>
          </p:cNvSpPr>
          <p:nvPr>
            <p:ph type="body" sz="quarter" idx="24" hasCustomPrompt="1"/>
          </p:nvPr>
        </p:nvSpPr>
        <p:spPr>
          <a:xfrm>
            <a:off x="2042306" y="3175966"/>
            <a:ext cx="1132521" cy="1937866"/>
          </a:xfrm>
        </p:spPr>
        <p:txBody>
          <a:bodyPr anchor="t">
            <a:noAutofit/>
          </a:bodyPr>
          <a:lstStyle>
            <a:lvl1pPr marL="0" indent="0">
              <a:buNone/>
              <a:defRPr sz="1200">
                <a:solidFill>
                  <a:srgbClr val="4C515A"/>
                </a:solidFill>
              </a:defRPr>
            </a:lvl1pPr>
          </a:lstStyle>
          <a:p>
            <a:pPr lvl="0"/>
            <a:r>
              <a:rPr lang="en-US"/>
              <a:t>Place graph source here</a:t>
            </a:r>
          </a:p>
        </p:txBody>
      </p:sp>
      <p:sp>
        <p:nvSpPr>
          <p:cNvPr id="65" name="Text Placeholder 4"/>
          <p:cNvSpPr>
            <a:spLocks noGrp="1"/>
          </p:cNvSpPr>
          <p:nvPr>
            <p:ph type="body" sz="quarter" idx="25"/>
          </p:nvPr>
        </p:nvSpPr>
        <p:spPr>
          <a:xfrm>
            <a:off x="36433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6" name="Text Placeholder 4"/>
          <p:cNvSpPr>
            <a:spLocks noGrp="1"/>
          </p:cNvSpPr>
          <p:nvPr>
            <p:ph type="body" sz="quarter" idx="26" hasCustomPrompt="1"/>
          </p:nvPr>
        </p:nvSpPr>
        <p:spPr>
          <a:xfrm>
            <a:off x="3392506" y="3175966"/>
            <a:ext cx="1108230" cy="1937866"/>
          </a:xfrm>
        </p:spPr>
        <p:txBody>
          <a:bodyPr anchor="t">
            <a:noAutofit/>
          </a:bodyPr>
          <a:lstStyle>
            <a:lvl1pPr marL="0" indent="0">
              <a:buNone/>
              <a:defRPr sz="1200">
                <a:solidFill>
                  <a:srgbClr val="4C515A"/>
                </a:solidFill>
              </a:defRPr>
            </a:lvl1pPr>
          </a:lstStyle>
          <a:p>
            <a:pPr lvl="0"/>
            <a:r>
              <a:rPr lang="en-US"/>
              <a:t>Place graph source here</a:t>
            </a:r>
          </a:p>
        </p:txBody>
      </p:sp>
      <p:sp>
        <p:nvSpPr>
          <p:cNvPr id="67" name="Text Placeholder 4"/>
          <p:cNvSpPr>
            <a:spLocks noGrp="1"/>
          </p:cNvSpPr>
          <p:nvPr>
            <p:ph type="body" sz="quarter" idx="27"/>
          </p:nvPr>
        </p:nvSpPr>
        <p:spPr>
          <a:xfrm>
            <a:off x="494734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8" name="Text Placeholder 4"/>
          <p:cNvSpPr>
            <a:spLocks noGrp="1"/>
          </p:cNvSpPr>
          <p:nvPr>
            <p:ph type="body" sz="quarter" idx="28"/>
          </p:nvPr>
        </p:nvSpPr>
        <p:spPr>
          <a:xfrm>
            <a:off x="4696523" y="3175966"/>
            <a:ext cx="1147237"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9" name="Text Placeholder 4"/>
          <p:cNvSpPr>
            <a:spLocks noGrp="1"/>
          </p:cNvSpPr>
          <p:nvPr>
            <p:ph type="body" sz="quarter" idx="29"/>
          </p:nvPr>
        </p:nvSpPr>
        <p:spPr>
          <a:xfrm>
            <a:off x="626009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0" name="Text Placeholder 4"/>
          <p:cNvSpPr>
            <a:spLocks noGrp="1"/>
          </p:cNvSpPr>
          <p:nvPr>
            <p:ph type="body" sz="quarter" idx="30"/>
          </p:nvPr>
        </p:nvSpPr>
        <p:spPr>
          <a:xfrm>
            <a:off x="6009273"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71" name="Text Placeholder 4"/>
          <p:cNvSpPr>
            <a:spLocks noGrp="1"/>
          </p:cNvSpPr>
          <p:nvPr>
            <p:ph type="body" sz="quarter" idx="31"/>
          </p:nvPr>
        </p:nvSpPr>
        <p:spPr>
          <a:xfrm>
            <a:off x="7625978" y="1781334"/>
            <a:ext cx="957002"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2" name="Text Placeholder 4"/>
          <p:cNvSpPr>
            <a:spLocks noGrp="1"/>
          </p:cNvSpPr>
          <p:nvPr>
            <p:ph type="body" sz="quarter" idx="32"/>
          </p:nvPr>
        </p:nvSpPr>
        <p:spPr>
          <a:xfrm>
            <a:off x="7346579"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34" name="Text Placeholder 4"/>
          <p:cNvSpPr>
            <a:spLocks noGrp="1"/>
          </p:cNvSpPr>
          <p:nvPr>
            <p:ph type="body" sz="quarter" idx="33" hasCustomPrompt="1"/>
          </p:nvPr>
        </p:nvSpPr>
        <p:spPr>
          <a:xfrm>
            <a:off x="2456297" y="5999997"/>
            <a:ext cx="6024666" cy="777375"/>
          </a:xfrm>
        </p:spPr>
        <p:txBody>
          <a:bodyPr anchor="ctr" anchorCtr="0">
            <a:normAutofit/>
          </a:bodyPr>
          <a:lstStyle>
            <a:lvl1pPr marL="0" indent="0">
              <a:buNone/>
              <a:defRPr sz="900" spc="0">
                <a:solidFill>
                  <a:srgbClr val="676E7B"/>
                </a:solidFill>
              </a:defRPr>
            </a:lvl1pPr>
          </a:lstStyle>
          <a:p>
            <a:pPr lvl="0"/>
            <a:r>
              <a:rPr lang="en-US"/>
              <a:t>Place graph source here</a:t>
            </a:r>
          </a:p>
        </p:txBody>
      </p:sp>
      <p:sp>
        <p:nvSpPr>
          <p:cNvPr id="31"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36" name="Rectangle 35"/>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37"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
        <p:nvSpPr>
          <p:cNvPr id="3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a:solidFill>
                <a:schemeClr val="tx2"/>
              </a:solidFill>
              <a:latin typeface="+mn-lt"/>
            </a:endParaRPr>
          </a:p>
        </p:txBody>
      </p:sp>
      <p:pic>
        <p:nvPicPr>
          <p:cNvPr id="35" name="Picture 34">
            <a:extLst>
              <a:ext uri="{FF2B5EF4-FFF2-40B4-BE49-F238E27FC236}">
                <a16:creationId xmlns:a16="http://schemas.microsoft.com/office/drawing/2014/main" id="{18B6FC6C-7B47-CE49-98E7-67B0CDD38F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a:solidFill>
                <a:schemeClr val="accent2"/>
              </a:solidFill>
              <a:latin typeface="+mn-lt"/>
            </a:endParaRPr>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
        <p:nvSpPr>
          <p:cNvPr id="8" name="Text Placeholder 6">
            <a:extLst>
              <a:ext uri="{FF2B5EF4-FFF2-40B4-BE49-F238E27FC236}">
                <a16:creationId xmlns:a16="http://schemas.microsoft.com/office/drawing/2014/main" id="{94716B92-2C04-524B-B405-57A6D3568330}"/>
              </a:ext>
            </a:extLst>
          </p:cNvPr>
          <p:cNvSpPr>
            <a:spLocks noGrp="1"/>
          </p:cNvSpPr>
          <p:nvPr>
            <p:ph type="body" sz="quarter" idx="16"/>
          </p:nvPr>
        </p:nvSpPr>
        <p:spPr>
          <a:xfrm>
            <a:off x="627435" y="1343026"/>
            <a:ext cx="7919046" cy="4575174"/>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A33176A1-1FE8-3B47-BD0C-8619707BA7F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a:solidFill>
                <a:schemeClr val="accent2"/>
              </a:solidFill>
              <a:latin typeface="+mn-lt"/>
            </a:endParaRPr>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
        <p:nvSpPr>
          <p:cNvPr id="14" name="Text Placeholder 6">
            <a:extLst>
              <a:ext uri="{FF2B5EF4-FFF2-40B4-BE49-F238E27FC236}">
                <a16:creationId xmlns:a16="http://schemas.microsoft.com/office/drawing/2014/main" id="{465C384A-94FD-D54E-AAC2-7D9F78EB9AD0}"/>
              </a:ext>
            </a:extLst>
          </p:cNvPr>
          <p:cNvSpPr>
            <a:spLocks noGrp="1"/>
          </p:cNvSpPr>
          <p:nvPr>
            <p:ph type="body" sz="quarter" idx="16"/>
          </p:nvPr>
        </p:nvSpPr>
        <p:spPr>
          <a:xfrm>
            <a:off x="627435" y="1343026"/>
            <a:ext cx="3834782" cy="4575174"/>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 Placeholder 6">
            <a:extLst>
              <a:ext uri="{FF2B5EF4-FFF2-40B4-BE49-F238E27FC236}">
                <a16:creationId xmlns:a16="http://schemas.microsoft.com/office/drawing/2014/main" id="{D593D086-6531-3545-ABB7-6290BEADD8AA}"/>
              </a:ext>
            </a:extLst>
          </p:cNvPr>
          <p:cNvSpPr>
            <a:spLocks noGrp="1"/>
          </p:cNvSpPr>
          <p:nvPr>
            <p:ph type="body" sz="quarter" idx="17"/>
          </p:nvPr>
        </p:nvSpPr>
        <p:spPr>
          <a:xfrm>
            <a:off x="4711699" y="1343026"/>
            <a:ext cx="3834782" cy="4575174"/>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EF077174-1EBA-EF44-BBB5-F075DC46F0E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4_CMWF Text White+Blue">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a:solidFill>
                <a:schemeClr val="accent2"/>
              </a:solidFill>
              <a:latin typeface="+mn-lt"/>
            </a:endParaRPr>
          </a:p>
        </p:txBody>
      </p:sp>
      <p:sp>
        <p:nvSpPr>
          <p:cNvPr id="11" name="Picture Placeholder 4"/>
          <p:cNvSpPr>
            <a:spLocks noGrp="1" noChangeAspect="1"/>
          </p:cNvSpPr>
          <p:nvPr>
            <p:ph type="pic" sz="quarter" idx="19"/>
          </p:nvPr>
        </p:nvSpPr>
        <p:spPr>
          <a:xfrm>
            <a:off x="4729971" y="1828798"/>
            <a:ext cx="3816510" cy="3816510"/>
          </a:xfrm>
          <a:prstGeom prst="ellipse">
            <a:avLst/>
          </a:prstGeom>
        </p:spPr>
        <p:txBody>
          <a:bodyPr anchor="ctr"/>
          <a:lstStyle>
            <a:lvl1pPr marL="0" indent="0" algn="ctr">
              <a:buNone/>
              <a:defRPr>
                <a:solidFill>
                  <a:schemeClr val="accent2"/>
                </a:solidFill>
              </a:defRPr>
            </a:lvl1pPr>
          </a:lstStyle>
          <a:p>
            <a:r>
              <a:rPr lang="en-US"/>
              <a:t>Drag picture to placeholder or click icon to add</a:t>
            </a:r>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
        <p:nvSpPr>
          <p:cNvPr id="14" name="Text Placeholder 6">
            <a:extLst>
              <a:ext uri="{FF2B5EF4-FFF2-40B4-BE49-F238E27FC236}">
                <a16:creationId xmlns:a16="http://schemas.microsoft.com/office/drawing/2014/main" id="{9E7B3434-59E7-0940-BBC4-3F02ED0C8847}"/>
              </a:ext>
            </a:extLst>
          </p:cNvPr>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3" name="Picture 12">
            <a:extLst>
              <a:ext uri="{FF2B5EF4-FFF2-40B4-BE49-F238E27FC236}">
                <a16:creationId xmlns:a16="http://schemas.microsoft.com/office/drawing/2014/main" id="{DF935281-EB94-054E-A0C4-625FAB8EEDB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MWF Graph - Orange">
    <p:bg>
      <p:bgPr>
        <a:solidFill>
          <a:schemeClr val="bg1"/>
        </a:solidFill>
        <a:effectLst/>
      </p:bgPr>
    </p:bg>
    <p:spTree>
      <p:nvGrpSpPr>
        <p:cNvPr id="1" name=""/>
        <p:cNvGrpSpPr/>
        <p:nvPr/>
      </p:nvGrpSpPr>
      <p:grpSpPr>
        <a:xfrm>
          <a:off x="0" y="0"/>
          <a:ext cx="0" cy="0"/>
          <a:chOff x="0" y="0"/>
          <a:chExt cx="0" cy="0"/>
        </a:xfrm>
      </p:grpSpPr>
      <p:sp>
        <p:nvSpPr>
          <p:cNvPr id="57" name="Chart Placeholder 5"/>
          <p:cNvSpPr>
            <a:spLocks noGrp="1"/>
          </p:cNvSpPr>
          <p:nvPr>
            <p:ph type="chart" sz="quarter" idx="19"/>
          </p:nvPr>
        </p:nvSpPr>
        <p:spPr>
          <a:xfrm>
            <a:off x="627433" y="1699589"/>
            <a:ext cx="8091115" cy="4054958"/>
          </a:xfrm>
        </p:spPr>
        <p:txBody>
          <a:bodyPr>
            <a:normAutofit/>
          </a:bodyPr>
          <a:lstStyle>
            <a:lvl1pPr marL="0" indent="0">
              <a:buNone/>
              <a:defRPr sz="1600">
                <a:solidFill>
                  <a:srgbClr val="4C515A"/>
                </a:solidFill>
              </a:defRPr>
            </a:lvl1pPr>
          </a:lstStyle>
          <a:p>
            <a:r>
              <a:rPr lang="en-US"/>
              <a:t>Click icon to add chart</a:t>
            </a:r>
          </a:p>
        </p:txBody>
      </p:sp>
      <p:sp>
        <p:nvSpPr>
          <p:cNvPr id="9" name="Text Placeholder 4"/>
          <p:cNvSpPr>
            <a:spLocks noGrp="1"/>
          </p:cNvSpPr>
          <p:nvPr>
            <p:ph type="body" sz="quarter" idx="21" hasCustomPrompt="1"/>
          </p:nvPr>
        </p:nvSpPr>
        <p:spPr>
          <a:xfrm>
            <a:off x="2152650" y="5999997"/>
            <a:ext cx="6325525" cy="777375"/>
          </a:xfrm>
        </p:spPr>
        <p:txBody>
          <a:bodyPr anchor="ctr" anchorCtr="0">
            <a:normAutofit/>
          </a:bodyPr>
          <a:lstStyle>
            <a:lvl1pPr marL="0" indent="0">
              <a:buNone/>
              <a:defRPr sz="900" spc="0">
                <a:solidFill>
                  <a:srgbClr val="676E7B"/>
                </a:solidFill>
              </a:defRPr>
            </a:lvl1pPr>
          </a:lstStyle>
          <a:p>
            <a:pPr lvl="0"/>
            <a:r>
              <a:rPr lang="en-US"/>
              <a:t>Place graph source here</a:t>
            </a:r>
          </a:p>
        </p:txBody>
      </p:sp>
      <p:sp>
        <p:nvSpPr>
          <p:cNvPr id="13"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1"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
        <p:nvSpPr>
          <p:cNvPr id="14"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a:solidFill>
                <a:schemeClr val="accent2"/>
              </a:solidFill>
              <a:latin typeface="+mn-lt"/>
            </a:endParaRPr>
          </a:p>
        </p:txBody>
      </p:sp>
      <p:pic>
        <p:nvPicPr>
          <p:cNvPr id="10" name="Picture 9">
            <a:extLst>
              <a:ext uri="{FF2B5EF4-FFF2-40B4-BE49-F238E27FC236}">
                <a16:creationId xmlns:a16="http://schemas.microsoft.com/office/drawing/2014/main" id="{9ECA53F0-5BB1-C740-BDD2-F0D8CE65E37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
        <p:nvSpPr>
          <p:cNvPr id="12" name="Rectangle 11">
            <a:extLst>
              <a:ext uri="{FF2B5EF4-FFF2-40B4-BE49-F238E27FC236}">
                <a16:creationId xmlns:a16="http://schemas.microsoft.com/office/drawing/2014/main" id="{AAF80E98-87C5-3747-B455-FD0354C39028}"/>
              </a:ext>
            </a:extLst>
          </p:cNvPr>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WMF Section 1 - Orange">
    <p:spTree>
      <p:nvGrpSpPr>
        <p:cNvPr id="1" name=""/>
        <p:cNvGrpSpPr/>
        <p:nvPr/>
      </p:nvGrpSpPr>
      <p:grpSpPr>
        <a:xfrm>
          <a:off x="0" y="0"/>
          <a:ext cx="0" cy="0"/>
          <a:chOff x="0" y="0"/>
          <a:chExt cx="0" cy="0"/>
        </a:xfrm>
      </p:grpSpPr>
      <p:sp>
        <p:nvSpPr>
          <p:cNvPr id="2" name="Rectangle 1"/>
          <p:cNvSpPr/>
          <p:nvPr userDrawn="1"/>
        </p:nvSpPr>
        <p:spPr>
          <a:xfrm>
            <a:off x="217054" y="1138"/>
            <a:ext cx="892848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userDrawn="1"/>
        </p:nvSpPr>
        <p:spPr>
          <a:xfrm>
            <a:off x="0" y="0"/>
            <a:ext cx="217054" cy="6858000"/>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100" baseline="0">
                <a:solidFill>
                  <a:schemeClr val="accent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a:t>Insert sub text</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a:t>Click to edit master title style</a:t>
            </a:r>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a:solidFill>
                <a:schemeClr val="bg1"/>
              </a:solidFill>
              <a:latin typeface="+mn-lt"/>
            </a:endParaRPr>
          </a:p>
        </p:txBody>
      </p:sp>
      <p:sp>
        <p:nvSpPr>
          <p:cNvPr id="4" name="Footer Placeholder 3">
            <a:extLst>
              <a:ext uri="{FF2B5EF4-FFF2-40B4-BE49-F238E27FC236}">
                <a16:creationId xmlns:a16="http://schemas.microsoft.com/office/drawing/2014/main" id="{17953DE6-C42C-2741-8210-545029352F3B}"/>
              </a:ext>
            </a:extLst>
          </p:cNvPr>
          <p:cNvSpPr>
            <a:spLocks noGrp="1"/>
          </p:cNvSpPr>
          <p:nvPr>
            <p:ph type="ftr" sz="quarter" idx="11"/>
          </p:nvPr>
        </p:nvSpPr>
        <p:spPr/>
        <p:txBody>
          <a:bodyPr/>
          <a:lstStyle>
            <a:lvl1pPr>
              <a:defRPr>
                <a:solidFill>
                  <a:schemeClr val="bg1"/>
                </a:solidFill>
              </a:defRPr>
            </a:lvl1pPr>
          </a:lstStyle>
          <a:p>
            <a:endParaRPr lang="en-US"/>
          </a:p>
        </p:txBody>
      </p:sp>
      <p:pic>
        <p:nvPicPr>
          <p:cNvPr id="12" name="Picture 11">
            <a:extLst>
              <a:ext uri="{FF2B5EF4-FFF2-40B4-BE49-F238E27FC236}">
                <a16:creationId xmlns:a16="http://schemas.microsoft.com/office/drawing/2014/main" id="{4A0011FC-5244-FB4E-8CAB-5308AC46B37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MWF Table - Orange">
    <p:bg>
      <p:bgPr>
        <a:solidFill>
          <a:schemeClr val="bg1"/>
        </a:solidFill>
        <a:effectLst/>
      </p:bgPr>
    </p:bg>
    <p:spTree>
      <p:nvGrpSpPr>
        <p:cNvPr id="1" name=""/>
        <p:cNvGrpSpPr/>
        <p:nvPr/>
      </p:nvGrpSpPr>
      <p:grpSpPr>
        <a:xfrm>
          <a:off x="0" y="0"/>
          <a:ext cx="0" cy="0"/>
          <a:chOff x="0" y="0"/>
          <a:chExt cx="0" cy="0"/>
        </a:xfrm>
      </p:grpSpPr>
      <p:sp>
        <p:nvSpPr>
          <p:cNvPr id="12" name="Table Placeholder 3"/>
          <p:cNvSpPr>
            <a:spLocks noGrp="1"/>
          </p:cNvSpPr>
          <p:nvPr>
            <p:ph type="tbl" sz="quarter" idx="22"/>
          </p:nvPr>
        </p:nvSpPr>
        <p:spPr>
          <a:xfrm>
            <a:off x="627433" y="1699589"/>
            <a:ext cx="8091115" cy="4054958"/>
          </a:xfrm>
        </p:spPr>
        <p:txBody>
          <a:bodyPr>
            <a:normAutofit/>
          </a:bodyPr>
          <a:lstStyle>
            <a:lvl1pPr marL="0" indent="0">
              <a:buNone/>
              <a:defRPr sz="1600"/>
            </a:lvl1pPr>
          </a:lstStyle>
          <a:p>
            <a:r>
              <a:rPr lang="en-US"/>
              <a:t>Click icon to add table</a:t>
            </a:r>
          </a:p>
        </p:txBody>
      </p:sp>
      <p:sp>
        <p:nvSpPr>
          <p:cNvPr id="3" name="Rectangle 2"/>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9" name="Text Placeholder 4"/>
          <p:cNvSpPr>
            <a:spLocks noGrp="1"/>
          </p:cNvSpPr>
          <p:nvPr>
            <p:ph type="body" sz="quarter" idx="21" hasCustomPrompt="1"/>
          </p:nvPr>
        </p:nvSpPr>
        <p:spPr>
          <a:xfrm>
            <a:off x="2456296" y="5999997"/>
            <a:ext cx="6021879" cy="777375"/>
          </a:xfrm>
        </p:spPr>
        <p:txBody>
          <a:bodyPr anchor="ctr" anchorCtr="0">
            <a:normAutofit/>
          </a:bodyPr>
          <a:lstStyle>
            <a:lvl1pPr marL="0" indent="0">
              <a:buNone/>
              <a:defRPr sz="900" spc="0">
                <a:solidFill>
                  <a:srgbClr val="676E7B"/>
                </a:solidFill>
              </a:defRPr>
            </a:lvl1pPr>
          </a:lstStyle>
          <a:p>
            <a:pPr lvl="0"/>
            <a:r>
              <a:rPr lang="en-US"/>
              <a:t>Place graph source here</a:t>
            </a:r>
          </a:p>
        </p:txBody>
      </p:sp>
      <p:sp>
        <p:nvSpPr>
          <p:cNvPr id="15"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1"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
        <p:nvSpPr>
          <p:cNvPr id="14"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a:solidFill>
                <a:schemeClr val="accent2"/>
              </a:solidFill>
              <a:latin typeface="+mn-lt"/>
            </a:endParaRPr>
          </a:p>
        </p:txBody>
      </p:sp>
      <p:pic>
        <p:nvPicPr>
          <p:cNvPr id="10" name="Picture 9">
            <a:extLst>
              <a:ext uri="{FF2B5EF4-FFF2-40B4-BE49-F238E27FC236}">
                <a16:creationId xmlns:a16="http://schemas.microsoft.com/office/drawing/2014/main" id="{AE2DDBCE-2E09-FC44-A7BB-1DDC7FAEEE0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mart Art Layout: 02">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Arrow: Pentagon 12"/>
          <p:cNvSpPr/>
          <p:nvPr/>
        </p:nvSpPr>
        <p:spPr>
          <a:xfrm>
            <a:off x="627434" y="1781334"/>
            <a:ext cx="1475370" cy="1322623"/>
          </a:xfrm>
          <a:prstGeom prst="homePlate">
            <a:avLst>
              <a:gd name="adj" fmla="val 19033"/>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Chevron 6"/>
          <p:cNvSpPr/>
          <p:nvPr/>
        </p:nvSpPr>
        <p:spPr>
          <a:xfrm>
            <a:off x="1955601" y="1771810"/>
            <a:ext cx="1493862" cy="1332148"/>
          </a:xfrm>
          <a:prstGeom prst="chevron">
            <a:avLst>
              <a:gd name="adj" fmla="val 20758"/>
            </a:avLst>
          </a:prstGeom>
          <a:solidFill>
            <a:schemeClr val="accent2">
              <a:lumMod val="60000"/>
              <a:lumOff val="4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Trebuchet MS" panose="020B0703020202090204" pitchFamily="34" charset="0"/>
              <a:ea typeface="+mn-ea"/>
              <a:cs typeface="+mn-cs"/>
            </a:endParaRPr>
          </a:p>
        </p:txBody>
      </p:sp>
      <p:sp>
        <p:nvSpPr>
          <p:cNvPr id="15" name="Chevron 6"/>
          <p:cNvSpPr/>
          <p:nvPr/>
        </p:nvSpPr>
        <p:spPr>
          <a:xfrm>
            <a:off x="1953579" y="3103956"/>
            <a:ext cx="1225550" cy="2009876"/>
          </a:xfrm>
          <a:prstGeom prst="chevron">
            <a:avLst>
              <a:gd name="adj" fmla="val 0"/>
            </a:avLst>
          </a:prstGeom>
          <a:solidFill>
            <a:schemeClr val="accent2">
              <a:lumMod val="20000"/>
              <a:lumOff val="8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Trebuchet MS" panose="020B0703020202090204" pitchFamily="34" charset="0"/>
              <a:ea typeface="+mn-ea"/>
              <a:cs typeface="+mn-cs"/>
            </a:endParaRPr>
          </a:p>
        </p:txBody>
      </p:sp>
      <p:sp>
        <p:nvSpPr>
          <p:cNvPr id="16" name="Chevron 6"/>
          <p:cNvSpPr/>
          <p:nvPr/>
        </p:nvSpPr>
        <p:spPr>
          <a:xfrm>
            <a:off x="627434" y="3103956"/>
            <a:ext cx="1222958" cy="2009876"/>
          </a:xfrm>
          <a:prstGeom prst="chevron">
            <a:avLst>
              <a:gd name="adj" fmla="val 0"/>
            </a:avLst>
          </a:prstGeom>
          <a:solidFill>
            <a:schemeClr val="accent2">
              <a:lumMod val="20000"/>
              <a:lumOff val="80000"/>
              <a:alpha val="5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Trebuchet MS" panose="020B0703020202090204" pitchFamily="34" charset="0"/>
              <a:ea typeface="+mn-ea"/>
              <a:cs typeface="+mn-cs"/>
            </a:endParaRPr>
          </a:p>
        </p:txBody>
      </p:sp>
      <p:sp>
        <p:nvSpPr>
          <p:cNvPr id="25" name="Chevron 6"/>
          <p:cNvSpPr/>
          <p:nvPr/>
        </p:nvSpPr>
        <p:spPr>
          <a:xfrm>
            <a:off x="3294323" y="1771810"/>
            <a:ext cx="1493862" cy="1332148"/>
          </a:xfrm>
          <a:prstGeom prst="chevron">
            <a:avLst>
              <a:gd name="adj" fmla="val 20758"/>
            </a:avLst>
          </a:prstGeom>
          <a:solidFill>
            <a:schemeClr val="accent2">
              <a:alpha val="8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Trebuchet MS" panose="020B0703020202090204" pitchFamily="34" charset="0"/>
              <a:ea typeface="+mn-ea"/>
              <a:cs typeface="+mn-cs"/>
            </a:endParaRPr>
          </a:p>
        </p:txBody>
      </p:sp>
      <p:sp>
        <p:nvSpPr>
          <p:cNvPr id="26" name="Chevron 6"/>
          <p:cNvSpPr/>
          <p:nvPr/>
        </p:nvSpPr>
        <p:spPr>
          <a:xfrm>
            <a:off x="3292301" y="3103956"/>
            <a:ext cx="1225550" cy="2009876"/>
          </a:xfrm>
          <a:prstGeom prst="chevron">
            <a:avLst>
              <a:gd name="adj" fmla="val 0"/>
            </a:avLst>
          </a:prstGeom>
          <a:solidFill>
            <a:schemeClr val="accent2">
              <a:lumMod val="40000"/>
              <a:lumOff val="60000"/>
              <a:alpha val="8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Trebuchet MS" panose="020B0703020202090204" pitchFamily="34" charset="0"/>
              <a:ea typeface="+mn-ea"/>
              <a:cs typeface="+mn-cs"/>
            </a:endParaRPr>
          </a:p>
        </p:txBody>
      </p:sp>
      <p:sp>
        <p:nvSpPr>
          <p:cNvPr id="18" name="Chevron 6"/>
          <p:cNvSpPr/>
          <p:nvPr/>
        </p:nvSpPr>
        <p:spPr>
          <a:xfrm>
            <a:off x="4620232" y="1771810"/>
            <a:ext cx="1493862" cy="1332148"/>
          </a:xfrm>
          <a:prstGeom prst="chevron">
            <a:avLst>
              <a:gd name="adj" fmla="val 20758"/>
            </a:avLst>
          </a:prstGeom>
          <a:solidFill>
            <a:schemeClr val="accent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Trebuchet MS" panose="020B0703020202090204" pitchFamily="34" charset="0"/>
              <a:ea typeface="+mn-ea"/>
              <a:cs typeface="+mn-cs"/>
            </a:endParaRPr>
          </a:p>
        </p:txBody>
      </p:sp>
      <p:sp>
        <p:nvSpPr>
          <p:cNvPr id="19" name="Chevron 6"/>
          <p:cNvSpPr/>
          <p:nvPr/>
        </p:nvSpPr>
        <p:spPr>
          <a:xfrm>
            <a:off x="4618210" y="3103956"/>
            <a:ext cx="1225550" cy="2009876"/>
          </a:xfrm>
          <a:prstGeom prst="chevron">
            <a:avLst>
              <a:gd name="adj" fmla="val 0"/>
            </a:avLst>
          </a:prstGeom>
          <a:solidFill>
            <a:schemeClr val="accent2">
              <a:lumMod val="40000"/>
              <a:lumOff val="6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Trebuchet MS" panose="020B0703020202090204" pitchFamily="34" charset="0"/>
              <a:ea typeface="+mn-ea"/>
              <a:cs typeface="+mn-cs"/>
            </a:endParaRPr>
          </a:p>
        </p:txBody>
      </p:sp>
      <p:sp>
        <p:nvSpPr>
          <p:cNvPr id="23" name="Chevron 6"/>
          <p:cNvSpPr/>
          <p:nvPr/>
        </p:nvSpPr>
        <p:spPr>
          <a:xfrm>
            <a:off x="5945795" y="1771810"/>
            <a:ext cx="1493862" cy="1332148"/>
          </a:xfrm>
          <a:prstGeom prst="chevron">
            <a:avLst>
              <a:gd name="adj" fmla="val 20758"/>
            </a:avLst>
          </a:prstGeom>
          <a:solidFill>
            <a:schemeClr val="accent2">
              <a:lumMod val="75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Trebuchet MS" panose="020B0703020202090204" pitchFamily="34" charset="0"/>
              <a:ea typeface="+mn-ea"/>
              <a:cs typeface="+mn-cs"/>
            </a:endParaRPr>
          </a:p>
        </p:txBody>
      </p:sp>
      <p:sp>
        <p:nvSpPr>
          <p:cNvPr id="24" name="Chevron 6"/>
          <p:cNvSpPr/>
          <p:nvPr/>
        </p:nvSpPr>
        <p:spPr>
          <a:xfrm>
            <a:off x="5943773" y="3103956"/>
            <a:ext cx="1225550" cy="2009876"/>
          </a:xfrm>
          <a:prstGeom prst="chevron">
            <a:avLst>
              <a:gd name="adj" fmla="val 0"/>
            </a:avLst>
          </a:prstGeom>
          <a:solidFill>
            <a:schemeClr val="accent2">
              <a:alpha val="5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Trebuchet MS" panose="020B0703020202090204" pitchFamily="34" charset="0"/>
              <a:ea typeface="+mn-ea"/>
              <a:cs typeface="+mn-cs"/>
            </a:endParaRPr>
          </a:p>
        </p:txBody>
      </p:sp>
      <p:sp>
        <p:nvSpPr>
          <p:cNvPr id="21" name="Chevron 6"/>
          <p:cNvSpPr/>
          <p:nvPr/>
        </p:nvSpPr>
        <p:spPr>
          <a:xfrm>
            <a:off x="7288818" y="1771810"/>
            <a:ext cx="1296219" cy="1332942"/>
          </a:xfrm>
          <a:custGeom>
            <a:avLst/>
            <a:gdLst>
              <a:gd name="connsiteX0" fmla="*/ 0 w 1493862"/>
              <a:gd name="connsiteY0" fmla="*/ 0 h 1332148"/>
              <a:gd name="connsiteX1" fmla="*/ 1217335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93535 w 1493862"/>
              <a:gd name="connsiteY3" fmla="*/ 1329767 h 1332148"/>
              <a:gd name="connsiteX4" fmla="*/ 0 w 1493862"/>
              <a:gd name="connsiteY4" fmla="*/ 1332148 h 1332148"/>
              <a:gd name="connsiteX5" fmla="*/ 276527 w 1493862"/>
              <a:gd name="connsiteY5" fmla="*/ 666074 h 1332148"/>
              <a:gd name="connsiteX6" fmla="*/ 0 w 1493862"/>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942"/>
              <a:gd name="connsiteX1" fmla="*/ 1295916 w 1296219"/>
              <a:gd name="connsiteY1" fmla="*/ 0 h 1332942"/>
              <a:gd name="connsiteX2" fmla="*/ 1296219 w 1296219"/>
              <a:gd name="connsiteY2" fmla="*/ 661312 h 1332942"/>
              <a:gd name="connsiteX3" fmla="*/ 1293535 w 1296219"/>
              <a:gd name="connsiteY3" fmla="*/ 1332942 h 1332942"/>
              <a:gd name="connsiteX4" fmla="*/ 0 w 1296219"/>
              <a:gd name="connsiteY4" fmla="*/ 1332148 h 1332942"/>
              <a:gd name="connsiteX5" fmla="*/ 276527 w 1296219"/>
              <a:gd name="connsiteY5" fmla="*/ 666074 h 1332942"/>
              <a:gd name="connsiteX6" fmla="*/ 0 w 1296219"/>
              <a:gd name="connsiteY6" fmla="*/ 0 h 133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6219" h="1332942">
                <a:moveTo>
                  <a:pt x="0" y="0"/>
                </a:moveTo>
                <a:lnTo>
                  <a:pt x="1295916" y="0"/>
                </a:lnTo>
                <a:lnTo>
                  <a:pt x="1296219" y="661312"/>
                </a:lnTo>
                <a:cubicBezTo>
                  <a:pt x="1295324" y="884130"/>
                  <a:pt x="1294430" y="1110124"/>
                  <a:pt x="1293535" y="1332942"/>
                </a:cubicBezTo>
                <a:lnTo>
                  <a:pt x="0" y="1332148"/>
                </a:lnTo>
                <a:lnTo>
                  <a:pt x="276527" y="666074"/>
                </a:lnTo>
                <a:lnTo>
                  <a:pt x="0" y="0"/>
                </a:lnTo>
                <a:close/>
              </a:path>
            </a:pathLst>
          </a:custGeom>
          <a:solidFill>
            <a:schemeClr val="accent2">
              <a:lumMod val="5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Trebuchet MS" panose="020B0703020202090204" pitchFamily="34" charset="0"/>
              <a:ea typeface="+mn-ea"/>
              <a:cs typeface="+mn-cs"/>
            </a:endParaRPr>
          </a:p>
        </p:txBody>
      </p:sp>
      <p:sp>
        <p:nvSpPr>
          <p:cNvPr id="22" name="Chevron 6"/>
          <p:cNvSpPr/>
          <p:nvPr/>
        </p:nvSpPr>
        <p:spPr>
          <a:xfrm>
            <a:off x="7286797" y="3103956"/>
            <a:ext cx="1296182" cy="2009876"/>
          </a:xfrm>
          <a:prstGeom prst="chevron">
            <a:avLst>
              <a:gd name="adj" fmla="val 0"/>
            </a:avLst>
          </a:prstGeom>
          <a:solidFill>
            <a:schemeClr val="accent2">
              <a:alpha val="7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Trebuchet MS" panose="020B0703020202090204" pitchFamily="34" charset="0"/>
              <a:ea typeface="+mn-ea"/>
              <a:cs typeface="+mn-cs"/>
            </a:endParaRPr>
          </a:p>
        </p:txBody>
      </p:sp>
      <p:sp>
        <p:nvSpPr>
          <p:cNvPr id="59" name="Text Placeholder 4"/>
          <p:cNvSpPr>
            <a:spLocks noGrp="1"/>
          </p:cNvSpPr>
          <p:nvPr>
            <p:ph type="body" sz="quarter" idx="21"/>
          </p:nvPr>
        </p:nvSpPr>
        <p:spPr>
          <a:xfrm>
            <a:off x="713159" y="1781334"/>
            <a:ext cx="1312271"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0" name="Text Placeholder 4"/>
          <p:cNvSpPr>
            <a:spLocks noGrp="1"/>
          </p:cNvSpPr>
          <p:nvPr>
            <p:ph type="body" sz="quarter" idx="22"/>
          </p:nvPr>
        </p:nvSpPr>
        <p:spPr>
          <a:xfrm>
            <a:off x="713160"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2" name="Text Placeholder 4"/>
          <p:cNvSpPr>
            <a:spLocks noGrp="1"/>
          </p:cNvSpPr>
          <p:nvPr>
            <p:ph type="body" sz="quarter" idx="23"/>
          </p:nvPr>
        </p:nvSpPr>
        <p:spPr>
          <a:xfrm>
            <a:off x="22931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4" name="Text Placeholder 4"/>
          <p:cNvSpPr>
            <a:spLocks noGrp="1"/>
          </p:cNvSpPr>
          <p:nvPr>
            <p:ph type="body" sz="quarter" idx="24" hasCustomPrompt="1"/>
          </p:nvPr>
        </p:nvSpPr>
        <p:spPr>
          <a:xfrm>
            <a:off x="2042306" y="3175966"/>
            <a:ext cx="1132521" cy="1937866"/>
          </a:xfrm>
        </p:spPr>
        <p:txBody>
          <a:bodyPr anchor="t">
            <a:noAutofit/>
          </a:bodyPr>
          <a:lstStyle>
            <a:lvl1pPr marL="0" indent="0">
              <a:buNone/>
              <a:defRPr sz="1200">
                <a:solidFill>
                  <a:srgbClr val="4C515A"/>
                </a:solidFill>
              </a:defRPr>
            </a:lvl1pPr>
          </a:lstStyle>
          <a:p>
            <a:pPr lvl="0"/>
            <a:r>
              <a:rPr lang="en-US"/>
              <a:t>Place graph source here</a:t>
            </a:r>
          </a:p>
        </p:txBody>
      </p:sp>
      <p:sp>
        <p:nvSpPr>
          <p:cNvPr id="65" name="Text Placeholder 4"/>
          <p:cNvSpPr>
            <a:spLocks noGrp="1"/>
          </p:cNvSpPr>
          <p:nvPr>
            <p:ph type="body" sz="quarter" idx="25"/>
          </p:nvPr>
        </p:nvSpPr>
        <p:spPr>
          <a:xfrm>
            <a:off x="36433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6" name="Text Placeholder 4"/>
          <p:cNvSpPr>
            <a:spLocks noGrp="1"/>
          </p:cNvSpPr>
          <p:nvPr>
            <p:ph type="body" sz="quarter" idx="26" hasCustomPrompt="1"/>
          </p:nvPr>
        </p:nvSpPr>
        <p:spPr>
          <a:xfrm>
            <a:off x="3392506" y="3175966"/>
            <a:ext cx="1108230" cy="1937866"/>
          </a:xfrm>
        </p:spPr>
        <p:txBody>
          <a:bodyPr anchor="t">
            <a:noAutofit/>
          </a:bodyPr>
          <a:lstStyle>
            <a:lvl1pPr marL="0" indent="0">
              <a:buNone/>
              <a:defRPr sz="1200">
                <a:solidFill>
                  <a:srgbClr val="4C515A"/>
                </a:solidFill>
              </a:defRPr>
            </a:lvl1pPr>
          </a:lstStyle>
          <a:p>
            <a:pPr lvl="0"/>
            <a:r>
              <a:rPr lang="en-US"/>
              <a:t>Place graph source here</a:t>
            </a:r>
          </a:p>
        </p:txBody>
      </p:sp>
      <p:sp>
        <p:nvSpPr>
          <p:cNvPr id="67" name="Text Placeholder 4"/>
          <p:cNvSpPr>
            <a:spLocks noGrp="1"/>
          </p:cNvSpPr>
          <p:nvPr>
            <p:ph type="body" sz="quarter" idx="27"/>
          </p:nvPr>
        </p:nvSpPr>
        <p:spPr>
          <a:xfrm>
            <a:off x="494734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8" name="Text Placeholder 4"/>
          <p:cNvSpPr>
            <a:spLocks noGrp="1"/>
          </p:cNvSpPr>
          <p:nvPr>
            <p:ph type="body" sz="quarter" idx="28"/>
          </p:nvPr>
        </p:nvSpPr>
        <p:spPr>
          <a:xfrm>
            <a:off x="4696523" y="3175966"/>
            <a:ext cx="1147237"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9" name="Text Placeholder 4"/>
          <p:cNvSpPr>
            <a:spLocks noGrp="1"/>
          </p:cNvSpPr>
          <p:nvPr>
            <p:ph type="body" sz="quarter" idx="29"/>
          </p:nvPr>
        </p:nvSpPr>
        <p:spPr>
          <a:xfrm>
            <a:off x="626009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0" name="Text Placeholder 4"/>
          <p:cNvSpPr>
            <a:spLocks noGrp="1"/>
          </p:cNvSpPr>
          <p:nvPr>
            <p:ph type="body" sz="quarter" idx="30"/>
          </p:nvPr>
        </p:nvSpPr>
        <p:spPr>
          <a:xfrm>
            <a:off x="6009273"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71" name="Text Placeholder 4"/>
          <p:cNvSpPr>
            <a:spLocks noGrp="1"/>
          </p:cNvSpPr>
          <p:nvPr>
            <p:ph type="body" sz="quarter" idx="31"/>
          </p:nvPr>
        </p:nvSpPr>
        <p:spPr>
          <a:xfrm>
            <a:off x="7625978" y="1781334"/>
            <a:ext cx="957002"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2" name="Text Placeholder 4"/>
          <p:cNvSpPr>
            <a:spLocks noGrp="1"/>
          </p:cNvSpPr>
          <p:nvPr>
            <p:ph type="body" sz="quarter" idx="32"/>
          </p:nvPr>
        </p:nvSpPr>
        <p:spPr>
          <a:xfrm>
            <a:off x="7346579"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34" name="Text Placeholder 4"/>
          <p:cNvSpPr>
            <a:spLocks noGrp="1"/>
          </p:cNvSpPr>
          <p:nvPr>
            <p:ph type="body" sz="quarter" idx="33" hasCustomPrompt="1"/>
          </p:nvPr>
        </p:nvSpPr>
        <p:spPr>
          <a:xfrm>
            <a:off x="2456296" y="5999997"/>
            <a:ext cx="6024666" cy="777375"/>
          </a:xfrm>
        </p:spPr>
        <p:txBody>
          <a:bodyPr anchor="ctr" anchorCtr="0">
            <a:normAutofit/>
          </a:bodyPr>
          <a:lstStyle>
            <a:lvl1pPr marL="0" indent="0">
              <a:buNone/>
              <a:defRPr sz="900" spc="0">
                <a:solidFill>
                  <a:srgbClr val="676E7B"/>
                </a:solidFill>
              </a:defRPr>
            </a:lvl1pPr>
          </a:lstStyle>
          <a:p>
            <a:pPr lvl="0"/>
            <a:r>
              <a:rPr lang="en-US"/>
              <a:t>Place graph source here</a:t>
            </a:r>
          </a:p>
        </p:txBody>
      </p:sp>
      <p:sp>
        <p:nvSpPr>
          <p:cNvPr id="31"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37"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
        <p:nvSpPr>
          <p:cNvPr id="3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a:solidFill>
                <a:schemeClr val="accent2"/>
              </a:solidFill>
              <a:latin typeface="+mn-lt"/>
            </a:endParaRPr>
          </a:p>
        </p:txBody>
      </p:sp>
      <p:pic>
        <p:nvPicPr>
          <p:cNvPr id="35" name="Picture 34">
            <a:extLst>
              <a:ext uri="{FF2B5EF4-FFF2-40B4-BE49-F238E27FC236}">
                <a16:creationId xmlns:a16="http://schemas.microsoft.com/office/drawing/2014/main" id="{763FEE47-F1CB-DA4B-B896-D80B21BFC4D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extLst>
      <p:ext uri="{BB962C8B-B14F-4D97-AF65-F5344CB8AC3E}">
        <p14:creationId xmlns:p14="http://schemas.microsoft.com/office/powerpoint/2010/main" val="61870938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5_Content Layout: 02">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a:solidFill>
                <a:schemeClr val="bg2"/>
              </a:solidFill>
              <a:latin typeface="+mn-lt"/>
            </a:endParaRPr>
          </a:p>
        </p:txBody>
      </p:sp>
      <p:sp>
        <p:nvSpPr>
          <p:cNvPr id="12"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
        <p:nvSpPr>
          <p:cNvPr id="11" name="Text Placeholder 6">
            <a:extLst>
              <a:ext uri="{FF2B5EF4-FFF2-40B4-BE49-F238E27FC236}">
                <a16:creationId xmlns:a16="http://schemas.microsoft.com/office/drawing/2014/main" id="{32243C6F-909E-4F4E-BE06-20F78304CF7C}"/>
              </a:ext>
            </a:extLst>
          </p:cNvPr>
          <p:cNvSpPr>
            <a:spLocks noGrp="1"/>
          </p:cNvSpPr>
          <p:nvPr>
            <p:ph type="body" sz="quarter" idx="16"/>
          </p:nvPr>
        </p:nvSpPr>
        <p:spPr>
          <a:xfrm>
            <a:off x="627435" y="1828800"/>
            <a:ext cx="7919046" cy="402682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a:extLst>
              <a:ext uri="{FF2B5EF4-FFF2-40B4-BE49-F238E27FC236}">
                <a16:creationId xmlns:a16="http://schemas.microsoft.com/office/drawing/2014/main" id="{A83B34DF-A767-5844-B3B8-534E1320726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5_CMWF Text White+Blue">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a:solidFill>
                <a:schemeClr val="bg2"/>
              </a:solidFill>
              <a:latin typeface="+mn-lt"/>
            </a:endParaRPr>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
        <p:nvSpPr>
          <p:cNvPr id="14" name="Text Placeholder 6">
            <a:extLst>
              <a:ext uri="{FF2B5EF4-FFF2-40B4-BE49-F238E27FC236}">
                <a16:creationId xmlns:a16="http://schemas.microsoft.com/office/drawing/2014/main" id="{578D18D6-5355-B847-867A-88851FBFB4D3}"/>
              </a:ext>
            </a:extLst>
          </p:cNvPr>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 Placeholder 6">
            <a:extLst>
              <a:ext uri="{FF2B5EF4-FFF2-40B4-BE49-F238E27FC236}">
                <a16:creationId xmlns:a16="http://schemas.microsoft.com/office/drawing/2014/main" id="{0B607CD4-0A0B-4844-A461-7C421EC293C5}"/>
              </a:ext>
            </a:extLst>
          </p:cNvPr>
          <p:cNvSpPr>
            <a:spLocks noGrp="1"/>
          </p:cNvSpPr>
          <p:nvPr>
            <p:ph type="body" sz="quarter" idx="17"/>
          </p:nvPr>
        </p:nvSpPr>
        <p:spPr>
          <a:xfrm>
            <a:off x="4711699" y="1828800"/>
            <a:ext cx="3834782" cy="402682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8E0D6BB7-E3D2-4E49-B962-8713A5D71F2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6_CMWF Text White+Blue">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a:solidFill>
                <a:schemeClr val="bg2"/>
              </a:solidFill>
              <a:latin typeface="+mn-lt"/>
            </a:endParaRPr>
          </a:p>
        </p:txBody>
      </p:sp>
      <p:sp>
        <p:nvSpPr>
          <p:cNvPr id="13" name="Text Placeholder 6"/>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Picture Placeholder 4"/>
          <p:cNvSpPr>
            <a:spLocks noGrp="1" noChangeAspect="1"/>
          </p:cNvSpPr>
          <p:nvPr>
            <p:ph type="pic" sz="quarter" idx="19"/>
          </p:nvPr>
        </p:nvSpPr>
        <p:spPr>
          <a:xfrm>
            <a:off x="4729971" y="1828798"/>
            <a:ext cx="3816510" cy="3816510"/>
          </a:xfrm>
          <a:prstGeom prst="ellipse">
            <a:avLst/>
          </a:prstGeom>
        </p:spPr>
        <p:txBody>
          <a:bodyPr anchor="ctr"/>
          <a:lstStyle>
            <a:lvl1pPr marL="0" indent="0" algn="ctr">
              <a:buNone/>
              <a:defRPr>
                <a:solidFill>
                  <a:schemeClr val="bg2"/>
                </a:solidFill>
              </a:defRPr>
            </a:lvl1pPr>
          </a:lstStyle>
          <a:p>
            <a:r>
              <a:rPr lang="en-US"/>
              <a:t>Drag picture to placeholder or click icon to add</a:t>
            </a:r>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pic>
        <p:nvPicPr>
          <p:cNvPr id="14" name="Picture 13">
            <a:extLst>
              <a:ext uri="{FF2B5EF4-FFF2-40B4-BE49-F238E27FC236}">
                <a16:creationId xmlns:a16="http://schemas.microsoft.com/office/drawing/2014/main" id="{6F3662ED-784C-D249-8795-CA82D1CC10F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CMWF Table - Teal">
    <p:bg>
      <p:bgPr>
        <a:solidFill>
          <a:schemeClr val="bg1"/>
        </a:solidFill>
        <a:effectLst/>
      </p:bgPr>
    </p:bg>
    <p:spTree>
      <p:nvGrpSpPr>
        <p:cNvPr id="1" name=""/>
        <p:cNvGrpSpPr/>
        <p:nvPr/>
      </p:nvGrpSpPr>
      <p:grpSpPr>
        <a:xfrm>
          <a:off x="0" y="0"/>
          <a:ext cx="0" cy="0"/>
          <a:chOff x="0" y="0"/>
          <a:chExt cx="0" cy="0"/>
        </a:xfrm>
      </p:grpSpPr>
      <p:sp>
        <p:nvSpPr>
          <p:cNvPr id="12" name="Table Placeholder 3"/>
          <p:cNvSpPr>
            <a:spLocks noGrp="1"/>
          </p:cNvSpPr>
          <p:nvPr>
            <p:ph type="tbl" sz="quarter" idx="22"/>
          </p:nvPr>
        </p:nvSpPr>
        <p:spPr>
          <a:xfrm>
            <a:off x="627433" y="1699589"/>
            <a:ext cx="8091115" cy="4054958"/>
          </a:xfrm>
        </p:spPr>
        <p:txBody>
          <a:bodyPr>
            <a:normAutofit/>
          </a:bodyPr>
          <a:lstStyle>
            <a:lvl1pPr marL="0" indent="0">
              <a:buNone/>
              <a:defRPr sz="1600"/>
            </a:lvl1pPr>
          </a:lstStyle>
          <a:p>
            <a:r>
              <a:rPr lang="en-US"/>
              <a:t>Click icon to add table</a:t>
            </a:r>
          </a:p>
        </p:txBody>
      </p:sp>
      <p:sp>
        <p:nvSpPr>
          <p:cNvPr id="3" name="Rectangle 2"/>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Text Placeholder 4"/>
          <p:cNvSpPr>
            <a:spLocks noGrp="1"/>
          </p:cNvSpPr>
          <p:nvPr>
            <p:ph type="body" sz="quarter" idx="21" hasCustomPrompt="1"/>
          </p:nvPr>
        </p:nvSpPr>
        <p:spPr>
          <a:xfrm>
            <a:off x="2456297" y="5999997"/>
            <a:ext cx="6024666" cy="777375"/>
          </a:xfrm>
        </p:spPr>
        <p:txBody>
          <a:bodyPr anchor="ctr" anchorCtr="0">
            <a:normAutofit/>
          </a:bodyPr>
          <a:lstStyle>
            <a:lvl1pPr marL="0" indent="0">
              <a:buNone/>
              <a:defRPr sz="900" spc="0">
                <a:solidFill>
                  <a:srgbClr val="676E7B"/>
                </a:solidFill>
              </a:defRPr>
            </a:lvl1pPr>
          </a:lstStyle>
          <a:p>
            <a:pPr lvl="0"/>
            <a:r>
              <a:rPr lang="en-US"/>
              <a:t>Place graph source here</a:t>
            </a:r>
          </a:p>
        </p:txBody>
      </p:sp>
      <p:sp>
        <p:nvSpPr>
          <p:cNvPr id="11"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5"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
        <p:nvSpPr>
          <p:cNvPr id="16"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a:solidFill>
                <a:schemeClr val="bg2"/>
              </a:solidFill>
              <a:latin typeface="+mn-lt"/>
            </a:endParaRPr>
          </a:p>
        </p:txBody>
      </p:sp>
      <p:pic>
        <p:nvPicPr>
          <p:cNvPr id="10" name="Picture 9">
            <a:extLst>
              <a:ext uri="{FF2B5EF4-FFF2-40B4-BE49-F238E27FC236}">
                <a16:creationId xmlns:a16="http://schemas.microsoft.com/office/drawing/2014/main" id="{FC0B4BE5-2887-AE45-9F8B-D30C7DD64F8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MWF Graph - Teal">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57" name="Chart Placeholder 5"/>
          <p:cNvSpPr>
            <a:spLocks noGrp="1"/>
          </p:cNvSpPr>
          <p:nvPr>
            <p:ph type="chart" sz="quarter" idx="19"/>
          </p:nvPr>
        </p:nvSpPr>
        <p:spPr>
          <a:xfrm>
            <a:off x="627433" y="1699588"/>
            <a:ext cx="8091115" cy="4054959"/>
          </a:xfrm>
        </p:spPr>
        <p:txBody>
          <a:bodyPr>
            <a:normAutofit/>
          </a:bodyPr>
          <a:lstStyle>
            <a:lvl1pPr marL="0" indent="0">
              <a:buNone/>
              <a:defRPr sz="1600">
                <a:solidFill>
                  <a:srgbClr val="4C515A"/>
                </a:solidFill>
              </a:defRPr>
            </a:lvl1pPr>
          </a:lstStyle>
          <a:p>
            <a:r>
              <a:rPr lang="en-US"/>
              <a:t>Click icon to add chart</a:t>
            </a:r>
          </a:p>
        </p:txBody>
      </p:sp>
      <p:sp>
        <p:nvSpPr>
          <p:cNvPr id="9" name="Text Placeholder 4"/>
          <p:cNvSpPr>
            <a:spLocks noGrp="1"/>
          </p:cNvSpPr>
          <p:nvPr>
            <p:ph type="body" sz="quarter" idx="21" hasCustomPrompt="1"/>
          </p:nvPr>
        </p:nvSpPr>
        <p:spPr>
          <a:xfrm>
            <a:off x="2456297" y="5999997"/>
            <a:ext cx="6030756" cy="777375"/>
          </a:xfrm>
        </p:spPr>
        <p:txBody>
          <a:bodyPr anchor="ctr" anchorCtr="0">
            <a:normAutofit/>
          </a:bodyPr>
          <a:lstStyle>
            <a:lvl1pPr marL="0" indent="0">
              <a:buNone/>
              <a:defRPr sz="900" spc="0">
                <a:solidFill>
                  <a:srgbClr val="676E7B"/>
                </a:solidFill>
              </a:defRPr>
            </a:lvl1pPr>
          </a:lstStyle>
          <a:p>
            <a:pPr lvl="0"/>
            <a:r>
              <a:rPr lang="en-US"/>
              <a:t>Place graph source here</a:t>
            </a:r>
          </a:p>
        </p:txBody>
      </p:sp>
      <p:sp>
        <p:nvSpPr>
          <p:cNvPr id="12"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4"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
        <p:nvSpPr>
          <p:cNvPr id="1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a:solidFill>
                <a:schemeClr val="bg2"/>
              </a:solidFill>
              <a:latin typeface="+mn-lt"/>
            </a:endParaRPr>
          </a:p>
        </p:txBody>
      </p:sp>
      <p:pic>
        <p:nvPicPr>
          <p:cNvPr id="10" name="Picture 9">
            <a:extLst>
              <a:ext uri="{FF2B5EF4-FFF2-40B4-BE49-F238E27FC236}">
                <a16:creationId xmlns:a16="http://schemas.microsoft.com/office/drawing/2014/main" id="{43A002C4-E0D3-A54E-A3B4-4CDAE08A7A6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MWF Arrow Chart - Teal">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Arrow: Pentagon 12"/>
          <p:cNvSpPr/>
          <p:nvPr/>
        </p:nvSpPr>
        <p:spPr>
          <a:xfrm>
            <a:off x="627434" y="1781334"/>
            <a:ext cx="1475370" cy="1322623"/>
          </a:xfrm>
          <a:prstGeom prst="homePlate">
            <a:avLst>
              <a:gd name="adj" fmla="val 19033"/>
            </a:avLst>
          </a:prstGeom>
          <a:solidFill>
            <a:srgbClr val="9CDCD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Chevron 6"/>
          <p:cNvSpPr/>
          <p:nvPr/>
        </p:nvSpPr>
        <p:spPr>
          <a:xfrm>
            <a:off x="1955601" y="1771810"/>
            <a:ext cx="1493862" cy="1332148"/>
          </a:xfrm>
          <a:prstGeom prst="chevron">
            <a:avLst>
              <a:gd name="adj" fmla="val 20758"/>
            </a:avLst>
          </a:prstGeom>
          <a:solidFill>
            <a:srgbClr val="72CEC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Trebuchet MS" panose="020B0703020202090204" pitchFamily="34" charset="0"/>
              <a:ea typeface="+mn-ea"/>
              <a:cs typeface="+mn-cs"/>
            </a:endParaRPr>
          </a:p>
        </p:txBody>
      </p:sp>
      <p:sp>
        <p:nvSpPr>
          <p:cNvPr id="15" name="Chevron 6"/>
          <p:cNvSpPr/>
          <p:nvPr/>
        </p:nvSpPr>
        <p:spPr>
          <a:xfrm>
            <a:off x="1953579" y="3103956"/>
            <a:ext cx="1225550" cy="2009876"/>
          </a:xfrm>
          <a:prstGeom prst="chevron">
            <a:avLst>
              <a:gd name="adj" fmla="val 0"/>
            </a:avLst>
          </a:prstGeom>
          <a:solidFill>
            <a:srgbClr val="DFF5F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Trebuchet MS" panose="020B0703020202090204" pitchFamily="34" charset="0"/>
              <a:ea typeface="+mn-ea"/>
              <a:cs typeface="+mn-cs"/>
            </a:endParaRPr>
          </a:p>
        </p:txBody>
      </p:sp>
      <p:sp>
        <p:nvSpPr>
          <p:cNvPr id="16" name="Chevron 6"/>
          <p:cNvSpPr/>
          <p:nvPr/>
        </p:nvSpPr>
        <p:spPr>
          <a:xfrm>
            <a:off x="627434" y="3103956"/>
            <a:ext cx="1222958" cy="2009876"/>
          </a:xfrm>
          <a:prstGeom prst="chevron">
            <a:avLst>
              <a:gd name="adj" fmla="val 0"/>
            </a:avLst>
          </a:prstGeom>
          <a:solidFill>
            <a:srgbClr val="EDF9F8"/>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Trebuchet MS" panose="020B0703020202090204" pitchFamily="34" charset="0"/>
              <a:ea typeface="+mn-ea"/>
              <a:cs typeface="+mn-cs"/>
            </a:endParaRPr>
          </a:p>
        </p:txBody>
      </p:sp>
      <p:sp>
        <p:nvSpPr>
          <p:cNvPr id="25" name="Chevron 6"/>
          <p:cNvSpPr/>
          <p:nvPr/>
        </p:nvSpPr>
        <p:spPr>
          <a:xfrm>
            <a:off x="3294323" y="1771810"/>
            <a:ext cx="1493862" cy="1332148"/>
          </a:xfrm>
          <a:prstGeom prst="chevron">
            <a:avLst>
              <a:gd name="adj" fmla="val 20758"/>
            </a:avLst>
          </a:prstGeom>
          <a:solidFill>
            <a:srgbClr val="4ABDB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Trebuchet MS" panose="020B0703020202090204" pitchFamily="34" charset="0"/>
              <a:ea typeface="+mn-ea"/>
              <a:cs typeface="+mn-cs"/>
            </a:endParaRPr>
          </a:p>
        </p:txBody>
      </p:sp>
      <p:sp>
        <p:nvSpPr>
          <p:cNvPr id="26" name="Chevron 6"/>
          <p:cNvSpPr/>
          <p:nvPr/>
        </p:nvSpPr>
        <p:spPr>
          <a:xfrm>
            <a:off x="3292301" y="3103956"/>
            <a:ext cx="1225550" cy="2009876"/>
          </a:xfrm>
          <a:prstGeom prst="chevron">
            <a:avLst>
              <a:gd name="adj" fmla="val 0"/>
            </a:avLst>
          </a:prstGeom>
          <a:solidFill>
            <a:srgbClr val="CDEFE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Trebuchet MS" panose="020B0703020202090204" pitchFamily="34" charset="0"/>
              <a:ea typeface="+mn-ea"/>
              <a:cs typeface="+mn-cs"/>
            </a:endParaRPr>
          </a:p>
        </p:txBody>
      </p:sp>
      <p:sp>
        <p:nvSpPr>
          <p:cNvPr id="18" name="Chevron 6"/>
          <p:cNvSpPr/>
          <p:nvPr/>
        </p:nvSpPr>
        <p:spPr>
          <a:xfrm>
            <a:off x="4620232" y="1771810"/>
            <a:ext cx="1493862" cy="1332148"/>
          </a:xfrm>
          <a:prstGeom prst="chevron">
            <a:avLst>
              <a:gd name="adj" fmla="val 20758"/>
            </a:avLst>
          </a:prstGeom>
          <a:solidFill>
            <a:srgbClr val="088FEA"/>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Trebuchet MS" panose="020B0703020202090204" pitchFamily="34" charset="0"/>
              <a:ea typeface="+mn-ea"/>
              <a:cs typeface="+mn-cs"/>
            </a:endParaRPr>
          </a:p>
        </p:txBody>
      </p:sp>
      <p:sp>
        <p:nvSpPr>
          <p:cNvPr id="19" name="Chevron 6"/>
          <p:cNvSpPr/>
          <p:nvPr/>
        </p:nvSpPr>
        <p:spPr>
          <a:xfrm>
            <a:off x="4618210" y="3103956"/>
            <a:ext cx="1225550" cy="2009876"/>
          </a:xfrm>
          <a:prstGeom prst="chevron">
            <a:avLst>
              <a:gd name="adj" fmla="val 0"/>
            </a:avLst>
          </a:prstGeom>
          <a:solidFill>
            <a:srgbClr val="B6E8E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Trebuchet MS" panose="020B0703020202090204" pitchFamily="34" charset="0"/>
              <a:ea typeface="+mn-ea"/>
              <a:cs typeface="+mn-cs"/>
            </a:endParaRPr>
          </a:p>
        </p:txBody>
      </p:sp>
      <p:sp>
        <p:nvSpPr>
          <p:cNvPr id="23" name="Chevron 6"/>
          <p:cNvSpPr/>
          <p:nvPr/>
        </p:nvSpPr>
        <p:spPr>
          <a:xfrm>
            <a:off x="5945795" y="1771810"/>
            <a:ext cx="1493862" cy="1332148"/>
          </a:xfrm>
          <a:prstGeom prst="chevron">
            <a:avLst>
              <a:gd name="adj" fmla="val 20758"/>
            </a:avLst>
          </a:prstGeom>
          <a:solidFill>
            <a:srgbClr val="0676C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Trebuchet MS" panose="020B0703020202090204" pitchFamily="34" charset="0"/>
              <a:ea typeface="+mn-ea"/>
              <a:cs typeface="+mn-cs"/>
            </a:endParaRPr>
          </a:p>
        </p:txBody>
      </p:sp>
      <p:sp>
        <p:nvSpPr>
          <p:cNvPr id="24" name="Chevron 6"/>
          <p:cNvSpPr/>
          <p:nvPr/>
        </p:nvSpPr>
        <p:spPr>
          <a:xfrm>
            <a:off x="5943773" y="3103956"/>
            <a:ext cx="1225550" cy="2009876"/>
          </a:xfrm>
          <a:prstGeom prst="chevron">
            <a:avLst>
              <a:gd name="adj" fmla="val 0"/>
            </a:avLst>
          </a:prstGeom>
          <a:solidFill>
            <a:srgbClr val="9FE1DB"/>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Trebuchet MS" panose="020B0703020202090204" pitchFamily="34" charset="0"/>
              <a:ea typeface="+mn-ea"/>
              <a:cs typeface="+mn-cs"/>
            </a:endParaRPr>
          </a:p>
        </p:txBody>
      </p:sp>
      <p:sp>
        <p:nvSpPr>
          <p:cNvPr id="21" name="Chevron 6"/>
          <p:cNvSpPr/>
          <p:nvPr/>
        </p:nvSpPr>
        <p:spPr>
          <a:xfrm>
            <a:off x="7288818" y="1771810"/>
            <a:ext cx="1296219" cy="1332942"/>
          </a:xfrm>
          <a:custGeom>
            <a:avLst/>
            <a:gdLst>
              <a:gd name="connsiteX0" fmla="*/ 0 w 1493862"/>
              <a:gd name="connsiteY0" fmla="*/ 0 h 1332148"/>
              <a:gd name="connsiteX1" fmla="*/ 1217335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93535 w 1493862"/>
              <a:gd name="connsiteY3" fmla="*/ 1329767 h 1332148"/>
              <a:gd name="connsiteX4" fmla="*/ 0 w 1493862"/>
              <a:gd name="connsiteY4" fmla="*/ 1332148 h 1332148"/>
              <a:gd name="connsiteX5" fmla="*/ 276527 w 1493862"/>
              <a:gd name="connsiteY5" fmla="*/ 666074 h 1332148"/>
              <a:gd name="connsiteX6" fmla="*/ 0 w 1493862"/>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942"/>
              <a:gd name="connsiteX1" fmla="*/ 1295916 w 1296219"/>
              <a:gd name="connsiteY1" fmla="*/ 0 h 1332942"/>
              <a:gd name="connsiteX2" fmla="*/ 1296219 w 1296219"/>
              <a:gd name="connsiteY2" fmla="*/ 661312 h 1332942"/>
              <a:gd name="connsiteX3" fmla="*/ 1293535 w 1296219"/>
              <a:gd name="connsiteY3" fmla="*/ 1332942 h 1332942"/>
              <a:gd name="connsiteX4" fmla="*/ 0 w 1296219"/>
              <a:gd name="connsiteY4" fmla="*/ 1332148 h 1332942"/>
              <a:gd name="connsiteX5" fmla="*/ 276527 w 1296219"/>
              <a:gd name="connsiteY5" fmla="*/ 666074 h 1332942"/>
              <a:gd name="connsiteX6" fmla="*/ 0 w 1296219"/>
              <a:gd name="connsiteY6" fmla="*/ 0 h 133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6219" h="1332942">
                <a:moveTo>
                  <a:pt x="0" y="0"/>
                </a:moveTo>
                <a:lnTo>
                  <a:pt x="1295916" y="0"/>
                </a:lnTo>
                <a:lnTo>
                  <a:pt x="1296219" y="661312"/>
                </a:lnTo>
                <a:cubicBezTo>
                  <a:pt x="1295324" y="884130"/>
                  <a:pt x="1294430" y="1110124"/>
                  <a:pt x="1293535" y="1332942"/>
                </a:cubicBezTo>
                <a:lnTo>
                  <a:pt x="0" y="1332148"/>
                </a:lnTo>
                <a:lnTo>
                  <a:pt x="276527" y="666074"/>
                </a:lnTo>
                <a:lnTo>
                  <a:pt x="0" y="0"/>
                </a:lnTo>
                <a:close/>
              </a:path>
            </a:pathLst>
          </a:custGeom>
          <a:solidFill>
            <a:srgbClr val="044C7F"/>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Trebuchet MS" panose="020B0703020202090204" pitchFamily="34" charset="0"/>
              <a:ea typeface="+mn-ea"/>
              <a:cs typeface="+mn-cs"/>
            </a:endParaRPr>
          </a:p>
        </p:txBody>
      </p:sp>
      <p:sp>
        <p:nvSpPr>
          <p:cNvPr id="22" name="Chevron 6"/>
          <p:cNvSpPr/>
          <p:nvPr/>
        </p:nvSpPr>
        <p:spPr>
          <a:xfrm>
            <a:off x="7286797" y="3103956"/>
            <a:ext cx="1296182" cy="2009876"/>
          </a:xfrm>
          <a:prstGeom prst="chevron">
            <a:avLst>
              <a:gd name="adj" fmla="val 0"/>
            </a:avLst>
          </a:prstGeom>
          <a:solidFill>
            <a:srgbClr val="8ADAD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Trebuchet MS" panose="020B0703020202090204" pitchFamily="34" charset="0"/>
              <a:ea typeface="+mn-ea"/>
              <a:cs typeface="+mn-cs"/>
            </a:endParaRPr>
          </a:p>
        </p:txBody>
      </p:sp>
      <p:sp>
        <p:nvSpPr>
          <p:cNvPr id="59" name="Text Placeholder 4"/>
          <p:cNvSpPr>
            <a:spLocks noGrp="1"/>
          </p:cNvSpPr>
          <p:nvPr>
            <p:ph type="body" sz="quarter" idx="21"/>
          </p:nvPr>
        </p:nvSpPr>
        <p:spPr>
          <a:xfrm>
            <a:off x="713159" y="1781334"/>
            <a:ext cx="1312271"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0" name="Text Placeholder 4"/>
          <p:cNvSpPr>
            <a:spLocks noGrp="1"/>
          </p:cNvSpPr>
          <p:nvPr>
            <p:ph type="body" sz="quarter" idx="22"/>
          </p:nvPr>
        </p:nvSpPr>
        <p:spPr>
          <a:xfrm>
            <a:off x="713160"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2" name="Text Placeholder 4"/>
          <p:cNvSpPr>
            <a:spLocks noGrp="1"/>
          </p:cNvSpPr>
          <p:nvPr>
            <p:ph type="body" sz="quarter" idx="23"/>
          </p:nvPr>
        </p:nvSpPr>
        <p:spPr>
          <a:xfrm>
            <a:off x="22931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4" name="Text Placeholder 4"/>
          <p:cNvSpPr>
            <a:spLocks noGrp="1"/>
          </p:cNvSpPr>
          <p:nvPr>
            <p:ph type="body" sz="quarter" idx="24" hasCustomPrompt="1"/>
          </p:nvPr>
        </p:nvSpPr>
        <p:spPr>
          <a:xfrm>
            <a:off x="2042306" y="3175966"/>
            <a:ext cx="1132521" cy="1937866"/>
          </a:xfrm>
        </p:spPr>
        <p:txBody>
          <a:bodyPr anchor="t">
            <a:noAutofit/>
          </a:bodyPr>
          <a:lstStyle>
            <a:lvl1pPr marL="0" indent="0">
              <a:buNone/>
              <a:defRPr sz="1200">
                <a:solidFill>
                  <a:srgbClr val="4C515A"/>
                </a:solidFill>
              </a:defRPr>
            </a:lvl1pPr>
          </a:lstStyle>
          <a:p>
            <a:pPr lvl="0"/>
            <a:r>
              <a:rPr lang="en-US"/>
              <a:t>Place graph source here</a:t>
            </a:r>
          </a:p>
        </p:txBody>
      </p:sp>
      <p:sp>
        <p:nvSpPr>
          <p:cNvPr id="65" name="Text Placeholder 4"/>
          <p:cNvSpPr>
            <a:spLocks noGrp="1"/>
          </p:cNvSpPr>
          <p:nvPr>
            <p:ph type="body" sz="quarter" idx="25"/>
          </p:nvPr>
        </p:nvSpPr>
        <p:spPr>
          <a:xfrm>
            <a:off x="36433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6" name="Text Placeholder 4"/>
          <p:cNvSpPr>
            <a:spLocks noGrp="1"/>
          </p:cNvSpPr>
          <p:nvPr>
            <p:ph type="body" sz="quarter" idx="26" hasCustomPrompt="1"/>
          </p:nvPr>
        </p:nvSpPr>
        <p:spPr>
          <a:xfrm>
            <a:off x="3392506" y="3175966"/>
            <a:ext cx="1108230" cy="1937866"/>
          </a:xfrm>
        </p:spPr>
        <p:txBody>
          <a:bodyPr anchor="t">
            <a:noAutofit/>
          </a:bodyPr>
          <a:lstStyle>
            <a:lvl1pPr marL="0" indent="0">
              <a:buNone/>
              <a:defRPr sz="1200">
                <a:solidFill>
                  <a:srgbClr val="4C515A"/>
                </a:solidFill>
              </a:defRPr>
            </a:lvl1pPr>
          </a:lstStyle>
          <a:p>
            <a:pPr lvl="0"/>
            <a:r>
              <a:rPr lang="en-US"/>
              <a:t>Place graph source here</a:t>
            </a:r>
          </a:p>
        </p:txBody>
      </p:sp>
      <p:sp>
        <p:nvSpPr>
          <p:cNvPr id="67" name="Text Placeholder 4"/>
          <p:cNvSpPr>
            <a:spLocks noGrp="1"/>
          </p:cNvSpPr>
          <p:nvPr>
            <p:ph type="body" sz="quarter" idx="27"/>
          </p:nvPr>
        </p:nvSpPr>
        <p:spPr>
          <a:xfrm>
            <a:off x="494734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8" name="Text Placeholder 4"/>
          <p:cNvSpPr>
            <a:spLocks noGrp="1"/>
          </p:cNvSpPr>
          <p:nvPr>
            <p:ph type="body" sz="quarter" idx="28"/>
          </p:nvPr>
        </p:nvSpPr>
        <p:spPr>
          <a:xfrm>
            <a:off x="4696523" y="3175966"/>
            <a:ext cx="1147237"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9" name="Text Placeholder 4"/>
          <p:cNvSpPr>
            <a:spLocks noGrp="1"/>
          </p:cNvSpPr>
          <p:nvPr>
            <p:ph type="body" sz="quarter" idx="29"/>
          </p:nvPr>
        </p:nvSpPr>
        <p:spPr>
          <a:xfrm>
            <a:off x="626009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0" name="Text Placeholder 4"/>
          <p:cNvSpPr>
            <a:spLocks noGrp="1"/>
          </p:cNvSpPr>
          <p:nvPr>
            <p:ph type="body" sz="quarter" idx="30"/>
          </p:nvPr>
        </p:nvSpPr>
        <p:spPr>
          <a:xfrm>
            <a:off x="6009273"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71" name="Text Placeholder 4"/>
          <p:cNvSpPr>
            <a:spLocks noGrp="1"/>
          </p:cNvSpPr>
          <p:nvPr>
            <p:ph type="body" sz="quarter" idx="31"/>
          </p:nvPr>
        </p:nvSpPr>
        <p:spPr>
          <a:xfrm>
            <a:off x="7625978" y="1781334"/>
            <a:ext cx="957002"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2" name="Text Placeholder 4"/>
          <p:cNvSpPr>
            <a:spLocks noGrp="1"/>
          </p:cNvSpPr>
          <p:nvPr>
            <p:ph type="body" sz="quarter" idx="32"/>
          </p:nvPr>
        </p:nvSpPr>
        <p:spPr>
          <a:xfrm>
            <a:off x="7346579"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34" name="Text Placeholder 4"/>
          <p:cNvSpPr>
            <a:spLocks noGrp="1"/>
          </p:cNvSpPr>
          <p:nvPr>
            <p:ph type="body" sz="quarter" idx="33" hasCustomPrompt="1"/>
          </p:nvPr>
        </p:nvSpPr>
        <p:spPr>
          <a:xfrm>
            <a:off x="2456297" y="5999997"/>
            <a:ext cx="6025788" cy="777375"/>
          </a:xfrm>
        </p:spPr>
        <p:txBody>
          <a:bodyPr anchor="ctr" anchorCtr="0">
            <a:normAutofit/>
          </a:bodyPr>
          <a:lstStyle>
            <a:lvl1pPr marL="0" indent="0">
              <a:buNone/>
              <a:defRPr sz="900" spc="0">
                <a:solidFill>
                  <a:srgbClr val="676E7B"/>
                </a:solidFill>
              </a:defRPr>
            </a:lvl1pPr>
          </a:lstStyle>
          <a:p>
            <a:pPr lvl="0"/>
            <a:r>
              <a:rPr lang="en-US"/>
              <a:t>Place graph source here</a:t>
            </a:r>
          </a:p>
        </p:txBody>
      </p:sp>
      <p:sp>
        <p:nvSpPr>
          <p:cNvPr id="31"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36"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
        <p:nvSpPr>
          <p:cNvPr id="37"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a:solidFill>
                <a:schemeClr val="bg2"/>
              </a:solidFill>
              <a:latin typeface="+mn-lt"/>
            </a:endParaRPr>
          </a:p>
        </p:txBody>
      </p:sp>
      <p:pic>
        <p:nvPicPr>
          <p:cNvPr id="33" name="Picture 32">
            <a:extLst>
              <a:ext uri="{FF2B5EF4-FFF2-40B4-BE49-F238E27FC236}">
                <a16:creationId xmlns:a16="http://schemas.microsoft.com/office/drawing/2014/main" id="{932915A1-93EA-4542-9602-D99BAD44748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MWF Quote - Blue">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 Placeholder 41"/>
          <p:cNvSpPr>
            <a:spLocks noGrp="1"/>
          </p:cNvSpPr>
          <p:nvPr>
            <p:ph type="body" sz="quarter" idx="11" hasCustomPrompt="1"/>
          </p:nvPr>
        </p:nvSpPr>
        <p:spPr>
          <a:xfrm>
            <a:off x="467544" y="800708"/>
            <a:ext cx="8295992" cy="3288318"/>
          </a:xfrm>
        </p:spPr>
        <p:txBody>
          <a:bodyPr>
            <a:normAutofit/>
          </a:bodyPr>
          <a:lstStyle>
            <a:lvl1pPr marL="0" indent="0">
              <a:lnSpc>
                <a:spcPct val="110000"/>
              </a:lnSpc>
              <a:buNone/>
              <a:defRPr sz="3200" b="1" spc="0">
                <a:solidFill>
                  <a:schemeClr val="bg1"/>
                </a:solidFill>
              </a:defRPr>
            </a:lvl1pPr>
          </a:lstStyle>
          <a:p>
            <a:pPr lvl="0"/>
            <a:r>
              <a:rPr lang="en-US"/>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25400">
            <a:noFill/>
          </a:ln>
        </p:spPr>
        <p:txBody>
          <a:bodyPr anchor="ctr"/>
          <a:lstStyle>
            <a:lvl1pPr marL="0" indent="0" algn="ctr">
              <a:buFontTx/>
              <a:buNone/>
              <a:defRPr b="1">
                <a:solidFill>
                  <a:schemeClr val="bg1"/>
                </a:solidFill>
              </a:defRPr>
            </a:lvl1pPr>
          </a:lstStyle>
          <a:p>
            <a:r>
              <a:rPr lang="en-US"/>
              <a:t>Bio Pic</a:t>
            </a:r>
          </a:p>
        </p:txBody>
      </p:sp>
      <p:sp>
        <p:nvSpPr>
          <p:cNvPr id="27" name="Text Placeholder 41"/>
          <p:cNvSpPr>
            <a:spLocks noGrp="1"/>
          </p:cNvSpPr>
          <p:nvPr>
            <p:ph type="body" sz="quarter" idx="13" hasCustomPrompt="1"/>
          </p:nvPr>
        </p:nvSpPr>
        <p:spPr>
          <a:xfrm>
            <a:off x="1519519" y="4564056"/>
            <a:ext cx="4114800" cy="394589"/>
          </a:xfrm>
        </p:spPr>
        <p:txBody>
          <a:bodyPr>
            <a:normAutofit/>
          </a:bodyPr>
          <a:lstStyle>
            <a:lvl1pPr marL="0" indent="0">
              <a:lnSpc>
                <a:spcPct val="110000"/>
              </a:lnSpc>
              <a:buNone/>
              <a:defRPr sz="1600" b="1" spc="0">
                <a:solidFill>
                  <a:schemeClr val="bg1"/>
                </a:solidFill>
              </a:defRPr>
            </a:lvl1pPr>
          </a:lstStyle>
          <a:p>
            <a:pPr lvl="0"/>
            <a:r>
              <a:rPr lang="en-US"/>
              <a:t>Insert name of the person</a:t>
            </a:r>
          </a:p>
        </p:txBody>
      </p:sp>
      <p:sp>
        <p:nvSpPr>
          <p:cNvPr id="29" name="Text Placeholder 41"/>
          <p:cNvSpPr>
            <a:spLocks noGrp="1"/>
          </p:cNvSpPr>
          <p:nvPr>
            <p:ph type="body" sz="quarter" idx="14" hasCustomPrompt="1"/>
          </p:nvPr>
        </p:nvSpPr>
        <p:spPr>
          <a:xfrm>
            <a:off x="1519519" y="4848578"/>
            <a:ext cx="4114800" cy="394589"/>
          </a:xfrm>
        </p:spPr>
        <p:txBody>
          <a:bodyPr>
            <a:normAutofit/>
          </a:bodyPr>
          <a:lstStyle>
            <a:lvl1pPr marL="0" indent="0">
              <a:lnSpc>
                <a:spcPct val="110000"/>
              </a:lnSpc>
              <a:buNone/>
              <a:defRPr sz="1200" b="0" i="0" spc="0">
                <a:solidFill>
                  <a:schemeClr val="bg1"/>
                </a:solidFill>
              </a:defRPr>
            </a:lvl1pPr>
          </a:lstStyle>
          <a:p>
            <a:pPr lvl="0"/>
            <a:r>
              <a:rPr lang="en-US"/>
              <a:t>Insert designation</a:t>
            </a:r>
          </a:p>
        </p:txBody>
      </p:sp>
      <p:sp>
        <p:nvSpPr>
          <p:cNvPr id="18" name="Text Placeholder 41"/>
          <p:cNvSpPr>
            <a:spLocks noGrp="1"/>
          </p:cNvSpPr>
          <p:nvPr>
            <p:ph type="body" sz="quarter" idx="15" hasCustomPrompt="1"/>
          </p:nvPr>
        </p:nvSpPr>
        <p:spPr>
          <a:xfrm>
            <a:off x="1519519" y="5426340"/>
            <a:ext cx="3790789" cy="250929"/>
          </a:xfrm>
        </p:spPr>
        <p:txBody>
          <a:bodyPr anchor="t">
            <a:normAutofit/>
          </a:bodyPr>
          <a:lstStyle>
            <a:lvl1pPr marL="0" indent="0" algn="l">
              <a:lnSpc>
                <a:spcPct val="110000"/>
              </a:lnSpc>
              <a:buNone/>
              <a:defRPr sz="900" b="0" spc="0">
                <a:solidFill>
                  <a:schemeClr val="tx2">
                    <a:lumMod val="20000"/>
                    <a:lumOff val="80000"/>
                  </a:schemeClr>
                </a:solidFill>
              </a:defRPr>
            </a:lvl1pPr>
          </a:lstStyle>
          <a:p>
            <a:pPr lvl="0"/>
            <a:r>
              <a:rPr lang="en-US"/>
              <a:t>Insert Source Info</a:t>
            </a:r>
          </a:p>
        </p:txBody>
      </p:sp>
      <p:sp>
        <p:nvSpPr>
          <p:cNvPr id="15"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a:solidFill>
                <a:schemeClr val="bg1"/>
              </a:solidFill>
              <a:latin typeface="+mn-lt"/>
            </a:endParaRPr>
          </a:p>
        </p:txBody>
      </p:sp>
      <p:sp>
        <p:nvSpPr>
          <p:cNvPr id="3" name="Footer Placeholder 2">
            <a:extLst>
              <a:ext uri="{FF2B5EF4-FFF2-40B4-BE49-F238E27FC236}">
                <a16:creationId xmlns:a16="http://schemas.microsoft.com/office/drawing/2014/main" id="{D5192451-5459-9D43-8A99-516D9A08E359}"/>
              </a:ext>
            </a:extLst>
          </p:cNvPr>
          <p:cNvSpPr>
            <a:spLocks noGrp="1"/>
          </p:cNvSpPr>
          <p:nvPr>
            <p:ph type="ftr" sz="quarter" idx="16"/>
          </p:nvPr>
        </p:nvSpPr>
        <p:spPr/>
        <p:txBody>
          <a:bodyPr/>
          <a:lstStyle>
            <a:lvl1pPr>
              <a:defRPr>
                <a:solidFill>
                  <a:schemeClr val="bg1"/>
                </a:solidFill>
              </a:defRPr>
            </a:lvl1pPr>
          </a:lstStyle>
          <a:p>
            <a:endParaRPr lang="en-US"/>
          </a:p>
        </p:txBody>
      </p:sp>
      <p:pic>
        <p:nvPicPr>
          <p:cNvPr id="11" name="Picture 10">
            <a:extLst>
              <a:ext uri="{FF2B5EF4-FFF2-40B4-BE49-F238E27FC236}">
                <a16:creationId xmlns:a16="http://schemas.microsoft.com/office/drawing/2014/main" id="{5E6D3F57-B7D9-8F4B-98EC-025799A5977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467544" y="6183033"/>
            <a:ext cx="1379166" cy="413382"/>
          </a:xfrm>
          <a:prstGeom prst="rect">
            <a:avLst/>
          </a:prstGeom>
        </p:spPr>
      </p:pic>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MWF Quote - Orange">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 Placeholder 41"/>
          <p:cNvSpPr>
            <a:spLocks noGrp="1"/>
          </p:cNvSpPr>
          <p:nvPr>
            <p:ph type="body" sz="quarter" idx="11" hasCustomPrompt="1"/>
          </p:nvPr>
        </p:nvSpPr>
        <p:spPr>
          <a:xfrm>
            <a:off x="467544" y="800708"/>
            <a:ext cx="8295992" cy="3288318"/>
          </a:xfrm>
        </p:spPr>
        <p:txBody>
          <a:bodyPr>
            <a:normAutofit/>
          </a:bodyPr>
          <a:lstStyle>
            <a:lvl1pPr marL="0" indent="0">
              <a:lnSpc>
                <a:spcPct val="110000"/>
              </a:lnSpc>
              <a:buNone/>
              <a:defRPr sz="3200" b="1" spc="0">
                <a:solidFill>
                  <a:schemeClr val="bg1"/>
                </a:solidFill>
              </a:defRPr>
            </a:lvl1pPr>
          </a:lstStyle>
          <a:p>
            <a:pPr lvl="0"/>
            <a:r>
              <a:rPr lang="en-US"/>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0">
            <a:noFill/>
          </a:ln>
        </p:spPr>
        <p:txBody>
          <a:bodyPr anchor="ctr"/>
          <a:lstStyle>
            <a:lvl1pPr marL="0" indent="0" algn="ctr">
              <a:buFontTx/>
              <a:buNone/>
              <a:defRPr b="1">
                <a:solidFill>
                  <a:schemeClr val="bg1"/>
                </a:solidFill>
              </a:defRPr>
            </a:lvl1pPr>
          </a:lstStyle>
          <a:p>
            <a:r>
              <a:rPr lang="en-US"/>
              <a:t>Bio Pic</a:t>
            </a:r>
          </a:p>
        </p:txBody>
      </p:sp>
      <p:sp>
        <p:nvSpPr>
          <p:cNvPr id="27" name="Text Placeholder 41"/>
          <p:cNvSpPr>
            <a:spLocks noGrp="1"/>
          </p:cNvSpPr>
          <p:nvPr>
            <p:ph type="body" sz="quarter" idx="13" hasCustomPrompt="1"/>
          </p:nvPr>
        </p:nvSpPr>
        <p:spPr>
          <a:xfrm>
            <a:off x="1519519" y="4564056"/>
            <a:ext cx="4114800" cy="394589"/>
          </a:xfrm>
        </p:spPr>
        <p:txBody>
          <a:bodyPr>
            <a:normAutofit/>
          </a:bodyPr>
          <a:lstStyle>
            <a:lvl1pPr marL="0" indent="0">
              <a:lnSpc>
                <a:spcPct val="110000"/>
              </a:lnSpc>
              <a:buNone/>
              <a:defRPr sz="1600" b="1" spc="0">
                <a:solidFill>
                  <a:schemeClr val="bg1"/>
                </a:solidFill>
              </a:defRPr>
            </a:lvl1pPr>
          </a:lstStyle>
          <a:p>
            <a:pPr lvl="0"/>
            <a:r>
              <a:rPr lang="en-US"/>
              <a:t>Insert name of the person</a:t>
            </a:r>
          </a:p>
        </p:txBody>
      </p:sp>
      <p:sp>
        <p:nvSpPr>
          <p:cNvPr id="29" name="Text Placeholder 41"/>
          <p:cNvSpPr>
            <a:spLocks noGrp="1"/>
          </p:cNvSpPr>
          <p:nvPr>
            <p:ph type="body" sz="quarter" idx="14" hasCustomPrompt="1"/>
          </p:nvPr>
        </p:nvSpPr>
        <p:spPr>
          <a:xfrm>
            <a:off x="1519519" y="4848578"/>
            <a:ext cx="4114800" cy="394589"/>
          </a:xfrm>
        </p:spPr>
        <p:txBody>
          <a:bodyPr>
            <a:normAutofit/>
          </a:bodyPr>
          <a:lstStyle>
            <a:lvl1pPr marL="0" indent="0">
              <a:lnSpc>
                <a:spcPct val="110000"/>
              </a:lnSpc>
              <a:buNone/>
              <a:defRPr sz="1200" b="0" i="0" spc="0">
                <a:solidFill>
                  <a:schemeClr val="bg1"/>
                </a:solidFill>
              </a:defRPr>
            </a:lvl1pPr>
          </a:lstStyle>
          <a:p>
            <a:pPr lvl="0"/>
            <a:r>
              <a:rPr lang="en-US"/>
              <a:t>Insert designation</a:t>
            </a:r>
          </a:p>
        </p:txBody>
      </p:sp>
      <p:sp>
        <p:nvSpPr>
          <p:cNvPr id="18" name="Text Placeholder 41"/>
          <p:cNvSpPr>
            <a:spLocks noGrp="1"/>
          </p:cNvSpPr>
          <p:nvPr>
            <p:ph type="body" sz="quarter" idx="15" hasCustomPrompt="1"/>
          </p:nvPr>
        </p:nvSpPr>
        <p:spPr>
          <a:xfrm>
            <a:off x="1519519" y="5426340"/>
            <a:ext cx="3790789" cy="250929"/>
          </a:xfrm>
        </p:spPr>
        <p:txBody>
          <a:bodyPr anchor="t">
            <a:normAutofit/>
          </a:bodyPr>
          <a:lstStyle>
            <a:lvl1pPr marL="0" indent="0" algn="l">
              <a:lnSpc>
                <a:spcPct val="110000"/>
              </a:lnSpc>
              <a:buNone/>
              <a:defRPr sz="900" b="0" spc="0">
                <a:solidFill>
                  <a:schemeClr val="accent2">
                    <a:lumMod val="40000"/>
                    <a:lumOff val="60000"/>
                  </a:schemeClr>
                </a:solidFill>
              </a:defRPr>
            </a:lvl1pPr>
          </a:lstStyle>
          <a:p>
            <a:pPr lvl="0"/>
            <a:r>
              <a:rPr lang="en-US"/>
              <a:t>Insert Source Info</a:t>
            </a:r>
          </a:p>
        </p:txBody>
      </p:sp>
      <p:sp>
        <p:nvSpPr>
          <p:cNvPr id="12"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a:solidFill>
                <a:schemeClr val="bg1"/>
              </a:solidFill>
              <a:latin typeface="+mn-lt"/>
            </a:endParaRPr>
          </a:p>
        </p:txBody>
      </p:sp>
      <p:sp>
        <p:nvSpPr>
          <p:cNvPr id="2" name="Footer Placeholder 1">
            <a:extLst>
              <a:ext uri="{FF2B5EF4-FFF2-40B4-BE49-F238E27FC236}">
                <a16:creationId xmlns:a16="http://schemas.microsoft.com/office/drawing/2014/main" id="{4AD26ECB-F423-1045-92B3-BDC984610628}"/>
              </a:ext>
            </a:extLst>
          </p:cNvPr>
          <p:cNvSpPr>
            <a:spLocks noGrp="1"/>
          </p:cNvSpPr>
          <p:nvPr>
            <p:ph type="ftr" sz="quarter" idx="16"/>
          </p:nvPr>
        </p:nvSpPr>
        <p:spPr/>
        <p:txBody>
          <a:bodyPr/>
          <a:lstStyle>
            <a:lvl1pPr>
              <a:defRPr>
                <a:solidFill>
                  <a:schemeClr val="bg1"/>
                </a:solidFill>
              </a:defRPr>
            </a:lvl1pPr>
          </a:lstStyle>
          <a:p>
            <a:endParaRPr lang="en-US"/>
          </a:p>
        </p:txBody>
      </p:sp>
      <p:pic>
        <p:nvPicPr>
          <p:cNvPr id="11" name="Picture 10">
            <a:extLst>
              <a:ext uri="{FF2B5EF4-FFF2-40B4-BE49-F238E27FC236}">
                <a16:creationId xmlns:a16="http://schemas.microsoft.com/office/drawing/2014/main" id="{D2C8B7AD-A6D7-AE46-8C4C-7FBBC674BCD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467544" y="6183033"/>
            <a:ext cx="1379166" cy="413382"/>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MWF Section 1 - Teal">
    <p:spTree>
      <p:nvGrpSpPr>
        <p:cNvPr id="1" name=""/>
        <p:cNvGrpSpPr/>
        <p:nvPr/>
      </p:nvGrpSpPr>
      <p:grpSpPr>
        <a:xfrm>
          <a:off x="0" y="0"/>
          <a:ext cx="0" cy="0"/>
          <a:chOff x="0" y="0"/>
          <a:chExt cx="0" cy="0"/>
        </a:xfrm>
      </p:grpSpPr>
      <p:sp>
        <p:nvSpPr>
          <p:cNvPr id="2" name="Rectangle 1"/>
          <p:cNvSpPr/>
          <p:nvPr userDrawn="1"/>
        </p:nvSpPr>
        <p:spPr>
          <a:xfrm>
            <a:off x="217054" y="0"/>
            <a:ext cx="892848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userDrawn="1"/>
        </p:nvSpPr>
        <p:spPr>
          <a:xfrm>
            <a:off x="0" y="0"/>
            <a:ext cx="217054" cy="6858000"/>
          </a:xfrm>
          <a:prstGeom prst="rect">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a:t>Click to edit master title style</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a:t>Insert sub text</a:t>
            </a:r>
          </a:p>
        </p:txBody>
      </p:sp>
      <p:sp>
        <p:nvSpPr>
          <p:cNvPr id="19"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100" baseline="0">
                <a:solidFill>
                  <a:schemeClr val="bg2">
                    <a:lumMod val="40000"/>
                    <a:lumOff val="6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SECTION NUMBER</a:t>
            </a:r>
          </a:p>
        </p:txBody>
      </p:sp>
      <p:sp>
        <p:nvSpPr>
          <p:cNvPr id="10"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a:solidFill>
                <a:schemeClr val="bg1"/>
              </a:solidFill>
              <a:latin typeface="+mn-lt"/>
            </a:endParaRPr>
          </a:p>
        </p:txBody>
      </p:sp>
      <p:sp>
        <p:nvSpPr>
          <p:cNvPr id="4" name="Footer Placeholder 3">
            <a:extLst>
              <a:ext uri="{FF2B5EF4-FFF2-40B4-BE49-F238E27FC236}">
                <a16:creationId xmlns:a16="http://schemas.microsoft.com/office/drawing/2014/main" id="{7DE5A2D0-4F13-F245-8C06-5F0B8F40A9F8}"/>
              </a:ext>
            </a:extLst>
          </p:cNvPr>
          <p:cNvSpPr>
            <a:spLocks noGrp="1"/>
          </p:cNvSpPr>
          <p:nvPr>
            <p:ph type="ftr" sz="quarter" idx="11"/>
          </p:nvPr>
        </p:nvSpPr>
        <p:spPr/>
        <p:txBody>
          <a:bodyPr/>
          <a:lstStyle>
            <a:lvl1pPr>
              <a:defRPr>
                <a:solidFill>
                  <a:schemeClr val="bg1"/>
                </a:solidFill>
              </a:defRPr>
            </a:lvl1pPr>
          </a:lstStyle>
          <a:p>
            <a:endParaRPr lang="en-US"/>
          </a:p>
        </p:txBody>
      </p:sp>
      <p:pic>
        <p:nvPicPr>
          <p:cNvPr id="11" name="Picture 10">
            <a:extLst>
              <a:ext uri="{FF2B5EF4-FFF2-40B4-BE49-F238E27FC236}">
                <a16:creationId xmlns:a16="http://schemas.microsoft.com/office/drawing/2014/main" id="{7AED6370-4F07-5D41-8CB0-5ED304C96E77}"/>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CMWF Quote - Teal">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 Placeholder 41"/>
          <p:cNvSpPr>
            <a:spLocks noGrp="1"/>
          </p:cNvSpPr>
          <p:nvPr>
            <p:ph type="body" sz="quarter" idx="11" hasCustomPrompt="1"/>
          </p:nvPr>
        </p:nvSpPr>
        <p:spPr>
          <a:xfrm>
            <a:off x="467544" y="800708"/>
            <a:ext cx="8295992" cy="3288318"/>
          </a:xfrm>
        </p:spPr>
        <p:txBody>
          <a:bodyPr>
            <a:normAutofit/>
          </a:bodyPr>
          <a:lstStyle>
            <a:lvl1pPr marL="0" indent="0">
              <a:lnSpc>
                <a:spcPct val="110000"/>
              </a:lnSpc>
              <a:buNone/>
              <a:defRPr sz="3200" b="1" spc="0">
                <a:solidFill>
                  <a:schemeClr val="bg1"/>
                </a:solidFill>
              </a:defRPr>
            </a:lvl1pPr>
          </a:lstStyle>
          <a:p>
            <a:pPr lvl="0"/>
            <a:r>
              <a:rPr lang="en-US"/>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25400">
            <a:noFill/>
          </a:ln>
        </p:spPr>
        <p:txBody>
          <a:bodyPr anchor="ctr"/>
          <a:lstStyle>
            <a:lvl1pPr marL="0" indent="0" algn="ctr">
              <a:buFontTx/>
              <a:buNone/>
              <a:defRPr b="1">
                <a:solidFill>
                  <a:schemeClr val="bg1"/>
                </a:solidFill>
              </a:defRPr>
            </a:lvl1pPr>
          </a:lstStyle>
          <a:p>
            <a:r>
              <a:rPr lang="en-US"/>
              <a:t>Bio Pic</a:t>
            </a:r>
          </a:p>
        </p:txBody>
      </p:sp>
      <p:sp>
        <p:nvSpPr>
          <p:cNvPr id="27" name="Text Placeholder 41"/>
          <p:cNvSpPr>
            <a:spLocks noGrp="1"/>
          </p:cNvSpPr>
          <p:nvPr>
            <p:ph type="body" sz="quarter" idx="13" hasCustomPrompt="1"/>
          </p:nvPr>
        </p:nvSpPr>
        <p:spPr>
          <a:xfrm>
            <a:off x="1519519" y="4564056"/>
            <a:ext cx="4114800" cy="394589"/>
          </a:xfrm>
        </p:spPr>
        <p:txBody>
          <a:bodyPr>
            <a:normAutofit/>
          </a:bodyPr>
          <a:lstStyle>
            <a:lvl1pPr marL="0" indent="0">
              <a:lnSpc>
                <a:spcPct val="110000"/>
              </a:lnSpc>
              <a:buNone/>
              <a:defRPr sz="1600" b="1" spc="0">
                <a:solidFill>
                  <a:schemeClr val="bg1"/>
                </a:solidFill>
              </a:defRPr>
            </a:lvl1pPr>
          </a:lstStyle>
          <a:p>
            <a:pPr lvl="0"/>
            <a:r>
              <a:rPr lang="en-US"/>
              <a:t>Insert name of the person</a:t>
            </a:r>
          </a:p>
        </p:txBody>
      </p:sp>
      <p:sp>
        <p:nvSpPr>
          <p:cNvPr id="29" name="Text Placeholder 41"/>
          <p:cNvSpPr>
            <a:spLocks noGrp="1"/>
          </p:cNvSpPr>
          <p:nvPr>
            <p:ph type="body" sz="quarter" idx="14" hasCustomPrompt="1"/>
          </p:nvPr>
        </p:nvSpPr>
        <p:spPr>
          <a:xfrm>
            <a:off x="1519519" y="4848578"/>
            <a:ext cx="4114800" cy="394589"/>
          </a:xfrm>
        </p:spPr>
        <p:txBody>
          <a:bodyPr>
            <a:normAutofit/>
          </a:bodyPr>
          <a:lstStyle>
            <a:lvl1pPr marL="0" indent="0">
              <a:lnSpc>
                <a:spcPct val="110000"/>
              </a:lnSpc>
              <a:buNone/>
              <a:defRPr sz="1200" b="0" i="0" spc="0">
                <a:solidFill>
                  <a:schemeClr val="bg1"/>
                </a:solidFill>
              </a:defRPr>
            </a:lvl1pPr>
          </a:lstStyle>
          <a:p>
            <a:pPr lvl="0"/>
            <a:r>
              <a:rPr lang="en-US"/>
              <a:t>Insert designation</a:t>
            </a:r>
          </a:p>
        </p:txBody>
      </p:sp>
      <p:sp>
        <p:nvSpPr>
          <p:cNvPr id="18" name="Text Placeholder 41"/>
          <p:cNvSpPr>
            <a:spLocks noGrp="1"/>
          </p:cNvSpPr>
          <p:nvPr>
            <p:ph type="body" sz="quarter" idx="15" hasCustomPrompt="1"/>
          </p:nvPr>
        </p:nvSpPr>
        <p:spPr>
          <a:xfrm>
            <a:off x="1519519" y="5426340"/>
            <a:ext cx="3790789" cy="250929"/>
          </a:xfrm>
        </p:spPr>
        <p:txBody>
          <a:bodyPr anchor="t">
            <a:normAutofit/>
          </a:bodyPr>
          <a:lstStyle>
            <a:lvl1pPr marL="0" indent="0" algn="l">
              <a:lnSpc>
                <a:spcPct val="110000"/>
              </a:lnSpc>
              <a:buNone/>
              <a:defRPr sz="900" b="0" spc="0">
                <a:solidFill>
                  <a:schemeClr val="bg2">
                    <a:lumMod val="20000"/>
                    <a:lumOff val="80000"/>
                  </a:schemeClr>
                </a:solidFill>
              </a:defRPr>
            </a:lvl1pPr>
          </a:lstStyle>
          <a:p>
            <a:pPr lvl="0"/>
            <a:r>
              <a:rPr lang="en-US"/>
              <a:t>Insert Source Info</a:t>
            </a:r>
          </a:p>
        </p:txBody>
      </p:sp>
      <p:sp>
        <p:nvSpPr>
          <p:cNvPr id="1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a:solidFill>
                <a:schemeClr val="bg1"/>
              </a:solidFill>
              <a:latin typeface="+mn-lt"/>
            </a:endParaRPr>
          </a:p>
        </p:txBody>
      </p:sp>
      <p:sp>
        <p:nvSpPr>
          <p:cNvPr id="2" name="Footer Placeholder 1">
            <a:extLst>
              <a:ext uri="{FF2B5EF4-FFF2-40B4-BE49-F238E27FC236}">
                <a16:creationId xmlns:a16="http://schemas.microsoft.com/office/drawing/2014/main" id="{C25419DB-9474-2846-8B3E-DA30852DC010}"/>
              </a:ext>
            </a:extLst>
          </p:cNvPr>
          <p:cNvSpPr>
            <a:spLocks noGrp="1"/>
          </p:cNvSpPr>
          <p:nvPr>
            <p:ph type="ftr" sz="quarter" idx="16"/>
          </p:nvPr>
        </p:nvSpPr>
        <p:spPr/>
        <p:txBody>
          <a:bodyPr/>
          <a:lstStyle>
            <a:lvl1pPr>
              <a:defRPr>
                <a:solidFill>
                  <a:schemeClr val="bg1"/>
                </a:solidFill>
              </a:defRPr>
            </a:lvl1pPr>
          </a:lstStyle>
          <a:p>
            <a:endParaRPr lang="en-US"/>
          </a:p>
        </p:txBody>
      </p:sp>
      <p:pic>
        <p:nvPicPr>
          <p:cNvPr id="11" name="Picture 10">
            <a:extLst>
              <a:ext uri="{FF2B5EF4-FFF2-40B4-BE49-F238E27FC236}">
                <a16:creationId xmlns:a16="http://schemas.microsoft.com/office/drawing/2014/main" id="{ED40BC8F-F8D9-4849-9747-9D85A748CBF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467544" y="6183033"/>
            <a:ext cx="1379166" cy="413382"/>
          </a:xfrm>
          <a:prstGeom prst="rect">
            <a:avLst/>
          </a:prstGeom>
        </p:spPr>
      </p:pic>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CMWF Quote - Green">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 Placeholder 41"/>
          <p:cNvSpPr>
            <a:spLocks noGrp="1"/>
          </p:cNvSpPr>
          <p:nvPr>
            <p:ph type="body" sz="quarter" idx="11" hasCustomPrompt="1"/>
          </p:nvPr>
        </p:nvSpPr>
        <p:spPr>
          <a:xfrm>
            <a:off x="467544" y="800708"/>
            <a:ext cx="8295992" cy="3288318"/>
          </a:xfrm>
        </p:spPr>
        <p:txBody>
          <a:bodyPr>
            <a:normAutofit/>
          </a:bodyPr>
          <a:lstStyle>
            <a:lvl1pPr marL="0" indent="0">
              <a:lnSpc>
                <a:spcPct val="110000"/>
              </a:lnSpc>
              <a:buNone/>
              <a:defRPr sz="3200" b="1" spc="0">
                <a:solidFill>
                  <a:schemeClr val="bg1"/>
                </a:solidFill>
              </a:defRPr>
            </a:lvl1pPr>
          </a:lstStyle>
          <a:p>
            <a:pPr lvl="0"/>
            <a:r>
              <a:rPr lang="en-US"/>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25400">
            <a:noFill/>
          </a:ln>
        </p:spPr>
        <p:txBody>
          <a:bodyPr anchor="ctr"/>
          <a:lstStyle>
            <a:lvl1pPr marL="0" indent="0" algn="ctr">
              <a:buFontTx/>
              <a:buNone/>
              <a:defRPr b="1">
                <a:solidFill>
                  <a:schemeClr val="bg1"/>
                </a:solidFill>
              </a:defRPr>
            </a:lvl1pPr>
          </a:lstStyle>
          <a:p>
            <a:r>
              <a:rPr lang="en-US"/>
              <a:t>Bio Pic</a:t>
            </a:r>
          </a:p>
        </p:txBody>
      </p:sp>
      <p:sp>
        <p:nvSpPr>
          <p:cNvPr id="27" name="Text Placeholder 41"/>
          <p:cNvSpPr>
            <a:spLocks noGrp="1"/>
          </p:cNvSpPr>
          <p:nvPr>
            <p:ph type="body" sz="quarter" idx="13" hasCustomPrompt="1"/>
          </p:nvPr>
        </p:nvSpPr>
        <p:spPr>
          <a:xfrm>
            <a:off x="1519519" y="4564056"/>
            <a:ext cx="4114800" cy="394589"/>
          </a:xfrm>
        </p:spPr>
        <p:txBody>
          <a:bodyPr>
            <a:normAutofit/>
          </a:bodyPr>
          <a:lstStyle>
            <a:lvl1pPr marL="0" indent="0">
              <a:lnSpc>
                <a:spcPct val="110000"/>
              </a:lnSpc>
              <a:buNone/>
              <a:defRPr sz="1600" b="1" spc="0">
                <a:solidFill>
                  <a:schemeClr val="bg1"/>
                </a:solidFill>
              </a:defRPr>
            </a:lvl1pPr>
          </a:lstStyle>
          <a:p>
            <a:pPr lvl="0"/>
            <a:r>
              <a:rPr lang="en-US"/>
              <a:t>Insert name of the person</a:t>
            </a:r>
          </a:p>
        </p:txBody>
      </p:sp>
      <p:sp>
        <p:nvSpPr>
          <p:cNvPr id="29" name="Text Placeholder 41"/>
          <p:cNvSpPr>
            <a:spLocks noGrp="1"/>
          </p:cNvSpPr>
          <p:nvPr>
            <p:ph type="body" sz="quarter" idx="14" hasCustomPrompt="1"/>
          </p:nvPr>
        </p:nvSpPr>
        <p:spPr>
          <a:xfrm>
            <a:off x="1519519" y="4848578"/>
            <a:ext cx="4114800" cy="394589"/>
          </a:xfrm>
        </p:spPr>
        <p:txBody>
          <a:bodyPr>
            <a:normAutofit/>
          </a:bodyPr>
          <a:lstStyle>
            <a:lvl1pPr marL="0" indent="0">
              <a:lnSpc>
                <a:spcPct val="110000"/>
              </a:lnSpc>
              <a:buNone/>
              <a:defRPr sz="1200" b="0" i="0" spc="0">
                <a:solidFill>
                  <a:schemeClr val="bg1"/>
                </a:solidFill>
              </a:defRPr>
            </a:lvl1pPr>
          </a:lstStyle>
          <a:p>
            <a:pPr lvl="0"/>
            <a:r>
              <a:rPr lang="en-US"/>
              <a:t>Insert designation</a:t>
            </a:r>
          </a:p>
        </p:txBody>
      </p:sp>
      <p:sp>
        <p:nvSpPr>
          <p:cNvPr id="18" name="Text Placeholder 41"/>
          <p:cNvSpPr>
            <a:spLocks noGrp="1"/>
          </p:cNvSpPr>
          <p:nvPr>
            <p:ph type="body" sz="quarter" idx="15" hasCustomPrompt="1"/>
          </p:nvPr>
        </p:nvSpPr>
        <p:spPr>
          <a:xfrm>
            <a:off x="1519519" y="5426340"/>
            <a:ext cx="3790789" cy="250929"/>
          </a:xfrm>
        </p:spPr>
        <p:txBody>
          <a:bodyPr anchor="t">
            <a:normAutofit/>
          </a:bodyPr>
          <a:lstStyle>
            <a:lvl1pPr marL="0" indent="0" algn="l">
              <a:lnSpc>
                <a:spcPct val="110000"/>
              </a:lnSpc>
              <a:buNone/>
              <a:defRPr sz="900" b="0" spc="0">
                <a:solidFill>
                  <a:schemeClr val="accent4">
                    <a:lumMod val="40000"/>
                    <a:lumOff val="60000"/>
                  </a:schemeClr>
                </a:solidFill>
              </a:defRPr>
            </a:lvl1pPr>
          </a:lstStyle>
          <a:p>
            <a:pPr lvl="0"/>
            <a:r>
              <a:rPr lang="en-US"/>
              <a:t>Insert Source Info</a:t>
            </a:r>
          </a:p>
        </p:txBody>
      </p:sp>
      <p:sp>
        <p:nvSpPr>
          <p:cNvPr id="1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a:solidFill>
                <a:schemeClr val="bg1"/>
              </a:solidFill>
              <a:latin typeface="+mn-lt"/>
            </a:endParaRPr>
          </a:p>
        </p:txBody>
      </p:sp>
      <p:sp>
        <p:nvSpPr>
          <p:cNvPr id="2" name="Footer Placeholder 1">
            <a:extLst>
              <a:ext uri="{FF2B5EF4-FFF2-40B4-BE49-F238E27FC236}">
                <a16:creationId xmlns:a16="http://schemas.microsoft.com/office/drawing/2014/main" id="{59A9B494-9F9D-2F40-9D90-755C68BE6CB6}"/>
              </a:ext>
            </a:extLst>
          </p:cNvPr>
          <p:cNvSpPr>
            <a:spLocks noGrp="1"/>
          </p:cNvSpPr>
          <p:nvPr>
            <p:ph type="ftr" sz="quarter" idx="16"/>
          </p:nvPr>
        </p:nvSpPr>
        <p:spPr/>
        <p:txBody>
          <a:bodyPr/>
          <a:lstStyle>
            <a:lvl1pPr>
              <a:defRPr>
                <a:solidFill>
                  <a:schemeClr val="bg1"/>
                </a:solidFill>
              </a:defRPr>
            </a:lvl1pPr>
          </a:lstStyle>
          <a:p>
            <a:endParaRPr lang="en-US"/>
          </a:p>
        </p:txBody>
      </p:sp>
      <p:pic>
        <p:nvPicPr>
          <p:cNvPr id="11" name="Picture 10">
            <a:extLst>
              <a:ext uri="{FF2B5EF4-FFF2-40B4-BE49-F238E27FC236}">
                <a16:creationId xmlns:a16="http://schemas.microsoft.com/office/drawing/2014/main" id="{F6CCD010-54C7-3541-BC74-F2FAF23D8F2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467544" y="6183033"/>
            <a:ext cx="1379166" cy="413382"/>
          </a:xfrm>
          <a:prstGeom prst="rect">
            <a:avLst/>
          </a:prstGeom>
        </p:spPr>
      </p:pic>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CMWF Quote - Purple">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 Placeholder 41"/>
          <p:cNvSpPr>
            <a:spLocks noGrp="1"/>
          </p:cNvSpPr>
          <p:nvPr>
            <p:ph type="body" sz="quarter" idx="11" hasCustomPrompt="1"/>
          </p:nvPr>
        </p:nvSpPr>
        <p:spPr>
          <a:xfrm>
            <a:off x="467544" y="800708"/>
            <a:ext cx="8295992" cy="3288318"/>
          </a:xfrm>
        </p:spPr>
        <p:txBody>
          <a:bodyPr>
            <a:normAutofit/>
          </a:bodyPr>
          <a:lstStyle>
            <a:lvl1pPr marL="0" indent="0">
              <a:lnSpc>
                <a:spcPct val="110000"/>
              </a:lnSpc>
              <a:buNone/>
              <a:defRPr sz="3200" b="1" spc="0">
                <a:solidFill>
                  <a:schemeClr val="bg1"/>
                </a:solidFill>
              </a:defRPr>
            </a:lvl1pPr>
          </a:lstStyle>
          <a:p>
            <a:pPr lvl="0"/>
            <a:r>
              <a:rPr lang="en-US"/>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25400">
            <a:noFill/>
          </a:ln>
        </p:spPr>
        <p:txBody>
          <a:bodyPr anchor="ctr"/>
          <a:lstStyle>
            <a:lvl1pPr marL="0" indent="0" algn="ctr">
              <a:buFontTx/>
              <a:buNone/>
              <a:defRPr b="1">
                <a:solidFill>
                  <a:schemeClr val="bg1"/>
                </a:solidFill>
              </a:defRPr>
            </a:lvl1pPr>
          </a:lstStyle>
          <a:p>
            <a:r>
              <a:rPr lang="en-US"/>
              <a:t>Bio Pic</a:t>
            </a:r>
          </a:p>
        </p:txBody>
      </p:sp>
      <p:sp>
        <p:nvSpPr>
          <p:cNvPr id="27" name="Text Placeholder 41"/>
          <p:cNvSpPr>
            <a:spLocks noGrp="1"/>
          </p:cNvSpPr>
          <p:nvPr>
            <p:ph type="body" sz="quarter" idx="13" hasCustomPrompt="1"/>
          </p:nvPr>
        </p:nvSpPr>
        <p:spPr>
          <a:xfrm>
            <a:off x="1519519" y="4564056"/>
            <a:ext cx="4114800" cy="394589"/>
          </a:xfrm>
        </p:spPr>
        <p:txBody>
          <a:bodyPr>
            <a:normAutofit/>
          </a:bodyPr>
          <a:lstStyle>
            <a:lvl1pPr marL="0" indent="0">
              <a:lnSpc>
                <a:spcPct val="110000"/>
              </a:lnSpc>
              <a:buNone/>
              <a:defRPr sz="1600" b="1" spc="0">
                <a:solidFill>
                  <a:schemeClr val="bg1"/>
                </a:solidFill>
              </a:defRPr>
            </a:lvl1pPr>
          </a:lstStyle>
          <a:p>
            <a:pPr lvl="0"/>
            <a:r>
              <a:rPr lang="en-US"/>
              <a:t>Insert name of the person</a:t>
            </a:r>
          </a:p>
        </p:txBody>
      </p:sp>
      <p:sp>
        <p:nvSpPr>
          <p:cNvPr id="29" name="Text Placeholder 41"/>
          <p:cNvSpPr>
            <a:spLocks noGrp="1"/>
          </p:cNvSpPr>
          <p:nvPr>
            <p:ph type="body" sz="quarter" idx="14" hasCustomPrompt="1"/>
          </p:nvPr>
        </p:nvSpPr>
        <p:spPr>
          <a:xfrm>
            <a:off x="1519519" y="4848578"/>
            <a:ext cx="4114800" cy="394589"/>
          </a:xfrm>
        </p:spPr>
        <p:txBody>
          <a:bodyPr>
            <a:normAutofit/>
          </a:bodyPr>
          <a:lstStyle>
            <a:lvl1pPr marL="0" indent="0">
              <a:lnSpc>
                <a:spcPct val="110000"/>
              </a:lnSpc>
              <a:buNone/>
              <a:defRPr sz="1200" b="0" i="0" spc="0">
                <a:solidFill>
                  <a:schemeClr val="bg1"/>
                </a:solidFill>
              </a:defRPr>
            </a:lvl1pPr>
          </a:lstStyle>
          <a:p>
            <a:pPr lvl="0"/>
            <a:r>
              <a:rPr lang="en-US"/>
              <a:t>Insert designation</a:t>
            </a:r>
          </a:p>
        </p:txBody>
      </p:sp>
      <p:sp>
        <p:nvSpPr>
          <p:cNvPr id="18" name="Text Placeholder 41"/>
          <p:cNvSpPr>
            <a:spLocks noGrp="1"/>
          </p:cNvSpPr>
          <p:nvPr>
            <p:ph type="body" sz="quarter" idx="15" hasCustomPrompt="1"/>
          </p:nvPr>
        </p:nvSpPr>
        <p:spPr>
          <a:xfrm>
            <a:off x="1519519" y="5426340"/>
            <a:ext cx="3790789" cy="250929"/>
          </a:xfrm>
        </p:spPr>
        <p:txBody>
          <a:bodyPr anchor="t">
            <a:normAutofit/>
          </a:bodyPr>
          <a:lstStyle>
            <a:lvl1pPr marL="0" indent="0" algn="l">
              <a:lnSpc>
                <a:spcPct val="110000"/>
              </a:lnSpc>
              <a:buNone/>
              <a:defRPr sz="900" b="0" spc="0">
                <a:solidFill>
                  <a:schemeClr val="accent5">
                    <a:lumMod val="40000"/>
                    <a:lumOff val="60000"/>
                  </a:schemeClr>
                </a:solidFill>
              </a:defRPr>
            </a:lvl1pPr>
          </a:lstStyle>
          <a:p>
            <a:pPr lvl="0"/>
            <a:r>
              <a:rPr lang="en-US"/>
              <a:t>Insert Source Info</a:t>
            </a:r>
          </a:p>
        </p:txBody>
      </p:sp>
      <p:sp>
        <p:nvSpPr>
          <p:cNvPr id="1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a:solidFill>
                <a:schemeClr val="bg1"/>
              </a:solidFill>
              <a:latin typeface="+mn-lt"/>
            </a:endParaRPr>
          </a:p>
        </p:txBody>
      </p:sp>
      <p:sp>
        <p:nvSpPr>
          <p:cNvPr id="2" name="Footer Placeholder 1">
            <a:extLst>
              <a:ext uri="{FF2B5EF4-FFF2-40B4-BE49-F238E27FC236}">
                <a16:creationId xmlns:a16="http://schemas.microsoft.com/office/drawing/2014/main" id="{767F2C01-7E98-AC47-B47D-D0991DB0C91E}"/>
              </a:ext>
            </a:extLst>
          </p:cNvPr>
          <p:cNvSpPr>
            <a:spLocks noGrp="1"/>
          </p:cNvSpPr>
          <p:nvPr>
            <p:ph type="ftr" sz="quarter" idx="16"/>
          </p:nvPr>
        </p:nvSpPr>
        <p:spPr/>
        <p:txBody>
          <a:bodyPr/>
          <a:lstStyle>
            <a:lvl1pPr>
              <a:defRPr>
                <a:solidFill>
                  <a:schemeClr val="bg1"/>
                </a:solidFill>
              </a:defRPr>
            </a:lvl1pPr>
          </a:lstStyle>
          <a:p>
            <a:endParaRPr lang="en-US"/>
          </a:p>
        </p:txBody>
      </p:sp>
      <p:pic>
        <p:nvPicPr>
          <p:cNvPr id="11" name="Picture 10">
            <a:extLst>
              <a:ext uri="{FF2B5EF4-FFF2-40B4-BE49-F238E27FC236}">
                <a16:creationId xmlns:a16="http://schemas.microsoft.com/office/drawing/2014/main" id="{E461B5FA-93C6-B347-8327-62EA2D39149E}"/>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467544" y="6183033"/>
            <a:ext cx="1379166" cy="413382"/>
          </a:xfrm>
          <a:prstGeom prst="rect">
            <a:avLst/>
          </a:prstGeom>
        </p:spPr>
      </p:pic>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131033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959301" y="6210832"/>
            <a:ext cx="2172716" cy="647192"/>
          </a:xfrm>
          <a:prstGeom prst="rect">
            <a:avLst/>
          </a:prstGeom>
        </p:spPr>
      </p:pic>
      <p:sp>
        <p:nvSpPr>
          <p:cNvPr id="19" name="Text Placeholder 18"/>
          <p:cNvSpPr>
            <a:spLocks noGrp="1"/>
          </p:cNvSpPr>
          <p:nvPr>
            <p:ph type="body" sz="quarter" idx="10"/>
          </p:nvPr>
        </p:nvSpPr>
        <p:spPr>
          <a:xfrm>
            <a:off x="0" y="0"/>
            <a:ext cx="9144000" cy="301752"/>
          </a:xfrm>
          <a:prstGeom prst="rect">
            <a:avLst/>
          </a:prstGeom>
        </p:spPr>
        <p:txBody>
          <a:bodyPr/>
          <a:lstStyle>
            <a:lvl1pPr marL="0" indent="0">
              <a:buNone/>
              <a:defRPr sz="1600" b="0" i="0">
                <a:solidFill>
                  <a:schemeClr val="accent6"/>
                </a:solidFill>
                <a:latin typeface="Calibri Light" charset="0"/>
                <a:ea typeface="Calibri Light" charset="0"/>
                <a:cs typeface="Calibri Light" charset="0"/>
              </a:defRPr>
            </a:lvl1pPr>
            <a:lvl2pPr marL="457200" indent="0">
              <a:buNone/>
              <a:defRPr sz="1600" b="0" i="0">
                <a:solidFill>
                  <a:schemeClr val="accent6"/>
                </a:solidFill>
                <a:latin typeface="Calibri Light" charset="0"/>
                <a:ea typeface="Calibri Light" charset="0"/>
                <a:cs typeface="Calibri Light" charset="0"/>
              </a:defRPr>
            </a:lvl2pPr>
            <a:lvl3pPr marL="914400" indent="0">
              <a:buNone/>
              <a:defRPr sz="1600" b="0" i="0">
                <a:solidFill>
                  <a:schemeClr val="accent6"/>
                </a:solidFill>
                <a:latin typeface="Calibri Light" charset="0"/>
                <a:ea typeface="Calibri Light" charset="0"/>
                <a:cs typeface="Calibri Light" charset="0"/>
              </a:defRPr>
            </a:lvl3pPr>
            <a:lvl4pPr marL="1371600" indent="0">
              <a:buNone/>
              <a:defRPr sz="1600" b="0" i="0">
                <a:solidFill>
                  <a:schemeClr val="accent6"/>
                </a:solidFill>
                <a:latin typeface="Calibri Light" charset="0"/>
                <a:ea typeface="Calibri Light" charset="0"/>
                <a:cs typeface="Calibri Light" charset="0"/>
              </a:defRPr>
            </a:lvl4pPr>
            <a:lvl5pPr marL="1828800" indent="0">
              <a:buNone/>
              <a:defRPr sz="1600" b="0" i="0">
                <a:solidFill>
                  <a:schemeClr val="accent6"/>
                </a:solidFill>
                <a:latin typeface="Calibri Light" charset="0"/>
                <a:ea typeface="Calibri Light" charset="0"/>
                <a:cs typeface="Calibri Light" charset="0"/>
              </a:defRPr>
            </a:lvl5pPr>
          </a:lstStyle>
          <a:p>
            <a:pPr lvl="0"/>
            <a:r>
              <a:rPr lang="en-US"/>
              <a:t>Click to edit Master text styles</a:t>
            </a:r>
          </a:p>
        </p:txBody>
      </p:sp>
      <p:sp>
        <p:nvSpPr>
          <p:cNvPr id="22" name="Text Placeholder 21"/>
          <p:cNvSpPr>
            <a:spLocks noGrp="1"/>
          </p:cNvSpPr>
          <p:nvPr>
            <p:ph type="body" sz="quarter" idx="11"/>
          </p:nvPr>
        </p:nvSpPr>
        <p:spPr>
          <a:xfrm>
            <a:off x="-1" y="304800"/>
            <a:ext cx="9132017" cy="911352"/>
          </a:xfrm>
          <a:prstGeom prst="rect">
            <a:avLst/>
          </a:prstGeom>
        </p:spPr>
        <p:txBody>
          <a:bodyPr/>
          <a:lstStyle>
            <a:lvl1pPr marL="0" indent="0">
              <a:lnSpc>
                <a:spcPct val="90000"/>
              </a:lnSpc>
              <a:spcBef>
                <a:spcPts val="0"/>
              </a:spcBef>
              <a:buNone/>
              <a:defRPr sz="2600" b="1" i="0">
                <a:solidFill>
                  <a:schemeClr val="accent6"/>
                </a:solidFill>
                <a:latin typeface="Calibri Light" charset="0"/>
                <a:ea typeface="Calibri Light" charset="0"/>
                <a:cs typeface="Calibri Light" charset="0"/>
              </a:defRPr>
            </a:lvl1pPr>
            <a:lvl2pPr marL="457200" indent="0">
              <a:buNone/>
              <a:defRPr sz="2600" b="1" i="0">
                <a:solidFill>
                  <a:schemeClr val="accent6"/>
                </a:solidFill>
                <a:latin typeface="Calibri Light" charset="0"/>
                <a:ea typeface="Calibri Light" charset="0"/>
                <a:cs typeface="Calibri Light" charset="0"/>
              </a:defRPr>
            </a:lvl2pPr>
            <a:lvl3pPr marL="914400" indent="0">
              <a:buNone/>
              <a:defRPr sz="2600" b="1" i="0">
                <a:solidFill>
                  <a:schemeClr val="accent6"/>
                </a:solidFill>
                <a:latin typeface="Calibri Light" charset="0"/>
                <a:ea typeface="Calibri Light" charset="0"/>
                <a:cs typeface="Calibri Light" charset="0"/>
              </a:defRPr>
            </a:lvl3pPr>
            <a:lvl4pPr marL="1371600" indent="0">
              <a:buNone/>
              <a:defRPr sz="2600" b="1" i="0">
                <a:solidFill>
                  <a:schemeClr val="accent6"/>
                </a:solidFill>
                <a:latin typeface="Calibri Light" charset="0"/>
                <a:ea typeface="Calibri Light" charset="0"/>
                <a:cs typeface="Calibri Light" charset="0"/>
              </a:defRPr>
            </a:lvl4pPr>
            <a:lvl5pPr marL="1828800" indent="0">
              <a:buNone/>
              <a:defRPr sz="2600" b="1" i="0">
                <a:solidFill>
                  <a:schemeClr val="accent6"/>
                </a:solidFill>
                <a:latin typeface="Calibri Light" charset="0"/>
                <a:ea typeface="Calibri Light" charset="0"/>
                <a:cs typeface="Calibri Light" charset="0"/>
              </a:defRPr>
            </a:lvl5pPr>
          </a:lstStyle>
          <a:p>
            <a:pPr lvl="0"/>
            <a:r>
              <a:rPr lang="en-US"/>
              <a:t>Click to edit Master text styles</a:t>
            </a:r>
          </a:p>
        </p:txBody>
      </p:sp>
      <p:sp>
        <p:nvSpPr>
          <p:cNvPr id="25" name="Text Placeholder 24"/>
          <p:cNvSpPr>
            <a:spLocks noGrp="1"/>
          </p:cNvSpPr>
          <p:nvPr>
            <p:ph type="body" sz="quarter" idx="12"/>
          </p:nvPr>
        </p:nvSpPr>
        <p:spPr>
          <a:xfrm>
            <a:off x="0" y="5524500"/>
            <a:ext cx="9144000" cy="604264"/>
          </a:xfrm>
          <a:prstGeom prst="rect">
            <a:avLst/>
          </a:prstGeom>
        </p:spPr>
        <p:txBody>
          <a:bodyPr anchor="b" anchorCtr="0"/>
          <a:lstStyle>
            <a:lvl1pPr marL="0" indent="0">
              <a:buNone/>
              <a:defRPr sz="1100" b="0" i="0">
                <a:solidFill>
                  <a:schemeClr val="accent6"/>
                </a:solidFill>
                <a:latin typeface="Trebuchet MS" panose="020B0703020202090204" pitchFamily="34" charset="0"/>
                <a:ea typeface="Trebuchet MS" panose="020B0703020202090204" pitchFamily="34" charset="0"/>
                <a:cs typeface="Calibri" charset="0"/>
              </a:defRPr>
            </a:lvl1pPr>
            <a:lvl2pPr marL="457200" indent="0">
              <a:buNone/>
              <a:defRPr sz="1100">
                <a:solidFill>
                  <a:schemeClr val="accent6"/>
                </a:solidFill>
                <a:latin typeface="Calibri" charset="0"/>
                <a:ea typeface="Calibri" charset="0"/>
                <a:cs typeface="Calibri" charset="0"/>
              </a:defRPr>
            </a:lvl2pPr>
            <a:lvl3pPr marL="914400" indent="0">
              <a:buNone/>
              <a:defRPr sz="1100">
                <a:solidFill>
                  <a:schemeClr val="accent6"/>
                </a:solidFill>
                <a:latin typeface="Calibri" charset="0"/>
                <a:ea typeface="Calibri" charset="0"/>
                <a:cs typeface="Calibri" charset="0"/>
              </a:defRPr>
            </a:lvl3pPr>
            <a:lvl4pPr marL="1371600" indent="0">
              <a:buNone/>
              <a:defRPr sz="1100">
                <a:solidFill>
                  <a:schemeClr val="accent6"/>
                </a:solidFill>
                <a:latin typeface="Calibri" charset="0"/>
                <a:ea typeface="Calibri" charset="0"/>
                <a:cs typeface="Calibri" charset="0"/>
              </a:defRPr>
            </a:lvl4pPr>
            <a:lvl5pPr marL="1828800" indent="0">
              <a:buNone/>
              <a:defRPr sz="1100">
                <a:solidFill>
                  <a:schemeClr val="accent6"/>
                </a:solidFill>
                <a:latin typeface="Calibri" charset="0"/>
                <a:ea typeface="Calibri" charset="0"/>
                <a:cs typeface="Calibri" charset="0"/>
              </a:defRPr>
            </a:lvl5pPr>
          </a:lstStyle>
          <a:p>
            <a:pPr lvl="0"/>
            <a:r>
              <a:rPr lang="en-US"/>
              <a:t>Click to edit Master text styles</a:t>
            </a:r>
          </a:p>
        </p:txBody>
      </p:sp>
    </p:spTree>
    <p:extLst>
      <p:ext uri="{BB962C8B-B14F-4D97-AF65-F5344CB8AC3E}">
        <p14:creationId xmlns:p14="http://schemas.microsoft.com/office/powerpoint/2010/main" val="187469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MWF Section 1 - Green">
    <p:spTree>
      <p:nvGrpSpPr>
        <p:cNvPr id="1" name=""/>
        <p:cNvGrpSpPr/>
        <p:nvPr/>
      </p:nvGrpSpPr>
      <p:grpSpPr>
        <a:xfrm>
          <a:off x="0" y="0"/>
          <a:ext cx="0" cy="0"/>
          <a:chOff x="0" y="0"/>
          <a:chExt cx="0" cy="0"/>
        </a:xfrm>
      </p:grpSpPr>
      <p:sp>
        <p:nvSpPr>
          <p:cNvPr id="2" name="Rectangle 1"/>
          <p:cNvSpPr/>
          <p:nvPr userDrawn="1"/>
        </p:nvSpPr>
        <p:spPr>
          <a:xfrm>
            <a:off x="217054" y="1138"/>
            <a:ext cx="8928484"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userDrawn="1"/>
        </p:nvSpPr>
        <p:spPr>
          <a:xfrm>
            <a:off x="0" y="0"/>
            <a:ext cx="217054" cy="6858000"/>
          </a:xfrm>
          <a:prstGeom prst="rect">
            <a:avLst/>
          </a:prstGeom>
          <a:solidFill>
            <a:schemeClr val="accent4">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100" baseline="0">
                <a:solidFill>
                  <a:schemeClr val="accent4">
                    <a:lumMod val="40000"/>
                    <a:lumOff val="6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a:t>Insert sub text</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a:t>Click to edit master title style</a:t>
            </a:r>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a:solidFill>
                <a:schemeClr val="bg1"/>
              </a:solidFill>
              <a:latin typeface="+mn-lt"/>
            </a:endParaRPr>
          </a:p>
        </p:txBody>
      </p:sp>
      <p:sp>
        <p:nvSpPr>
          <p:cNvPr id="4" name="Footer Placeholder 3">
            <a:extLst>
              <a:ext uri="{FF2B5EF4-FFF2-40B4-BE49-F238E27FC236}">
                <a16:creationId xmlns:a16="http://schemas.microsoft.com/office/drawing/2014/main" id="{2562DAF0-0013-6F44-BDC5-714FFED30602}"/>
              </a:ext>
            </a:extLst>
          </p:cNvPr>
          <p:cNvSpPr>
            <a:spLocks noGrp="1"/>
          </p:cNvSpPr>
          <p:nvPr>
            <p:ph type="ftr" sz="quarter" idx="11"/>
          </p:nvPr>
        </p:nvSpPr>
        <p:spPr/>
        <p:txBody>
          <a:bodyPr/>
          <a:lstStyle>
            <a:lvl1pPr>
              <a:defRPr>
                <a:solidFill>
                  <a:schemeClr val="bg1"/>
                </a:solidFill>
              </a:defRPr>
            </a:lvl1pPr>
          </a:lstStyle>
          <a:p>
            <a:endParaRPr lang="en-US"/>
          </a:p>
        </p:txBody>
      </p:sp>
      <p:pic>
        <p:nvPicPr>
          <p:cNvPr id="12" name="Picture 11">
            <a:extLst>
              <a:ext uri="{FF2B5EF4-FFF2-40B4-BE49-F238E27FC236}">
                <a16:creationId xmlns:a16="http://schemas.microsoft.com/office/drawing/2014/main" id="{7FE55082-BA53-1640-B33A-2AA9A294E74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MWF Section 1 - Purple">
    <p:spTree>
      <p:nvGrpSpPr>
        <p:cNvPr id="1" name=""/>
        <p:cNvGrpSpPr/>
        <p:nvPr/>
      </p:nvGrpSpPr>
      <p:grpSpPr>
        <a:xfrm>
          <a:off x="0" y="0"/>
          <a:ext cx="0" cy="0"/>
          <a:chOff x="0" y="0"/>
          <a:chExt cx="0" cy="0"/>
        </a:xfrm>
      </p:grpSpPr>
      <p:sp>
        <p:nvSpPr>
          <p:cNvPr id="2" name="Rectangle 1"/>
          <p:cNvSpPr/>
          <p:nvPr userDrawn="1"/>
        </p:nvSpPr>
        <p:spPr>
          <a:xfrm>
            <a:off x="217054" y="1138"/>
            <a:ext cx="8928484" cy="68580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userDrawn="1"/>
        </p:nvSpPr>
        <p:spPr>
          <a:xfrm>
            <a:off x="0" y="0"/>
            <a:ext cx="217054" cy="6858000"/>
          </a:xfrm>
          <a:prstGeom prst="rect">
            <a:avLst/>
          </a:prstGeom>
          <a:solidFill>
            <a:schemeClr val="accent5">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100" baseline="0">
                <a:solidFill>
                  <a:schemeClr val="accent5">
                    <a:lumMod val="40000"/>
                    <a:lumOff val="6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a:t>Insert sub text</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a:t>Click to edit master title style</a:t>
            </a:r>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a:solidFill>
                <a:schemeClr val="bg1"/>
              </a:solidFill>
              <a:latin typeface="+mn-lt"/>
            </a:endParaRPr>
          </a:p>
        </p:txBody>
      </p:sp>
      <p:sp>
        <p:nvSpPr>
          <p:cNvPr id="4" name="Footer Placeholder 3">
            <a:extLst>
              <a:ext uri="{FF2B5EF4-FFF2-40B4-BE49-F238E27FC236}">
                <a16:creationId xmlns:a16="http://schemas.microsoft.com/office/drawing/2014/main" id="{4C87A2EC-438B-1044-A3AF-99AFAEEEE1ED}"/>
              </a:ext>
            </a:extLst>
          </p:cNvPr>
          <p:cNvSpPr>
            <a:spLocks noGrp="1"/>
          </p:cNvSpPr>
          <p:nvPr>
            <p:ph type="ftr" sz="quarter" idx="11"/>
          </p:nvPr>
        </p:nvSpPr>
        <p:spPr/>
        <p:txBody>
          <a:bodyPr/>
          <a:lstStyle>
            <a:lvl1pPr>
              <a:defRPr>
                <a:solidFill>
                  <a:schemeClr val="bg1"/>
                </a:solidFill>
              </a:defRPr>
            </a:lvl1pPr>
          </a:lstStyle>
          <a:p>
            <a:endParaRPr lang="en-US"/>
          </a:p>
        </p:txBody>
      </p:sp>
      <p:pic>
        <p:nvPicPr>
          <p:cNvPr id="13" name="Picture 12">
            <a:extLst>
              <a:ext uri="{FF2B5EF4-FFF2-40B4-BE49-F238E27FC236}">
                <a16:creationId xmlns:a16="http://schemas.microsoft.com/office/drawing/2014/main" id="{403EBB16-AD77-3240-83A3-2F85443BF9A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MWF Section 2 Photo - Blue">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userDrawn="1"/>
        </p:nvSpPr>
        <p:spPr>
          <a:xfrm>
            <a:off x="-1" y="3467100"/>
            <a:ext cx="9144001" cy="3392038"/>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itle 1"/>
          <p:cNvSpPr>
            <a:spLocks noGrp="1"/>
          </p:cNvSpPr>
          <p:nvPr>
            <p:ph type="ctrTitle" hasCustomPrompt="1"/>
          </p:nvPr>
        </p:nvSpPr>
        <p:spPr>
          <a:xfrm>
            <a:off x="627435"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a:t>Click to edit master title style</a:t>
            </a:r>
          </a:p>
        </p:txBody>
      </p:sp>
      <p:sp>
        <p:nvSpPr>
          <p:cNvPr id="44" name="Text Placeholder 43"/>
          <p:cNvSpPr>
            <a:spLocks noGrp="1"/>
          </p:cNvSpPr>
          <p:nvPr>
            <p:ph type="body" sz="quarter" idx="10" hasCustomPrompt="1"/>
          </p:nvPr>
        </p:nvSpPr>
        <p:spPr>
          <a:xfrm>
            <a:off x="627435" y="4987213"/>
            <a:ext cx="8203297" cy="609254"/>
          </a:xfrm>
        </p:spPr>
        <p:txBody>
          <a:bodyPr>
            <a:normAutofit/>
          </a:bodyPr>
          <a:lstStyle>
            <a:lvl1pPr marL="0" indent="0">
              <a:buNone/>
              <a:defRPr sz="1600" spc="0">
                <a:solidFill>
                  <a:schemeClr val="tx2">
                    <a:lumMod val="20000"/>
                    <a:lumOff val="80000"/>
                  </a:schemeClr>
                </a:solidFill>
              </a:defRPr>
            </a:lvl1pPr>
          </a:lstStyle>
          <a:p>
            <a:pPr lvl="0"/>
            <a:r>
              <a:rPr lang="en-US"/>
              <a:t>Insert sub text</a:t>
            </a:r>
          </a:p>
        </p:txBody>
      </p:sp>
      <p:sp>
        <p:nvSpPr>
          <p:cNvPr id="5" name="Picture Placeholder 4"/>
          <p:cNvSpPr>
            <a:spLocks noGrp="1"/>
          </p:cNvSpPr>
          <p:nvPr>
            <p:ph type="pic" sz="quarter" idx="13"/>
          </p:nvPr>
        </p:nvSpPr>
        <p:spPr>
          <a:xfrm>
            <a:off x="0" y="0"/>
            <a:ext cx="9144000" cy="3333750"/>
          </a:xfrm>
        </p:spPr>
        <p:txBody>
          <a:bodyPr/>
          <a:lstStyle/>
          <a:p>
            <a:r>
              <a:rPr lang="en-US"/>
              <a:t>Drag picture to placeholder or click icon to add</a:t>
            </a:r>
          </a:p>
        </p:txBody>
      </p:sp>
      <p:sp>
        <p:nvSpPr>
          <p:cNvPr id="2" name="Footer Placeholder 1">
            <a:extLst>
              <a:ext uri="{FF2B5EF4-FFF2-40B4-BE49-F238E27FC236}">
                <a16:creationId xmlns:a16="http://schemas.microsoft.com/office/drawing/2014/main" id="{81A03275-5D2F-F946-BFA4-D6D1D463EACB}"/>
              </a:ext>
            </a:extLst>
          </p:cNvPr>
          <p:cNvSpPr>
            <a:spLocks noGrp="1"/>
          </p:cNvSpPr>
          <p:nvPr>
            <p:ph type="ftr" sz="quarter" idx="14"/>
          </p:nvPr>
        </p:nvSpPr>
        <p:spPr/>
        <p:txBody>
          <a:bodyPr/>
          <a:lstStyle>
            <a:lvl1pPr>
              <a:defRPr>
                <a:solidFill>
                  <a:schemeClr val="bg1"/>
                </a:solidFill>
              </a:defRPr>
            </a:lvl1pPr>
          </a:lstStyle>
          <a:p>
            <a:endParaRPr lang="en-US"/>
          </a:p>
        </p:txBody>
      </p:sp>
      <p:sp>
        <p:nvSpPr>
          <p:cNvPr id="11" name="Slide Number Placeholder 5">
            <a:extLst>
              <a:ext uri="{FF2B5EF4-FFF2-40B4-BE49-F238E27FC236}">
                <a16:creationId xmlns:a16="http://schemas.microsoft.com/office/drawing/2014/main" id="{5B72AB5F-9111-7A4D-8C29-A328BB78CC80}"/>
              </a:ext>
            </a:extLst>
          </p:cNvPr>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a:solidFill>
                <a:schemeClr val="bg1"/>
              </a:solidFill>
              <a:latin typeface="+mn-lt"/>
            </a:endParaRPr>
          </a:p>
        </p:txBody>
      </p:sp>
      <p:pic>
        <p:nvPicPr>
          <p:cNvPr id="15" name="Picture 14">
            <a:extLst>
              <a:ext uri="{FF2B5EF4-FFF2-40B4-BE49-F238E27FC236}">
                <a16:creationId xmlns:a16="http://schemas.microsoft.com/office/drawing/2014/main" id="{5F60C7B4-8011-AE4E-AFED-B82E5203D1E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0" y="5803900"/>
            <a:ext cx="2128823" cy="638078"/>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MWF Section 2 Photo - Orange">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userDrawn="1"/>
        </p:nvSpPr>
        <p:spPr>
          <a:xfrm>
            <a:off x="-1" y="3467100"/>
            <a:ext cx="9144001" cy="33920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itle 1"/>
          <p:cNvSpPr>
            <a:spLocks noGrp="1"/>
          </p:cNvSpPr>
          <p:nvPr>
            <p:ph type="ctrTitle" hasCustomPrompt="1"/>
          </p:nvPr>
        </p:nvSpPr>
        <p:spPr>
          <a:xfrm>
            <a:off x="627435"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a:t>Click to edit master title style</a:t>
            </a:r>
          </a:p>
        </p:txBody>
      </p:sp>
      <p:sp>
        <p:nvSpPr>
          <p:cNvPr id="44" name="Text Placeholder 43"/>
          <p:cNvSpPr>
            <a:spLocks noGrp="1"/>
          </p:cNvSpPr>
          <p:nvPr>
            <p:ph type="body" sz="quarter" idx="10" hasCustomPrompt="1"/>
          </p:nvPr>
        </p:nvSpPr>
        <p:spPr>
          <a:xfrm>
            <a:off x="627435" y="4987213"/>
            <a:ext cx="8203297" cy="609254"/>
          </a:xfrm>
        </p:spPr>
        <p:txBody>
          <a:bodyPr>
            <a:normAutofit/>
          </a:bodyPr>
          <a:lstStyle>
            <a:lvl1pPr marL="0" indent="0">
              <a:buNone/>
              <a:defRPr sz="1600" spc="0">
                <a:solidFill>
                  <a:schemeClr val="accent2">
                    <a:lumMod val="20000"/>
                    <a:lumOff val="80000"/>
                  </a:schemeClr>
                </a:solidFill>
              </a:defRPr>
            </a:lvl1pPr>
          </a:lstStyle>
          <a:p>
            <a:pPr lvl="0"/>
            <a:r>
              <a:rPr lang="en-US"/>
              <a:t>Insert sub text</a:t>
            </a:r>
          </a:p>
        </p:txBody>
      </p:sp>
      <p:sp>
        <p:nvSpPr>
          <p:cNvPr id="5" name="Picture Placeholder 4"/>
          <p:cNvSpPr>
            <a:spLocks noGrp="1"/>
          </p:cNvSpPr>
          <p:nvPr>
            <p:ph type="pic" sz="quarter" idx="13"/>
          </p:nvPr>
        </p:nvSpPr>
        <p:spPr>
          <a:xfrm>
            <a:off x="0" y="0"/>
            <a:ext cx="9144000" cy="3333750"/>
          </a:xfrm>
        </p:spPr>
        <p:txBody>
          <a:bodyPr/>
          <a:lstStyle/>
          <a:p>
            <a:r>
              <a:rPr lang="en-US"/>
              <a:t>Drag picture to placeholder or click icon to add</a:t>
            </a:r>
          </a:p>
        </p:txBody>
      </p:sp>
      <p:sp>
        <p:nvSpPr>
          <p:cNvPr id="9" name="Slide Number Placeholder 5">
            <a:extLst>
              <a:ext uri="{FF2B5EF4-FFF2-40B4-BE49-F238E27FC236}">
                <a16:creationId xmlns:a16="http://schemas.microsoft.com/office/drawing/2014/main" id="{8BB3BA39-CAEA-E44B-9F64-BBF355856EDC}"/>
              </a:ext>
            </a:extLst>
          </p:cNvPr>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a:solidFill>
                <a:schemeClr val="bg1"/>
              </a:solidFill>
              <a:latin typeface="+mn-lt"/>
            </a:endParaRPr>
          </a:p>
        </p:txBody>
      </p:sp>
      <p:sp>
        <p:nvSpPr>
          <p:cNvPr id="2" name="Footer Placeholder 1">
            <a:extLst>
              <a:ext uri="{FF2B5EF4-FFF2-40B4-BE49-F238E27FC236}">
                <a16:creationId xmlns:a16="http://schemas.microsoft.com/office/drawing/2014/main" id="{887B07FF-40DE-744D-8C1D-8DBC2A74BC92}"/>
              </a:ext>
            </a:extLst>
          </p:cNvPr>
          <p:cNvSpPr>
            <a:spLocks noGrp="1"/>
          </p:cNvSpPr>
          <p:nvPr>
            <p:ph type="ftr" sz="quarter" idx="14"/>
          </p:nvPr>
        </p:nvSpPr>
        <p:spPr/>
        <p:txBody>
          <a:bodyPr/>
          <a:lstStyle>
            <a:lvl1pPr>
              <a:defRPr>
                <a:solidFill>
                  <a:schemeClr val="bg1"/>
                </a:solidFill>
              </a:defRPr>
            </a:lvl1pPr>
          </a:lstStyle>
          <a:p>
            <a:endParaRPr lang="en-US"/>
          </a:p>
        </p:txBody>
      </p:sp>
      <p:pic>
        <p:nvPicPr>
          <p:cNvPr id="10" name="Picture 9">
            <a:extLst>
              <a:ext uri="{FF2B5EF4-FFF2-40B4-BE49-F238E27FC236}">
                <a16:creationId xmlns:a16="http://schemas.microsoft.com/office/drawing/2014/main" id="{C39ACE06-2526-3D4B-986D-A4CA8AD72DD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0" y="5803900"/>
            <a:ext cx="2128823" cy="638078"/>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MWF Section 2 Photo - Teal">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userDrawn="1"/>
        </p:nvSpPr>
        <p:spPr>
          <a:xfrm>
            <a:off x="-1" y="3467100"/>
            <a:ext cx="9144001" cy="3392038"/>
          </a:xfrm>
          <a:prstGeom prst="rect">
            <a:avLst/>
          </a:prstGeom>
          <a:solidFill>
            <a:srgbClr val="4ABDB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itle 1"/>
          <p:cNvSpPr>
            <a:spLocks noGrp="1"/>
          </p:cNvSpPr>
          <p:nvPr>
            <p:ph type="ctrTitle" hasCustomPrompt="1"/>
          </p:nvPr>
        </p:nvSpPr>
        <p:spPr>
          <a:xfrm>
            <a:off x="627435"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a:t>Click to edit master title style</a:t>
            </a:r>
          </a:p>
        </p:txBody>
      </p:sp>
      <p:sp>
        <p:nvSpPr>
          <p:cNvPr id="44" name="Text Placeholder 43"/>
          <p:cNvSpPr>
            <a:spLocks noGrp="1"/>
          </p:cNvSpPr>
          <p:nvPr>
            <p:ph type="body" sz="quarter" idx="10" hasCustomPrompt="1"/>
          </p:nvPr>
        </p:nvSpPr>
        <p:spPr>
          <a:xfrm>
            <a:off x="627435" y="4987213"/>
            <a:ext cx="8203297" cy="609254"/>
          </a:xfrm>
        </p:spPr>
        <p:txBody>
          <a:bodyPr>
            <a:normAutofit/>
          </a:bodyPr>
          <a:lstStyle>
            <a:lvl1pPr marL="0" indent="0">
              <a:buNone/>
              <a:defRPr sz="1600" spc="0">
                <a:solidFill>
                  <a:schemeClr val="bg2">
                    <a:lumMod val="20000"/>
                    <a:lumOff val="80000"/>
                  </a:schemeClr>
                </a:solidFill>
              </a:defRPr>
            </a:lvl1pPr>
          </a:lstStyle>
          <a:p>
            <a:pPr lvl="0"/>
            <a:r>
              <a:rPr lang="en-US"/>
              <a:t>Insert sub text</a:t>
            </a:r>
          </a:p>
        </p:txBody>
      </p:sp>
      <p:sp>
        <p:nvSpPr>
          <p:cNvPr id="5" name="Picture Placeholder 4"/>
          <p:cNvSpPr>
            <a:spLocks noGrp="1"/>
          </p:cNvSpPr>
          <p:nvPr>
            <p:ph type="pic" sz="quarter" idx="13"/>
          </p:nvPr>
        </p:nvSpPr>
        <p:spPr>
          <a:xfrm>
            <a:off x="0" y="0"/>
            <a:ext cx="9144000" cy="3333750"/>
          </a:xfrm>
        </p:spPr>
        <p:txBody>
          <a:bodyPr/>
          <a:lstStyle/>
          <a:p>
            <a:r>
              <a:rPr lang="en-US"/>
              <a:t>Drag picture to placeholder or click icon to add</a:t>
            </a:r>
          </a:p>
        </p:txBody>
      </p:sp>
      <p:sp>
        <p:nvSpPr>
          <p:cNvPr id="9" name="Slide Number Placeholder 5">
            <a:extLst>
              <a:ext uri="{FF2B5EF4-FFF2-40B4-BE49-F238E27FC236}">
                <a16:creationId xmlns:a16="http://schemas.microsoft.com/office/drawing/2014/main" id="{BD7E2D29-8510-8D43-9502-458D3D71BEB0}"/>
              </a:ext>
            </a:extLst>
          </p:cNvPr>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a:solidFill>
                <a:schemeClr val="bg1"/>
              </a:solidFill>
              <a:latin typeface="+mn-lt"/>
            </a:endParaRPr>
          </a:p>
        </p:txBody>
      </p:sp>
      <p:sp>
        <p:nvSpPr>
          <p:cNvPr id="2" name="Footer Placeholder 1">
            <a:extLst>
              <a:ext uri="{FF2B5EF4-FFF2-40B4-BE49-F238E27FC236}">
                <a16:creationId xmlns:a16="http://schemas.microsoft.com/office/drawing/2014/main" id="{CC4EDE8F-4CE8-3B46-9C2F-C9D4265E891E}"/>
              </a:ext>
            </a:extLst>
          </p:cNvPr>
          <p:cNvSpPr>
            <a:spLocks noGrp="1"/>
          </p:cNvSpPr>
          <p:nvPr>
            <p:ph type="ftr" sz="quarter" idx="14"/>
          </p:nvPr>
        </p:nvSpPr>
        <p:spPr/>
        <p:txBody>
          <a:bodyPr/>
          <a:lstStyle>
            <a:lvl1pPr>
              <a:defRPr>
                <a:solidFill>
                  <a:schemeClr val="bg1"/>
                </a:solidFill>
              </a:defRPr>
            </a:lvl1pPr>
          </a:lstStyle>
          <a:p>
            <a:endParaRPr lang="en-US"/>
          </a:p>
        </p:txBody>
      </p:sp>
      <p:pic>
        <p:nvPicPr>
          <p:cNvPr id="10" name="Picture 9">
            <a:extLst>
              <a:ext uri="{FF2B5EF4-FFF2-40B4-BE49-F238E27FC236}">
                <a16:creationId xmlns:a16="http://schemas.microsoft.com/office/drawing/2014/main" id="{A9510EE1-CD7A-1B4D-91F4-3263012B166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0" y="5803900"/>
            <a:ext cx="2128823" cy="638078"/>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0" Type="http://schemas.openxmlformats.org/officeDocument/2006/relationships/slideLayout" Target="../slideLayouts/slideLayout20.xml"/><Relationship Id="rId41"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4EC1AD93-FDB0-DE4D-96C9-AB89B36F9711}"/>
              </a:ext>
            </a:extLst>
          </p:cNvPr>
          <p:cNvSpPr>
            <a:spLocks noGrp="1"/>
          </p:cNvSpPr>
          <p:nvPr>
            <p:ph type="ftr" sz="quarter" idx="3"/>
          </p:nvPr>
        </p:nvSpPr>
        <p:spPr>
          <a:xfrm>
            <a:off x="5460382" y="6204299"/>
            <a:ext cx="3086100" cy="365125"/>
          </a:xfrm>
          <a:prstGeom prst="rect">
            <a:avLst/>
          </a:prstGeom>
        </p:spPr>
        <p:txBody>
          <a:bodyPr vert="horz" lIns="91440" tIns="45720" rIns="91440" bIns="45720" rtlCol="0" anchor="ctr"/>
          <a:lstStyle>
            <a:lvl1pPr algn="r">
              <a:defRPr sz="900">
                <a:solidFill>
                  <a:schemeClr val="tx1">
                    <a:tint val="75000"/>
                  </a:schemeClr>
                </a:solidFill>
              </a:defRPr>
            </a:lvl1pPr>
          </a:lstStyle>
          <a:p>
            <a:endParaRPr lang="en-US">
              <a:solidFill>
                <a:schemeClr val="tx1"/>
              </a:solidFill>
            </a:endParaRPr>
          </a:p>
        </p:txBody>
      </p:sp>
      <p:sp>
        <p:nvSpPr>
          <p:cNvPr id="2" name="Title Placeholder 1"/>
          <p:cNvSpPr>
            <a:spLocks noGrp="1"/>
          </p:cNvSpPr>
          <p:nvPr>
            <p:ph type="title"/>
          </p:nvPr>
        </p:nvSpPr>
        <p:spPr>
          <a:xfrm>
            <a:off x="685800" y="279962"/>
            <a:ext cx="7772400" cy="817561"/>
          </a:xfrm>
          <a:prstGeom prst="rect">
            <a:avLst/>
          </a:prstGeom>
        </p:spPr>
        <p:txBody>
          <a:bodyPr vert="horz" lIns="0" tIns="0" rIns="0" bIns="0" rtlCol="0" anchor="ctr">
            <a:normAutofit/>
          </a:bodyPr>
          <a:lstStyle/>
          <a:p>
            <a:r>
              <a:rPr lang="en-US"/>
              <a:t>Click to edit Master title style</a:t>
            </a:r>
          </a:p>
        </p:txBody>
      </p:sp>
      <p:sp>
        <p:nvSpPr>
          <p:cNvPr id="3" name="Text Placeholder 2"/>
          <p:cNvSpPr>
            <a:spLocks noGrp="1"/>
          </p:cNvSpPr>
          <p:nvPr>
            <p:ph type="body" idx="1"/>
          </p:nvPr>
        </p:nvSpPr>
        <p:spPr>
          <a:xfrm>
            <a:off x="685800" y="1219201"/>
            <a:ext cx="7772400" cy="4627563"/>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41911007"/>
      </p:ext>
    </p:extLst>
  </p:cSld>
  <p:clrMap bg1="lt1" tx1="dk1" bg2="lt2" tx2="dk2" accent1="accent1" accent2="accent2" accent3="accent3" accent4="accent4" accent5="accent5" accent6="accent6" hlink="hlink" folHlink="folHlink"/>
  <p:sldLayoutIdLst>
    <p:sldLayoutId id="2147483695" r:id="rId1"/>
    <p:sldLayoutId id="2147483809" r:id="rId2"/>
    <p:sldLayoutId id="2147483738" r:id="rId3"/>
    <p:sldLayoutId id="2147483736" r:id="rId4"/>
    <p:sldLayoutId id="2147483737" r:id="rId5"/>
    <p:sldLayoutId id="2147483739" r:id="rId6"/>
    <p:sldLayoutId id="2147483771" r:id="rId7"/>
    <p:sldLayoutId id="2147483772" r:id="rId8"/>
    <p:sldLayoutId id="2147483773" r:id="rId9"/>
    <p:sldLayoutId id="2147483774" r:id="rId10"/>
    <p:sldLayoutId id="2147483775" r:id="rId11"/>
    <p:sldLayoutId id="2147483776" r:id="rId12"/>
    <p:sldLayoutId id="2147483777" r:id="rId13"/>
    <p:sldLayoutId id="2147483778" r:id="rId14"/>
    <p:sldLayoutId id="2147483779" r:id="rId15"/>
    <p:sldLayoutId id="2147483780" r:id="rId16"/>
    <p:sldLayoutId id="2147483712" r:id="rId17"/>
    <p:sldLayoutId id="2147483781" r:id="rId18"/>
    <p:sldLayoutId id="2147483782" r:id="rId19"/>
    <p:sldLayoutId id="2147483808" r:id="rId20"/>
    <p:sldLayoutId id="2147483796" r:id="rId21"/>
    <p:sldLayoutId id="2147483797" r:id="rId22"/>
    <p:sldLayoutId id="2147483722" r:id="rId23"/>
    <p:sldLayoutId id="2147483763" r:id="rId24"/>
    <p:sldLayoutId id="2147483791" r:id="rId25"/>
    <p:sldLayoutId id="2147483807" r:id="rId26"/>
    <p:sldLayoutId id="2147483798" r:id="rId27"/>
    <p:sldLayoutId id="2147483799" r:id="rId28"/>
    <p:sldLayoutId id="2147483786" r:id="rId29"/>
    <p:sldLayoutId id="2147483787" r:id="rId30"/>
    <p:sldLayoutId id="2147483733" r:id="rId31"/>
    <p:sldLayoutId id="2147483800" r:id="rId32"/>
    <p:sldLayoutId id="2147483801" r:id="rId33"/>
    <p:sldLayoutId id="2147483802" r:id="rId34"/>
    <p:sldLayoutId id="2147483764" r:id="rId35"/>
    <p:sldLayoutId id="2147483762" r:id="rId36"/>
    <p:sldLayoutId id="2147483790" r:id="rId37"/>
    <p:sldLayoutId id="2147483792" r:id="rId38"/>
    <p:sldLayoutId id="2147483793" r:id="rId39"/>
    <p:sldLayoutId id="2147483794" r:id="rId40"/>
    <p:sldLayoutId id="2147483795" r:id="rId41"/>
    <p:sldLayoutId id="2147483767" r:id="rId42"/>
    <p:sldLayoutId id="2147483803" r:id="rId43"/>
    <p:sldLayoutId id="2147483811" r:id="rId44"/>
  </p:sldLayoutIdLst>
  <p:hf hdr="0" ftr="0" dt="0"/>
  <p:txStyles>
    <p:titleStyle>
      <a:lvl1pPr algn="ctr" defTabSz="914378" rtl="0" eaLnBrk="1" latinLnBrk="0" hangingPunct="1">
        <a:lnSpc>
          <a:spcPct val="86000"/>
        </a:lnSpc>
        <a:spcBef>
          <a:spcPct val="0"/>
        </a:spcBef>
        <a:buNone/>
        <a:defRPr sz="2100" kern="800" spc="-40">
          <a:solidFill>
            <a:schemeClr val="tx1"/>
          </a:solidFill>
          <a:latin typeface="+mj-lt"/>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CEF82F6-8737-3A47-9FDF-9B8A7A0435C8}"/>
              </a:ext>
            </a:extLst>
          </p:cNvPr>
          <p:cNvSpPr>
            <a:spLocks noGrp="1"/>
          </p:cNvSpPr>
          <p:nvPr>
            <p:ph type="body" sz="quarter" idx="11"/>
          </p:nvPr>
        </p:nvSpPr>
        <p:spPr>
          <a:xfrm>
            <a:off x="652028" y="3747673"/>
            <a:ext cx="7003026" cy="2002198"/>
          </a:xfrm>
        </p:spPr>
        <p:txBody>
          <a:bodyPr vert="horz" lIns="0" tIns="0" rIns="0" bIns="0" rtlCol="0" anchor="t">
            <a:noAutofit/>
          </a:bodyPr>
          <a:lstStyle/>
          <a:p>
            <a:pPr lvl="0">
              <a:buClr>
                <a:srgbClr val="044C7F"/>
              </a:buClr>
            </a:pPr>
            <a:r>
              <a:rPr lang="en-US" sz="1800" dirty="0">
                <a:solidFill>
                  <a:prstClr val="white"/>
                </a:solidFill>
              </a:rPr>
              <a:t>Jesse C. Baumgartner, </a:t>
            </a:r>
            <a:r>
              <a:rPr lang="en-US" sz="1200" i="1" dirty="0">
                <a:solidFill>
                  <a:prstClr val="white"/>
                </a:solidFill>
              </a:rPr>
              <a:t>Research Associate, Health Care Coverage and Access and Tracking</a:t>
            </a:r>
            <a:endParaRPr lang="en-US" sz="1400" dirty="0">
              <a:solidFill>
                <a:prstClr val="white"/>
              </a:solidFill>
            </a:endParaRPr>
          </a:p>
          <a:p>
            <a:r>
              <a:rPr lang="en-US" sz="1800" dirty="0"/>
              <a:t>Sara R. Collins, Ph.D., </a:t>
            </a:r>
            <a:r>
              <a:rPr lang="en-US" sz="1200" i="1" dirty="0"/>
              <a:t>Vice President, Health Care Coverage and Access and Tracking</a:t>
            </a:r>
          </a:p>
          <a:p>
            <a:r>
              <a:rPr lang="en-US" sz="1800" dirty="0">
                <a:ea typeface="+mn-lt"/>
                <a:cs typeface="+mn-lt"/>
              </a:rPr>
              <a:t>David C. Radley, Ph.D., M.P.H., </a:t>
            </a:r>
            <a:r>
              <a:rPr lang="en-US" sz="1200" i="1" dirty="0">
                <a:ea typeface="+mn-lt"/>
                <a:cs typeface="+mn-lt"/>
              </a:rPr>
              <a:t>Senior Scientist, Tracking Health System Performance</a:t>
            </a:r>
            <a:endParaRPr lang="en-US" sz="1200" dirty="0">
              <a:ea typeface="+mn-lt"/>
              <a:cs typeface="+mn-lt"/>
            </a:endParaRPr>
          </a:p>
          <a:p>
            <a:pPr>
              <a:spcAft>
                <a:spcPts val="1200"/>
              </a:spcAft>
            </a:pPr>
            <a:r>
              <a:rPr lang="en-US" sz="1800" dirty="0"/>
              <a:t>Susan L. Hayes, M.P.A., </a:t>
            </a:r>
            <a:r>
              <a:rPr lang="en-US" sz="1200" i="1" dirty="0"/>
              <a:t>Former Senior Researcher, </a:t>
            </a:r>
            <a:r>
              <a:rPr lang="en-US" sz="1200" i="1" dirty="0">
                <a:ea typeface="+mn-lt"/>
                <a:cs typeface="+mn-lt"/>
              </a:rPr>
              <a:t>Tracking Health System Performance</a:t>
            </a:r>
            <a:endParaRPr lang="en-US" sz="1200" dirty="0"/>
          </a:p>
          <a:p>
            <a:pPr>
              <a:spcAft>
                <a:spcPts val="1200"/>
              </a:spcAft>
            </a:pPr>
            <a:endParaRPr lang="en-US" sz="1200" i="1" dirty="0"/>
          </a:p>
          <a:p>
            <a:endParaRPr lang="en-US" sz="1600" dirty="0">
              <a:solidFill>
                <a:schemeClr val="bg2"/>
              </a:solidFill>
            </a:endParaRPr>
          </a:p>
        </p:txBody>
      </p:sp>
      <p:sp>
        <p:nvSpPr>
          <p:cNvPr id="13" name="Title 12">
            <a:extLst>
              <a:ext uri="{FF2B5EF4-FFF2-40B4-BE49-F238E27FC236}">
                <a16:creationId xmlns:a16="http://schemas.microsoft.com/office/drawing/2014/main" id="{5D92FBE2-FC52-4D49-8122-0879BABFC428}"/>
              </a:ext>
            </a:extLst>
          </p:cNvPr>
          <p:cNvSpPr>
            <a:spLocks noGrp="1"/>
          </p:cNvSpPr>
          <p:nvPr>
            <p:ph type="ctrTitle"/>
          </p:nvPr>
        </p:nvSpPr>
        <p:spPr>
          <a:xfrm>
            <a:off x="652028" y="589086"/>
            <a:ext cx="7772400" cy="1875045"/>
          </a:xfrm>
        </p:spPr>
        <p:txBody>
          <a:bodyPr>
            <a:noAutofit/>
          </a:bodyPr>
          <a:lstStyle/>
          <a:p>
            <a:r>
              <a:rPr lang="en-US" sz="3200" dirty="0"/>
              <a:t>How the Affordable Care Act Has Narrowed Racial and Ethnic Disparities in Access to Health Care</a:t>
            </a:r>
          </a:p>
        </p:txBody>
      </p:sp>
      <p:sp>
        <p:nvSpPr>
          <p:cNvPr id="3" name="Subtitle 2">
            <a:extLst>
              <a:ext uri="{FF2B5EF4-FFF2-40B4-BE49-F238E27FC236}">
                <a16:creationId xmlns:a16="http://schemas.microsoft.com/office/drawing/2014/main" id="{F9CBFAEE-9C5A-514A-B4EC-CCFDD507E8BF}"/>
              </a:ext>
            </a:extLst>
          </p:cNvPr>
          <p:cNvSpPr>
            <a:spLocks noGrp="1"/>
          </p:cNvSpPr>
          <p:nvPr>
            <p:ph type="subTitle" idx="1"/>
          </p:nvPr>
        </p:nvSpPr>
        <p:spPr>
          <a:xfrm>
            <a:off x="652028" y="2616467"/>
            <a:ext cx="7133854" cy="493860"/>
          </a:xfrm>
        </p:spPr>
        <p:txBody>
          <a:bodyPr vert="horz" lIns="0" tIns="0" rIns="0" bIns="0" rtlCol="0" anchor="t">
            <a:noAutofit/>
          </a:bodyPr>
          <a:lstStyle/>
          <a:p>
            <a:r>
              <a:rPr lang="en-US" sz="2000" dirty="0"/>
              <a:t>Media Teleconference</a:t>
            </a:r>
          </a:p>
          <a:p>
            <a:r>
              <a:rPr lang="en-US" sz="2000" dirty="0"/>
              <a:t>January 15, 2020</a:t>
            </a:r>
          </a:p>
        </p:txBody>
      </p:sp>
    </p:spTree>
    <p:extLst>
      <p:ext uri="{BB962C8B-B14F-4D97-AF65-F5344CB8AC3E}">
        <p14:creationId xmlns:p14="http://schemas.microsoft.com/office/powerpoint/2010/main" val="13355764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BFBB9C7-7E07-4880-B28D-4102ACFB0AA5}"/>
              </a:ext>
            </a:extLst>
          </p:cNvPr>
          <p:cNvSpPr>
            <a:spLocks noGrp="1"/>
          </p:cNvSpPr>
          <p:nvPr>
            <p:ph type="body" sz="quarter" idx="21"/>
          </p:nvPr>
        </p:nvSpPr>
        <p:spPr>
          <a:xfrm>
            <a:off x="2152650" y="5991371"/>
            <a:ext cx="6325525" cy="777375"/>
          </a:xfrm>
        </p:spPr>
        <p:txBody>
          <a:bodyPr>
            <a:normAutofit fontScale="92500"/>
          </a:bodyPr>
          <a:lstStyle/>
          <a:p>
            <a:pPr>
              <a:spcAft>
                <a:spcPts val="300"/>
              </a:spcAft>
            </a:pPr>
            <a:r>
              <a:rPr lang="en-US" dirty="0"/>
              <a:t>Note: Expansion states are those that expanded Medicaid by January 1, 2018. As of that date, there were 19 states that had not yet expanded Medicaid. Maine and Virginia implemented Medicaid expansion in 2019 and are considered nonexpansion for this analysis.</a:t>
            </a:r>
          </a:p>
          <a:p>
            <a:r>
              <a:rPr lang="en-US" dirty="0"/>
              <a:t>Data: American Community Survey Public Use Microdata Sample (ACS PUMS), 2013–2018.</a:t>
            </a:r>
          </a:p>
          <a:p>
            <a:r>
              <a:rPr lang="en-US" dirty="0"/>
              <a:t>Source: Jesse C. Baumgartner et al., </a:t>
            </a:r>
            <a:r>
              <a:rPr lang="en-US" i="1" dirty="0"/>
              <a:t>How the Affordable Care Act Has Narrowed Racial and Ethnic Disparities in Access to Health Care </a:t>
            </a:r>
            <a:r>
              <a:rPr lang="en-US" dirty="0"/>
              <a:t>(Commonwealth Fund, Jan. 2020).</a:t>
            </a:r>
          </a:p>
        </p:txBody>
      </p:sp>
      <p:sp>
        <p:nvSpPr>
          <p:cNvPr id="4" name="Subtitle 3">
            <a:extLst>
              <a:ext uri="{FF2B5EF4-FFF2-40B4-BE49-F238E27FC236}">
                <a16:creationId xmlns:a16="http://schemas.microsoft.com/office/drawing/2014/main" id="{AB4EA778-E903-4BD2-A63A-FAEE340E0B9F}"/>
              </a:ext>
            </a:extLst>
          </p:cNvPr>
          <p:cNvSpPr>
            <a:spLocks noGrp="1"/>
          </p:cNvSpPr>
          <p:nvPr>
            <p:ph type="subTitle" idx="1"/>
          </p:nvPr>
        </p:nvSpPr>
        <p:spPr/>
        <p:txBody>
          <a:bodyPr/>
          <a:lstStyle/>
          <a:p>
            <a:r>
              <a:rPr lang="en-US" dirty="0"/>
              <a:t>EXHIBIT 9</a:t>
            </a:r>
          </a:p>
        </p:txBody>
      </p:sp>
      <p:sp>
        <p:nvSpPr>
          <p:cNvPr id="5" name="Title 4">
            <a:extLst>
              <a:ext uri="{FF2B5EF4-FFF2-40B4-BE49-F238E27FC236}">
                <a16:creationId xmlns:a16="http://schemas.microsoft.com/office/drawing/2014/main" id="{7779B6AD-4F90-4107-8BED-1A528D6E8BF0}"/>
              </a:ext>
            </a:extLst>
          </p:cNvPr>
          <p:cNvSpPr>
            <a:spLocks noGrp="1"/>
          </p:cNvSpPr>
          <p:nvPr>
            <p:ph type="ctrTitle"/>
          </p:nvPr>
        </p:nvSpPr>
        <p:spPr/>
        <p:txBody>
          <a:bodyPr>
            <a:normAutofit/>
          </a:bodyPr>
          <a:lstStyle/>
          <a:p>
            <a:r>
              <a:rPr lang="en-US" sz="2500" dirty="0"/>
              <a:t>Black adults in Medicaid expansion states have lower uninsured rates than white adults in nonexpansion states.</a:t>
            </a:r>
          </a:p>
        </p:txBody>
      </p:sp>
      <p:graphicFrame>
        <p:nvGraphicFramePr>
          <p:cNvPr id="6" name="Chart Placeholder 19">
            <a:extLst>
              <a:ext uri="{FF2B5EF4-FFF2-40B4-BE49-F238E27FC236}">
                <a16:creationId xmlns:a16="http://schemas.microsoft.com/office/drawing/2014/main" id="{BC63280A-CD2E-47B4-927E-7DE1476DE39A}"/>
              </a:ext>
            </a:extLst>
          </p:cNvPr>
          <p:cNvGraphicFramePr>
            <a:graphicFrameLocks noGrp="1"/>
          </p:cNvGraphicFramePr>
          <p:nvPr>
            <p:ph type="chart" sz="quarter" idx="19"/>
            <p:extLst>
              <p:ext uri="{D42A27DB-BD31-4B8C-83A1-F6EECF244321}">
                <p14:modId xmlns:p14="http://schemas.microsoft.com/office/powerpoint/2010/main" val="112037616"/>
              </p:ext>
            </p:extLst>
          </p:nvPr>
        </p:nvGraphicFramePr>
        <p:xfrm>
          <a:off x="627063" y="2057400"/>
          <a:ext cx="8091487" cy="3748335"/>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6A521F33-2A56-4267-B93E-3910B659EDDF}"/>
              </a:ext>
            </a:extLst>
          </p:cNvPr>
          <p:cNvSpPr txBox="1"/>
          <p:nvPr/>
        </p:nvSpPr>
        <p:spPr>
          <a:xfrm>
            <a:off x="627063" y="1645920"/>
            <a:ext cx="6878486" cy="215444"/>
          </a:xfrm>
          <a:prstGeom prst="rect">
            <a:avLst/>
          </a:prstGeom>
          <a:noFill/>
        </p:spPr>
        <p:txBody>
          <a:bodyPr wrap="none" lIns="0" tIns="0" rIns="0" bIns="0" rtlCol="0" anchor="ctr" anchorCtr="0">
            <a:spAutoFit/>
          </a:bodyPr>
          <a:lstStyle/>
          <a:p>
            <a:r>
              <a:rPr lang="en-US" sz="1400" i="1" dirty="0"/>
              <a:t>Percentage of uninsured adults ages 19 to 64, race and ethnicity by Medicaid expansion status</a:t>
            </a:r>
          </a:p>
        </p:txBody>
      </p:sp>
      <p:sp>
        <p:nvSpPr>
          <p:cNvPr id="9" name="TextBox 8">
            <a:extLst>
              <a:ext uri="{FF2B5EF4-FFF2-40B4-BE49-F238E27FC236}">
                <a16:creationId xmlns:a16="http://schemas.microsoft.com/office/drawing/2014/main" id="{829EEBC5-727C-4044-987F-D968BB05A83C}"/>
              </a:ext>
            </a:extLst>
          </p:cNvPr>
          <p:cNvSpPr txBox="1"/>
          <p:nvPr/>
        </p:nvSpPr>
        <p:spPr>
          <a:xfrm>
            <a:off x="7891272" y="4692757"/>
            <a:ext cx="457200" cy="182880"/>
          </a:xfrm>
          <a:prstGeom prst="rect">
            <a:avLst/>
          </a:prstGeom>
          <a:solidFill>
            <a:schemeClr val="accent2"/>
          </a:solidFill>
        </p:spPr>
        <p:txBody>
          <a:bodyPr wrap="square" lIns="0" tIns="0" rIns="0" bIns="0" rtlCol="0" anchor="ctr" anchorCtr="0">
            <a:noAutofit/>
          </a:bodyPr>
          <a:lstStyle/>
          <a:p>
            <a:pPr algn="ctr"/>
            <a:r>
              <a:rPr lang="en-US" sz="1400" b="1" dirty="0">
                <a:solidFill>
                  <a:schemeClr val="bg1"/>
                </a:solidFill>
                <a:latin typeface="InterFace" panose="020B0503030203020204" pitchFamily="34" charset="0"/>
              </a:rPr>
              <a:t>10.1</a:t>
            </a:r>
          </a:p>
        </p:txBody>
      </p:sp>
    </p:spTree>
    <p:extLst>
      <p:ext uri="{BB962C8B-B14F-4D97-AF65-F5344CB8AC3E}">
        <p14:creationId xmlns:p14="http://schemas.microsoft.com/office/powerpoint/2010/main" val="10054731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BFBB9C7-7E07-4880-B28D-4102ACFB0AA5}"/>
              </a:ext>
            </a:extLst>
          </p:cNvPr>
          <p:cNvSpPr>
            <a:spLocks noGrp="1"/>
          </p:cNvSpPr>
          <p:nvPr>
            <p:ph type="body" sz="quarter" idx="21"/>
          </p:nvPr>
        </p:nvSpPr>
        <p:spPr>
          <a:xfrm>
            <a:off x="2152650" y="5991371"/>
            <a:ext cx="6325525" cy="777375"/>
          </a:xfrm>
        </p:spPr>
        <p:txBody>
          <a:bodyPr>
            <a:normAutofit fontScale="92500"/>
          </a:bodyPr>
          <a:lstStyle/>
          <a:p>
            <a:pPr>
              <a:spcAft>
                <a:spcPts val="300"/>
              </a:spcAft>
            </a:pPr>
            <a:r>
              <a:rPr lang="en-US" dirty="0"/>
              <a:t>Note: Expansion states are those that expanded Medicaid by January 1, 2018. As of that date, there were 19 states that had not yet expanded Medicaid. Maine and Virginia implemented Medicaid expansion in 2019 and are considered nonexpansion for this analysis.</a:t>
            </a:r>
          </a:p>
          <a:p>
            <a:r>
              <a:rPr lang="en-US" dirty="0"/>
              <a:t>Data: Behavioral Risk Factor Surveillance System (BRFSS), 2013–2018.</a:t>
            </a:r>
          </a:p>
          <a:p>
            <a:r>
              <a:rPr lang="en-US" dirty="0"/>
              <a:t>Source: Jesse C. Baumgartner et al., </a:t>
            </a:r>
            <a:r>
              <a:rPr lang="en-US" i="1" dirty="0"/>
              <a:t>How the Affordable Care Act Has Narrowed Racial and Ethnic Disparities in Access to Health Care </a:t>
            </a:r>
            <a:r>
              <a:rPr lang="en-US" dirty="0"/>
              <a:t>(Commonwealth Fund, Jan. 2020).</a:t>
            </a:r>
          </a:p>
        </p:txBody>
      </p:sp>
      <p:sp>
        <p:nvSpPr>
          <p:cNvPr id="4" name="Subtitle 3">
            <a:extLst>
              <a:ext uri="{FF2B5EF4-FFF2-40B4-BE49-F238E27FC236}">
                <a16:creationId xmlns:a16="http://schemas.microsoft.com/office/drawing/2014/main" id="{AB4EA778-E903-4BD2-A63A-FAEE340E0B9F}"/>
              </a:ext>
            </a:extLst>
          </p:cNvPr>
          <p:cNvSpPr>
            <a:spLocks noGrp="1"/>
          </p:cNvSpPr>
          <p:nvPr>
            <p:ph type="subTitle" idx="1"/>
          </p:nvPr>
        </p:nvSpPr>
        <p:spPr/>
        <p:txBody>
          <a:bodyPr/>
          <a:lstStyle/>
          <a:p>
            <a:r>
              <a:rPr lang="en-US" dirty="0"/>
              <a:t>EXHIBIT 10</a:t>
            </a:r>
          </a:p>
        </p:txBody>
      </p:sp>
      <p:sp>
        <p:nvSpPr>
          <p:cNvPr id="5" name="Title 4">
            <a:extLst>
              <a:ext uri="{FF2B5EF4-FFF2-40B4-BE49-F238E27FC236}">
                <a16:creationId xmlns:a16="http://schemas.microsoft.com/office/drawing/2014/main" id="{7779B6AD-4F90-4107-8BED-1A528D6E8BF0}"/>
              </a:ext>
            </a:extLst>
          </p:cNvPr>
          <p:cNvSpPr>
            <a:spLocks noGrp="1"/>
          </p:cNvSpPr>
          <p:nvPr>
            <p:ph type="ctrTitle"/>
          </p:nvPr>
        </p:nvSpPr>
        <p:spPr/>
        <p:txBody>
          <a:bodyPr>
            <a:noAutofit/>
          </a:bodyPr>
          <a:lstStyle/>
          <a:p>
            <a:r>
              <a:rPr lang="en-US" sz="2500" dirty="0"/>
              <a:t>Cost-related access problems decreased more for black adults in Medicaid expansion states.</a:t>
            </a:r>
          </a:p>
        </p:txBody>
      </p:sp>
      <p:graphicFrame>
        <p:nvGraphicFramePr>
          <p:cNvPr id="6" name="Chart Placeholder 19">
            <a:extLst>
              <a:ext uri="{FF2B5EF4-FFF2-40B4-BE49-F238E27FC236}">
                <a16:creationId xmlns:a16="http://schemas.microsoft.com/office/drawing/2014/main" id="{94AF9AED-0128-4B19-856F-36E73351DA2F}"/>
              </a:ext>
            </a:extLst>
          </p:cNvPr>
          <p:cNvGraphicFramePr>
            <a:graphicFrameLocks noGrp="1"/>
          </p:cNvGraphicFramePr>
          <p:nvPr>
            <p:ph type="chart" sz="quarter" idx="19"/>
            <p:extLst>
              <p:ext uri="{D42A27DB-BD31-4B8C-83A1-F6EECF244321}">
                <p14:modId xmlns:p14="http://schemas.microsoft.com/office/powerpoint/2010/main" val="3403248149"/>
              </p:ext>
            </p:extLst>
          </p:nvPr>
        </p:nvGraphicFramePr>
        <p:xfrm>
          <a:off x="627063" y="2286000"/>
          <a:ext cx="8091487" cy="3479793"/>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a:extLst>
              <a:ext uri="{FF2B5EF4-FFF2-40B4-BE49-F238E27FC236}">
                <a16:creationId xmlns:a16="http://schemas.microsoft.com/office/drawing/2014/main" id="{E1EE3785-3528-4CD0-B3B2-5127AE499555}"/>
              </a:ext>
            </a:extLst>
          </p:cNvPr>
          <p:cNvSpPr txBox="1"/>
          <p:nvPr/>
        </p:nvSpPr>
        <p:spPr>
          <a:xfrm>
            <a:off x="627063" y="1600200"/>
            <a:ext cx="8385040" cy="430887"/>
          </a:xfrm>
          <a:prstGeom prst="rect">
            <a:avLst/>
          </a:prstGeom>
          <a:noFill/>
        </p:spPr>
        <p:txBody>
          <a:bodyPr wrap="square" lIns="0" tIns="0" rIns="0" bIns="0" rtlCol="0" anchor="ctr" anchorCtr="0">
            <a:spAutoFit/>
          </a:bodyPr>
          <a:lstStyle/>
          <a:p>
            <a:r>
              <a:rPr lang="en-US" sz="1400" i="1" dirty="0"/>
              <a:t>Percentage of adults ages 18 to 64 who avoided care because of cost in the past 12 months, race and ethnicity by Medicaid expansion status</a:t>
            </a:r>
          </a:p>
        </p:txBody>
      </p:sp>
    </p:spTree>
    <p:extLst>
      <p:ext uri="{BB962C8B-B14F-4D97-AF65-F5344CB8AC3E}">
        <p14:creationId xmlns:p14="http://schemas.microsoft.com/office/powerpoint/2010/main" val="4173179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BFBB9C7-7E07-4880-B28D-4102ACFB0AA5}"/>
              </a:ext>
            </a:extLst>
          </p:cNvPr>
          <p:cNvSpPr>
            <a:spLocks noGrp="1"/>
          </p:cNvSpPr>
          <p:nvPr>
            <p:ph type="body" sz="quarter" idx="21"/>
          </p:nvPr>
        </p:nvSpPr>
        <p:spPr>
          <a:xfrm>
            <a:off x="2152650" y="5991371"/>
            <a:ext cx="6325525" cy="777375"/>
          </a:xfrm>
        </p:spPr>
        <p:txBody>
          <a:bodyPr>
            <a:normAutofit fontScale="92500"/>
          </a:bodyPr>
          <a:lstStyle/>
          <a:p>
            <a:pPr>
              <a:spcAft>
                <a:spcPts val="300"/>
              </a:spcAft>
            </a:pPr>
            <a:r>
              <a:rPr lang="en-US" dirty="0"/>
              <a:t>Note: Expansion states are those that expanded Medicaid by January 1, 2018. As of that date, there were 19 states that had not yet expanded Medicaid. Maine and Virginia implemented Medicaid expansion in 2019 and are considered nonexpansion for this analysis.</a:t>
            </a:r>
          </a:p>
          <a:p>
            <a:r>
              <a:rPr lang="en-US" dirty="0"/>
              <a:t>Data: Behavioral Risk Factor Surveillance System (BRFSS), 2013–2018.</a:t>
            </a:r>
          </a:p>
          <a:p>
            <a:r>
              <a:rPr lang="en-US" dirty="0"/>
              <a:t>Source: Jesse C. Baumgartner et al., </a:t>
            </a:r>
            <a:r>
              <a:rPr lang="en-US" i="1" dirty="0"/>
              <a:t>How the Affordable Care Act Has Narrowed Racial and Ethnic Disparities in Access to Health Care </a:t>
            </a:r>
            <a:r>
              <a:rPr lang="en-US" dirty="0"/>
              <a:t>(Commonwealth Fund, Jan. 2020).</a:t>
            </a:r>
          </a:p>
        </p:txBody>
      </p:sp>
      <p:sp>
        <p:nvSpPr>
          <p:cNvPr id="4" name="Subtitle 3">
            <a:extLst>
              <a:ext uri="{FF2B5EF4-FFF2-40B4-BE49-F238E27FC236}">
                <a16:creationId xmlns:a16="http://schemas.microsoft.com/office/drawing/2014/main" id="{AB4EA778-E903-4BD2-A63A-FAEE340E0B9F}"/>
              </a:ext>
            </a:extLst>
          </p:cNvPr>
          <p:cNvSpPr>
            <a:spLocks noGrp="1"/>
          </p:cNvSpPr>
          <p:nvPr>
            <p:ph type="subTitle" idx="1"/>
          </p:nvPr>
        </p:nvSpPr>
        <p:spPr/>
        <p:txBody>
          <a:bodyPr/>
          <a:lstStyle/>
          <a:p>
            <a:r>
              <a:rPr lang="en-US" dirty="0"/>
              <a:t>EXHIBIT 11</a:t>
            </a:r>
          </a:p>
        </p:txBody>
      </p:sp>
      <p:sp>
        <p:nvSpPr>
          <p:cNvPr id="5" name="Title 4">
            <a:extLst>
              <a:ext uri="{FF2B5EF4-FFF2-40B4-BE49-F238E27FC236}">
                <a16:creationId xmlns:a16="http://schemas.microsoft.com/office/drawing/2014/main" id="{7779B6AD-4F90-4107-8BED-1A528D6E8BF0}"/>
              </a:ext>
            </a:extLst>
          </p:cNvPr>
          <p:cNvSpPr>
            <a:spLocks noGrp="1"/>
          </p:cNvSpPr>
          <p:nvPr>
            <p:ph type="ctrTitle"/>
          </p:nvPr>
        </p:nvSpPr>
        <p:spPr/>
        <p:txBody>
          <a:bodyPr>
            <a:noAutofit/>
          </a:bodyPr>
          <a:lstStyle/>
          <a:p>
            <a:r>
              <a:rPr lang="en-US" sz="2500" dirty="0"/>
              <a:t>Black adults in Medicaid expansion states report cost-related access problems at a similar rate to white adults in nonexpansion states.</a:t>
            </a:r>
          </a:p>
        </p:txBody>
      </p:sp>
      <p:graphicFrame>
        <p:nvGraphicFramePr>
          <p:cNvPr id="6" name="Chart Placeholder 19">
            <a:extLst>
              <a:ext uri="{FF2B5EF4-FFF2-40B4-BE49-F238E27FC236}">
                <a16:creationId xmlns:a16="http://schemas.microsoft.com/office/drawing/2014/main" id="{94AF9AED-0128-4B19-856F-36E73351DA2F}"/>
              </a:ext>
            </a:extLst>
          </p:cNvPr>
          <p:cNvGraphicFramePr>
            <a:graphicFrameLocks noGrp="1"/>
          </p:cNvGraphicFramePr>
          <p:nvPr>
            <p:ph type="chart" sz="quarter" idx="19"/>
            <p:extLst>
              <p:ext uri="{D42A27DB-BD31-4B8C-83A1-F6EECF244321}">
                <p14:modId xmlns:p14="http://schemas.microsoft.com/office/powerpoint/2010/main" val="2824906205"/>
              </p:ext>
            </p:extLst>
          </p:nvPr>
        </p:nvGraphicFramePr>
        <p:xfrm>
          <a:off x="627063" y="2286000"/>
          <a:ext cx="8091487" cy="347979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E1EE3785-3528-4CD0-B3B2-5127AE499555}"/>
              </a:ext>
            </a:extLst>
          </p:cNvPr>
          <p:cNvSpPr txBox="1"/>
          <p:nvPr/>
        </p:nvSpPr>
        <p:spPr>
          <a:xfrm>
            <a:off x="627063" y="1645920"/>
            <a:ext cx="8385040" cy="430887"/>
          </a:xfrm>
          <a:prstGeom prst="rect">
            <a:avLst/>
          </a:prstGeom>
          <a:noFill/>
        </p:spPr>
        <p:txBody>
          <a:bodyPr wrap="square" lIns="0" tIns="0" rIns="0" bIns="0" rtlCol="0" anchor="ctr" anchorCtr="0">
            <a:spAutoFit/>
          </a:bodyPr>
          <a:lstStyle/>
          <a:p>
            <a:r>
              <a:rPr lang="en-US" sz="1400" i="1" dirty="0"/>
              <a:t>Percentage of adults ages 18 to 64 who avoided care because of cost in the past 12 months, race and ethnicity by Medicaid expansion status</a:t>
            </a:r>
          </a:p>
        </p:txBody>
      </p:sp>
      <p:sp>
        <p:nvSpPr>
          <p:cNvPr id="8" name="TextBox 7">
            <a:extLst>
              <a:ext uri="{FF2B5EF4-FFF2-40B4-BE49-F238E27FC236}">
                <a16:creationId xmlns:a16="http://schemas.microsoft.com/office/drawing/2014/main" id="{7C3247DA-F271-D441-8F4B-046A6ABE8D44}"/>
              </a:ext>
            </a:extLst>
          </p:cNvPr>
          <p:cNvSpPr txBox="1"/>
          <p:nvPr/>
        </p:nvSpPr>
        <p:spPr>
          <a:xfrm>
            <a:off x="7891272" y="4524219"/>
            <a:ext cx="457200" cy="182880"/>
          </a:xfrm>
          <a:prstGeom prst="rect">
            <a:avLst/>
          </a:prstGeom>
          <a:solidFill>
            <a:schemeClr val="accent2"/>
          </a:solidFill>
        </p:spPr>
        <p:txBody>
          <a:bodyPr wrap="square" lIns="0" tIns="0" rIns="0" bIns="0" rtlCol="0" anchor="ctr" anchorCtr="0">
            <a:noAutofit/>
          </a:bodyPr>
          <a:lstStyle/>
          <a:p>
            <a:pPr algn="ctr"/>
            <a:r>
              <a:rPr lang="en-US" sz="1400" b="1" dirty="0">
                <a:solidFill>
                  <a:schemeClr val="bg1"/>
                </a:solidFill>
                <a:latin typeface="InterFace" panose="020B0503030203020204" pitchFamily="34" charset="0"/>
              </a:rPr>
              <a:t>14.3</a:t>
            </a:r>
          </a:p>
        </p:txBody>
      </p:sp>
    </p:spTree>
    <p:extLst>
      <p:ext uri="{BB962C8B-B14F-4D97-AF65-F5344CB8AC3E}">
        <p14:creationId xmlns:p14="http://schemas.microsoft.com/office/powerpoint/2010/main" val="33990253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ADEAE88-FAC9-41FD-95E6-8670812FCD08}"/>
              </a:ext>
            </a:extLst>
          </p:cNvPr>
          <p:cNvSpPr>
            <a:spLocks noGrp="1"/>
          </p:cNvSpPr>
          <p:nvPr>
            <p:ph type="body" sz="quarter" idx="21"/>
          </p:nvPr>
        </p:nvSpPr>
        <p:spPr>
          <a:xfrm>
            <a:off x="2152650" y="5991371"/>
            <a:ext cx="6325525" cy="777375"/>
          </a:xfrm>
        </p:spPr>
        <p:txBody>
          <a:bodyPr>
            <a:normAutofit fontScale="92500"/>
          </a:bodyPr>
          <a:lstStyle/>
          <a:p>
            <a:pPr>
              <a:spcAft>
                <a:spcPts val="300"/>
              </a:spcAft>
            </a:pPr>
            <a:r>
              <a:rPr lang="en-US" dirty="0"/>
              <a:t>Note: Expansion states are those that expanded Medicaid by January 1, 2018. As of that date, there were 19 states that had not yet expanded Medicaid. Maine and Virginia implemented Medicaid expansion in 2019 and are considered nonexpansion for this analysis.</a:t>
            </a:r>
          </a:p>
          <a:p>
            <a:r>
              <a:rPr lang="en-US" dirty="0"/>
              <a:t>Data: Behavioral Risk Factor Surveillance System (BRFSS), 2013–2018.</a:t>
            </a:r>
          </a:p>
          <a:p>
            <a:r>
              <a:rPr lang="en-US" dirty="0"/>
              <a:t>Source: Jesse C. Baumgartner et al., </a:t>
            </a:r>
            <a:r>
              <a:rPr lang="en-US" i="1" dirty="0"/>
              <a:t>How the Affordable Care Act Has Narrowed Racial and Ethnic Disparities in Access to Health Care </a:t>
            </a:r>
            <a:r>
              <a:rPr lang="en-US" dirty="0"/>
              <a:t>(Commonwealth Fund, Jan. 2020).</a:t>
            </a:r>
          </a:p>
        </p:txBody>
      </p:sp>
      <p:sp>
        <p:nvSpPr>
          <p:cNvPr id="4" name="Subtitle 3">
            <a:extLst>
              <a:ext uri="{FF2B5EF4-FFF2-40B4-BE49-F238E27FC236}">
                <a16:creationId xmlns:a16="http://schemas.microsoft.com/office/drawing/2014/main" id="{A19B4C5E-F83B-4769-87AD-B79F9A375A97}"/>
              </a:ext>
            </a:extLst>
          </p:cNvPr>
          <p:cNvSpPr>
            <a:spLocks noGrp="1"/>
          </p:cNvSpPr>
          <p:nvPr>
            <p:ph type="subTitle" idx="1"/>
          </p:nvPr>
        </p:nvSpPr>
        <p:spPr/>
        <p:txBody>
          <a:bodyPr/>
          <a:lstStyle/>
          <a:p>
            <a:r>
              <a:rPr lang="en-US" dirty="0"/>
              <a:t>EXHIBIT 12</a:t>
            </a:r>
          </a:p>
        </p:txBody>
      </p:sp>
      <p:sp>
        <p:nvSpPr>
          <p:cNvPr id="5" name="Title 4">
            <a:extLst>
              <a:ext uri="{FF2B5EF4-FFF2-40B4-BE49-F238E27FC236}">
                <a16:creationId xmlns:a16="http://schemas.microsoft.com/office/drawing/2014/main" id="{716CFD19-B7EB-4F1B-8220-2649D23E0E54}"/>
              </a:ext>
            </a:extLst>
          </p:cNvPr>
          <p:cNvSpPr>
            <a:spLocks noGrp="1"/>
          </p:cNvSpPr>
          <p:nvPr>
            <p:ph type="ctrTitle"/>
          </p:nvPr>
        </p:nvSpPr>
        <p:spPr/>
        <p:txBody>
          <a:bodyPr>
            <a:normAutofit/>
          </a:bodyPr>
          <a:lstStyle/>
          <a:p>
            <a:r>
              <a:rPr lang="en-US" sz="2500" dirty="0"/>
              <a:t>A larger share of black adults in Medicaid expansion states have a usual source of care.</a:t>
            </a:r>
          </a:p>
        </p:txBody>
      </p:sp>
      <p:graphicFrame>
        <p:nvGraphicFramePr>
          <p:cNvPr id="6" name="Chart Placeholder 19">
            <a:extLst>
              <a:ext uri="{FF2B5EF4-FFF2-40B4-BE49-F238E27FC236}">
                <a16:creationId xmlns:a16="http://schemas.microsoft.com/office/drawing/2014/main" id="{6FEC9F64-E50F-4741-97DD-C544BDEA6CF1}"/>
              </a:ext>
            </a:extLst>
          </p:cNvPr>
          <p:cNvGraphicFramePr>
            <a:graphicFrameLocks noGrp="1"/>
          </p:cNvGraphicFramePr>
          <p:nvPr>
            <p:ph type="chart" sz="quarter" idx="19"/>
            <p:extLst>
              <p:ext uri="{D42A27DB-BD31-4B8C-83A1-F6EECF244321}">
                <p14:modId xmlns:p14="http://schemas.microsoft.com/office/powerpoint/2010/main" val="184468673"/>
              </p:ext>
            </p:extLst>
          </p:nvPr>
        </p:nvGraphicFramePr>
        <p:xfrm>
          <a:off x="627063" y="2286000"/>
          <a:ext cx="8091487" cy="3624047"/>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F2101A8C-76F2-4D86-8039-8EB1175E36E2}"/>
              </a:ext>
            </a:extLst>
          </p:cNvPr>
          <p:cNvSpPr txBox="1"/>
          <p:nvPr/>
        </p:nvSpPr>
        <p:spPr>
          <a:xfrm>
            <a:off x="627063" y="1600200"/>
            <a:ext cx="7429919" cy="430887"/>
          </a:xfrm>
          <a:prstGeom prst="rect">
            <a:avLst/>
          </a:prstGeom>
          <a:noFill/>
        </p:spPr>
        <p:txBody>
          <a:bodyPr wrap="none" lIns="0" tIns="0" rIns="0" bIns="0" rtlCol="0" anchor="ctr" anchorCtr="0">
            <a:spAutoFit/>
          </a:bodyPr>
          <a:lstStyle/>
          <a:p>
            <a:r>
              <a:rPr lang="en-US" sz="1400" i="1" dirty="0"/>
              <a:t>Percentage of adults ages 18 to 64 who reported a usual source of care, race and ethnicity </a:t>
            </a:r>
          </a:p>
          <a:p>
            <a:r>
              <a:rPr lang="en-US" sz="1400" i="1" dirty="0"/>
              <a:t>by Medicaid expansion status</a:t>
            </a:r>
          </a:p>
        </p:txBody>
      </p:sp>
    </p:spTree>
    <p:extLst>
      <p:ext uri="{BB962C8B-B14F-4D97-AF65-F5344CB8AC3E}">
        <p14:creationId xmlns:p14="http://schemas.microsoft.com/office/powerpoint/2010/main" val="38548878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ADEAE88-FAC9-41FD-95E6-8670812FCD08}"/>
              </a:ext>
            </a:extLst>
          </p:cNvPr>
          <p:cNvSpPr>
            <a:spLocks noGrp="1"/>
          </p:cNvSpPr>
          <p:nvPr>
            <p:ph type="body" sz="quarter" idx="21"/>
          </p:nvPr>
        </p:nvSpPr>
        <p:spPr>
          <a:xfrm>
            <a:off x="2152650" y="5991371"/>
            <a:ext cx="6325525" cy="777375"/>
          </a:xfrm>
        </p:spPr>
        <p:txBody>
          <a:bodyPr>
            <a:normAutofit fontScale="92500"/>
          </a:bodyPr>
          <a:lstStyle/>
          <a:p>
            <a:pPr>
              <a:spcAft>
                <a:spcPts val="300"/>
              </a:spcAft>
            </a:pPr>
            <a:r>
              <a:rPr lang="en-US" dirty="0"/>
              <a:t>Note: Expansion states are those that expanded Medicaid by January 1, 2018. As of that date, there were 19 states that had not yet expanded Medicaid. Maine and Virginia implemented Medicaid expansion in 2019 and are considered nonexpansion for this analysis.</a:t>
            </a:r>
          </a:p>
          <a:p>
            <a:r>
              <a:rPr lang="en-US" dirty="0"/>
              <a:t>Data: Behavioral Risk Factor Surveillance System (BRFSS), 2013–2018.</a:t>
            </a:r>
          </a:p>
          <a:p>
            <a:r>
              <a:rPr lang="en-US" dirty="0"/>
              <a:t>Source: Jesse C. Baumgartner et al., </a:t>
            </a:r>
            <a:r>
              <a:rPr lang="en-US" i="1" dirty="0"/>
              <a:t>How the Affordable Care Act Has Narrowed Racial and Ethnic Disparities in Access to Health Care </a:t>
            </a:r>
            <a:r>
              <a:rPr lang="en-US" dirty="0"/>
              <a:t>(Commonwealth Fund, Jan. 2020).</a:t>
            </a:r>
          </a:p>
        </p:txBody>
      </p:sp>
      <p:sp>
        <p:nvSpPr>
          <p:cNvPr id="4" name="Subtitle 3">
            <a:extLst>
              <a:ext uri="{FF2B5EF4-FFF2-40B4-BE49-F238E27FC236}">
                <a16:creationId xmlns:a16="http://schemas.microsoft.com/office/drawing/2014/main" id="{A19B4C5E-F83B-4769-87AD-B79F9A375A97}"/>
              </a:ext>
            </a:extLst>
          </p:cNvPr>
          <p:cNvSpPr>
            <a:spLocks noGrp="1"/>
          </p:cNvSpPr>
          <p:nvPr>
            <p:ph type="subTitle" idx="1"/>
          </p:nvPr>
        </p:nvSpPr>
        <p:spPr/>
        <p:txBody>
          <a:bodyPr/>
          <a:lstStyle/>
          <a:p>
            <a:r>
              <a:rPr lang="en-US" dirty="0"/>
              <a:t>EXHIBIT 13</a:t>
            </a:r>
          </a:p>
        </p:txBody>
      </p:sp>
      <p:sp>
        <p:nvSpPr>
          <p:cNvPr id="5" name="Title 4">
            <a:extLst>
              <a:ext uri="{FF2B5EF4-FFF2-40B4-BE49-F238E27FC236}">
                <a16:creationId xmlns:a16="http://schemas.microsoft.com/office/drawing/2014/main" id="{716CFD19-B7EB-4F1B-8220-2649D23E0E54}"/>
              </a:ext>
            </a:extLst>
          </p:cNvPr>
          <p:cNvSpPr>
            <a:spLocks noGrp="1"/>
          </p:cNvSpPr>
          <p:nvPr>
            <p:ph type="ctrTitle"/>
          </p:nvPr>
        </p:nvSpPr>
        <p:spPr/>
        <p:txBody>
          <a:bodyPr>
            <a:normAutofit/>
          </a:bodyPr>
          <a:lstStyle/>
          <a:p>
            <a:r>
              <a:rPr lang="en-US" sz="2500" dirty="0"/>
              <a:t>Black adults in Medicaid expansion states are now almost as likely as white adults in those states to have a usual source of care.</a:t>
            </a:r>
          </a:p>
        </p:txBody>
      </p:sp>
      <p:graphicFrame>
        <p:nvGraphicFramePr>
          <p:cNvPr id="6" name="Chart Placeholder 19">
            <a:extLst>
              <a:ext uri="{FF2B5EF4-FFF2-40B4-BE49-F238E27FC236}">
                <a16:creationId xmlns:a16="http://schemas.microsoft.com/office/drawing/2014/main" id="{6FEC9F64-E50F-4741-97DD-C544BDEA6CF1}"/>
              </a:ext>
            </a:extLst>
          </p:cNvPr>
          <p:cNvGraphicFramePr>
            <a:graphicFrameLocks noGrp="1"/>
          </p:cNvGraphicFramePr>
          <p:nvPr>
            <p:ph type="chart" sz="quarter" idx="19"/>
            <p:extLst>
              <p:ext uri="{D42A27DB-BD31-4B8C-83A1-F6EECF244321}">
                <p14:modId xmlns:p14="http://schemas.microsoft.com/office/powerpoint/2010/main" val="3683251447"/>
              </p:ext>
            </p:extLst>
          </p:nvPr>
        </p:nvGraphicFramePr>
        <p:xfrm>
          <a:off x="627063" y="2286000"/>
          <a:ext cx="8091487" cy="3624047"/>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F2101A8C-76F2-4D86-8039-8EB1175E36E2}"/>
              </a:ext>
            </a:extLst>
          </p:cNvPr>
          <p:cNvSpPr txBox="1"/>
          <p:nvPr/>
        </p:nvSpPr>
        <p:spPr>
          <a:xfrm>
            <a:off x="627063" y="1645920"/>
            <a:ext cx="7429919" cy="430887"/>
          </a:xfrm>
          <a:prstGeom prst="rect">
            <a:avLst/>
          </a:prstGeom>
          <a:noFill/>
        </p:spPr>
        <p:txBody>
          <a:bodyPr wrap="none" lIns="0" tIns="0" rIns="0" bIns="0" rtlCol="0" anchor="ctr" anchorCtr="0">
            <a:spAutoFit/>
          </a:bodyPr>
          <a:lstStyle/>
          <a:p>
            <a:r>
              <a:rPr lang="en-US" sz="1400" i="1" dirty="0"/>
              <a:t>Percentage of adults ages 18 to 64 who reported a usual source of care, race and ethnicity </a:t>
            </a:r>
          </a:p>
          <a:p>
            <a:r>
              <a:rPr lang="en-US" sz="1400" i="1" dirty="0"/>
              <a:t>by Medicaid expansion status</a:t>
            </a:r>
          </a:p>
        </p:txBody>
      </p:sp>
      <p:sp>
        <p:nvSpPr>
          <p:cNvPr id="8" name="TextBox 7">
            <a:extLst>
              <a:ext uri="{FF2B5EF4-FFF2-40B4-BE49-F238E27FC236}">
                <a16:creationId xmlns:a16="http://schemas.microsoft.com/office/drawing/2014/main" id="{F4DEB1CC-5272-5F4C-B589-66D7277F7CC4}"/>
              </a:ext>
            </a:extLst>
          </p:cNvPr>
          <p:cNvSpPr txBox="1"/>
          <p:nvPr/>
        </p:nvSpPr>
        <p:spPr>
          <a:xfrm>
            <a:off x="7891272" y="3140010"/>
            <a:ext cx="457200" cy="182880"/>
          </a:xfrm>
          <a:prstGeom prst="rect">
            <a:avLst/>
          </a:prstGeom>
          <a:solidFill>
            <a:schemeClr val="accent2"/>
          </a:solidFill>
        </p:spPr>
        <p:txBody>
          <a:bodyPr wrap="square" lIns="0" tIns="0" rIns="0" bIns="0" rtlCol="0" anchor="ctr" anchorCtr="0">
            <a:noAutofit/>
          </a:bodyPr>
          <a:lstStyle/>
          <a:p>
            <a:pPr algn="ctr"/>
            <a:r>
              <a:rPr lang="en-US" sz="1400" b="1" dirty="0">
                <a:solidFill>
                  <a:schemeClr val="bg1"/>
                </a:solidFill>
                <a:latin typeface="InterFace" panose="020B0503030203020204" pitchFamily="34" charset="0"/>
              </a:rPr>
              <a:t>77.2</a:t>
            </a:r>
          </a:p>
        </p:txBody>
      </p:sp>
    </p:spTree>
    <p:extLst>
      <p:ext uri="{BB962C8B-B14F-4D97-AF65-F5344CB8AC3E}">
        <p14:creationId xmlns:p14="http://schemas.microsoft.com/office/powerpoint/2010/main" val="23622147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BFBB9C7-7E07-4880-B28D-4102ACFB0AA5}"/>
              </a:ext>
            </a:extLst>
          </p:cNvPr>
          <p:cNvSpPr>
            <a:spLocks noGrp="1"/>
          </p:cNvSpPr>
          <p:nvPr>
            <p:ph type="body" sz="quarter" idx="21"/>
          </p:nvPr>
        </p:nvSpPr>
        <p:spPr>
          <a:xfrm>
            <a:off x="2152650" y="5991371"/>
            <a:ext cx="6325525" cy="777375"/>
          </a:xfrm>
        </p:spPr>
        <p:txBody>
          <a:bodyPr>
            <a:normAutofit fontScale="92500"/>
          </a:bodyPr>
          <a:lstStyle/>
          <a:p>
            <a:pPr>
              <a:spcAft>
                <a:spcPts val="300"/>
              </a:spcAft>
            </a:pPr>
            <a:r>
              <a:rPr lang="en-US" dirty="0"/>
              <a:t>Note: Expansion states are those that expanded Medicaid by January 1, 2018. As of that date, there were 19 states that had not yet expanded Medicaid. Maine and Virginia implemented Medicaid expansion in 2019 and are considered nonexpansion for this analysis.</a:t>
            </a:r>
          </a:p>
          <a:p>
            <a:r>
              <a:rPr lang="en-US" dirty="0"/>
              <a:t>Data: American Community Survey Public Use Microdata Sample (ACS PUMS), 2013–2018.</a:t>
            </a:r>
          </a:p>
          <a:p>
            <a:r>
              <a:rPr lang="en-US" dirty="0"/>
              <a:t>Source: Jesse C. Baumgartner et al., </a:t>
            </a:r>
            <a:r>
              <a:rPr lang="en-US" i="1" dirty="0"/>
              <a:t>How the Affordable Care Act Has Narrowed Racial and Ethnic Disparities in Access to Health Care </a:t>
            </a:r>
            <a:r>
              <a:rPr lang="en-US" dirty="0"/>
              <a:t>(Commonwealth Fund, Jan. 2020).</a:t>
            </a:r>
          </a:p>
        </p:txBody>
      </p:sp>
      <p:sp>
        <p:nvSpPr>
          <p:cNvPr id="4" name="Subtitle 3">
            <a:extLst>
              <a:ext uri="{FF2B5EF4-FFF2-40B4-BE49-F238E27FC236}">
                <a16:creationId xmlns:a16="http://schemas.microsoft.com/office/drawing/2014/main" id="{AB4EA778-E903-4BD2-A63A-FAEE340E0B9F}"/>
              </a:ext>
            </a:extLst>
          </p:cNvPr>
          <p:cNvSpPr>
            <a:spLocks noGrp="1"/>
          </p:cNvSpPr>
          <p:nvPr>
            <p:ph type="subTitle" idx="1"/>
          </p:nvPr>
        </p:nvSpPr>
        <p:spPr/>
        <p:txBody>
          <a:bodyPr/>
          <a:lstStyle/>
          <a:p>
            <a:r>
              <a:rPr lang="en-US" dirty="0"/>
              <a:t>EXHIBIT 14</a:t>
            </a:r>
          </a:p>
        </p:txBody>
      </p:sp>
      <p:sp>
        <p:nvSpPr>
          <p:cNvPr id="5" name="Title 4">
            <a:extLst>
              <a:ext uri="{FF2B5EF4-FFF2-40B4-BE49-F238E27FC236}">
                <a16:creationId xmlns:a16="http://schemas.microsoft.com/office/drawing/2014/main" id="{7779B6AD-4F90-4107-8BED-1A528D6E8BF0}"/>
              </a:ext>
            </a:extLst>
          </p:cNvPr>
          <p:cNvSpPr>
            <a:spLocks noGrp="1"/>
          </p:cNvSpPr>
          <p:nvPr>
            <p:ph type="ctrTitle"/>
          </p:nvPr>
        </p:nvSpPr>
        <p:spPr/>
        <p:txBody>
          <a:bodyPr>
            <a:noAutofit/>
          </a:bodyPr>
          <a:lstStyle/>
          <a:p>
            <a:r>
              <a:rPr lang="en-US" sz="2500" dirty="0"/>
              <a:t>Uninsured rates decreased more for Hispanic adults in Medicaid expansion states.</a:t>
            </a:r>
          </a:p>
        </p:txBody>
      </p:sp>
      <p:graphicFrame>
        <p:nvGraphicFramePr>
          <p:cNvPr id="6" name="Chart Placeholder 19">
            <a:extLst>
              <a:ext uri="{FF2B5EF4-FFF2-40B4-BE49-F238E27FC236}">
                <a16:creationId xmlns:a16="http://schemas.microsoft.com/office/drawing/2014/main" id="{9684BB6B-7F23-4485-8EF9-4833F104439F}"/>
              </a:ext>
            </a:extLst>
          </p:cNvPr>
          <p:cNvGraphicFramePr>
            <a:graphicFrameLocks noGrp="1"/>
          </p:cNvGraphicFramePr>
          <p:nvPr>
            <p:ph type="chart" sz="quarter" idx="19"/>
            <p:extLst>
              <p:ext uri="{D42A27DB-BD31-4B8C-83A1-F6EECF244321}">
                <p14:modId xmlns:p14="http://schemas.microsoft.com/office/powerpoint/2010/main" val="3809290405"/>
              </p:ext>
            </p:extLst>
          </p:nvPr>
        </p:nvGraphicFramePr>
        <p:xfrm>
          <a:off x="627063" y="2057400"/>
          <a:ext cx="8091487" cy="349976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ADC45926-C75B-432B-B995-E70E616675A4}"/>
              </a:ext>
            </a:extLst>
          </p:cNvPr>
          <p:cNvSpPr txBox="1"/>
          <p:nvPr/>
        </p:nvSpPr>
        <p:spPr>
          <a:xfrm>
            <a:off x="627063" y="1600200"/>
            <a:ext cx="6878486" cy="215444"/>
          </a:xfrm>
          <a:prstGeom prst="rect">
            <a:avLst/>
          </a:prstGeom>
          <a:noFill/>
        </p:spPr>
        <p:txBody>
          <a:bodyPr wrap="none" lIns="0" tIns="0" rIns="0" bIns="0" rtlCol="0" anchor="ctr" anchorCtr="0">
            <a:spAutoFit/>
          </a:bodyPr>
          <a:lstStyle/>
          <a:p>
            <a:r>
              <a:rPr lang="en-US" sz="1400" i="1" dirty="0"/>
              <a:t>Percentage of uninsured adults ages 19 to 64, race and ethnicity by Medicaid expansion status</a:t>
            </a:r>
          </a:p>
        </p:txBody>
      </p:sp>
    </p:spTree>
    <p:extLst>
      <p:ext uri="{BB962C8B-B14F-4D97-AF65-F5344CB8AC3E}">
        <p14:creationId xmlns:p14="http://schemas.microsoft.com/office/powerpoint/2010/main" val="31222859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BFBB9C7-7E07-4880-B28D-4102ACFB0AA5}"/>
              </a:ext>
            </a:extLst>
          </p:cNvPr>
          <p:cNvSpPr>
            <a:spLocks noGrp="1"/>
          </p:cNvSpPr>
          <p:nvPr>
            <p:ph type="body" sz="quarter" idx="21"/>
          </p:nvPr>
        </p:nvSpPr>
        <p:spPr>
          <a:xfrm>
            <a:off x="2152650" y="5991371"/>
            <a:ext cx="6325525" cy="777375"/>
          </a:xfrm>
        </p:spPr>
        <p:txBody>
          <a:bodyPr>
            <a:normAutofit fontScale="92500"/>
          </a:bodyPr>
          <a:lstStyle/>
          <a:p>
            <a:pPr>
              <a:spcAft>
                <a:spcPts val="300"/>
              </a:spcAft>
            </a:pPr>
            <a:r>
              <a:rPr lang="en-US" dirty="0"/>
              <a:t>Note: Expansion states are those that expanded Medicaid by January 1, 2018. As of that date, there were 19 states that had not yet expanded Medicaid. Maine and Virginia implemented Medicaid expansion in 2019 and are considered nonexpansion for this analysis.</a:t>
            </a:r>
          </a:p>
          <a:p>
            <a:r>
              <a:rPr lang="en-US" dirty="0"/>
              <a:t>Data: American Community Survey Public Use Microdata Sample (ACS PUMS), 2013–2018.</a:t>
            </a:r>
          </a:p>
          <a:p>
            <a:r>
              <a:rPr lang="en-US" dirty="0"/>
              <a:t>Source: Jesse C. Baumgartner et al., </a:t>
            </a:r>
            <a:r>
              <a:rPr lang="en-US" i="1" dirty="0"/>
              <a:t>How the Affordable Care Act Has Narrowed Racial and Ethnic Disparities in Access to Health Care </a:t>
            </a:r>
            <a:r>
              <a:rPr lang="en-US" dirty="0"/>
              <a:t>(Commonwealth Fund, Jan. 2020).</a:t>
            </a:r>
          </a:p>
        </p:txBody>
      </p:sp>
      <p:sp>
        <p:nvSpPr>
          <p:cNvPr id="4" name="Subtitle 3">
            <a:extLst>
              <a:ext uri="{FF2B5EF4-FFF2-40B4-BE49-F238E27FC236}">
                <a16:creationId xmlns:a16="http://schemas.microsoft.com/office/drawing/2014/main" id="{AB4EA778-E903-4BD2-A63A-FAEE340E0B9F}"/>
              </a:ext>
            </a:extLst>
          </p:cNvPr>
          <p:cNvSpPr>
            <a:spLocks noGrp="1"/>
          </p:cNvSpPr>
          <p:nvPr>
            <p:ph type="subTitle" idx="1"/>
          </p:nvPr>
        </p:nvSpPr>
        <p:spPr/>
        <p:txBody>
          <a:bodyPr/>
          <a:lstStyle/>
          <a:p>
            <a:r>
              <a:rPr lang="en-US" dirty="0"/>
              <a:t>EXHIBIT 15</a:t>
            </a:r>
          </a:p>
        </p:txBody>
      </p:sp>
      <p:sp>
        <p:nvSpPr>
          <p:cNvPr id="5" name="Title 4">
            <a:extLst>
              <a:ext uri="{FF2B5EF4-FFF2-40B4-BE49-F238E27FC236}">
                <a16:creationId xmlns:a16="http://schemas.microsoft.com/office/drawing/2014/main" id="{7779B6AD-4F90-4107-8BED-1A528D6E8BF0}"/>
              </a:ext>
            </a:extLst>
          </p:cNvPr>
          <p:cNvSpPr>
            <a:spLocks noGrp="1"/>
          </p:cNvSpPr>
          <p:nvPr>
            <p:ph type="ctrTitle"/>
          </p:nvPr>
        </p:nvSpPr>
        <p:spPr>
          <a:xfrm>
            <a:off x="627434" y="514555"/>
            <a:ext cx="8092440" cy="1185034"/>
          </a:xfrm>
        </p:spPr>
        <p:txBody>
          <a:bodyPr>
            <a:noAutofit/>
          </a:bodyPr>
          <a:lstStyle/>
          <a:p>
            <a:r>
              <a:rPr lang="en-US" sz="2500" dirty="0"/>
              <a:t>Coverage disparities between Hispanic and white adults narrowed more in Medicaid expansion states.</a:t>
            </a:r>
          </a:p>
        </p:txBody>
      </p:sp>
      <p:graphicFrame>
        <p:nvGraphicFramePr>
          <p:cNvPr id="6" name="Chart Placeholder 19">
            <a:extLst>
              <a:ext uri="{FF2B5EF4-FFF2-40B4-BE49-F238E27FC236}">
                <a16:creationId xmlns:a16="http://schemas.microsoft.com/office/drawing/2014/main" id="{9684BB6B-7F23-4485-8EF9-4833F104439F}"/>
              </a:ext>
            </a:extLst>
          </p:cNvPr>
          <p:cNvGraphicFramePr>
            <a:graphicFrameLocks noGrp="1"/>
          </p:cNvGraphicFramePr>
          <p:nvPr>
            <p:ph type="chart" sz="quarter" idx="19"/>
            <p:extLst>
              <p:ext uri="{D42A27DB-BD31-4B8C-83A1-F6EECF244321}">
                <p14:modId xmlns:p14="http://schemas.microsoft.com/office/powerpoint/2010/main" val="3080091839"/>
              </p:ext>
            </p:extLst>
          </p:nvPr>
        </p:nvGraphicFramePr>
        <p:xfrm>
          <a:off x="627063" y="2057400"/>
          <a:ext cx="8091487" cy="349976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ADC45926-C75B-432B-B995-E70E616675A4}"/>
              </a:ext>
            </a:extLst>
          </p:cNvPr>
          <p:cNvSpPr txBox="1"/>
          <p:nvPr/>
        </p:nvSpPr>
        <p:spPr>
          <a:xfrm>
            <a:off x="627063" y="1645920"/>
            <a:ext cx="6878486" cy="215444"/>
          </a:xfrm>
          <a:prstGeom prst="rect">
            <a:avLst/>
          </a:prstGeom>
          <a:noFill/>
        </p:spPr>
        <p:txBody>
          <a:bodyPr wrap="none" lIns="0" tIns="0" rIns="0" bIns="0" rtlCol="0" anchor="ctr" anchorCtr="0">
            <a:spAutoFit/>
          </a:bodyPr>
          <a:lstStyle/>
          <a:p>
            <a:r>
              <a:rPr lang="en-US" sz="1400" i="1" dirty="0"/>
              <a:t>Percentage of uninsured adults ages 19 to 64, race and ethnicity by Medicaid expansion status</a:t>
            </a:r>
          </a:p>
        </p:txBody>
      </p:sp>
      <p:sp>
        <p:nvSpPr>
          <p:cNvPr id="12" name="TextBox 11">
            <a:extLst>
              <a:ext uri="{FF2B5EF4-FFF2-40B4-BE49-F238E27FC236}">
                <a16:creationId xmlns:a16="http://schemas.microsoft.com/office/drawing/2014/main" id="{9386F28B-1412-CF4E-802C-2D54F505BDD5}"/>
              </a:ext>
            </a:extLst>
          </p:cNvPr>
          <p:cNvSpPr txBox="1"/>
          <p:nvPr/>
        </p:nvSpPr>
        <p:spPr>
          <a:xfrm>
            <a:off x="7839516" y="4873906"/>
            <a:ext cx="457200" cy="182880"/>
          </a:xfrm>
          <a:prstGeom prst="rect">
            <a:avLst/>
          </a:prstGeom>
          <a:solidFill>
            <a:schemeClr val="accent1"/>
          </a:solidFill>
        </p:spPr>
        <p:txBody>
          <a:bodyPr wrap="square" lIns="0" tIns="0" rIns="0" bIns="0" rtlCol="0" anchor="ctr" anchorCtr="0">
            <a:noAutofit/>
          </a:bodyPr>
          <a:lstStyle/>
          <a:p>
            <a:pPr algn="ctr"/>
            <a:r>
              <a:rPr lang="en-US" sz="1400" b="1" dirty="0">
                <a:solidFill>
                  <a:schemeClr val="bg1"/>
                </a:solidFill>
                <a:latin typeface="InterFace" panose="020B0503030203020204" pitchFamily="34" charset="0"/>
              </a:rPr>
              <a:t>6.4</a:t>
            </a:r>
          </a:p>
        </p:txBody>
      </p:sp>
      <p:sp>
        <p:nvSpPr>
          <p:cNvPr id="13" name="TextBox 12">
            <a:extLst>
              <a:ext uri="{FF2B5EF4-FFF2-40B4-BE49-F238E27FC236}">
                <a16:creationId xmlns:a16="http://schemas.microsoft.com/office/drawing/2014/main" id="{A617CF7C-7322-364F-AC3E-946A9D2C7EB7}"/>
              </a:ext>
            </a:extLst>
          </p:cNvPr>
          <p:cNvSpPr txBox="1"/>
          <p:nvPr/>
        </p:nvSpPr>
        <p:spPr>
          <a:xfrm>
            <a:off x="1398482" y="4500108"/>
            <a:ext cx="457200" cy="182880"/>
          </a:xfrm>
          <a:prstGeom prst="rect">
            <a:avLst/>
          </a:prstGeom>
          <a:solidFill>
            <a:schemeClr val="accent1"/>
          </a:solidFill>
        </p:spPr>
        <p:txBody>
          <a:bodyPr wrap="square" lIns="0" tIns="0" rIns="0" bIns="0" rtlCol="0" anchor="ctr" anchorCtr="0">
            <a:noAutofit/>
          </a:bodyPr>
          <a:lstStyle/>
          <a:p>
            <a:pPr algn="ctr"/>
            <a:r>
              <a:rPr lang="en-US" sz="1400" b="1" dirty="0">
                <a:solidFill>
                  <a:schemeClr val="bg1"/>
                </a:solidFill>
                <a:latin typeface="InterFace" panose="020B0503030203020204" pitchFamily="34" charset="0"/>
              </a:rPr>
              <a:t>13.1</a:t>
            </a:r>
          </a:p>
        </p:txBody>
      </p:sp>
      <p:sp>
        <p:nvSpPr>
          <p:cNvPr id="14" name="TextBox 13">
            <a:extLst>
              <a:ext uri="{FF2B5EF4-FFF2-40B4-BE49-F238E27FC236}">
                <a16:creationId xmlns:a16="http://schemas.microsoft.com/office/drawing/2014/main" id="{01349DDE-C75A-0D4C-A24F-BF10FACE47BD}"/>
              </a:ext>
            </a:extLst>
          </p:cNvPr>
          <p:cNvSpPr txBox="1"/>
          <p:nvPr/>
        </p:nvSpPr>
        <p:spPr>
          <a:xfrm>
            <a:off x="7836648" y="3749600"/>
            <a:ext cx="457200" cy="182880"/>
          </a:xfrm>
          <a:prstGeom prst="rect">
            <a:avLst/>
          </a:prstGeom>
          <a:solidFill>
            <a:schemeClr val="accent3"/>
          </a:solidFill>
        </p:spPr>
        <p:txBody>
          <a:bodyPr wrap="square" lIns="0" tIns="0" rIns="0" bIns="0" rtlCol="0" anchor="ctr" anchorCtr="0">
            <a:noAutofit/>
          </a:bodyPr>
          <a:lstStyle/>
          <a:p>
            <a:pPr algn="ctr"/>
            <a:r>
              <a:rPr lang="en-US" sz="1400" b="1" dirty="0">
                <a:solidFill>
                  <a:schemeClr val="bg1"/>
                </a:solidFill>
                <a:latin typeface="InterFace" panose="020B0503030203020204" pitchFamily="34" charset="0"/>
              </a:rPr>
              <a:t>19.1</a:t>
            </a:r>
          </a:p>
        </p:txBody>
      </p:sp>
      <p:sp>
        <p:nvSpPr>
          <p:cNvPr id="15" name="TextBox 14">
            <a:extLst>
              <a:ext uri="{FF2B5EF4-FFF2-40B4-BE49-F238E27FC236}">
                <a16:creationId xmlns:a16="http://schemas.microsoft.com/office/drawing/2014/main" id="{9AF3023E-8590-7943-B6EB-53BA770193D7}"/>
              </a:ext>
            </a:extLst>
          </p:cNvPr>
          <p:cNvSpPr txBox="1"/>
          <p:nvPr/>
        </p:nvSpPr>
        <p:spPr>
          <a:xfrm>
            <a:off x="1398482" y="2720200"/>
            <a:ext cx="457200" cy="182880"/>
          </a:xfrm>
          <a:prstGeom prst="rect">
            <a:avLst/>
          </a:prstGeom>
          <a:solidFill>
            <a:schemeClr val="accent3"/>
          </a:solidFill>
        </p:spPr>
        <p:txBody>
          <a:bodyPr wrap="square" lIns="0" tIns="0" rIns="0" bIns="0" rtlCol="0" anchor="ctr" anchorCtr="0">
            <a:noAutofit/>
          </a:bodyPr>
          <a:lstStyle/>
          <a:p>
            <a:pPr algn="ctr"/>
            <a:r>
              <a:rPr lang="en-US" sz="1400" b="1" dirty="0">
                <a:solidFill>
                  <a:schemeClr val="bg1"/>
                </a:solidFill>
                <a:latin typeface="InterFace" panose="020B0503030203020204" pitchFamily="34" charset="0"/>
              </a:rPr>
              <a:t>36.3</a:t>
            </a:r>
          </a:p>
        </p:txBody>
      </p:sp>
    </p:spTree>
    <p:extLst>
      <p:ext uri="{BB962C8B-B14F-4D97-AF65-F5344CB8AC3E}">
        <p14:creationId xmlns:p14="http://schemas.microsoft.com/office/powerpoint/2010/main" val="10843247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80F8279-B2B6-4181-8D53-24A6C40F85F9}"/>
              </a:ext>
            </a:extLst>
          </p:cNvPr>
          <p:cNvSpPr>
            <a:spLocks noGrp="1"/>
          </p:cNvSpPr>
          <p:nvPr>
            <p:ph type="body" sz="quarter" idx="21"/>
          </p:nvPr>
        </p:nvSpPr>
        <p:spPr>
          <a:xfrm>
            <a:off x="2152650" y="5991371"/>
            <a:ext cx="6325525" cy="777375"/>
          </a:xfrm>
        </p:spPr>
        <p:txBody>
          <a:bodyPr>
            <a:normAutofit fontScale="92500"/>
          </a:bodyPr>
          <a:lstStyle/>
          <a:p>
            <a:pPr>
              <a:spcAft>
                <a:spcPts val="300"/>
              </a:spcAft>
            </a:pPr>
            <a:r>
              <a:rPr lang="en-US" dirty="0"/>
              <a:t>Note: Expansion states are those that expanded Medicaid by January 1, 2018. As of that date, there were 19 states that had not yet expanded Medicaid. Maine and Virginia implemented Medicaid expansion in 2019 and are considered nonexpansion for this analysis.</a:t>
            </a:r>
          </a:p>
          <a:p>
            <a:r>
              <a:rPr lang="en-US" dirty="0"/>
              <a:t>Data: Behavioral Risk Factor Surveillance System (BRFSS), 2013–2018.</a:t>
            </a:r>
          </a:p>
          <a:p>
            <a:r>
              <a:rPr lang="en-US" dirty="0"/>
              <a:t>Source: Jesse C. Baumgartner et al., </a:t>
            </a:r>
            <a:r>
              <a:rPr lang="en-US" i="1" dirty="0"/>
              <a:t>How the Affordable Care Act Has Narrowed Racial and Ethnic Disparities in Access to Health Care </a:t>
            </a:r>
            <a:r>
              <a:rPr lang="en-US" dirty="0"/>
              <a:t>(Commonwealth Fund, Jan. 2020).</a:t>
            </a:r>
          </a:p>
        </p:txBody>
      </p:sp>
      <p:sp>
        <p:nvSpPr>
          <p:cNvPr id="4" name="Subtitle 3">
            <a:extLst>
              <a:ext uri="{FF2B5EF4-FFF2-40B4-BE49-F238E27FC236}">
                <a16:creationId xmlns:a16="http://schemas.microsoft.com/office/drawing/2014/main" id="{7714CE2B-214C-40F3-994A-2892C85DD23B}"/>
              </a:ext>
            </a:extLst>
          </p:cNvPr>
          <p:cNvSpPr>
            <a:spLocks noGrp="1"/>
          </p:cNvSpPr>
          <p:nvPr>
            <p:ph type="subTitle" idx="1"/>
          </p:nvPr>
        </p:nvSpPr>
        <p:spPr/>
        <p:txBody>
          <a:bodyPr/>
          <a:lstStyle/>
          <a:p>
            <a:r>
              <a:rPr lang="en-US" dirty="0"/>
              <a:t>EXHIBIT 16</a:t>
            </a:r>
          </a:p>
        </p:txBody>
      </p:sp>
      <p:sp>
        <p:nvSpPr>
          <p:cNvPr id="5" name="Title 4">
            <a:extLst>
              <a:ext uri="{FF2B5EF4-FFF2-40B4-BE49-F238E27FC236}">
                <a16:creationId xmlns:a16="http://schemas.microsoft.com/office/drawing/2014/main" id="{956B1001-3C54-46E5-91B3-C73F14B114E6}"/>
              </a:ext>
            </a:extLst>
          </p:cNvPr>
          <p:cNvSpPr>
            <a:spLocks noGrp="1"/>
          </p:cNvSpPr>
          <p:nvPr>
            <p:ph type="ctrTitle"/>
          </p:nvPr>
        </p:nvSpPr>
        <p:spPr/>
        <p:txBody>
          <a:bodyPr>
            <a:normAutofit/>
          </a:bodyPr>
          <a:lstStyle/>
          <a:p>
            <a:r>
              <a:rPr lang="en-US" sz="2500" dirty="0"/>
              <a:t>Hispanic adults in Medicaid expansion states report lower cost-related access problems.</a:t>
            </a:r>
          </a:p>
        </p:txBody>
      </p:sp>
      <p:graphicFrame>
        <p:nvGraphicFramePr>
          <p:cNvPr id="6" name="Chart Placeholder 19">
            <a:extLst>
              <a:ext uri="{FF2B5EF4-FFF2-40B4-BE49-F238E27FC236}">
                <a16:creationId xmlns:a16="http://schemas.microsoft.com/office/drawing/2014/main" id="{C67709F8-EB26-49BC-8125-1416B21E3621}"/>
              </a:ext>
            </a:extLst>
          </p:cNvPr>
          <p:cNvGraphicFramePr>
            <a:graphicFrameLocks noGrp="1"/>
          </p:cNvGraphicFramePr>
          <p:nvPr>
            <p:ph type="chart" sz="quarter" idx="19"/>
            <p:extLst>
              <p:ext uri="{D42A27DB-BD31-4B8C-83A1-F6EECF244321}">
                <p14:modId xmlns:p14="http://schemas.microsoft.com/office/powerpoint/2010/main" val="2897397920"/>
              </p:ext>
            </p:extLst>
          </p:nvPr>
        </p:nvGraphicFramePr>
        <p:xfrm>
          <a:off x="627063" y="2286001"/>
          <a:ext cx="8091487" cy="345919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278C326C-80F6-494B-BB52-9145414C45D4}"/>
              </a:ext>
            </a:extLst>
          </p:cNvPr>
          <p:cNvSpPr txBox="1"/>
          <p:nvPr/>
        </p:nvSpPr>
        <p:spPr>
          <a:xfrm>
            <a:off x="627063" y="1600200"/>
            <a:ext cx="8385048" cy="430887"/>
          </a:xfrm>
          <a:prstGeom prst="rect">
            <a:avLst/>
          </a:prstGeom>
          <a:noFill/>
        </p:spPr>
        <p:txBody>
          <a:bodyPr wrap="square" lIns="0" tIns="0" rIns="0" bIns="0" rtlCol="0" anchor="ctr" anchorCtr="0">
            <a:spAutoFit/>
          </a:bodyPr>
          <a:lstStyle/>
          <a:p>
            <a:r>
              <a:rPr lang="en-US" sz="1400" i="1" dirty="0"/>
              <a:t>Percentage of adults ages 18 to 64 who avoided care because of cost in the past 12 months, race and ethnicity by Medicaid expansion status</a:t>
            </a:r>
          </a:p>
        </p:txBody>
      </p:sp>
    </p:spTree>
    <p:extLst>
      <p:ext uri="{BB962C8B-B14F-4D97-AF65-F5344CB8AC3E}">
        <p14:creationId xmlns:p14="http://schemas.microsoft.com/office/powerpoint/2010/main" val="6256655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31398BB-268E-428C-AE3E-6208E118CF33}"/>
              </a:ext>
            </a:extLst>
          </p:cNvPr>
          <p:cNvSpPr>
            <a:spLocks noGrp="1"/>
          </p:cNvSpPr>
          <p:nvPr>
            <p:ph type="body" sz="quarter" idx="21"/>
          </p:nvPr>
        </p:nvSpPr>
        <p:spPr>
          <a:xfrm>
            <a:off x="2152650" y="5991371"/>
            <a:ext cx="6325525" cy="777375"/>
          </a:xfrm>
        </p:spPr>
        <p:txBody>
          <a:bodyPr>
            <a:normAutofit fontScale="92500"/>
          </a:bodyPr>
          <a:lstStyle/>
          <a:p>
            <a:pPr>
              <a:spcAft>
                <a:spcPts val="300"/>
              </a:spcAft>
            </a:pPr>
            <a:r>
              <a:rPr lang="en-US" dirty="0"/>
              <a:t>Note: Expansion states are those that expanded Medicaid by January 1, 2018. As of that date, there were 19 states that had not yet expanded Medicaid. Maine and Virginia implemented Medicaid expansion in 2019 and are considered nonexpansion for this analysis.</a:t>
            </a:r>
          </a:p>
          <a:p>
            <a:r>
              <a:rPr lang="en-US" dirty="0"/>
              <a:t>Data: Behavioral Risk Factor Surveillance System (BRFSS), 2013–2018.</a:t>
            </a:r>
          </a:p>
          <a:p>
            <a:r>
              <a:rPr lang="en-US" dirty="0"/>
              <a:t>Source: Jesse C. Baumgartner et al., </a:t>
            </a:r>
            <a:r>
              <a:rPr lang="en-US" i="1" dirty="0"/>
              <a:t>How the Affordable Care Act Has Narrowed Racial and Ethnic Disparities in Access to Health Care </a:t>
            </a:r>
            <a:r>
              <a:rPr lang="en-US" dirty="0"/>
              <a:t>(Commonwealth Fund, Jan. 2020).</a:t>
            </a:r>
          </a:p>
        </p:txBody>
      </p:sp>
      <p:sp>
        <p:nvSpPr>
          <p:cNvPr id="4" name="Subtitle 3">
            <a:extLst>
              <a:ext uri="{FF2B5EF4-FFF2-40B4-BE49-F238E27FC236}">
                <a16:creationId xmlns:a16="http://schemas.microsoft.com/office/drawing/2014/main" id="{5396EDBB-D081-4C8F-B128-5BB67078877A}"/>
              </a:ext>
            </a:extLst>
          </p:cNvPr>
          <p:cNvSpPr>
            <a:spLocks noGrp="1"/>
          </p:cNvSpPr>
          <p:nvPr>
            <p:ph type="subTitle" idx="1"/>
          </p:nvPr>
        </p:nvSpPr>
        <p:spPr/>
        <p:txBody>
          <a:bodyPr/>
          <a:lstStyle/>
          <a:p>
            <a:r>
              <a:rPr lang="en-US" dirty="0"/>
              <a:t>EXHIBIT 17</a:t>
            </a:r>
          </a:p>
        </p:txBody>
      </p:sp>
      <p:sp>
        <p:nvSpPr>
          <p:cNvPr id="5" name="Title 4">
            <a:extLst>
              <a:ext uri="{FF2B5EF4-FFF2-40B4-BE49-F238E27FC236}">
                <a16:creationId xmlns:a16="http://schemas.microsoft.com/office/drawing/2014/main" id="{6FEAA45E-57C6-41F4-A669-DF6FE9F472F0}"/>
              </a:ext>
            </a:extLst>
          </p:cNvPr>
          <p:cNvSpPr>
            <a:spLocks noGrp="1"/>
          </p:cNvSpPr>
          <p:nvPr>
            <p:ph type="ctrTitle"/>
          </p:nvPr>
        </p:nvSpPr>
        <p:spPr/>
        <p:txBody>
          <a:bodyPr>
            <a:noAutofit/>
          </a:bodyPr>
          <a:lstStyle/>
          <a:p>
            <a:r>
              <a:rPr lang="en-US" sz="2500" dirty="0"/>
              <a:t>Hispanic adults in Medicaid expansion states are more likely to have a usual source of care. </a:t>
            </a:r>
          </a:p>
        </p:txBody>
      </p:sp>
      <p:graphicFrame>
        <p:nvGraphicFramePr>
          <p:cNvPr id="6" name="Chart Placeholder 19">
            <a:extLst>
              <a:ext uri="{FF2B5EF4-FFF2-40B4-BE49-F238E27FC236}">
                <a16:creationId xmlns:a16="http://schemas.microsoft.com/office/drawing/2014/main" id="{0DF5E544-172B-42A5-8059-60AF441191D2}"/>
              </a:ext>
            </a:extLst>
          </p:cNvPr>
          <p:cNvGraphicFramePr>
            <a:graphicFrameLocks noGrp="1"/>
          </p:cNvGraphicFramePr>
          <p:nvPr>
            <p:ph type="chart" sz="quarter" idx="19"/>
            <p:extLst>
              <p:ext uri="{D42A27DB-BD31-4B8C-83A1-F6EECF244321}">
                <p14:modId xmlns:p14="http://schemas.microsoft.com/office/powerpoint/2010/main" val="4078003624"/>
              </p:ext>
            </p:extLst>
          </p:nvPr>
        </p:nvGraphicFramePr>
        <p:xfrm>
          <a:off x="627063" y="2286000"/>
          <a:ext cx="8091487" cy="314465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2813AB20-264E-4463-8762-BF68E0FBB78F}"/>
              </a:ext>
            </a:extLst>
          </p:cNvPr>
          <p:cNvSpPr txBox="1"/>
          <p:nvPr/>
        </p:nvSpPr>
        <p:spPr>
          <a:xfrm>
            <a:off x="627063" y="1600200"/>
            <a:ext cx="7429919" cy="430887"/>
          </a:xfrm>
          <a:prstGeom prst="rect">
            <a:avLst/>
          </a:prstGeom>
          <a:noFill/>
        </p:spPr>
        <p:txBody>
          <a:bodyPr wrap="none" lIns="0" tIns="0" rIns="0" bIns="0" rtlCol="0" anchor="ctr" anchorCtr="0">
            <a:spAutoFit/>
          </a:bodyPr>
          <a:lstStyle/>
          <a:p>
            <a:r>
              <a:rPr lang="en-US" sz="1400" i="1" dirty="0"/>
              <a:t>Percentage of adults ages 18 to 64 who reported a usual source of care, race and ethnicity </a:t>
            </a:r>
          </a:p>
          <a:p>
            <a:r>
              <a:rPr lang="en-US" sz="1400" i="1" dirty="0"/>
              <a:t>by Medicaid expansion status</a:t>
            </a:r>
          </a:p>
        </p:txBody>
      </p:sp>
    </p:spTree>
    <p:extLst>
      <p:ext uri="{BB962C8B-B14F-4D97-AF65-F5344CB8AC3E}">
        <p14:creationId xmlns:p14="http://schemas.microsoft.com/office/powerpoint/2010/main" val="17411535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6A3D107-57B4-410C-9215-5F0C87901C04}"/>
              </a:ext>
            </a:extLst>
          </p:cNvPr>
          <p:cNvSpPr>
            <a:spLocks noGrp="1"/>
          </p:cNvSpPr>
          <p:nvPr>
            <p:ph type="body" sz="quarter" idx="21"/>
          </p:nvPr>
        </p:nvSpPr>
        <p:spPr>
          <a:xfrm>
            <a:off x="2152650" y="5991371"/>
            <a:ext cx="6325525" cy="777375"/>
          </a:xfrm>
        </p:spPr>
        <p:txBody>
          <a:bodyPr/>
          <a:lstStyle/>
          <a:p>
            <a:r>
              <a:rPr lang="en-US" dirty="0"/>
              <a:t>Note: FPL = federal poverty level.</a:t>
            </a:r>
          </a:p>
          <a:p>
            <a:r>
              <a:rPr lang="en-US" dirty="0"/>
              <a:t>Data: American Community Survey Public Use Microdata Sample (ACS PUMS), 2013–2018.</a:t>
            </a:r>
          </a:p>
          <a:p>
            <a:r>
              <a:rPr lang="en-US" dirty="0"/>
              <a:t>Source: Jesse C. Baumgartner et al., </a:t>
            </a:r>
            <a:r>
              <a:rPr lang="en-US" i="1" dirty="0"/>
              <a:t>How the Affordable Care Act Has Narrowed Racial and Ethnic Disparities in Access to Health Care </a:t>
            </a:r>
            <a:r>
              <a:rPr lang="en-US" dirty="0"/>
              <a:t>(Commonwealth Fund, Jan. 2020).</a:t>
            </a:r>
          </a:p>
        </p:txBody>
      </p:sp>
      <p:sp>
        <p:nvSpPr>
          <p:cNvPr id="4" name="Subtitle 3">
            <a:extLst>
              <a:ext uri="{FF2B5EF4-FFF2-40B4-BE49-F238E27FC236}">
                <a16:creationId xmlns:a16="http://schemas.microsoft.com/office/drawing/2014/main" id="{CA11AA64-69AB-47A7-B017-A1F2AC568C36}"/>
              </a:ext>
            </a:extLst>
          </p:cNvPr>
          <p:cNvSpPr>
            <a:spLocks noGrp="1"/>
          </p:cNvSpPr>
          <p:nvPr>
            <p:ph type="subTitle" idx="1"/>
          </p:nvPr>
        </p:nvSpPr>
        <p:spPr/>
        <p:txBody>
          <a:bodyPr/>
          <a:lstStyle/>
          <a:p>
            <a:r>
              <a:rPr lang="en-US" dirty="0"/>
              <a:t>EXHIBIT 18</a:t>
            </a:r>
          </a:p>
        </p:txBody>
      </p:sp>
      <p:sp>
        <p:nvSpPr>
          <p:cNvPr id="5" name="Title 4">
            <a:extLst>
              <a:ext uri="{FF2B5EF4-FFF2-40B4-BE49-F238E27FC236}">
                <a16:creationId xmlns:a16="http://schemas.microsoft.com/office/drawing/2014/main" id="{85ADB31C-6A82-439B-B2AF-552C33DB8DBA}"/>
              </a:ext>
            </a:extLst>
          </p:cNvPr>
          <p:cNvSpPr>
            <a:spLocks noGrp="1"/>
          </p:cNvSpPr>
          <p:nvPr>
            <p:ph type="ctrTitle"/>
          </p:nvPr>
        </p:nvSpPr>
        <p:spPr/>
        <p:txBody>
          <a:bodyPr>
            <a:noAutofit/>
          </a:bodyPr>
          <a:lstStyle/>
          <a:p>
            <a:r>
              <a:rPr lang="en-US" sz="2500" dirty="0"/>
              <a:t>After Louisiana expanded Medicaid, the uninsured rate for lower-income black adults dropped rapidly compared to Georgia.</a:t>
            </a:r>
          </a:p>
        </p:txBody>
      </p:sp>
      <p:graphicFrame>
        <p:nvGraphicFramePr>
          <p:cNvPr id="6" name="Chart Placeholder 19">
            <a:extLst>
              <a:ext uri="{FF2B5EF4-FFF2-40B4-BE49-F238E27FC236}">
                <a16:creationId xmlns:a16="http://schemas.microsoft.com/office/drawing/2014/main" id="{8B99EAB2-3C2A-433C-AD8B-D949CE691A22}"/>
              </a:ext>
            </a:extLst>
          </p:cNvPr>
          <p:cNvGraphicFramePr>
            <a:graphicFrameLocks noGrp="1"/>
          </p:cNvGraphicFramePr>
          <p:nvPr>
            <p:ph type="chart" sz="quarter" idx="19"/>
            <p:extLst>
              <p:ext uri="{D42A27DB-BD31-4B8C-83A1-F6EECF244321}">
                <p14:modId xmlns:p14="http://schemas.microsoft.com/office/powerpoint/2010/main" val="3603541303"/>
              </p:ext>
            </p:extLst>
          </p:nvPr>
        </p:nvGraphicFramePr>
        <p:xfrm>
          <a:off x="627063" y="2194560"/>
          <a:ext cx="8091487" cy="3610155"/>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AD48DC77-7DCD-4BED-A493-5ADC7BE14678}"/>
              </a:ext>
            </a:extLst>
          </p:cNvPr>
          <p:cNvSpPr txBox="1"/>
          <p:nvPr/>
        </p:nvSpPr>
        <p:spPr>
          <a:xfrm>
            <a:off x="627062" y="1737360"/>
            <a:ext cx="8396168" cy="215444"/>
          </a:xfrm>
          <a:prstGeom prst="rect">
            <a:avLst/>
          </a:prstGeom>
          <a:noFill/>
        </p:spPr>
        <p:txBody>
          <a:bodyPr wrap="square" lIns="0" tIns="0" rIns="0" bIns="0" rtlCol="0" anchor="ctr" anchorCtr="0">
            <a:spAutoFit/>
          </a:bodyPr>
          <a:lstStyle/>
          <a:p>
            <a:r>
              <a:rPr lang="en-US" sz="1400" i="1" dirty="0"/>
              <a:t>Percentage of uninsured adults ages 19 to 64, Louisiana and Georgia, 0–199% FPL, by race and ethnicity</a:t>
            </a:r>
          </a:p>
        </p:txBody>
      </p:sp>
    </p:spTree>
    <p:extLst>
      <p:ext uri="{BB962C8B-B14F-4D97-AF65-F5344CB8AC3E}">
        <p14:creationId xmlns:p14="http://schemas.microsoft.com/office/powerpoint/2010/main" val="6847037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ubtitle 14">
            <a:extLst>
              <a:ext uri="{FF2B5EF4-FFF2-40B4-BE49-F238E27FC236}">
                <a16:creationId xmlns:a16="http://schemas.microsoft.com/office/drawing/2014/main" id="{BD95A9E4-2B7F-B041-B8A3-88868D05BF0E}"/>
              </a:ext>
            </a:extLst>
          </p:cNvPr>
          <p:cNvSpPr>
            <a:spLocks noGrp="1"/>
          </p:cNvSpPr>
          <p:nvPr>
            <p:ph type="subTitle" idx="1"/>
          </p:nvPr>
        </p:nvSpPr>
        <p:spPr/>
        <p:txBody>
          <a:bodyPr/>
          <a:lstStyle/>
          <a:p>
            <a:r>
              <a:rPr lang="en-US" spc="50"/>
              <a:t>EXHIBIT 1</a:t>
            </a:r>
          </a:p>
        </p:txBody>
      </p:sp>
      <p:sp>
        <p:nvSpPr>
          <p:cNvPr id="9" name="Title 8">
            <a:extLst>
              <a:ext uri="{FF2B5EF4-FFF2-40B4-BE49-F238E27FC236}">
                <a16:creationId xmlns:a16="http://schemas.microsoft.com/office/drawing/2014/main" id="{F2EEC83B-8407-EE43-9951-A2CFA91D87CF}"/>
              </a:ext>
            </a:extLst>
          </p:cNvPr>
          <p:cNvSpPr>
            <a:spLocks noGrp="1"/>
          </p:cNvSpPr>
          <p:nvPr>
            <p:ph type="ctrTitle"/>
          </p:nvPr>
        </p:nvSpPr>
        <p:spPr/>
        <p:txBody>
          <a:bodyPr>
            <a:normAutofit/>
          </a:bodyPr>
          <a:lstStyle/>
          <a:p>
            <a:r>
              <a:rPr lang="en-US" dirty="0"/>
              <a:t>Overview of Findings</a:t>
            </a:r>
            <a:br>
              <a:rPr lang="en-US" dirty="0"/>
            </a:br>
            <a:endParaRPr lang="en-US" dirty="0"/>
          </a:p>
        </p:txBody>
      </p:sp>
      <p:sp>
        <p:nvSpPr>
          <p:cNvPr id="6" name="Text Placeholder 5">
            <a:extLst>
              <a:ext uri="{FF2B5EF4-FFF2-40B4-BE49-F238E27FC236}">
                <a16:creationId xmlns:a16="http://schemas.microsoft.com/office/drawing/2014/main" id="{FA495C74-85A5-4421-A95A-0B0F6A789B90}"/>
              </a:ext>
            </a:extLst>
          </p:cNvPr>
          <p:cNvSpPr>
            <a:spLocks noGrp="1"/>
          </p:cNvSpPr>
          <p:nvPr>
            <p:ph type="body" sz="quarter" idx="16"/>
          </p:nvPr>
        </p:nvSpPr>
        <p:spPr>
          <a:xfrm>
            <a:off x="627435" y="1141413"/>
            <a:ext cx="7919046" cy="4575174"/>
          </a:xfrm>
        </p:spPr>
        <p:txBody>
          <a:bodyPr vert="horz" lIns="0" tIns="0" rIns="0" bIns="0" rtlCol="0" anchor="t">
            <a:noAutofit/>
          </a:bodyPr>
          <a:lstStyle/>
          <a:p>
            <a:pPr marL="170815" indent="-170815"/>
            <a:r>
              <a:rPr lang="en-US" sz="2200" dirty="0"/>
              <a:t>The Affordable Care Act led to historic reductions in racial and ethnic disparities in insurance coverage and access to care, between black and Hispanic adults, and white adults. But progress has stalled and eroded in some cases.</a:t>
            </a:r>
          </a:p>
          <a:p>
            <a:pPr marL="170815" indent="-170815"/>
            <a:r>
              <a:rPr lang="en-US" sz="2200" dirty="0">
                <a:ea typeface="+mn-lt"/>
                <a:cs typeface="+mn-lt"/>
              </a:rPr>
              <a:t>Racial and ethnic disparities in coverage and access to care narrowed across the country between 2013–2018 and especially in states that expanded Medicaid eligibility. </a:t>
            </a:r>
          </a:p>
          <a:p>
            <a:pPr marL="170815" indent="-170815"/>
            <a:r>
              <a:rPr lang="en-US" sz="2200" dirty="0">
                <a:ea typeface="+mn-lt"/>
                <a:cs typeface="+mn-lt"/>
              </a:rPr>
              <a:t>Black adults living in expansion states are now more likely to be insured than white adults in nonexpansion states.</a:t>
            </a:r>
            <a:endParaRPr lang="en-US" sz="2200" dirty="0"/>
          </a:p>
          <a:p>
            <a:pPr marL="170815" indent="-170815"/>
            <a:r>
              <a:rPr lang="en-US" sz="2200" dirty="0">
                <a:ea typeface="+mn-lt"/>
                <a:cs typeface="+mn-lt"/>
              </a:rPr>
              <a:t>While Medicaid expansion is an important tool for improving racial equity, almost half of black adults live in the 15 remaining states that have not yet expanded.</a:t>
            </a:r>
          </a:p>
        </p:txBody>
      </p:sp>
    </p:spTree>
    <p:extLst>
      <p:ext uri="{BB962C8B-B14F-4D97-AF65-F5344CB8AC3E}">
        <p14:creationId xmlns:p14="http://schemas.microsoft.com/office/powerpoint/2010/main" val="9477513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id="{E9324241-2EB6-46FE-AFC0-7AC2D9732944}"/>
              </a:ext>
            </a:extLst>
          </p:cNvPr>
          <p:cNvSpPr>
            <a:spLocks noGrp="1"/>
          </p:cNvSpPr>
          <p:nvPr>
            <p:ph type="subTitle" idx="1"/>
          </p:nvPr>
        </p:nvSpPr>
        <p:spPr/>
        <p:txBody>
          <a:bodyPr/>
          <a:lstStyle/>
          <a:p>
            <a:r>
              <a:rPr lang="en-US" dirty="0"/>
              <a:t>EXHIBIT 19</a:t>
            </a:r>
          </a:p>
        </p:txBody>
      </p:sp>
      <p:sp>
        <p:nvSpPr>
          <p:cNvPr id="10" name="Title 9">
            <a:extLst>
              <a:ext uri="{FF2B5EF4-FFF2-40B4-BE49-F238E27FC236}">
                <a16:creationId xmlns:a16="http://schemas.microsoft.com/office/drawing/2014/main" id="{FABD4971-0F5A-6049-99AB-6CCCBC1EB67B}"/>
              </a:ext>
            </a:extLst>
          </p:cNvPr>
          <p:cNvSpPr>
            <a:spLocks noGrp="1"/>
          </p:cNvSpPr>
          <p:nvPr>
            <p:ph type="ctrTitle"/>
          </p:nvPr>
        </p:nvSpPr>
        <p:spPr/>
        <p:txBody>
          <a:bodyPr>
            <a:normAutofit/>
          </a:bodyPr>
          <a:lstStyle/>
          <a:p>
            <a:r>
              <a:rPr lang="en-US" sz="2800"/>
              <a:t>Looking Forward</a:t>
            </a:r>
            <a:br>
              <a:rPr lang="en-US" sz="2800"/>
            </a:br>
            <a:endParaRPr lang="en-US" sz="2800"/>
          </a:p>
        </p:txBody>
      </p:sp>
      <p:sp>
        <p:nvSpPr>
          <p:cNvPr id="3" name="Text Placeholder 2">
            <a:extLst>
              <a:ext uri="{FF2B5EF4-FFF2-40B4-BE49-F238E27FC236}">
                <a16:creationId xmlns:a16="http://schemas.microsoft.com/office/drawing/2014/main" id="{BA181153-7E1A-4885-8EC3-331BC6E14FBC}"/>
              </a:ext>
            </a:extLst>
          </p:cNvPr>
          <p:cNvSpPr>
            <a:spLocks noGrp="1"/>
          </p:cNvSpPr>
          <p:nvPr>
            <p:ph type="body" sz="quarter" idx="16"/>
          </p:nvPr>
        </p:nvSpPr>
        <p:spPr>
          <a:xfrm>
            <a:off x="627435" y="1143000"/>
            <a:ext cx="8145630" cy="4755850"/>
          </a:xfrm>
        </p:spPr>
        <p:txBody>
          <a:bodyPr vert="horz" lIns="0" tIns="0" rIns="0" bIns="0" rtlCol="0" anchor="t">
            <a:noAutofit/>
          </a:bodyPr>
          <a:lstStyle/>
          <a:p>
            <a:pPr marL="170815" indent="-170815">
              <a:lnSpc>
                <a:spcPct val="95000"/>
              </a:lnSpc>
              <a:buClr>
                <a:srgbClr val="044C7F"/>
              </a:buClr>
            </a:pPr>
            <a:r>
              <a:rPr lang="en-US" dirty="0">
                <a:solidFill>
                  <a:srgbClr val="4C515A"/>
                </a:solidFill>
              </a:rPr>
              <a:t>The ACA coverage expansions have led to nationwide improvement in coverage and access to care, and historic reductions in racial and ethnic disparities. </a:t>
            </a:r>
            <a:endParaRPr lang="en-US" dirty="0"/>
          </a:p>
          <a:p>
            <a:pPr marL="170815" lvl="0" indent="-170815">
              <a:lnSpc>
                <a:spcPct val="95000"/>
              </a:lnSpc>
              <a:buClr>
                <a:srgbClr val="044C7F"/>
              </a:buClr>
            </a:pPr>
            <a:r>
              <a:rPr lang="en-US" dirty="0">
                <a:solidFill>
                  <a:srgbClr val="4C515A"/>
                </a:solidFill>
              </a:rPr>
              <a:t>However, progress has stalled since 2016 because of congressional inaction and congressional and executive actions that have negatively affected coverage and access.</a:t>
            </a:r>
          </a:p>
          <a:p>
            <a:pPr marL="170815" lvl="0" indent="-170815">
              <a:lnSpc>
                <a:spcPct val="95000"/>
              </a:lnSpc>
              <a:buClr>
                <a:srgbClr val="044C7F"/>
              </a:buClr>
            </a:pPr>
            <a:r>
              <a:rPr lang="en-US" dirty="0">
                <a:solidFill>
                  <a:srgbClr val="4C515A"/>
                </a:solidFill>
              </a:rPr>
              <a:t>The failure to further expand Medicaid has a larger negative impact on black and Hispanic adults, and particularly black adults because of their greater representation in nonexpansion states.</a:t>
            </a:r>
          </a:p>
          <a:p>
            <a:pPr marL="170815" lvl="0" indent="-170815">
              <a:lnSpc>
                <a:spcPct val="95000"/>
              </a:lnSpc>
              <a:buClr>
                <a:srgbClr val="044C7F"/>
              </a:buClr>
            </a:pPr>
            <a:r>
              <a:rPr lang="en-US" dirty="0">
                <a:solidFill>
                  <a:srgbClr val="4C515A"/>
                </a:solidFill>
              </a:rPr>
              <a:t>Policy options to further reduce disparities in coverage and access include filling the Medicaid coverage gap and enhancing ACA marketplace subsidies.  </a:t>
            </a:r>
          </a:p>
          <a:p>
            <a:pPr marL="170815" lvl="0" indent="-170815">
              <a:lnSpc>
                <a:spcPct val="95000"/>
              </a:lnSpc>
              <a:buClr>
                <a:srgbClr val="044C7F"/>
              </a:buClr>
            </a:pPr>
            <a:r>
              <a:rPr lang="en-US" dirty="0">
                <a:solidFill>
                  <a:srgbClr val="4C515A"/>
                </a:solidFill>
              </a:rPr>
              <a:t>But they will need to be accompanied by efforts to address non-coverage related factors in racial health inequities.</a:t>
            </a:r>
          </a:p>
        </p:txBody>
      </p:sp>
    </p:spTree>
    <p:extLst>
      <p:ext uri="{BB962C8B-B14F-4D97-AF65-F5344CB8AC3E}">
        <p14:creationId xmlns:p14="http://schemas.microsoft.com/office/powerpoint/2010/main" val="38005977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42BEAD4-D477-C44C-98CF-72D55C0E6584}"/>
              </a:ext>
            </a:extLst>
          </p:cNvPr>
          <p:cNvSpPr>
            <a:spLocks noGrp="1"/>
          </p:cNvSpPr>
          <p:nvPr>
            <p:ph type="ctrTitle"/>
          </p:nvPr>
        </p:nvSpPr>
        <p:spPr/>
        <p:txBody>
          <a:bodyPr>
            <a:normAutofit/>
          </a:bodyPr>
          <a:lstStyle/>
          <a:p>
            <a:r>
              <a:rPr lang="en-US" sz="2800" dirty="0"/>
              <a:t>How We Conducted This Study</a:t>
            </a:r>
          </a:p>
        </p:txBody>
      </p:sp>
      <p:sp>
        <p:nvSpPr>
          <p:cNvPr id="6" name="Text Placeholder 5">
            <a:extLst>
              <a:ext uri="{FF2B5EF4-FFF2-40B4-BE49-F238E27FC236}">
                <a16:creationId xmlns:a16="http://schemas.microsoft.com/office/drawing/2014/main" id="{FA495C74-85A5-4421-A95A-0B0F6A789B90}"/>
              </a:ext>
            </a:extLst>
          </p:cNvPr>
          <p:cNvSpPr>
            <a:spLocks noGrp="1"/>
          </p:cNvSpPr>
          <p:nvPr>
            <p:ph type="body" sz="quarter" idx="16"/>
          </p:nvPr>
        </p:nvSpPr>
        <p:spPr>
          <a:xfrm>
            <a:off x="627435" y="1133341"/>
            <a:ext cx="8016944" cy="4784859"/>
          </a:xfrm>
        </p:spPr>
        <p:txBody>
          <a:bodyPr vert="horz" lIns="0" tIns="0" rIns="0" bIns="0" rtlCol="0" anchor="t">
            <a:noAutofit/>
          </a:bodyPr>
          <a:lstStyle/>
          <a:p>
            <a:pPr marL="170815" indent="-170815">
              <a:spcBef>
                <a:spcPts val="0"/>
              </a:spcBef>
              <a:spcAft>
                <a:spcPts val="800"/>
              </a:spcAft>
            </a:pPr>
            <a:r>
              <a:rPr lang="en-US" sz="1400" dirty="0"/>
              <a:t>Analysis &amp; Reporting</a:t>
            </a:r>
            <a:endParaRPr lang="en-US" dirty="0"/>
          </a:p>
          <a:p>
            <a:pPr marL="344170" lvl="1" indent="-172720">
              <a:buFont typeface="Arial,Sans-Serif" panose="020B0604020202020204" pitchFamily="34" charset="0"/>
            </a:pPr>
            <a:r>
              <a:rPr lang="en-US" sz="1200" dirty="0"/>
              <a:t>Survey respondents were stratified by self-reported race or ethnicity: white (non-Hispanic), black (non-Hispanic), or Hispanic (any race).</a:t>
            </a:r>
            <a:endParaRPr lang="en-US" spc="-10" dirty="0"/>
          </a:p>
          <a:p>
            <a:pPr marL="344170" lvl="1" indent="-172720">
              <a:buFont typeface="Arial,Sans-Serif" panose="020B0604020202020204" pitchFamily="34" charset="0"/>
            </a:pPr>
            <a:r>
              <a:rPr lang="en-US" sz="1200" spc="-10" dirty="0"/>
              <a:t>National annual averages were calculated for each of the three indicators, stratified by race/ethnicity.</a:t>
            </a:r>
          </a:p>
          <a:p>
            <a:pPr marL="344170" lvl="1" indent="-172720">
              <a:buFont typeface="Arial,Sans-Serif" panose="020B0604020202020204" pitchFamily="34" charset="0"/>
            </a:pPr>
            <a:r>
              <a:rPr lang="en-US" sz="1200" spc="-10" dirty="0"/>
              <a:t>Average annual rates for black, Hispanic, and white adults across two categories of states were also calculated: states that had expanded Medicaid as of January 1, 2018 (31 states + D.C.), and those that had not (19 states). Reported values for expansion/nonexpansion categories are averages across survey respondents, not averages of state rates.</a:t>
            </a:r>
          </a:p>
          <a:p>
            <a:pPr marL="170815" indent="-170815">
              <a:spcAft>
                <a:spcPts val="800"/>
              </a:spcAft>
            </a:pPr>
            <a:r>
              <a:rPr lang="en-US" sz="1400" dirty="0"/>
              <a:t>Data Sources</a:t>
            </a:r>
          </a:p>
          <a:p>
            <a:pPr marL="344170" lvl="1" indent="-172720"/>
            <a:r>
              <a:rPr lang="en-US" sz="1200" dirty="0">
                <a:ea typeface="+mn-lt"/>
                <a:cs typeface="+mn-lt"/>
              </a:rPr>
              <a:t>American Community Survey, Public Use Microdata Sample (ACS PUMS) — </a:t>
            </a:r>
            <a:r>
              <a:rPr lang="en-US" sz="1200" i="1" dirty="0">
                <a:ea typeface="+mn-lt"/>
                <a:cs typeface="+mn-lt"/>
              </a:rPr>
              <a:t>uninsured rates, demographics</a:t>
            </a:r>
            <a:endParaRPr lang="en-US" sz="1000" i="1" dirty="0">
              <a:ea typeface="+mn-lt"/>
              <a:cs typeface="+mn-lt"/>
            </a:endParaRPr>
          </a:p>
          <a:p>
            <a:pPr marL="515620" lvl="2" indent="-170815"/>
            <a:r>
              <a:rPr lang="en-US" sz="1000" dirty="0">
                <a:ea typeface="+mn-lt"/>
                <a:cs typeface="+mn-lt"/>
              </a:rPr>
              <a:t>Annual survey conducted by the U.S. Census Bureau.</a:t>
            </a:r>
          </a:p>
          <a:p>
            <a:pPr marL="515620" lvl="2" indent="-170815"/>
            <a:r>
              <a:rPr lang="en-US" sz="1000" dirty="0">
                <a:ea typeface="+mn-lt"/>
                <a:cs typeface="+mn-lt"/>
              </a:rPr>
              <a:t>Approximately 3.5 million individuals are sampled by ACS each year—with annual response rates over 90 percent.</a:t>
            </a:r>
          </a:p>
          <a:p>
            <a:pPr marL="515620" lvl="2" indent="-170815"/>
            <a:r>
              <a:rPr lang="en-US" sz="1000" dirty="0">
                <a:ea typeface="+mn-lt"/>
                <a:cs typeface="+mn-lt"/>
              </a:rPr>
              <a:t>The Census Bureau makes approximately two-thirds of ACS response records available to researchers in the PUMS.</a:t>
            </a:r>
            <a:endParaRPr lang="en-US" dirty="0">
              <a:ea typeface="+mn-lt"/>
              <a:cs typeface="+mn-lt"/>
            </a:endParaRPr>
          </a:p>
          <a:p>
            <a:pPr marL="344170" lvl="1" indent="-172720"/>
            <a:r>
              <a:rPr lang="en-US" sz="1200" dirty="0">
                <a:ea typeface="+mn-lt"/>
                <a:cs typeface="+mn-lt"/>
              </a:rPr>
              <a:t>Behavioral Risk Factor Surveillance System (BRFSS) — </a:t>
            </a:r>
            <a:r>
              <a:rPr lang="en-US" sz="1200" i="1" dirty="0">
                <a:ea typeface="+mn-lt"/>
                <a:cs typeface="+mn-lt"/>
              </a:rPr>
              <a:t>care avoided because of cost, usual source of care</a:t>
            </a:r>
          </a:p>
          <a:p>
            <a:pPr marL="515620" lvl="2" indent="-170815"/>
            <a:r>
              <a:rPr lang="en-US" sz="1000" dirty="0">
                <a:ea typeface="+mn-lt"/>
                <a:cs typeface="+mn-lt"/>
              </a:rPr>
              <a:t>Annual survey conducted by the Centers for Disease Control and Prevention (CDC), in partnership with agencies in each state.</a:t>
            </a:r>
          </a:p>
          <a:p>
            <a:pPr marL="515620" lvl="2" indent="-170815"/>
            <a:r>
              <a:rPr lang="en-US" sz="1000" dirty="0">
                <a:ea typeface="+mn-lt"/>
                <a:cs typeface="+mn-lt"/>
              </a:rPr>
              <a:t>2018 BRFSS had a response rate just under 50 percent, with approximately 437,500 completed responses.</a:t>
            </a:r>
            <a:endParaRPr lang="en-US" sz="1400" spc="0" dirty="0"/>
          </a:p>
          <a:p>
            <a:pPr marL="515620" lvl="2" indent="-170815">
              <a:spcBef>
                <a:spcPts val="0"/>
              </a:spcBef>
              <a:spcAft>
                <a:spcPts val="800"/>
              </a:spcAft>
            </a:pPr>
            <a:endParaRPr lang="en-US" sz="1000" dirty="0"/>
          </a:p>
        </p:txBody>
      </p:sp>
      <p:sp>
        <p:nvSpPr>
          <p:cNvPr id="3" name="Subtitle 2">
            <a:extLst>
              <a:ext uri="{FF2B5EF4-FFF2-40B4-BE49-F238E27FC236}">
                <a16:creationId xmlns:a16="http://schemas.microsoft.com/office/drawing/2014/main" id="{E709FE72-F6C3-4687-8280-ECAD88E57F80}"/>
              </a:ext>
            </a:extLst>
          </p:cNvPr>
          <p:cNvSpPr>
            <a:spLocks noGrp="1"/>
          </p:cNvSpPr>
          <p:nvPr>
            <p:ph type="subTitle" idx="1"/>
          </p:nvPr>
        </p:nvSpPr>
        <p:spPr/>
        <p:txBody>
          <a:bodyPr/>
          <a:lstStyle/>
          <a:p>
            <a:r>
              <a:rPr lang="en-US" dirty="0"/>
              <a:t>EXHIBIT 20</a:t>
            </a:r>
          </a:p>
        </p:txBody>
      </p:sp>
    </p:spTree>
    <p:extLst>
      <p:ext uri="{BB962C8B-B14F-4D97-AF65-F5344CB8AC3E}">
        <p14:creationId xmlns:p14="http://schemas.microsoft.com/office/powerpoint/2010/main" val="2073492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BFBB9C7-7E07-4880-B28D-4102ACFB0AA5}"/>
              </a:ext>
            </a:extLst>
          </p:cNvPr>
          <p:cNvSpPr>
            <a:spLocks noGrp="1"/>
          </p:cNvSpPr>
          <p:nvPr>
            <p:ph type="body" sz="quarter" idx="21"/>
          </p:nvPr>
        </p:nvSpPr>
        <p:spPr>
          <a:xfrm>
            <a:off x="2152650" y="5982745"/>
            <a:ext cx="6325525" cy="777375"/>
          </a:xfrm>
        </p:spPr>
        <p:txBody>
          <a:bodyPr/>
          <a:lstStyle/>
          <a:p>
            <a:r>
              <a:rPr lang="en-US" dirty="0"/>
              <a:t>Data: American Community Survey Public Use Microdata Sample (ACS PUMS), 2013–2018.</a:t>
            </a:r>
          </a:p>
          <a:p>
            <a:r>
              <a:rPr lang="en-US" dirty="0"/>
              <a:t>Source: Jesse C. Baumgartner et al., </a:t>
            </a:r>
            <a:r>
              <a:rPr lang="en-US" i="1" dirty="0"/>
              <a:t>How the Affordable Care Act Has Narrowed Racial and Ethnic Disparities in Access to Health Care </a:t>
            </a:r>
            <a:r>
              <a:rPr lang="en-US" dirty="0"/>
              <a:t>(Commonwealth Fund, Jan. 2020).</a:t>
            </a:r>
          </a:p>
        </p:txBody>
      </p:sp>
      <p:sp>
        <p:nvSpPr>
          <p:cNvPr id="4" name="Subtitle 3">
            <a:extLst>
              <a:ext uri="{FF2B5EF4-FFF2-40B4-BE49-F238E27FC236}">
                <a16:creationId xmlns:a16="http://schemas.microsoft.com/office/drawing/2014/main" id="{AB4EA778-E903-4BD2-A63A-FAEE340E0B9F}"/>
              </a:ext>
            </a:extLst>
          </p:cNvPr>
          <p:cNvSpPr>
            <a:spLocks noGrp="1"/>
          </p:cNvSpPr>
          <p:nvPr>
            <p:ph type="subTitle" idx="1"/>
          </p:nvPr>
        </p:nvSpPr>
        <p:spPr/>
        <p:txBody>
          <a:bodyPr/>
          <a:lstStyle/>
          <a:p>
            <a:r>
              <a:rPr lang="en-US" dirty="0"/>
              <a:t>EXHIBIT 2</a:t>
            </a:r>
          </a:p>
        </p:txBody>
      </p:sp>
      <p:sp>
        <p:nvSpPr>
          <p:cNvPr id="5" name="Title 4">
            <a:extLst>
              <a:ext uri="{FF2B5EF4-FFF2-40B4-BE49-F238E27FC236}">
                <a16:creationId xmlns:a16="http://schemas.microsoft.com/office/drawing/2014/main" id="{7779B6AD-4F90-4107-8BED-1A528D6E8BF0}"/>
              </a:ext>
            </a:extLst>
          </p:cNvPr>
          <p:cNvSpPr>
            <a:spLocks noGrp="1"/>
          </p:cNvSpPr>
          <p:nvPr>
            <p:ph type="ctrTitle"/>
          </p:nvPr>
        </p:nvSpPr>
        <p:spPr/>
        <p:txBody>
          <a:bodyPr>
            <a:noAutofit/>
          </a:bodyPr>
          <a:lstStyle/>
          <a:p>
            <a:r>
              <a:rPr lang="en-US" sz="2500" dirty="0"/>
              <a:t>White, black, and Hispanic adults have all made significant gains in coverage.</a:t>
            </a:r>
          </a:p>
        </p:txBody>
      </p:sp>
      <p:graphicFrame>
        <p:nvGraphicFramePr>
          <p:cNvPr id="11" name="Chart Placeholder 19">
            <a:extLst>
              <a:ext uri="{FF2B5EF4-FFF2-40B4-BE49-F238E27FC236}">
                <a16:creationId xmlns:a16="http://schemas.microsoft.com/office/drawing/2014/main" id="{F3211070-7DE4-41B0-9097-789CFDC996DC}"/>
              </a:ext>
            </a:extLst>
          </p:cNvPr>
          <p:cNvGraphicFramePr>
            <a:graphicFrameLocks noGrp="1"/>
          </p:cNvGraphicFramePr>
          <p:nvPr>
            <p:ph type="chart" sz="quarter" idx="19"/>
            <p:extLst>
              <p:ext uri="{D42A27DB-BD31-4B8C-83A1-F6EECF244321}">
                <p14:modId xmlns:p14="http://schemas.microsoft.com/office/powerpoint/2010/main" val="426422277"/>
              </p:ext>
            </p:extLst>
          </p:nvPr>
        </p:nvGraphicFramePr>
        <p:xfrm>
          <a:off x="627063" y="2057400"/>
          <a:ext cx="8091487" cy="3446494"/>
        </p:xfrm>
        <a:graphic>
          <a:graphicData uri="http://schemas.openxmlformats.org/drawingml/2006/chart">
            <c:chart xmlns:c="http://schemas.openxmlformats.org/drawingml/2006/chart" xmlns:r="http://schemas.openxmlformats.org/officeDocument/2006/relationships" r:id="rId2"/>
          </a:graphicData>
        </a:graphic>
      </p:graphicFrame>
      <p:sp>
        <p:nvSpPr>
          <p:cNvPr id="12" name="TextBox 11">
            <a:extLst>
              <a:ext uri="{FF2B5EF4-FFF2-40B4-BE49-F238E27FC236}">
                <a16:creationId xmlns:a16="http://schemas.microsoft.com/office/drawing/2014/main" id="{94C0B41B-016D-4EBE-A208-289B9AADA66B}"/>
              </a:ext>
            </a:extLst>
          </p:cNvPr>
          <p:cNvSpPr txBox="1"/>
          <p:nvPr/>
        </p:nvSpPr>
        <p:spPr>
          <a:xfrm>
            <a:off x="627063" y="1600200"/>
            <a:ext cx="4918013" cy="215444"/>
          </a:xfrm>
          <a:prstGeom prst="rect">
            <a:avLst/>
          </a:prstGeom>
          <a:noFill/>
        </p:spPr>
        <p:txBody>
          <a:bodyPr wrap="none" lIns="0" tIns="0" rIns="0" bIns="0" rtlCol="0" anchor="ctr" anchorCtr="0">
            <a:spAutoFit/>
          </a:bodyPr>
          <a:lstStyle/>
          <a:p>
            <a:r>
              <a:rPr lang="en-US" sz="1400" i="1" dirty="0"/>
              <a:t>Percentage of uninsured adults ages 19 to 64, by race and ethnicity</a:t>
            </a:r>
          </a:p>
        </p:txBody>
      </p:sp>
    </p:spTree>
    <p:extLst>
      <p:ext uri="{BB962C8B-B14F-4D97-AF65-F5344CB8AC3E}">
        <p14:creationId xmlns:p14="http://schemas.microsoft.com/office/powerpoint/2010/main" val="3533642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BFBB9C7-7E07-4880-B28D-4102ACFB0AA5}"/>
              </a:ext>
            </a:extLst>
          </p:cNvPr>
          <p:cNvSpPr>
            <a:spLocks noGrp="1"/>
          </p:cNvSpPr>
          <p:nvPr>
            <p:ph type="body" sz="quarter" idx="21"/>
          </p:nvPr>
        </p:nvSpPr>
        <p:spPr>
          <a:xfrm>
            <a:off x="2152650" y="5982745"/>
            <a:ext cx="6325525" cy="777375"/>
          </a:xfrm>
        </p:spPr>
        <p:txBody>
          <a:bodyPr/>
          <a:lstStyle/>
          <a:p>
            <a:r>
              <a:rPr lang="en-US" dirty="0"/>
              <a:t>Data: American Community Survey Public Use Microdata Sample (ACS PUMS), 2013–2018.</a:t>
            </a:r>
          </a:p>
          <a:p>
            <a:r>
              <a:rPr lang="en-US" dirty="0"/>
              <a:t>Source: Jesse C. Baumgartner et al., </a:t>
            </a:r>
            <a:r>
              <a:rPr lang="en-US" i="1" dirty="0"/>
              <a:t>How the Affordable Care Act Has Narrowed Racial and Ethnic Disparities in Access to Health Care </a:t>
            </a:r>
            <a:r>
              <a:rPr lang="en-US" dirty="0"/>
              <a:t>(Commonwealth Fund, Jan. 2020).</a:t>
            </a:r>
          </a:p>
        </p:txBody>
      </p:sp>
      <p:sp>
        <p:nvSpPr>
          <p:cNvPr id="4" name="Subtitle 3">
            <a:extLst>
              <a:ext uri="{FF2B5EF4-FFF2-40B4-BE49-F238E27FC236}">
                <a16:creationId xmlns:a16="http://schemas.microsoft.com/office/drawing/2014/main" id="{AB4EA778-E903-4BD2-A63A-FAEE340E0B9F}"/>
              </a:ext>
            </a:extLst>
          </p:cNvPr>
          <p:cNvSpPr>
            <a:spLocks noGrp="1"/>
          </p:cNvSpPr>
          <p:nvPr>
            <p:ph type="subTitle" idx="1"/>
          </p:nvPr>
        </p:nvSpPr>
        <p:spPr/>
        <p:txBody>
          <a:bodyPr/>
          <a:lstStyle/>
          <a:p>
            <a:r>
              <a:rPr lang="en-US" dirty="0"/>
              <a:t>EXHIBIT 3</a:t>
            </a:r>
          </a:p>
        </p:txBody>
      </p:sp>
      <p:sp>
        <p:nvSpPr>
          <p:cNvPr id="5" name="Title 4">
            <a:extLst>
              <a:ext uri="{FF2B5EF4-FFF2-40B4-BE49-F238E27FC236}">
                <a16:creationId xmlns:a16="http://schemas.microsoft.com/office/drawing/2014/main" id="{7779B6AD-4F90-4107-8BED-1A528D6E8BF0}"/>
              </a:ext>
            </a:extLst>
          </p:cNvPr>
          <p:cNvSpPr>
            <a:spLocks noGrp="1"/>
          </p:cNvSpPr>
          <p:nvPr>
            <p:ph type="ctrTitle"/>
          </p:nvPr>
        </p:nvSpPr>
        <p:spPr/>
        <p:txBody>
          <a:bodyPr>
            <a:noAutofit/>
          </a:bodyPr>
          <a:lstStyle/>
          <a:p>
            <a:r>
              <a:rPr lang="en-US" sz="2500" dirty="0"/>
              <a:t>Racial and ethnic disparities in insurance coverage have narrowed.</a:t>
            </a:r>
          </a:p>
        </p:txBody>
      </p:sp>
      <p:graphicFrame>
        <p:nvGraphicFramePr>
          <p:cNvPr id="8" name="Table 7"/>
          <p:cNvGraphicFramePr>
            <a:graphicFrameLocks noGrp="1"/>
          </p:cNvGraphicFramePr>
          <p:nvPr>
            <p:extLst>
              <p:ext uri="{D42A27DB-BD31-4B8C-83A1-F6EECF244321}">
                <p14:modId xmlns:p14="http://schemas.microsoft.com/office/powerpoint/2010/main" val="756303686"/>
              </p:ext>
            </p:extLst>
          </p:nvPr>
        </p:nvGraphicFramePr>
        <p:xfrm>
          <a:off x="1371600" y="2654300"/>
          <a:ext cx="6591301" cy="1381760"/>
        </p:xfrm>
        <a:graphic>
          <a:graphicData uri="http://schemas.openxmlformats.org/drawingml/2006/table">
            <a:tbl>
              <a:tblPr firstRow="1" bandRow="1">
                <a:tableStyleId>{2D5ABB26-0587-4C30-8999-92F81FD0307C}</a:tableStyleId>
              </a:tblPr>
              <a:tblGrid>
                <a:gridCol w="2260600">
                  <a:extLst>
                    <a:ext uri="{9D8B030D-6E8A-4147-A177-3AD203B41FA5}">
                      <a16:colId xmlns:a16="http://schemas.microsoft.com/office/drawing/2014/main" val="20000"/>
                    </a:ext>
                  </a:extLst>
                </a:gridCol>
                <a:gridCol w="1443567">
                  <a:extLst>
                    <a:ext uri="{9D8B030D-6E8A-4147-A177-3AD203B41FA5}">
                      <a16:colId xmlns:a16="http://schemas.microsoft.com/office/drawing/2014/main" val="20001"/>
                    </a:ext>
                  </a:extLst>
                </a:gridCol>
                <a:gridCol w="1443567">
                  <a:extLst>
                    <a:ext uri="{9D8B030D-6E8A-4147-A177-3AD203B41FA5}">
                      <a16:colId xmlns:a16="http://schemas.microsoft.com/office/drawing/2014/main" val="20002"/>
                    </a:ext>
                  </a:extLst>
                </a:gridCol>
                <a:gridCol w="1443567">
                  <a:extLst>
                    <a:ext uri="{9D8B030D-6E8A-4147-A177-3AD203B41FA5}">
                      <a16:colId xmlns:a16="http://schemas.microsoft.com/office/drawing/2014/main" val="20003"/>
                    </a:ext>
                  </a:extLst>
                </a:gridCol>
              </a:tblGrid>
              <a:tr h="370840">
                <a:tc>
                  <a:txBody>
                    <a:bodyPr/>
                    <a:lstStyle/>
                    <a:p>
                      <a:r>
                        <a:rPr lang="en-US" b="1" dirty="0"/>
                        <a:t>Disparity</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r>
                        <a:rPr lang="en-US" b="1" dirty="0"/>
                        <a:t>2013</a:t>
                      </a:r>
                    </a:p>
                  </a:txBody>
                  <a:tcPr anchor="ct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r>
                        <a:rPr lang="en-US" b="1" dirty="0"/>
                        <a:t>2018</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r>
                        <a:rPr lang="en-US" b="1" dirty="0"/>
                        <a:t>Net change</a:t>
                      </a:r>
                    </a:p>
                    <a:p>
                      <a:pPr algn="ctr"/>
                      <a:r>
                        <a:rPr lang="en-US" b="1" dirty="0"/>
                        <a:t>(% points)</a:t>
                      </a:r>
                    </a:p>
                  </a:txBody>
                  <a:tcPr anchor="ct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370840">
                <a:tc>
                  <a:txBody>
                    <a:bodyPr/>
                    <a:lstStyle/>
                    <a:p>
                      <a:r>
                        <a:rPr lang="en-US" b="1" dirty="0"/>
                        <a:t>Black-White</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9.9</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5.8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-4.1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r>
                        <a:rPr lang="en-US" b="1" dirty="0"/>
                        <a:t>Hispanic-White</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25.7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16.3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-9.4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9358700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BFBB9C7-7E07-4880-B28D-4102ACFB0AA5}"/>
              </a:ext>
            </a:extLst>
          </p:cNvPr>
          <p:cNvSpPr>
            <a:spLocks noGrp="1"/>
          </p:cNvSpPr>
          <p:nvPr>
            <p:ph type="body" sz="quarter" idx="21"/>
          </p:nvPr>
        </p:nvSpPr>
        <p:spPr>
          <a:xfrm>
            <a:off x="2152650" y="6060379"/>
            <a:ext cx="6325525" cy="611199"/>
          </a:xfrm>
        </p:spPr>
        <p:txBody>
          <a:bodyPr/>
          <a:lstStyle/>
          <a:p>
            <a:r>
              <a:rPr lang="en-US" dirty="0"/>
              <a:t>Data: Behavioral Risk Factor Surveillance System (BRFSS), 2013–2018.</a:t>
            </a:r>
          </a:p>
          <a:p>
            <a:r>
              <a:rPr lang="en-US" dirty="0"/>
              <a:t>Source: Jesse C. Baumgartner et al., </a:t>
            </a:r>
            <a:r>
              <a:rPr lang="en-US" i="1" dirty="0"/>
              <a:t>How the Affordable Care Act Has Narrowed Racial and Ethnic Disparities in Access to Health Care </a:t>
            </a:r>
            <a:r>
              <a:rPr lang="en-US" dirty="0"/>
              <a:t>(Commonwealth Fund, Jan. 2020).</a:t>
            </a:r>
          </a:p>
        </p:txBody>
      </p:sp>
      <p:sp>
        <p:nvSpPr>
          <p:cNvPr id="4" name="Subtitle 3">
            <a:extLst>
              <a:ext uri="{FF2B5EF4-FFF2-40B4-BE49-F238E27FC236}">
                <a16:creationId xmlns:a16="http://schemas.microsoft.com/office/drawing/2014/main" id="{AB4EA778-E903-4BD2-A63A-FAEE340E0B9F}"/>
              </a:ext>
            </a:extLst>
          </p:cNvPr>
          <p:cNvSpPr>
            <a:spLocks noGrp="1"/>
          </p:cNvSpPr>
          <p:nvPr>
            <p:ph type="subTitle" idx="1"/>
          </p:nvPr>
        </p:nvSpPr>
        <p:spPr/>
        <p:txBody>
          <a:bodyPr/>
          <a:lstStyle/>
          <a:p>
            <a:r>
              <a:rPr lang="en-US" dirty="0"/>
              <a:t>EXHIBIT 4</a:t>
            </a:r>
          </a:p>
        </p:txBody>
      </p:sp>
      <p:sp>
        <p:nvSpPr>
          <p:cNvPr id="5" name="Title 4">
            <a:extLst>
              <a:ext uri="{FF2B5EF4-FFF2-40B4-BE49-F238E27FC236}">
                <a16:creationId xmlns:a16="http://schemas.microsoft.com/office/drawing/2014/main" id="{7779B6AD-4F90-4107-8BED-1A528D6E8BF0}"/>
              </a:ext>
            </a:extLst>
          </p:cNvPr>
          <p:cNvSpPr>
            <a:spLocks noGrp="1"/>
          </p:cNvSpPr>
          <p:nvPr>
            <p:ph type="ctrTitle"/>
          </p:nvPr>
        </p:nvSpPr>
        <p:spPr/>
        <p:txBody>
          <a:bodyPr>
            <a:normAutofit/>
          </a:bodyPr>
          <a:lstStyle/>
          <a:p>
            <a:r>
              <a:rPr lang="en-US" sz="2500" dirty="0"/>
              <a:t>Black and Hispanic adults report the largest reduction in cost-related access problems.</a:t>
            </a:r>
          </a:p>
        </p:txBody>
      </p:sp>
      <p:graphicFrame>
        <p:nvGraphicFramePr>
          <p:cNvPr id="6" name="Chart Placeholder 19">
            <a:extLst>
              <a:ext uri="{FF2B5EF4-FFF2-40B4-BE49-F238E27FC236}">
                <a16:creationId xmlns:a16="http://schemas.microsoft.com/office/drawing/2014/main" id="{7F585A49-E540-491E-9587-94FA305A238C}"/>
              </a:ext>
            </a:extLst>
          </p:cNvPr>
          <p:cNvGraphicFramePr>
            <a:graphicFrameLocks noGrp="1"/>
          </p:cNvGraphicFramePr>
          <p:nvPr>
            <p:ph type="chart" sz="quarter" idx="19"/>
            <p:extLst>
              <p:ext uri="{D42A27DB-BD31-4B8C-83A1-F6EECF244321}">
                <p14:modId xmlns:p14="http://schemas.microsoft.com/office/powerpoint/2010/main" val="2298107161"/>
              </p:ext>
            </p:extLst>
          </p:nvPr>
        </p:nvGraphicFramePr>
        <p:xfrm>
          <a:off x="627063" y="2286000"/>
          <a:ext cx="8091487" cy="3588537"/>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BF2C7819-88FA-41FF-99DB-B4FAC164830D}"/>
              </a:ext>
            </a:extLst>
          </p:cNvPr>
          <p:cNvSpPr txBox="1"/>
          <p:nvPr/>
        </p:nvSpPr>
        <p:spPr>
          <a:xfrm>
            <a:off x="627063" y="1600200"/>
            <a:ext cx="7271862" cy="430887"/>
          </a:xfrm>
          <a:prstGeom prst="rect">
            <a:avLst/>
          </a:prstGeom>
          <a:noFill/>
        </p:spPr>
        <p:txBody>
          <a:bodyPr wrap="none" lIns="0" tIns="0" rIns="0" bIns="0" rtlCol="0" anchor="ctr" anchorCtr="0">
            <a:spAutoFit/>
          </a:bodyPr>
          <a:lstStyle/>
          <a:p>
            <a:r>
              <a:rPr lang="en-US" sz="1400" i="1" spc="-20" dirty="0"/>
              <a:t>Percentage of adults ages 18 to 64 who avoided care because of cost in the past 12 months, </a:t>
            </a:r>
          </a:p>
          <a:p>
            <a:r>
              <a:rPr lang="en-US" sz="1400" i="1" spc="-20" dirty="0"/>
              <a:t>by race and ethnicity</a:t>
            </a:r>
          </a:p>
        </p:txBody>
      </p:sp>
    </p:spTree>
    <p:extLst>
      <p:ext uri="{BB962C8B-B14F-4D97-AF65-F5344CB8AC3E}">
        <p14:creationId xmlns:p14="http://schemas.microsoft.com/office/powerpoint/2010/main" val="37967712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id="{AB4EA778-E903-4BD2-A63A-FAEE340E0B9F}"/>
              </a:ext>
            </a:extLst>
          </p:cNvPr>
          <p:cNvSpPr>
            <a:spLocks noGrp="1"/>
          </p:cNvSpPr>
          <p:nvPr>
            <p:ph type="subTitle" idx="1"/>
          </p:nvPr>
        </p:nvSpPr>
        <p:spPr/>
        <p:txBody>
          <a:bodyPr/>
          <a:lstStyle/>
          <a:p>
            <a:r>
              <a:rPr lang="en-US" dirty="0"/>
              <a:t>EXHIBIT 5</a:t>
            </a:r>
          </a:p>
        </p:txBody>
      </p:sp>
      <p:sp>
        <p:nvSpPr>
          <p:cNvPr id="5" name="Title 4">
            <a:extLst>
              <a:ext uri="{FF2B5EF4-FFF2-40B4-BE49-F238E27FC236}">
                <a16:creationId xmlns:a16="http://schemas.microsoft.com/office/drawing/2014/main" id="{7779B6AD-4F90-4107-8BED-1A528D6E8BF0}"/>
              </a:ext>
            </a:extLst>
          </p:cNvPr>
          <p:cNvSpPr>
            <a:spLocks noGrp="1"/>
          </p:cNvSpPr>
          <p:nvPr>
            <p:ph type="ctrTitle"/>
          </p:nvPr>
        </p:nvSpPr>
        <p:spPr/>
        <p:txBody>
          <a:bodyPr>
            <a:noAutofit/>
          </a:bodyPr>
          <a:lstStyle/>
          <a:p>
            <a:r>
              <a:rPr lang="en-US" sz="2500" dirty="0"/>
              <a:t>Racial and ethnic disparities in cost-related access problems have narrowed.</a:t>
            </a:r>
          </a:p>
        </p:txBody>
      </p:sp>
      <p:graphicFrame>
        <p:nvGraphicFramePr>
          <p:cNvPr id="9" name="Table 8"/>
          <p:cNvGraphicFramePr>
            <a:graphicFrameLocks noGrp="1"/>
          </p:cNvGraphicFramePr>
          <p:nvPr>
            <p:extLst>
              <p:ext uri="{D42A27DB-BD31-4B8C-83A1-F6EECF244321}">
                <p14:modId xmlns:p14="http://schemas.microsoft.com/office/powerpoint/2010/main" val="166355869"/>
              </p:ext>
            </p:extLst>
          </p:nvPr>
        </p:nvGraphicFramePr>
        <p:xfrm>
          <a:off x="1371600" y="2654300"/>
          <a:ext cx="6591301" cy="1381760"/>
        </p:xfrm>
        <a:graphic>
          <a:graphicData uri="http://schemas.openxmlformats.org/drawingml/2006/table">
            <a:tbl>
              <a:tblPr firstRow="1" bandRow="1">
                <a:tableStyleId>{2D5ABB26-0587-4C30-8999-92F81FD0307C}</a:tableStyleId>
              </a:tblPr>
              <a:tblGrid>
                <a:gridCol w="2260600">
                  <a:extLst>
                    <a:ext uri="{9D8B030D-6E8A-4147-A177-3AD203B41FA5}">
                      <a16:colId xmlns:a16="http://schemas.microsoft.com/office/drawing/2014/main" val="20000"/>
                    </a:ext>
                  </a:extLst>
                </a:gridCol>
                <a:gridCol w="1443567">
                  <a:extLst>
                    <a:ext uri="{9D8B030D-6E8A-4147-A177-3AD203B41FA5}">
                      <a16:colId xmlns:a16="http://schemas.microsoft.com/office/drawing/2014/main" val="20001"/>
                    </a:ext>
                  </a:extLst>
                </a:gridCol>
                <a:gridCol w="1443567">
                  <a:extLst>
                    <a:ext uri="{9D8B030D-6E8A-4147-A177-3AD203B41FA5}">
                      <a16:colId xmlns:a16="http://schemas.microsoft.com/office/drawing/2014/main" val="20002"/>
                    </a:ext>
                  </a:extLst>
                </a:gridCol>
                <a:gridCol w="1443567">
                  <a:extLst>
                    <a:ext uri="{9D8B030D-6E8A-4147-A177-3AD203B41FA5}">
                      <a16:colId xmlns:a16="http://schemas.microsoft.com/office/drawing/2014/main" val="20003"/>
                    </a:ext>
                  </a:extLst>
                </a:gridCol>
              </a:tblGrid>
              <a:tr h="370840">
                <a:tc>
                  <a:txBody>
                    <a:bodyPr/>
                    <a:lstStyle/>
                    <a:p>
                      <a:r>
                        <a:rPr lang="en-US" b="1" dirty="0"/>
                        <a:t>Disparity</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r>
                        <a:rPr lang="en-US" b="1" dirty="0"/>
                        <a:t>2013</a:t>
                      </a:r>
                    </a:p>
                  </a:txBody>
                  <a:tcPr anchor="ct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r>
                        <a:rPr lang="en-US" b="1" dirty="0"/>
                        <a:t>2018</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r>
                        <a:rPr lang="en-US" b="1" dirty="0"/>
                        <a:t>Net change</a:t>
                      </a:r>
                    </a:p>
                    <a:p>
                      <a:pPr algn="ctr"/>
                      <a:r>
                        <a:rPr lang="en-US" b="1" dirty="0"/>
                        <a:t>(% points)</a:t>
                      </a:r>
                    </a:p>
                  </a:txBody>
                  <a:tcPr anchor="ct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370840">
                <a:tc>
                  <a:txBody>
                    <a:bodyPr/>
                    <a:lstStyle/>
                    <a:p>
                      <a:r>
                        <a:rPr lang="en-US" b="1" dirty="0"/>
                        <a:t>Black-White</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8.1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4.7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-3.4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r>
                        <a:rPr lang="en-US" b="1" dirty="0"/>
                        <a:t>Hispanic-White</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12.7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8.3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-4.4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10" name="Text Placeholder 2">
            <a:extLst>
              <a:ext uri="{FF2B5EF4-FFF2-40B4-BE49-F238E27FC236}">
                <a16:creationId xmlns:a16="http://schemas.microsoft.com/office/drawing/2014/main" id="{367844BD-7CF0-4E60-8C19-06B7569E4BEE}"/>
              </a:ext>
            </a:extLst>
          </p:cNvPr>
          <p:cNvSpPr>
            <a:spLocks noGrp="1"/>
          </p:cNvSpPr>
          <p:nvPr>
            <p:ph type="body" sz="quarter" idx="21"/>
          </p:nvPr>
        </p:nvSpPr>
        <p:spPr>
          <a:xfrm>
            <a:off x="2152650" y="6025875"/>
            <a:ext cx="6325525" cy="680207"/>
          </a:xfrm>
        </p:spPr>
        <p:txBody>
          <a:bodyPr/>
          <a:lstStyle/>
          <a:p>
            <a:r>
              <a:rPr lang="en-US" dirty="0"/>
              <a:t>Data: Behavioral Risk Factor Surveillance System (BRFSS), 2013–2018.</a:t>
            </a:r>
          </a:p>
          <a:p>
            <a:r>
              <a:rPr lang="en-US" dirty="0"/>
              <a:t>Source: Jesse C. Baumgartner et al., </a:t>
            </a:r>
            <a:r>
              <a:rPr lang="en-US" i="1" dirty="0"/>
              <a:t>How the Affordable Care Act Has Narrowed Racial and Ethnic Disparities in Access to Health Care </a:t>
            </a:r>
            <a:r>
              <a:rPr lang="en-US" dirty="0"/>
              <a:t>(Commonwealth Fund, Jan. 2020).</a:t>
            </a:r>
          </a:p>
        </p:txBody>
      </p:sp>
    </p:spTree>
    <p:extLst>
      <p:ext uri="{BB962C8B-B14F-4D97-AF65-F5344CB8AC3E}">
        <p14:creationId xmlns:p14="http://schemas.microsoft.com/office/powerpoint/2010/main" val="2440228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BFBB9C7-7E07-4880-B28D-4102ACFB0AA5}"/>
              </a:ext>
            </a:extLst>
          </p:cNvPr>
          <p:cNvSpPr>
            <a:spLocks noGrp="1"/>
          </p:cNvSpPr>
          <p:nvPr>
            <p:ph type="body" sz="quarter" idx="21"/>
          </p:nvPr>
        </p:nvSpPr>
        <p:spPr>
          <a:xfrm>
            <a:off x="2152650" y="5982745"/>
            <a:ext cx="6325525" cy="777375"/>
          </a:xfrm>
        </p:spPr>
        <p:txBody>
          <a:bodyPr/>
          <a:lstStyle/>
          <a:p>
            <a:r>
              <a:rPr lang="en-US" dirty="0"/>
              <a:t>Data: Behavioral Risk Factor Surveillance System (BRFSS), 2013–2018.</a:t>
            </a:r>
          </a:p>
          <a:p>
            <a:r>
              <a:rPr lang="en-US" dirty="0"/>
              <a:t>Source: Jesse C. Baumgartner et al., </a:t>
            </a:r>
            <a:r>
              <a:rPr lang="en-US" i="1" dirty="0"/>
              <a:t>How the Affordable Care Act Has Narrowed Racial and Ethnic Disparities in Access to Health Care </a:t>
            </a:r>
            <a:r>
              <a:rPr lang="en-US" dirty="0"/>
              <a:t>(Commonwealth Fund, Jan. 2020).</a:t>
            </a:r>
          </a:p>
        </p:txBody>
      </p:sp>
      <p:sp>
        <p:nvSpPr>
          <p:cNvPr id="4" name="Subtitle 3">
            <a:extLst>
              <a:ext uri="{FF2B5EF4-FFF2-40B4-BE49-F238E27FC236}">
                <a16:creationId xmlns:a16="http://schemas.microsoft.com/office/drawing/2014/main" id="{AB4EA778-E903-4BD2-A63A-FAEE340E0B9F}"/>
              </a:ext>
            </a:extLst>
          </p:cNvPr>
          <p:cNvSpPr>
            <a:spLocks noGrp="1"/>
          </p:cNvSpPr>
          <p:nvPr>
            <p:ph type="subTitle" idx="1"/>
          </p:nvPr>
        </p:nvSpPr>
        <p:spPr/>
        <p:txBody>
          <a:bodyPr/>
          <a:lstStyle/>
          <a:p>
            <a:r>
              <a:rPr lang="en-US" dirty="0"/>
              <a:t>EXHIBIT 6</a:t>
            </a:r>
          </a:p>
        </p:txBody>
      </p:sp>
      <p:sp>
        <p:nvSpPr>
          <p:cNvPr id="5" name="Title 4">
            <a:extLst>
              <a:ext uri="{FF2B5EF4-FFF2-40B4-BE49-F238E27FC236}">
                <a16:creationId xmlns:a16="http://schemas.microsoft.com/office/drawing/2014/main" id="{7779B6AD-4F90-4107-8BED-1A528D6E8BF0}"/>
              </a:ext>
            </a:extLst>
          </p:cNvPr>
          <p:cNvSpPr>
            <a:spLocks noGrp="1"/>
          </p:cNvSpPr>
          <p:nvPr>
            <p:ph type="ctrTitle"/>
          </p:nvPr>
        </p:nvSpPr>
        <p:spPr/>
        <p:txBody>
          <a:bodyPr>
            <a:noAutofit/>
          </a:bodyPr>
          <a:lstStyle/>
          <a:p>
            <a:r>
              <a:rPr lang="en-US" sz="2500" dirty="0"/>
              <a:t>More black and Hispanic adults are reporting a usual source of care.</a:t>
            </a:r>
          </a:p>
        </p:txBody>
      </p:sp>
      <p:graphicFrame>
        <p:nvGraphicFramePr>
          <p:cNvPr id="6" name="Chart Placeholder 19">
            <a:extLst>
              <a:ext uri="{FF2B5EF4-FFF2-40B4-BE49-F238E27FC236}">
                <a16:creationId xmlns:a16="http://schemas.microsoft.com/office/drawing/2014/main" id="{51BCC663-8AC4-4396-A277-675CC91342AD}"/>
              </a:ext>
            </a:extLst>
          </p:cNvPr>
          <p:cNvGraphicFramePr>
            <a:graphicFrameLocks noGrp="1"/>
          </p:cNvGraphicFramePr>
          <p:nvPr>
            <p:ph type="chart" sz="quarter" idx="19"/>
            <p:extLst>
              <p:ext uri="{D42A27DB-BD31-4B8C-83A1-F6EECF244321}">
                <p14:modId xmlns:p14="http://schemas.microsoft.com/office/powerpoint/2010/main" val="1647335595"/>
              </p:ext>
            </p:extLst>
          </p:nvPr>
        </p:nvGraphicFramePr>
        <p:xfrm>
          <a:off x="627063" y="2057400"/>
          <a:ext cx="8091487" cy="341986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835D4570-0BC0-4838-B541-97886045A15A}"/>
              </a:ext>
            </a:extLst>
          </p:cNvPr>
          <p:cNvSpPr txBox="1"/>
          <p:nvPr/>
        </p:nvSpPr>
        <p:spPr>
          <a:xfrm>
            <a:off x="627063" y="1600200"/>
            <a:ext cx="6782306" cy="215444"/>
          </a:xfrm>
          <a:prstGeom prst="rect">
            <a:avLst/>
          </a:prstGeom>
          <a:noFill/>
        </p:spPr>
        <p:txBody>
          <a:bodyPr wrap="none" lIns="0" tIns="0" rIns="0" bIns="0" rtlCol="0" anchor="ctr" anchorCtr="0">
            <a:spAutoFit/>
          </a:bodyPr>
          <a:lstStyle/>
          <a:p>
            <a:r>
              <a:rPr lang="en-US" sz="1400" i="1" dirty="0"/>
              <a:t>Percentage of adults ages 18 to 64 who reported a usual source of care, by race and ethnicity</a:t>
            </a:r>
          </a:p>
        </p:txBody>
      </p:sp>
    </p:spTree>
    <p:extLst>
      <p:ext uri="{BB962C8B-B14F-4D97-AF65-F5344CB8AC3E}">
        <p14:creationId xmlns:p14="http://schemas.microsoft.com/office/powerpoint/2010/main" val="33138530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id="{AB4EA778-E903-4BD2-A63A-FAEE340E0B9F}"/>
              </a:ext>
            </a:extLst>
          </p:cNvPr>
          <p:cNvSpPr>
            <a:spLocks noGrp="1"/>
          </p:cNvSpPr>
          <p:nvPr>
            <p:ph type="subTitle" idx="1"/>
          </p:nvPr>
        </p:nvSpPr>
        <p:spPr/>
        <p:txBody>
          <a:bodyPr/>
          <a:lstStyle/>
          <a:p>
            <a:r>
              <a:rPr lang="en-US" dirty="0"/>
              <a:t>EXHIBIT 7</a:t>
            </a:r>
          </a:p>
        </p:txBody>
      </p:sp>
      <p:sp>
        <p:nvSpPr>
          <p:cNvPr id="5" name="Title 4">
            <a:extLst>
              <a:ext uri="{FF2B5EF4-FFF2-40B4-BE49-F238E27FC236}">
                <a16:creationId xmlns:a16="http://schemas.microsoft.com/office/drawing/2014/main" id="{7779B6AD-4F90-4107-8BED-1A528D6E8BF0}"/>
              </a:ext>
            </a:extLst>
          </p:cNvPr>
          <p:cNvSpPr>
            <a:spLocks noGrp="1"/>
          </p:cNvSpPr>
          <p:nvPr>
            <p:ph type="ctrTitle"/>
          </p:nvPr>
        </p:nvSpPr>
        <p:spPr/>
        <p:txBody>
          <a:bodyPr>
            <a:noAutofit/>
          </a:bodyPr>
          <a:lstStyle/>
          <a:p>
            <a:r>
              <a:rPr lang="en-US" sz="2500" dirty="0"/>
              <a:t>Racial and ethnic disparities in having a usual source of care have narrowed.</a:t>
            </a:r>
          </a:p>
        </p:txBody>
      </p:sp>
      <p:graphicFrame>
        <p:nvGraphicFramePr>
          <p:cNvPr id="10" name="Table 9"/>
          <p:cNvGraphicFramePr>
            <a:graphicFrameLocks noGrp="1"/>
          </p:cNvGraphicFramePr>
          <p:nvPr>
            <p:extLst>
              <p:ext uri="{D42A27DB-BD31-4B8C-83A1-F6EECF244321}">
                <p14:modId xmlns:p14="http://schemas.microsoft.com/office/powerpoint/2010/main" val="3152557350"/>
              </p:ext>
            </p:extLst>
          </p:nvPr>
        </p:nvGraphicFramePr>
        <p:xfrm>
          <a:off x="1371600" y="2654300"/>
          <a:ext cx="6591301" cy="1381760"/>
        </p:xfrm>
        <a:graphic>
          <a:graphicData uri="http://schemas.openxmlformats.org/drawingml/2006/table">
            <a:tbl>
              <a:tblPr firstRow="1" bandRow="1">
                <a:tableStyleId>{2D5ABB26-0587-4C30-8999-92F81FD0307C}</a:tableStyleId>
              </a:tblPr>
              <a:tblGrid>
                <a:gridCol w="2260600">
                  <a:extLst>
                    <a:ext uri="{9D8B030D-6E8A-4147-A177-3AD203B41FA5}">
                      <a16:colId xmlns:a16="http://schemas.microsoft.com/office/drawing/2014/main" val="20000"/>
                    </a:ext>
                  </a:extLst>
                </a:gridCol>
                <a:gridCol w="1443567">
                  <a:extLst>
                    <a:ext uri="{9D8B030D-6E8A-4147-A177-3AD203B41FA5}">
                      <a16:colId xmlns:a16="http://schemas.microsoft.com/office/drawing/2014/main" val="20001"/>
                    </a:ext>
                  </a:extLst>
                </a:gridCol>
                <a:gridCol w="1443567">
                  <a:extLst>
                    <a:ext uri="{9D8B030D-6E8A-4147-A177-3AD203B41FA5}">
                      <a16:colId xmlns:a16="http://schemas.microsoft.com/office/drawing/2014/main" val="20002"/>
                    </a:ext>
                  </a:extLst>
                </a:gridCol>
                <a:gridCol w="1443567">
                  <a:extLst>
                    <a:ext uri="{9D8B030D-6E8A-4147-A177-3AD203B41FA5}">
                      <a16:colId xmlns:a16="http://schemas.microsoft.com/office/drawing/2014/main" val="20003"/>
                    </a:ext>
                  </a:extLst>
                </a:gridCol>
              </a:tblGrid>
              <a:tr h="370840">
                <a:tc>
                  <a:txBody>
                    <a:bodyPr/>
                    <a:lstStyle/>
                    <a:p>
                      <a:r>
                        <a:rPr lang="en-US" b="1" dirty="0"/>
                        <a:t>Disparity</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r>
                        <a:rPr lang="en-US" b="1" dirty="0"/>
                        <a:t>2013</a:t>
                      </a:r>
                    </a:p>
                  </a:txBody>
                  <a:tcPr anchor="ct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r>
                        <a:rPr lang="en-US" b="1" dirty="0"/>
                        <a:t>2018</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r>
                        <a:rPr lang="en-US" b="1" dirty="0"/>
                        <a:t>Net change</a:t>
                      </a:r>
                    </a:p>
                    <a:p>
                      <a:pPr algn="ctr"/>
                      <a:r>
                        <a:rPr lang="en-US" b="1" dirty="0"/>
                        <a:t>(% points)</a:t>
                      </a:r>
                    </a:p>
                  </a:txBody>
                  <a:tcPr anchor="ct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370840">
                <a:tc>
                  <a:txBody>
                    <a:bodyPr/>
                    <a:lstStyle/>
                    <a:p>
                      <a:r>
                        <a:rPr lang="en-US" b="1" dirty="0"/>
                        <a:t>Black-White</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6.5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2.8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-3.7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r>
                        <a:rPr lang="en-US" b="1" dirty="0"/>
                        <a:t>Hispanic-White</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22.4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18.7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-3.6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9" name="Text Placeholder 2">
            <a:extLst>
              <a:ext uri="{FF2B5EF4-FFF2-40B4-BE49-F238E27FC236}">
                <a16:creationId xmlns:a16="http://schemas.microsoft.com/office/drawing/2014/main" id="{14B6CE6E-EDE2-4EBA-9C10-9552F43A3FF3}"/>
              </a:ext>
            </a:extLst>
          </p:cNvPr>
          <p:cNvSpPr>
            <a:spLocks noGrp="1"/>
          </p:cNvSpPr>
          <p:nvPr>
            <p:ph type="body" sz="quarter" idx="21"/>
          </p:nvPr>
        </p:nvSpPr>
        <p:spPr>
          <a:xfrm>
            <a:off x="2152650" y="5982745"/>
            <a:ext cx="6325525" cy="777375"/>
          </a:xfrm>
        </p:spPr>
        <p:txBody>
          <a:bodyPr/>
          <a:lstStyle/>
          <a:p>
            <a:r>
              <a:rPr lang="en-US" dirty="0"/>
              <a:t>Data: Behavioral Risk Factor Surveillance System (BRFSS), 2013–2018.</a:t>
            </a:r>
          </a:p>
          <a:p>
            <a:r>
              <a:rPr lang="en-US" dirty="0"/>
              <a:t>Source: Jesse C. Baumgartner et al., </a:t>
            </a:r>
            <a:r>
              <a:rPr lang="en-US" i="1" dirty="0"/>
              <a:t>How the Affordable Care Act Has Narrowed Racial and Ethnic Disparities in Access to Health Care </a:t>
            </a:r>
            <a:r>
              <a:rPr lang="en-US" dirty="0"/>
              <a:t>(Commonwealth Fund, Jan. 2020).</a:t>
            </a:r>
          </a:p>
        </p:txBody>
      </p:sp>
    </p:spTree>
    <p:extLst>
      <p:ext uri="{BB962C8B-B14F-4D97-AF65-F5344CB8AC3E}">
        <p14:creationId xmlns:p14="http://schemas.microsoft.com/office/powerpoint/2010/main" val="24402280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BFBB9C7-7E07-4880-B28D-4102ACFB0AA5}"/>
              </a:ext>
            </a:extLst>
          </p:cNvPr>
          <p:cNvSpPr>
            <a:spLocks noGrp="1"/>
          </p:cNvSpPr>
          <p:nvPr>
            <p:ph type="body" sz="quarter" idx="21"/>
          </p:nvPr>
        </p:nvSpPr>
        <p:spPr>
          <a:xfrm>
            <a:off x="2152650" y="5991371"/>
            <a:ext cx="6325525" cy="777375"/>
          </a:xfrm>
        </p:spPr>
        <p:txBody>
          <a:bodyPr>
            <a:normAutofit fontScale="92500"/>
          </a:bodyPr>
          <a:lstStyle/>
          <a:p>
            <a:pPr>
              <a:spcAft>
                <a:spcPts val="300"/>
              </a:spcAft>
            </a:pPr>
            <a:r>
              <a:rPr lang="en-US" dirty="0"/>
              <a:t>Note: Expansion states are those that expanded Medicaid by January 1, 2018. As of that date, there were 19 states that had not yet expanded Medicaid. Maine and Virginia implemented Medicaid expansion in 2019 and are considered nonexpansion for this analysis.</a:t>
            </a:r>
          </a:p>
          <a:p>
            <a:r>
              <a:rPr lang="en-US" dirty="0"/>
              <a:t>Data: American Community Survey Public Use Microdata Sample (ACS PUMS), 2013–2018.</a:t>
            </a:r>
          </a:p>
          <a:p>
            <a:r>
              <a:rPr lang="en-US" dirty="0"/>
              <a:t>Source: Jesse C. Baumgartner et al., </a:t>
            </a:r>
            <a:r>
              <a:rPr lang="en-US" i="1" dirty="0"/>
              <a:t>How the Affordable Care Act Has Narrowed Racial and Ethnic Disparities in Access to Health Care </a:t>
            </a:r>
            <a:r>
              <a:rPr lang="en-US" dirty="0"/>
              <a:t>(Commonwealth Fund, Jan. 2020).</a:t>
            </a:r>
          </a:p>
        </p:txBody>
      </p:sp>
      <p:sp>
        <p:nvSpPr>
          <p:cNvPr id="4" name="Subtitle 3">
            <a:extLst>
              <a:ext uri="{FF2B5EF4-FFF2-40B4-BE49-F238E27FC236}">
                <a16:creationId xmlns:a16="http://schemas.microsoft.com/office/drawing/2014/main" id="{AB4EA778-E903-4BD2-A63A-FAEE340E0B9F}"/>
              </a:ext>
            </a:extLst>
          </p:cNvPr>
          <p:cNvSpPr>
            <a:spLocks noGrp="1"/>
          </p:cNvSpPr>
          <p:nvPr>
            <p:ph type="subTitle" idx="1"/>
          </p:nvPr>
        </p:nvSpPr>
        <p:spPr/>
        <p:txBody>
          <a:bodyPr/>
          <a:lstStyle/>
          <a:p>
            <a:r>
              <a:rPr lang="en-US" dirty="0"/>
              <a:t>EXHIBIT 8</a:t>
            </a:r>
          </a:p>
        </p:txBody>
      </p:sp>
      <p:sp>
        <p:nvSpPr>
          <p:cNvPr id="5" name="Title 4">
            <a:extLst>
              <a:ext uri="{FF2B5EF4-FFF2-40B4-BE49-F238E27FC236}">
                <a16:creationId xmlns:a16="http://schemas.microsoft.com/office/drawing/2014/main" id="{7779B6AD-4F90-4107-8BED-1A528D6E8BF0}"/>
              </a:ext>
            </a:extLst>
          </p:cNvPr>
          <p:cNvSpPr>
            <a:spLocks noGrp="1"/>
          </p:cNvSpPr>
          <p:nvPr>
            <p:ph type="ctrTitle"/>
          </p:nvPr>
        </p:nvSpPr>
        <p:spPr>
          <a:xfrm>
            <a:off x="627434" y="514555"/>
            <a:ext cx="8091114" cy="971345"/>
          </a:xfrm>
        </p:spPr>
        <p:txBody>
          <a:bodyPr>
            <a:normAutofit/>
          </a:bodyPr>
          <a:lstStyle/>
          <a:p>
            <a:r>
              <a:rPr lang="en-US" sz="2500" dirty="0"/>
              <a:t>Uninsured rates decreased more for black adults in Medicaid expansion states.</a:t>
            </a:r>
          </a:p>
        </p:txBody>
      </p:sp>
      <p:graphicFrame>
        <p:nvGraphicFramePr>
          <p:cNvPr id="6" name="Chart Placeholder 19">
            <a:extLst>
              <a:ext uri="{FF2B5EF4-FFF2-40B4-BE49-F238E27FC236}">
                <a16:creationId xmlns:a16="http://schemas.microsoft.com/office/drawing/2014/main" id="{BC63280A-CD2E-47B4-927E-7DE1476DE39A}"/>
              </a:ext>
            </a:extLst>
          </p:cNvPr>
          <p:cNvGraphicFramePr>
            <a:graphicFrameLocks noGrp="1"/>
          </p:cNvGraphicFramePr>
          <p:nvPr>
            <p:ph type="chart" sz="quarter" idx="19"/>
            <p:extLst>
              <p:ext uri="{D42A27DB-BD31-4B8C-83A1-F6EECF244321}">
                <p14:modId xmlns:p14="http://schemas.microsoft.com/office/powerpoint/2010/main" val="1230888613"/>
              </p:ext>
            </p:extLst>
          </p:nvPr>
        </p:nvGraphicFramePr>
        <p:xfrm>
          <a:off x="627063" y="2057400"/>
          <a:ext cx="8091487" cy="3748335"/>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a:extLst>
              <a:ext uri="{FF2B5EF4-FFF2-40B4-BE49-F238E27FC236}">
                <a16:creationId xmlns:a16="http://schemas.microsoft.com/office/drawing/2014/main" id="{6A521F33-2A56-4267-B93E-3910B659EDDF}"/>
              </a:ext>
            </a:extLst>
          </p:cNvPr>
          <p:cNvSpPr txBox="1"/>
          <p:nvPr/>
        </p:nvSpPr>
        <p:spPr>
          <a:xfrm>
            <a:off x="627063" y="1600200"/>
            <a:ext cx="6878486" cy="215444"/>
          </a:xfrm>
          <a:prstGeom prst="rect">
            <a:avLst/>
          </a:prstGeom>
          <a:noFill/>
        </p:spPr>
        <p:txBody>
          <a:bodyPr wrap="none" lIns="0" tIns="0" rIns="0" bIns="0" rtlCol="0" anchor="ctr" anchorCtr="0">
            <a:spAutoFit/>
          </a:bodyPr>
          <a:lstStyle/>
          <a:p>
            <a:r>
              <a:rPr lang="en-US" sz="1400" i="1" dirty="0"/>
              <a:t>Percentage of uninsured adults ages 19 to 64, race and ethnicity by Medicaid expansion status</a:t>
            </a:r>
          </a:p>
        </p:txBody>
      </p:sp>
    </p:spTree>
    <p:extLst>
      <p:ext uri="{BB962C8B-B14F-4D97-AF65-F5344CB8AC3E}">
        <p14:creationId xmlns:p14="http://schemas.microsoft.com/office/powerpoint/2010/main" val="1352293413"/>
      </p:ext>
    </p:extLst>
  </p:cSld>
  <p:clrMapOvr>
    <a:masterClrMapping/>
  </p:clrMapOvr>
</p:sld>
</file>

<file path=ppt/theme/theme1.xml><?xml version="1.0" encoding="utf-8"?>
<a:theme xmlns:a="http://schemas.openxmlformats.org/drawingml/2006/main" name="1_Office Theme">
  <a:themeElements>
    <a:clrScheme name="CMW V1.0">
      <a:dk1>
        <a:srgbClr val="4C515A"/>
      </a:dk1>
      <a:lt1>
        <a:sysClr val="window" lastClr="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044C7F"/>
      </a:hlink>
      <a:folHlink>
        <a:srgbClr val="4ABDBC"/>
      </a:folHlink>
    </a:clrScheme>
    <a:fontScheme name="Custom 4">
      <a:majorFont>
        <a:latin typeface="Georgia"/>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CMWF_Template_Centennial_Jan2018" id="{B39BC8CA-6688-0D4A-80B3-63A90B604AC9}" vid="{9790F92E-C2C7-0F48-A2BA-07E8E33C472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A7BA32944B54347B9D6F17571B4F941" ma:contentTypeVersion="9" ma:contentTypeDescription="Create a new document." ma:contentTypeScope="" ma:versionID="3f80cbbafbf8863e6c8506bf0243d5cf">
  <xsd:schema xmlns:xsd="http://www.w3.org/2001/XMLSchema" xmlns:xs="http://www.w3.org/2001/XMLSchema" xmlns:p="http://schemas.microsoft.com/office/2006/metadata/properties" xmlns:ns2="0206b73b-b166-48af-9d56-b72510519a7e" targetNamespace="http://schemas.microsoft.com/office/2006/metadata/properties" ma:root="true" ma:fieldsID="5d38618c836feeb7138f6cc95597aac0" ns2:_="">
    <xsd:import namespace="0206b73b-b166-48af-9d56-b72510519a7e"/>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EventHashCode" minOccurs="0"/>
                <xsd:element ref="ns2:MediaServiceGenerationTim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206b73b-b166-48af-9d56-b72510519a7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FB3CD7A-8C9F-46ED-A030-7E071D395EA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206b73b-b166-48af-9d56-b72510519a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42938EF-51BD-4AC1-96A4-8B2A1939C195}">
  <ds:schemaRefs>
    <ds:schemaRef ds:uri="http://schemas.microsoft.com/sharepoint/v3/contenttype/forms"/>
  </ds:schemaRefs>
</ds:datastoreItem>
</file>

<file path=customXml/itemProps3.xml><?xml version="1.0" encoding="utf-8"?>
<ds:datastoreItem xmlns:ds="http://schemas.openxmlformats.org/officeDocument/2006/customXml" ds:itemID="{C92B60CF-40F9-4360-8516-8A258CFA1767}">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CMWF_Template_Centennial_Jan2018</Template>
  <TotalTime>2975</TotalTime>
  <Words>2157</Words>
  <Application>Microsoft Office PowerPoint</Application>
  <PresentationFormat>On-screen Show (4:3)</PresentationFormat>
  <Paragraphs>244</Paragraphs>
  <Slides>21</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21</vt:i4>
      </vt:variant>
    </vt:vector>
  </HeadingPairs>
  <TitlesOfParts>
    <vt:vector size="30" baseType="lpstr">
      <vt:lpstr>Arial</vt:lpstr>
      <vt:lpstr>Arial,Sans-Serif</vt:lpstr>
      <vt:lpstr>Calibri</vt:lpstr>
      <vt:lpstr>Calibri Light</vt:lpstr>
      <vt:lpstr>Georgia</vt:lpstr>
      <vt:lpstr>InterFace</vt:lpstr>
      <vt:lpstr>System Font Regular</vt:lpstr>
      <vt:lpstr>Trebuchet MS</vt:lpstr>
      <vt:lpstr>1_Office Theme</vt:lpstr>
      <vt:lpstr>How the Affordable Care Act Has Narrowed Racial and Ethnic Disparities in Access to Health Care</vt:lpstr>
      <vt:lpstr>Overview of Findings </vt:lpstr>
      <vt:lpstr>White, black, and Hispanic adults have all made significant gains in coverage.</vt:lpstr>
      <vt:lpstr>Racial and ethnic disparities in insurance coverage have narrowed.</vt:lpstr>
      <vt:lpstr>Black and Hispanic adults report the largest reduction in cost-related access problems.</vt:lpstr>
      <vt:lpstr>Racial and ethnic disparities in cost-related access problems have narrowed.</vt:lpstr>
      <vt:lpstr>More black and Hispanic adults are reporting a usual source of care.</vt:lpstr>
      <vt:lpstr>Racial and ethnic disparities in having a usual source of care have narrowed.</vt:lpstr>
      <vt:lpstr>Uninsured rates decreased more for black adults in Medicaid expansion states.</vt:lpstr>
      <vt:lpstr>Black adults in Medicaid expansion states have lower uninsured rates than white adults in nonexpansion states.</vt:lpstr>
      <vt:lpstr>Cost-related access problems decreased more for black adults in Medicaid expansion states.</vt:lpstr>
      <vt:lpstr>Black adults in Medicaid expansion states report cost-related access problems at a similar rate to white adults in nonexpansion states.</vt:lpstr>
      <vt:lpstr>A larger share of black adults in Medicaid expansion states have a usual source of care.</vt:lpstr>
      <vt:lpstr>Black adults in Medicaid expansion states are now almost as likely as white adults in those states to have a usual source of care.</vt:lpstr>
      <vt:lpstr>Uninsured rates decreased more for Hispanic adults in Medicaid expansion states.</vt:lpstr>
      <vt:lpstr>Coverage disparities between Hispanic and white adults narrowed more in Medicaid expansion states.</vt:lpstr>
      <vt:lpstr>Hispanic adults in Medicaid expansion states report lower cost-related access problems.</vt:lpstr>
      <vt:lpstr>Hispanic adults in Medicaid expansion states are more likely to have a usual source of care. </vt:lpstr>
      <vt:lpstr>After Louisiana expanded Medicaid, the uninsured rate for lower-income black adults dropped rapidly compared to Georgia.</vt:lpstr>
      <vt:lpstr>Looking Forward </vt:lpstr>
      <vt:lpstr>How We Conducted This Study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 Wilson</dc:creator>
  <cp:lastModifiedBy>Jesse Baumgartner</cp:lastModifiedBy>
  <cp:revision>291</cp:revision>
  <cp:lastPrinted>2020-01-14T14:11:21Z</cp:lastPrinted>
  <dcterms:created xsi:type="dcterms:W3CDTF">2018-01-16T15:08:05Z</dcterms:created>
  <dcterms:modified xsi:type="dcterms:W3CDTF">2020-01-14T19:22:18Z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0x0101006A7BA32944B54347B9D6F17571B4F941</vt:lpwstr>
  </property>
</Properties>
</file>