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468" r:id="rId5"/>
    <p:sldId id="471" r:id="rId6"/>
    <p:sldId id="469" r:id="rId7"/>
    <p:sldId id="495" r:id="rId8"/>
    <p:sldId id="507" r:id="rId9"/>
    <p:sldId id="486" r:id="rId10"/>
    <p:sldId id="508" r:id="rId11"/>
    <p:sldId id="485" r:id="rId12"/>
    <p:sldId id="509" r:id="rId13"/>
    <p:sldId id="503" r:id="rId1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ira Gunja" initials="MG" lastIdx="22" clrIdx="0">
    <p:extLst>
      <p:ext uri="{19B8F6BF-5375-455C-9EA6-DF929625EA0E}">
        <p15:presenceInfo xmlns:p15="http://schemas.microsoft.com/office/powerpoint/2012/main" userId="S-1-5-21-1004529278-3813118908-2288687658-31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7F2E2"/>
    <a:srgbClr val="F0F7ED"/>
    <a:srgbClr val="F5F5F5"/>
    <a:srgbClr val="FBFBFB"/>
    <a:srgbClr val="515151"/>
    <a:srgbClr val="454545"/>
    <a:srgbClr val="2A2A2A"/>
    <a:srgbClr val="F7F7F7"/>
    <a:srgbClr val="F3F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34" autoAdjust="0"/>
    <p:restoredTop sz="94660"/>
  </p:normalViewPr>
  <p:slideViewPr>
    <p:cSldViewPr snapToGrid="0">
      <p:cViewPr varScale="1">
        <p:scale>
          <a:sx n="148" d="100"/>
          <a:sy n="148" d="100"/>
        </p:scale>
        <p:origin x="3000"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076812839725441E-2"/>
          <c:y val="2.4383376193924066E-2"/>
          <c:w val="0.96152209710326753"/>
          <c:h val="0.8913343005863622"/>
        </c:manualLayout>
      </c:layout>
      <c:lineChart>
        <c:grouping val="standard"/>
        <c:varyColors val="0"/>
        <c:ser>
          <c:idx val="0"/>
          <c:order val="0"/>
          <c:tx>
            <c:strRef>
              <c:f>Sheet1!$A$2</c:f>
              <c:strCache>
                <c:ptCount val="1"/>
                <c:pt idx="0">
                  <c:v>Todos</c:v>
                </c:pt>
              </c:strCache>
            </c:strRef>
          </c:tx>
          <c:spPr>
            <a:ln w="28575" cap="rnd">
              <a:solidFill>
                <a:schemeClr val="accent4"/>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3"/>
              <c:layout>
                <c:manualLayout>
                  <c:x val="-2.7451369443585498E-2"/>
                  <c:y val="3.612727052476714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43F1-413D-8693-5B2D41F8BBE8}"/>
                </c:ext>
              </c:extLst>
            </c:dLbl>
            <c:dLbl>
              <c:idx val="5"/>
              <c:layout>
                <c:manualLayout>
                  <c:x val="-2.7451369443585498E-2"/>
                  <c:y val="3.612727052476703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DFB-46A7-B290-CE656D03DF1E}"/>
                </c:ext>
              </c:extLst>
            </c:dLbl>
            <c:numFmt formatCode="#,##0.0" sourceLinked="0"/>
            <c:spPr>
              <a:noFill/>
              <a:ln>
                <a:noFill/>
              </a:ln>
              <a:effectLst/>
            </c:spPr>
            <c:txPr>
              <a:bodyPr rot="0" spcFirstLastPara="1" vertOverflow="ellipsis" vert="horz" wrap="square" anchor="ctr" anchorCtr="1"/>
              <a:lstStyle/>
              <a:p>
                <a:pPr>
                  <a:defRPr lang="en-US" sz="1200" b="1" i="0" u="none" strike="noStrike" kern="1200" baseline="0">
                    <a:solidFill>
                      <a:schemeClr val="accent4"/>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c:formatCode>
                <c:ptCount val="6"/>
                <c:pt idx="0" formatCode="General">
                  <c:v>20.428000000000001</c:v>
                </c:pt>
                <c:pt idx="1">
                  <c:v>16.344999999999999</c:v>
                </c:pt>
                <c:pt idx="2" formatCode="General">
                  <c:v>13.196999999999999</c:v>
                </c:pt>
                <c:pt idx="3" formatCode="General">
                  <c:v>12.073</c:v>
                </c:pt>
                <c:pt idx="4" formatCode="General">
                  <c:v>12.246</c:v>
                </c:pt>
                <c:pt idx="5" formatCode="General">
                  <c:v>12.436999999999999</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Negros</c:v>
                </c:pt>
              </c:strCache>
            </c:strRef>
          </c:tx>
          <c:spPr>
            <a:ln w="28575" cap="rnd">
              <a:solidFill>
                <a:schemeClr val="accent2"/>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43F1-413D-8693-5B2D41F8BBE8}"/>
                </c:ext>
              </c:extLst>
            </c:dLbl>
            <c:numFmt formatCode="#,##0.0" sourceLinked="0"/>
            <c:spPr>
              <a:noFill/>
              <a:ln>
                <a:noFill/>
              </a:ln>
              <a:effectLst/>
            </c:spPr>
            <c:txPr>
              <a:bodyPr rot="0" spcFirstLastPara="1" vertOverflow="ellipsis" vert="horz" wrap="square" anchor="ctr" anchorCtr="1"/>
              <a:lstStyle/>
              <a:p>
                <a:pPr>
                  <a:defRPr lang="en-US" sz="12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#,##0</c:formatCode>
                <c:ptCount val="6"/>
                <c:pt idx="0" formatCode="General">
                  <c:v>24.352</c:v>
                </c:pt>
                <c:pt idx="1">
                  <c:v>19.207000000000001</c:v>
                </c:pt>
                <c:pt idx="2" formatCode="General">
                  <c:v>15.465</c:v>
                </c:pt>
                <c:pt idx="3" formatCode="General">
                  <c:v>13.691000000000001</c:v>
                </c:pt>
                <c:pt idx="4" formatCode="General">
                  <c:v>13.888</c:v>
                </c:pt>
                <c:pt idx="5" formatCode="General">
                  <c:v>14.422000000000001</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Hispanos</c:v>
                </c:pt>
              </c:strCache>
            </c:strRef>
          </c:tx>
          <c:spPr>
            <a:ln w="28575" cap="rnd">
              <a:solidFill>
                <a:schemeClr val="accent3"/>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FDFB-46A7-B290-CE656D03DF1E}"/>
                </c:ext>
              </c:extLst>
            </c:dLbl>
            <c:numFmt formatCode="#,##0.0" sourceLinked="0"/>
            <c:spPr>
              <a:noFill/>
              <a:ln>
                <a:noFill/>
              </a:ln>
              <a:effectLst/>
            </c:spPr>
            <c:txPr>
              <a:bodyPr rot="0" spcFirstLastPara="1" vertOverflow="ellipsis" vert="horz" wrap="square" anchor="ctr" anchorCtr="1"/>
              <a:lstStyle/>
              <a:p>
                <a:pPr>
                  <a:defRPr lang="en-US"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Sheet1!$B$4:$G$4</c:f>
              <c:numCache>
                <c:formatCode>#,##0</c:formatCode>
                <c:ptCount val="6"/>
                <c:pt idx="0" formatCode="General">
                  <c:v>40.222999999999999</c:v>
                </c:pt>
                <c:pt idx="1">
                  <c:v>33.018000000000001</c:v>
                </c:pt>
                <c:pt idx="2" formatCode="General">
                  <c:v>27.64</c:v>
                </c:pt>
                <c:pt idx="3" formatCode="General">
                  <c:v>25.547000000000001</c:v>
                </c:pt>
                <c:pt idx="4" formatCode="General">
                  <c:v>25.055</c:v>
                </c:pt>
                <c:pt idx="5" formatCode="General">
                  <c:v>24.927</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Blancos</c:v>
                </c:pt>
              </c:strCache>
            </c:strRef>
          </c:tx>
          <c:spPr>
            <a:ln w="28575" cap="rnd">
              <a:solidFill>
                <a:schemeClr val="accent1"/>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2-43F1-413D-8693-5B2D41F8BBE8}"/>
                </c:ext>
              </c:extLst>
            </c:dLbl>
            <c:numFmt formatCode="#,##0.0" sourceLinked="0"/>
            <c:spPr>
              <a:noFill/>
              <a:ln>
                <a:noFill/>
              </a:ln>
              <a:effectLst/>
            </c:spPr>
            <c:txPr>
              <a:bodyPr rot="0" spcFirstLastPara="1" vertOverflow="ellipsis" vert="horz" wrap="square" anchor="ctr" anchorCtr="1"/>
              <a:lstStyle/>
              <a:p>
                <a:pPr>
                  <a:defRPr lang="en-US"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#,##0</c:formatCode>
                <c:ptCount val="6"/>
                <c:pt idx="0" formatCode="General">
                  <c:v>14.486000000000001</c:v>
                </c:pt>
                <c:pt idx="1">
                  <c:v>11.441000000000001</c:v>
                </c:pt>
                <c:pt idx="2" formatCode="General">
                  <c:v>8.9390000000000001</c:v>
                </c:pt>
                <c:pt idx="3" formatCode="General">
                  <c:v>8.1530000000000005</c:v>
                </c:pt>
                <c:pt idx="4" formatCode="General">
                  <c:v>8.4350000000000005</c:v>
                </c:pt>
                <c:pt idx="5" formatCode="General">
                  <c:v>8.6289999999999996</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180812416"/>
        <c:axId val="192348544"/>
      </c:lineChart>
      <c:catAx>
        <c:axId val="180812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200" b="0" i="0" u="none" strike="noStrike" kern="1200" baseline="0">
                <a:solidFill>
                  <a:schemeClr val="tx1"/>
                </a:solidFill>
                <a:latin typeface="+mn-lt"/>
                <a:ea typeface="+mn-ea"/>
                <a:cs typeface="+mn-cs"/>
              </a:defRPr>
            </a:pPr>
            <a:endParaRPr lang="en-US"/>
          </a:p>
        </c:txPr>
        <c:crossAx val="192348544"/>
        <c:crosses val="autoZero"/>
        <c:auto val="1"/>
        <c:lblAlgn val="ctr"/>
        <c:lblOffset val="100"/>
        <c:noMultiLvlLbl val="0"/>
      </c:catAx>
      <c:valAx>
        <c:axId val="192348544"/>
        <c:scaling>
          <c:orientation val="minMax"/>
          <c:max val="5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1200" b="0" i="0" u="none" strike="noStrike" kern="1200" baseline="0">
                <a:solidFill>
                  <a:schemeClr val="tx1"/>
                </a:solidFill>
                <a:latin typeface="+mn-lt"/>
                <a:ea typeface="+mn-ea"/>
                <a:cs typeface="+mn-cs"/>
              </a:defRPr>
            </a:pPr>
            <a:endParaRPr lang="en-US"/>
          </a:p>
        </c:txPr>
        <c:crossAx val="180812416"/>
        <c:crosses val="autoZero"/>
        <c:crossBetween val="between"/>
        <c:majorUnit val="10"/>
      </c:valAx>
      <c:spPr>
        <a:noFill/>
        <a:ln>
          <a:noFill/>
        </a:ln>
        <a:effectLst/>
      </c:spPr>
    </c:plotArea>
    <c:legend>
      <c:legendPos val="r"/>
      <c:layout>
        <c:manualLayout>
          <c:xMode val="edge"/>
          <c:yMode val="edge"/>
          <c:x val="0.46399219201557779"/>
          <c:y val="3.9312098601755451E-3"/>
          <c:w val="0.47992153395234755"/>
          <c:h val="4.4055715915733921E-2"/>
        </c:manualLayout>
      </c:layout>
      <c:overlay val="0"/>
      <c:spPr>
        <a:noFill/>
        <a:ln>
          <a:noFill/>
        </a:ln>
        <a:effectLst/>
      </c:spPr>
      <c:txPr>
        <a:bodyPr rot="0" spcFirstLastPara="1" vertOverflow="ellipsis" vert="horz" wrap="square" anchor="ctr" anchorCtr="1"/>
        <a:lstStyle/>
        <a:p>
          <a:pPr>
            <a:defRPr lang="en-US"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23314811458713E-2"/>
          <c:y val="2.0704614191215803E-2"/>
          <c:w val="0.95777495274691193"/>
          <c:h val="0.90994557689834299"/>
        </c:manualLayout>
      </c:layout>
      <c:lineChart>
        <c:grouping val="standard"/>
        <c:varyColors val="0"/>
        <c:ser>
          <c:idx val="0"/>
          <c:order val="0"/>
          <c:tx>
            <c:strRef>
              <c:f>Sheet1!$A$2</c:f>
              <c:strCache>
                <c:ptCount val="1"/>
                <c:pt idx="0">
                  <c:v>Negros (Louisiana)</c:v>
                </c:pt>
              </c:strCache>
            </c:strRef>
          </c:tx>
          <c:spPr>
            <a:ln w="38100" cap="rnd">
              <a:solidFill>
                <a:schemeClr val="accent2"/>
              </a:solidFill>
              <a:round/>
            </a:ln>
            <a:effectLst/>
          </c:spPr>
          <c:marker>
            <c:symbol val="none"/>
          </c:marker>
          <c:dLbls>
            <c:dLbl>
              <c:idx val="0"/>
              <c:layout>
                <c:manualLayout>
                  <c:x val="-5.4652297518040481E-2"/>
                  <c:y val="-4.3220319948344348E-2"/>
                </c:manualLayout>
              </c:layout>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lang="en-US" sz="1200" b="1" i="0" u="none" strike="noStrike" kern="1200" baseline="0">
                      <a:solidFill>
                        <a:schemeClr val="accent2"/>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47B-403D-966D-50D713A92C1D}"/>
                </c:ext>
              </c:extLst>
            </c:dLbl>
            <c:dLbl>
              <c:idx val="1"/>
              <c:delete val="1"/>
              <c:extLst>
                <c:ext xmlns:c15="http://schemas.microsoft.com/office/drawing/2012/chart" uri="{CE6537A1-D6FC-4f65-9D91-7224C49458BB}"/>
                <c:ext xmlns:c16="http://schemas.microsoft.com/office/drawing/2014/chart" uri="{C3380CC4-5D6E-409C-BE32-E72D297353CC}">
                  <c16:uniqueId val="{0000000D-F47B-403D-966D-50D713A92C1D}"/>
                </c:ext>
              </c:extLst>
            </c:dLbl>
            <c:dLbl>
              <c:idx val="2"/>
              <c:layout>
                <c:manualLayout>
                  <c:x val="1.8950876710485932E-2"/>
                  <c:y val="5.762709326445911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3"/>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A-C9C6-4B10-BD68-CA1883D57931}"/>
                </c:ext>
              </c:extLst>
            </c:dLbl>
            <c:dLbl>
              <c:idx val="5"/>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BEA-4335-8730-5EF44C835FF7}"/>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2"/>
                    </a:solidFill>
                    <a:latin typeface="+mn-lt"/>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41.957000000000001</c:v>
                </c:pt>
                <c:pt idx="1">
                  <c:v>34.976999999999997</c:v>
                </c:pt>
                <c:pt idx="2">
                  <c:v>30.079000000000001</c:v>
                </c:pt>
                <c:pt idx="3">
                  <c:v>22.754000000000001</c:v>
                </c:pt>
                <c:pt idx="4">
                  <c:v>16.556000000000001</c:v>
                </c:pt>
                <c:pt idx="5">
                  <c:v>14.03</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Negros (Georgia)</c:v>
                </c:pt>
              </c:strCache>
            </c:strRef>
          </c:tx>
          <c:spPr>
            <a:ln w="28575" cap="rnd">
              <a:solidFill>
                <a:schemeClr val="accent2"/>
              </a:solidFill>
              <a:prstDash val="sysDash"/>
              <a:round/>
            </a:ln>
            <a:effectLst/>
          </c:spPr>
          <c:marker>
            <c:symbol val="none"/>
          </c:marker>
          <c:dLbls>
            <c:dLbl>
              <c:idx val="0"/>
              <c:layout>
                <c:manualLayout>
                  <c:x val="-5.4652297518040481E-2"/>
                  <c:y val="2.8813546632229302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47B-403D-966D-50D713A92C1D}"/>
                </c:ext>
              </c:extLst>
            </c:dLbl>
            <c:dLbl>
              <c:idx val="1"/>
              <c:delete val="1"/>
              <c:extLst>
                <c:ext xmlns:c15="http://schemas.microsoft.com/office/drawing/2012/chart" uri="{CE6537A1-D6FC-4f65-9D91-7224C49458BB}"/>
                <c:ext xmlns:c16="http://schemas.microsoft.com/office/drawing/2014/chart" uri="{C3380CC4-5D6E-409C-BE32-E72D297353CC}">
                  <c16:uniqueId val="{00000008-F47B-403D-966D-50D713A92C1D}"/>
                </c:ext>
              </c:extLst>
            </c:dLbl>
            <c:dLbl>
              <c:idx val="2"/>
              <c:layout>
                <c:manualLayout>
                  <c:x val="1.8950876710485932E-2"/>
                  <c:y val="-4.89830292747902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3"/>
              <c:layout>
                <c:manualLayout>
                  <c:x val="-2.7981755735021985E-2"/>
                  <c:y val="2.10484092540036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3-3BEA-4335-8730-5EF44C835FF7}"/>
                </c:ext>
              </c:extLst>
            </c:dLbl>
            <c:dLbl>
              <c:idx val="5"/>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4F6-4081-AB1D-8F43E53685B9}"/>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41.415999999999997</c:v>
                </c:pt>
                <c:pt idx="1">
                  <c:v>35.484000000000002</c:v>
                </c:pt>
                <c:pt idx="2">
                  <c:v>31.785</c:v>
                </c:pt>
                <c:pt idx="3">
                  <c:v>29.359000000000002</c:v>
                </c:pt>
                <c:pt idx="4">
                  <c:v>30.088999999999999</c:v>
                </c:pt>
                <c:pt idx="5">
                  <c:v>30.420999999999999</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Blancos (Louisiana)</c:v>
                </c:pt>
              </c:strCache>
            </c:strRef>
          </c:tx>
          <c:spPr>
            <a:ln w="38100" cap="rnd">
              <a:solidFill>
                <a:schemeClr val="accent1"/>
              </a:solidFill>
              <a:prstDash val="solid"/>
              <a:round/>
            </a:ln>
            <a:effectLst/>
          </c:spPr>
          <c:marker>
            <c:symbol val="none"/>
          </c:marker>
          <c:dLbls>
            <c:dLbl>
              <c:idx val="0"/>
              <c:layout>
                <c:manualLayout>
                  <c:x val="-5.4652297518040481E-2"/>
                  <c:y val="2.30508373057836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47B-403D-966D-50D713A92C1D}"/>
                </c:ext>
              </c:extLst>
            </c:dLbl>
            <c:dLbl>
              <c:idx val="1"/>
              <c:delete val="1"/>
              <c:extLst>
                <c:ext xmlns:c15="http://schemas.microsoft.com/office/drawing/2012/chart" uri="{CE6537A1-D6FC-4f65-9D91-7224C49458BB}"/>
                <c:ext xmlns:c16="http://schemas.microsoft.com/office/drawing/2014/chart" uri="{C3380CC4-5D6E-409C-BE32-E72D297353CC}">
                  <c16:uniqueId val="{00000007-F47B-403D-966D-50D713A92C1D}"/>
                </c:ext>
              </c:extLst>
            </c:dLbl>
            <c:dLbl>
              <c:idx val="2"/>
              <c:layout>
                <c:manualLayout>
                  <c:x val="-2.7981755735021985E-2"/>
                  <c:y val="3.54551825701183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3"/>
              <c:layout>
                <c:manualLayout>
                  <c:x val="-2.7981755735021985E-2"/>
                  <c:y val="-2.68108917021296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2868-4B15-BE06-E54355159905}"/>
                </c:ext>
              </c:extLst>
            </c:dLbl>
            <c:dLbl>
              <c:idx val="5"/>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BEA-4335-8730-5EF44C835FF7}"/>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37.686999999999998</c:v>
                </c:pt>
                <c:pt idx="1">
                  <c:v>34.972999999999999</c:v>
                </c:pt>
                <c:pt idx="2">
                  <c:v>28.677</c:v>
                </c:pt>
                <c:pt idx="3">
                  <c:v>24.343</c:v>
                </c:pt>
                <c:pt idx="4">
                  <c:v>18.001000000000001</c:v>
                </c:pt>
                <c:pt idx="5">
                  <c:v>16.498000000000001</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Blancos (Georgia)</c:v>
                </c:pt>
              </c:strCache>
            </c:strRef>
          </c:tx>
          <c:spPr>
            <a:ln w="28575" cap="rnd">
              <a:solidFill>
                <a:schemeClr val="accent1"/>
              </a:solidFill>
              <a:prstDash val="sysDash"/>
              <a:round/>
            </a:ln>
            <a:effectLst/>
          </c:spPr>
          <c:marker>
            <c:symbol val="none"/>
          </c:marker>
          <c:dLbls>
            <c:dLbl>
              <c:idx val="0"/>
              <c:layout>
                <c:manualLayout>
                  <c:x val="-5.4652297518040481E-2"/>
                  <c:y val="3.4576255958675479E-2"/>
                </c:manualLayout>
              </c:layout>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47B-403D-966D-50D713A92C1D}"/>
                </c:ext>
              </c:extLst>
            </c:dLbl>
            <c:dLbl>
              <c:idx val="1"/>
              <c:delete val="1"/>
              <c:extLst>
                <c:ext xmlns:c15="http://schemas.microsoft.com/office/drawing/2012/chart" uri="{CE6537A1-D6FC-4f65-9D91-7224C49458BB}"/>
                <c:ext xmlns:c16="http://schemas.microsoft.com/office/drawing/2014/chart" uri="{C3380CC4-5D6E-409C-BE32-E72D297353CC}">
                  <c16:uniqueId val="{00000010-F47B-403D-966D-50D713A92C1D}"/>
                </c:ext>
              </c:extLst>
            </c:dLbl>
            <c:dLbl>
              <c:idx val="2"/>
              <c:layout>
                <c:manualLayout>
                  <c:x val="-2.7981755735021985E-2"/>
                  <c:y val="-2.68108917021296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3"/>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2868-4B15-BE06-E54355159905}"/>
                </c:ext>
              </c:extLst>
            </c:dLbl>
            <c:dLbl>
              <c:idx val="5"/>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BEA-4335-8730-5EF44C835FF7}"/>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40.932000000000002</c:v>
                </c:pt>
                <c:pt idx="1">
                  <c:v>34.347000000000001</c:v>
                </c:pt>
                <c:pt idx="2">
                  <c:v>33.168999999999997</c:v>
                </c:pt>
                <c:pt idx="3">
                  <c:v>32.273000000000003</c:v>
                </c:pt>
                <c:pt idx="4">
                  <c:v>32.219000000000001</c:v>
                </c:pt>
                <c:pt idx="5">
                  <c:v>33.076000000000001</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216226048"/>
        <c:axId val="216240128"/>
      </c:lineChart>
      <c:catAx>
        <c:axId val="216226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6240128"/>
        <c:crosses val="autoZero"/>
        <c:auto val="1"/>
        <c:lblAlgn val="ctr"/>
        <c:lblOffset val="100"/>
        <c:noMultiLvlLbl val="0"/>
      </c:catAx>
      <c:valAx>
        <c:axId val="216240128"/>
        <c:scaling>
          <c:orientation val="minMax"/>
          <c:max val="50"/>
          <c:min val="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6226048"/>
        <c:crosses val="autoZero"/>
        <c:crossBetween val="between"/>
        <c:majorUnit val="10"/>
      </c:valAx>
      <c:spPr>
        <a:noFill/>
        <a:ln>
          <a:noFill/>
        </a:ln>
        <a:effectLst/>
      </c:spPr>
    </c:plotArea>
    <c:legend>
      <c:legendPos val="b"/>
      <c:layout>
        <c:manualLayout>
          <c:xMode val="edge"/>
          <c:yMode val="edge"/>
          <c:x val="0.4891482527459034"/>
          <c:y val="1.1793761471638558E-2"/>
          <c:w val="0.46705811726270141"/>
          <c:h val="0.13828092461232652"/>
        </c:manualLayout>
      </c:layout>
      <c:overlay val="0"/>
      <c:spPr>
        <a:noFill/>
        <a:ln>
          <a:noFill/>
        </a:ln>
        <a:effectLst/>
      </c:spPr>
      <c:txPr>
        <a:bodyPr rot="0" spcFirstLastPara="1" vertOverflow="ellipsis" vert="horz" wrap="square" anchor="ctr" anchorCtr="1"/>
        <a:lstStyle/>
        <a:p>
          <a:pPr>
            <a:defRPr lang="en-US"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42859920287743E-2"/>
          <c:y val="2.5713410383192352E-2"/>
          <c:w val="0.9609969864878003"/>
          <c:h val="0.89350217858662029"/>
        </c:manualLayout>
      </c:layout>
      <c:lineChart>
        <c:grouping val="standard"/>
        <c:varyColors val="0"/>
        <c:ser>
          <c:idx val="1"/>
          <c:order val="0"/>
          <c:tx>
            <c:strRef>
              <c:f>Sheet1!$A$2</c:f>
              <c:strCache>
                <c:ptCount val="1"/>
                <c:pt idx="0">
                  <c:v>Todos</c:v>
                </c:pt>
              </c:strCache>
            </c:strRef>
          </c:tx>
          <c:spPr>
            <a:ln w="28575" cap="rnd">
              <a:solidFill>
                <a:schemeClr val="accent4"/>
              </a:solidFill>
              <a:round/>
            </a:ln>
            <a:effectLst/>
          </c:spPr>
          <c:marker>
            <c:symbol val="none"/>
          </c:marker>
          <c:dLbls>
            <c:dLbl>
              <c:idx val="0"/>
              <c:layout>
                <c:manualLayout>
                  <c:x val="-3.0187004402227501E-2"/>
                  <c:y val="-3.74444176192794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EAA-724D-A273-6E608E9C185D}"/>
                </c:ext>
              </c:extLst>
            </c:dLbl>
            <c:dLbl>
              <c:idx val="1"/>
              <c:layout>
                <c:manualLayout>
                  <c:x val="-2.7451369443585494E-2"/>
                  <c:y val="-3.07863525042419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3"/>
              <c:layout>
                <c:manualLayout>
                  <c:x val="-2.7451369443585494E-2"/>
                  <c:y val="-2.18237702266780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5D50-4D89-A65B-36C5D7A7C7D4}"/>
                </c:ext>
              </c:extLst>
            </c:dLbl>
            <c:dLbl>
              <c:idx val="5"/>
              <c:layout>
                <c:manualLayout>
                  <c:x val="-2.7451369443585397E-2"/>
                  <c:y val="-2.481129765253268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753-4F05-BB6F-20F8E7F6CEBB}"/>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4"/>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Sheet1!$B$2:$G$2</c:f>
              <c:numCache>
                <c:formatCode>General</c:formatCode>
                <c:ptCount val="6"/>
                <c:pt idx="0">
                  <c:v>18.539183037826561</c:v>
                </c:pt>
                <c:pt idx="1">
                  <c:v>16.633377641065316</c:v>
                </c:pt>
                <c:pt idx="2">
                  <c:v>15.293600252719328</c:v>
                </c:pt>
                <c:pt idx="3">
                  <c:v>15.11645862123091</c:v>
                </c:pt>
                <c:pt idx="4">
                  <c:v>15.697902725414496</c:v>
                </c:pt>
                <c:pt idx="5">
                  <c:v>15.091822484209217</c:v>
                </c:pt>
              </c:numCache>
            </c:numRef>
          </c:val>
          <c:smooth val="0"/>
          <c:extLst>
            <c:ext xmlns:c16="http://schemas.microsoft.com/office/drawing/2014/chart" uri="{C3380CC4-5D6E-409C-BE32-E72D297353CC}">
              <c16:uniqueId val="{00000001-F47B-403D-966D-50D713A92C1D}"/>
            </c:ext>
          </c:extLst>
        </c:ser>
        <c:ser>
          <c:idx val="2"/>
          <c:order val="1"/>
          <c:tx>
            <c:strRef>
              <c:f>Sheet1!$A$3</c:f>
              <c:strCache>
                <c:ptCount val="1"/>
                <c:pt idx="0">
                  <c:v>Negros</c:v>
                </c:pt>
              </c:strCache>
            </c:strRef>
          </c:tx>
          <c:spPr>
            <a:ln w="28575" cap="rnd">
              <a:solidFill>
                <a:schemeClr val="accent2"/>
              </a:solidFill>
              <a:round/>
            </a:ln>
            <a:effectLst/>
          </c:spPr>
          <c:marker>
            <c:symbol val="none"/>
          </c:marker>
          <c:dLbls>
            <c:dLbl>
              <c:idx val="0"/>
              <c:layout>
                <c:manualLayout>
                  <c:x val="-3.0187004402227501E-2"/>
                  <c:y val="-3.744441761927938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EAA-724D-A273-6E608E9C185D}"/>
                </c:ext>
              </c:extLst>
            </c:dLbl>
            <c:dLbl>
              <c:idx val="1"/>
              <c:layout>
                <c:manualLayout>
                  <c:x val="-2.7451369443585494E-2"/>
                  <c:y val="-2.779882507838736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3"/>
              <c:layout>
                <c:manualLayout>
                  <c:x val="-2.7451369443585494E-2"/>
                  <c:y val="-3.07863525042419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5D50-4D89-A65B-36C5D7A7C7D4}"/>
                </c:ext>
              </c:extLst>
            </c:dLbl>
            <c:dLbl>
              <c:idx val="5"/>
              <c:layout>
                <c:manualLayout>
                  <c:x val="-2.7451369443585397E-2"/>
                  <c:y val="-3.37738799300965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216-40C2-BE87-B1103BDE9F04}"/>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lang="en-US" sz="12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General</c:formatCode>
                <c:ptCount val="6"/>
                <c:pt idx="0">
                  <c:v>23.15922254087905</c:v>
                </c:pt>
                <c:pt idx="1">
                  <c:v>20.915283749910873</c:v>
                </c:pt>
                <c:pt idx="2">
                  <c:v>18.387251260774249</c:v>
                </c:pt>
                <c:pt idx="3">
                  <c:v>17.897825353524876</c:v>
                </c:pt>
                <c:pt idx="4">
                  <c:v>18.799483397506211</c:v>
                </c:pt>
                <c:pt idx="5">
                  <c:v>17.57073602131506</c:v>
                </c:pt>
              </c:numCache>
            </c:numRef>
          </c:val>
          <c:smooth val="0"/>
          <c:extLst>
            <c:ext xmlns:c16="http://schemas.microsoft.com/office/drawing/2014/chart" uri="{C3380CC4-5D6E-409C-BE32-E72D297353CC}">
              <c16:uniqueId val="{00000002-F47B-403D-966D-50D713A92C1D}"/>
            </c:ext>
          </c:extLst>
        </c:ser>
        <c:ser>
          <c:idx val="3"/>
          <c:order val="2"/>
          <c:tx>
            <c:strRef>
              <c:f>Sheet1!$A$4</c:f>
              <c:strCache>
                <c:ptCount val="1"/>
                <c:pt idx="0">
                  <c:v>Hispanos</c:v>
                </c:pt>
              </c:strCache>
            </c:strRef>
          </c:tx>
          <c:spPr>
            <a:ln w="28575" cap="rnd">
              <a:solidFill>
                <a:schemeClr val="accent3"/>
              </a:solidFill>
              <a:round/>
            </a:ln>
            <a:effectLst/>
          </c:spPr>
          <c:marker>
            <c:symbol val="none"/>
          </c:marker>
          <c:dLbls>
            <c:dLbl>
              <c:idx val="1"/>
              <c:numFmt formatCode="#,##0.0" sourceLinked="0"/>
              <c:spPr>
                <a:noFill/>
                <a:ln>
                  <a:noFill/>
                </a:ln>
                <a:effectLst/>
              </c:spPr>
              <c:txPr>
                <a:bodyPr rot="0" spcFirstLastPara="1" vertOverflow="ellipsis" vert="horz" wrap="square" lIns="38100" tIns="19050" rIns="38100" bIns="18288" anchor="ctr" anchorCtr="1">
                  <a:spAutoFit/>
                </a:bodyPr>
                <a:lstStyle/>
                <a:p>
                  <a:pPr>
                    <a:defRPr lang="en-US"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515B-4AB6-BD28-5A00D58AAA8C}"/>
                </c:ext>
              </c:extLst>
            </c:dLbl>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3-5D50-4D89-A65B-36C5D7A7C7D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General</c:formatCode>
                <c:ptCount val="6"/>
                <c:pt idx="0">
                  <c:v>27.836414865268011</c:v>
                </c:pt>
                <c:pt idx="1">
                  <c:v>24.85480590329475</c:v>
                </c:pt>
                <c:pt idx="2">
                  <c:v>22.761956027172449</c:v>
                </c:pt>
                <c:pt idx="3">
                  <c:v>21.917646967361009</c:v>
                </c:pt>
                <c:pt idx="4">
                  <c:v>21.873954955895414</c:v>
                </c:pt>
                <c:pt idx="5">
                  <c:v>21.182810725741959</c:v>
                </c:pt>
              </c:numCache>
            </c:numRef>
          </c:val>
          <c:smooth val="0"/>
          <c:extLst>
            <c:ext xmlns:c16="http://schemas.microsoft.com/office/drawing/2014/chart" uri="{C3380CC4-5D6E-409C-BE32-E72D297353CC}">
              <c16:uniqueId val="{00000003-F47B-403D-966D-50D713A92C1D}"/>
            </c:ext>
          </c:extLst>
        </c:ser>
        <c:ser>
          <c:idx val="0"/>
          <c:order val="3"/>
          <c:tx>
            <c:strRef>
              <c:f>Sheet1!$A$5</c:f>
              <c:strCache>
                <c:ptCount val="1"/>
                <c:pt idx="0">
                  <c:v>Blancos</c:v>
                </c:pt>
              </c:strCache>
            </c:strRef>
          </c:tx>
          <c:spPr>
            <a:ln w="28575" cap="rnd">
              <a:solidFill>
                <a:schemeClr val="accent1"/>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3-3216-40C2-BE87-B1103BDE9F04}"/>
                </c:ext>
              </c:extLst>
            </c:dLbl>
            <c:dLbl>
              <c:idx val="4"/>
              <c:delete val="1"/>
              <c:extLst>
                <c:ext xmlns:c15="http://schemas.microsoft.com/office/drawing/2012/chart" uri="{CE6537A1-D6FC-4f65-9D91-7224C49458BB}"/>
                <c:ext xmlns:c16="http://schemas.microsoft.com/office/drawing/2014/chart" uri="{C3380CC4-5D6E-409C-BE32-E72D297353CC}">
                  <c16:uniqueId val="{00000005-3216-40C2-BE87-B1103BDE9F0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General</c:formatCode>
                <c:ptCount val="6"/>
                <c:pt idx="0">
                  <c:v>15.086921665404111</c:v>
                </c:pt>
                <c:pt idx="1">
                  <c:v>13.66924786250771</c:v>
                </c:pt>
                <c:pt idx="2">
                  <c:v>12.545518636416841</c:v>
                </c:pt>
                <c:pt idx="3">
                  <c:v>12.655588660859967</c:v>
                </c:pt>
                <c:pt idx="4">
                  <c:v>13.291970190340793</c:v>
                </c:pt>
                <c:pt idx="5">
                  <c:v>12.850019790762174</c:v>
                </c:pt>
              </c:numCache>
            </c:numRef>
          </c:val>
          <c:smooth val="0"/>
          <c:extLst>
            <c:ext xmlns:c16="http://schemas.microsoft.com/office/drawing/2014/chart" uri="{C3380CC4-5D6E-409C-BE32-E72D297353CC}">
              <c16:uniqueId val="{00000000-3C90-4356-A593-6B6FDE2C6600}"/>
            </c:ext>
          </c:extLst>
        </c:ser>
        <c:dLbls>
          <c:showLegendKey val="0"/>
          <c:showVal val="1"/>
          <c:showCatName val="0"/>
          <c:showSerName val="0"/>
          <c:showPercent val="0"/>
          <c:showBubbleSize val="0"/>
        </c:dLbls>
        <c:smooth val="0"/>
        <c:axId val="195672320"/>
        <c:axId val="195696128"/>
      </c:lineChart>
      <c:catAx>
        <c:axId val="195672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195696128"/>
        <c:crosses val="autoZero"/>
        <c:auto val="1"/>
        <c:lblAlgn val="ctr"/>
        <c:lblOffset val="100"/>
        <c:noMultiLvlLbl val="0"/>
      </c:catAx>
      <c:valAx>
        <c:axId val="195696128"/>
        <c:scaling>
          <c:orientation val="minMax"/>
          <c:max val="50"/>
          <c:min val="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195672320"/>
        <c:crosses val="autoZero"/>
        <c:crossBetween val="between"/>
        <c:majorUnit val="10"/>
      </c:valAx>
      <c:spPr>
        <a:noFill/>
        <a:ln>
          <a:noFill/>
        </a:ln>
        <a:effectLst/>
      </c:spPr>
    </c:plotArea>
    <c:legend>
      <c:legendPos val="r"/>
      <c:layout>
        <c:manualLayout>
          <c:xMode val="edge"/>
          <c:yMode val="edge"/>
          <c:x val="0.46289802291386284"/>
          <c:y val="8.9318219268899306E-3"/>
          <c:w val="0.47785672091046411"/>
          <c:h val="4.0213530582283219E-2"/>
        </c:manualLayout>
      </c:layout>
      <c:overlay val="0"/>
      <c:spPr>
        <a:noFill/>
        <a:ln>
          <a:noFill/>
        </a:ln>
        <a:effectLst/>
      </c:spPr>
      <c:txPr>
        <a:bodyPr rot="0" spcFirstLastPara="1" vertOverflow="ellipsis" vert="horz" wrap="square" anchor="ctr" anchorCtr="1"/>
        <a:lstStyle/>
        <a:p>
          <a:pPr>
            <a:defRPr lang="en-US"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865257380617816E-2"/>
          <c:y val="2.5713410383192352E-2"/>
          <c:w val="0.96107871862660221"/>
          <c:h val="0.89267019730635544"/>
        </c:manualLayout>
      </c:layout>
      <c:lineChart>
        <c:grouping val="standard"/>
        <c:varyColors val="0"/>
        <c:ser>
          <c:idx val="1"/>
          <c:order val="0"/>
          <c:tx>
            <c:strRef>
              <c:f>Sheet1!$A$2</c:f>
              <c:strCache>
                <c:ptCount val="1"/>
                <c:pt idx="0">
                  <c:v>Todos</c:v>
                </c:pt>
              </c:strCache>
            </c:strRef>
          </c:tx>
          <c:spPr>
            <a:ln w="28575" cap="rnd">
              <a:solidFill>
                <a:schemeClr val="accent4"/>
              </a:solidFill>
              <a:round/>
            </a:ln>
            <a:effectLst/>
          </c:spPr>
          <c:marker>
            <c:symbol val="none"/>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47B-403D-966D-50D713A92C1D}"/>
                </c:ext>
              </c:extLst>
            </c:dLbl>
            <c:dLbl>
              <c:idx val="1"/>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3"/>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5D50-4D89-A65B-36C5D7A7C7D4}"/>
                </c:ext>
              </c:extLst>
            </c:dLbl>
            <c:dLbl>
              <c:idx val="5"/>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55C-45D7-B24A-00A3B1C3C732}"/>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lang="en-US" sz="1200" b="1" i="0" u="none" strike="noStrike" kern="1200" baseline="0">
                    <a:solidFill>
                      <a:schemeClr val="accent4"/>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Sheet1!$B$2:$G$2</c:f>
              <c:numCache>
                <c:formatCode>General</c:formatCode>
                <c:ptCount val="6"/>
                <c:pt idx="0">
                  <c:v>72.014343775162899</c:v>
                </c:pt>
                <c:pt idx="1">
                  <c:v>72.951850442866288</c:v>
                </c:pt>
                <c:pt idx="2">
                  <c:v>74.436225029582559</c:v>
                </c:pt>
                <c:pt idx="3">
                  <c:v>73.831347027979518</c:v>
                </c:pt>
                <c:pt idx="4">
                  <c:v>73.056410822443283</c:v>
                </c:pt>
                <c:pt idx="5">
                  <c:v>72.599197014260724</c:v>
                </c:pt>
              </c:numCache>
            </c:numRef>
          </c:val>
          <c:smooth val="0"/>
          <c:extLst>
            <c:ext xmlns:c16="http://schemas.microsoft.com/office/drawing/2014/chart" uri="{C3380CC4-5D6E-409C-BE32-E72D297353CC}">
              <c16:uniqueId val="{00000001-F47B-403D-966D-50D713A92C1D}"/>
            </c:ext>
          </c:extLst>
        </c:ser>
        <c:ser>
          <c:idx val="2"/>
          <c:order val="1"/>
          <c:tx>
            <c:strRef>
              <c:f>Sheet1!$A$3</c:f>
              <c:strCache>
                <c:ptCount val="1"/>
                <c:pt idx="0">
                  <c:v>Negros</c:v>
                </c:pt>
              </c:strCache>
            </c:strRef>
          </c:tx>
          <c:spPr>
            <a:ln w="28575" cap="rnd">
              <a:solidFill>
                <a:schemeClr val="accent2"/>
              </a:solidFill>
              <a:round/>
            </a:ln>
            <a:effectLst/>
          </c:spPr>
          <c:marker>
            <c:symbol val="none"/>
          </c:marker>
          <c:dLbls>
            <c:dLbl>
              <c:idx val="0"/>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47B-403D-966D-50D713A92C1D}"/>
                </c:ext>
              </c:extLst>
            </c:dLbl>
            <c:dLbl>
              <c:idx val="1"/>
              <c:layout>
                <c:manualLayout>
                  <c:x val="-2.7534344655218423E-2"/>
                  <c:y val="-3.058495690230355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3"/>
              <c:layout>
                <c:manualLayout>
                  <c:x val="-2.7534344655218396E-2"/>
                  <c:y val="-3.35529407695584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5D50-4D89-A65B-36C5D7A7C7D4}"/>
                </c:ext>
              </c:extLst>
            </c:dLbl>
            <c:dLbl>
              <c:idx val="5"/>
              <c:layout>
                <c:manualLayout>
                  <c:x val="-2.7534344655218396E-2"/>
                  <c:y val="-2.76169730350486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141-40D2-B0C6-9ABC78E5C976}"/>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lang="en-US"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General</c:formatCode>
                <c:ptCount val="6"/>
                <c:pt idx="0">
                  <c:v>71.126340790738297</c:v>
                </c:pt>
                <c:pt idx="1">
                  <c:v>73.405505976214457</c:v>
                </c:pt>
                <c:pt idx="2">
                  <c:v>74.709292151792667</c:v>
                </c:pt>
                <c:pt idx="3">
                  <c:v>74.742813125875756</c:v>
                </c:pt>
                <c:pt idx="4">
                  <c:v>74.381326063065472</c:v>
                </c:pt>
                <c:pt idx="5">
                  <c:v>74.14741219307885</c:v>
                </c:pt>
              </c:numCache>
            </c:numRef>
          </c:val>
          <c:smooth val="0"/>
          <c:extLst>
            <c:ext xmlns:c16="http://schemas.microsoft.com/office/drawing/2014/chart" uri="{C3380CC4-5D6E-409C-BE32-E72D297353CC}">
              <c16:uniqueId val="{00000002-F47B-403D-966D-50D713A92C1D}"/>
            </c:ext>
          </c:extLst>
        </c:ser>
        <c:ser>
          <c:idx val="3"/>
          <c:order val="2"/>
          <c:tx>
            <c:strRef>
              <c:f>Sheet1!$A$4</c:f>
              <c:strCache>
                <c:ptCount val="1"/>
                <c:pt idx="0">
                  <c:v>Hispanos</c:v>
                </c:pt>
              </c:strCache>
            </c:strRef>
          </c:tx>
          <c:spPr>
            <a:ln w="28575" cap="rnd">
              <a:solidFill>
                <a:schemeClr val="accent3"/>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3-5D50-4D89-A65B-36C5D7A7C7D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3"/>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General</c:formatCode>
                <c:ptCount val="6"/>
                <c:pt idx="0">
                  <c:v>55.263909579762981</c:v>
                </c:pt>
                <c:pt idx="1">
                  <c:v>56.236653494818022</c:v>
                </c:pt>
                <c:pt idx="2">
                  <c:v>59.131952415298848</c:v>
                </c:pt>
                <c:pt idx="3">
                  <c:v>58.239782814193951</c:v>
                </c:pt>
                <c:pt idx="4">
                  <c:v>58.128367491904321</c:v>
                </c:pt>
                <c:pt idx="5">
                  <c:v>58.228567286887191</c:v>
                </c:pt>
              </c:numCache>
            </c:numRef>
          </c:val>
          <c:smooth val="0"/>
          <c:extLst>
            <c:ext xmlns:c16="http://schemas.microsoft.com/office/drawing/2014/chart" uri="{C3380CC4-5D6E-409C-BE32-E72D297353CC}">
              <c16:uniqueId val="{00000003-F47B-403D-966D-50D713A92C1D}"/>
            </c:ext>
          </c:extLst>
        </c:ser>
        <c:ser>
          <c:idx val="0"/>
          <c:order val="3"/>
          <c:tx>
            <c:strRef>
              <c:f>Sheet1!$A$5</c:f>
              <c:strCache>
                <c:ptCount val="1"/>
                <c:pt idx="0">
                  <c:v>Blancos</c:v>
                </c:pt>
              </c:strCache>
            </c:strRef>
          </c:tx>
          <c:spPr>
            <a:ln w="28575" cap="rnd">
              <a:solidFill>
                <a:schemeClr val="accent1"/>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3-8671-4DAF-A743-49F4A247F9F5}"/>
                </c:ext>
              </c:extLst>
            </c:dLbl>
            <c:dLbl>
              <c:idx val="4"/>
              <c:delete val="1"/>
              <c:extLst>
                <c:ext xmlns:c15="http://schemas.microsoft.com/office/drawing/2012/chart" uri="{CE6537A1-D6FC-4f65-9D91-7224C49458BB}"/>
                <c:ext xmlns:c16="http://schemas.microsoft.com/office/drawing/2014/chart" uri="{C3380CC4-5D6E-409C-BE32-E72D297353CC}">
                  <c16:uniqueId val="{00000005-8671-4DAF-A743-49F4A247F9F5}"/>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General</c:formatCode>
                <c:ptCount val="6"/>
                <c:pt idx="0">
                  <c:v>77.619019272335947</c:v>
                </c:pt>
                <c:pt idx="1">
                  <c:v>78.102415431845074</c:v>
                </c:pt>
                <c:pt idx="2">
                  <c:v>79.074569630007176</c:v>
                </c:pt>
                <c:pt idx="3">
                  <c:v>78.606423277285856</c:v>
                </c:pt>
                <c:pt idx="4">
                  <c:v>77.526070605072263</c:v>
                </c:pt>
                <c:pt idx="5">
                  <c:v>76.974835920782425</c:v>
                </c:pt>
              </c:numCache>
            </c:numRef>
          </c:val>
          <c:smooth val="0"/>
          <c:extLst>
            <c:ext xmlns:c16="http://schemas.microsoft.com/office/drawing/2014/chart" uri="{C3380CC4-5D6E-409C-BE32-E72D297353CC}">
              <c16:uniqueId val="{00000001-8671-4DAF-A743-49F4A247F9F5}"/>
            </c:ext>
          </c:extLst>
        </c:ser>
        <c:dLbls>
          <c:showLegendKey val="0"/>
          <c:showVal val="1"/>
          <c:showCatName val="0"/>
          <c:showSerName val="0"/>
          <c:showPercent val="0"/>
          <c:showBubbleSize val="0"/>
        </c:dLbls>
        <c:smooth val="0"/>
        <c:axId val="215599360"/>
        <c:axId val="215764992"/>
      </c:lineChart>
      <c:catAx>
        <c:axId val="215599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5764992"/>
        <c:crosses val="autoZero"/>
        <c:auto val="1"/>
        <c:lblAlgn val="ctr"/>
        <c:lblOffset val="100"/>
        <c:noMultiLvlLbl val="0"/>
      </c:catAx>
      <c:valAx>
        <c:axId val="215764992"/>
        <c:scaling>
          <c:orientation val="minMax"/>
          <c:max val="90"/>
          <c:min val="4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5599360"/>
        <c:crosses val="autoZero"/>
        <c:crossBetween val="between"/>
        <c:majorUnit val="10"/>
      </c:valAx>
      <c:spPr>
        <a:noFill/>
        <a:ln>
          <a:noFill/>
        </a:ln>
        <a:effectLst/>
      </c:spPr>
    </c:plotArea>
    <c:legend>
      <c:legendPos val="r"/>
      <c:layout>
        <c:manualLayout>
          <c:xMode val="edge"/>
          <c:yMode val="edge"/>
          <c:x val="0.46415477889197998"/>
          <c:y val="4.8626442968697711E-3"/>
          <c:w val="0.48072195248243577"/>
          <c:h val="5.3830950932174521E-2"/>
        </c:manualLayout>
      </c:layout>
      <c:overlay val="0"/>
      <c:spPr>
        <a:noFill/>
        <a:ln>
          <a:noFill/>
        </a:ln>
        <a:effectLst/>
      </c:spPr>
      <c:txPr>
        <a:bodyPr rot="0" spcFirstLastPara="1" vertOverflow="ellipsis" vert="horz" wrap="square" anchor="ctr" anchorCtr="1"/>
        <a:lstStyle/>
        <a:p>
          <a:pPr>
            <a:defRPr lang="en-US"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769230890501494E-2"/>
          <c:y val="1.4667206857081531E-2"/>
          <c:w val="0.96100546184267621"/>
          <c:h val="0.88021609798775147"/>
        </c:manualLayout>
      </c:layout>
      <c:lineChart>
        <c:grouping val="standard"/>
        <c:varyColors val="0"/>
        <c:ser>
          <c:idx val="0"/>
          <c:order val="0"/>
          <c:tx>
            <c:strRef>
              <c:f>Sheet1!$A$2</c:f>
              <c:strCache>
                <c:ptCount val="1"/>
                <c:pt idx="0">
                  <c:v>Negros (con expansión)</c:v>
                </c:pt>
              </c:strCache>
            </c:strRef>
          </c:tx>
          <c:spPr>
            <a:ln w="38100" cap="rnd">
              <a:solidFill>
                <a:schemeClr val="accent2"/>
              </a:solidFill>
              <a:round/>
            </a:ln>
            <a:effectLst/>
          </c:spPr>
          <c:marker>
            <c:symbol val="none"/>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47B-403D-966D-50D713A92C1D}"/>
                </c:ext>
              </c:extLst>
            </c:dLbl>
            <c:dLbl>
              <c:idx val="1"/>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3"/>
              <c:layout>
                <c:manualLayout>
                  <c:x val="-2.3114477155220269E-2"/>
                  <c:y val="2.637985028931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A-C9C6-4B10-BD68-CA1883D57931}"/>
                </c:ext>
              </c:extLst>
            </c:dLbl>
            <c:dLbl>
              <c:idx val="5"/>
              <c:layout>
                <c:manualLayout>
                  <c:x val="-2.7451369443585397E-2"/>
                  <c:y val="2.92148571323971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FB0-407F-AD0A-C04C0ED15C27}"/>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lang="en-US"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21.455745938786041</c:v>
                </c:pt>
                <c:pt idx="1">
                  <c:v>15.776471143387749</c:v>
                </c:pt>
                <c:pt idx="2">
                  <c:v>11.798436998001394</c:v>
                </c:pt>
                <c:pt idx="3">
                  <c:v>9.8739105487088565</c:v>
                </c:pt>
                <c:pt idx="4">
                  <c:v>9.5003008191049219</c:v>
                </c:pt>
                <c:pt idx="5">
                  <c:v>10.054538258268046</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Negros (sin expansion)</c:v>
                </c:pt>
              </c:strCache>
            </c:strRef>
          </c:tx>
          <c:spPr>
            <a:ln w="28575" cap="rnd">
              <a:solidFill>
                <a:schemeClr val="accent2"/>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9-8FB0-407F-AD0A-C04C0ED15C27}"/>
                </c:ext>
              </c:extLst>
            </c:dLbl>
            <c:dLbl>
              <c:idx val="4"/>
              <c:delete val="1"/>
              <c:extLst>
                <c:ext xmlns:c15="http://schemas.microsoft.com/office/drawing/2012/chart" uri="{CE6537A1-D6FC-4f65-9D91-7224C49458BB}"/>
                <c:ext xmlns:c16="http://schemas.microsoft.com/office/drawing/2014/chart" uri="{C3380CC4-5D6E-409C-BE32-E72D297353CC}">
                  <c16:uniqueId val="{00000008-8FB0-407F-AD0A-C04C0ED15C27}"/>
                </c:ext>
              </c:extLst>
            </c:dLbl>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27.310163918009351</c:v>
                </c:pt>
                <c:pt idx="1">
                  <c:v>22.696989089845538</c:v>
                </c:pt>
                <c:pt idx="2">
                  <c:v>19.180925015734235</c:v>
                </c:pt>
                <c:pt idx="3">
                  <c:v>17.516995784173268</c:v>
                </c:pt>
                <c:pt idx="4">
                  <c:v>18.268766179996945</c:v>
                </c:pt>
                <c:pt idx="5">
                  <c:v>18.739789982262966</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Blancos (con expansión)</c:v>
                </c:pt>
              </c:strCache>
            </c:strRef>
          </c:tx>
          <c:spPr>
            <a:ln w="38100" cap="rnd">
              <a:solidFill>
                <a:schemeClr val="accent1"/>
              </a:solidFill>
              <a:prstDash val="solid"/>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9-0001-43C6-B88C-D7E66F22D0B0}"/>
                </c:ext>
              </c:extLst>
            </c:dLbl>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13.07892285497414</c:v>
                </c:pt>
                <c:pt idx="1">
                  <c:v>9.6941803763307881</c:v>
                </c:pt>
                <c:pt idx="2">
                  <c:v>6.9774974457610135</c:v>
                </c:pt>
                <c:pt idx="3">
                  <c:v>6.1087377807439314</c:v>
                </c:pt>
                <c:pt idx="4">
                  <c:v>6.237060507182405</c:v>
                </c:pt>
                <c:pt idx="5">
                  <c:v>6.376753465986873</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Blancos (sin expansión)</c:v>
                </c:pt>
              </c:strCache>
            </c:strRef>
          </c:tx>
          <c:spPr>
            <a:ln w="28575" cap="rnd">
              <a:solidFill>
                <a:schemeClr val="accent1"/>
              </a:solidFill>
              <a:prstDash val="sysDash"/>
              <a:round/>
            </a:ln>
            <a:effectLst/>
          </c:spPr>
          <c:marker>
            <c:symbol val="none"/>
          </c:marker>
          <c:dLbls>
            <c:dLbl>
              <c:idx val="0"/>
              <c:layout>
                <c:manualLayout>
                  <c:x val="-2.7451369443585494E-2"/>
                  <c:y val="2.63798502893158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47B-403D-966D-50D713A92C1D}"/>
                </c:ext>
              </c:extLst>
            </c:dLbl>
            <c:dLbl>
              <c:idx val="1"/>
              <c:layout>
                <c:manualLayout>
                  <c:x val="-2.7451369443585494E-2"/>
                  <c:y val="2.63798502893158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3"/>
              <c:layout>
                <c:manualLayout>
                  <c:x val="-2.7451369443585494E-2"/>
                  <c:y val="-3.4884647589675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8-1AAC-4F54-8A87-0853D65B93FB}"/>
                </c:ext>
              </c:extLst>
            </c:dLbl>
            <c:dLbl>
              <c:idx val="5"/>
              <c:layout>
                <c:manualLayout>
                  <c:x val="-2.7451369443585397E-2"/>
                  <c:y val="-2.92146339035119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FB0-407F-AD0A-C04C0ED15C27}"/>
                </c:ext>
              </c:extLst>
            </c:dLbl>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16.865466119432959</c:v>
                </c:pt>
                <c:pt idx="1">
                  <c:v>14.379309686469929</c:v>
                </c:pt>
                <c:pt idx="2">
                  <c:v>12.221081911494309</c:v>
                </c:pt>
                <c:pt idx="3">
                  <c:v>11.550786397047144</c:v>
                </c:pt>
                <c:pt idx="4">
                  <c:v>12.069915851381833</c:v>
                </c:pt>
                <c:pt idx="5">
                  <c:v>12.32436504617846</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215921792"/>
        <c:axId val="215923328"/>
      </c:lineChart>
      <c:catAx>
        <c:axId val="215921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5923328"/>
        <c:crosses val="autoZero"/>
        <c:auto val="1"/>
        <c:lblAlgn val="ctr"/>
        <c:lblOffset val="100"/>
        <c:noMultiLvlLbl val="0"/>
      </c:catAx>
      <c:valAx>
        <c:axId val="215923328"/>
        <c:scaling>
          <c:orientation val="minMax"/>
          <c:max val="5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5921792"/>
        <c:crosses val="autoZero"/>
        <c:crossBetween val="between"/>
        <c:majorUnit val="10"/>
      </c:valAx>
      <c:spPr>
        <a:noFill/>
        <a:ln>
          <a:noFill/>
        </a:ln>
        <a:effectLst/>
      </c:spPr>
    </c:plotArea>
    <c:legend>
      <c:legendPos val="b"/>
      <c:layout>
        <c:manualLayout>
          <c:xMode val="edge"/>
          <c:yMode val="edge"/>
          <c:x val="0.44644929101850078"/>
          <c:y val="0"/>
          <c:w val="0.49666770248739234"/>
          <c:h val="0.15409928538685855"/>
        </c:manualLayout>
      </c:layout>
      <c:overlay val="0"/>
      <c:spPr>
        <a:noFill/>
        <a:ln>
          <a:noFill/>
        </a:ln>
        <a:effectLst/>
      </c:spPr>
      <c:txPr>
        <a:bodyPr rot="0" spcFirstLastPara="1" vertOverflow="ellipsis" vert="horz" wrap="square" anchor="ctr" anchorCtr="1"/>
        <a:lstStyle/>
        <a:p>
          <a:pPr>
            <a:defRPr lang="en-US"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365E-2"/>
          <c:y val="1.9845047901570347E-2"/>
          <c:w val="0.96158783315195351"/>
          <c:h val="0.87148359580052481"/>
        </c:manualLayout>
      </c:layout>
      <c:lineChart>
        <c:grouping val="standard"/>
        <c:varyColors val="0"/>
        <c:ser>
          <c:idx val="0"/>
          <c:order val="0"/>
          <c:tx>
            <c:strRef>
              <c:f>Sheet1!$A$2</c:f>
              <c:strCache>
                <c:ptCount val="1"/>
                <c:pt idx="0">
                  <c:v>Hispanos (con expansión)</c:v>
                </c:pt>
              </c:strCache>
            </c:strRef>
          </c:tx>
          <c:spPr>
            <a:ln w="38100" cap="rnd">
              <a:solidFill>
                <a:schemeClr val="accent3"/>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A-C9C6-4B10-BD68-CA1883D57931}"/>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lang="en-US"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36.282218300079592</c:v>
                </c:pt>
                <c:pt idx="1">
                  <c:v>28.55016982351022</c:v>
                </c:pt>
                <c:pt idx="2">
                  <c:v>22.509379937644184</c:v>
                </c:pt>
                <c:pt idx="3">
                  <c:v>20.021806005852898</c:v>
                </c:pt>
                <c:pt idx="4">
                  <c:v>19.277950358071084</c:v>
                </c:pt>
                <c:pt idx="5">
                  <c:v>19.096327141190791</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Hispanos (sin expansión)</c:v>
                </c:pt>
              </c:strCache>
            </c:strRef>
          </c:tx>
          <c:spPr>
            <a:ln w="28575" cap="rnd">
              <a:solidFill>
                <a:schemeClr val="accent3"/>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0-EDBF-4AC6-A789-A8A92CED16A9}"/>
                </c:ext>
              </c:extLst>
            </c:dLbl>
            <c:dLbl>
              <c:idx val="4"/>
              <c:delete val="1"/>
              <c:extLst>
                <c:ext xmlns:c15="http://schemas.microsoft.com/office/drawing/2012/chart" uri="{CE6537A1-D6FC-4f65-9D91-7224C49458BB}"/>
                <c:ext xmlns:c16="http://schemas.microsoft.com/office/drawing/2014/chart" uri="{C3380CC4-5D6E-409C-BE32-E72D297353CC}">
                  <c16:uniqueId val="{00000001-EDBF-4AC6-A789-A8A92CED16A9}"/>
                </c:ext>
              </c:extLst>
            </c:dLbl>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46.898899144723764</c:v>
                </c:pt>
                <c:pt idx="1">
                  <c:v>40.569341103699045</c:v>
                </c:pt>
                <c:pt idx="2">
                  <c:v>36.241071020384872</c:v>
                </c:pt>
                <c:pt idx="3">
                  <c:v>34.703490784693571</c:v>
                </c:pt>
                <c:pt idx="4">
                  <c:v>34.5147634783673</c:v>
                </c:pt>
                <c:pt idx="5">
                  <c:v>34.318773342739945</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Blancos (con expansión)</c:v>
                </c:pt>
              </c:strCache>
            </c:strRef>
          </c:tx>
          <c:spPr>
            <a:ln w="38100" cap="rnd">
              <a:solidFill>
                <a:schemeClr val="accent1"/>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9-0001-43C6-B88C-D7E66F22D0B0}"/>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13.07892285497414</c:v>
                </c:pt>
                <c:pt idx="1">
                  <c:v>9.6941803763307881</c:v>
                </c:pt>
                <c:pt idx="2">
                  <c:v>6.9774974457610135</c:v>
                </c:pt>
                <c:pt idx="3">
                  <c:v>6.1087377807439314</c:v>
                </c:pt>
                <c:pt idx="4">
                  <c:v>6.237060507182405</c:v>
                </c:pt>
                <c:pt idx="5">
                  <c:v>6.376753465986873</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Blancos (sin expansión)</c:v>
                </c:pt>
              </c:strCache>
            </c:strRef>
          </c:tx>
          <c:spPr>
            <a:ln w="28575" cap="rnd">
              <a:solidFill>
                <a:schemeClr val="accent1"/>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8-0001-43C6-B88C-D7E66F22D0B0}"/>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16.865466119432959</c:v>
                </c:pt>
                <c:pt idx="1">
                  <c:v>14.379309686469929</c:v>
                </c:pt>
                <c:pt idx="2">
                  <c:v>12.221081911494309</c:v>
                </c:pt>
                <c:pt idx="3">
                  <c:v>11.550786397047144</c:v>
                </c:pt>
                <c:pt idx="4">
                  <c:v>12.069915851381833</c:v>
                </c:pt>
                <c:pt idx="5">
                  <c:v>12.32436504617846</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216030208"/>
        <c:axId val="216052480"/>
      </c:lineChart>
      <c:catAx>
        <c:axId val="216030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6052480"/>
        <c:crosses val="autoZero"/>
        <c:auto val="1"/>
        <c:lblAlgn val="ctr"/>
        <c:lblOffset val="100"/>
        <c:noMultiLvlLbl val="0"/>
      </c:catAx>
      <c:valAx>
        <c:axId val="216052480"/>
        <c:scaling>
          <c:orientation val="minMax"/>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6030208"/>
        <c:crosses val="autoZero"/>
        <c:crossBetween val="between"/>
        <c:majorUnit val="10"/>
      </c:valAx>
      <c:spPr>
        <a:noFill/>
        <a:ln>
          <a:noFill/>
        </a:ln>
        <a:effectLst/>
      </c:spPr>
    </c:plotArea>
    <c:legend>
      <c:legendPos val="b"/>
      <c:layout>
        <c:manualLayout>
          <c:xMode val="edge"/>
          <c:yMode val="edge"/>
          <c:x val="0.41647928536371986"/>
          <c:y val="0"/>
          <c:w val="0.52978984842341859"/>
          <c:h val="0.15579810844806563"/>
        </c:manualLayout>
      </c:layout>
      <c:overlay val="0"/>
      <c:spPr>
        <a:noFill/>
        <a:ln>
          <a:noFill/>
        </a:ln>
        <a:effectLst/>
      </c:spPr>
      <c:txPr>
        <a:bodyPr rot="0" spcFirstLastPara="1" vertOverflow="ellipsis" vert="horz" wrap="square" anchor="ctr" anchorCtr="1"/>
        <a:lstStyle/>
        <a:p>
          <a:pPr>
            <a:defRPr lang="en-US"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365E-2"/>
          <c:y val="3.1185035061256989E-2"/>
          <c:w val="0.96158783315195351"/>
          <c:h val="0.87592951329394364"/>
        </c:manualLayout>
      </c:layout>
      <c:lineChart>
        <c:grouping val="standard"/>
        <c:varyColors val="0"/>
        <c:ser>
          <c:idx val="0"/>
          <c:order val="0"/>
          <c:tx>
            <c:strRef>
              <c:f>Sheet1!$A$2</c:f>
              <c:strCache>
                <c:ptCount val="1"/>
                <c:pt idx="0">
                  <c:v>Negros (con expansión)</c:v>
                </c:pt>
              </c:strCache>
            </c:strRef>
          </c:tx>
          <c:spPr>
            <a:ln w="38100" cap="rnd">
              <a:solidFill>
                <a:schemeClr val="accent2"/>
              </a:solidFill>
              <a:round/>
            </a:ln>
            <a:effectLst/>
          </c:spPr>
          <c:marker>
            <c:symbol val="none"/>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47B-403D-966D-50D713A92C1D}"/>
                </c:ext>
              </c:extLst>
            </c:dLbl>
            <c:dLbl>
              <c:idx val="1"/>
              <c:layout>
                <c:manualLayout>
                  <c:x val="-2.7451369443585494E-2"/>
                  <c:y val="-3.48846553769376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3"/>
              <c:layout>
                <c:manualLayout>
                  <c:x val="-2.7451369443585494E-2"/>
                  <c:y val="2.921486365399872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A-C9C6-4B10-BD68-CA1883D57931}"/>
                </c:ext>
              </c:extLst>
            </c:dLbl>
            <c:dLbl>
              <c:idx val="5"/>
              <c:layout>
                <c:manualLayout>
                  <c:x val="-2.7451369443585397E-2"/>
                  <c:y val="2.921486365399872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9F8-413F-8751-9995450839BA}"/>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lang="en-US"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20.847477969827892</c:v>
                </c:pt>
                <c:pt idx="1">
                  <c:v>19.23623347217266</c:v>
                </c:pt>
                <c:pt idx="2">
                  <c:v>15.336976513277159</c:v>
                </c:pt>
                <c:pt idx="3">
                  <c:v>14.837237246451341</c:v>
                </c:pt>
                <c:pt idx="4">
                  <c:v>15.855637436668296</c:v>
                </c:pt>
                <c:pt idx="5">
                  <c:v>14.275702620157348</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Negros (sin expansión)</c:v>
                </c:pt>
              </c:strCache>
            </c:strRef>
          </c:tx>
          <c:spPr>
            <a:ln w="28575" cap="rnd">
              <a:solidFill>
                <a:schemeClr val="accent2"/>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2-3C70-4F09-BC1F-3FF8388BC3C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25.525321494677822</c:v>
                </c:pt>
                <c:pt idx="1">
                  <c:v>22.565633431646308</c:v>
                </c:pt>
                <c:pt idx="2">
                  <c:v>21.442065171661103</c:v>
                </c:pt>
                <c:pt idx="3">
                  <c:v>20.999845624027135</c:v>
                </c:pt>
                <c:pt idx="4">
                  <c:v>21.690756077759929</c:v>
                </c:pt>
                <c:pt idx="5">
                  <c:v>20.815185878913862</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Blancos (con expansión)</c:v>
                </c:pt>
              </c:strCache>
            </c:strRef>
          </c:tx>
          <c:spPr>
            <a:ln w="38100" cap="rnd">
              <a:solidFill>
                <a:schemeClr val="accent1"/>
              </a:solidFill>
              <a:prstDash val="solid"/>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3C70-4F09-BC1F-3FF8388BC3CF}"/>
                </c:ext>
              </c:extLst>
            </c:dLbl>
            <c:spPr>
              <a:noFill/>
              <a:ln>
                <a:noFill/>
              </a:ln>
              <a:effectLst/>
            </c:spPr>
            <c:txPr>
              <a:bodyPr rot="0" spcFirstLastPara="1" vertOverflow="overflow" horzOverflow="overflow"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14.028254677946478</c:v>
                </c:pt>
                <c:pt idx="1">
                  <c:v>12.561555724531917</c:v>
                </c:pt>
                <c:pt idx="2">
                  <c:v>11.042155242787134</c:v>
                </c:pt>
                <c:pt idx="3">
                  <c:v>11.195351494279274</c:v>
                </c:pt>
                <c:pt idx="4">
                  <c:v>11.630340607271675</c:v>
                </c:pt>
                <c:pt idx="5">
                  <c:v>11.131545325888299</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Blancos (sin expansión)</c:v>
                </c:pt>
              </c:strCache>
            </c:strRef>
          </c:tx>
          <c:spPr>
            <a:ln w="28575" cap="rnd">
              <a:solidFill>
                <a:schemeClr val="accent1"/>
              </a:solidFill>
              <a:prstDash val="sysDash"/>
              <a:round/>
            </a:ln>
            <a:effectLst/>
          </c:spPr>
          <c:marker>
            <c:symbol val="none"/>
          </c:marker>
          <c:dLbls>
            <c:dLbl>
              <c:idx val="0"/>
              <c:layout>
                <c:manualLayout>
                  <c:x val="-2.7451369443585494E-2"/>
                  <c:y val="-2.35446254731895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47B-403D-966D-50D713A92C1D}"/>
                </c:ext>
              </c:extLst>
            </c:dLbl>
            <c:dLbl>
              <c:idx val="1"/>
              <c:layout>
                <c:manualLayout>
                  <c:x val="-2.7451369443585494E-2"/>
                  <c:y val="-3.20496479010006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3C70-4F09-BC1F-3FF8388BC3CF}"/>
                </c:ext>
              </c:extLst>
            </c:dLbl>
            <c:dLbl>
              <c:idx val="5"/>
              <c:layout>
                <c:manualLayout>
                  <c:x val="-2.7451369443585397E-2"/>
                  <c:y val="-2.63796329491265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9F8-413F-8751-9995450839BA}"/>
                </c:ext>
              </c:extLst>
            </c:dLbl>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16.910839498818987</c:v>
                </c:pt>
                <c:pt idx="1">
                  <c:v>15.520338348151228</c:v>
                </c:pt>
                <c:pt idx="2">
                  <c:v>15.033876686405002</c:v>
                </c:pt>
                <c:pt idx="3">
                  <c:v>15.065716915986767</c:v>
                </c:pt>
                <c:pt idx="4">
                  <c:v>16.017926576148149</c:v>
                </c:pt>
                <c:pt idx="5">
                  <c:v>15.660617297148066</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216078592"/>
        <c:axId val="216088576"/>
      </c:lineChart>
      <c:catAx>
        <c:axId val="216078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6088576"/>
        <c:crosses val="autoZero"/>
        <c:auto val="1"/>
        <c:lblAlgn val="ctr"/>
        <c:lblOffset val="100"/>
        <c:tickMarkSkip val="1"/>
        <c:noMultiLvlLbl val="0"/>
      </c:catAx>
      <c:valAx>
        <c:axId val="216088576"/>
        <c:scaling>
          <c:orientation val="minMax"/>
          <c:max val="50"/>
          <c:min val="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6078592"/>
        <c:crosses val="autoZero"/>
        <c:crossBetween val="between"/>
        <c:majorUnit val="10"/>
      </c:valAx>
      <c:spPr>
        <a:noFill/>
        <a:ln>
          <a:noFill/>
        </a:ln>
        <a:effectLst/>
      </c:spPr>
    </c:plotArea>
    <c:legend>
      <c:legendPos val="b"/>
      <c:layout>
        <c:manualLayout>
          <c:xMode val="edge"/>
          <c:yMode val="edge"/>
          <c:x val="0.44703788614329715"/>
          <c:y val="1.13893939631728E-2"/>
          <c:w val="0.49690209582542022"/>
          <c:h val="0.15598763487070871"/>
        </c:manualLayout>
      </c:layout>
      <c:overlay val="0"/>
      <c:spPr>
        <a:noFill/>
        <a:ln>
          <a:noFill/>
        </a:ln>
        <a:effectLst/>
      </c:spPr>
      <c:txPr>
        <a:bodyPr rot="0" spcFirstLastPara="1" vertOverflow="ellipsis" vert="horz" wrap="square" anchor="ctr" anchorCtr="1"/>
        <a:lstStyle/>
        <a:p>
          <a:pPr>
            <a:defRPr lang="en-US"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365E-2"/>
          <c:y val="1.9845052331559265E-2"/>
          <c:w val="0.96158783315195351"/>
          <c:h val="0.87148337707786516"/>
        </c:manualLayout>
      </c:layout>
      <c:lineChart>
        <c:grouping val="standard"/>
        <c:varyColors val="0"/>
        <c:ser>
          <c:idx val="0"/>
          <c:order val="0"/>
          <c:tx>
            <c:strRef>
              <c:f>Sheet1!$A$2</c:f>
              <c:strCache>
                <c:ptCount val="1"/>
                <c:pt idx="0">
                  <c:v>Hispanos (con expansión)</c:v>
                </c:pt>
              </c:strCache>
            </c:strRef>
          </c:tx>
          <c:spPr>
            <a:ln w="38100" cap="rnd">
              <a:solidFill>
                <a:schemeClr val="accent3"/>
              </a:solidFill>
              <a:round/>
            </a:ln>
            <a:effectLst/>
          </c:spPr>
          <c:marker>
            <c:symbol val="none"/>
          </c:marker>
          <c:dLbls>
            <c:dLbl>
              <c:idx val="0"/>
              <c:layout>
                <c:manualLayout>
                  <c:x val="-3.0198508595978349E-2"/>
                  <c:y val="-3.645229534774911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222-AA43-A0E5-8268B1E5EA1E}"/>
                </c:ext>
              </c:extLst>
            </c:dLbl>
            <c:dLbl>
              <c:idx val="1"/>
              <c:layout>
                <c:manualLayout>
                  <c:x val="-3.0198508595978349E-2"/>
                  <c:y val="-4.0400545293732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222-AA43-A0E5-8268B1E5EA1E}"/>
                </c:ext>
              </c:extLst>
            </c:dLbl>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A-C9C6-4B10-BD68-CA1883D57931}"/>
                </c:ext>
              </c:extLst>
            </c:dLbl>
            <c:dLbl>
              <c:idx val="5"/>
              <c:layout>
                <c:manualLayout>
                  <c:x val="-3.0198508595978349E-2"/>
                  <c:y val="-4.829704518569986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222-AA43-A0E5-8268B1E5EA1E}"/>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lang="en-US"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26.164070070964062</c:v>
                </c:pt>
                <c:pt idx="1">
                  <c:v>23.055761677018207</c:v>
                </c:pt>
                <c:pt idx="2">
                  <c:v>21.411641033987014</c:v>
                </c:pt>
                <c:pt idx="3">
                  <c:v>19.573166309059587</c:v>
                </c:pt>
                <c:pt idx="4">
                  <c:v>19.747009944794762</c:v>
                </c:pt>
                <c:pt idx="5">
                  <c:v>19.472731966607384</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Hispanos (sin expansión)</c:v>
                </c:pt>
              </c:strCache>
            </c:strRef>
          </c:tx>
          <c:spPr>
            <a:ln w="28575" cap="rnd">
              <a:solidFill>
                <a:schemeClr val="accent3"/>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2-3C70-4F09-BC1F-3FF8388BC3C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30.688000356138406</c:v>
                </c:pt>
                <c:pt idx="1">
                  <c:v>27.871512991979014</c:v>
                </c:pt>
                <c:pt idx="2">
                  <c:v>24.999441261421047</c:v>
                </c:pt>
                <c:pt idx="3">
                  <c:v>25.726011475325627</c:v>
                </c:pt>
                <c:pt idx="4">
                  <c:v>25.319549680577175</c:v>
                </c:pt>
                <c:pt idx="5">
                  <c:v>23.949172405375261</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Blancos (con expansión)</c:v>
                </c:pt>
              </c:strCache>
            </c:strRef>
          </c:tx>
          <c:spPr>
            <a:ln w="38100" cap="rnd">
              <a:solidFill>
                <a:schemeClr val="accent1"/>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3C70-4F09-BC1F-3FF8388BC3C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14.028254677946478</c:v>
                </c:pt>
                <c:pt idx="1">
                  <c:v>12.561555724531917</c:v>
                </c:pt>
                <c:pt idx="2">
                  <c:v>11.042155242787134</c:v>
                </c:pt>
                <c:pt idx="3">
                  <c:v>11.195351494279274</c:v>
                </c:pt>
                <c:pt idx="4">
                  <c:v>11.630340607271675</c:v>
                </c:pt>
                <c:pt idx="5">
                  <c:v>11.131545325888299</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Blancos (sin expansión)</c:v>
                </c:pt>
              </c:strCache>
            </c:strRef>
          </c:tx>
          <c:spPr>
            <a:ln w="28575" cap="rnd">
              <a:solidFill>
                <a:schemeClr val="accent1"/>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3"/>
              <c:layout>
                <c:manualLayout>
                  <c:x val="-3.0198508595978349E-2"/>
                  <c:y val="-4.040054529373268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222-AA43-A0E5-8268B1E5EA1E}"/>
                </c:ext>
              </c:extLst>
            </c:dLbl>
            <c:dLbl>
              <c:idx val="4"/>
              <c:delete val="1"/>
              <c:extLst>
                <c:ext xmlns:c15="http://schemas.microsoft.com/office/drawing/2012/chart" uri="{CE6537A1-D6FC-4f65-9D91-7224C49458BB}"/>
                <c:ext xmlns:c16="http://schemas.microsoft.com/office/drawing/2014/chart" uri="{C3380CC4-5D6E-409C-BE32-E72D297353CC}">
                  <c16:uniqueId val="{00000000-3C70-4F09-BC1F-3FF8388BC3CF}"/>
                </c:ext>
              </c:extLst>
            </c:dLbl>
            <c:dLbl>
              <c:idx val="5"/>
              <c:layout>
                <c:manualLayout>
                  <c:x val="-2.7451369443585397E-2"/>
                  <c:y val="-2.63796329491265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152-4D08-9D90-10650B10E55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16.910839498818987</c:v>
                </c:pt>
                <c:pt idx="1">
                  <c:v>15.520338348151228</c:v>
                </c:pt>
                <c:pt idx="2">
                  <c:v>15.033876686405002</c:v>
                </c:pt>
                <c:pt idx="3">
                  <c:v>15.065716915986767</c:v>
                </c:pt>
                <c:pt idx="4">
                  <c:v>16.017926576148149</c:v>
                </c:pt>
                <c:pt idx="5">
                  <c:v>15.660617297148066</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216189952"/>
        <c:axId val="216273664"/>
      </c:lineChart>
      <c:catAx>
        <c:axId val="216189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6273664"/>
        <c:crosses val="autoZero"/>
        <c:auto val="1"/>
        <c:lblAlgn val="ctr"/>
        <c:lblOffset val="100"/>
        <c:tickMarkSkip val="1"/>
        <c:noMultiLvlLbl val="0"/>
      </c:catAx>
      <c:valAx>
        <c:axId val="216273664"/>
        <c:scaling>
          <c:orientation val="minMax"/>
          <c:max val="50"/>
          <c:min val="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6189952"/>
        <c:crosses val="autoZero"/>
        <c:crossBetween val="between"/>
        <c:majorUnit val="10"/>
      </c:valAx>
      <c:spPr>
        <a:noFill/>
        <a:ln>
          <a:noFill/>
        </a:ln>
        <a:effectLst/>
      </c:spPr>
    </c:plotArea>
    <c:legend>
      <c:legendPos val="b"/>
      <c:layout>
        <c:manualLayout>
          <c:xMode val="edge"/>
          <c:yMode val="edge"/>
          <c:x val="0.42262874851517546"/>
          <c:y val="5.5178691885323901E-4"/>
          <c:w val="0.52313681191273853"/>
          <c:h val="0.16570307605977092"/>
        </c:manualLayout>
      </c:layout>
      <c:overlay val="0"/>
      <c:spPr>
        <a:noFill/>
        <a:ln>
          <a:noFill/>
        </a:ln>
        <a:effectLst/>
      </c:spPr>
      <c:txPr>
        <a:bodyPr rot="0" spcFirstLastPara="1" vertOverflow="ellipsis" vert="horz" wrap="square" anchor="ctr" anchorCtr="1"/>
        <a:lstStyle/>
        <a:p>
          <a:pPr>
            <a:defRPr lang="en-US"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365E-2"/>
          <c:y val="3.0993368680081294E-2"/>
          <c:w val="0.96864519539224259"/>
          <c:h val="0.8724006999125109"/>
        </c:manualLayout>
      </c:layout>
      <c:lineChart>
        <c:grouping val="standard"/>
        <c:varyColors val="0"/>
        <c:ser>
          <c:idx val="0"/>
          <c:order val="0"/>
          <c:tx>
            <c:strRef>
              <c:f>Sheet1!$A$2</c:f>
              <c:strCache>
                <c:ptCount val="1"/>
                <c:pt idx="0">
                  <c:v>Negros (con expansión)</c:v>
                </c:pt>
              </c:strCache>
            </c:strRef>
          </c:tx>
          <c:spPr>
            <a:ln w="38100" cap="rnd">
              <a:solidFill>
                <a:schemeClr val="accent2"/>
              </a:solidFill>
              <a:round/>
            </a:ln>
            <a:effectLst/>
          </c:spPr>
          <c:marker>
            <c:symbol val="none"/>
          </c:marker>
          <c:dLbls>
            <c:dLbl>
              <c:idx val="0"/>
              <c:layout>
                <c:manualLayout>
                  <c:x val="-2.7451369443585494E-2"/>
                  <c:y val="2.90351965844808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47B-403D-966D-50D713A92C1D}"/>
                </c:ext>
              </c:extLst>
            </c:dLbl>
            <c:dLbl>
              <c:idx val="1"/>
              <c:layout>
                <c:manualLayout>
                  <c:x val="-2.7451369443585494E-2"/>
                  <c:y val="-2.621740212706764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3"/>
              <c:layout>
                <c:manualLayout>
                  <c:x val="-2.7451369443585494E-2"/>
                  <c:y val="2.340005138187515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A-C9C6-4B10-BD68-CA1883D57931}"/>
                </c:ext>
              </c:extLst>
            </c:dLbl>
            <c:dLbl>
              <c:idx val="5"/>
              <c:layout>
                <c:manualLayout>
                  <c:x val="-2.7451369443585397E-2"/>
                  <c:y val="2.903519658448084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86C-4B6C-9C80-A324764507D4}"/>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lang="en-US"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73.539035195086157</c:v>
                </c:pt>
                <c:pt idx="1">
                  <c:v>76.687354812102299</c:v>
                </c:pt>
                <c:pt idx="2">
                  <c:v>78.627376366313044</c:v>
                </c:pt>
                <c:pt idx="3">
                  <c:v>78.054580013393945</c:v>
                </c:pt>
                <c:pt idx="4">
                  <c:v>78.577165715640263</c:v>
                </c:pt>
                <c:pt idx="5">
                  <c:v>77.19642825043826</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Negros (sin expansión)</c:v>
                </c:pt>
              </c:strCache>
            </c:strRef>
          </c:tx>
          <c:spPr>
            <a:ln w="28575" cap="rnd">
              <a:solidFill>
                <a:schemeClr val="accent2"/>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2-3C70-4F09-BC1F-3FF8388BC3C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2"/>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68.6628970075094</c:v>
                </c:pt>
                <c:pt idx="1">
                  <c:v>70.18639572933543</c:v>
                </c:pt>
                <c:pt idx="2">
                  <c:v>70.781911826792125</c:v>
                </c:pt>
                <c:pt idx="3">
                  <c:v>71.389508121715352</c:v>
                </c:pt>
                <c:pt idx="4">
                  <c:v>70.26017467239555</c:v>
                </c:pt>
                <c:pt idx="5">
                  <c:v>71.151316791289716</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Blancos (con expansión)</c:v>
                </c:pt>
              </c:strCache>
            </c:strRef>
          </c:tx>
          <c:spPr>
            <a:ln w="38100" cap="rnd">
              <a:solidFill>
                <a:schemeClr val="accent1"/>
              </a:solidFill>
              <a:prstDash val="solid"/>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3C70-4F09-BC1F-3FF8388BC3CF}"/>
                </c:ext>
              </c:extLst>
            </c:dLbl>
            <c:spPr>
              <a:noFill/>
              <a:ln>
                <a:noFill/>
              </a:ln>
              <a:effectLst/>
            </c:spPr>
            <c:txPr>
              <a:bodyPr rot="0" spcFirstLastPara="1" vertOverflow="overflow" horzOverflow="overflow"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79.137378545980525</c:v>
                </c:pt>
                <c:pt idx="1">
                  <c:v>79.808485795827906</c:v>
                </c:pt>
                <c:pt idx="2">
                  <c:v>81.096138827800218</c:v>
                </c:pt>
                <c:pt idx="3">
                  <c:v>80.567735401282263</c:v>
                </c:pt>
                <c:pt idx="4">
                  <c:v>79.642313954995274</c:v>
                </c:pt>
                <c:pt idx="5">
                  <c:v>79.142661567292876</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Blancos (sin expansión)</c:v>
                </c:pt>
              </c:strCache>
            </c:strRef>
          </c:tx>
          <c:spPr>
            <a:ln w="28575" cap="rnd">
              <a:solidFill>
                <a:schemeClr val="accent1"/>
              </a:solidFill>
              <a:prstDash val="sysDash"/>
              <a:round/>
            </a:ln>
            <a:effectLst/>
          </c:spPr>
          <c:marker>
            <c:symbol val="none"/>
          </c:marker>
          <c:dLbls>
            <c:dLbl>
              <c:idx val="0"/>
              <c:layout>
                <c:manualLayout>
                  <c:x val="-2.7451369443585494E-2"/>
                  <c:y val="-2.621740212706764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47B-403D-966D-50D713A92C1D}"/>
                </c:ext>
              </c:extLst>
            </c:dLbl>
            <c:dLbl>
              <c:idx val="1"/>
              <c:layout>
                <c:manualLayout>
                  <c:x val="-2.7451369443585494E-2"/>
                  <c:y val="2.903519658448084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47B-403D-966D-50D713A92C1D}"/>
                </c:ext>
              </c:extLst>
            </c:dLbl>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3"/>
              <c:layout>
                <c:manualLayout>
                  <c:x val="-2.7451369443585494E-2"/>
                  <c:y val="2.90351965844807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3C70-4F09-BC1F-3FF8388BC3CF}"/>
                </c:ext>
              </c:extLst>
            </c:dLbl>
            <c:dLbl>
              <c:idx val="5"/>
              <c:layout>
                <c:manualLayout>
                  <c:x val="-2.7451369443585397E-2"/>
                  <c:y val="2.340005138187515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86C-4B6C-9C80-A324764507D4}"/>
                </c:ext>
              </c:extLst>
            </c:dLbl>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75.002844978066136</c:v>
                </c:pt>
                <c:pt idx="1">
                  <c:v>75.255081520759731</c:v>
                </c:pt>
                <c:pt idx="2">
                  <c:v>75.730241679603211</c:v>
                </c:pt>
                <c:pt idx="3">
                  <c:v>75.371286424053551</c:v>
                </c:pt>
                <c:pt idx="4">
                  <c:v>74.052022253185839</c:v>
                </c:pt>
                <c:pt idx="5">
                  <c:v>73.434538923717042</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216438656"/>
        <c:axId val="216440192"/>
      </c:lineChart>
      <c:catAx>
        <c:axId val="216438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6440192"/>
        <c:crosses val="autoZero"/>
        <c:auto val="1"/>
        <c:lblAlgn val="ctr"/>
        <c:lblOffset val="100"/>
        <c:tickMarkSkip val="1"/>
        <c:noMultiLvlLbl val="0"/>
      </c:catAx>
      <c:valAx>
        <c:axId val="216440192"/>
        <c:scaling>
          <c:orientation val="minMax"/>
          <c:max val="90"/>
          <c:min val="4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6438656"/>
        <c:crosses val="autoZero"/>
        <c:crossBetween val="between"/>
        <c:majorUnit val="10"/>
      </c:valAx>
      <c:spPr>
        <a:noFill/>
        <a:ln>
          <a:noFill/>
        </a:ln>
        <a:effectLst/>
      </c:spPr>
    </c:plotArea>
    <c:legend>
      <c:legendPos val="b"/>
      <c:layout>
        <c:manualLayout>
          <c:xMode val="edge"/>
          <c:yMode val="edge"/>
          <c:x val="0.282857633776469"/>
          <c:y val="0"/>
          <c:w val="0.61495320579846213"/>
          <c:h val="0.1431829031148972"/>
        </c:manualLayout>
      </c:layout>
      <c:overlay val="0"/>
      <c:spPr>
        <a:noFill/>
        <a:ln>
          <a:noFill/>
        </a:ln>
        <a:effectLst/>
      </c:spPr>
      <c:txPr>
        <a:bodyPr rot="0" spcFirstLastPara="1" vertOverflow="ellipsis" vert="horz" wrap="square" anchor="ctr" anchorCtr="1"/>
        <a:lstStyle/>
        <a:p>
          <a:pPr>
            <a:defRPr lang="en-US"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365E-2"/>
          <c:y val="3.1371206935888664E-2"/>
          <c:w val="0.96864519539224259"/>
          <c:h val="0.86198703498995422"/>
        </c:manualLayout>
      </c:layout>
      <c:lineChart>
        <c:grouping val="standard"/>
        <c:varyColors val="0"/>
        <c:ser>
          <c:idx val="0"/>
          <c:order val="0"/>
          <c:tx>
            <c:strRef>
              <c:f>Sheet1!$A$2</c:f>
              <c:strCache>
                <c:ptCount val="1"/>
                <c:pt idx="0">
                  <c:v>Hispanos (con expansión)</c:v>
                </c:pt>
              </c:strCache>
            </c:strRef>
          </c:tx>
          <c:spPr>
            <a:ln w="38100" cap="rnd">
              <a:solidFill>
                <a:schemeClr val="accent3"/>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A-C9C6-4B10-BD68-CA1883D57931}"/>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lang="en-US"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58.232274480769952</c:v>
                </c:pt>
                <c:pt idx="1">
                  <c:v>60.144739407371482</c:v>
                </c:pt>
                <c:pt idx="2">
                  <c:v>62.963225575885787</c:v>
                </c:pt>
                <c:pt idx="3">
                  <c:v>62.965549854235967</c:v>
                </c:pt>
                <c:pt idx="4">
                  <c:v>62.354346050647159</c:v>
                </c:pt>
                <c:pt idx="5">
                  <c:v>61.330408649270439</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Hispanos (sin expansión)</c:v>
                </c:pt>
              </c:strCache>
            </c:strRef>
          </c:tx>
          <c:spPr>
            <a:ln w="28575" cap="rnd">
              <a:solidFill>
                <a:schemeClr val="accent3"/>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2-3C70-4F09-BC1F-3FF8388BC3C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3"/>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50.201634642659421</c:v>
                </c:pt>
                <c:pt idx="1">
                  <c:v>49.715583235755858</c:v>
                </c:pt>
                <c:pt idx="2">
                  <c:v>52.77531537525789</c:v>
                </c:pt>
                <c:pt idx="3">
                  <c:v>50.577923495450996</c:v>
                </c:pt>
                <c:pt idx="4">
                  <c:v>51.277930127894521</c:v>
                </c:pt>
                <c:pt idx="5">
                  <c:v>53.223415752057079</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Blancos (con expansión)</c:v>
                </c:pt>
              </c:strCache>
            </c:strRef>
          </c:tx>
          <c:spPr>
            <a:ln w="38100" cap="rnd">
              <a:solidFill>
                <a:schemeClr val="accent1"/>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1-3C70-4F09-BC1F-3FF8388BC3C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79.137378545980525</c:v>
                </c:pt>
                <c:pt idx="1">
                  <c:v>79.808485795827906</c:v>
                </c:pt>
                <c:pt idx="2">
                  <c:v>81.096138827800218</c:v>
                </c:pt>
                <c:pt idx="3">
                  <c:v>80.567735401282263</c:v>
                </c:pt>
                <c:pt idx="4">
                  <c:v>79.642313954995274</c:v>
                </c:pt>
                <c:pt idx="5">
                  <c:v>79.142661567292876</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Blancos (sin expansión)</c:v>
                </c:pt>
              </c:strCache>
            </c:strRef>
          </c:tx>
          <c:spPr>
            <a:ln w="28575" cap="rnd">
              <a:solidFill>
                <a:schemeClr val="accent1"/>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4"/>
              <c:delete val="1"/>
              <c:extLst>
                <c:ext xmlns:c15="http://schemas.microsoft.com/office/drawing/2012/chart" uri="{CE6537A1-D6FC-4f65-9D91-7224C49458BB}"/>
                <c:ext xmlns:c16="http://schemas.microsoft.com/office/drawing/2014/chart" uri="{C3380CC4-5D6E-409C-BE32-E72D297353CC}">
                  <c16:uniqueId val="{00000000-3C70-4F09-BC1F-3FF8388BC3C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75.002844978066136</c:v>
                </c:pt>
                <c:pt idx="1">
                  <c:v>75.255081520759731</c:v>
                </c:pt>
                <c:pt idx="2">
                  <c:v>75.730241679603211</c:v>
                </c:pt>
                <c:pt idx="3">
                  <c:v>75.371286424053551</c:v>
                </c:pt>
                <c:pt idx="4">
                  <c:v>74.052022253185839</c:v>
                </c:pt>
                <c:pt idx="5">
                  <c:v>73.434538923717042</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216558592"/>
        <c:axId val="216576768"/>
      </c:lineChart>
      <c:catAx>
        <c:axId val="216558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6576768"/>
        <c:crosses val="autoZero"/>
        <c:auto val="1"/>
        <c:lblAlgn val="ctr"/>
        <c:lblOffset val="100"/>
        <c:tickMarkSkip val="1"/>
        <c:noMultiLvlLbl val="0"/>
      </c:catAx>
      <c:valAx>
        <c:axId val="216576768"/>
        <c:scaling>
          <c:orientation val="minMax"/>
          <c:max val="90"/>
          <c:min val="4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en-US" sz="1197" b="0" i="0" u="none" strike="noStrike" kern="1200" baseline="0">
                <a:solidFill>
                  <a:schemeClr val="tx1"/>
                </a:solidFill>
                <a:latin typeface="+mn-lt"/>
                <a:ea typeface="+mn-ea"/>
                <a:cs typeface="+mn-cs"/>
              </a:defRPr>
            </a:pPr>
            <a:endParaRPr lang="en-US"/>
          </a:p>
        </c:txPr>
        <c:crossAx val="216558592"/>
        <c:crosses val="autoZero"/>
        <c:crossBetween val="between"/>
        <c:majorUnit val="10"/>
      </c:valAx>
      <c:spPr>
        <a:noFill/>
        <a:ln>
          <a:noFill/>
        </a:ln>
        <a:effectLst/>
      </c:spPr>
    </c:plotArea>
    <c:legend>
      <c:legendPos val="b"/>
      <c:layout>
        <c:manualLayout>
          <c:xMode val="edge"/>
          <c:yMode val="edge"/>
          <c:x val="0.28853886594968314"/>
          <c:y val="0"/>
          <c:w val="0.61629399348455427"/>
          <c:h val="0.14577827418888445"/>
        </c:manualLayout>
      </c:layout>
      <c:overlay val="0"/>
      <c:spPr>
        <a:noFill/>
        <a:ln>
          <a:noFill/>
        </a:ln>
        <a:effectLst/>
      </c:spPr>
      <c:txPr>
        <a:bodyPr rot="0" spcFirstLastPara="1" vertOverflow="ellipsis" vert="horz" wrap="square" anchor="ctr" anchorCtr="1"/>
        <a:lstStyle/>
        <a:p>
          <a:pPr>
            <a:defRPr lang="en-US"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43343" cy="467072"/>
          </a:xfrm>
          <a:prstGeom prst="rect">
            <a:avLst/>
          </a:prstGeom>
        </p:spPr>
        <p:txBody>
          <a:bodyPr vert="horz" lIns="91567" tIns="45785" rIns="91567" bIns="45785" rtlCol="0"/>
          <a:lstStyle>
            <a:lvl1pPr algn="l">
              <a:defRPr sz="1200"/>
            </a:lvl1pPr>
          </a:lstStyle>
          <a:p>
            <a:endParaRPr lang="en-US"/>
          </a:p>
        </p:txBody>
      </p:sp>
      <p:sp>
        <p:nvSpPr>
          <p:cNvPr id="3" name="Date Placeholder 2"/>
          <p:cNvSpPr>
            <a:spLocks noGrp="1"/>
          </p:cNvSpPr>
          <p:nvPr>
            <p:ph type="dt" idx="1"/>
          </p:nvPr>
        </p:nvSpPr>
        <p:spPr>
          <a:xfrm>
            <a:off x="3978133" y="3"/>
            <a:ext cx="3043343" cy="467072"/>
          </a:xfrm>
          <a:prstGeom prst="rect">
            <a:avLst/>
          </a:prstGeom>
        </p:spPr>
        <p:txBody>
          <a:bodyPr vert="horz" lIns="91567" tIns="45785" rIns="91567" bIns="45785" rtlCol="0"/>
          <a:lstStyle>
            <a:lvl1pPr algn="r">
              <a:defRPr sz="1200"/>
            </a:lvl1pPr>
          </a:lstStyle>
          <a:p>
            <a:fld id="{B691DA68-C69E-4E18-BB1D-6257FDC6FB17}" type="datetimeFigureOut">
              <a:rPr lang="en-US" smtClean="0"/>
              <a:pPr/>
              <a:t>1/15/20</a:t>
            </a:fld>
            <a:endParaRPr lang="en-US"/>
          </a:p>
        </p:txBody>
      </p:sp>
      <p:sp>
        <p:nvSpPr>
          <p:cNvPr id="4" name="Slide Image Placeholder 3"/>
          <p:cNvSpPr>
            <a:spLocks noGrp="1" noRot="1" noChangeAspect="1"/>
          </p:cNvSpPr>
          <p:nvPr>
            <p:ph type="sldImg" idx="2"/>
          </p:nvPr>
        </p:nvSpPr>
        <p:spPr>
          <a:xfrm>
            <a:off x="1417638" y="1165225"/>
            <a:ext cx="4187825" cy="3141663"/>
          </a:xfrm>
          <a:prstGeom prst="rect">
            <a:avLst/>
          </a:prstGeom>
          <a:noFill/>
          <a:ln w="12700">
            <a:solidFill>
              <a:prstClr val="black"/>
            </a:solidFill>
          </a:ln>
        </p:spPr>
        <p:txBody>
          <a:bodyPr vert="horz" lIns="91567" tIns="45785" rIns="91567" bIns="45785" rtlCol="0" anchor="ctr"/>
          <a:lstStyle/>
          <a:p>
            <a:endParaRPr lang="en-US"/>
          </a:p>
        </p:txBody>
      </p:sp>
      <p:sp>
        <p:nvSpPr>
          <p:cNvPr id="5" name="Notes Placeholder 4"/>
          <p:cNvSpPr>
            <a:spLocks noGrp="1"/>
          </p:cNvSpPr>
          <p:nvPr>
            <p:ph type="body" sz="quarter" idx="3"/>
          </p:nvPr>
        </p:nvSpPr>
        <p:spPr>
          <a:xfrm>
            <a:off x="702310" y="4480007"/>
            <a:ext cx="5618480" cy="3665459"/>
          </a:xfrm>
          <a:prstGeom prst="rect">
            <a:avLst/>
          </a:prstGeom>
        </p:spPr>
        <p:txBody>
          <a:bodyPr vert="horz" lIns="91567" tIns="45785" rIns="91567" bIns="4578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3"/>
            <a:ext cx="3043343" cy="467071"/>
          </a:xfrm>
          <a:prstGeom prst="rect">
            <a:avLst/>
          </a:prstGeom>
        </p:spPr>
        <p:txBody>
          <a:bodyPr vert="horz" lIns="91567" tIns="45785" rIns="91567" bIns="45785" rtlCol="0" anchor="b"/>
          <a:lstStyle>
            <a:lvl1pPr algn="l">
              <a:defRPr sz="1200"/>
            </a:lvl1pPr>
          </a:lstStyle>
          <a:p>
            <a:endParaRPr lang="en-US"/>
          </a:p>
        </p:txBody>
      </p:sp>
      <p:sp>
        <p:nvSpPr>
          <p:cNvPr id="7" name="Slide Number Placeholder 6"/>
          <p:cNvSpPr>
            <a:spLocks noGrp="1"/>
          </p:cNvSpPr>
          <p:nvPr>
            <p:ph type="sldNum" sz="quarter" idx="5"/>
          </p:nvPr>
        </p:nvSpPr>
        <p:spPr>
          <a:xfrm>
            <a:off x="3978133" y="8842033"/>
            <a:ext cx="3043343" cy="467071"/>
          </a:xfrm>
          <a:prstGeom prst="rect">
            <a:avLst/>
          </a:prstGeom>
        </p:spPr>
        <p:txBody>
          <a:bodyPr vert="horz" lIns="91567" tIns="45785" rIns="91567" bIns="45785" rtlCol="0" anchor="b"/>
          <a:lstStyle>
            <a:lvl1pPr algn="r">
              <a:defRPr sz="1200"/>
            </a:lvl1pPr>
          </a:lstStyle>
          <a:p>
            <a:fld id="{EA2FA313-A332-40EA-9C70-53E67C657239}" type="slidenum">
              <a:rPr lang="en-US" smtClean="0"/>
              <a:pPr/>
              <a:t>‹#›</a:t>
            </a:fld>
            <a:endParaRPr lang="en-US"/>
          </a:p>
        </p:txBody>
      </p:sp>
    </p:spTree>
    <p:extLst>
      <p:ext uri="{BB962C8B-B14F-4D97-AF65-F5344CB8AC3E}">
        <p14:creationId xmlns:p14="http://schemas.microsoft.com/office/powerpoint/2010/main" val="2582814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53" name="Title 1"/>
          <p:cNvSpPr>
            <a:spLocks noGrp="1"/>
          </p:cNvSpPr>
          <p:nvPr>
            <p:ph type="ctrTitle" hasCustomPrompt="1"/>
          </p:nvPr>
        </p:nvSpPr>
        <p:spPr>
          <a:xfrm>
            <a:off x="71501"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sp>
        <p:nvSpPr>
          <p:cNvPr id="57" name="Chart Placeholder 5"/>
          <p:cNvSpPr>
            <a:spLocks noGrp="1"/>
          </p:cNvSpPr>
          <p:nvPr>
            <p:ph type="chart" sz="quarter" idx="19"/>
          </p:nvPr>
        </p:nvSpPr>
        <p:spPr>
          <a:xfrm>
            <a:off x="71501"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1"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9" name="Text Placeholder 9"/>
          <p:cNvSpPr>
            <a:spLocks noGrp="1"/>
          </p:cNvSpPr>
          <p:nvPr>
            <p:ph type="body" sz="quarter" idx="23" hasCustomPrompt="1"/>
          </p:nvPr>
        </p:nvSpPr>
        <p:spPr>
          <a:xfrm>
            <a:off x="71501"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spTree>
    <p:extLst>
      <p:ext uri="{BB962C8B-B14F-4D97-AF65-F5344CB8AC3E}">
        <p14:creationId xmlns:p14="http://schemas.microsoft.com/office/powerpoint/2010/main" val="17167937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 Layout: 05">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499" y="1052738"/>
            <a:ext cx="4389120" cy="4701151"/>
          </a:xfrm>
        </p:spPr>
        <p:txBody>
          <a:bodyPr>
            <a:normAutofit/>
          </a:bodyPr>
          <a:lstStyle>
            <a:lvl1pPr>
              <a:defRPr sz="1300">
                <a:solidFill>
                  <a:srgbClr val="4C515A"/>
                </a:solidFill>
              </a:defRPr>
            </a:lvl1pPr>
          </a:lstStyle>
          <a:p>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10" name="Title 1"/>
          <p:cNvSpPr>
            <a:spLocks noGrp="1"/>
          </p:cNvSpPr>
          <p:nvPr>
            <p:ph type="ctrTitle" hasCustomPrompt="1"/>
          </p:nvPr>
        </p:nvSpPr>
        <p:spPr>
          <a:xfrm>
            <a:off x="71501"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cxnSp>
        <p:nvCxnSpPr>
          <p:cNvPr id="12" name="Straight Connector 11"/>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sz="quarter" idx="22" hasCustomPrompt="1"/>
          </p:nvPr>
        </p:nvSpPr>
        <p:spPr>
          <a:xfrm>
            <a:off x="71501"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4" name="Text Placeholder 9"/>
          <p:cNvSpPr>
            <a:spLocks noGrp="1"/>
          </p:cNvSpPr>
          <p:nvPr>
            <p:ph type="body" sz="quarter" idx="23" hasCustomPrompt="1"/>
          </p:nvPr>
        </p:nvSpPr>
        <p:spPr>
          <a:xfrm>
            <a:off x="71501"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endParaRPr lang="en-US" dirty="0"/>
          </a:p>
        </p:txBody>
      </p:sp>
      <p:sp>
        <p:nvSpPr>
          <p:cNvPr id="15" name="Chart Placeholder 5"/>
          <p:cNvSpPr>
            <a:spLocks noGrp="1"/>
          </p:cNvSpPr>
          <p:nvPr>
            <p:ph type="chart" sz="quarter" idx="24"/>
          </p:nvPr>
        </p:nvSpPr>
        <p:spPr>
          <a:xfrm>
            <a:off x="4683379" y="1052738"/>
            <a:ext cx="4389120" cy="4701151"/>
          </a:xfrm>
        </p:spPr>
        <p:txBody>
          <a:bodyPr>
            <a:normAutofit/>
          </a:bodyPr>
          <a:lstStyle>
            <a:lvl1pPr>
              <a:defRPr sz="1300">
                <a:solidFill>
                  <a:srgbClr val="4C515A"/>
                </a:solidFill>
              </a:defRPr>
            </a:lvl1pPr>
          </a:lstStyle>
          <a:p>
            <a:endParaRPr lang="en-US" dirty="0"/>
          </a:p>
        </p:txBody>
      </p:sp>
      <p:sp>
        <p:nvSpPr>
          <p:cNvPr id="11" name="Rectangle 10"/>
          <p:cNvSpPr/>
          <p:nvPr userDrawn="1"/>
        </p:nvSpPr>
        <p:spPr>
          <a:xfrm>
            <a:off x="1655677" y="6408040"/>
            <a:ext cx="7416824" cy="369332"/>
          </a:xfrm>
          <a:prstGeom prst="rect">
            <a:avLst/>
          </a:prstGeom>
        </p:spPr>
        <p:txBody>
          <a:bodyPr wrap="square">
            <a:sp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solidFill>
                  <a:schemeClr val="tx1"/>
                </a:solidFill>
              </a:rPr>
              <a:t>Source: M. Z. </a:t>
            </a:r>
            <a:r>
              <a:rPr lang="en-US" sz="900" dirty="0" err="1">
                <a:solidFill>
                  <a:schemeClr val="tx1"/>
                </a:solidFill>
              </a:rPr>
              <a:t>Gunja</a:t>
            </a:r>
            <a:r>
              <a:rPr lang="en-US" sz="900" dirty="0">
                <a:solidFill>
                  <a:schemeClr val="tx1"/>
                </a:solidFill>
              </a:rPr>
              <a:t>, S. R. Collins, M.</a:t>
            </a:r>
            <a:r>
              <a:rPr lang="en-US" sz="900" baseline="0" dirty="0">
                <a:solidFill>
                  <a:schemeClr val="tx1"/>
                </a:solidFill>
              </a:rPr>
              <a:t> </a:t>
            </a:r>
            <a:r>
              <a:rPr lang="en-US" sz="900" dirty="0">
                <a:solidFill>
                  <a:schemeClr val="tx1"/>
                </a:solidFill>
              </a:rPr>
              <a:t>M. Doty, and S. Beutel, </a:t>
            </a:r>
            <a:r>
              <a:rPr lang="en-US" sz="900" b="0" i="1" dirty="0">
                <a:solidFill>
                  <a:schemeClr val="tx1"/>
                </a:solidFill>
                <a:latin typeface="InterFace" charset="0"/>
                <a:ea typeface="InterFace" charset="0"/>
                <a:cs typeface="InterFace" charset="0"/>
              </a:rPr>
              <a:t>How the Affordable Care Act Has Helped Women Gain Insurance and Improved Their Ability to Get Health Care: Findings from The Commonwealth Fund Biennial Health Insurance Survey, 2016, </a:t>
            </a:r>
            <a:r>
              <a:rPr lang="en-US" sz="900" dirty="0">
                <a:solidFill>
                  <a:schemeClr val="tx1"/>
                </a:solidFill>
              </a:rPr>
              <a:t>The Commonwealth Fund, August</a:t>
            </a:r>
            <a:r>
              <a:rPr lang="en-US" sz="900" baseline="0" dirty="0">
                <a:solidFill>
                  <a:schemeClr val="tx1"/>
                </a:solidFill>
              </a:rPr>
              <a:t> 2017.</a:t>
            </a:r>
            <a:endParaRPr lang="en-US" sz="900" dirty="0">
              <a:solidFill>
                <a:schemeClr val="tx1"/>
              </a:solidFill>
            </a:endParaRPr>
          </a:p>
        </p:txBody>
      </p:sp>
    </p:spTree>
    <p:extLst>
      <p:ext uri="{BB962C8B-B14F-4D97-AF65-F5344CB8AC3E}">
        <p14:creationId xmlns:p14="http://schemas.microsoft.com/office/powerpoint/2010/main" val="788455046"/>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Layout: 01">
    <p:bg>
      <p:bgPr>
        <a:solidFill>
          <a:schemeClr val="bg1"/>
        </a:solidFill>
        <a:effectLst/>
      </p:bgPr>
    </p:bg>
    <p:spTree>
      <p:nvGrpSpPr>
        <p:cNvPr id="1" name=""/>
        <p:cNvGrpSpPr/>
        <p:nvPr/>
      </p:nvGrpSpPr>
      <p:grpSpPr>
        <a:xfrm>
          <a:off x="0" y="0"/>
          <a:ext cx="0" cy="0"/>
          <a:chOff x="0" y="0"/>
          <a:chExt cx="0" cy="0"/>
        </a:xfrm>
      </p:grpSpPr>
      <p:sp>
        <p:nvSpPr>
          <p:cNvPr id="4" name="Table Placeholder 3"/>
          <p:cNvSpPr>
            <a:spLocks noGrp="1"/>
          </p:cNvSpPr>
          <p:nvPr>
            <p:ph type="tbl" sz="quarter" idx="21"/>
          </p:nvPr>
        </p:nvSpPr>
        <p:spPr>
          <a:xfrm>
            <a:off x="71501" y="1052738"/>
            <a:ext cx="9000999" cy="4680407"/>
          </a:xfrm>
        </p:spPr>
        <p:txBody>
          <a:bodyPr/>
          <a:lstStyle/>
          <a:p>
            <a:endParaRPr lang="en-US"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cxnSp>
        <p:nvCxnSpPr>
          <p:cNvPr id="11" name="Straight Connector 1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9"/>
          <p:cNvSpPr>
            <a:spLocks noGrp="1"/>
          </p:cNvSpPr>
          <p:nvPr>
            <p:ph type="body" sz="quarter" idx="23" hasCustomPrompt="1"/>
          </p:nvPr>
        </p:nvSpPr>
        <p:spPr>
          <a:xfrm>
            <a:off x="71501"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endParaRPr lang="en-US" dirty="0"/>
          </a:p>
        </p:txBody>
      </p:sp>
      <p:sp>
        <p:nvSpPr>
          <p:cNvPr id="10" name="Rectangle 9">
            <a:extLst>
              <a:ext uri="{FF2B5EF4-FFF2-40B4-BE49-F238E27FC236}">
                <a16:creationId xmlns:a16="http://schemas.microsoft.com/office/drawing/2014/main" id="{07C04AEC-6297-44D5-85E1-0428F13A219F}"/>
              </a:ext>
            </a:extLst>
          </p:cNvPr>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1832101404"/>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sp>
        <p:nvSpPr>
          <p:cNvPr id="57" name="Chart Placeholder 5"/>
          <p:cNvSpPr>
            <a:spLocks noGrp="1"/>
          </p:cNvSpPr>
          <p:nvPr>
            <p:ph type="chart" sz="quarter" idx="19"/>
          </p:nvPr>
        </p:nvSpPr>
        <p:spPr>
          <a:xfrm>
            <a:off x="627434"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4099485812"/>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4"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3117281811"/>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Graph Layout: 01">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6858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53" name="Title 1"/>
          <p:cNvSpPr>
            <a:spLocks noGrp="1"/>
          </p:cNvSpPr>
          <p:nvPr>
            <p:ph type="ctrTitle"/>
          </p:nvPr>
        </p:nvSpPr>
        <p:spPr>
          <a:xfrm>
            <a:off x="98135" y="0"/>
            <a:ext cx="9001000" cy="685800"/>
          </a:xfrm>
          <a:effectLst/>
        </p:spPr>
        <p:txBody>
          <a:bodyPr anchor="ctr">
            <a:noAutofit/>
          </a:bodyPr>
          <a:lstStyle>
            <a:lvl1pPr algn="l">
              <a:lnSpc>
                <a:spcPct val="90000"/>
              </a:lnSpc>
              <a:defRPr sz="1800" b="1" i="0" spc="0" baseline="0">
                <a:solidFill>
                  <a:schemeClr val="bg1"/>
                </a:solidFill>
                <a:effectLst/>
                <a:latin typeface="InterFace" charset="0"/>
                <a:ea typeface="InterFace" charset="0"/>
                <a:cs typeface="InterFace" charset="0"/>
              </a:defRPr>
            </a:lvl1pPr>
          </a:lstStyle>
          <a:p>
            <a:endParaRPr lang="en-US" dirty="0"/>
          </a:p>
        </p:txBody>
      </p:sp>
      <p:sp>
        <p:nvSpPr>
          <p:cNvPr id="57" name="Chart Placeholder 5"/>
          <p:cNvSpPr>
            <a:spLocks noGrp="1"/>
          </p:cNvSpPr>
          <p:nvPr>
            <p:ph type="chart" sz="quarter" idx="19"/>
          </p:nvPr>
        </p:nvSpPr>
        <p:spPr>
          <a:xfrm>
            <a:off x="71501" y="1052736"/>
            <a:ext cx="9000999" cy="4596104"/>
          </a:xfrm>
        </p:spPr>
        <p:txBody>
          <a:bodyPr>
            <a:normAutofit/>
          </a:bodyPr>
          <a:lstStyle>
            <a:lvl1pPr>
              <a:defRPr sz="1300">
                <a:solidFill>
                  <a:srgbClr val="4C515A"/>
                </a:solidFill>
              </a:defRPr>
            </a:lvl1pPr>
          </a:lstStyle>
          <a:p>
            <a:endParaRPr lang="en-US" dirty="0"/>
          </a:p>
        </p:txBody>
      </p:sp>
      <p:cxnSp>
        <p:nvCxnSpPr>
          <p:cNvPr id="61" name="Straight Connector 6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pic>
        <p:nvPicPr>
          <p:cNvPr id="9" name="Picture 8">
            <a:extLst>
              <a:ext uri="{FF2B5EF4-FFF2-40B4-BE49-F238E27FC236}">
                <a16:creationId xmlns:a16="http://schemas.microsoft.com/office/drawing/2014/main" id="{8C60B9FE-8C74-D946-9B2E-D5E39876B4E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2" name="TextBox 1">
            <a:extLst>
              <a:ext uri="{FF2B5EF4-FFF2-40B4-BE49-F238E27FC236}">
                <a16:creationId xmlns:a16="http://schemas.microsoft.com/office/drawing/2014/main" id="{C7D7AD9D-B20B-B141-92D3-D43E062830B8}"/>
              </a:ext>
            </a:extLst>
          </p:cNvPr>
          <p:cNvSpPr txBox="1"/>
          <p:nvPr userDrawn="1"/>
        </p:nvSpPr>
        <p:spPr>
          <a:xfrm>
            <a:off x="2011680" y="6444511"/>
            <a:ext cx="7086600" cy="276999"/>
          </a:xfrm>
          <a:prstGeom prst="rect">
            <a:avLst/>
          </a:prstGeom>
          <a:noFill/>
        </p:spPr>
        <p:txBody>
          <a:bodyPr wrap="square" lIns="0" tIns="0" rIns="0" bIns="0" rtlCol="0" anchor="ctr" anchorCtr="0">
            <a:spAutoFit/>
          </a:bodyPr>
          <a:lstStyle/>
          <a:p>
            <a:r>
              <a:rPr lang="en-US" sz="900" dirty="0">
                <a:solidFill>
                  <a:schemeClr val="tx1"/>
                </a:solidFill>
              </a:rPr>
              <a:t>Fuente: Jesse C. Baumgartner et al., </a:t>
            </a:r>
            <a:r>
              <a:rPr lang="en-US" sz="900" i="1" dirty="0" err="1">
                <a:solidFill>
                  <a:schemeClr val="tx1"/>
                </a:solidFill>
              </a:rPr>
              <a:t>Cómo</a:t>
            </a:r>
            <a:r>
              <a:rPr lang="en-US" sz="900" i="1" dirty="0">
                <a:solidFill>
                  <a:schemeClr val="tx1"/>
                </a:solidFill>
              </a:rPr>
              <a:t> la Ley del </a:t>
            </a:r>
            <a:r>
              <a:rPr lang="en-US" sz="900" i="1" dirty="0" err="1">
                <a:solidFill>
                  <a:schemeClr val="tx1"/>
                </a:solidFill>
              </a:rPr>
              <a:t>Cuidado</a:t>
            </a:r>
            <a:r>
              <a:rPr lang="en-US" sz="900" i="1" dirty="0">
                <a:solidFill>
                  <a:schemeClr val="tx1"/>
                </a:solidFill>
              </a:rPr>
              <a:t> de </a:t>
            </a:r>
            <a:r>
              <a:rPr lang="en-US" sz="900" i="1" dirty="0" err="1">
                <a:solidFill>
                  <a:schemeClr val="tx1"/>
                </a:solidFill>
              </a:rPr>
              <a:t>Salud</a:t>
            </a:r>
            <a:r>
              <a:rPr lang="en-US" sz="900" i="1" dirty="0">
                <a:solidFill>
                  <a:schemeClr val="tx1"/>
                </a:solidFill>
              </a:rPr>
              <a:t> a Bajo </a:t>
            </a:r>
            <a:r>
              <a:rPr lang="en-US" sz="900" i="1" dirty="0" err="1">
                <a:solidFill>
                  <a:schemeClr val="tx1"/>
                </a:solidFill>
              </a:rPr>
              <a:t>Precio</a:t>
            </a:r>
            <a:r>
              <a:rPr lang="en-US" sz="900" i="1" dirty="0">
                <a:solidFill>
                  <a:schemeClr val="tx1"/>
                </a:solidFill>
              </a:rPr>
              <a:t> ha </a:t>
            </a:r>
            <a:r>
              <a:rPr lang="en-US" sz="900" i="1" dirty="0" err="1">
                <a:solidFill>
                  <a:schemeClr val="tx1"/>
                </a:solidFill>
              </a:rPr>
              <a:t>reducido</a:t>
            </a:r>
            <a:r>
              <a:rPr lang="en-US" sz="900" i="1" dirty="0">
                <a:solidFill>
                  <a:schemeClr val="tx1"/>
                </a:solidFill>
              </a:rPr>
              <a:t> las </a:t>
            </a:r>
            <a:r>
              <a:rPr lang="en-US" sz="900" i="1" dirty="0" err="1">
                <a:solidFill>
                  <a:schemeClr val="tx1"/>
                </a:solidFill>
              </a:rPr>
              <a:t>disparidades</a:t>
            </a:r>
            <a:r>
              <a:rPr lang="en-US" sz="900" i="1" dirty="0">
                <a:solidFill>
                  <a:schemeClr val="tx1"/>
                </a:solidFill>
              </a:rPr>
              <a:t> </a:t>
            </a:r>
            <a:r>
              <a:rPr lang="en-US" sz="900" i="1" dirty="0" err="1">
                <a:solidFill>
                  <a:schemeClr val="tx1"/>
                </a:solidFill>
              </a:rPr>
              <a:t>raciales</a:t>
            </a:r>
            <a:r>
              <a:rPr lang="en-US" sz="900" i="1" dirty="0">
                <a:solidFill>
                  <a:schemeClr val="tx1"/>
                </a:solidFill>
              </a:rPr>
              <a:t> y </a:t>
            </a:r>
            <a:r>
              <a:rPr lang="en-US" sz="900" i="1" dirty="0" err="1">
                <a:solidFill>
                  <a:schemeClr val="tx1"/>
                </a:solidFill>
              </a:rPr>
              <a:t>étnicas</a:t>
            </a:r>
            <a:r>
              <a:rPr lang="en-US" sz="900" i="1" dirty="0">
                <a:solidFill>
                  <a:schemeClr val="tx1"/>
                </a:solidFill>
              </a:rPr>
              <a:t> </a:t>
            </a:r>
            <a:r>
              <a:rPr lang="en-US" sz="900" i="1" dirty="0" err="1">
                <a:solidFill>
                  <a:schemeClr val="tx1"/>
                </a:solidFill>
              </a:rPr>
              <a:t>en</a:t>
            </a:r>
            <a:r>
              <a:rPr lang="en-US" sz="900" i="1" dirty="0">
                <a:solidFill>
                  <a:schemeClr val="tx1"/>
                </a:solidFill>
              </a:rPr>
              <a:t> el </a:t>
            </a:r>
            <a:r>
              <a:rPr lang="en-US" sz="900" i="1" dirty="0" err="1">
                <a:solidFill>
                  <a:schemeClr val="tx1"/>
                </a:solidFill>
              </a:rPr>
              <a:t>acceso</a:t>
            </a:r>
            <a:r>
              <a:rPr lang="en-US" sz="900" i="1" dirty="0">
                <a:solidFill>
                  <a:schemeClr val="tx1"/>
                </a:solidFill>
              </a:rPr>
              <a:t> a la </a:t>
            </a:r>
            <a:r>
              <a:rPr lang="en-US" sz="900" i="1" dirty="0" err="1">
                <a:solidFill>
                  <a:schemeClr val="tx1"/>
                </a:solidFill>
              </a:rPr>
              <a:t>atención</a:t>
            </a:r>
            <a:r>
              <a:rPr lang="en-US" sz="900" i="1" dirty="0">
                <a:solidFill>
                  <a:schemeClr val="tx1"/>
                </a:solidFill>
              </a:rPr>
              <a:t> </a:t>
            </a:r>
            <a:r>
              <a:rPr lang="en-US" sz="900" i="1" dirty="0" err="1">
                <a:solidFill>
                  <a:schemeClr val="tx1"/>
                </a:solidFill>
              </a:rPr>
              <a:t>médica</a:t>
            </a:r>
            <a:r>
              <a:rPr lang="en-US" sz="900" dirty="0">
                <a:solidFill>
                  <a:schemeClr val="tx1"/>
                </a:solidFill>
              </a:rPr>
              <a:t> (Commonwealth Fund, </a:t>
            </a:r>
            <a:r>
              <a:rPr lang="en-US" sz="900" dirty="0" err="1">
                <a:solidFill>
                  <a:schemeClr val="tx1"/>
                </a:solidFill>
              </a:rPr>
              <a:t>enero</a:t>
            </a:r>
            <a:r>
              <a:rPr lang="en-US" sz="900" dirty="0">
                <a:solidFill>
                  <a:schemeClr val="tx1"/>
                </a:solidFill>
              </a:rPr>
              <a:t> de 2020).</a:t>
            </a:r>
          </a:p>
        </p:txBody>
      </p:sp>
    </p:spTree>
    <p:extLst>
      <p:ext uri="{BB962C8B-B14F-4D97-AF65-F5344CB8AC3E}">
        <p14:creationId xmlns:p14="http://schemas.microsoft.com/office/powerpoint/2010/main" val="980533928"/>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4"/>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98990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85800"/>
          </a:xfrm>
        </p:spPr>
        <p:txBody>
          <a:bodyPr/>
          <a:lstStyle/>
          <a:p>
            <a:r>
              <a:rPr lang="es-ES" sz="1600" dirty="0"/>
              <a:t>Documento 1. Las tasas de adultos sin seguro han disminuido para todos los grupos desde 2013, </a:t>
            </a:r>
            <a:br>
              <a:rPr lang="es-ES" sz="1600" dirty="0"/>
            </a:br>
            <a:r>
              <a:rPr lang="es-ES" sz="1600" dirty="0"/>
              <a:t>y las disparidades se han reducido significativamente entre blancos, negros e hispanos.</a:t>
            </a:r>
            <a:endParaRPr lang="en-US" sz="1600" dirty="0"/>
          </a:p>
        </p:txBody>
      </p:sp>
      <p:sp>
        <p:nvSpPr>
          <p:cNvPr id="18" name="Text Placeholder 17"/>
          <p:cNvSpPr>
            <a:spLocks noGrp="1"/>
          </p:cNvSpPr>
          <p:nvPr>
            <p:ph type="body" sz="quarter" idx="22"/>
          </p:nvPr>
        </p:nvSpPr>
        <p:spPr/>
        <p:txBody>
          <a:bodyPr/>
          <a:lstStyle/>
          <a:p>
            <a:r>
              <a:rPr lang="en-US" dirty="0" err="1"/>
              <a:t>Datos</a:t>
            </a:r>
            <a:r>
              <a:rPr lang="en-US" dirty="0"/>
              <a:t>: American Community Survey Public Use Microdata Sample (ACS-PUMS), 2013–2018.</a:t>
            </a: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3160388854"/>
              </p:ext>
            </p:extLst>
          </p:nvPr>
        </p:nvGraphicFramePr>
        <p:xfrm>
          <a:off x="73152" y="1371598"/>
          <a:ext cx="8389361" cy="4572001"/>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6057B66B-79CF-4110-83B2-876D6CD98D4E}"/>
              </a:ext>
            </a:extLst>
          </p:cNvPr>
          <p:cNvSpPr txBox="1"/>
          <p:nvPr/>
        </p:nvSpPr>
        <p:spPr>
          <a:xfrm>
            <a:off x="73151" y="914400"/>
            <a:ext cx="7818120" cy="215444"/>
          </a:xfrm>
          <a:prstGeom prst="rect">
            <a:avLst/>
          </a:prstGeom>
          <a:noFill/>
        </p:spPr>
        <p:txBody>
          <a:bodyPr wrap="none" lIns="0" tIns="0" rIns="0" bIns="0" rtlCol="0" anchor="ctr" anchorCtr="0">
            <a:spAutoFit/>
          </a:bodyPr>
          <a:lstStyle/>
          <a:p>
            <a:r>
              <a:rPr lang="es-ES" sz="1400" i="1" dirty="0"/>
              <a:t>Porcentaje de adultos no asegurados de 19 a 64 años de edad, por raza y etnia</a:t>
            </a:r>
            <a:endParaRPr lang="en-US" sz="1400" i="1" dirty="0"/>
          </a:p>
        </p:txBody>
      </p:sp>
    </p:spTree>
    <p:extLst>
      <p:ext uri="{BB962C8B-B14F-4D97-AF65-F5344CB8AC3E}">
        <p14:creationId xmlns:p14="http://schemas.microsoft.com/office/powerpoint/2010/main" val="3754355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85800"/>
          </a:xfrm>
        </p:spPr>
        <p:txBody>
          <a:bodyPr/>
          <a:lstStyle/>
          <a:p>
            <a:r>
              <a:rPr lang="es-ES" sz="1600" dirty="0"/>
              <a:t>Documento 10. Después de la expansión de Medicaid, la disparidad de cobertura de seguro entre negros y blancos en Luisiana disminuyó rápidamente en comparación con Georgia, debido en gran parte a los adultos de bajos ingresos</a:t>
            </a:r>
            <a:r>
              <a:rPr lang="en-US" sz="1600" dirty="0"/>
              <a:t>.</a:t>
            </a:r>
          </a:p>
        </p:txBody>
      </p:sp>
      <p:sp>
        <p:nvSpPr>
          <p:cNvPr id="18" name="Text Placeholder 17"/>
          <p:cNvSpPr>
            <a:spLocks noGrp="1"/>
          </p:cNvSpPr>
          <p:nvPr>
            <p:ph type="body" sz="quarter" idx="22"/>
          </p:nvPr>
        </p:nvSpPr>
        <p:spPr/>
        <p:txBody>
          <a:bodyPr/>
          <a:lstStyle/>
          <a:p>
            <a:r>
              <a:rPr lang="es-ES" dirty="0"/>
              <a:t>Nota: FPL = nivel de pobreza federal, por sus siglas en inglés.</a:t>
            </a:r>
            <a:endParaRPr lang="en-US" dirty="0"/>
          </a:p>
          <a:p>
            <a:r>
              <a:rPr lang="en-US" dirty="0" err="1"/>
              <a:t>Datos</a:t>
            </a:r>
            <a:r>
              <a:rPr lang="en-US" dirty="0"/>
              <a:t>: American Community Survey Public Use </a:t>
            </a:r>
            <a:r>
              <a:rPr lang="en-US" dirty="0" err="1"/>
              <a:t>Microdata</a:t>
            </a:r>
            <a:r>
              <a:rPr lang="en-US" dirty="0"/>
              <a:t> Sample (ACS-PUMS), 2013–2018.</a:t>
            </a:r>
            <a:endParaRPr lang="en-US" dirty="0">
              <a:solidFill>
                <a:srgbClr val="FF0000"/>
              </a:solidFill>
            </a:endParaRP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3899711269"/>
              </p:ext>
            </p:extLst>
          </p:nvPr>
        </p:nvGraphicFramePr>
        <p:xfrm>
          <a:off x="73153" y="1389890"/>
          <a:ext cx="8372108" cy="4307362"/>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53485B80-F0D2-42F1-9E8B-0506BDD7B43F}"/>
              </a:ext>
            </a:extLst>
          </p:cNvPr>
          <p:cNvSpPr txBox="1"/>
          <p:nvPr/>
        </p:nvSpPr>
        <p:spPr>
          <a:xfrm>
            <a:off x="73152" y="806679"/>
            <a:ext cx="7818120" cy="430887"/>
          </a:xfrm>
          <a:prstGeom prst="rect">
            <a:avLst/>
          </a:prstGeom>
          <a:noFill/>
        </p:spPr>
        <p:txBody>
          <a:bodyPr wrap="square" lIns="0" tIns="0" rIns="0" bIns="0" rtlCol="0" anchor="ctr" anchorCtr="0">
            <a:spAutoFit/>
          </a:bodyPr>
          <a:lstStyle/>
          <a:p>
            <a:r>
              <a:rPr lang="es-ES" sz="1400" i="1" dirty="0"/>
              <a:t>Porcentaje de adultos no asegurados de 19 a 64 años de edad, Luisiana y Georgia, 0–199 % FPL, </a:t>
            </a:r>
            <a:br>
              <a:rPr lang="es-ES" sz="1400" i="1" dirty="0"/>
            </a:br>
            <a:r>
              <a:rPr lang="es-ES" sz="1400" i="1" dirty="0"/>
              <a:t>por raza y etnia</a:t>
            </a:r>
            <a:endParaRPr lang="en-US" sz="1400" i="1" dirty="0"/>
          </a:p>
        </p:txBody>
      </p:sp>
    </p:spTree>
    <p:extLst>
      <p:ext uri="{BB962C8B-B14F-4D97-AF65-F5344CB8AC3E}">
        <p14:creationId xmlns:p14="http://schemas.microsoft.com/office/powerpoint/2010/main" val="1076705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85800"/>
          </a:xfrm>
        </p:spPr>
        <p:txBody>
          <a:bodyPr/>
          <a:lstStyle/>
          <a:p>
            <a:r>
              <a:rPr lang="es-ES" sz="1600" dirty="0"/>
              <a:t>Documento 2. Todos los grupos están experimentando menos obstáculos financieros para acceder </a:t>
            </a:r>
            <a:br>
              <a:rPr lang="es-ES" sz="1600" dirty="0"/>
            </a:br>
            <a:r>
              <a:rPr lang="es-ES" sz="1600" dirty="0"/>
              <a:t>a la atención médica, siendo los adultos negros e hispanos los que muestran la mayor reducción</a:t>
            </a:r>
            <a:r>
              <a:rPr lang="en-US" sz="1600" dirty="0"/>
              <a:t>.</a:t>
            </a:r>
          </a:p>
        </p:txBody>
      </p:sp>
      <p:sp>
        <p:nvSpPr>
          <p:cNvPr id="18" name="Text Placeholder 17"/>
          <p:cNvSpPr>
            <a:spLocks noGrp="1"/>
          </p:cNvSpPr>
          <p:nvPr>
            <p:ph type="body" sz="quarter" idx="22"/>
          </p:nvPr>
        </p:nvSpPr>
        <p:spPr/>
        <p:txBody>
          <a:bodyPr/>
          <a:lstStyle/>
          <a:p>
            <a:r>
              <a:rPr lang="en-US" dirty="0" err="1"/>
              <a:t>Datos</a:t>
            </a:r>
            <a:r>
              <a:rPr lang="en-US" dirty="0"/>
              <a:t>: Behavioral Risk Factor Surveillance System (BRFSS), 2013–2018.</a:t>
            </a: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3915628255"/>
              </p:ext>
            </p:extLst>
          </p:nvPr>
        </p:nvGraphicFramePr>
        <p:xfrm>
          <a:off x="73153" y="1371600"/>
          <a:ext cx="8406614"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C92010B2-9A00-4FA0-AD48-69CCD0099456}"/>
              </a:ext>
            </a:extLst>
          </p:cNvPr>
          <p:cNvSpPr txBox="1"/>
          <p:nvPr/>
        </p:nvSpPr>
        <p:spPr>
          <a:xfrm>
            <a:off x="73151" y="804672"/>
            <a:ext cx="7818120" cy="430887"/>
          </a:xfrm>
          <a:prstGeom prst="rect">
            <a:avLst/>
          </a:prstGeom>
          <a:noFill/>
        </p:spPr>
        <p:txBody>
          <a:bodyPr wrap="square" lIns="0" tIns="0" rIns="0" bIns="0" rtlCol="0" anchor="ctr" anchorCtr="0">
            <a:spAutoFit/>
          </a:bodyPr>
          <a:lstStyle/>
          <a:p>
            <a:r>
              <a:rPr lang="es-ES" sz="1400" i="1" dirty="0"/>
              <a:t>Porcentaje de adultos de 18 a 64 años que evitaron la atención médica debido al costo en los últimos </a:t>
            </a:r>
            <a:br>
              <a:rPr lang="es-ES" sz="1400" i="1" dirty="0"/>
            </a:br>
            <a:r>
              <a:rPr lang="es-ES" sz="1400" i="1" dirty="0"/>
              <a:t>12 meses, por raza y etnia</a:t>
            </a:r>
            <a:endParaRPr lang="en-US" sz="1400" i="1" dirty="0"/>
          </a:p>
        </p:txBody>
      </p:sp>
    </p:spTree>
    <p:extLst>
      <p:ext uri="{BB962C8B-B14F-4D97-AF65-F5344CB8AC3E}">
        <p14:creationId xmlns:p14="http://schemas.microsoft.com/office/powerpoint/2010/main" val="3524909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85800"/>
          </a:xfrm>
        </p:spPr>
        <p:txBody>
          <a:bodyPr/>
          <a:lstStyle/>
          <a:p>
            <a:r>
              <a:rPr lang="es-ES" sz="1600" dirty="0"/>
              <a:t>Documento 3. Los adultos con un proveedor de atención médica habitual han aumentado modestamente entre los grupos negros e hispanos desde 2013, mientras que su nivel sigue siendo sistemáticamente alto entre los blancos</a:t>
            </a:r>
            <a:r>
              <a:rPr lang="en-US" sz="1600" dirty="0"/>
              <a:t>.</a:t>
            </a:r>
          </a:p>
        </p:txBody>
      </p:sp>
      <p:sp>
        <p:nvSpPr>
          <p:cNvPr id="18" name="Text Placeholder 17"/>
          <p:cNvSpPr>
            <a:spLocks noGrp="1"/>
          </p:cNvSpPr>
          <p:nvPr>
            <p:ph type="body" sz="quarter" idx="22"/>
          </p:nvPr>
        </p:nvSpPr>
        <p:spPr/>
        <p:txBody>
          <a:bodyPr/>
          <a:lstStyle/>
          <a:p>
            <a:r>
              <a:rPr lang="en-US" dirty="0" err="1"/>
              <a:t>Datos</a:t>
            </a:r>
            <a:r>
              <a:rPr lang="en-US" dirty="0"/>
              <a:t>: Behavioral Risk Factor Surveillance System (BRFSS), 2013–2018.</a:t>
            </a: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497636543"/>
              </p:ext>
            </p:extLst>
          </p:nvPr>
        </p:nvGraphicFramePr>
        <p:xfrm>
          <a:off x="73152" y="1371602"/>
          <a:ext cx="8389361" cy="457199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43906685-F597-43C6-989C-74CA1C974097}"/>
              </a:ext>
            </a:extLst>
          </p:cNvPr>
          <p:cNvSpPr txBox="1"/>
          <p:nvPr/>
        </p:nvSpPr>
        <p:spPr>
          <a:xfrm>
            <a:off x="73153" y="804672"/>
            <a:ext cx="7818120" cy="430887"/>
          </a:xfrm>
          <a:prstGeom prst="rect">
            <a:avLst/>
          </a:prstGeom>
          <a:noFill/>
        </p:spPr>
        <p:txBody>
          <a:bodyPr wrap="square" lIns="0" tIns="0" rIns="0" bIns="0" rtlCol="0" anchor="ctr" anchorCtr="0">
            <a:spAutoFit/>
          </a:bodyPr>
          <a:lstStyle/>
          <a:p>
            <a:r>
              <a:rPr lang="es-ES" sz="1400" i="1" dirty="0"/>
              <a:t>Porcentaje de adultos de 18 a 64 años que declararon tener un proveedor de atención médica habitual, </a:t>
            </a:r>
            <a:br>
              <a:rPr lang="es-ES" sz="1400" i="1" dirty="0"/>
            </a:br>
            <a:r>
              <a:rPr lang="es-ES" sz="1400" i="1" dirty="0"/>
              <a:t>por raza y etnia</a:t>
            </a:r>
            <a:endParaRPr lang="en-US" sz="1400" i="1" dirty="0"/>
          </a:p>
        </p:txBody>
      </p:sp>
    </p:spTree>
    <p:extLst>
      <p:ext uri="{BB962C8B-B14F-4D97-AF65-F5344CB8AC3E}">
        <p14:creationId xmlns:p14="http://schemas.microsoft.com/office/powerpoint/2010/main" val="1716750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85800"/>
          </a:xfrm>
        </p:spPr>
        <p:txBody>
          <a:bodyPr/>
          <a:lstStyle/>
          <a:p>
            <a:r>
              <a:rPr lang="es-ES" sz="1600" dirty="0"/>
              <a:t>Documento 4. Los adultos negros que viven en estados con expansión actualmente tienen menos probabilidades de no estar asegurados que los adultos blancos que viven en estados sin expansión.</a:t>
            </a:r>
            <a:endParaRPr lang="en-US" sz="1600" dirty="0"/>
          </a:p>
        </p:txBody>
      </p:sp>
      <p:sp>
        <p:nvSpPr>
          <p:cNvPr id="18" name="Text Placeholder 17"/>
          <p:cNvSpPr>
            <a:spLocks noGrp="1"/>
          </p:cNvSpPr>
          <p:nvPr>
            <p:ph type="body" sz="quarter" idx="22"/>
          </p:nvPr>
        </p:nvSpPr>
        <p:spPr>
          <a:xfrm>
            <a:off x="71501" y="5696712"/>
            <a:ext cx="9001063" cy="495834"/>
          </a:xfrm>
        </p:spPr>
        <p:txBody>
          <a:bodyPr/>
          <a:lstStyle/>
          <a:p>
            <a:pPr>
              <a:spcAft>
                <a:spcPts val="300"/>
              </a:spcAft>
            </a:pPr>
            <a:r>
              <a:rPr lang="es-ES" dirty="0"/>
              <a:t>Nota: Los estados con expansión son aquellos que expandieron </a:t>
            </a:r>
            <a:r>
              <a:rPr lang="es-ES" dirty="0" err="1"/>
              <a:t>Medicaid</a:t>
            </a:r>
            <a:r>
              <a:rPr lang="es-ES" dirty="0"/>
              <a:t> el 1 de enero de 2018. En esa fecha, había 19 estados que aún no habían expandido el </a:t>
            </a:r>
            <a:r>
              <a:rPr lang="es-ES" dirty="0" err="1"/>
              <a:t>Medicaid</a:t>
            </a:r>
            <a:r>
              <a:rPr lang="es-ES" dirty="0"/>
              <a:t>. Maine y Virginia implementaron la expansión de </a:t>
            </a:r>
            <a:r>
              <a:rPr lang="es-ES" dirty="0" err="1"/>
              <a:t>Medicaid</a:t>
            </a:r>
            <a:r>
              <a:rPr lang="es-ES" dirty="0"/>
              <a:t> en 2019 y se consideran sin expansión a efectos de este análisis.</a:t>
            </a:r>
          </a:p>
          <a:p>
            <a:pPr>
              <a:spcAft>
                <a:spcPts val="300"/>
              </a:spcAft>
            </a:pPr>
            <a:r>
              <a:rPr lang="es-ES" dirty="0"/>
              <a:t>Datos: American </a:t>
            </a:r>
            <a:r>
              <a:rPr lang="es-ES" dirty="0" err="1"/>
              <a:t>Community</a:t>
            </a:r>
            <a:r>
              <a:rPr lang="es-ES" dirty="0"/>
              <a:t> </a:t>
            </a:r>
            <a:r>
              <a:rPr lang="es-ES" dirty="0" err="1"/>
              <a:t>Survey</a:t>
            </a:r>
            <a:r>
              <a:rPr lang="es-ES" dirty="0"/>
              <a:t> </a:t>
            </a:r>
            <a:r>
              <a:rPr lang="es-ES" dirty="0" err="1"/>
              <a:t>Public</a:t>
            </a:r>
            <a:r>
              <a:rPr lang="es-ES" dirty="0"/>
              <a:t> Use </a:t>
            </a:r>
            <a:r>
              <a:rPr lang="es-ES" dirty="0" err="1"/>
              <a:t>Microdata</a:t>
            </a:r>
            <a:r>
              <a:rPr lang="es-ES" dirty="0"/>
              <a:t> </a:t>
            </a:r>
            <a:r>
              <a:rPr lang="es-ES" dirty="0" err="1"/>
              <a:t>Sample</a:t>
            </a:r>
            <a:r>
              <a:rPr lang="es-ES" dirty="0"/>
              <a:t> (ACS-PUMS), 2013–2018</a:t>
            </a:r>
            <a:r>
              <a:rPr lang="en-US" dirty="0"/>
              <a:t>.</a:t>
            </a: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2129912196"/>
              </p:ext>
            </p:extLst>
          </p:nvPr>
        </p:nvGraphicFramePr>
        <p:xfrm>
          <a:off x="73152" y="1382532"/>
          <a:ext cx="8997696" cy="3198094"/>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661D2358-BFA0-47B2-BE3E-9B7D7DD07EA7}"/>
              </a:ext>
            </a:extLst>
          </p:cNvPr>
          <p:cNvSpPr txBox="1"/>
          <p:nvPr/>
        </p:nvSpPr>
        <p:spPr>
          <a:xfrm>
            <a:off x="73152" y="804672"/>
            <a:ext cx="8225459" cy="430887"/>
          </a:xfrm>
          <a:prstGeom prst="rect">
            <a:avLst/>
          </a:prstGeom>
          <a:noFill/>
        </p:spPr>
        <p:txBody>
          <a:bodyPr wrap="square" lIns="0" tIns="0" rIns="0" bIns="0" rtlCol="0" anchor="ctr" anchorCtr="0">
            <a:spAutoFit/>
          </a:bodyPr>
          <a:lstStyle/>
          <a:p>
            <a:r>
              <a:rPr lang="es-ES" sz="1400" i="1" dirty="0"/>
              <a:t>Porcentaje de adultos no asegurados de 19 a 64 años de edad, por raza y etnia, según el estado de expansión </a:t>
            </a:r>
            <a:br>
              <a:rPr lang="es-ES" sz="1400" i="1" dirty="0"/>
            </a:br>
            <a:r>
              <a:rPr lang="es-ES" sz="1400" i="1" dirty="0"/>
              <a:t>de </a:t>
            </a:r>
            <a:r>
              <a:rPr lang="es-ES" sz="1400" i="1" dirty="0" err="1"/>
              <a:t>Medicaid</a:t>
            </a:r>
            <a:endParaRPr lang="en-US" sz="1400" i="1" dirty="0"/>
          </a:p>
        </p:txBody>
      </p:sp>
    </p:spTree>
    <p:extLst>
      <p:ext uri="{BB962C8B-B14F-4D97-AF65-F5344CB8AC3E}">
        <p14:creationId xmlns:p14="http://schemas.microsoft.com/office/powerpoint/2010/main" val="831264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85800"/>
          </a:xfrm>
        </p:spPr>
        <p:txBody>
          <a:bodyPr/>
          <a:lstStyle/>
          <a:p>
            <a:r>
              <a:rPr lang="es-ES" sz="1600" dirty="0"/>
              <a:t>Documento 5. Aunque los adultos hispanos en ambos grupos de estados reportaron menores tasas de no asegurados y reducciones en disparidades, las ganancias fueron mayores en los estados con expansión de Medicaid</a:t>
            </a:r>
            <a:r>
              <a:rPr lang="en-US" sz="1600" dirty="0"/>
              <a:t>.</a:t>
            </a:r>
          </a:p>
        </p:txBody>
      </p:sp>
      <p:sp>
        <p:nvSpPr>
          <p:cNvPr id="18" name="Text Placeholder 17"/>
          <p:cNvSpPr>
            <a:spLocks noGrp="1"/>
          </p:cNvSpPr>
          <p:nvPr>
            <p:ph type="body" sz="quarter" idx="22"/>
          </p:nvPr>
        </p:nvSpPr>
        <p:spPr>
          <a:xfrm>
            <a:off x="71501" y="5696712"/>
            <a:ext cx="9001063" cy="495834"/>
          </a:xfrm>
        </p:spPr>
        <p:txBody>
          <a:bodyPr/>
          <a:lstStyle/>
          <a:p>
            <a:pPr>
              <a:spcAft>
                <a:spcPts val="300"/>
              </a:spcAft>
            </a:pPr>
            <a:r>
              <a:rPr lang="es-ES" dirty="0"/>
              <a:t>Nota: Los estados con expansión son aquellos que expandieron </a:t>
            </a:r>
            <a:r>
              <a:rPr lang="es-ES" dirty="0" err="1"/>
              <a:t>Medicaid</a:t>
            </a:r>
            <a:r>
              <a:rPr lang="es-ES" dirty="0"/>
              <a:t> el 1 de enero de 2018. En esa fecha, había 19 estados que aún no habían expandido el </a:t>
            </a:r>
            <a:r>
              <a:rPr lang="es-ES" dirty="0" err="1"/>
              <a:t>Medicaid</a:t>
            </a:r>
            <a:r>
              <a:rPr lang="es-ES" dirty="0"/>
              <a:t>. Maine y Virginia implementaron la expansión de </a:t>
            </a:r>
            <a:r>
              <a:rPr lang="es-ES" dirty="0" err="1"/>
              <a:t>Medicaid</a:t>
            </a:r>
            <a:r>
              <a:rPr lang="es-ES" dirty="0"/>
              <a:t> en 2019 y se consideran sin expansión a efectos de este análisis.</a:t>
            </a:r>
          </a:p>
          <a:p>
            <a:pPr>
              <a:spcAft>
                <a:spcPts val="300"/>
              </a:spcAft>
            </a:pPr>
            <a:r>
              <a:rPr lang="en-US" dirty="0" err="1"/>
              <a:t>Datos</a:t>
            </a:r>
            <a:r>
              <a:rPr lang="en-US" dirty="0"/>
              <a:t>: American Community Survey Public Use Microdata Sample (ACS-PUMS), 2013–2018.</a:t>
            </a:r>
            <a:endParaRPr lang="en-US" dirty="0">
              <a:solidFill>
                <a:srgbClr val="FF0000"/>
              </a:solidFill>
            </a:endParaRP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3571720147"/>
              </p:ext>
            </p:extLst>
          </p:nvPr>
        </p:nvGraphicFramePr>
        <p:xfrm>
          <a:off x="73152" y="1389889"/>
          <a:ext cx="8997696" cy="321661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661D2358-BFA0-47B2-BE3E-9B7D7DD07EA7}"/>
              </a:ext>
            </a:extLst>
          </p:cNvPr>
          <p:cNvSpPr txBox="1"/>
          <p:nvPr/>
        </p:nvSpPr>
        <p:spPr>
          <a:xfrm>
            <a:off x="73152" y="804672"/>
            <a:ext cx="8234086" cy="430887"/>
          </a:xfrm>
          <a:prstGeom prst="rect">
            <a:avLst/>
          </a:prstGeom>
          <a:noFill/>
        </p:spPr>
        <p:txBody>
          <a:bodyPr wrap="square" lIns="0" tIns="0" rIns="0" bIns="0" rtlCol="0" anchor="ctr" anchorCtr="0">
            <a:spAutoFit/>
          </a:bodyPr>
          <a:lstStyle/>
          <a:p>
            <a:r>
              <a:rPr lang="es-ES" sz="1400" i="1" dirty="0"/>
              <a:t>Porcentaje de adultos no asegurados de 19 a 64 años de edad, por raza y etnia, según el estado de expansión </a:t>
            </a:r>
            <a:br>
              <a:rPr lang="es-ES" sz="1400" i="1" dirty="0"/>
            </a:br>
            <a:r>
              <a:rPr lang="es-ES" sz="1400" i="1" dirty="0"/>
              <a:t>de </a:t>
            </a:r>
            <a:r>
              <a:rPr lang="es-ES" sz="1400" i="1" dirty="0" err="1"/>
              <a:t>Medicaid</a:t>
            </a:r>
            <a:endParaRPr lang="en-US" sz="1400" i="1" dirty="0"/>
          </a:p>
        </p:txBody>
      </p:sp>
    </p:spTree>
    <p:extLst>
      <p:ext uri="{BB962C8B-B14F-4D97-AF65-F5344CB8AC3E}">
        <p14:creationId xmlns:p14="http://schemas.microsoft.com/office/powerpoint/2010/main" val="2493336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8997696" cy="685800"/>
          </a:xfrm>
        </p:spPr>
        <p:txBody>
          <a:bodyPr/>
          <a:lstStyle/>
          <a:p>
            <a:r>
              <a:rPr lang="es-ES" sz="1600" dirty="0"/>
              <a:t>Documento 6. Las diferencias entre blancos y negros en problemas de acceso relacionados con </a:t>
            </a:r>
            <a:br>
              <a:rPr lang="es-ES" sz="1600" dirty="0"/>
            </a:br>
            <a:r>
              <a:rPr lang="es-ES" sz="1600" dirty="0"/>
              <a:t>los costos se han reducido tanto en los estados donde hubo expansión como en los que no la hubo, pero de manera más significativa en aquellos donde la hubo.</a:t>
            </a:r>
            <a:endParaRPr lang="en-US" sz="1600" dirty="0"/>
          </a:p>
        </p:txBody>
      </p:sp>
      <p:sp>
        <p:nvSpPr>
          <p:cNvPr id="18" name="Text Placeholder 17"/>
          <p:cNvSpPr>
            <a:spLocks noGrp="1"/>
          </p:cNvSpPr>
          <p:nvPr>
            <p:ph type="body" sz="quarter" idx="22"/>
          </p:nvPr>
        </p:nvSpPr>
        <p:spPr>
          <a:xfrm>
            <a:off x="71501" y="5696712"/>
            <a:ext cx="9001063" cy="495834"/>
          </a:xfrm>
        </p:spPr>
        <p:txBody>
          <a:bodyPr/>
          <a:lstStyle/>
          <a:p>
            <a:pPr>
              <a:spcAft>
                <a:spcPts val="300"/>
              </a:spcAft>
            </a:pPr>
            <a:r>
              <a:rPr lang="es-ES" dirty="0"/>
              <a:t>Nota: Los estados con expansión son aquellos que expandieron </a:t>
            </a:r>
            <a:r>
              <a:rPr lang="es-ES" dirty="0" err="1"/>
              <a:t>Medicaid</a:t>
            </a:r>
            <a:r>
              <a:rPr lang="es-ES" dirty="0"/>
              <a:t> el 1 de enero de 2018. En esa fecha, había 19 estados que aún no habían expandido el </a:t>
            </a:r>
            <a:r>
              <a:rPr lang="es-ES" dirty="0" err="1"/>
              <a:t>Medicaid</a:t>
            </a:r>
            <a:r>
              <a:rPr lang="es-ES" dirty="0"/>
              <a:t>. Maine y Virginia implementaron la expansión de </a:t>
            </a:r>
            <a:r>
              <a:rPr lang="es-ES" dirty="0" err="1"/>
              <a:t>Medicaid</a:t>
            </a:r>
            <a:r>
              <a:rPr lang="es-ES" dirty="0"/>
              <a:t> en 2019 y se consideran sin expansión a efectos de este análisis</a:t>
            </a:r>
            <a:r>
              <a:rPr lang="en-US" dirty="0"/>
              <a:t>.</a:t>
            </a:r>
          </a:p>
          <a:p>
            <a:r>
              <a:rPr lang="en-US" dirty="0" err="1"/>
              <a:t>Datos</a:t>
            </a:r>
            <a:r>
              <a:rPr lang="en-US" dirty="0"/>
              <a:t>: Behavioral Risk Factor Surveillance System (BRFSS), 2013–2018.</a:t>
            </a:r>
            <a:endParaRPr lang="en-US" dirty="0">
              <a:solidFill>
                <a:srgbClr val="FF0000"/>
              </a:solidFill>
            </a:endParaRP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3775800081"/>
              </p:ext>
            </p:extLst>
          </p:nvPr>
        </p:nvGraphicFramePr>
        <p:xfrm>
          <a:off x="73152" y="1345291"/>
          <a:ext cx="8997696" cy="32180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052B2E8A-5138-4051-BF3A-3B8EA663D12E}"/>
              </a:ext>
            </a:extLst>
          </p:cNvPr>
          <p:cNvSpPr txBox="1"/>
          <p:nvPr/>
        </p:nvSpPr>
        <p:spPr>
          <a:xfrm>
            <a:off x="73150" y="804672"/>
            <a:ext cx="8229600" cy="430887"/>
          </a:xfrm>
          <a:prstGeom prst="rect">
            <a:avLst/>
          </a:prstGeom>
          <a:noFill/>
        </p:spPr>
        <p:txBody>
          <a:bodyPr wrap="square" lIns="0" tIns="0" rIns="0" bIns="0" rtlCol="0" anchor="ctr" anchorCtr="0">
            <a:spAutoFit/>
          </a:bodyPr>
          <a:lstStyle/>
          <a:p>
            <a:r>
              <a:rPr lang="es-ES" sz="1400" i="1" dirty="0"/>
              <a:t>Porcentaje de adultos de 18 a 64 años que evitaron la atención médica debido al costo en los últimos 12 meses, por raza y etnia, según el estado de expansión de Medicaid</a:t>
            </a:r>
            <a:endParaRPr lang="en-US" sz="1400" i="1" dirty="0"/>
          </a:p>
        </p:txBody>
      </p:sp>
    </p:spTree>
    <p:extLst>
      <p:ext uri="{BB962C8B-B14F-4D97-AF65-F5344CB8AC3E}">
        <p14:creationId xmlns:p14="http://schemas.microsoft.com/office/powerpoint/2010/main" val="3764451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85800"/>
          </a:xfrm>
        </p:spPr>
        <p:txBody>
          <a:bodyPr/>
          <a:lstStyle/>
          <a:p>
            <a:r>
              <a:rPr lang="es-ES" sz="1600" dirty="0"/>
              <a:t>Documento 7. La disparidad entre hispanos y blancos en cuanto a evitar la atención médica debido </a:t>
            </a:r>
            <a:br>
              <a:rPr lang="es-ES" sz="1600" dirty="0"/>
            </a:br>
            <a:r>
              <a:rPr lang="es-ES" sz="1600" dirty="0"/>
              <a:t>al costo ha disminuido significativamente tanto en los estados donde hubo expansión como en los que no la hubo</a:t>
            </a:r>
            <a:r>
              <a:rPr lang="en-US" sz="1600" dirty="0"/>
              <a:t>.</a:t>
            </a: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1018362023"/>
              </p:ext>
            </p:extLst>
          </p:nvPr>
        </p:nvGraphicFramePr>
        <p:xfrm>
          <a:off x="73152" y="1389887"/>
          <a:ext cx="8997696" cy="321661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052B2E8A-5138-4051-BF3A-3B8EA663D12E}"/>
              </a:ext>
            </a:extLst>
          </p:cNvPr>
          <p:cNvSpPr txBox="1"/>
          <p:nvPr/>
        </p:nvSpPr>
        <p:spPr>
          <a:xfrm>
            <a:off x="73152" y="804672"/>
            <a:ext cx="8229600" cy="430887"/>
          </a:xfrm>
          <a:prstGeom prst="rect">
            <a:avLst/>
          </a:prstGeom>
          <a:noFill/>
        </p:spPr>
        <p:txBody>
          <a:bodyPr wrap="square" lIns="0" tIns="0" rIns="0" bIns="0" rtlCol="0" anchor="ctr" anchorCtr="0">
            <a:spAutoFit/>
          </a:bodyPr>
          <a:lstStyle/>
          <a:p>
            <a:r>
              <a:rPr lang="es-ES" sz="1400" i="1" dirty="0"/>
              <a:t>Porcentaje de adultos de 18 a 64 años que evitaron la atención médica debido al costo en los últimos 12 meses, por raza y etnia, según el estado de expansión de Medicaid</a:t>
            </a:r>
            <a:endParaRPr lang="en-US" sz="1400" i="1" dirty="0"/>
          </a:p>
        </p:txBody>
      </p:sp>
      <p:sp>
        <p:nvSpPr>
          <p:cNvPr id="9" name="Text Placeholder 17">
            <a:extLst>
              <a:ext uri="{FF2B5EF4-FFF2-40B4-BE49-F238E27FC236}">
                <a16:creationId xmlns:a16="http://schemas.microsoft.com/office/drawing/2014/main" id="{85D6B32B-10C9-4855-B4FF-18313810DEBD}"/>
              </a:ext>
            </a:extLst>
          </p:cNvPr>
          <p:cNvSpPr>
            <a:spLocks noGrp="1"/>
          </p:cNvSpPr>
          <p:nvPr>
            <p:ph type="body" sz="quarter" idx="22"/>
          </p:nvPr>
        </p:nvSpPr>
        <p:spPr>
          <a:xfrm>
            <a:off x="71501" y="5696712"/>
            <a:ext cx="9001063" cy="495834"/>
          </a:xfrm>
        </p:spPr>
        <p:txBody>
          <a:bodyPr/>
          <a:lstStyle/>
          <a:p>
            <a:pPr>
              <a:spcAft>
                <a:spcPts val="300"/>
              </a:spcAft>
            </a:pPr>
            <a:r>
              <a:rPr lang="es-ES" dirty="0"/>
              <a:t>Nota: Los estados con expansión son aquellos que expandieron </a:t>
            </a:r>
            <a:r>
              <a:rPr lang="es-ES" dirty="0" err="1"/>
              <a:t>Medicaid</a:t>
            </a:r>
            <a:r>
              <a:rPr lang="es-ES" dirty="0"/>
              <a:t> el 1 de enero de 2018. En esa fecha, había 19 estados que aún no habían expandido el </a:t>
            </a:r>
            <a:r>
              <a:rPr lang="es-ES" dirty="0" err="1"/>
              <a:t>Medicaid</a:t>
            </a:r>
            <a:r>
              <a:rPr lang="es-ES" dirty="0"/>
              <a:t>. Maine y Virginia implementaron la expansión de </a:t>
            </a:r>
            <a:r>
              <a:rPr lang="es-ES" dirty="0" err="1"/>
              <a:t>Medicaid</a:t>
            </a:r>
            <a:r>
              <a:rPr lang="es-ES" dirty="0"/>
              <a:t> en 2019 y se consideran sin expansión a efectos de este análisis</a:t>
            </a:r>
            <a:r>
              <a:rPr lang="en-US" dirty="0"/>
              <a:t>.</a:t>
            </a:r>
          </a:p>
          <a:p>
            <a:r>
              <a:rPr lang="en-US" dirty="0" err="1"/>
              <a:t>Datos</a:t>
            </a:r>
            <a:r>
              <a:rPr lang="en-US" dirty="0"/>
              <a:t>: Behavioral Risk Factor Surveillance System (BRFSS), 2013–2018.</a:t>
            </a:r>
            <a:endParaRPr lang="en-US" dirty="0">
              <a:solidFill>
                <a:srgbClr val="FF0000"/>
              </a:solidFill>
            </a:endParaRPr>
          </a:p>
        </p:txBody>
      </p:sp>
    </p:spTree>
    <p:extLst>
      <p:ext uri="{BB962C8B-B14F-4D97-AF65-F5344CB8AC3E}">
        <p14:creationId xmlns:p14="http://schemas.microsoft.com/office/powerpoint/2010/main" val="93561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85800"/>
          </a:xfrm>
        </p:spPr>
        <p:txBody>
          <a:bodyPr/>
          <a:lstStyle/>
          <a:p>
            <a:r>
              <a:rPr lang="es-ES" sz="1600" dirty="0"/>
              <a:t>Documento 8. Los adultos negros en estados con expansión ahora tienen casi la misma probabilidad que los adultos blancos en esos mismos estados de tener un proveedor de atención médica habitual.</a:t>
            </a:r>
            <a:endParaRPr lang="en-US" sz="1600" dirty="0"/>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322238875"/>
              </p:ext>
            </p:extLst>
          </p:nvPr>
        </p:nvGraphicFramePr>
        <p:xfrm>
          <a:off x="73152" y="1335026"/>
          <a:ext cx="8979408" cy="3219721"/>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EDA0948A-7BF6-4DCD-818A-16C0FC2F95C4}"/>
              </a:ext>
            </a:extLst>
          </p:cNvPr>
          <p:cNvSpPr txBox="1"/>
          <p:nvPr/>
        </p:nvSpPr>
        <p:spPr>
          <a:xfrm>
            <a:off x="73152" y="804672"/>
            <a:ext cx="8234086" cy="430887"/>
          </a:xfrm>
          <a:prstGeom prst="rect">
            <a:avLst/>
          </a:prstGeom>
          <a:noFill/>
        </p:spPr>
        <p:txBody>
          <a:bodyPr wrap="square" lIns="0" tIns="0" rIns="0" bIns="0" rtlCol="0" anchor="ctr" anchorCtr="0">
            <a:spAutoFit/>
          </a:bodyPr>
          <a:lstStyle/>
          <a:p>
            <a:r>
              <a:rPr lang="es-ES" sz="1400" i="1" dirty="0"/>
              <a:t>Porcentaje de adultos de 18 a 64 años de edad que declararon tener un proveedor de atención médica habitual, por raza y etnia, según el estado de expansión de </a:t>
            </a:r>
            <a:r>
              <a:rPr lang="es-ES" sz="1400" i="1" dirty="0" err="1"/>
              <a:t>Medicaid</a:t>
            </a:r>
            <a:endParaRPr lang="en-US" sz="1400" i="1" dirty="0"/>
          </a:p>
        </p:txBody>
      </p:sp>
      <p:sp>
        <p:nvSpPr>
          <p:cNvPr id="8" name="Text Placeholder 17">
            <a:extLst>
              <a:ext uri="{FF2B5EF4-FFF2-40B4-BE49-F238E27FC236}">
                <a16:creationId xmlns:a16="http://schemas.microsoft.com/office/drawing/2014/main" id="{B09F3B32-AB5F-406E-9B66-18C8DD6A0960}"/>
              </a:ext>
            </a:extLst>
          </p:cNvPr>
          <p:cNvSpPr>
            <a:spLocks noGrp="1"/>
          </p:cNvSpPr>
          <p:nvPr>
            <p:ph type="body" sz="quarter" idx="22"/>
          </p:nvPr>
        </p:nvSpPr>
        <p:spPr>
          <a:xfrm>
            <a:off x="71501" y="5696712"/>
            <a:ext cx="9001063" cy="495834"/>
          </a:xfrm>
        </p:spPr>
        <p:txBody>
          <a:bodyPr/>
          <a:lstStyle/>
          <a:p>
            <a:pPr>
              <a:spcAft>
                <a:spcPts val="300"/>
              </a:spcAft>
            </a:pPr>
            <a:r>
              <a:rPr lang="es-ES" dirty="0"/>
              <a:t>Nota: Los estados con expansión son aquellos que expandieron </a:t>
            </a:r>
            <a:r>
              <a:rPr lang="es-ES" dirty="0" err="1"/>
              <a:t>Medicaid</a:t>
            </a:r>
            <a:r>
              <a:rPr lang="es-ES" dirty="0"/>
              <a:t> el 1 de enero de 2018. En esa fecha, había 19 estados que aún no habían expandido el </a:t>
            </a:r>
            <a:r>
              <a:rPr lang="es-ES" dirty="0" err="1"/>
              <a:t>Medicaid</a:t>
            </a:r>
            <a:r>
              <a:rPr lang="es-ES" dirty="0"/>
              <a:t>. Maine y Virginia implementaron la expansión de </a:t>
            </a:r>
            <a:r>
              <a:rPr lang="es-ES" dirty="0" err="1"/>
              <a:t>Medicaid</a:t>
            </a:r>
            <a:r>
              <a:rPr lang="es-ES" dirty="0"/>
              <a:t> en 2019 y se consideran sin expansión a efectos de este análisis.</a:t>
            </a:r>
          </a:p>
          <a:p>
            <a:pPr>
              <a:spcAft>
                <a:spcPts val="300"/>
              </a:spcAft>
            </a:pPr>
            <a:r>
              <a:rPr lang="en-US" dirty="0" err="1"/>
              <a:t>Datos</a:t>
            </a:r>
            <a:r>
              <a:rPr lang="en-US" dirty="0"/>
              <a:t>: Behavioral Risk Factor Surveillance System (BRFSS), 2013–2018.</a:t>
            </a:r>
            <a:endParaRPr lang="en-US" dirty="0">
              <a:solidFill>
                <a:srgbClr val="FF0000"/>
              </a:solidFill>
            </a:endParaRPr>
          </a:p>
        </p:txBody>
      </p:sp>
    </p:spTree>
    <p:extLst>
      <p:ext uri="{BB962C8B-B14F-4D97-AF65-F5344CB8AC3E}">
        <p14:creationId xmlns:p14="http://schemas.microsoft.com/office/powerpoint/2010/main" val="849638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3152" y="0"/>
            <a:ext cx="9001000" cy="685800"/>
          </a:xfrm>
        </p:spPr>
        <p:txBody>
          <a:bodyPr/>
          <a:lstStyle/>
          <a:p>
            <a:r>
              <a:rPr lang="es-ES" sz="1600" dirty="0"/>
              <a:t>Documento 9. Los hispanos tanto en los estados donde hubo expansión como en los que no la hubo, reportaron tasas modestamente más altas en cuanto a tener un proveedor de atención médica habitual, mientras que los adultos blancos mantuvieron en gran medida sus altas tasas.</a:t>
            </a:r>
            <a:endParaRPr lang="en-US" sz="1600" dirty="0"/>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4172664739"/>
              </p:ext>
            </p:extLst>
          </p:nvPr>
        </p:nvGraphicFramePr>
        <p:xfrm>
          <a:off x="73152" y="1335024"/>
          <a:ext cx="8979408" cy="32714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EDA0948A-7BF6-4DCD-818A-16C0FC2F95C4}"/>
              </a:ext>
            </a:extLst>
          </p:cNvPr>
          <p:cNvSpPr txBox="1"/>
          <p:nvPr/>
        </p:nvSpPr>
        <p:spPr>
          <a:xfrm>
            <a:off x="73152" y="804672"/>
            <a:ext cx="8225459" cy="430887"/>
          </a:xfrm>
          <a:prstGeom prst="rect">
            <a:avLst/>
          </a:prstGeom>
          <a:noFill/>
        </p:spPr>
        <p:txBody>
          <a:bodyPr wrap="square" lIns="0" tIns="0" rIns="0" bIns="0" rtlCol="0" anchor="ctr" anchorCtr="0">
            <a:spAutoFit/>
          </a:bodyPr>
          <a:lstStyle/>
          <a:p>
            <a:r>
              <a:rPr lang="es-ES" sz="1400" i="1" dirty="0"/>
              <a:t>Porcentaje de adultos de 18 a 64 años de edad que declararon tener un proveedor de atención médica habitual, por raza y etnia, según el estado de expansión de </a:t>
            </a:r>
            <a:r>
              <a:rPr lang="es-ES" sz="1400" i="1" dirty="0" err="1"/>
              <a:t>Medicaid</a:t>
            </a:r>
            <a:endParaRPr lang="en-US" sz="1400" i="1" dirty="0"/>
          </a:p>
        </p:txBody>
      </p:sp>
      <p:sp>
        <p:nvSpPr>
          <p:cNvPr id="8" name="Text Placeholder 17">
            <a:extLst>
              <a:ext uri="{FF2B5EF4-FFF2-40B4-BE49-F238E27FC236}">
                <a16:creationId xmlns:a16="http://schemas.microsoft.com/office/drawing/2014/main" id="{577F9BFA-D802-4154-A692-02E4F4DBD5DB}"/>
              </a:ext>
            </a:extLst>
          </p:cNvPr>
          <p:cNvSpPr>
            <a:spLocks noGrp="1"/>
          </p:cNvSpPr>
          <p:nvPr>
            <p:ph type="body" sz="quarter" idx="22"/>
          </p:nvPr>
        </p:nvSpPr>
        <p:spPr>
          <a:xfrm>
            <a:off x="71501" y="5696712"/>
            <a:ext cx="9001063" cy="495834"/>
          </a:xfrm>
        </p:spPr>
        <p:txBody>
          <a:bodyPr/>
          <a:lstStyle/>
          <a:p>
            <a:pPr>
              <a:spcAft>
                <a:spcPts val="300"/>
              </a:spcAft>
            </a:pPr>
            <a:r>
              <a:rPr lang="es-ES" dirty="0"/>
              <a:t>Nota: Los estados con expansión son aquellos que expandieron </a:t>
            </a:r>
            <a:r>
              <a:rPr lang="es-ES" dirty="0" err="1"/>
              <a:t>Medicaid</a:t>
            </a:r>
            <a:r>
              <a:rPr lang="es-ES" dirty="0"/>
              <a:t> el 1 de enero de 2018. En esa fecha, había 19 estados que aún no habían expandido el </a:t>
            </a:r>
            <a:r>
              <a:rPr lang="es-ES" dirty="0" err="1"/>
              <a:t>Medicaid</a:t>
            </a:r>
            <a:r>
              <a:rPr lang="es-ES" dirty="0"/>
              <a:t>. Maine y Virginia implementaron la expansión de </a:t>
            </a:r>
            <a:r>
              <a:rPr lang="es-ES" dirty="0" err="1"/>
              <a:t>Medicaid</a:t>
            </a:r>
            <a:r>
              <a:rPr lang="es-ES" dirty="0"/>
              <a:t> en 2019 y se consideran sin expansión a efectos de este análisis</a:t>
            </a:r>
            <a:r>
              <a:rPr lang="en-US" dirty="0"/>
              <a:t>.</a:t>
            </a:r>
          </a:p>
          <a:p>
            <a:r>
              <a:rPr lang="en-US" dirty="0" err="1"/>
              <a:t>Datos</a:t>
            </a:r>
            <a:r>
              <a:rPr lang="en-US" dirty="0"/>
              <a:t>: Behavioral Risk Factor Surveillance System (BRFSS), 2013–2018.</a:t>
            </a:r>
            <a:endParaRPr lang="en-US" dirty="0">
              <a:solidFill>
                <a:srgbClr val="FF0000"/>
              </a:solidFill>
            </a:endParaRPr>
          </a:p>
        </p:txBody>
      </p:sp>
    </p:spTree>
    <p:extLst>
      <p:ext uri="{BB962C8B-B14F-4D97-AF65-F5344CB8AC3E}">
        <p14:creationId xmlns:p14="http://schemas.microsoft.com/office/powerpoint/2010/main" val="491655457"/>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A7BA32944B54347B9D6F17571B4F941" ma:contentTypeVersion="9" ma:contentTypeDescription="Create a new document." ma:contentTypeScope="" ma:versionID="3f80cbbafbf8863e6c8506bf0243d5cf">
  <xsd:schema xmlns:xsd="http://www.w3.org/2001/XMLSchema" xmlns:xs="http://www.w3.org/2001/XMLSchema" xmlns:p="http://schemas.microsoft.com/office/2006/metadata/properties" xmlns:ns2="0206b73b-b166-48af-9d56-b72510519a7e" targetNamespace="http://schemas.microsoft.com/office/2006/metadata/properties" ma:root="true" ma:fieldsID="5d38618c836feeb7138f6cc95597aac0" ns2:_="">
    <xsd:import namespace="0206b73b-b166-48af-9d56-b72510519a7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EventHashCode" minOccurs="0"/>
                <xsd:element ref="ns2:MediaServiceGenerationTim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06b73b-b166-48af-9d56-b72510519a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6D5A4E-8E61-4DA7-96FB-E4107FCCC1C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0206b73b-b166-48af-9d56-b72510519a7e"/>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C039B6AC-D4D9-4845-8578-5923C2DC0110}">
  <ds:schemaRefs>
    <ds:schemaRef ds:uri="http://schemas.microsoft.com/sharepoint/v3/contenttype/forms"/>
  </ds:schemaRefs>
</ds:datastoreItem>
</file>

<file path=customXml/itemProps3.xml><?xml version="1.0" encoding="utf-8"?>
<ds:datastoreItem xmlns:ds="http://schemas.openxmlformats.org/officeDocument/2006/customXml" ds:itemID="{9E76D37F-98CD-40B2-A5C7-C650532360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06b73b-b166-48af-9d56-b72510519a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17392</TotalTime>
  <Words>1181</Words>
  <Application>Microsoft Macintosh PowerPoint</Application>
  <PresentationFormat>On-screen Show (4:3)</PresentationFormat>
  <Paragraphs>100</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Berlingske Serif Text</vt:lpstr>
      <vt:lpstr>Calibri</vt:lpstr>
      <vt:lpstr>InterFace</vt:lpstr>
      <vt:lpstr>Trebuchet MS</vt:lpstr>
      <vt:lpstr>1_Office Theme</vt:lpstr>
      <vt:lpstr>Documento 1. Las tasas de adultos sin seguro han disminuido para todos los grupos desde 2013,  y las disparidades se han reducido significativamente entre blancos, negros e hispanos.</vt:lpstr>
      <vt:lpstr>Documento 2. Todos los grupos están experimentando menos obstáculos financieros para acceder  a la atención médica, siendo los adultos negros e hispanos los que muestran la mayor reducción.</vt:lpstr>
      <vt:lpstr>Documento 3. Los adultos con un proveedor de atención médica habitual han aumentado modestamente entre los grupos negros e hispanos desde 2013, mientras que su nivel sigue siendo sistemáticamente alto entre los blancos.</vt:lpstr>
      <vt:lpstr>Documento 4. Los adultos negros que viven en estados con expansión actualmente tienen menos probabilidades de no estar asegurados que los adultos blancos que viven en estados sin expansión.</vt:lpstr>
      <vt:lpstr>Documento 5. Aunque los adultos hispanos en ambos grupos de estados reportaron menores tasas de no asegurados y reducciones en disparidades, las ganancias fueron mayores en los estados con expansión de Medicaid.</vt:lpstr>
      <vt:lpstr>Documento 6. Las diferencias entre blancos y negros en problemas de acceso relacionados con  los costos se han reducido tanto en los estados donde hubo expansión como en los que no la hubo, pero de manera más significativa en aquellos donde la hubo.</vt:lpstr>
      <vt:lpstr>Documento 7. La disparidad entre hispanos y blancos en cuanto a evitar la atención médica debido  al costo ha disminuido significativamente tanto en los estados donde hubo expansión como en los que no la hubo.</vt:lpstr>
      <vt:lpstr>Documento 8. Los adultos negros en estados con expansión ahora tienen casi la misma probabilidad que los adultos blancos en esos mismos estados de tener un proveedor de atención médica habitual.</vt:lpstr>
      <vt:lpstr>Documento 9. Los hispanos tanto en los estados donde hubo expansión como en los que no la hubo, reportaron tasas modestamente más altas en cuanto a tener un proveedor de atención médica habitual, mientras que los adultos blancos mantuvieron en gran medida sus altas tasas.</vt:lpstr>
      <vt:lpstr>Documento 10. Después de la expansión de Medicaid, la disparidad de cobertura de seguro entre negros y blancos en Luisiana disminuyó rápidamente en comparación con Georgia, debido en gran parte a los adultos de bajos ingresos.</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 Racial Ethnic Disparities — Exhibits</dc:title>
  <dc:creator>Baumgartner;Collins;Radley;Hayes</dc:creator>
  <cp:lastModifiedBy>Paul Frame</cp:lastModifiedBy>
  <cp:revision>503</cp:revision>
  <cp:lastPrinted>2020-01-15T14:57:47Z</cp:lastPrinted>
  <dcterms:created xsi:type="dcterms:W3CDTF">2019-07-22T14:57:03Z</dcterms:created>
  <dcterms:modified xsi:type="dcterms:W3CDTF">2020-01-15T16:12:32Z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0x0101006A7BA32944B54347B9D6F17571B4F941</vt:lpwstr>
  </property>
  <property fmtid="{D5CDD505-2E9C-101B-9397-08002B2CF9AE}" pid="3" name="TaxKeyword">
    <vt:lpwstr/>
  </property>
</Properties>
</file>