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468" r:id="rId5"/>
    <p:sldId id="471" r:id="rId6"/>
    <p:sldId id="469" r:id="rId7"/>
    <p:sldId id="495" r:id="rId8"/>
    <p:sldId id="507" r:id="rId9"/>
    <p:sldId id="486" r:id="rId10"/>
    <p:sldId id="508" r:id="rId11"/>
    <p:sldId id="485" r:id="rId12"/>
    <p:sldId id="509" r:id="rId13"/>
    <p:sldId id="503"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ira Gunja" initials="MG" lastIdx="22" clrIdx="0">
    <p:extLst>
      <p:ext uri="{19B8F6BF-5375-455C-9EA6-DF929625EA0E}">
        <p15:presenceInfo xmlns:p15="http://schemas.microsoft.com/office/powerpoint/2012/main" userId="S-1-5-21-1004529278-3813118908-2288687658-31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7F2E2"/>
    <a:srgbClr val="F0F7ED"/>
    <a:srgbClr val="F5F5F5"/>
    <a:srgbClr val="FBFBFB"/>
    <a:srgbClr val="515151"/>
    <a:srgbClr val="454545"/>
    <a:srgbClr val="2A2A2A"/>
    <a:srgbClr val="F7F7F7"/>
    <a:srgbClr val="F3F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D6CFAE-6E8A-40AD-96D5-88E7A972D4E1}" v="289" dt="2019-12-09T17:59:01.2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55" autoAdjust="0"/>
    <p:restoredTop sz="94660"/>
  </p:normalViewPr>
  <p:slideViewPr>
    <p:cSldViewPr snapToGrid="0">
      <p:cViewPr varScale="1">
        <p:scale>
          <a:sx n="148" d="100"/>
          <a:sy n="148" d="100"/>
        </p:scale>
        <p:origin x="307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076812839725427E-2"/>
          <c:y val="2.4383376193924059E-2"/>
          <c:w val="0.96152209710326764"/>
          <c:h val="0.8913343005863622"/>
        </c:manualLayout>
      </c:layout>
      <c:lineChart>
        <c:grouping val="standard"/>
        <c:varyColors val="0"/>
        <c:ser>
          <c:idx val="0"/>
          <c:order val="0"/>
          <c:tx>
            <c:strRef>
              <c:f>Sheet1!$A$2</c:f>
              <c:strCache>
                <c:ptCount val="1"/>
                <c:pt idx="0">
                  <c:v>All</c:v>
                </c:pt>
              </c:strCache>
            </c:strRef>
          </c:tx>
          <c:spPr>
            <a:ln w="28575" cap="rnd">
              <a:solidFill>
                <a:schemeClr val="accent4"/>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7451369443585491E-2"/>
                  <c:y val="3.61272705247671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43F1-413D-8693-5B2D41F8BBE8}"/>
                </c:ext>
              </c:extLst>
            </c:dLbl>
            <c:dLbl>
              <c:idx val="5"/>
              <c:layout>
                <c:manualLayout>
                  <c:x val="-2.7451369443585491E-2"/>
                  <c:y val="3.61272705247670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DFB-46A7-B290-CE656D03DF1E}"/>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4"/>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General</c:formatCode>
                <c:ptCount val="6"/>
                <c:pt idx="0">
                  <c:v>20.428000000000001</c:v>
                </c:pt>
                <c:pt idx="1">
                  <c:v>16.344999999999999</c:v>
                </c:pt>
                <c:pt idx="2">
                  <c:v>13.196999999999999</c:v>
                </c:pt>
                <c:pt idx="3">
                  <c:v>12.073</c:v>
                </c:pt>
                <c:pt idx="4">
                  <c:v>12.246</c:v>
                </c:pt>
                <c:pt idx="5">
                  <c:v>12.436999999999999</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Black</c:v>
                </c:pt>
              </c:strCache>
            </c:strRef>
          </c:tx>
          <c:spPr>
            <a:ln w="28575" cap="rnd">
              <a:solidFill>
                <a:schemeClr val="accent2"/>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43F1-413D-8693-5B2D41F8BBE8}"/>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General</c:formatCode>
                <c:ptCount val="6"/>
                <c:pt idx="0">
                  <c:v>24.352</c:v>
                </c:pt>
                <c:pt idx="1">
                  <c:v>19.207000000000001</c:v>
                </c:pt>
                <c:pt idx="2">
                  <c:v>15.465</c:v>
                </c:pt>
                <c:pt idx="3">
                  <c:v>13.691000000000001</c:v>
                </c:pt>
                <c:pt idx="4">
                  <c:v>13.888</c:v>
                </c:pt>
                <c:pt idx="5">
                  <c:v>14.422000000000001</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Hispanic</c:v>
                </c:pt>
              </c:strCache>
            </c:strRef>
          </c:tx>
          <c:spPr>
            <a:ln w="28575"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FDFB-46A7-B290-CE656D03DF1E}"/>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Sheet1!$B$4:$G$4</c:f>
              <c:numCache>
                <c:formatCode>General</c:formatCode>
                <c:ptCount val="6"/>
                <c:pt idx="0">
                  <c:v>40.222999999999999</c:v>
                </c:pt>
                <c:pt idx="1">
                  <c:v>33.018000000000001</c:v>
                </c:pt>
                <c:pt idx="2">
                  <c:v>27.64</c:v>
                </c:pt>
                <c:pt idx="3">
                  <c:v>25.547000000000001</c:v>
                </c:pt>
                <c:pt idx="4">
                  <c:v>25.055</c:v>
                </c:pt>
                <c:pt idx="5">
                  <c:v>24.927</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43F1-413D-8693-5B2D41F8BBE8}"/>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General</c:formatCode>
                <c:ptCount val="6"/>
                <c:pt idx="0">
                  <c:v>14.486000000000001</c:v>
                </c:pt>
                <c:pt idx="1">
                  <c:v>11.441000000000001</c:v>
                </c:pt>
                <c:pt idx="2">
                  <c:v>8.9390000000000001</c:v>
                </c:pt>
                <c:pt idx="3">
                  <c:v>8.1530000000000005</c:v>
                </c:pt>
                <c:pt idx="4">
                  <c:v>8.4350000000000005</c:v>
                </c:pt>
                <c:pt idx="5">
                  <c:v>8.6289999999999996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59414079"/>
        <c:crosses val="autoZero"/>
        <c:auto val="1"/>
        <c:lblAlgn val="ctr"/>
        <c:lblOffset val="100"/>
        <c:noMultiLvlLbl val="0"/>
      </c:catAx>
      <c:valAx>
        <c:axId val="1559414079"/>
        <c:scaling>
          <c:orientation val="minMax"/>
          <c:max val="5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r"/>
      <c:layout>
        <c:manualLayout>
          <c:xMode val="edge"/>
          <c:yMode val="edge"/>
          <c:x val="0.49881008033138402"/>
          <c:y val="3.9312098601755451E-3"/>
          <c:w val="0.46175572516539259"/>
          <c:h val="4.405571591573390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23314811458712E-2"/>
          <c:y val="2.0704614191215803E-2"/>
          <c:w val="0.95777495274691193"/>
          <c:h val="0.90994557689834288"/>
        </c:manualLayout>
      </c:layout>
      <c:lineChart>
        <c:grouping val="standard"/>
        <c:varyColors val="0"/>
        <c:ser>
          <c:idx val="0"/>
          <c:order val="0"/>
          <c:tx>
            <c:strRef>
              <c:f>Sheet1!$A$2</c:f>
              <c:strCache>
                <c:ptCount val="1"/>
                <c:pt idx="0">
                  <c:v>Black (Louisiana)</c:v>
                </c:pt>
              </c:strCache>
            </c:strRef>
          </c:tx>
          <c:spPr>
            <a:ln w="38100" cap="rnd">
              <a:solidFill>
                <a:schemeClr val="accent2"/>
              </a:solidFill>
              <a:round/>
            </a:ln>
            <a:effectLst/>
          </c:spPr>
          <c:marker>
            <c:symbol val="none"/>
          </c:marker>
          <c:dLbls>
            <c:dLbl>
              <c:idx val="0"/>
              <c:layout>
                <c:manualLayout>
                  <c:x val="-5.465229751804046E-2"/>
                  <c:y val="-4.3220319948344341E-2"/>
                </c:manualLayout>
              </c:layout>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47B-403D-966D-50D713A92C1D}"/>
                </c:ext>
              </c:extLst>
            </c:dLbl>
            <c:dLbl>
              <c:idx val="1"/>
              <c:delete val="1"/>
              <c:extLst>
                <c:ext xmlns:c15="http://schemas.microsoft.com/office/drawing/2012/chart" uri="{CE6537A1-D6FC-4f65-9D91-7224C49458BB}"/>
                <c:ext xmlns:c16="http://schemas.microsoft.com/office/drawing/2014/chart" uri="{C3380CC4-5D6E-409C-BE32-E72D297353CC}">
                  <c16:uniqueId val="{0000000D-F47B-403D-966D-50D713A92C1D}"/>
                </c:ext>
              </c:extLst>
            </c:dLbl>
            <c:dLbl>
              <c:idx val="2"/>
              <c:layout>
                <c:manualLayout>
                  <c:x val="1.8950876710485929E-2"/>
                  <c:y val="5.762709326445912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BEA-4335-8730-5EF44C835FF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41.957000000000001</c:v>
                </c:pt>
                <c:pt idx="1">
                  <c:v>34.976999999999997</c:v>
                </c:pt>
                <c:pt idx="2">
                  <c:v>30.079000000000001</c:v>
                </c:pt>
                <c:pt idx="3">
                  <c:v>22.754000000000001</c:v>
                </c:pt>
                <c:pt idx="4">
                  <c:v>16.556000000000001</c:v>
                </c:pt>
                <c:pt idx="5">
                  <c:v>14.03</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Black (Georgia)</c:v>
                </c:pt>
              </c:strCache>
            </c:strRef>
          </c:tx>
          <c:spPr>
            <a:ln w="28575" cap="rnd">
              <a:solidFill>
                <a:schemeClr val="accent2"/>
              </a:solidFill>
              <a:prstDash val="sysDash"/>
              <a:round/>
            </a:ln>
            <a:effectLst/>
          </c:spPr>
          <c:marker>
            <c:symbol val="none"/>
          </c:marker>
          <c:dLbls>
            <c:dLbl>
              <c:idx val="0"/>
              <c:layout>
                <c:manualLayout>
                  <c:x val="-5.465229751804046E-2"/>
                  <c:y val="2.881354663222929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47B-403D-966D-50D713A92C1D}"/>
                </c:ext>
              </c:extLst>
            </c:dLbl>
            <c:dLbl>
              <c:idx val="1"/>
              <c:delete val="1"/>
              <c:extLst>
                <c:ext xmlns:c15="http://schemas.microsoft.com/office/drawing/2012/chart" uri="{CE6537A1-D6FC-4f65-9D91-7224C49458BB}"/>
                <c:ext xmlns:c16="http://schemas.microsoft.com/office/drawing/2014/chart" uri="{C3380CC4-5D6E-409C-BE32-E72D297353CC}">
                  <c16:uniqueId val="{00000008-F47B-403D-966D-50D713A92C1D}"/>
                </c:ext>
              </c:extLst>
            </c:dLbl>
            <c:dLbl>
              <c:idx val="2"/>
              <c:layout>
                <c:manualLayout>
                  <c:x val="1.8950876710485929E-2"/>
                  <c:y val="-4.89830292747902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3"/>
              <c:layout>
                <c:manualLayout>
                  <c:x val="-2.7981755735021978E-2"/>
                  <c:y val="2.10484092540036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3-3BEA-4335-8730-5EF44C835FF7}"/>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4F6-4081-AB1D-8F43E53685B9}"/>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41.415999999999997</c:v>
                </c:pt>
                <c:pt idx="1">
                  <c:v>35.484000000000002</c:v>
                </c:pt>
                <c:pt idx="2">
                  <c:v>31.785</c:v>
                </c:pt>
                <c:pt idx="3">
                  <c:v>29.359000000000002</c:v>
                </c:pt>
                <c:pt idx="4">
                  <c:v>30.088999999999999</c:v>
                </c:pt>
                <c:pt idx="5">
                  <c:v>30.420999999999999</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White (Louisiana)</c:v>
                </c:pt>
              </c:strCache>
            </c:strRef>
          </c:tx>
          <c:spPr>
            <a:ln w="38100" cap="rnd">
              <a:solidFill>
                <a:schemeClr val="accent1"/>
              </a:solidFill>
              <a:prstDash val="solid"/>
              <a:round/>
            </a:ln>
            <a:effectLst/>
          </c:spPr>
          <c:marker>
            <c:symbol val="none"/>
          </c:marker>
          <c:dLbls>
            <c:dLbl>
              <c:idx val="0"/>
              <c:layout>
                <c:manualLayout>
                  <c:x val="-5.465229751804046E-2"/>
                  <c:y val="2.3050837305783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47B-403D-966D-50D713A92C1D}"/>
                </c:ext>
              </c:extLst>
            </c:dLbl>
            <c:dLbl>
              <c:idx val="1"/>
              <c:delete val="1"/>
              <c:extLst>
                <c:ext xmlns:c15="http://schemas.microsoft.com/office/drawing/2012/chart" uri="{CE6537A1-D6FC-4f65-9D91-7224C49458BB}"/>
                <c:ext xmlns:c16="http://schemas.microsoft.com/office/drawing/2014/chart" uri="{C3380CC4-5D6E-409C-BE32-E72D297353CC}">
                  <c16:uniqueId val="{00000007-F47B-403D-966D-50D713A92C1D}"/>
                </c:ext>
              </c:extLst>
            </c:dLbl>
            <c:dLbl>
              <c:idx val="2"/>
              <c:layout>
                <c:manualLayout>
                  <c:x val="-2.7981755735021978E-2"/>
                  <c:y val="3.54551825701183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3"/>
              <c:layout>
                <c:manualLayout>
                  <c:x val="-2.7981755735021978E-2"/>
                  <c:y val="-2.68108917021296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2868-4B15-BE06-E54355159905}"/>
                </c:ext>
              </c:extLst>
            </c:dLbl>
            <c:dLbl>
              <c:idx val="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BEA-4335-8730-5EF44C835FF7}"/>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37.686999999999998</c:v>
                </c:pt>
                <c:pt idx="1">
                  <c:v>34.972999999999999</c:v>
                </c:pt>
                <c:pt idx="2">
                  <c:v>28.677</c:v>
                </c:pt>
                <c:pt idx="3">
                  <c:v>24.343</c:v>
                </c:pt>
                <c:pt idx="4">
                  <c:v>18.001000000000001</c:v>
                </c:pt>
                <c:pt idx="5">
                  <c:v>16.498000000000001</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 (Georgia)</c:v>
                </c:pt>
              </c:strCache>
            </c:strRef>
          </c:tx>
          <c:spPr>
            <a:ln w="28575" cap="rnd">
              <a:solidFill>
                <a:schemeClr val="accent1"/>
              </a:solidFill>
              <a:prstDash val="sysDash"/>
              <a:round/>
            </a:ln>
            <a:effectLst/>
          </c:spPr>
          <c:marker>
            <c:symbol val="none"/>
          </c:marker>
          <c:dLbls>
            <c:dLbl>
              <c:idx val="0"/>
              <c:layout>
                <c:manualLayout>
                  <c:x val="-5.465229751804046E-2"/>
                  <c:y val="3.4576255958675473E-2"/>
                </c:manualLayout>
              </c:layout>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47B-403D-966D-50D713A92C1D}"/>
                </c:ext>
              </c:extLst>
            </c:dLbl>
            <c:dLbl>
              <c:idx val="1"/>
              <c:delete val="1"/>
              <c:extLst>
                <c:ext xmlns:c15="http://schemas.microsoft.com/office/drawing/2012/chart" uri="{CE6537A1-D6FC-4f65-9D91-7224C49458BB}"/>
                <c:ext xmlns:c16="http://schemas.microsoft.com/office/drawing/2014/chart" uri="{C3380CC4-5D6E-409C-BE32-E72D297353CC}">
                  <c16:uniqueId val="{00000010-F47B-403D-966D-50D713A92C1D}"/>
                </c:ext>
              </c:extLst>
            </c:dLbl>
            <c:dLbl>
              <c:idx val="2"/>
              <c:layout>
                <c:manualLayout>
                  <c:x val="-2.7981755735021978E-2"/>
                  <c:y val="-2.68108917021296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2868-4B15-BE06-E54355159905}"/>
                </c:ext>
              </c:extLst>
            </c:dLbl>
            <c:dLbl>
              <c:idx val="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BEA-4335-8730-5EF44C835FF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40.932000000000002</c:v>
                </c:pt>
                <c:pt idx="1">
                  <c:v>34.347000000000001</c:v>
                </c:pt>
                <c:pt idx="2">
                  <c:v>33.168999999999997</c:v>
                </c:pt>
                <c:pt idx="3">
                  <c:v>32.273000000000003</c:v>
                </c:pt>
                <c:pt idx="4">
                  <c:v>32.219000000000001</c:v>
                </c:pt>
                <c:pt idx="5">
                  <c:v>33.076000000000001</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noMultiLvlLbl val="0"/>
      </c:catAx>
      <c:valAx>
        <c:axId val="1559414079"/>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b"/>
      <c:layout>
        <c:manualLayout>
          <c:xMode val="edge"/>
          <c:yMode val="edge"/>
          <c:x val="0.51341932423589332"/>
          <c:y val="0"/>
          <c:w val="0.44885479416385476"/>
          <c:h val="0.1353325559120031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42859920287743E-2"/>
          <c:y val="2.5713410383192352E-2"/>
          <c:w val="0.96099698648780019"/>
          <c:h val="0.8935021785866204"/>
        </c:manualLayout>
      </c:layout>
      <c:lineChart>
        <c:grouping val="standard"/>
        <c:varyColors val="0"/>
        <c:ser>
          <c:idx val="1"/>
          <c:order val="0"/>
          <c:tx>
            <c:strRef>
              <c:f>Sheet1!$A$2</c:f>
              <c:strCache>
                <c:ptCount val="1"/>
                <c:pt idx="0">
                  <c:v>All</c:v>
                </c:pt>
              </c:strCache>
            </c:strRef>
          </c:tx>
          <c:spPr>
            <a:ln w="28575" cap="rnd">
              <a:solidFill>
                <a:schemeClr val="accent4"/>
              </a:solidFill>
              <a:round/>
            </a:ln>
            <a:effectLst/>
          </c:spPr>
          <c:marker>
            <c:symbol val="none"/>
          </c:marker>
          <c:dLbls>
            <c:dLbl>
              <c:idx val="0"/>
              <c:layout>
                <c:manualLayout>
                  <c:x val="-3.0187004402227498E-2"/>
                  <c:y val="-3.74444176192794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AA-724D-A273-6E608E9C185D}"/>
                </c:ext>
              </c:extLst>
            </c:dLbl>
            <c:dLbl>
              <c:idx val="1"/>
              <c:layout>
                <c:manualLayout>
                  <c:x val="-2.7451369443585491E-2"/>
                  <c:y val="-3.07863525042419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3"/>
              <c:layout>
                <c:manualLayout>
                  <c:x val="-2.7451369443585491E-2"/>
                  <c:y val="-2.18237702266780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5D50-4D89-A65B-36C5D7A7C7D4}"/>
                </c:ext>
              </c:extLst>
            </c:dLbl>
            <c:dLbl>
              <c:idx val="5"/>
              <c:layout>
                <c:manualLayout>
                  <c:x val="-2.7451369443585387E-2"/>
                  <c:y val="-2.48112976525326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53-4F05-BB6F-20F8E7F6CEB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4"/>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General</c:formatCode>
                <c:ptCount val="6"/>
                <c:pt idx="0">
                  <c:v>18.539183037826561</c:v>
                </c:pt>
                <c:pt idx="1">
                  <c:v>16.633377641065316</c:v>
                </c:pt>
                <c:pt idx="2">
                  <c:v>15.293600252719328</c:v>
                </c:pt>
                <c:pt idx="3">
                  <c:v>15.11645862123091</c:v>
                </c:pt>
                <c:pt idx="4">
                  <c:v>15.697902725414496</c:v>
                </c:pt>
                <c:pt idx="5">
                  <c:v>15.091822484209217</c:v>
                </c:pt>
              </c:numCache>
            </c:numRef>
          </c:val>
          <c:smooth val="0"/>
          <c:extLst>
            <c:ext xmlns:c16="http://schemas.microsoft.com/office/drawing/2014/chart" uri="{C3380CC4-5D6E-409C-BE32-E72D297353CC}">
              <c16:uniqueId val="{00000001-F47B-403D-966D-50D713A92C1D}"/>
            </c:ext>
          </c:extLst>
        </c:ser>
        <c:ser>
          <c:idx val="2"/>
          <c:order val="1"/>
          <c:tx>
            <c:strRef>
              <c:f>Sheet1!$A$3</c:f>
              <c:strCache>
                <c:ptCount val="1"/>
                <c:pt idx="0">
                  <c:v>Black</c:v>
                </c:pt>
              </c:strCache>
            </c:strRef>
          </c:tx>
          <c:spPr>
            <a:ln w="28575" cap="rnd">
              <a:solidFill>
                <a:schemeClr val="accent2"/>
              </a:solidFill>
              <a:round/>
            </a:ln>
            <a:effectLst/>
          </c:spPr>
          <c:marker>
            <c:symbol val="none"/>
          </c:marker>
          <c:dLbls>
            <c:dLbl>
              <c:idx val="0"/>
              <c:layout>
                <c:manualLayout>
                  <c:x val="-3.0187004402227498E-2"/>
                  <c:y val="-3.74444176192793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AA-724D-A273-6E608E9C185D}"/>
                </c:ext>
              </c:extLst>
            </c:dLbl>
            <c:dLbl>
              <c:idx val="1"/>
              <c:layout>
                <c:manualLayout>
                  <c:x val="-2.7451369443585491E-2"/>
                  <c:y val="-2.77988250783873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3"/>
              <c:layout>
                <c:manualLayout>
                  <c:x val="-2.7451369443585491E-2"/>
                  <c:y val="-3.07863525042419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5D50-4D89-A65B-36C5D7A7C7D4}"/>
                </c:ext>
              </c:extLst>
            </c:dLbl>
            <c:dLbl>
              <c:idx val="5"/>
              <c:layout>
                <c:manualLayout>
                  <c:x val="-2.7451369443585387E-2"/>
                  <c:y val="-3.37738799300965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216-40C2-BE87-B1103BDE9F04}"/>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General</c:formatCode>
                <c:ptCount val="6"/>
                <c:pt idx="0">
                  <c:v>23.15922254087905</c:v>
                </c:pt>
                <c:pt idx="1">
                  <c:v>20.915283749910873</c:v>
                </c:pt>
                <c:pt idx="2">
                  <c:v>18.387251260774249</c:v>
                </c:pt>
                <c:pt idx="3">
                  <c:v>17.897825353524876</c:v>
                </c:pt>
                <c:pt idx="4">
                  <c:v>18.799483397506211</c:v>
                </c:pt>
                <c:pt idx="5">
                  <c:v>17.57073602131506</c:v>
                </c:pt>
              </c:numCache>
            </c:numRef>
          </c:val>
          <c:smooth val="0"/>
          <c:extLst>
            <c:ext xmlns:c16="http://schemas.microsoft.com/office/drawing/2014/chart" uri="{C3380CC4-5D6E-409C-BE32-E72D297353CC}">
              <c16:uniqueId val="{00000002-F47B-403D-966D-50D713A92C1D}"/>
            </c:ext>
          </c:extLst>
        </c:ser>
        <c:ser>
          <c:idx val="3"/>
          <c:order val="2"/>
          <c:tx>
            <c:strRef>
              <c:f>Sheet1!$A$4</c:f>
              <c:strCache>
                <c:ptCount val="1"/>
                <c:pt idx="0">
                  <c:v>Hispanic</c:v>
                </c:pt>
              </c:strCache>
            </c:strRef>
          </c:tx>
          <c:spPr>
            <a:ln w="28575" cap="rnd">
              <a:solidFill>
                <a:schemeClr val="accent3"/>
              </a:solidFill>
              <a:round/>
            </a:ln>
            <a:effectLst/>
          </c:spPr>
          <c:marker>
            <c:symbol val="none"/>
          </c:marker>
          <c:dLbls>
            <c:dLbl>
              <c:idx val="1"/>
              <c:numFmt formatCode="#,##0.0" sourceLinked="0"/>
              <c:spPr>
                <a:noFill/>
                <a:ln>
                  <a:noFill/>
                </a:ln>
                <a:effectLst/>
              </c:spPr>
              <c:txPr>
                <a:bodyPr rot="0" spcFirstLastPara="1" vertOverflow="ellipsis" vert="horz" wrap="square" lIns="38100" tIns="19050" rIns="38100" bIns="18288"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0-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3-5D50-4D89-A65B-36C5D7A7C7D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General</c:formatCode>
                <c:ptCount val="6"/>
                <c:pt idx="0">
                  <c:v>27.836414865268011</c:v>
                </c:pt>
                <c:pt idx="1">
                  <c:v>24.85480590329475</c:v>
                </c:pt>
                <c:pt idx="2">
                  <c:v>22.761956027172449</c:v>
                </c:pt>
                <c:pt idx="3">
                  <c:v>21.917646967361009</c:v>
                </c:pt>
                <c:pt idx="4">
                  <c:v>21.873954955895414</c:v>
                </c:pt>
                <c:pt idx="5">
                  <c:v>21.182810725741959</c:v>
                </c:pt>
              </c:numCache>
            </c:numRef>
          </c:val>
          <c:smooth val="0"/>
          <c:extLst>
            <c:ext xmlns:c16="http://schemas.microsoft.com/office/drawing/2014/chart" uri="{C3380CC4-5D6E-409C-BE32-E72D297353CC}">
              <c16:uniqueId val="{00000003-F47B-403D-966D-50D713A92C1D}"/>
            </c:ext>
          </c:extLst>
        </c:ser>
        <c:ser>
          <c:idx val="0"/>
          <c:order val="3"/>
          <c:tx>
            <c:strRef>
              <c:f>Sheet1!$A$5</c:f>
              <c:strCache>
                <c:ptCount val="1"/>
                <c:pt idx="0">
                  <c:v>White</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3-3216-40C2-BE87-B1103BDE9F04}"/>
                </c:ext>
              </c:extLst>
            </c:dLbl>
            <c:dLbl>
              <c:idx val="4"/>
              <c:delete val="1"/>
              <c:extLst>
                <c:ext xmlns:c15="http://schemas.microsoft.com/office/drawing/2012/chart" uri="{CE6537A1-D6FC-4f65-9D91-7224C49458BB}"/>
                <c:ext xmlns:c16="http://schemas.microsoft.com/office/drawing/2014/chart" uri="{C3380CC4-5D6E-409C-BE32-E72D297353CC}">
                  <c16:uniqueId val="{00000005-3216-40C2-BE87-B1103BDE9F0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General</c:formatCode>
                <c:ptCount val="6"/>
                <c:pt idx="0">
                  <c:v>15.086921665404111</c:v>
                </c:pt>
                <c:pt idx="1">
                  <c:v>13.66924786250771</c:v>
                </c:pt>
                <c:pt idx="2">
                  <c:v>12.545518636416841</c:v>
                </c:pt>
                <c:pt idx="3">
                  <c:v>12.655588660859967</c:v>
                </c:pt>
                <c:pt idx="4">
                  <c:v>13.291970190340793</c:v>
                </c:pt>
                <c:pt idx="5">
                  <c:v>12.850019790762174</c:v>
                </c:pt>
              </c:numCache>
            </c:numRef>
          </c:val>
          <c:smooth val="0"/>
          <c:extLst>
            <c:ext xmlns:c16="http://schemas.microsoft.com/office/drawing/2014/chart" uri="{C3380CC4-5D6E-409C-BE32-E72D297353CC}">
              <c16:uniqueId val="{00000000-3C90-4356-A593-6B6FDE2C6600}"/>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noMultiLvlLbl val="0"/>
      </c:catAx>
      <c:valAx>
        <c:axId val="1559414079"/>
        <c:scaling>
          <c:orientation val="minMax"/>
          <c:max val="50"/>
          <c:min val="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r"/>
      <c:layout>
        <c:manualLayout>
          <c:xMode val="edge"/>
          <c:yMode val="edge"/>
          <c:x val="0.49613376105764556"/>
          <c:y val="8.9318219268899306E-3"/>
          <c:w val="0.46577100084711631"/>
          <c:h val="4.021353058228321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865257380617809E-2"/>
          <c:y val="2.5713410383192352E-2"/>
          <c:w val="0.9610787186266021"/>
          <c:h val="0.89267019730635544"/>
        </c:manualLayout>
      </c:layout>
      <c:lineChart>
        <c:grouping val="standard"/>
        <c:varyColors val="0"/>
        <c:ser>
          <c:idx val="1"/>
          <c:order val="0"/>
          <c:tx>
            <c:strRef>
              <c:f>Sheet1!$A$2</c:f>
              <c:strCache>
                <c:ptCount val="1"/>
                <c:pt idx="0">
                  <c:v>All</c:v>
                </c:pt>
              </c:strCache>
            </c:strRef>
          </c:tx>
          <c:spPr>
            <a:ln w="28575" cap="rnd">
              <a:solidFill>
                <a:schemeClr val="accent4"/>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47B-403D-966D-50D713A92C1D}"/>
                </c:ext>
              </c:extLst>
            </c:dLbl>
            <c:dLbl>
              <c:idx val="1"/>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5D50-4D89-A65B-36C5D7A7C7D4}"/>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55C-45D7-B24A-00A3B1C3C732}"/>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General</c:formatCode>
                <c:ptCount val="6"/>
                <c:pt idx="0">
                  <c:v>72.014343775162899</c:v>
                </c:pt>
                <c:pt idx="1">
                  <c:v>72.951850442866288</c:v>
                </c:pt>
                <c:pt idx="2">
                  <c:v>74.436225029582559</c:v>
                </c:pt>
                <c:pt idx="3">
                  <c:v>73.831347027979518</c:v>
                </c:pt>
                <c:pt idx="4">
                  <c:v>73.056410822443283</c:v>
                </c:pt>
                <c:pt idx="5">
                  <c:v>72.599197014260724</c:v>
                </c:pt>
              </c:numCache>
            </c:numRef>
          </c:val>
          <c:smooth val="0"/>
          <c:extLst>
            <c:ext xmlns:c16="http://schemas.microsoft.com/office/drawing/2014/chart" uri="{C3380CC4-5D6E-409C-BE32-E72D297353CC}">
              <c16:uniqueId val="{00000001-F47B-403D-966D-50D713A92C1D}"/>
            </c:ext>
          </c:extLst>
        </c:ser>
        <c:ser>
          <c:idx val="2"/>
          <c:order val="1"/>
          <c:tx>
            <c:strRef>
              <c:f>Sheet1!$A$3</c:f>
              <c:strCache>
                <c:ptCount val="1"/>
                <c:pt idx="0">
                  <c:v>Black</c:v>
                </c:pt>
              </c:strCache>
            </c:strRef>
          </c:tx>
          <c:spPr>
            <a:ln w="28575" cap="rnd">
              <a:solidFill>
                <a:schemeClr val="accent2"/>
              </a:solidFill>
              <a:round/>
            </a:ln>
            <a:effectLst/>
          </c:spPr>
          <c:marker>
            <c:symbol val="none"/>
          </c:marker>
          <c:dLbls>
            <c:dLbl>
              <c:idx val="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47B-403D-966D-50D713A92C1D}"/>
                </c:ext>
              </c:extLst>
            </c:dLbl>
            <c:dLbl>
              <c:idx val="1"/>
              <c:layout>
                <c:manualLayout>
                  <c:x val="-2.7534344655218417E-2"/>
                  <c:y val="-3.05849569023035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3"/>
              <c:layout>
                <c:manualLayout>
                  <c:x val="-2.7534344655218392E-2"/>
                  <c:y val="-3.3552940769558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5D50-4D89-A65B-36C5D7A7C7D4}"/>
                </c:ext>
              </c:extLst>
            </c:dLbl>
            <c:dLbl>
              <c:idx val="5"/>
              <c:layout>
                <c:manualLayout>
                  <c:x val="-2.7534344655218392E-2"/>
                  <c:y val="-2.761697303504861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141-40D2-B0C6-9ABC78E5C976}"/>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General</c:formatCode>
                <c:ptCount val="6"/>
                <c:pt idx="0">
                  <c:v>71.126340790738297</c:v>
                </c:pt>
                <c:pt idx="1">
                  <c:v>73.405505976214457</c:v>
                </c:pt>
                <c:pt idx="2">
                  <c:v>74.709292151792667</c:v>
                </c:pt>
                <c:pt idx="3">
                  <c:v>74.742813125875756</c:v>
                </c:pt>
                <c:pt idx="4">
                  <c:v>74.381326063065472</c:v>
                </c:pt>
                <c:pt idx="5">
                  <c:v>74.14741219307885</c:v>
                </c:pt>
              </c:numCache>
            </c:numRef>
          </c:val>
          <c:smooth val="0"/>
          <c:extLst>
            <c:ext xmlns:c16="http://schemas.microsoft.com/office/drawing/2014/chart" uri="{C3380CC4-5D6E-409C-BE32-E72D297353CC}">
              <c16:uniqueId val="{00000002-F47B-403D-966D-50D713A92C1D}"/>
            </c:ext>
          </c:extLst>
        </c:ser>
        <c:ser>
          <c:idx val="3"/>
          <c:order val="2"/>
          <c:tx>
            <c:strRef>
              <c:f>Sheet1!$A$4</c:f>
              <c:strCache>
                <c:ptCount val="1"/>
                <c:pt idx="0">
                  <c:v>Hispanic</c:v>
                </c:pt>
              </c:strCache>
            </c:strRef>
          </c:tx>
          <c:spPr>
            <a:ln w="28575"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3-5D50-4D89-A65B-36C5D7A7C7D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General</c:formatCode>
                <c:ptCount val="6"/>
                <c:pt idx="0">
                  <c:v>55.263909579762981</c:v>
                </c:pt>
                <c:pt idx="1">
                  <c:v>56.236653494818022</c:v>
                </c:pt>
                <c:pt idx="2">
                  <c:v>59.131952415298848</c:v>
                </c:pt>
                <c:pt idx="3">
                  <c:v>58.239782814193951</c:v>
                </c:pt>
                <c:pt idx="4">
                  <c:v>58.128367491904321</c:v>
                </c:pt>
                <c:pt idx="5">
                  <c:v>58.228567286887191</c:v>
                </c:pt>
              </c:numCache>
            </c:numRef>
          </c:val>
          <c:smooth val="0"/>
          <c:extLst>
            <c:ext xmlns:c16="http://schemas.microsoft.com/office/drawing/2014/chart" uri="{C3380CC4-5D6E-409C-BE32-E72D297353CC}">
              <c16:uniqueId val="{00000003-F47B-403D-966D-50D713A92C1D}"/>
            </c:ext>
          </c:extLst>
        </c:ser>
        <c:ser>
          <c:idx val="0"/>
          <c:order val="3"/>
          <c:tx>
            <c:strRef>
              <c:f>Sheet1!$A$5</c:f>
              <c:strCache>
                <c:ptCount val="1"/>
                <c:pt idx="0">
                  <c:v>White</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3-8671-4DAF-A743-49F4A247F9F5}"/>
                </c:ext>
              </c:extLst>
            </c:dLbl>
            <c:dLbl>
              <c:idx val="4"/>
              <c:delete val="1"/>
              <c:extLst>
                <c:ext xmlns:c15="http://schemas.microsoft.com/office/drawing/2012/chart" uri="{CE6537A1-D6FC-4f65-9D91-7224C49458BB}"/>
                <c:ext xmlns:c16="http://schemas.microsoft.com/office/drawing/2014/chart" uri="{C3380CC4-5D6E-409C-BE32-E72D297353CC}">
                  <c16:uniqueId val="{00000005-8671-4DAF-A743-49F4A247F9F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General</c:formatCode>
                <c:ptCount val="6"/>
                <c:pt idx="0">
                  <c:v>77.619019272335947</c:v>
                </c:pt>
                <c:pt idx="1">
                  <c:v>78.102415431845074</c:v>
                </c:pt>
                <c:pt idx="2">
                  <c:v>79.074569630007176</c:v>
                </c:pt>
                <c:pt idx="3">
                  <c:v>78.606423277285856</c:v>
                </c:pt>
                <c:pt idx="4">
                  <c:v>77.526070605072263</c:v>
                </c:pt>
                <c:pt idx="5">
                  <c:v>76.974835920782425</c:v>
                </c:pt>
              </c:numCache>
            </c:numRef>
          </c:val>
          <c:smooth val="0"/>
          <c:extLst>
            <c:ext xmlns:c16="http://schemas.microsoft.com/office/drawing/2014/chart" uri="{C3380CC4-5D6E-409C-BE32-E72D297353CC}">
              <c16:uniqueId val="{00000001-8671-4DAF-A743-49F4A247F9F5}"/>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noMultiLvlLbl val="0"/>
      </c:catAx>
      <c:valAx>
        <c:axId val="1559414079"/>
        <c:scaling>
          <c:orientation val="minMax"/>
          <c:max val="90"/>
          <c:min val="4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r"/>
      <c:layout>
        <c:manualLayout>
          <c:xMode val="edge"/>
          <c:yMode val="edge"/>
          <c:x val="0.49897270289923346"/>
          <c:y val="1.3196027357867629E-2"/>
          <c:w val="0.46104227152556893"/>
          <c:h val="4.5497601799434989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769230890501494E-2"/>
          <c:y val="1.4667206857081533E-2"/>
          <c:w val="0.96100546184267621"/>
          <c:h val="0.88021609798775158"/>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47B-403D-966D-50D713A92C1D}"/>
                </c:ext>
              </c:extLst>
            </c:dLbl>
            <c:dLbl>
              <c:idx val="1"/>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3114477155220272E-2"/>
                  <c:y val="2.63798502893156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layout>
                <c:manualLayout>
                  <c:x val="-2.7451369443585387E-2"/>
                  <c:y val="2.9214857132397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FB0-407F-AD0A-C04C0ED15C27}"/>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21.455745938786041</c:v>
                </c:pt>
                <c:pt idx="1">
                  <c:v>15.776471143387749</c:v>
                </c:pt>
                <c:pt idx="2">
                  <c:v>11.798436998001394</c:v>
                </c:pt>
                <c:pt idx="3">
                  <c:v>9.8739105487088565</c:v>
                </c:pt>
                <c:pt idx="4">
                  <c:v>9.5003008191049219</c:v>
                </c:pt>
                <c:pt idx="5">
                  <c:v>10.054538258268046</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8FB0-407F-AD0A-C04C0ED15C27}"/>
                </c:ext>
              </c:extLst>
            </c:dLbl>
            <c:dLbl>
              <c:idx val="4"/>
              <c:delete val="1"/>
              <c:extLst>
                <c:ext xmlns:c15="http://schemas.microsoft.com/office/drawing/2012/chart" uri="{CE6537A1-D6FC-4f65-9D91-7224C49458BB}"/>
                <c:ext xmlns:c16="http://schemas.microsoft.com/office/drawing/2014/chart" uri="{C3380CC4-5D6E-409C-BE32-E72D297353CC}">
                  <c16:uniqueId val="{00000008-8FB0-407F-AD0A-C04C0ED15C27}"/>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27.310163918009351</c:v>
                </c:pt>
                <c:pt idx="1">
                  <c:v>22.696989089845538</c:v>
                </c:pt>
                <c:pt idx="2">
                  <c:v>19.180925015734235</c:v>
                </c:pt>
                <c:pt idx="3">
                  <c:v>17.516995784173268</c:v>
                </c:pt>
                <c:pt idx="4">
                  <c:v>18.268766179996945</c:v>
                </c:pt>
                <c:pt idx="5">
                  <c:v>18.739789982262966</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White (expansion)</c:v>
                </c:pt>
              </c:strCache>
            </c:strRef>
          </c:tx>
          <c:spPr>
            <a:ln w="38100" cap="rnd">
              <a:solidFill>
                <a:schemeClr val="accent1"/>
              </a:solidFill>
              <a:prstDash val="solid"/>
              <a:round/>
            </a:ln>
            <a:effectLst/>
          </c:spPr>
          <c:marker>
            <c:symbol val="none"/>
          </c:marker>
          <c:dPt>
            <c:idx val="1"/>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7-F47B-403D-966D-50D713A92C1D}"/>
              </c:ext>
            </c:extLst>
          </c:dPt>
          <c:dPt>
            <c:idx val="2"/>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6-F47B-403D-966D-50D713A92C1D}"/>
              </c:ext>
            </c:extLst>
          </c:dPt>
          <c:dPt>
            <c:idx val="3"/>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5-F47B-403D-966D-50D713A92C1D}"/>
              </c:ext>
            </c:extLst>
          </c:dPt>
          <c:dPt>
            <c:idx val="4"/>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9-0001-43C6-B88C-D7E66F22D0B0}"/>
              </c:ext>
            </c:extLst>
          </c:dPt>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9-0001-43C6-B88C-D7E66F22D0B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13.07892285497414</c:v>
                </c:pt>
                <c:pt idx="1">
                  <c:v>9.6941803763307881</c:v>
                </c:pt>
                <c:pt idx="2">
                  <c:v>6.9774974457610135</c:v>
                </c:pt>
                <c:pt idx="3">
                  <c:v>6.1087377807439314</c:v>
                </c:pt>
                <c:pt idx="4">
                  <c:v>6.237060507182405</c:v>
                </c:pt>
                <c:pt idx="5">
                  <c:v>6.376753465986873</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0"/>
              <c:layout>
                <c:manualLayout>
                  <c:x val="-2.7451369443585491E-2"/>
                  <c:y val="2.63798502893157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47B-403D-966D-50D713A92C1D}"/>
                </c:ext>
              </c:extLst>
            </c:dLbl>
            <c:dLbl>
              <c:idx val="1"/>
              <c:layout>
                <c:manualLayout>
                  <c:x val="-2.7451369443585491E-2"/>
                  <c:y val="2.63798502893157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3"/>
              <c:layout>
                <c:manualLayout>
                  <c:x val="-2.7451369443585491E-2"/>
                  <c:y val="-3.4884647589675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8-1AAC-4F54-8A87-0853D65B93FB}"/>
                </c:ext>
              </c:extLst>
            </c:dLbl>
            <c:dLbl>
              <c:idx val="5"/>
              <c:layout>
                <c:manualLayout>
                  <c:x val="-2.7451369443585387E-2"/>
                  <c:y val="-2.92146339035119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FB0-407F-AD0A-C04C0ED15C27}"/>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16.865466119432959</c:v>
                </c:pt>
                <c:pt idx="1">
                  <c:v>14.379309686469929</c:v>
                </c:pt>
                <c:pt idx="2">
                  <c:v>12.221081911494309</c:v>
                </c:pt>
                <c:pt idx="3">
                  <c:v>11.550786397047144</c:v>
                </c:pt>
                <c:pt idx="4">
                  <c:v>12.069915851381833</c:v>
                </c:pt>
                <c:pt idx="5">
                  <c:v>12.32436504617846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noMultiLvlLbl val="0"/>
      </c:catAx>
      <c:valAx>
        <c:axId val="1559414079"/>
        <c:scaling>
          <c:orientation val="minMax"/>
          <c:max val="5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b"/>
      <c:layout>
        <c:manualLayout>
          <c:xMode val="edge"/>
          <c:yMode val="edge"/>
          <c:x val="0.48738199201217736"/>
          <c:y val="0"/>
          <c:w val="0.44303174946119539"/>
          <c:h val="0.1580704006824064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1.9845047901570347E-2"/>
          <c:w val="0.96158783315195362"/>
          <c:h val="0.87148359580052492"/>
        </c:manualLayout>
      </c:layout>
      <c:lineChart>
        <c:grouping val="standard"/>
        <c:varyColors val="0"/>
        <c:ser>
          <c:idx val="0"/>
          <c:order val="0"/>
          <c:tx>
            <c:strRef>
              <c:f>Sheet1!$A$2</c:f>
              <c:strCache>
                <c:ptCount val="1"/>
                <c:pt idx="0">
                  <c:v>Hispanic (expansion)</c:v>
                </c:pt>
              </c:strCache>
            </c:strRef>
          </c:tx>
          <c:spPr>
            <a:ln w="38100"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36.282218300079592</c:v>
                </c:pt>
                <c:pt idx="1">
                  <c:v>28.55016982351022</c:v>
                </c:pt>
                <c:pt idx="2">
                  <c:v>22.509379937644184</c:v>
                </c:pt>
                <c:pt idx="3">
                  <c:v>20.021806005852898</c:v>
                </c:pt>
                <c:pt idx="4">
                  <c:v>19.277950358071084</c:v>
                </c:pt>
                <c:pt idx="5">
                  <c:v>19.096327141190791</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Hispanic (nonexpansion)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0-EDBF-4AC6-A789-A8A92CED16A9}"/>
                </c:ext>
              </c:extLst>
            </c:dLbl>
            <c:dLbl>
              <c:idx val="4"/>
              <c:delete val="1"/>
              <c:extLst>
                <c:ext xmlns:c15="http://schemas.microsoft.com/office/drawing/2012/chart" uri="{CE6537A1-D6FC-4f65-9D91-7224C49458BB}"/>
                <c:ext xmlns:c16="http://schemas.microsoft.com/office/drawing/2014/chart" uri="{C3380CC4-5D6E-409C-BE32-E72D297353CC}">
                  <c16:uniqueId val="{00000001-EDBF-4AC6-A789-A8A92CED16A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46.898899144723764</c:v>
                </c:pt>
                <c:pt idx="1">
                  <c:v>40.569341103699045</c:v>
                </c:pt>
                <c:pt idx="2">
                  <c:v>36.241071020384872</c:v>
                </c:pt>
                <c:pt idx="3">
                  <c:v>34.703490784693571</c:v>
                </c:pt>
                <c:pt idx="4">
                  <c:v>34.5147634783673</c:v>
                </c:pt>
                <c:pt idx="5">
                  <c:v>34.318773342739945</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White (expansion)</c:v>
                </c:pt>
              </c:strCache>
            </c:strRef>
          </c:tx>
          <c:spPr>
            <a:ln w="38100"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9-0001-43C6-B88C-D7E66F22D0B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13.07892285497414</c:v>
                </c:pt>
                <c:pt idx="1">
                  <c:v>9.6941803763307881</c:v>
                </c:pt>
                <c:pt idx="2">
                  <c:v>6.9774974457610135</c:v>
                </c:pt>
                <c:pt idx="3">
                  <c:v>6.1087377807439314</c:v>
                </c:pt>
                <c:pt idx="4">
                  <c:v>6.237060507182405</c:v>
                </c:pt>
                <c:pt idx="5">
                  <c:v>6.376753465986873</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8-0001-43C6-B88C-D7E66F22D0B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16.865466119432959</c:v>
                </c:pt>
                <c:pt idx="1">
                  <c:v>14.379309686469929</c:v>
                </c:pt>
                <c:pt idx="2">
                  <c:v>12.221081911494309</c:v>
                </c:pt>
                <c:pt idx="3">
                  <c:v>11.550786397047144</c:v>
                </c:pt>
                <c:pt idx="4">
                  <c:v>12.069915851381833</c:v>
                </c:pt>
                <c:pt idx="5">
                  <c:v>12.32436504617846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noMultiLvlLbl val="0"/>
      </c:catAx>
      <c:valAx>
        <c:axId val="1559414079"/>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b"/>
      <c:layout>
        <c:manualLayout>
          <c:xMode val="edge"/>
          <c:yMode val="edge"/>
          <c:x val="0.41647928536371975"/>
          <c:y val="0"/>
          <c:w val="0.52414395863118735"/>
          <c:h val="0.1557981084480656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3.1185035061256985E-2"/>
          <c:w val="0.96158783315195362"/>
          <c:h val="0.87592951329394342"/>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47B-403D-966D-50D713A92C1D}"/>
                </c:ext>
              </c:extLst>
            </c:dLbl>
            <c:dLbl>
              <c:idx val="1"/>
              <c:layout>
                <c:manualLayout>
                  <c:x val="-2.7451369443585491E-2"/>
                  <c:y val="-3.48846553769376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7451369443585491E-2"/>
                  <c:y val="2.9214863653998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layout>
                <c:manualLayout>
                  <c:x val="-2.7451369443585387E-2"/>
                  <c:y val="2.9214863653998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9F8-413F-8751-9995450839BA}"/>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20.847477969827892</c:v>
                </c:pt>
                <c:pt idx="1">
                  <c:v>19.23623347217266</c:v>
                </c:pt>
                <c:pt idx="2">
                  <c:v>15.336976513277159</c:v>
                </c:pt>
                <c:pt idx="3">
                  <c:v>14.837237246451341</c:v>
                </c:pt>
                <c:pt idx="4">
                  <c:v>15.855637436668296</c:v>
                </c:pt>
                <c:pt idx="5">
                  <c:v>14.275702620157348</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25.525321494677822</c:v>
                </c:pt>
                <c:pt idx="1">
                  <c:v>22.565633431646308</c:v>
                </c:pt>
                <c:pt idx="2">
                  <c:v>21.442065171661103</c:v>
                </c:pt>
                <c:pt idx="3">
                  <c:v>20.999845624027135</c:v>
                </c:pt>
                <c:pt idx="4">
                  <c:v>21.690756077759929</c:v>
                </c:pt>
                <c:pt idx="5">
                  <c:v>20.815185878913862</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White (expansion)</c:v>
                </c:pt>
              </c:strCache>
            </c:strRef>
          </c:tx>
          <c:spPr>
            <a:ln w="38100" cap="rnd">
              <a:solidFill>
                <a:schemeClr val="accent1"/>
              </a:solidFill>
              <a:prstDash val="solid"/>
              <a:round/>
            </a:ln>
            <a:effectLst/>
          </c:spPr>
          <c:marker>
            <c:symbol val="none"/>
          </c:marker>
          <c:dPt>
            <c:idx val="1"/>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7-F47B-403D-966D-50D713A92C1D}"/>
              </c:ext>
            </c:extLst>
          </c:dPt>
          <c:dPt>
            <c:idx val="2"/>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6-F47B-403D-966D-50D713A92C1D}"/>
              </c:ext>
            </c:extLst>
          </c:dPt>
          <c:dPt>
            <c:idx val="3"/>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5-F47B-403D-966D-50D713A92C1D}"/>
              </c:ext>
            </c:extLst>
          </c:dPt>
          <c:dPt>
            <c:idx val="4"/>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1-3C70-4F09-BC1F-3FF8388BC3CF}"/>
              </c:ext>
            </c:extLst>
          </c:dPt>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3C70-4F09-BC1F-3FF8388BC3CF}"/>
                </c:ext>
              </c:extLst>
            </c:dLbl>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14.028254677946478</c:v>
                </c:pt>
                <c:pt idx="1">
                  <c:v>12.561555724531917</c:v>
                </c:pt>
                <c:pt idx="2">
                  <c:v>11.042155242787134</c:v>
                </c:pt>
                <c:pt idx="3">
                  <c:v>11.195351494279274</c:v>
                </c:pt>
                <c:pt idx="4">
                  <c:v>11.630340607271675</c:v>
                </c:pt>
                <c:pt idx="5">
                  <c:v>11.131545325888299</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0"/>
              <c:layout>
                <c:manualLayout>
                  <c:x val="-2.7451369443585491E-2"/>
                  <c:y val="-2.35446254731895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47B-403D-966D-50D713A92C1D}"/>
                </c:ext>
              </c:extLst>
            </c:dLbl>
            <c:dLbl>
              <c:idx val="1"/>
              <c:layout>
                <c:manualLayout>
                  <c:x val="-2.7451369443585491E-2"/>
                  <c:y val="-3.20496479010006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3C70-4F09-BC1F-3FF8388BC3CF}"/>
                </c:ext>
              </c:extLst>
            </c:dLbl>
            <c:dLbl>
              <c:idx val="5"/>
              <c:layout>
                <c:manualLayout>
                  <c:x val="-2.7451369443585387E-2"/>
                  <c:y val="-2.63796329491265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9F8-413F-8751-9995450839B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16.910839498818987</c:v>
                </c:pt>
                <c:pt idx="1">
                  <c:v>15.520338348151228</c:v>
                </c:pt>
                <c:pt idx="2">
                  <c:v>15.033876686405002</c:v>
                </c:pt>
                <c:pt idx="3">
                  <c:v>15.065716915986767</c:v>
                </c:pt>
                <c:pt idx="4">
                  <c:v>16.017926576148149</c:v>
                </c:pt>
                <c:pt idx="5">
                  <c:v>15.660617297148066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tickMarkSkip val="1"/>
        <c:noMultiLvlLbl val="0"/>
      </c:catAx>
      <c:valAx>
        <c:axId val="1559414079"/>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b"/>
      <c:layout>
        <c:manualLayout>
          <c:xMode val="edge"/>
          <c:yMode val="edge"/>
          <c:x val="0.49079353203308934"/>
          <c:y val="1.1389393963172798E-2"/>
          <c:w val="0.44044319790310765"/>
          <c:h val="0.140201834508878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1.9845052331559258E-2"/>
          <c:w val="0.96158783315195362"/>
          <c:h val="0.87148337707786516"/>
        </c:manualLayout>
      </c:layout>
      <c:lineChart>
        <c:grouping val="standard"/>
        <c:varyColors val="0"/>
        <c:ser>
          <c:idx val="0"/>
          <c:order val="0"/>
          <c:tx>
            <c:strRef>
              <c:f>Sheet1!$A$2</c:f>
              <c:strCache>
                <c:ptCount val="1"/>
                <c:pt idx="0">
                  <c:v>Hispanic (expansion)</c:v>
                </c:pt>
              </c:strCache>
            </c:strRef>
          </c:tx>
          <c:spPr>
            <a:ln w="38100" cap="rnd">
              <a:solidFill>
                <a:schemeClr val="accent3"/>
              </a:solidFill>
              <a:round/>
            </a:ln>
            <a:effectLst/>
          </c:spPr>
          <c:marker>
            <c:symbol val="none"/>
          </c:marker>
          <c:dLbls>
            <c:dLbl>
              <c:idx val="0"/>
              <c:layout>
                <c:manualLayout>
                  <c:x val="-3.0198508595978349E-2"/>
                  <c:y val="-3.6452295347749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222-AA43-A0E5-8268B1E5EA1E}"/>
                </c:ext>
              </c:extLst>
            </c:dLbl>
            <c:dLbl>
              <c:idx val="1"/>
              <c:layout>
                <c:manualLayout>
                  <c:x val="-3.0198508595978349E-2"/>
                  <c:y val="-4.0400545293732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222-AA43-A0E5-8268B1E5EA1E}"/>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layout>
                <c:manualLayout>
                  <c:x val="-3.0198508595978349E-2"/>
                  <c:y val="-4.82970451856998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222-AA43-A0E5-8268B1E5EA1E}"/>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26.164070070964062</c:v>
                </c:pt>
                <c:pt idx="1">
                  <c:v>23.055761677018207</c:v>
                </c:pt>
                <c:pt idx="2">
                  <c:v>21.411641033987014</c:v>
                </c:pt>
                <c:pt idx="3">
                  <c:v>19.573166309059587</c:v>
                </c:pt>
                <c:pt idx="4">
                  <c:v>19.747009944794762</c:v>
                </c:pt>
                <c:pt idx="5">
                  <c:v>19.472731966607384</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Hispanic (nonexpansion)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30.688000356138406</c:v>
                </c:pt>
                <c:pt idx="1">
                  <c:v>27.871512991979014</c:v>
                </c:pt>
                <c:pt idx="2">
                  <c:v>24.999441261421047</c:v>
                </c:pt>
                <c:pt idx="3">
                  <c:v>25.726011475325627</c:v>
                </c:pt>
                <c:pt idx="4">
                  <c:v>25.319549680577175</c:v>
                </c:pt>
                <c:pt idx="5">
                  <c:v>23.949172405375261</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White (expansion)</c:v>
                </c:pt>
              </c:strCache>
            </c:strRef>
          </c:tx>
          <c:spPr>
            <a:ln w="38100"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14.028254677946478</c:v>
                </c:pt>
                <c:pt idx="1">
                  <c:v>12.561555724531917</c:v>
                </c:pt>
                <c:pt idx="2">
                  <c:v>11.042155242787134</c:v>
                </c:pt>
                <c:pt idx="3">
                  <c:v>11.195351494279274</c:v>
                </c:pt>
                <c:pt idx="4">
                  <c:v>11.630340607271675</c:v>
                </c:pt>
                <c:pt idx="5">
                  <c:v>11.131545325888299</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3"/>
              <c:layout>
                <c:manualLayout>
                  <c:x val="-3.0198508595978349E-2"/>
                  <c:y val="-4.04005452937326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222-AA43-A0E5-8268B1E5EA1E}"/>
                </c:ext>
              </c:extLst>
            </c:dLbl>
            <c:dLbl>
              <c:idx val="4"/>
              <c:delete val="1"/>
              <c:extLst>
                <c:ext xmlns:c15="http://schemas.microsoft.com/office/drawing/2012/chart" uri="{CE6537A1-D6FC-4f65-9D91-7224C49458BB}"/>
                <c:ext xmlns:c16="http://schemas.microsoft.com/office/drawing/2014/chart" uri="{C3380CC4-5D6E-409C-BE32-E72D297353CC}">
                  <c16:uniqueId val="{00000000-3C70-4F09-BC1F-3FF8388BC3CF}"/>
                </c:ext>
              </c:extLst>
            </c:dLbl>
            <c:dLbl>
              <c:idx val="5"/>
              <c:layout>
                <c:manualLayout>
                  <c:x val="-2.7451369443585387E-2"/>
                  <c:y val="-2.63796329491265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152-4D08-9D90-10650B10E55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16.910839498818987</c:v>
                </c:pt>
                <c:pt idx="1">
                  <c:v>15.520338348151228</c:v>
                </c:pt>
                <c:pt idx="2">
                  <c:v>15.033876686405002</c:v>
                </c:pt>
                <c:pt idx="3">
                  <c:v>15.065716915986767</c:v>
                </c:pt>
                <c:pt idx="4">
                  <c:v>16.017926576148149</c:v>
                </c:pt>
                <c:pt idx="5">
                  <c:v>15.660617297148066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tickMarkSkip val="1"/>
        <c:noMultiLvlLbl val="0"/>
      </c:catAx>
      <c:valAx>
        <c:axId val="1559414079"/>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b"/>
      <c:layout>
        <c:manualLayout>
          <c:xMode val="edge"/>
          <c:yMode val="edge"/>
          <c:x val="0.41415991382682849"/>
          <c:y val="5.517869188532388E-4"/>
          <c:w val="0.52737122925691204"/>
          <c:h val="0.1538583262218201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3.0993368680081287E-2"/>
          <c:w val="0.96158783315195362"/>
          <c:h val="0.8724006999125109"/>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0"/>
              <c:layout>
                <c:manualLayout>
                  <c:x val="-2.7451369443585491E-2"/>
                  <c:y val="2.9035196584480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47B-403D-966D-50D713A92C1D}"/>
                </c:ext>
              </c:extLst>
            </c:dLbl>
            <c:dLbl>
              <c:idx val="1"/>
              <c:layout>
                <c:manualLayout>
                  <c:x val="-2.7451369443585491E-2"/>
                  <c:y val="-2.62174021270676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7451369443585491E-2"/>
                  <c:y val="2.34000513818751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layout>
                <c:manualLayout>
                  <c:x val="-2.7451369443585387E-2"/>
                  <c:y val="2.90351965844808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86C-4B6C-9C80-A324764507D4}"/>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73.539035195086157</c:v>
                </c:pt>
                <c:pt idx="1">
                  <c:v>76.687354812102299</c:v>
                </c:pt>
                <c:pt idx="2">
                  <c:v>78.627376366313044</c:v>
                </c:pt>
                <c:pt idx="3">
                  <c:v>78.054580013393945</c:v>
                </c:pt>
                <c:pt idx="4">
                  <c:v>78.577165715640263</c:v>
                </c:pt>
                <c:pt idx="5">
                  <c:v>77.19642825043826</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68.6628970075094</c:v>
                </c:pt>
                <c:pt idx="1">
                  <c:v>70.18639572933543</c:v>
                </c:pt>
                <c:pt idx="2">
                  <c:v>70.781911826792125</c:v>
                </c:pt>
                <c:pt idx="3">
                  <c:v>71.389508121715352</c:v>
                </c:pt>
                <c:pt idx="4">
                  <c:v>70.26017467239555</c:v>
                </c:pt>
                <c:pt idx="5">
                  <c:v>71.151316791289716</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White (expansion)</c:v>
                </c:pt>
              </c:strCache>
            </c:strRef>
          </c:tx>
          <c:spPr>
            <a:ln w="38100" cap="rnd">
              <a:solidFill>
                <a:schemeClr val="accent1"/>
              </a:solidFill>
              <a:prstDash val="solid"/>
              <a:round/>
            </a:ln>
            <a:effectLst/>
          </c:spPr>
          <c:marker>
            <c:symbol val="none"/>
          </c:marker>
          <c:dPt>
            <c:idx val="1"/>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7-F47B-403D-966D-50D713A92C1D}"/>
              </c:ext>
            </c:extLst>
          </c:dPt>
          <c:dPt>
            <c:idx val="2"/>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6-F47B-403D-966D-50D713A92C1D}"/>
              </c:ext>
            </c:extLst>
          </c:dPt>
          <c:dPt>
            <c:idx val="3"/>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5-F47B-403D-966D-50D713A92C1D}"/>
              </c:ext>
            </c:extLst>
          </c:dPt>
          <c:dPt>
            <c:idx val="4"/>
            <c:marker>
              <c:symbol val="none"/>
            </c:marker>
            <c:bubble3D val="0"/>
            <c:spPr>
              <a:ln w="38100" cap="rnd">
                <a:solidFill>
                  <a:schemeClr val="accent1"/>
                </a:solidFill>
                <a:prstDash val="solid"/>
                <a:round/>
              </a:ln>
              <a:effectLst/>
            </c:spPr>
            <c:extLst>
              <c:ext xmlns:c16="http://schemas.microsoft.com/office/drawing/2014/chart" uri="{C3380CC4-5D6E-409C-BE32-E72D297353CC}">
                <c16:uniqueId val="{00000001-3C70-4F09-BC1F-3FF8388BC3CF}"/>
              </c:ext>
            </c:extLst>
          </c:dPt>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3C70-4F09-BC1F-3FF8388BC3CF}"/>
                </c:ext>
              </c:extLst>
            </c:dLbl>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79.137378545980525</c:v>
                </c:pt>
                <c:pt idx="1">
                  <c:v>79.808485795827906</c:v>
                </c:pt>
                <c:pt idx="2">
                  <c:v>81.096138827800218</c:v>
                </c:pt>
                <c:pt idx="3">
                  <c:v>80.567735401282263</c:v>
                </c:pt>
                <c:pt idx="4">
                  <c:v>79.642313954995274</c:v>
                </c:pt>
                <c:pt idx="5">
                  <c:v>79.142661567292876</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0"/>
              <c:layout>
                <c:manualLayout>
                  <c:x val="-2.7451369443585491E-2"/>
                  <c:y val="-2.62174021270676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47B-403D-966D-50D713A92C1D}"/>
                </c:ext>
              </c:extLst>
            </c:dLbl>
            <c:dLbl>
              <c:idx val="1"/>
              <c:layout>
                <c:manualLayout>
                  <c:x val="-2.7451369443585491E-2"/>
                  <c:y val="2.90351965844808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3"/>
              <c:layout>
                <c:manualLayout>
                  <c:x val="-2.7451369443585491E-2"/>
                  <c:y val="2.90351965844807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3C70-4F09-BC1F-3FF8388BC3CF}"/>
                </c:ext>
              </c:extLst>
            </c:dLbl>
            <c:dLbl>
              <c:idx val="5"/>
              <c:layout>
                <c:manualLayout>
                  <c:x val="-2.7451369443585387E-2"/>
                  <c:y val="2.34000513818751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86C-4B6C-9C80-A324764507D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75.002844978066136</c:v>
                </c:pt>
                <c:pt idx="1">
                  <c:v>75.255081520759731</c:v>
                </c:pt>
                <c:pt idx="2">
                  <c:v>75.730241679603211</c:v>
                </c:pt>
                <c:pt idx="3">
                  <c:v>75.371286424053551</c:v>
                </c:pt>
                <c:pt idx="4">
                  <c:v>74.052022253185839</c:v>
                </c:pt>
                <c:pt idx="5">
                  <c:v>73.434538923717042</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tickMarkSkip val="1"/>
        <c:noMultiLvlLbl val="0"/>
      </c:catAx>
      <c:valAx>
        <c:axId val="1559414079"/>
        <c:scaling>
          <c:orientation val="minMax"/>
          <c:max val="90"/>
          <c:min val="4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b"/>
      <c:layout>
        <c:manualLayout>
          <c:xMode val="edge"/>
          <c:yMode val="edge"/>
          <c:x val="0.32802475211431903"/>
          <c:y val="0"/>
          <c:w val="0.55143694563586043"/>
          <c:h val="0.143182903114897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3.1371206935888664E-2"/>
          <c:w val="0.96299930560001135"/>
          <c:h val="0.86198703498995422"/>
        </c:manualLayout>
      </c:layout>
      <c:lineChart>
        <c:grouping val="standard"/>
        <c:varyColors val="0"/>
        <c:ser>
          <c:idx val="0"/>
          <c:order val="0"/>
          <c:tx>
            <c:strRef>
              <c:f>Sheet1!$A$2</c:f>
              <c:strCache>
                <c:ptCount val="1"/>
                <c:pt idx="0">
                  <c:v>Hispanic (expansion)</c:v>
                </c:pt>
              </c:strCache>
            </c:strRef>
          </c:tx>
          <c:spPr>
            <a:ln w="38100"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58.232274480769952</c:v>
                </c:pt>
                <c:pt idx="1">
                  <c:v>60.144739407371482</c:v>
                </c:pt>
                <c:pt idx="2">
                  <c:v>62.963225575885787</c:v>
                </c:pt>
                <c:pt idx="3">
                  <c:v>62.965549854235967</c:v>
                </c:pt>
                <c:pt idx="4">
                  <c:v>62.354346050647159</c:v>
                </c:pt>
                <c:pt idx="5">
                  <c:v>61.330408649270439</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Hispanic (nonexpansion)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50.201634642659421</c:v>
                </c:pt>
                <c:pt idx="1">
                  <c:v>49.715583235755858</c:v>
                </c:pt>
                <c:pt idx="2">
                  <c:v>52.77531537525789</c:v>
                </c:pt>
                <c:pt idx="3">
                  <c:v>50.577923495450996</c:v>
                </c:pt>
                <c:pt idx="4">
                  <c:v>51.277930127894521</c:v>
                </c:pt>
                <c:pt idx="5">
                  <c:v>53.223415752057079</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White (expansion)</c:v>
                </c:pt>
              </c:strCache>
            </c:strRef>
          </c:tx>
          <c:spPr>
            <a:ln w="38100"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79.137378545980525</c:v>
                </c:pt>
                <c:pt idx="1">
                  <c:v>79.808485795827906</c:v>
                </c:pt>
                <c:pt idx="2">
                  <c:v>81.096138827800218</c:v>
                </c:pt>
                <c:pt idx="3">
                  <c:v>80.567735401282263</c:v>
                </c:pt>
                <c:pt idx="4">
                  <c:v>79.642313954995274</c:v>
                </c:pt>
                <c:pt idx="5">
                  <c:v>79.142661567292876</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75.002844978066136</c:v>
                </c:pt>
                <c:pt idx="1">
                  <c:v>75.255081520759731</c:v>
                </c:pt>
                <c:pt idx="2">
                  <c:v>75.730241679603211</c:v>
                </c:pt>
                <c:pt idx="3">
                  <c:v>75.371286424053551</c:v>
                </c:pt>
                <c:pt idx="4">
                  <c:v>74.052022253185839</c:v>
                </c:pt>
                <c:pt idx="5">
                  <c:v>73.434538923717042</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tickMarkSkip val="1"/>
        <c:noMultiLvlLbl val="0"/>
      </c:catAx>
      <c:valAx>
        <c:axId val="1559414079"/>
        <c:scaling>
          <c:orientation val="minMax"/>
          <c:max val="90"/>
          <c:min val="4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b"/>
      <c:layout>
        <c:manualLayout>
          <c:xMode val="edge"/>
          <c:yMode val="edge"/>
          <c:x val="0.3266486220472441"/>
          <c:y val="0"/>
          <c:w val="0.56830393025058856"/>
          <c:h val="0.1457782741888844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43343" cy="467072"/>
          </a:xfrm>
          <a:prstGeom prst="rect">
            <a:avLst/>
          </a:prstGeom>
        </p:spPr>
        <p:txBody>
          <a:bodyPr vert="horz" lIns="91567" tIns="45785" rIns="91567" bIns="45785" rtlCol="0"/>
          <a:lstStyle>
            <a:lvl1pPr algn="l">
              <a:defRPr sz="1200"/>
            </a:lvl1pPr>
          </a:lstStyle>
          <a:p>
            <a:endParaRPr lang="en-US"/>
          </a:p>
        </p:txBody>
      </p:sp>
      <p:sp>
        <p:nvSpPr>
          <p:cNvPr id="3" name="Date Placeholder 2"/>
          <p:cNvSpPr>
            <a:spLocks noGrp="1"/>
          </p:cNvSpPr>
          <p:nvPr>
            <p:ph type="dt" idx="1"/>
          </p:nvPr>
        </p:nvSpPr>
        <p:spPr>
          <a:xfrm>
            <a:off x="3978133" y="3"/>
            <a:ext cx="3043343" cy="467072"/>
          </a:xfrm>
          <a:prstGeom prst="rect">
            <a:avLst/>
          </a:prstGeom>
        </p:spPr>
        <p:txBody>
          <a:bodyPr vert="horz" lIns="91567" tIns="45785" rIns="91567" bIns="45785" rtlCol="0"/>
          <a:lstStyle>
            <a:lvl1pPr algn="r">
              <a:defRPr sz="1200"/>
            </a:lvl1pPr>
          </a:lstStyle>
          <a:p>
            <a:fld id="{B691DA68-C69E-4E18-BB1D-6257FDC6FB17}" type="datetimeFigureOut">
              <a:rPr lang="en-US" smtClean="0"/>
              <a:t>1/9/20</a:t>
            </a:fld>
            <a:endParaRPr lang="en-US"/>
          </a:p>
        </p:txBody>
      </p:sp>
      <p:sp>
        <p:nvSpPr>
          <p:cNvPr id="4" name="Slide Image Placeholder 3"/>
          <p:cNvSpPr>
            <a:spLocks noGrp="1" noRot="1" noChangeAspect="1"/>
          </p:cNvSpPr>
          <p:nvPr>
            <p:ph type="sldImg" idx="2"/>
          </p:nvPr>
        </p:nvSpPr>
        <p:spPr>
          <a:xfrm>
            <a:off x="1417638" y="1165225"/>
            <a:ext cx="4187825" cy="3141663"/>
          </a:xfrm>
          <a:prstGeom prst="rect">
            <a:avLst/>
          </a:prstGeom>
          <a:noFill/>
          <a:ln w="12700">
            <a:solidFill>
              <a:prstClr val="black"/>
            </a:solidFill>
          </a:ln>
        </p:spPr>
        <p:txBody>
          <a:bodyPr vert="horz" lIns="91567" tIns="45785" rIns="91567" bIns="45785" rtlCol="0" anchor="ctr"/>
          <a:lstStyle/>
          <a:p>
            <a:endParaRPr lang="en-US"/>
          </a:p>
        </p:txBody>
      </p:sp>
      <p:sp>
        <p:nvSpPr>
          <p:cNvPr id="5" name="Notes Placeholder 4"/>
          <p:cNvSpPr>
            <a:spLocks noGrp="1"/>
          </p:cNvSpPr>
          <p:nvPr>
            <p:ph type="body" sz="quarter" idx="3"/>
          </p:nvPr>
        </p:nvSpPr>
        <p:spPr>
          <a:xfrm>
            <a:off x="702310" y="4480007"/>
            <a:ext cx="5618480" cy="3665459"/>
          </a:xfrm>
          <a:prstGeom prst="rect">
            <a:avLst/>
          </a:prstGeom>
        </p:spPr>
        <p:txBody>
          <a:bodyPr vert="horz" lIns="91567" tIns="45785" rIns="91567" bIns="457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3"/>
            <a:ext cx="3043343" cy="467071"/>
          </a:xfrm>
          <a:prstGeom prst="rect">
            <a:avLst/>
          </a:prstGeom>
        </p:spPr>
        <p:txBody>
          <a:bodyPr vert="horz" lIns="91567" tIns="45785" rIns="91567" bIns="45785"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3"/>
            <a:ext cx="3043343" cy="467071"/>
          </a:xfrm>
          <a:prstGeom prst="rect">
            <a:avLst/>
          </a:prstGeom>
        </p:spPr>
        <p:txBody>
          <a:bodyPr vert="horz" lIns="91567" tIns="45785" rIns="91567" bIns="45785" rtlCol="0" anchor="b"/>
          <a:lstStyle>
            <a:lvl1pPr algn="r">
              <a:defRPr sz="1200"/>
            </a:lvl1pPr>
          </a:lstStyle>
          <a:p>
            <a:fld id="{EA2FA313-A332-40EA-9C70-53E67C657239}" type="slidenum">
              <a:rPr lang="en-US" smtClean="0"/>
              <a:t>‹#›</a:t>
            </a:fld>
            <a:endParaRPr lang="en-US"/>
          </a:p>
        </p:txBody>
      </p:sp>
    </p:spTree>
    <p:extLst>
      <p:ext uri="{BB962C8B-B14F-4D97-AF65-F5344CB8AC3E}">
        <p14:creationId xmlns:p14="http://schemas.microsoft.com/office/powerpoint/2010/main" val="2582814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53"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9"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Tree>
    <p:extLst>
      <p:ext uri="{BB962C8B-B14F-4D97-AF65-F5344CB8AC3E}">
        <p14:creationId xmlns:p14="http://schemas.microsoft.com/office/powerpoint/2010/main" val="17167937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8"/>
            <a:ext cx="4389120" cy="4701151"/>
          </a:xfrm>
        </p:spPr>
        <p:txBody>
          <a:bodyPr>
            <a:normAutofit/>
          </a:bodyPr>
          <a:lstStyle>
            <a:lvl1pPr>
              <a:defRPr sz="1300">
                <a:solidFill>
                  <a:srgbClr val="4C515A"/>
                </a:solidFill>
              </a:defRPr>
            </a:lvl1pPr>
          </a:lstStyle>
          <a:p>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10"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12" name="Straight Connector 11"/>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4"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endParaRPr lang="en-US" dirty="0"/>
          </a:p>
        </p:txBody>
      </p:sp>
      <p:sp>
        <p:nvSpPr>
          <p:cNvPr id="15" name="Chart Placeholder 5"/>
          <p:cNvSpPr>
            <a:spLocks noGrp="1"/>
          </p:cNvSpPr>
          <p:nvPr>
            <p:ph type="chart" sz="quarter" idx="24"/>
          </p:nvPr>
        </p:nvSpPr>
        <p:spPr>
          <a:xfrm>
            <a:off x="4683379" y="1052738"/>
            <a:ext cx="4389120" cy="4701151"/>
          </a:xfrm>
        </p:spPr>
        <p:txBody>
          <a:bodyPr>
            <a:normAutofit/>
          </a:bodyPr>
          <a:lstStyle>
            <a:lvl1pPr>
              <a:defRPr sz="1300">
                <a:solidFill>
                  <a:srgbClr val="4C515A"/>
                </a:solidFill>
              </a:defRPr>
            </a:lvl1pPr>
          </a:lstStyle>
          <a:p>
            <a:endParaRPr lang="en-US" dirty="0"/>
          </a:p>
        </p:txBody>
      </p:sp>
      <p:sp>
        <p:nvSpPr>
          <p:cNvPr id="11" name="Rectangle 10"/>
          <p:cNvSpPr/>
          <p:nvPr userDrawn="1"/>
        </p:nvSpPr>
        <p:spPr>
          <a:xfrm>
            <a:off x="1655677"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solidFill>
                  <a:schemeClr val="tx1"/>
                </a:solidFill>
              </a:rPr>
              <a:t>Source: M. Z. </a:t>
            </a:r>
            <a:r>
              <a:rPr lang="en-US" sz="900" dirty="0" err="1">
                <a:solidFill>
                  <a:schemeClr val="tx1"/>
                </a:solidFill>
              </a:rPr>
              <a:t>Gunja</a:t>
            </a:r>
            <a:r>
              <a:rPr lang="en-US" sz="900" dirty="0">
                <a:solidFill>
                  <a:schemeClr val="tx1"/>
                </a:solidFill>
              </a:rPr>
              <a:t>, S. R. Collins, M.</a:t>
            </a:r>
            <a:r>
              <a:rPr lang="en-US" sz="900" baseline="0" dirty="0">
                <a:solidFill>
                  <a:schemeClr val="tx1"/>
                </a:solidFill>
              </a:rPr>
              <a:t> </a:t>
            </a:r>
            <a:r>
              <a:rPr lang="en-US" sz="900" dirty="0">
                <a:solidFill>
                  <a:schemeClr val="tx1"/>
                </a:solidFill>
              </a:rPr>
              <a:t>M. Doty, and S. Beutel, </a:t>
            </a:r>
            <a:r>
              <a:rPr lang="en-US" sz="900" b="0" i="1" dirty="0">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dirty="0">
                <a:solidFill>
                  <a:schemeClr val="tx1"/>
                </a:solidFill>
              </a:rPr>
              <a:t>The Commonwealth Fund, August</a:t>
            </a:r>
            <a:r>
              <a:rPr lang="en-US" sz="900" baseline="0" dirty="0">
                <a:solidFill>
                  <a:schemeClr val="tx1"/>
                </a:solidFill>
              </a:rPr>
              <a:t> 2017.</a:t>
            </a:r>
            <a:endParaRPr lang="en-US" sz="900" dirty="0">
              <a:solidFill>
                <a:schemeClr val="tx1"/>
              </a:solidFill>
            </a:endParaRPr>
          </a:p>
        </p:txBody>
      </p:sp>
    </p:spTree>
    <p:extLst>
      <p:ext uri="{BB962C8B-B14F-4D97-AF65-F5344CB8AC3E}">
        <p14:creationId xmlns:p14="http://schemas.microsoft.com/office/powerpoint/2010/main" val="78845504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1" y="1052738"/>
            <a:ext cx="9000999" cy="4680407"/>
          </a:xfrm>
        </p:spPr>
        <p:txBody>
          <a:bodyPr/>
          <a:lstStyle/>
          <a:p>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cxnSp>
        <p:nvCxnSpPr>
          <p:cNvPr id="11" name="Straight Connector 1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endParaRPr lang="en-US" dirty="0"/>
          </a:p>
        </p:txBody>
      </p:sp>
      <p:sp>
        <p:nvSpPr>
          <p:cNvPr id="10" name="Rectangle 9">
            <a:extLst>
              <a:ext uri="{FF2B5EF4-FFF2-40B4-BE49-F238E27FC236}">
                <a16:creationId xmlns:a16="http://schemas.microsoft.com/office/drawing/2014/main" id="{07C04AEC-6297-44D5-85E1-0428F13A219F}"/>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832101404"/>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627434"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4099485812"/>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3117281811"/>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53" name="Title 1"/>
          <p:cNvSpPr>
            <a:spLocks noGrp="1"/>
          </p:cNvSpPr>
          <p:nvPr>
            <p:ph type="ctrTitle"/>
          </p:nvPr>
        </p:nvSpPr>
        <p:spPr>
          <a:xfrm>
            <a:off x="98135"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2" name="TextBox 1">
            <a:extLst>
              <a:ext uri="{FF2B5EF4-FFF2-40B4-BE49-F238E27FC236}">
                <a16:creationId xmlns:a16="http://schemas.microsoft.com/office/drawing/2014/main" id="{C7D7AD9D-B20B-B141-92D3-D43E062830B8}"/>
              </a:ext>
            </a:extLst>
          </p:cNvPr>
          <p:cNvSpPr txBox="1"/>
          <p:nvPr userDrawn="1"/>
        </p:nvSpPr>
        <p:spPr>
          <a:xfrm>
            <a:off x="2059536" y="6446520"/>
            <a:ext cx="6858000" cy="276999"/>
          </a:xfrm>
          <a:prstGeom prst="rect">
            <a:avLst/>
          </a:prstGeom>
          <a:noFill/>
        </p:spPr>
        <p:txBody>
          <a:bodyPr wrap="square" lIns="0" tIns="0" rIns="0" bIns="0" rtlCol="0" anchor="ctr" anchorCtr="0">
            <a:spAutoFit/>
          </a:bodyPr>
          <a:lstStyle/>
          <a:p>
            <a:r>
              <a:rPr lang="en-US" sz="900" dirty="0">
                <a:solidFill>
                  <a:schemeClr val="tx1"/>
                </a:solidFill>
              </a:rPr>
              <a:t>Source: Jesse C. Baumgartner et al., </a:t>
            </a:r>
            <a:r>
              <a:rPr lang="en-US" sz="900" i="1" dirty="0">
                <a:solidFill>
                  <a:schemeClr val="tx1"/>
                </a:solidFill>
              </a:rPr>
              <a:t>How the Affordable Care Act Has Narrowed Racial and Ethnic Disparities in Access to Health Care</a:t>
            </a:r>
            <a:r>
              <a:rPr lang="en-US" sz="900" dirty="0">
                <a:solidFill>
                  <a:schemeClr val="tx1"/>
                </a:solidFill>
              </a:rPr>
              <a:t> (Commonwealth Fund, Jan. 2020).</a:t>
            </a:r>
          </a:p>
        </p:txBody>
      </p:sp>
    </p:spTree>
    <p:extLst>
      <p:ext uri="{BB962C8B-B14F-4D97-AF65-F5344CB8AC3E}">
        <p14:creationId xmlns:p14="http://schemas.microsoft.com/office/powerpoint/2010/main" val="980533928"/>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4"/>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98990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1. Adult uninsured rates have decreased for all groups since 2013, and disparities have narrowed significantly among whites, blacks, and Hispanics.</a:t>
            </a:r>
          </a:p>
        </p:txBody>
      </p:sp>
      <p:sp>
        <p:nvSpPr>
          <p:cNvPr id="18" name="Text Placeholder 17"/>
          <p:cNvSpPr>
            <a:spLocks noGrp="1"/>
          </p:cNvSpPr>
          <p:nvPr>
            <p:ph type="body" sz="quarter" idx="22"/>
          </p:nvPr>
        </p:nvSpPr>
        <p:spPr/>
        <p:txBody>
          <a:bodyPr/>
          <a:lstStyle/>
          <a:p>
            <a:r>
              <a:rPr lang="en-US" dirty="0"/>
              <a:t>Data: American Community Survey Public Use Microdata Sample (ACS PUMS), 2013–2018.</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404792352"/>
              </p:ext>
            </p:extLst>
          </p:nvPr>
        </p:nvGraphicFramePr>
        <p:xfrm>
          <a:off x="73152" y="1371598"/>
          <a:ext cx="8389361" cy="457200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6057B66B-79CF-4110-83B2-876D6CD98D4E}"/>
              </a:ext>
            </a:extLst>
          </p:cNvPr>
          <p:cNvSpPr txBox="1"/>
          <p:nvPr/>
        </p:nvSpPr>
        <p:spPr>
          <a:xfrm>
            <a:off x="73152" y="914400"/>
            <a:ext cx="4918013" cy="215444"/>
          </a:xfrm>
          <a:prstGeom prst="rect">
            <a:avLst/>
          </a:prstGeom>
          <a:noFill/>
        </p:spPr>
        <p:txBody>
          <a:bodyPr wrap="none" lIns="0" tIns="0" rIns="0" bIns="0" rtlCol="0" anchor="ctr" anchorCtr="0">
            <a:spAutoFit/>
          </a:bodyPr>
          <a:lstStyle/>
          <a:p>
            <a:r>
              <a:rPr lang="en-US" sz="1400" i="1" dirty="0"/>
              <a:t>Percentage of uninsured adults ages 19 to 64, by race and ethnicity</a:t>
            </a:r>
          </a:p>
        </p:txBody>
      </p:sp>
    </p:spTree>
    <p:extLst>
      <p:ext uri="{BB962C8B-B14F-4D97-AF65-F5344CB8AC3E}">
        <p14:creationId xmlns:p14="http://schemas.microsoft.com/office/powerpoint/2010/main" val="3754355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10. After</a:t>
            </a:r>
            <a:r>
              <a:rPr lang="en-US" sz="1000" dirty="0"/>
              <a:t> </a:t>
            </a:r>
            <a:r>
              <a:rPr lang="en-US" dirty="0"/>
              <a:t>expanding</a:t>
            </a:r>
            <a:r>
              <a:rPr lang="en-US" sz="1000" dirty="0"/>
              <a:t> </a:t>
            </a:r>
            <a:r>
              <a:rPr lang="en-US" dirty="0"/>
              <a:t>Medicaid,</a:t>
            </a:r>
            <a:r>
              <a:rPr lang="en-US" sz="1000" dirty="0"/>
              <a:t> </a:t>
            </a:r>
            <a:r>
              <a:rPr lang="en-US" dirty="0"/>
              <a:t>Louisiana’s</a:t>
            </a:r>
            <a:r>
              <a:rPr lang="en-US" sz="1000" dirty="0"/>
              <a:t> </a:t>
            </a:r>
            <a:r>
              <a:rPr lang="en-US" dirty="0"/>
              <a:t>black–white</a:t>
            </a:r>
            <a:r>
              <a:rPr lang="en-US" sz="1000" dirty="0"/>
              <a:t> </a:t>
            </a:r>
            <a:r>
              <a:rPr lang="en-US" dirty="0"/>
              <a:t>insurance</a:t>
            </a:r>
            <a:r>
              <a:rPr lang="en-US" sz="1000" dirty="0"/>
              <a:t> </a:t>
            </a:r>
            <a:r>
              <a:rPr lang="en-US" dirty="0"/>
              <a:t>coverage</a:t>
            </a:r>
            <a:r>
              <a:rPr lang="en-US" sz="1000" dirty="0"/>
              <a:t> </a:t>
            </a:r>
            <a:r>
              <a:rPr lang="en-US" dirty="0"/>
              <a:t>disparity</a:t>
            </a:r>
            <a:r>
              <a:rPr lang="en-US" sz="1000" dirty="0"/>
              <a:t> </a:t>
            </a:r>
            <a:r>
              <a:rPr lang="en-US" dirty="0"/>
              <a:t>dropped</a:t>
            </a:r>
            <a:r>
              <a:rPr lang="en-US" sz="1200" dirty="0"/>
              <a:t> </a:t>
            </a:r>
            <a:r>
              <a:rPr lang="en-US" dirty="0"/>
              <a:t>rapidly</a:t>
            </a:r>
            <a:r>
              <a:rPr lang="en-US" sz="1200" dirty="0"/>
              <a:t> </a:t>
            </a:r>
            <a:r>
              <a:rPr lang="en-US" dirty="0"/>
              <a:t>in</a:t>
            </a:r>
            <a:r>
              <a:rPr lang="en-US" sz="1200" dirty="0"/>
              <a:t> </a:t>
            </a:r>
            <a:r>
              <a:rPr lang="en-US" dirty="0"/>
              <a:t>comparison</a:t>
            </a:r>
            <a:r>
              <a:rPr lang="en-US" sz="1200" dirty="0"/>
              <a:t> </a:t>
            </a:r>
            <a:r>
              <a:rPr lang="en-US" dirty="0"/>
              <a:t>to</a:t>
            </a:r>
            <a:r>
              <a:rPr lang="en-US" sz="1200" dirty="0"/>
              <a:t> </a:t>
            </a:r>
            <a:r>
              <a:rPr lang="en-US" dirty="0"/>
              <a:t>Georgia</a:t>
            </a:r>
            <a:r>
              <a:rPr lang="en-US" sz="800" dirty="0"/>
              <a:t> </a:t>
            </a:r>
            <a:r>
              <a:rPr lang="en-US" sz="1500" dirty="0"/>
              <a:t>—</a:t>
            </a:r>
            <a:r>
              <a:rPr lang="en-US" sz="800" dirty="0"/>
              <a:t> </a:t>
            </a:r>
            <a:r>
              <a:rPr lang="en-US" dirty="0"/>
              <a:t>driven</a:t>
            </a:r>
            <a:r>
              <a:rPr lang="en-US" sz="1200" dirty="0"/>
              <a:t> </a:t>
            </a:r>
            <a:r>
              <a:rPr lang="en-US" dirty="0"/>
              <a:t>largely</a:t>
            </a:r>
            <a:r>
              <a:rPr lang="en-US" sz="1200" dirty="0"/>
              <a:t> </a:t>
            </a:r>
            <a:r>
              <a:rPr lang="en-US" dirty="0"/>
              <a:t>by</a:t>
            </a:r>
            <a:r>
              <a:rPr lang="en-US" sz="1200" dirty="0"/>
              <a:t> </a:t>
            </a:r>
            <a:r>
              <a:rPr lang="en-US" dirty="0"/>
              <a:t>lower-income</a:t>
            </a:r>
            <a:r>
              <a:rPr lang="en-US" sz="1200" dirty="0"/>
              <a:t> </a:t>
            </a:r>
            <a:r>
              <a:rPr lang="en-US" dirty="0"/>
              <a:t>adults.</a:t>
            </a:r>
          </a:p>
        </p:txBody>
      </p:sp>
      <p:sp>
        <p:nvSpPr>
          <p:cNvPr id="18" name="Text Placeholder 17"/>
          <p:cNvSpPr>
            <a:spLocks noGrp="1"/>
          </p:cNvSpPr>
          <p:nvPr>
            <p:ph type="body" sz="quarter" idx="22"/>
          </p:nvPr>
        </p:nvSpPr>
        <p:spPr/>
        <p:txBody>
          <a:bodyPr/>
          <a:lstStyle/>
          <a:p>
            <a:r>
              <a:rPr lang="en-US" dirty="0"/>
              <a:t>Note: FPL = federal poverty level.</a:t>
            </a:r>
          </a:p>
          <a:p>
            <a:r>
              <a:rPr lang="en-US" dirty="0"/>
              <a:t>Data: American Community Survey Public Use Microdata Sample (ACS PUMS), 2013–2018.</a:t>
            </a:r>
            <a:endParaRPr lang="en-US" dirty="0">
              <a:solidFill>
                <a:srgbClr val="FF0000"/>
              </a:solidFill>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51339032"/>
              </p:ext>
            </p:extLst>
          </p:nvPr>
        </p:nvGraphicFramePr>
        <p:xfrm>
          <a:off x="73153" y="1389890"/>
          <a:ext cx="8372108" cy="4307362"/>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53485B80-F0D2-42F1-9E8B-0506BDD7B43F}"/>
              </a:ext>
            </a:extLst>
          </p:cNvPr>
          <p:cNvSpPr txBox="1"/>
          <p:nvPr/>
        </p:nvSpPr>
        <p:spPr>
          <a:xfrm>
            <a:off x="73152" y="914400"/>
            <a:ext cx="7599837" cy="215444"/>
          </a:xfrm>
          <a:prstGeom prst="rect">
            <a:avLst/>
          </a:prstGeom>
          <a:noFill/>
        </p:spPr>
        <p:txBody>
          <a:bodyPr wrap="none" lIns="0" tIns="0" rIns="0" bIns="0" rtlCol="0" anchor="ctr" anchorCtr="0">
            <a:spAutoFit/>
          </a:bodyPr>
          <a:lstStyle/>
          <a:p>
            <a:r>
              <a:rPr lang="en-US" sz="1400" i="1" dirty="0"/>
              <a:t>Percentage of uninsured adults ages 19 to 64, Louisiana and Georgia, 0–199% FPL, by race and ethnicity</a:t>
            </a:r>
          </a:p>
        </p:txBody>
      </p:sp>
    </p:spTree>
    <p:extLst>
      <p:ext uri="{BB962C8B-B14F-4D97-AF65-F5344CB8AC3E}">
        <p14:creationId xmlns:p14="http://schemas.microsoft.com/office/powerpoint/2010/main" val="1076705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2. All groups are experiencing fewer financial barriers to accessing care, with black and Hispanic adults showing the largest reduction.</a:t>
            </a:r>
          </a:p>
        </p:txBody>
      </p:sp>
      <p:sp>
        <p:nvSpPr>
          <p:cNvPr id="18" name="Text Placeholder 17"/>
          <p:cNvSpPr>
            <a:spLocks noGrp="1"/>
          </p:cNvSpPr>
          <p:nvPr>
            <p:ph type="body" sz="quarter" idx="22"/>
          </p:nvPr>
        </p:nvSpPr>
        <p:spPr/>
        <p:txBody>
          <a:bodyPr/>
          <a:lstStyle/>
          <a:p>
            <a:r>
              <a:rPr lang="en-US" dirty="0"/>
              <a:t>Data: Behavioral Risk Factor Surveillance System (BRFSS), 2013–2018.</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187515549"/>
              </p:ext>
            </p:extLst>
          </p:nvPr>
        </p:nvGraphicFramePr>
        <p:xfrm>
          <a:off x="73153" y="1371600"/>
          <a:ext cx="8406614"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C92010B2-9A00-4FA0-AD48-69CCD0099456}"/>
              </a:ext>
            </a:extLst>
          </p:cNvPr>
          <p:cNvSpPr txBox="1"/>
          <p:nvPr/>
        </p:nvSpPr>
        <p:spPr>
          <a:xfrm>
            <a:off x="73152" y="914400"/>
            <a:ext cx="8277907" cy="215444"/>
          </a:xfrm>
          <a:prstGeom prst="rect">
            <a:avLst/>
          </a:prstGeom>
          <a:noFill/>
        </p:spPr>
        <p:txBody>
          <a:bodyPr wrap="none" lIns="0" tIns="0" rIns="0" bIns="0" rtlCol="0" anchor="ctr" anchorCtr="0">
            <a:spAutoFit/>
          </a:bodyPr>
          <a:lstStyle/>
          <a:p>
            <a:r>
              <a:rPr lang="en-US" sz="1400" i="1" spc="-20" dirty="0"/>
              <a:t>Percentage of adults ages 18 to 64 who avoided care because of cost in the past 12 months, by race and ethnicity</a:t>
            </a:r>
          </a:p>
        </p:txBody>
      </p:sp>
    </p:spTree>
    <p:extLst>
      <p:ext uri="{BB962C8B-B14F-4D97-AF65-F5344CB8AC3E}">
        <p14:creationId xmlns:p14="http://schemas.microsoft.com/office/powerpoint/2010/main" val="3524909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3. Adults with a usual source of care have modestly increased for black and Hispanic groups </a:t>
            </a:r>
            <a:r>
              <a:rPr lang="en-US"/>
              <a:t>since 2013.</a:t>
            </a:r>
            <a:endParaRPr lang="en-US" dirty="0"/>
          </a:p>
        </p:txBody>
      </p:sp>
      <p:sp>
        <p:nvSpPr>
          <p:cNvPr id="18" name="Text Placeholder 17"/>
          <p:cNvSpPr>
            <a:spLocks noGrp="1"/>
          </p:cNvSpPr>
          <p:nvPr>
            <p:ph type="body" sz="quarter" idx="22"/>
          </p:nvPr>
        </p:nvSpPr>
        <p:spPr/>
        <p:txBody>
          <a:bodyPr/>
          <a:lstStyle/>
          <a:p>
            <a:r>
              <a:rPr lang="en-US" dirty="0"/>
              <a:t>Data: Behavioral Risk Factor Surveillance System (BRFSS), 2013–2018.</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195218182"/>
              </p:ext>
            </p:extLst>
          </p:nvPr>
        </p:nvGraphicFramePr>
        <p:xfrm>
          <a:off x="73152" y="1371602"/>
          <a:ext cx="8389361" cy="457199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43906685-F597-43C6-989C-74CA1C974097}"/>
              </a:ext>
            </a:extLst>
          </p:cNvPr>
          <p:cNvSpPr txBox="1"/>
          <p:nvPr/>
        </p:nvSpPr>
        <p:spPr>
          <a:xfrm>
            <a:off x="73152" y="914400"/>
            <a:ext cx="6782306" cy="215444"/>
          </a:xfrm>
          <a:prstGeom prst="rect">
            <a:avLst/>
          </a:prstGeom>
          <a:noFill/>
        </p:spPr>
        <p:txBody>
          <a:bodyPr wrap="none" lIns="0" tIns="0" rIns="0" bIns="0" rtlCol="0" anchor="ctr" anchorCtr="0">
            <a:spAutoFit/>
          </a:bodyPr>
          <a:lstStyle/>
          <a:p>
            <a:r>
              <a:rPr lang="en-US" sz="1400" i="1" dirty="0"/>
              <a:t>Percentage of adults ages 18 to 64 who reported a usual source of care, by race and ethnicity</a:t>
            </a:r>
          </a:p>
        </p:txBody>
      </p:sp>
    </p:spTree>
    <p:extLst>
      <p:ext uri="{BB962C8B-B14F-4D97-AF65-F5344CB8AC3E}">
        <p14:creationId xmlns:p14="http://schemas.microsoft.com/office/powerpoint/2010/main" val="1716750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4. Black adults living in expansion states are now less likely to be uninsured than white adults in nonexpansion states.</a:t>
            </a:r>
          </a:p>
        </p:txBody>
      </p:sp>
      <p:sp>
        <p:nvSpPr>
          <p:cNvPr id="18" name="Text Placeholder 17"/>
          <p:cNvSpPr>
            <a:spLocks noGrp="1"/>
          </p:cNvSpPr>
          <p:nvPr>
            <p:ph type="body" sz="quarter" idx="22"/>
          </p:nvPr>
        </p:nvSpPr>
        <p:spPr>
          <a:xfrm>
            <a:off x="71501" y="5696712"/>
            <a:ext cx="9001063" cy="495834"/>
          </a:xfrm>
        </p:spPr>
        <p:txBody>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American Community Survey Public Use Microdata Sample (ACS PUMS), 2013–2018.</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488237652"/>
              </p:ext>
            </p:extLst>
          </p:nvPr>
        </p:nvGraphicFramePr>
        <p:xfrm>
          <a:off x="73152" y="1382532"/>
          <a:ext cx="8997696" cy="319809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661D2358-BFA0-47B2-BE3E-9B7D7DD07EA7}"/>
              </a:ext>
            </a:extLst>
          </p:cNvPr>
          <p:cNvSpPr txBox="1"/>
          <p:nvPr/>
        </p:nvSpPr>
        <p:spPr>
          <a:xfrm>
            <a:off x="73152" y="914400"/>
            <a:ext cx="6878486" cy="215444"/>
          </a:xfrm>
          <a:prstGeom prst="rect">
            <a:avLst/>
          </a:prstGeom>
          <a:noFill/>
        </p:spPr>
        <p:txBody>
          <a:bodyPr wrap="none" lIns="0" tIns="0" rIns="0" bIns="0" rtlCol="0" anchor="ctr" anchorCtr="0">
            <a:spAutoFit/>
          </a:bodyPr>
          <a:lstStyle/>
          <a:p>
            <a:r>
              <a:rPr lang="en-US" sz="1400" i="1" dirty="0"/>
              <a:t>Percentage of uninsured adults ages 19 to 64, race and ethnicity by Medicaid expansion status</a:t>
            </a:r>
          </a:p>
        </p:txBody>
      </p:sp>
    </p:spTree>
    <p:extLst>
      <p:ext uri="{BB962C8B-B14F-4D97-AF65-F5344CB8AC3E}">
        <p14:creationId xmlns:p14="http://schemas.microsoft.com/office/powerpoint/2010/main" val="831264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5. Although Hispanic adults in both groups of states reported lower uninsured rates and reduced disparities, the gains were larger in Medicaid expansion states.</a:t>
            </a:r>
          </a:p>
        </p:txBody>
      </p:sp>
      <p:sp>
        <p:nvSpPr>
          <p:cNvPr id="18" name="Text Placeholder 17"/>
          <p:cNvSpPr>
            <a:spLocks noGrp="1"/>
          </p:cNvSpPr>
          <p:nvPr>
            <p:ph type="body" sz="quarter" idx="22"/>
          </p:nvPr>
        </p:nvSpPr>
        <p:spPr>
          <a:xfrm>
            <a:off x="71501" y="5696712"/>
            <a:ext cx="9001063" cy="495834"/>
          </a:xfrm>
        </p:spPr>
        <p:txBody>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American Community Survey Public Use Microdata Sample (ACS PUMS), 2013–2018.</a:t>
            </a:r>
            <a:endParaRPr lang="en-US" dirty="0">
              <a:solidFill>
                <a:srgbClr val="FF0000"/>
              </a:solidFill>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919147160"/>
              </p:ext>
            </p:extLst>
          </p:nvPr>
        </p:nvGraphicFramePr>
        <p:xfrm>
          <a:off x="73152" y="1389889"/>
          <a:ext cx="8997696" cy="321661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661D2358-BFA0-47B2-BE3E-9B7D7DD07EA7}"/>
              </a:ext>
            </a:extLst>
          </p:cNvPr>
          <p:cNvSpPr txBox="1"/>
          <p:nvPr/>
        </p:nvSpPr>
        <p:spPr>
          <a:xfrm>
            <a:off x="73152" y="914400"/>
            <a:ext cx="6878486" cy="215444"/>
          </a:xfrm>
          <a:prstGeom prst="rect">
            <a:avLst/>
          </a:prstGeom>
          <a:noFill/>
        </p:spPr>
        <p:txBody>
          <a:bodyPr wrap="none" lIns="0" tIns="0" rIns="0" bIns="0" rtlCol="0" anchor="ctr" anchorCtr="0">
            <a:spAutoFit/>
          </a:bodyPr>
          <a:lstStyle/>
          <a:p>
            <a:r>
              <a:rPr lang="en-US" sz="1400" i="1" dirty="0"/>
              <a:t>Percentage of uninsured adults ages 19 to 64, race and ethnicity by Medicaid expansion status</a:t>
            </a:r>
          </a:p>
        </p:txBody>
      </p:sp>
    </p:spTree>
    <p:extLst>
      <p:ext uri="{BB962C8B-B14F-4D97-AF65-F5344CB8AC3E}">
        <p14:creationId xmlns:p14="http://schemas.microsoft.com/office/powerpoint/2010/main" val="2493336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8997696" cy="628410"/>
          </a:xfrm>
        </p:spPr>
        <p:txBody>
          <a:bodyPr/>
          <a:lstStyle/>
          <a:p>
            <a:r>
              <a:rPr lang="en-US" dirty="0"/>
              <a:t>Exhibit 6. Black–white differences in cost-related access problems have narrowed in both expansion and </a:t>
            </a:r>
            <a:r>
              <a:rPr lang="en-US"/>
              <a:t>nonexpansion states.</a:t>
            </a:r>
            <a:endParaRPr lang="en-US" dirty="0"/>
          </a:p>
        </p:txBody>
      </p:sp>
      <p:sp>
        <p:nvSpPr>
          <p:cNvPr id="18" name="Text Placeholder 17"/>
          <p:cNvSpPr>
            <a:spLocks noGrp="1"/>
          </p:cNvSpPr>
          <p:nvPr>
            <p:ph type="body" sz="quarter" idx="22"/>
          </p:nvPr>
        </p:nvSpPr>
        <p:spPr>
          <a:xfrm>
            <a:off x="71501" y="5696712"/>
            <a:ext cx="9001063" cy="495834"/>
          </a:xfrm>
        </p:spPr>
        <p:txBody>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endParaRPr lang="en-US" dirty="0">
              <a:solidFill>
                <a:srgbClr val="FF0000"/>
              </a:solidFill>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2682263482"/>
              </p:ext>
            </p:extLst>
          </p:nvPr>
        </p:nvGraphicFramePr>
        <p:xfrm>
          <a:off x="73152" y="1345291"/>
          <a:ext cx="8997696" cy="32180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52B2E8A-5138-4051-BF3A-3B8EA663D12E}"/>
              </a:ext>
            </a:extLst>
          </p:cNvPr>
          <p:cNvSpPr txBox="1"/>
          <p:nvPr/>
        </p:nvSpPr>
        <p:spPr>
          <a:xfrm>
            <a:off x="73150" y="822960"/>
            <a:ext cx="8385040" cy="430887"/>
          </a:xfrm>
          <a:prstGeom prst="rect">
            <a:avLst/>
          </a:prstGeom>
          <a:noFill/>
        </p:spPr>
        <p:txBody>
          <a:bodyPr wrap="square" lIns="0" tIns="0" rIns="0" bIns="0" rtlCol="0" anchor="ctr" anchorCtr="0">
            <a:spAutoFit/>
          </a:bodyPr>
          <a:lstStyle/>
          <a:p>
            <a:r>
              <a:rPr lang="en-US" sz="1400" i="1" dirty="0"/>
              <a:t>Percentage of adults ages 18 to 64 who avoided care because of cost in the past 12 months, race and ethnicity by Medicaid expansion status</a:t>
            </a:r>
          </a:p>
        </p:txBody>
      </p:sp>
    </p:spTree>
    <p:extLst>
      <p:ext uri="{BB962C8B-B14F-4D97-AF65-F5344CB8AC3E}">
        <p14:creationId xmlns:p14="http://schemas.microsoft.com/office/powerpoint/2010/main" val="376445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7. The Hispanic–white disparity for avoiding care because of cost has dropped significantly in both expansion and nonexpansion states.</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2145952656"/>
              </p:ext>
            </p:extLst>
          </p:nvPr>
        </p:nvGraphicFramePr>
        <p:xfrm>
          <a:off x="73152" y="1389887"/>
          <a:ext cx="8997696" cy="321661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52B2E8A-5138-4051-BF3A-3B8EA663D12E}"/>
              </a:ext>
            </a:extLst>
          </p:cNvPr>
          <p:cNvSpPr txBox="1"/>
          <p:nvPr/>
        </p:nvSpPr>
        <p:spPr>
          <a:xfrm>
            <a:off x="73152" y="822960"/>
            <a:ext cx="8385048" cy="430887"/>
          </a:xfrm>
          <a:prstGeom prst="rect">
            <a:avLst/>
          </a:prstGeom>
          <a:noFill/>
        </p:spPr>
        <p:txBody>
          <a:bodyPr wrap="square" lIns="0" tIns="0" rIns="0" bIns="0" rtlCol="0" anchor="ctr" anchorCtr="0">
            <a:spAutoFit/>
          </a:bodyPr>
          <a:lstStyle/>
          <a:p>
            <a:r>
              <a:rPr lang="en-US" sz="1400" i="1" dirty="0"/>
              <a:t>Percentage of adults ages 18 to 64 who avoided care because of cost in the past 12 months, race and ethnicity by Medicaid expansion status</a:t>
            </a:r>
          </a:p>
        </p:txBody>
      </p:sp>
      <p:sp>
        <p:nvSpPr>
          <p:cNvPr id="9" name="Text Placeholder 17">
            <a:extLst>
              <a:ext uri="{FF2B5EF4-FFF2-40B4-BE49-F238E27FC236}">
                <a16:creationId xmlns:a16="http://schemas.microsoft.com/office/drawing/2014/main" id="{85D6B32B-10C9-4855-B4FF-18313810DEBD}"/>
              </a:ext>
            </a:extLst>
          </p:cNvPr>
          <p:cNvSpPr>
            <a:spLocks noGrp="1"/>
          </p:cNvSpPr>
          <p:nvPr>
            <p:ph type="body" sz="quarter" idx="22"/>
          </p:nvPr>
        </p:nvSpPr>
        <p:spPr>
          <a:xfrm>
            <a:off x="71501" y="5696712"/>
            <a:ext cx="9001063" cy="495834"/>
          </a:xfrm>
        </p:spPr>
        <p:txBody>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endParaRPr lang="en-US" dirty="0">
              <a:solidFill>
                <a:srgbClr val="FF0000"/>
              </a:solidFill>
            </a:endParaRPr>
          </a:p>
        </p:txBody>
      </p:sp>
    </p:spTree>
    <p:extLst>
      <p:ext uri="{BB962C8B-B14F-4D97-AF65-F5344CB8AC3E}">
        <p14:creationId xmlns:p14="http://schemas.microsoft.com/office/powerpoint/2010/main" val="9356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8. Black adults in expansion states are now almost as likely as white adults in those same states to have a usual source of care.</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2100828815"/>
              </p:ext>
            </p:extLst>
          </p:nvPr>
        </p:nvGraphicFramePr>
        <p:xfrm>
          <a:off x="73152" y="1335026"/>
          <a:ext cx="8997696" cy="321972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EDA0948A-7BF6-4DCD-818A-16C0FC2F95C4}"/>
              </a:ext>
            </a:extLst>
          </p:cNvPr>
          <p:cNvSpPr txBox="1"/>
          <p:nvPr/>
        </p:nvSpPr>
        <p:spPr>
          <a:xfrm>
            <a:off x="73152" y="914400"/>
            <a:ext cx="8742778" cy="215444"/>
          </a:xfrm>
          <a:prstGeom prst="rect">
            <a:avLst/>
          </a:prstGeom>
          <a:noFill/>
        </p:spPr>
        <p:txBody>
          <a:bodyPr wrap="none" lIns="0" tIns="0" rIns="0" bIns="0" rtlCol="0" anchor="ctr" anchorCtr="0">
            <a:spAutoFit/>
          </a:bodyPr>
          <a:lstStyle/>
          <a:p>
            <a:r>
              <a:rPr lang="en-US" sz="1400" i="1" dirty="0"/>
              <a:t>Percentage of adults ages 18 to 64 who reported a usual source of care, race and ethnicity by Medicaid expansion status</a:t>
            </a:r>
          </a:p>
        </p:txBody>
      </p:sp>
      <p:sp>
        <p:nvSpPr>
          <p:cNvPr id="8" name="Text Placeholder 17">
            <a:extLst>
              <a:ext uri="{FF2B5EF4-FFF2-40B4-BE49-F238E27FC236}">
                <a16:creationId xmlns:a16="http://schemas.microsoft.com/office/drawing/2014/main" id="{B09F3B32-AB5F-406E-9B66-18C8DD6A0960}"/>
              </a:ext>
            </a:extLst>
          </p:cNvPr>
          <p:cNvSpPr>
            <a:spLocks noGrp="1"/>
          </p:cNvSpPr>
          <p:nvPr>
            <p:ph type="body" sz="quarter" idx="22"/>
          </p:nvPr>
        </p:nvSpPr>
        <p:spPr>
          <a:xfrm>
            <a:off x="71501" y="5696712"/>
            <a:ext cx="9001063" cy="495834"/>
          </a:xfrm>
        </p:spPr>
        <p:txBody>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endParaRPr lang="en-US" dirty="0">
              <a:solidFill>
                <a:srgbClr val="FF0000"/>
              </a:solidFill>
            </a:endParaRPr>
          </a:p>
        </p:txBody>
      </p:sp>
    </p:spTree>
    <p:extLst>
      <p:ext uri="{BB962C8B-B14F-4D97-AF65-F5344CB8AC3E}">
        <p14:creationId xmlns:p14="http://schemas.microsoft.com/office/powerpoint/2010/main" val="849638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28410"/>
          </a:xfrm>
        </p:spPr>
        <p:txBody>
          <a:bodyPr/>
          <a:lstStyle/>
          <a:p>
            <a:r>
              <a:rPr lang="en-US" dirty="0"/>
              <a:t>Exhibit 9. Hispanics</a:t>
            </a:r>
            <a:r>
              <a:rPr lang="en-US" sz="1200" dirty="0"/>
              <a:t> </a:t>
            </a:r>
            <a:r>
              <a:rPr lang="en-US" dirty="0"/>
              <a:t>in</a:t>
            </a:r>
            <a:r>
              <a:rPr lang="en-US" sz="1200" dirty="0"/>
              <a:t> </a:t>
            </a:r>
            <a:r>
              <a:rPr lang="en-US" dirty="0"/>
              <a:t>both</a:t>
            </a:r>
            <a:r>
              <a:rPr lang="en-US" sz="1200" dirty="0"/>
              <a:t> </a:t>
            </a:r>
            <a:r>
              <a:rPr lang="en-US" dirty="0"/>
              <a:t>expansion</a:t>
            </a:r>
            <a:r>
              <a:rPr lang="en-US" sz="1200" dirty="0"/>
              <a:t> </a:t>
            </a:r>
            <a:r>
              <a:rPr lang="en-US" dirty="0"/>
              <a:t>and</a:t>
            </a:r>
            <a:r>
              <a:rPr lang="en-US" sz="1200" dirty="0"/>
              <a:t> </a:t>
            </a:r>
            <a:r>
              <a:rPr lang="en-US" dirty="0" err="1"/>
              <a:t>nonexpansion</a:t>
            </a:r>
            <a:r>
              <a:rPr lang="en-US" sz="1200" dirty="0"/>
              <a:t> </a:t>
            </a:r>
            <a:r>
              <a:rPr lang="en-US" dirty="0"/>
              <a:t>states</a:t>
            </a:r>
            <a:r>
              <a:rPr lang="en-US" sz="1200" dirty="0"/>
              <a:t> </a:t>
            </a:r>
            <a:r>
              <a:rPr lang="en-US" dirty="0"/>
              <a:t>reported</a:t>
            </a:r>
            <a:r>
              <a:rPr lang="en-US" sz="1200" dirty="0"/>
              <a:t> </a:t>
            </a:r>
            <a:r>
              <a:rPr lang="en-US" dirty="0"/>
              <a:t>modestly</a:t>
            </a:r>
            <a:r>
              <a:rPr lang="en-US" sz="1200" dirty="0"/>
              <a:t> </a:t>
            </a:r>
            <a:r>
              <a:rPr lang="en-US" dirty="0"/>
              <a:t>higher</a:t>
            </a:r>
            <a:r>
              <a:rPr lang="en-US" sz="1200" dirty="0"/>
              <a:t> </a:t>
            </a:r>
            <a:r>
              <a:rPr lang="en-US" dirty="0"/>
              <a:t>rates for a usual source of care, while white adults largely maintained their higher rates.</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1809828154"/>
              </p:ext>
            </p:extLst>
          </p:nvPr>
        </p:nvGraphicFramePr>
        <p:xfrm>
          <a:off x="73152" y="1335024"/>
          <a:ext cx="8997696" cy="32714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EDA0948A-7BF6-4DCD-818A-16C0FC2F95C4}"/>
              </a:ext>
            </a:extLst>
          </p:cNvPr>
          <p:cNvSpPr txBox="1"/>
          <p:nvPr/>
        </p:nvSpPr>
        <p:spPr>
          <a:xfrm>
            <a:off x="73152" y="914400"/>
            <a:ext cx="8742778" cy="215444"/>
          </a:xfrm>
          <a:prstGeom prst="rect">
            <a:avLst/>
          </a:prstGeom>
          <a:noFill/>
        </p:spPr>
        <p:txBody>
          <a:bodyPr wrap="none" lIns="0" tIns="0" rIns="0" bIns="0" rtlCol="0" anchor="ctr" anchorCtr="0">
            <a:spAutoFit/>
          </a:bodyPr>
          <a:lstStyle/>
          <a:p>
            <a:r>
              <a:rPr lang="en-US" sz="1400" i="1" dirty="0"/>
              <a:t>Percentage of adults ages 18 to 64 who reported a usual source of care, race and ethnicity by Medicaid expansion status</a:t>
            </a:r>
          </a:p>
        </p:txBody>
      </p:sp>
      <p:sp>
        <p:nvSpPr>
          <p:cNvPr id="8" name="Text Placeholder 17">
            <a:extLst>
              <a:ext uri="{FF2B5EF4-FFF2-40B4-BE49-F238E27FC236}">
                <a16:creationId xmlns:a16="http://schemas.microsoft.com/office/drawing/2014/main" id="{577F9BFA-D802-4154-A692-02E4F4DBD5DB}"/>
              </a:ext>
            </a:extLst>
          </p:cNvPr>
          <p:cNvSpPr>
            <a:spLocks noGrp="1"/>
          </p:cNvSpPr>
          <p:nvPr>
            <p:ph type="body" sz="quarter" idx="22"/>
          </p:nvPr>
        </p:nvSpPr>
        <p:spPr>
          <a:xfrm>
            <a:off x="71501" y="5696712"/>
            <a:ext cx="9001063" cy="495834"/>
          </a:xfrm>
        </p:spPr>
        <p:txBody>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endParaRPr lang="en-US" dirty="0">
              <a:solidFill>
                <a:srgbClr val="FF0000"/>
              </a:solidFill>
            </a:endParaRPr>
          </a:p>
        </p:txBody>
      </p:sp>
    </p:spTree>
    <p:extLst>
      <p:ext uri="{BB962C8B-B14F-4D97-AF65-F5344CB8AC3E}">
        <p14:creationId xmlns:p14="http://schemas.microsoft.com/office/powerpoint/2010/main" val="491655457"/>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7BA32944B54347B9D6F17571B4F941" ma:contentTypeVersion="9" ma:contentTypeDescription="Create a new document." ma:contentTypeScope="" ma:versionID="3f80cbbafbf8863e6c8506bf0243d5cf">
  <xsd:schema xmlns:xsd="http://www.w3.org/2001/XMLSchema" xmlns:xs="http://www.w3.org/2001/XMLSchema" xmlns:p="http://schemas.microsoft.com/office/2006/metadata/properties" xmlns:ns2="0206b73b-b166-48af-9d56-b72510519a7e" targetNamespace="http://schemas.microsoft.com/office/2006/metadata/properties" ma:root="true" ma:fieldsID="5d38618c836feeb7138f6cc95597aac0" ns2:_="">
    <xsd:import namespace="0206b73b-b166-48af-9d56-b72510519a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06b73b-b166-48af-9d56-b72510519a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76D37F-98CD-40B2-A5C7-C650532360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06b73b-b166-48af-9d56-b72510519a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6D5A4E-8E61-4DA7-96FB-E4107FCCC1C6}">
  <ds:schemaRefs>
    <ds:schemaRef ds:uri="http://schemas.microsoft.com/office/2006/documentManagement/types"/>
    <ds:schemaRef ds:uri="http://schemas.microsoft.com/office/infopath/2007/PartnerControls"/>
    <ds:schemaRef ds:uri="http://purl.org/dc/terms/"/>
    <ds:schemaRef ds:uri="http://purl.org/dc/elements/1.1/"/>
    <ds:schemaRef ds:uri="http://schemas.microsoft.com/office/2006/metadata/properties"/>
    <ds:schemaRef ds:uri="http://www.w3.org/XML/1998/namespace"/>
    <ds:schemaRef ds:uri="0206b73b-b166-48af-9d56-b72510519a7e"/>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C039B6AC-D4D9-4845-8578-5923C2DC01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15694</TotalTime>
  <Words>897</Words>
  <Application>Microsoft Macintosh PowerPoint</Application>
  <PresentationFormat>On-screen Show (4:3)</PresentationFormat>
  <Paragraphs>56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Berlingske Serif Text</vt:lpstr>
      <vt:lpstr>Calibri</vt:lpstr>
      <vt:lpstr>InterFace</vt:lpstr>
      <vt:lpstr>Trebuchet MS</vt:lpstr>
      <vt:lpstr>1_Office Theme</vt:lpstr>
      <vt:lpstr>Exhibit 1. Adult uninsured rates have decreased for all groups since 2013, and disparities have narrowed significantly among whites, blacks, and Hispanics.</vt:lpstr>
      <vt:lpstr>Exhibit 2. All groups are experiencing fewer financial barriers to accessing care, with black and Hispanic adults showing the largest reduction.</vt:lpstr>
      <vt:lpstr>Exhibit 3. Adults with a usual source of care have modestly increased for black and Hispanic groups since 2013.</vt:lpstr>
      <vt:lpstr>Exhibit 4. Black adults living in expansion states are now less likely to be uninsured than white adults in nonexpansion states.</vt:lpstr>
      <vt:lpstr>Exhibit 5. Although Hispanic adults in both groups of states reported lower uninsured rates and reduced disparities, the gains were larger in Medicaid expansion states.</vt:lpstr>
      <vt:lpstr>Exhibit 6. Black–white differences in cost-related access problems have narrowed in both expansion and nonexpansion states.</vt:lpstr>
      <vt:lpstr>Exhibit 7. The Hispanic–white disparity for avoiding care because of cost has dropped significantly in both expansion and nonexpansion states.</vt:lpstr>
      <vt:lpstr>Exhibit 8. Black adults in expansion states are now almost as likely as white adults in those same states to have a usual source of care.</vt:lpstr>
      <vt:lpstr>Exhibit 9. Hispanics in both expansion and nonexpansion states reported modestly higher rates for a usual source of care, while white adults largely maintained their higher rates.</vt:lpstr>
      <vt:lpstr>Exhibit 10. After expanding Medicaid, Louisiana’s black–white insurance coverage disparity dropped rapidly in comparison to Georgia — driven largely by lower-income adults.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 Racial Ethnic Disparities — Exhibits</dc:title>
  <dc:subject/>
  <dc:creator>Baumgartner; Collins; Radley; Hayes</dc:creator>
  <cp:keywords/>
  <dc:description/>
  <cp:lastModifiedBy>Paul Frame</cp:lastModifiedBy>
  <cp:revision>405</cp:revision>
  <cp:lastPrinted>2019-09-26T14:12:08Z</cp:lastPrinted>
  <dcterms:created xsi:type="dcterms:W3CDTF">2019-07-22T14:57:03Z</dcterms:created>
  <dcterms:modified xsi:type="dcterms:W3CDTF">2020-01-09T21:17:57Z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0x0101006A7BA32944B54347B9D6F17571B4F941</vt:lpwstr>
  </property>
  <property fmtid="{D5CDD505-2E9C-101B-9397-08002B2CF9AE}" pid="3" name="TaxKeyword">
    <vt:lpwstr/>
  </property>
</Properties>
</file>