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charts/chart12.xml" ContentType="application/vnd.openxmlformats-officedocument.drawingml.chart+xml"/>
  <Override PartName="/ppt/theme/themeOverride7.xml" ContentType="application/vnd.openxmlformats-officedocument.themeOverride+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theme/themeOverride9.xml" ContentType="application/vnd.openxmlformats-officedocument.themeOverride+xml"/>
  <Override PartName="/ppt/charts/chart15.xml" ContentType="application/vnd.openxmlformats-officedocument.drawingml.chart+xml"/>
  <Override PartName="/ppt/theme/themeOverride10.xml" ContentType="application/vnd.openxmlformats-officedocument.themeOverride+xml"/>
  <Override PartName="/ppt/charts/chart16.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1.xml" ContentType="application/vnd.openxmlformats-officedocument.themeOverride+xml"/>
  <Override PartName="/ppt/charts/chart17.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6"/>
  </p:notesMasterIdLst>
  <p:handoutMasterIdLst>
    <p:handoutMasterId r:id="rId17"/>
  </p:handoutMasterIdLst>
  <p:sldIdLst>
    <p:sldId id="256" r:id="rId2"/>
    <p:sldId id="385" r:id="rId3"/>
    <p:sldId id="258" r:id="rId4"/>
    <p:sldId id="271" r:id="rId5"/>
    <p:sldId id="386" r:id="rId6"/>
    <p:sldId id="260" r:id="rId7"/>
    <p:sldId id="262" r:id="rId8"/>
    <p:sldId id="263" r:id="rId9"/>
    <p:sldId id="265" r:id="rId10"/>
    <p:sldId id="266" r:id="rId11"/>
    <p:sldId id="261" r:id="rId12"/>
    <p:sldId id="387" r:id="rId13"/>
    <p:sldId id="268" r:id="rId14"/>
    <p:sldId id="269" r:id="rId15"/>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5482" autoAdjust="0"/>
  </p:normalViewPr>
  <p:slideViewPr>
    <p:cSldViewPr snapToGrid="0" snapToObjects="1">
      <p:cViewPr varScale="1">
        <p:scale>
          <a:sx n="148" d="100"/>
          <a:sy n="148" d="100"/>
        </p:scale>
        <p:origin x="1680" y="192"/>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97" d="100"/>
          <a:sy n="97" d="100"/>
        </p:scale>
        <p:origin x="3888"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9.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B2E1-CF45-A81E-4C1F7D15F963}"/>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B2E1-CF45-A81E-4C1F7D15F963}"/>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B2E1-CF45-A81E-4C1F7D15F963}"/>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B2E1-CF45-A81E-4C1F7D15F963}"/>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B2E1-CF45-A81E-4C1F7D15F963}"/>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B2E1-CF45-A81E-4C1F7D15F963}"/>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B2E1-CF45-A81E-4C1F7D15F963}"/>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B2E1-CF45-A81E-4C1F7D15F963}"/>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B2E1-CF45-A81E-4C1F7D15F963}"/>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B2E1-CF45-A81E-4C1F7D15F963}"/>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B2E1-CF45-A81E-4C1F7D15F963}"/>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2.4245733592459007E-2"/>
          <c:w val="0.99673551917121472"/>
          <c:h val="0.9177345597223121"/>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dLbl>
              <c:idx val="0"/>
              <c:layout>
                <c:manualLayout>
                  <c:x val="-1.6320668494581613E-3"/>
                  <c:y val="-1.9723647130688768E-3"/>
                </c:manualLayout>
              </c:layout>
              <c:numFmt formatCode="#,##0" sourceLinked="0"/>
              <c:spPr>
                <a:noFill/>
                <a:ln w="30111">
                  <a:noFill/>
                </a:ln>
              </c:spPr>
              <c:txPr>
                <a:bodyPr/>
                <a:lstStyle/>
                <a:p>
                  <a:pPr>
                    <a:defRPr sz="1400" b="1" i="0" u="none" strike="noStrike" baseline="0">
                      <a:solidFill>
                        <a:schemeClr val="tx2"/>
                      </a:solidFill>
                      <a:latin typeface="InterFace" panose="020B0503030203020204"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B5E-E444-A4A3-F5EA22FCFED7}"/>
                </c:ext>
              </c:extLst>
            </c:dLbl>
            <c:numFmt formatCode="#,##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NZ</c:v>
                </c:pt>
                <c:pt idx="1">
                  <c:v>AUS</c:v>
                </c:pt>
                <c:pt idx="2">
                  <c:v>CAN</c:v>
                </c:pt>
                <c:pt idx="3">
                  <c:v>NETH</c:v>
                </c:pt>
                <c:pt idx="4">
                  <c:v>UK</c:v>
                </c:pt>
                <c:pt idx="5">
                  <c:v>SWIZ</c:v>
                </c:pt>
                <c:pt idx="6">
                  <c:v>US</c:v>
                </c:pt>
                <c:pt idx="7">
                  <c:v>FRA</c:v>
                </c:pt>
                <c:pt idx="8">
                  <c:v>GER</c:v>
                </c:pt>
              </c:strCache>
            </c:strRef>
          </c:cat>
          <c:val>
            <c:numRef>
              <c:f>Sheet1!$B$2:$B$10</c:f>
              <c:numCache>
                <c:formatCode>0.0</c:formatCode>
                <c:ptCount val="9"/>
                <c:pt idx="0" formatCode="General">
                  <c:v>4.4000000000000004</c:v>
                </c:pt>
                <c:pt idx="1">
                  <c:v>44.8</c:v>
                </c:pt>
                <c:pt idx="2">
                  <c:v>50.5</c:v>
                </c:pt>
                <c:pt idx="3">
                  <c:v>51.1</c:v>
                </c:pt>
                <c:pt idx="4">
                  <c:v>62.1</c:v>
                </c:pt>
                <c:pt idx="5">
                  <c:v>74.099999999999994</c:v>
                </c:pt>
                <c:pt idx="6">
                  <c:v>110.8</c:v>
                </c:pt>
                <c:pt idx="7">
                  <c:v>114.1</c:v>
                </c:pt>
                <c:pt idx="8">
                  <c:v>143.4</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chemeClr val="bg2"/>
              </a:solidFill>
            </a:ln>
          </c:spPr>
          <c:marker>
            <c:symbol val="none"/>
          </c:marker>
          <c:val>
            <c:numRef>
              <c:f>Sheet1!$C$2:$C$10</c:f>
              <c:numCache>
                <c:formatCode>General</c:formatCode>
                <c:ptCount val="9"/>
                <c:pt idx="0">
                  <c:v>64.7</c:v>
                </c:pt>
                <c:pt idx="1">
                  <c:v>64.7</c:v>
                </c:pt>
                <c:pt idx="2">
                  <c:v>64.7</c:v>
                </c:pt>
                <c:pt idx="3">
                  <c:v>64.7</c:v>
                </c:pt>
                <c:pt idx="4">
                  <c:v>64.7</c:v>
                </c:pt>
                <c:pt idx="5">
                  <c:v>64.7</c:v>
                </c:pt>
                <c:pt idx="6">
                  <c:v>64.7</c:v>
                </c:pt>
                <c:pt idx="7">
                  <c:v>64.7</c:v>
                </c:pt>
                <c:pt idx="8">
                  <c:v>64.7</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2.4513137457443216E-2"/>
          <c:w val="0.99673551917121472"/>
          <c:h val="0.91746700325496344"/>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dLbl>
              <c:idx val="2"/>
              <c:layout>
                <c:manualLayout>
                  <c:x val="0"/>
                  <c:y val="8.93800177977023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273-B341-A4F4-EEEF6839AB2C}"/>
                </c:ext>
              </c:extLst>
            </c:dLbl>
            <c:numFmt formatCode="#,##0.0" sourceLinked="0"/>
            <c:spPr>
              <a:noFill/>
              <a:ln>
                <a:noFill/>
              </a:ln>
              <a:effectLst/>
            </c:spPr>
            <c:txPr>
              <a:bodyPr wrap="square" lIns="38100" tIns="19050" rIns="38100" bIns="19050" anchor="ctr">
                <a:spAutoFit/>
              </a:bodyPr>
              <a:lstStyle/>
              <a:p>
                <a:pPr>
                  <a:defRPr sz="1400"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CAN</c:v>
                </c:pt>
                <c:pt idx="1">
                  <c:v>UK</c:v>
                </c:pt>
                <c:pt idx="2">
                  <c:v>NZ</c:v>
                </c:pt>
                <c:pt idx="3">
                  <c:v>SWE</c:v>
                </c:pt>
                <c:pt idx="4">
                  <c:v>FRA</c:v>
                </c:pt>
                <c:pt idx="5">
                  <c:v>NETH</c:v>
                </c:pt>
                <c:pt idx="6">
                  <c:v>GER</c:v>
                </c:pt>
                <c:pt idx="7">
                  <c:v>NOR</c:v>
                </c:pt>
                <c:pt idx="8">
                  <c:v>US</c:v>
                </c:pt>
                <c:pt idx="9">
                  <c:v>SWIZ</c:v>
                </c:pt>
              </c:strCache>
            </c:strRef>
          </c:cat>
          <c:val>
            <c:numRef>
              <c:f>Sheet1!$B$2:$B$11</c:f>
              <c:numCache>
                <c:formatCode>General</c:formatCode>
                <c:ptCount val="10"/>
                <c:pt idx="0">
                  <c:v>9.4</c:v>
                </c:pt>
                <c:pt idx="1">
                  <c:v>10</c:v>
                </c:pt>
                <c:pt idx="2">
                  <c:v>10.6</c:v>
                </c:pt>
                <c:pt idx="3">
                  <c:v>12.2</c:v>
                </c:pt>
                <c:pt idx="4">
                  <c:v>12.8</c:v>
                </c:pt>
                <c:pt idx="5">
                  <c:v>13.8</c:v>
                </c:pt>
                <c:pt idx="6">
                  <c:v>14.6</c:v>
                </c:pt>
                <c:pt idx="7">
                  <c:v>15.2</c:v>
                </c:pt>
                <c:pt idx="8">
                  <c:v>15.6</c:v>
                </c:pt>
                <c:pt idx="9">
                  <c:v>17</c:v>
                </c:pt>
              </c:numCache>
            </c:numRef>
          </c:val>
          <c:extLst>
            <c:ext xmlns:c16="http://schemas.microsoft.com/office/drawing/2014/chart" uri="{C3380CC4-5D6E-409C-BE32-E72D297353CC}">
              <c16:uniqueId val="{00000001-C153-C946-97B5-4C4DADA0316D}"/>
            </c:ext>
          </c:extLst>
        </c:ser>
        <c:dLbls>
          <c:dLblPos val="inEnd"/>
          <c:showLegendKey val="0"/>
          <c:showVal val="1"/>
          <c:showCatName val="0"/>
          <c:showSerName val="0"/>
          <c:showPercent val="0"/>
          <c:showBubbleSize val="0"/>
        </c:dLbls>
        <c:gapWidth val="30"/>
        <c:axId val="396332184"/>
        <c:axId val="396332576"/>
      </c:barChart>
      <c:lineChart>
        <c:grouping val="standard"/>
        <c:varyColors val="0"/>
        <c:ser>
          <c:idx val="0"/>
          <c:order val="1"/>
          <c:spPr>
            <a:ln>
              <a:solidFill>
                <a:schemeClr val="bg2"/>
              </a:solidFill>
            </a:ln>
          </c:spPr>
          <c:marker>
            <c:symbol val="none"/>
          </c:marker>
          <c:dLbls>
            <c:delete val="1"/>
          </c:dLbls>
          <c:val>
            <c:numRef>
              <c:f>Sheet1!$C$2:$C$11</c:f>
              <c:numCache>
                <c:formatCode>General</c:formatCode>
                <c:ptCount val="10"/>
                <c:pt idx="0">
                  <c:v>10.5</c:v>
                </c:pt>
                <c:pt idx="1">
                  <c:v>10.5</c:v>
                </c:pt>
                <c:pt idx="2">
                  <c:v>10.5</c:v>
                </c:pt>
                <c:pt idx="3">
                  <c:v>10.5</c:v>
                </c:pt>
                <c:pt idx="4">
                  <c:v>10.5</c:v>
                </c:pt>
                <c:pt idx="5">
                  <c:v>10.5</c:v>
                </c:pt>
                <c:pt idx="6">
                  <c:v>10.5</c:v>
                </c:pt>
                <c:pt idx="7">
                  <c:v>10.5</c:v>
                </c:pt>
                <c:pt idx="8">
                  <c:v>10.5</c:v>
                </c:pt>
                <c:pt idx="9">
                  <c:v>10.5</c:v>
                </c:pt>
              </c:numCache>
            </c:numRef>
          </c:val>
          <c:smooth val="0"/>
          <c:extLst>
            <c:ext xmlns:c16="http://schemas.microsoft.com/office/drawing/2014/chart" uri="{C3380CC4-5D6E-409C-BE32-E72D297353CC}">
              <c16:uniqueId val="{00000002-C153-C946-97B5-4C4DADA0316D}"/>
            </c:ext>
          </c:extLst>
        </c:ser>
        <c:dLbls>
          <c:showLegendKey val="0"/>
          <c:showVal val="1"/>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10985973719046116"/>
          <c:w val="0.99673551917121472"/>
          <c:h val="0.832120417458329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dLbl>
              <c:idx val="5"/>
              <c:layout>
                <c:manualLayout>
                  <c:x val="0"/>
                  <c:y val="7.0074980385390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65-CC4C-A654-1E3A5335904A}"/>
                </c:ext>
              </c:extLst>
            </c:dLbl>
            <c:dLbl>
              <c:idx val="6"/>
              <c:layout>
                <c:manualLayout>
                  <c:x val="-1.1318202268926492E-16"/>
                  <c:y val="7.0074980385390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D65-CC4C-A654-1E3A5335904A}"/>
                </c:ext>
              </c:extLst>
            </c:dLbl>
            <c:numFmt formatCode="#,##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UK</c:v>
                </c:pt>
                <c:pt idx="1">
                  <c:v>US</c:v>
                </c:pt>
                <c:pt idx="2">
                  <c:v>NZ</c:v>
                </c:pt>
                <c:pt idx="3">
                  <c:v>NETH</c:v>
                </c:pt>
                <c:pt idx="4">
                  <c:v>CAN</c:v>
                </c:pt>
                <c:pt idx="5">
                  <c:v>FRA</c:v>
                </c:pt>
                <c:pt idx="6">
                  <c:v>SWE</c:v>
                </c:pt>
                <c:pt idx="7">
                  <c:v>GER</c:v>
                </c:pt>
                <c:pt idx="8">
                  <c:v>NOR</c:v>
                </c:pt>
              </c:strCache>
            </c:strRef>
          </c:cat>
          <c:val>
            <c:numRef>
              <c:f>Sheet1!$B$2:$B$10</c:f>
              <c:numCache>
                <c:formatCode>General</c:formatCode>
                <c:ptCount val="9"/>
                <c:pt idx="0">
                  <c:v>72.599999999999994</c:v>
                </c:pt>
                <c:pt idx="1">
                  <c:v>67.5</c:v>
                </c:pt>
                <c:pt idx="2">
                  <c:v>65</c:v>
                </c:pt>
                <c:pt idx="3">
                  <c:v>64</c:v>
                </c:pt>
                <c:pt idx="4">
                  <c:v>61.1</c:v>
                </c:pt>
                <c:pt idx="5">
                  <c:v>49.7</c:v>
                </c:pt>
                <c:pt idx="6">
                  <c:v>49.4</c:v>
                </c:pt>
                <c:pt idx="7">
                  <c:v>34.799999999999997</c:v>
                </c:pt>
                <c:pt idx="8">
                  <c:v>34.4</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Sheet1!$C$2:$C$10</c:f>
              <c:numCache>
                <c:formatCode>General</c:formatCode>
                <c:ptCount val="9"/>
                <c:pt idx="0">
                  <c:v>44</c:v>
                </c:pt>
                <c:pt idx="1">
                  <c:v>44</c:v>
                </c:pt>
                <c:pt idx="2">
                  <c:v>44</c:v>
                </c:pt>
                <c:pt idx="3">
                  <c:v>44</c:v>
                </c:pt>
                <c:pt idx="4">
                  <c:v>44</c:v>
                </c:pt>
                <c:pt idx="5">
                  <c:v>44</c:v>
                </c:pt>
                <c:pt idx="6">
                  <c:v>44</c:v>
                </c:pt>
                <c:pt idx="7">
                  <c:v>44</c:v>
                </c:pt>
                <c:pt idx="8">
                  <c:v>44</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10985973719046116"/>
          <c:w val="0.99673551917121472"/>
          <c:h val="0.832120417458329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numFmt formatCode="#,##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SWE</c:v>
                </c:pt>
                <c:pt idx="1">
                  <c:v>US</c:v>
                </c:pt>
                <c:pt idx="2">
                  <c:v>NETH</c:v>
                </c:pt>
                <c:pt idx="3">
                  <c:v>NOR</c:v>
                </c:pt>
                <c:pt idx="4">
                  <c:v>UK</c:v>
                </c:pt>
                <c:pt idx="5">
                  <c:v>NZ</c:v>
                </c:pt>
                <c:pt idx="6">
                  <c:v>AUS</c:v>
                </c:pt>
                <c:pt idx="7">
                  <c:v>CAN</c:v>
                </c:pt>
                <c:pt idx="8">
                  <c:v>GER</c:v>
                </c:pt>
                <c:pt idx="9">
                  <c:v>FRA</c:v>
                </c:pt>
                <c:pt idx="10">
                  <c:v>SWIZ</c:v>
                </c:pt>
              </c:strCache>
            </c:strRef>
          </c:cat>
          <c:val>
            <c:numRef>
              <c:f>Sheet1!$B$2:$B$12</c:f>
              <c:numCache>
                <c:formatCode>General</c:formatCode>
                <c:ptCount val="11"/>
                <c:pt idx="0">
                  <c:v>90.4</c:v>
                </c:pt>
                <c:pt idx="1">
                  <c:v>79.5</c:v>
                </c:pt>
                <c:pt idx="2">
                  <c:v>78.2</c:v>
                </c:pt>
                <c:pt idx="3">
                  <c:v>75.5</c:v>
                </c:pt>
                <c:pt idx="4">
                  <c:v>75.2</c:v>
                </c:pt>
                <c:pt idx="5">
                  <c:v>72</c:v>
                </c:pt>
                <c:pt idx="6">
                  <c:v>55.1</c:v>
                </c:pt>
                <c:pt idx="7">
                  <c:v>54</c:v>
                </c:pt>
                <c:pt idx="8">
                  <c:v>51</c:v>
                </c:pt>
                <c:pt idx="9">
                  <c:v>49.7</c:v>
                </c:pt>
                <c:pt idx="10">
                  <c:v>49</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cat>
            <c:strRef>
              <c:f>Sheet1!$A$2:$A$12</c:f>
              <c:strCache>
                <c:ptCount val="11"/>
                <c:pt idx="0">
                  <c:v>SWE</c:v>
                </c:pt>
                <c:pt idx="1">
                  <c:v>US</c:v>
                </c:pt>
                <c:pt idx="2">
                  <c:v>NETH</c:v>
                </c:pt>
                <c:pt idx="3">
                  <c:v>NOR</c:v>
                </c:pt>
                <c:pt idx="4">
                  <c:v>UK</c:v>
                </c:pt>
                <c:pt idx="5">
                  <c:v>NZ</c:v>
                </c:pt>
                <c:pt idx="6">
                  <c:v>AUS</c:v>
                </c:pt>
                <c:pt idx="7">
                  <c:v>CAN</c:v>
                </c:pt>
                <c:pt idx="8">
                  <c:v>GER</c:v>
                </c:pt>
                <c:pt idx="9">
                  <c:v>FRA</c:v>
                </c:pt>
                <c:pt idx="10">
                  <c:v>SWIZ</c:v>
                </c:pt>
              </c:strCache>
            </c:strRef>
          </c:cat>
          <c:val>
            <c:numRef>
              <c:f>Sheet1!$C$2:$C$12</c:f>
              <c:numCache>
                <c:formatCode>General</c:formatCode>
                <c:ptCount val="11"/>
                <c:pt idx="0">
                  <c:v>59.7</c:v>
                </c:pt>
                <c:pt idx="1">
                  <c:v>59.7</c:v>
                </c:pt>
                <c:pt idx="2">
                  <c:v>59.7</c:v>
                </c:pt>
                <c:pt idx="3">
                  <c:v>59.7</c:v>
                </c:pt>
                <c:pt idx="4">
                  <c:v>59.7</c:v>
                </c:pt>
                <c:pt idx="5">
                  <c:v>59.7</c:v>
                </c:pt>
                <c:pt idx="6">
                  <c:v>59.7</c:v>
                </c:pt>
                <c:pt idx="7">
                  <c:v>59.7</c:v>
                </c:pt>
                <c:pt idx="8">
                  <c:v>59.7</c:v>
                </c:pt>
                <c:pt idx="9">
                  <c:v>59.7</c:v>
                </c:pt>
                <c:pt idx="10">
                  <c:v>59.7</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7.1545528527026891E-2"/>
          <c:w val="0.99673551917121472"/>
          <c:h val="0.87043452049187853"/>
        </c:manualLayout>
      </c:layout>
      <c:barChart>
        <c:barDir val="col"/>
        <c:grouping val="clustered"/>
        <c:varyColors val="0"/>
        <c:ser>
          <c:idx val="4"/>
          <c:order val="0"/>
          <c:tx>
            <c:strRef>
              <c:f>Sheet1!$B$1</c:f>
              <c:strCache>
                <c:ptCount val="1"/>
                <c:pt idx="0">
                  <c:v>rate</c:v>
                </c:pt>
              </c:strCache>
            </c:strRef>
          </c:tx>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numFmt formatCode="#,##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AUS</c:v>
                </c:pt>
                <c:pt idx="2">
                  <c:v>SWE</c:v>
                </c:pt>
                <c:pt idx="3">
                  <c:v>CAN</c:v>
                </c:pt>
                <c:pt idx="4">
                  <c:v>NOR</c:v>
                </c:pt>
                <c:pt idx="5">
                  <c:v>NZ</c:v>
                </c:pt>
                <c:pt idx="6">
                  <c:v>FRA</c:v>
                </c:pt>
                <c:pt idx="7">
                  <c:v>NETH</c:v>
                </c:pt>
                <c:pt idx="8">
                  <c:v>SWIZ</c:v>
                </c:pt>
                <c:pt idx="9">
                  <c:v>GER</c:v>
                </c:pt>
                <c:pt idx="10">
                  <c:v>UK</c:v>
                </c:pt>
              </c:strCache>
            </c:strRef>
          </c:cat>
          <c:val>
            <c:numRef>
              <c:f>Sheet1!$B$2:$B$12</c:f>
              <c:numCache>
                <c:formatCode>General</c:formatCode>
                <c:ptCount val="11"/>
                <c:pt idx="0" formatCode="0.0">
                  <c:v>90.2</c:v>
                </c:pt>
                <c:pt idx="1">
                  <c:v>89.5</c:v>
                </c:pt>
                <c:pt idx="2">
                  <c:v>88.8</c:v>
                </c:pt>
                <c:pt idx="3">
                  <c:v>88.2</c:v>
                </c:pt>
                <c:pt idx="4">
                  <c:v>87.7</c:v>
                </c:pt>
                <c:pt idx="5">
                  <c:v>87.6</c:v>
                </c:pt>
                <c:pt idx="6">
                  <c:v>86.7</c:v>
                </c:pt>
                <c:pt idx="7">
                  <c:v>86.6</c:v>
                </c:pt>
                <c:pt idx="8">
                  <c:v>86.2</c:v>
                </c:pt>
                <c:pt idx="9">
                  <c:v>86</c:v>
                </c:pt>
                <c:pt idx="10">
                  <c:v>85.6</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tx>
            <c:strRef>
              <c:f>Sheet1!$C$1</c:f>
              <c:strCache>
                <c:ptCount val="1"/>
                <c:pt idx="0">
                  <c:v>avg</c:v>
                </c:pt>
              </c:strCache>
            </c:strRef>
          </c:tx>
          <c:spPr>
            <a:ln>
              <a:solidFill>
                <a:schemeClr val="bg2"/>
              </a:solidFill>
            </a:ln>
          </c:spPr>
          <c:marker>
            <c:symbol val="none"/>
          </c:marker>
          <c:cat>
            <c:strRef>
              <c:f>Sheet1!$A$2:$A$12</c:f>
              <c:strCache>
                <c:ptCount val="11"/>
                <c:pt idx="0">
                  <c:v>US</c:v>
                </c:pt>
                <c:pt idx="1">
                  <c:v>AUS</c:v>
                </c:pt>
                <c:pt idx="2">
                  <c:v>SWE</c:v>
                </c:pt>
                <c:pt idx="3">
                  <c:v>CAN</c:v>
                </c:pt>
                <c:pt idx="4">
                  <c:v>NOR</c:v>
                </c:pt>
                <c:pt idx="5">
                  <c:v>NZ</c:v>
                </c:pt>
                <c:pt idx="6">
                  <c:v>FRA</c:v>
                </c:pt>
                <c:pt idx="7">
                  <c:v>NETH</c:v>
                </c:pt>
                <c:pt idx="8">
                  <c:v>SWIZ</c:v>
                </c:pt>
                <c:pt idx="9">
                  <c:v>GER</c:v>
                </c:pt>
                <c:pt idx="10">
                  <c:v>UK</c:v>
                </c:pt>
              </c:strCache>
            </c:strRef>
          </c:cat>
          <c:val>
            <c:numRef>
              <c:f>Sheet1!$C$2:$C$12</c:f>
              <c:numCache>
                <c:formatCode>0.0</c:formatCode>
                <c:ptCount val="11"/>
                <c:pt idx="0">
                  <c:v>84.493548387096766</c:v>
                </c:pt>
                <c:pt idx="1">
                  <c:v>84.493548387096766</c:v>
                </c:pt>
                <c:pt idx="2">
                  <c:v>84.493548387096766</c:v>
                </c:pt>
                <c:pt idx="3">
                  <c:v>84.493548387096766</c:v>
                </c:pt>
                <c:pt idx="4">
                  <c:v>84.493548387096766</c:v>
                </c:pt>
                <c:pt idx="5">
                  <c:v>84.493548387096766</c:v>
                </c:pt>
                <c:pt idx="6">
                  <c:v>84.493548387096766</c:v>
                </c:pt>
                <c:pt idx="7">
                  <c:v>84.493548387096766</c:v>
                </c:pt>
                <c:pt idx="8">
                  <c:v>84.493548387096766</c:v>
                </c:pt>
                <c:pt idx="9">
                  <c:v>84.493548387096766</c:v>
                </c:pt>
                <c:pt idx="10">
                  <c:v>84.493548387096766</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91"/>
          <c:min val="0"/>
        </c:scaling>
        <c:delete val="1"/>
        <c:axPos val="l"/>
        <c:numFmt formatCode="0" sourceLinked="0"/>
        <c:majorTickMark val="out"/>
        <c:minorTickMark val="none"/>
        <c:tickLblPos val="nextTo"/>
        <c:crossAx val="396332184"/>
        <c:crosses val="autoZero"/>
        <c:crossBetween val="between"/>
        <c:majorUnit val="3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7.1545528527026891E-2"/>
          <c:w val="0.9825532360899174"/>
          <c:h val="0.87043452049187853"/>
        </c:manualLayout>
      </c:layout>
      <c:barChart>
        <c:barDir val="col"/>
        <c:grouping val="clustered"/>
        <c:varyColors val="0"/>
        <c:ser>
          <c:idx val="4"/>
          <c:order val="0"/>
          <c:tx>
            <c:strRef>
              <c:f>Sheet1!$B$1</c:f>
              <c:strCache>
                <c:ptCount val="1"/>
                <c:pt idx="0">
                  <c:v>rate</c:v>
                </c:pt>
              </c:strCache>
            </c:strRef>
          </c:tx>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numFmt formatCode="#,##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Sheet1!$A$3:$A$12</c:f>
              <c:strCache>
                <c:ptCount val="10"/>
                <c:pt idx="0">
                  <c:v>SWIZ</c:v>
                </c:pt>
                <c:pt idx="1">
                  <c:v>SWE</c:v>
                </c:pt>
                <c:pt idx="2">
                  <c:v>NETH</c:v>
                </c:pt>
                <c:pt idx="3">
                  <c:v>NZ</c:v>
                </c:pt>
                <c:pt idx="4">
                  <c:v>CAN</c:v>
                </c:pt>
                <c:pt idx="5">
                  <c:v>AUS</c:v>
                </c:pt>
                <c:pt idx="6">
                  <c:v>GER</c:v>
                </c:pt>
                <c:pt idx="7">
                  <c:v>FRA</c:v>
                </c:pt>
                <c:pt idx="8">
                  <c:v>UK</c:v>
                </c:pt>
                <c:pt idx="9">
                  <c:v>US</c:v>
                </c:pt>
              </c:strCache>
            </c:strRef>
          </c:cat>
          <c:val>
            <c:numRef>
              <c:f>Sheet1!$B$2:$B$12</c:f>
              <c:numCache>
                <c:formatCode>#,##0.0_ ;\-#,##0.0\ </c:formatCode>
                <c:ptCount val="11"/>
                <c:pt idx="0">
                  <c:v>73.3</c:v>
                </c:pt>
                <c:pt idx="1">
                  <c:v>71.400000000000006</c:v>
                </c:pt>
                <c:pt idx="2">
                  <c:v>68.3</c:v>
                </c:pt>
                <c:pt idx="3">
                  <c:v>67.5</c:v>
                </c:pt>
                <c:pt idx="4">
                  <c:v>67.400000000000006</c:v>
                </c:pt>
                <c:pt idx="5">
                  <c:v>66.599999999999994</c:v>
                </c:pt>
                <c:pt idx="6">
                  <c:v>66.400000000000006</c:v>
                </c:pt>
                <c:pt idx="7">
                  <c:v>65.2</c:v>
                </c:pt>
                <c:pt idx="8">
                  <c:v>65</c:v>
                </c:pt>
                <c:pt idx="9">
                  <c:v>63.8</c:v>
                </c:pt>
                <c:pt idx="10">
                  <c:v>62.6</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tx>
            <c:strRef>
              <c:f>Sheet1!$C$1</c:f>
              <c:strCache>
                <c:ptCount val="1"/>
                <c:pt idx="0">
                  <c:v>avg</c:v>
                </c:pt>
              </c:strCache>
            </c:strRef>
          </c:tx>
          <c:spPr>
            <a:ln>
              <a:solidFill>
                <a:schemeClr val="bg2"/>
              </a:solidFill>
            </a:ln>
          </c:spPr>
          <c:marker>
            <c:symbol val="none"/>
          </c:marker>
          <c:cat>
            <c:strRef>
              <c:f>Sheet1!$A$2:$A$12</c:f>
              <c:strCache>
                <c:ptCount val="11"/>
                <c:pt idx="0">
                  <c:v>NOR</c:v>
                </c:pt>
                <c:pt idx="1">
                  <c:v>SWIZ</c:v>
                </c:pt>
                <c:pt idx="2">
                  <c:v>SWE</c:v>
                </c:pt>
                <c:pt idx="3">
                  <c:v>NETH</c:v>
                </c:pt>
                <c:pt idx="4">
                  <c:v>NZ</c:v>
                </c:pt>
                <c:pt idx="5">
                  <c:v>CAN</c:v>
                </c:pt>
                <c:pt idx="6">
                  <c:v>AUS</c:v>
                </c:pt>
                <c:pt idx="7">
                  <c:v>GER</c:v>
                </c:pt>
                <c:pt idx="8">
                  <c:v>FRA</c:v>
                </c:pt>
                <c:pt idx="9">
                  <c:v>UK</c:v>
                </c:pt>
                <c:pt idx="10">
                  <c:v>US</c:v>
                </c:pt>
              </c:strCache>
            </c:strRef>
          </c:cat>
          <c:val>
            <c:numRef>
              <c:f>Sheet1!$C$2:$C$12</c:f>
              <c:numCache>
                <c:formatCode>#,##0.0_ ;\-#,##0.0\ </c:formatCode>
                <c:ptCount val="11"/>
                <c:pt idx="0">
                  <c:v>65.767741935483883</c:v>
                </c:pt>
                <c:pt idx="1">
                  <c:v>65.767741935483883</c:v>
                </c:pt>
                <c:pt idx="2">
                  <c:v>65.767741935483883</c:v>
                </c:pt>
                <c:pt idx="3">
                  <c:v>65.767741935483883</c:v>
                </c:pt>
                <c:pt idx="4">
                  <c:v>65.767741935483883</c:v>
                </c:pt>
                <c:pt idx="5">
                  <c:v>65.767741935483883</c:v>
                </c:pt>
                <c:pt idx="6">
                  <c:v>65.767741935483883</c:v>
                </c:pt>
                <c:pt idx="7">
                  <c:v>65.767741935483883</c:v>
                </c:pt>
                <c:pt idx="8">
                  <c:v>65.767741935483883</c:v>
                </c:pt>
                <c:pt idx="9">
                  <c:v>65.767741935483883</c:v>
                </c:pt>
                <c:pt idx="10">
                  <c:v>65.767741935483883</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91"/>
          <c:min val="0"/>
        </c:scaling>
        <c:delete val="1"/>
        <c:axPos val="l"/>
        <c:numFmt formatCode="0" sourceLinked="0"/>
        <c:majorTickMark val="out"/>
        <c:minorTickMark val="none"/>
        <c:tickLblPos val="nextTo"/>
        <c:crossAx val="396332184"/>
        <c:crosses val="autoZero"/>
        <c:crossBetween val="between"/>
        <c:majorUnit val="3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453443319585053E-2"/>
          <c:y val="3.8129279439628939E-2"/>
          <c:w val="0.97902279653500335"/>
          <c:h val="0.85179942086403893"/>
        </c:manualLayout>
      </c:layout>
      <c:barChart>
        <c:barDir val="col"/>
        <c:grouping val="clustered"/>
        <c:varyColors val="0"/>
        <c:ser>
          <c:idx val="0"/>
          <c:order val="0"/>
          <c:tx>
            <c:strRef>
              <c:f>Sheet1!$B$1</c:f>
              <c:strCache>
                <c:ptCount val="1"/>
                <c:pt idx="0">
                  <c:v>Diabetes</c:v>
                </c:pt>
              </c:strCache>
            </c:strRef>
          </c:tx>
          <c:spPr>
            <a:solidFill>
              <a:srgbClr val="044C7F"/>
            </a:solidFill>
            <a:ln>
              <a:noFill/>
            </a:ln>
            <a:effectLst/>
          </c:spPr>
          <c:invertIfNegative val="0"/>
          <c:dPt>
            <c:idx val="7"/>
            <c:invertIfNegative val="0"/>
            <c:bubble3D val="0"/>
            <c:spPr>
              <a:solidFill>
                <a:srgbClr val="044C7F">
                  <a:alpha val="50000"/>
                </a:srgbClr>
              </a:solidFill>
              <a:ln>
                <a:noFill/>
              </a:ln>
              <a:effectLst/>
            </c:spPr>
            <c:extLst>
              <c:ext xmlns:c16="http://schemas.microsoft.com/office/drawing/2014/chart" uri="{C3380CC4-5D6E-409C-BE32-E72D297353CC}">
                <c16:uniqueId val="{00000001-B893-FA42-BA0B-C4997B8D81BD}"/>
              </c:ext>
            </c:extLst>
          </c:dPt>
          <c:dLbls>
            <c:dLbl>
              <c:idx val="11"/>
              <c:tx>
                <c:rich>
                  <a:bodyPr/>
                  <a:lstStyle/>
                  <a:p>
                    <a:fld id="{D8E91A0A-2266-6C4D-841F-551272FF0356}" type="VALUE">
                      <a:rPr lang="en-US" b="0" i="0">
                        <a:latin typeface="InterFace" panose="020B0503030203020204" pitchFamily="34" charset="0"/>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893-FA42-BA0B-C4997B8D81BD}"/>
                </c:ext>
              </c:extLst>
            </c:dLbl>
            <c:numFmt formatCode="#,##0" sourceLinked="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NETH</c:v>
                </c:pt>
                <c:pt idx="1">
                  <c:v>UK</c:v>
                </c:pt>
                <c:pt idx="2">
                  <c:v>SWIZ</c:v>
                </c:pt>
                <c:pt idx="3">
                  <c:v>NOR</c:v>
                </c:pt>
                <c:pt idx="4">
                  <c:v>SWE</c:v>
                </c:pt>
                <c:pt idx="5">
                  <c:v>NZ</c:v>
                </c:pt>
                <c:pt idx="6">
                  <c:v>CAN</c:v>
                </c:pt>
                <c:pt idx="7">
                  <c:v>OECD</c:v>
                </c:pt>
                <c:pt idx="8">
                  <c:v>AUS</c:v>
                </c:pt>
                <c:pt idx="9">
                  <c:v>FRA</c:v>
                </c:pt>
                <c:pt idx="10">
                  <c:v>US</c:v>
                </c:pt>
                <c:pt idx="11">
                  <c:v>GER</c:v>
                </c:pt>
              </c:strCache>
            </c:strRef>
          </c:cat>
          <c:val>
            <c:numRef>
              <c:f>Sheet1!$B$2:$B$13</c:f>
              <c:numCache>
                <c:formatCode>General</c:formatCode>
                <c:ptCount val="12"/>
                <c:pt idx="0">
                  <c:v>59.4</c:v>
                </c:pt>
                <c:pt idx="1">
                  <c:v>78.2</c:v>
                </c:pt>
                <c:pt idx="2">
                  <c:v>84.9</c:v>
                </c:pt>
                <c:pt idx="3">
                  <c:v>87.8</c:v>
                </c:pt>
                <c:pt idx="4">
                  <c:v>89</c:v>
                </c:pt>
                <c:pt idx="5">
                  <c:v>91.4</c:v>
                </c:pt>
                <c:pt idx="6">
                  <c:v>105.5</c:v>
                </c:pt>
                <c:pt idx="7" formatCode="0">
                  <c:v>135</c:v>
                </c:pt>
                <c:pt idx="8">
                  <c:v>142.19999999999999</c:v>
                </c:pt>
                <c:pt idx="9">
                  <c:v>153.30000000000001</c:v>
                </c:pt>
                <c:pt idx="10">
                  <c:v>203.6</c:v>
                </c:pt>
                <c:pt idx="11">
                  <c:v>261.2</c:v>
                </c:pt>
              </c:numCache>
            </c:numRef>
          </c:val>
          <c:extLst>
            <c:ext xmlns:c16="http://schemas.microsoft.com/office/drawing/2014/chart" uri="{C3380CC4-5D6E-409C-BE32-E72D297353CC}">
              <c16:uniqueId val="{00000003-B893-FA42-BA0B-C4997B8D81BD}"/>
            </c:ext>
          </c:extLst>
        </c:ser>
        <c:ser>
          <c:idx val="1"/>
          <c:order val="1"/>
          <c:tx>
            <c:strRef>
              <c:f>Sheet1!$C$1</c:f>
              <c:strCache>
                <c:ptCount val="1"/>
                <c:pt idx="0">
                  <c:v>Hypertension</c:v>
                </c:pt>
              </c:strCache>
            </c:strRef>
          </c:tx>
          <c:spPr>
            <a:solidFill>
              <a:schemeClr val="accent2"/>
            </a:solidFill>
            <a:ln>
              <a:noFill/>
            </a:ln>
            <a:effectLst/>
          </c:spPr>
          <c:invertIfNegative val="0"/>
          <c:dPt>
            <c:idx val="7"/>
            <c:invertIfNegative val="0"/>
            <c:bubble3D val="0"/>
            <c:spPr>
              <a:solidFill>
                <a:srgbClr val="F47920">
                  <a:alpha val="50000"/>
                </a:srgbClr>
              </a:solidFill>
              <a:ln>
                <a:noFill/>
              </a:ln>
              <a:effectLst/>
            </c:spPr>
            <c:extLst>
              <c:ext xmlns:c16="http://schemas.microsoft.com/office/drawing/2014/chart" uri="{C3380CC4-5D6E-409C-BE32-E72D297353CC}">
                <c16:uniqueId val="{00000005-B893-FA42-BA0B-C4997B8D81BD}"/>
              </c:ext>
            </c:extLst>
          </c:dPt>
          <c:dLbls>
            <c:dLbl>
              <c:idx val="7"/>
              <c:tx>
                <c:rich>
                  <a:bodyPr/>
                  <a:lstStyle/>
                  <a:p>
                    <a:fld id="{E05DBA7C-8DA4-BE47-93C6-CADEB374BB45}" type="VALUE">
                      <a:rPr lang="en-US" b="1" i="0">
                        <a:latin typeface="InterFace" panose="020B0503030203020204" pitchFamily="34" charset="0"/>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893-FA42-BA0B-C4997B8D81BD}"/>
                </c:ext>
              </c:extLst>
            </c:dLbl>
            <c:dLbl>
              <c:idx val="10"/>
              <c:tx>
                <c:rich>
                  <a:bodyPr/>
                  <a:lstStyle/>
                  <a:p>
                    <a:fld id="{22616DD5-4D01-5F4B-869A-E55C06DB6E98}" type="VALUE">
                      <a:rPr lang="en-US" b="1" i="0">
                        <a:latin typeface="InterFace" panose="020B0503030203020204" pitchFamily="34" charset="0"/>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B893-FA42-BA0B-C4997B8D81BD}"/>
                </c:ext>
              </c:extLst>
            </c:dLbl>
            <c:numFmt formatCode="#,##0" sourceLinked="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NETH</c:v>
                </c:pt>
                <c:pt idx="1">
                  <c:v>UK</c:v>
                </c:pt>
                <c:pt idx="2">
                  <c:v>SWIZ</c:v>
                </c:pt>
                <c:pt idx="3">
                  <c:v>NOR</c:v>
                </c:pt>
                <c:pt idx="4">
                  <c:v>SWE</c:v>
                </c:pt>
                <c:pt idx="5">
                  <c:v>NZ</c:v>
                </c:pt>
                <c:pt idx="6">
                  <c:v>CAN</c:v>
                </c:pt>
                <c:pt idx="7">
                  <c:v>OECD</c:v>
                </c:pt>
                <c:pt idx="8">
                  <c:v>AUS</c:v>
                </c:pt>
                <c:pt idx="9">
                  <c:v>FRA</c:v>
                </c:pt>
                <c:pt idx="10">
                  <c:v>US</c:v>
                </c:pt>
                <c:pt idx="11">
                  <c:v>GER</c:v>
                </c:pt>
              </c:strCache>
            </c:strRef>
          </c:cat>
          <c:val>
            <c:numRef>
              <c:f>Sheet1!$C$2:$C$13</c:f>
              <c:numCache>
                <c:formatCode>General</c:formatCode>
                <c:ptCount val="12"/>
                <c:pt idx="0">
                  <c:v>18.100000000000001</c:v>
                </c:pt>
                <c:pt idx="1">
                  <c:v>18.100000000000001</c:v>
                </c:pt>
                <c:pt idx="2">
                  <c:v>57</c:v>
                </c:pt>
                <c:pt idx="3">
                  <c:v>56.7</c:v>
                </c:pt>
                <c:pt idx="4">
                  <c:v>31.3</c:v>
                </c:pt>
                <c:pt idx="5">
                  <c:v>23.4</c:v>
                </c:pt>
                <c:pt idx="6">
                  <c:v>18.7</c:v>
                </c:pt>
                <c:pt idx="7" formatCode="0">
                  <c:v>105</c:v>
                </c:pt>
                <c:pt idx="8">
                  <c:v>36.4</c:v>
                </c:pt>
                <c:pt idx="9">
                  <c:v>48</c:v>
                </c:pt>
                <c:pt idx="10">
                  <c:v>158.5</c:v>
                </c:pt>
                <c:pt idx="11">
                  <c:v>319.7</c:v>
                </c:pt>
              </c:numCache>
            </c:numRef>
          </c:val>
          <c:extLst>
            <c:ext xmlns:c16="http://schemas.microsoft.com/office/drawing/2014/chart" uri="{C3380CC4-5D6E-409C-BE32-E72D297353CC}">
              <c16:uniqueId val="{00000007-B893-FA42-BA0B-C4997B8D81BD}"/>
            </c:ext>
          </c:extLst>
        </c:ser>
        <c:dLbls>
          <c:dLblPos val="outEnd"/>
          <c:showLegendKey val="0"/>
          <c:showVal val="1"/>
          <c:showCatName val="0"/>
          <c:showSerName val="0"/>
          <c:showPercent val="0"/>
          <c:showBubbleSize val="0"/>
        </c:dLbls>
        <c:gapWidth val="30"/>
        <c:axId val="739546464"/>
        <c:axId val="739546856"/>
      </c:barChart>
      <c:catAx>
        <c:axId val="739546464"/>
        <c:scaling>
          <c:orientation val="minMax"/>
        </c:scaling>
        <c:delete val="0"/>
        <c:axPos val="b"/>
        <c:numFmt formatCode="General" sourceLinked="1"/>
        <c:majorTickMark val="out"/>
        <c:minorTickMark val="none"/>
        <c:tickLblPos val="nextTo"/>
        <c:spPr>
          <a:noFill/>
          <a:ln w="3810" cap="flat" cmpd="sng" algn="ctr">
            <a:solidFill>
              <a:srgbClr val="4C515A"/>
            </a:solidFill>
            <a:round/>
          </a:ln>
          <a:effectLst/>
        </c:spPr>
        <c:txPr>
          <a:bodyPr rot="-60000000" spcFirstLastPara="1" vertOverflow="ellipsis" vert="horz" wrap="square" anchor="ctr" anchorCtr="1"/>
          <a:lstStyle/>
          <a:p>
            <a:pPr>
              <a:defRPr sz="1197" b="0" i="0" u="none" strike="noStrike" kern="1200" baseline="0">
                <a:solidFill>
                  <a:schemeClr val="accent5"/>
                </a:solidFill>
                <a:latin typeface="InterFace" panose="020B0503030203020204" pitchFamily="34" charset="0"/>
                <a:ea typeface="Lato" panose="020F0502020204030203" pitchFamily="34" charset="0"/>
                <a:cs typeface="Lato" panose="020F0502020204030203" pitchFamily="34" charset="0"/>
              </a:defRPr>
            </a:pPr>
            <a:endParaRPr lang="en-US"/>
          </a:p>
        </c:txPr>
        <c:crossAx val="739546856"/>
        <c:crosses val="autoZero"/>
        <c:auto val="1"/>
        <c:lblAlgn val="ctr"/>
        <c:lblOffset val="100"/>
        <c:noMultiLvlLbl val="0"/>
      </c:catAx>
      <c:valAx>
        <c:axId val="739546856"/>
        <c:scaling>
          <c:orientation val="minMax"/>
        </c:scaling>
        <c:delete val="1"/>
        <c:axPos val="l"/>
        <c:numFmt formatCode="0" sourceLinked="0"/>
        <c:majorTickMark val="out"/>
        <c:minorTickMark val="none"/>
        <c:tickLblPos val="nextTo"/>
        <c:crossAx val="7395464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accent5"/>
              </a:solidFill>
              <a:latin typeface="InterFace" panose="020B0503030203020204" pitchFamily="34" charset="0"/>
              <a:ea typeface="Lato" panose="020F0502020204030203"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b="0" i="0">
          <a:solidFill>
            <a:schemeClr val="accent5"/>
          </a:solidFill>
          <a:latin typeface="InterFace" panose="020B0503030203020204" pitchFamily="34" charset="0"/>
          <a:ea typeface="Lato" panose="020F0502020204030203" pitchFamily="34" charset="0"/>
          <a:cs typeface="Lato" panose="020F0502020204030203" pitchFamily="34" charset="0"/>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1042508575316974E-2"/>
          <c:y val="0.13749246248691147"/>
          <c:w val="0.98883270361418252"/>
          <c:h val="0.75243617535083762"/>
        </c:manualLayout>
      </c:layout>
      <c:barChart>
        <c:barDir val="col"/>
        <c:grouping val="clustered"/>
        <c:varyColors val="0"/>
        <c:ser>
          <c:idx val="0"/>
          <c:order val="0"/>
          <c:tx>
            <c:strRef>
              <c:f>Sheet1!$B$1</c:f>
              <c:strCache>
                <c:ptCount val="1"/>
                <c:pt idx="0">
                  <c:v>2000</c:v>
                </c:pt>
              </c:strCache>
            </c:strRef>
          </c:tx>
          <c:spPr>
            <a:solidFill>
              <a:srgbClr val="044C7F">
                <a:alpha val="21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tx2"/>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SWIZ</c:v>
                </c:pt>
                <c:pt idx="1">
                  <c:v>FRA</c:v>
                </c:pt>
                <c:pt idx="2">
                  <c:v>NOR</c:v>
                </c:pt>
                <c:pt idx="3">
                  <c:v>AUS</c:v>
                </c:pt>
                <c:pt idx="4">
                  <c:v>SWE</c:v>
                </c:pt>
                <c:pt idx="5">
                  <c:v>NETH</c:v>
                </c:pt>
                <c:pt idx="6">
                  <c:v>CAN</c:v>
                </c:pt>
                <c:pt idx="7">
                  <c:v>NZ</c:v>
                </c:pt>
                <c:pt idx="8">
                  <c:v>UK</c:v>
                </c:pt>
                <c:pt idx="9">
                  <c:v>GER</c:v>
                </c:pt>
                <c:pt idx="10">
                  <c:v>US</c:v>
                </c:pt>
              </c:strCache>
            </c:strRef>
          </c:cat>
          <c:val>
            <c:numRef>
              <c:f>Sheet1!$B$2:$B$12</c:f>
              <c:numCache>
                <c:formatCode>General</c:formatCode>
                <c:ptCount val="11"/>
                <c:pt idx="0">
                  <c:v>90</c:v>
                </c:pt>
                <c:pt idx="1">
                  <c:v>90</c:v>
                </c:pt>
                <c:pt idx="2">
                  <c:v>117</c:v>
                </c:pt>
                <c:pt idx="3">
                  <c:v>108</c:v>
                </c:pt>
                <c:pt idx="4">
                  <c:v>111</c:v>
                </c:pt>
                <c:pt idx="5">
                  <c:v>121</c:v>
                </c:pt>
                <c:pt idx="6">
                  <c:v>109</c:v>
                </c:pt>
                <c:pt idx="7">
                  <c:v>135</c:v>
                </c:pt>
                <c:pt idx="8">
                  <c:v>145</c:v>
                </c:pt>
                <c:pt idx="9">
                  <c:v>131</c:v>
                </c:pt>
                <c:pt idx="10">
                  <c:v>149</c:v>
                </c:pt>
              </c:numCache>
            </c:numRef>
          </c:val>
          <c:extLst>
            <c:ext xmlns:c16="http://schemas.microsoft.com/office/drawing/2014/chart" uri="{C3380CC4-5D6E-409C-BE32-E72D297353CC}">
              <c16:uniqueId val="{00000000-65F1-E143-A3AA-CE966845E032}"/>
            </c:ext>
          </c:extLst>
        </c:ser>
        <c:ser>
          <c:idx val="1"/>
          <c:order val="1"/>
          <c:tx>
            <c:strRef>
              <c:f>Sheet1!$C$1</c:f>
              <c:strCache>
                <c:ptCount val="1"/>
                <c:pt idx="0">
                  <c:v>2016</c:v>
                </c:pt>
              </c:strCache>
            </c:strRef>
          </c:tx>
          <c:spPr>
            <a:solidFill>
              <a:srgbClr val="044C7F"/>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SWIZ</c:v>
                </c:pt>
                <c:pt idx="1">
                  <c:v>FRA</c:v>
                </c:pt>
                <c:pt idx="2">
                  <c:v>NOR</c:v>
                </c:pt>
                <c:pt idx="3">
                  <c:v>AUS</c:v>
                </c:pt>
                <c:pt idx="4">
                  <c:v>SWE</c:v>
                </c:pt>
                <c:pt idx="5">
                  <c:v>NETH</c:v>
                </c:pt>
                <c:pt idx="6">
                  <c:v>CAN</c:v>
                </c:pt>
                <c:pt idx="7">
                  <c:v>NZ</c:v>
                </c:pt>
                <c:pt idx="8">
                  <c:v>UK</c:v>
                </c:pt>
                <c:pt idx="9">
                  <c:v>GER</c:v>
                </c:pt>
                <c:pt idx="10">
                  <c:v>US</c:v>
                </c:pt>
              </c:strCache>
            </c:strRef>
          </c:cat>
          <c:val>
            <c:numRef>
              <c:f>Sheet1!$C$2:$C$12</c:f>
              <c:numCache>
                <c:formatCode>General</c:formatCode>
                <c:ptCount val="11"/>
                <c:pt idx="0">
                  <c:v>54</c:v>
                </c:pt>
                <c:pt idx="1">
                  <c:v>60</c:v>
                </c:pt>
                <c:pt idx="2">
                  <c:v>60</c:v>
                </c:pt>
                <c:pt idx="3">
                  <c:v>62</c:v>
                </c:pt>
                <c:pt idx="4">
                  <c:v>65</c:v>
                </c:pt>
                <c:pt idx="5">
                  <c:v>67</c:v>
                </c:pt>
                <c:pt idx="6">
                  <c:v>72</c:v>
                </c:pt>
                <c:pt idx="7">
                  <c:v>82</c:v>
                </c:pt>
                <c:pt idx="8">
                  <c:v>84</c:v>
                </c:pt>
                <c:pt idx="9">
                  <c:v>86</c:v>
                </c:pt>
                <c:pt idx="10">
                  <c:v>112</c:v>
                </c:pt>
              </c:numCache>
            </c:numRef>
          </c:val>
          <c:extLst>
            <c:ext xmlns:c16="http://schemas.microsoft.com/office/drawing/2014/chart" uri="{C3380CC4-5D6E-409C-BE32-E72D297353CC}">
              <c16:uniqueId val="{00000001-65F1-E143-A3AA-CE966845E032}"/>
            </c:ext>
          </c:extLst>
        </c:ser>
        <c:dLbls>
          <c:dLblPos val="outEnd"/>
          <c:showLegendKey val="0"/>
          <c:showVal val="1"/>
          <c:showCatName val="0"/>
          <c:showSerName val="0"/>
          <c:showPercent val="0"/>
          <c:showBubbleSize val="0"/>
        </c:dLbls>
        <c:gapWidth val="30"/>
        <c:axId val="739546464"/>
        <c:axId val="739546856"/>
      </c:barChart>
      <c:catAx>
        <c:axId val="739546464"/>
        <c:scaling>
          <c:orientation val="minMax"/>
        </c:scaling>
        <c:delete val="0"/>
        <c:axPos val="b"/>
        <c:numFmt formatCode="General" sourceLinked="1"/>
        <c:majorTickMark val="out"/>
        <c:minorTickMark val="none"/>
        <c:tickLblPos val="nextTo"/>
        <c:spPr>
          <a:noFill/>
          <a:ln w="3810" cap="flat" cmpd="sng" algn="ctr">
            <a:solidFill>
              <a:srgbClr val="4C515A"/>
            </a:solidFill>
            <a:round/>
          </a:ln>
          <a:effectLst/>
        </c:spPr>
        <c:txPr>
          <a:bodyPr rot="-60000000" spcFirstLastPara="1" vertOverflow="ellipsis" vert="horz" wrap="square" anchor="ctr" anchorCtr="1"/>
          <a:lstStyle/>
          <a:p>
            <a:pPr>
              <a:defRPr sz="1200" b="0"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739546856"/>
        <c:crosses val="autoZero"/>
        <c:auto val="1"/>
        <c:lblAlgn val="ctr"/>
        <c:lblOffset val="100"/>
        <c:noMultiLvlLbl val="0"/>
      </c:catAx>
      <c:valAx>
        <c:axId val="739546856"/>
        <c:scaling>
          <c:orientation val="minMax"/>
        </c:scaling>
        <c:delete val="1"/>
        <c:axPos val="l"/>
        <c:numFmt formatCode="0" sourceLinked="0"/>
        <c:majorTickMark val="out"/>
        <c:minorTickMark val="none"/>
        <c:tickLblPos val="nextTo"/>
        <c:crossAx val="7395464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accent5"/>
              </a:solidFill>
              <a:latin typeface="InterFace" panose="020B0503030203020204" pitchFamily="34" charset="0"/>
              <a:ea typeface="Lato" panose="020F0502020204030203"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4602584918473085E-3"/>
          <c:y val="4.5962062852005256E-2"/>
          <c:w val="0.98148223138417456"/>
          <c:h val="0.85372769817390259"/>
        </c:manualLayout>
      </c:layout>
      <c:barChart>
        <c:barDir val="col"/>
        <c:grouping val="stacked"/>
        <c:varyColors val="0"/>
        <c:ser>
          <c:idx val="4"/>
          <c:order val="0"/>
          <c:tx>
            <c:strRef>
              <c:f>Sheet1!$B$1</c:f>
              <c:strCache>
                <c:ptCount val="1"/>
                <c:pt idx="0">
                  <c:v>Public spending</c:v>
                </c:pt>
              </c:strCache>
            </c:strRef>
          </c:tx>
          <c:spPr>
            <a:solidFill>
              <a:srgbClr val="4ABDBC"/>
            </a:solidFill>
            <a:ln w="9525">
              <a:noFill/>
              <a:prstDash val="solid"/>
            </a:ln>
          </c:spPr>
          <c:invertIfNegative val="0"/>
          <c:dPt>
            <c:idx val="2"/>
            <c:invertIfNegative val="0"/>
            <c:bubble3D val="0"/>
            <c:spPr>
              <a:solidFill>
                <a:srgbClr val="4ABDBC">
                  <a:alpha val="50000"/>
                </a:srgbClr>
              </a:solidFill>
              <a:ln w="9525">
                <a:noFill/>
                <a:prstDash val="solid"/>
              </a:ln>
            </c:spPr>
            <c:extLst>
              <c:ext xmlns:c16="http://schemas.microsoft.com/office/drawing/2014/chart" uri="{C3380CC4-5D6E-409C-BE32-E72D297353CC}">
                <c16:uniqueId val="{00000001-855B-BE4D-83BD-930F394E2F20}"/>
              </c:ext>
            </c:extLst>
          </c:dPt>
          <c:dLbls>
            <c:spPr>
              <a:noFill/>
              <a:ln>
                <a:noFill/>
              </a:ln>
              <a:effectLst/>
            </c:spPr>
            <c:txPr>
              <a:bodyPr/>
              <a:lstStyle/>
              <a:p>
                <a:pPr>
                  <a:defRPr sz="1100" b="1" i="0">
                    <a:solidFill>
                      <a:schemeClr val="bg1"/>
                    </a:solidFill>
                    <a:latin typeface="InterFace" panose="020B0503030203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UK</c:v>
                </c:pt>
                <c:pt idx="2">
                  <c:v>OECD</c:v>
                </c:pt>
                <c:pt idx="3">
                  <c:v>AUS</c:v>
                </c:pt>
                <c:pt idx="4">
                  <c:v>FRA</c:v>
                </c:pt>
                <c:pt idx="5">
                  <c:v>CAN</c:v>
                </c:pt>
                <c:pt idx="6">
                  <c:v>NETH</c:v>
                </c:pt>
                <c:pt idx="7">
                  <c:v>SWE</c:v>
                </c:pt>
                <c:pt idx="8">
                  <c:v>GER</c:v>
                </c:pt>
                <c:pt idx="9">
                  <c:v>NOR</c:v>
                </c:pt>
                <c:pt idx="10">
                  <c:v>SWIZ</c:v>
                </c:pt>
                <c:pt idx="11">
                  <c:v>US*</c:v>
                </c:pt>
              </c:strCache>
            </c:strRef>
          </c:cat>
          <c:val>
            <c:numRef>
              <c:f>Sheet1!$B$2:$B$13</c:f>
              <c:numCache>
                <c:formatCode>_(* #,##0_);_(* \(#,##0\);_(* "-"??_);_(@_)</c:formatCode>
                <c:ptCount val="12"/>
                <c:pt idx="0">
                  <c:v>3107.65</c:v>
                </c:pt>
                <c:pt idx="1">
                  <c:v>3107.0529999999999</c:v>
                </c:pt>
                <c:pt idx="2">
                  <c:v>3038</c:v>
                </c:pt>
                <c:pt idx="3">
                  <c:v>3131.9479999999999</c:v>
                </c:pt>
                <c:pt idx="4">
                  <c:v>4111.1989999999996</c:v>
                </c:pt>
                <c:pt idx="5">
                  <c:v>3465.9839999999999</c:v>
                </c:pt>
                <c:pt idx="6">
                  <c:v>4342.6639999999998</c:v>
                </c:pt>
                <c:pt idx="7">
                  <c:v>4569.4939999999997</c:v>
                </c:pt>
                <c:pt idx="8">
                  <c:v>5056.076</c:v>
                </c:pt>
                <c:pt idx="9">
                  <c:v>5288.7510000000002</c:v>
                </c:pt>
                <c:pt idx="10">
                  <c:v>4545.4279999999999</c:v>
                </c:pt>
                <c:pt idx="11">
                  <c:v>4992.5020000000004</c:v>
                </c:pt>
              </c:numCache>
            </c:numRef>
          </c:val>
          <c:extLst>
            <c:ext xmlns:c16="http://schemas.microsoft.com/office/drawing/2014/chart" uri="{C3380CC4-5D6E-409C-BE32-E72D297353CC}">
              <c16:uniqueId val="{00000002-855B-BE4D-83BD-930F394E2F20}"/>
            </c:ext>
          </c:extLst>
        </c:ser>
        <c:ser>
          <c:idx val="3"/>
          <c:order val="1"/>
          <c:tx>
            <c:strRef>
              <c:f>Sheet1!$C$1</c:f>
              <c:strCache>
                <c:ptCount val="1"/>
                <c:pt idx="0">
                  <c:v>Private spending</c:v>
                </c:pt>
              </c:strCache>
            </c:strRef>
          </c:tx>
          <c:spPr>
            <a:solidFill>
              <a:srgbClr val="F47920"/>
            </a:solidFill>
            <a:ln w="9525">
              <a:noFill/>
              <a:prstDash val="solid"/>
            </a:ln>
          </c:spPr>
          <c:invertIfNegative val="0"/>
          <c:dPt>
            <c:idx val="2"/>
            <c:invertIfNegative val="0"/>
            <c:bubble3D val="0"/>
            <c:spPr>
              <a:solidFill>
                <a:srgbClr val="F47920">
                  <a:alpha val="50000"/>
                </a:srgbClr>
              </a:solidFill>
              <a:ln w="9525">
                <a:noFill/>
                <a:prstDash val="solid"/>
              </a:ln>
            </c:spPr>
            <c:extLst>
              <c:ext xmlns:c16="http://schemas.microsoft.com/office/drawing/2014/chart" uri="{C3380CC4-5D6E-409C-BE32-E72D297353CC}">
                <c16:uniqueId val="{00000004-855B-BE4D-83BD-930F394E2F20}"/>
              </c:ext>
            </c:extLst>
          </c:dPt>
          <c:dLbls>
            <c:numFmt formatCode="#,##0" sourceLinked="0"/>
            <c:spPr>
              <a:noFill/>
              <a:ln>
                <a:noFill/>
              </a:ln>
              <a:effectLst/>
            </c:spPr>
            <c:txPr>
              <a:bodyPr/>
              <a:lstStyle/>
              <a:p>
                <a:pPr>
                  <a:defRPr sz="1100" b="1" i="0">
                    <a:solidFill>
                      <a:schemeClr val="bg1"/>
                    </a:solidFill>
                    <a:latin typeface="InterFace" panose="020B0503030203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UK</c:v>
                </c:pt>
                <c:pt idx="2">
                  <c:v>OECD</c:v>
                </c:pt>
                <c:pt idx="3">
                  <c:v>AUS</c:v>
                </c:pt>
                <c:pt idx="4">
                  <c:v>FRA</c:v>
                </c:pt>
                <c:pt idx="5">
                  <c:v>CAN</c:v>
                </c:pt>
                <c:pt idx="6">
                  <c:v>NETH</c:v>
                </c:pt>
                <c:pt idx="7">
                  <c:v>SWE</c:v>
                </c:pt>
                <c:pt idx="8">
                  <c:v>GER</c:v>
                </c:pt>
                <c:pt idx="9">
                  <c:v>NOR</c:v>
                </c:pt>
                <c:pt idx="10">
                  <c:v>SWIZ</c:v>
                </c:pt>
                <c:pt idx="11">
                  <c:v>US*</c:v>
                </c:pt>
              </c:strCache>
            </c:strRef>
          </c:cat>
          <c:val>
            <c:numRef>
              <c:f>Sheet1!$C$2:$C$13</c:f>
              <c:numCache>
                <c:formatCode>_(* #,##0_);_(* \(#,##0\);_(* "-"??_);_(@_)</c:formatCode>
                <c:ptCount val="12"/>
                <c:pt idx="0">
                  <c:v>308.50599999999997</c:v>
                </c:pt>
                <c:pt idx="1">
                  <c:v>206.68299999999999</c:v>
                </c:pt>
                <c:pt idx="2">
                  <c:v>225.8</c:v>
                </c:pt>
                <c:pt idx="3">
                  <c:v>596.64400000000001</c:v>
                </c:pt>
                <c:pt idx="4">
                  <c:v>356.85599999999999</c:v>
                </c:pt>
                <c:pt idx="5">
                  <c:v>759.08199999999999</c:v>
                </c:pt>
                <c:pt idx="6">
                  <c:v>375.577</c:v>
                </c:pt>
                <c:pt idx="7">
                  <c:v>70.781999999999996</c:v>
                </c:pt>
                <c:pt idx="8">
                  <c:v>192.22399999999999</c:v>
                </c:pt>
                <c:pt idx="9">
                  <c:v>21.363</c:v>
                </c:pt>
                <c:pt idx="10">
                  <c:v>532.56600000000003</c:v>
                </c:pt>
                <c:pt idx="11">
                  <c:v>4092.0140000000001</c:v>
                </c:pt>
              </c:numCache>
            </c:numRef>
          </c:val>
          <c:extLst>
            <c:ext xmlns:c16="http://schemas.microsoft.com/office/drawing/2014/chart" uri="{C3380CC4-5D6E-409C-BE32-E72D297353CC}">
              <c16:uniqueId val="{00000005-855B-BE4D-83BD-930F394E2F20}"/>
            </c:ext>
          </c:extLst>
        </c:ser>
        <c:ser>
          <c:idx val="0"/>
          <c:order val="2"/>
          <c:tx>
            <c:strRef>
              <c:f>Sheet1!$D$1</c:f>
              <c:strCache>
                <c:ptCount val="1"/>
                <c:pt idx="0">
                  <c:v>Out-of-pocket spending</c:v>
                </c:pt>
              </c:strCache>
            </c:strRef>
          </c:tx>
          <c:spPr>
            <a:solidFill>
              <a:srgbClr val="044C7F"/>
            </a:solidFill>
            <a:ln w="9525">
              <a:noFill/>
              <a:prstDash val="solid"/>
            </a:ln>
          </c:spPr>
          <c:invertIfNegative val="1"/>
          <c:dPt>
            <c:idx val="2"/>
            <c:invertIfNegative val="1"/>
            <c:bubble3D val="0"/>
            <c:spPr>
              <a:solidFill>
                <a:srgbClr val="044C7F">
                  <a:alpha val="50000"/>
                </a:srgbClr>
              </a:solidFill>
              <a:ln w="9525">
                <a:noFill/>
                <a:prstDash val="solid"/>
              </a:ln>
            </c:spPr>
            <c:extLst>
              <c:ext xmlns:c16="http://schemas.microsoft.com/office/drawing/2014/chart" uri="{C3380CC4-5D6E-409C-BE32-E72D297353CC}">
                <c16:uniqueId val="{00000007-855B-BE4D-83BD-930F394E2F20}"/>
              </c:ext>
            </c:extLst>
          </c:dPt>
          <c:dLbls>
            <c:dLbl>
              <c:idx val="2"/>
              <c:layout>
                <c:manualLayout>
                  <c:x val="0"/>
                  <c:y val="4.2694563355407479E-4"/>
                </c:manualLayout>
              </c:layout>
              <c:tx>
                <c:rich>
                  <a:bodyPr/>
                  <a:lstStyle/>
                  <a:p>
                    <a:fld id="{328F89E6-F340-7A4D-8F00-C3BF7CAB0A83}" type="VALUE">
                      <a:rPr lang="en-US" b="1" i="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55B-BE4D-83BD-930F394E2F20}"/>
                </c:ext>
              </c:extLst>
            </c:dLbl>
            <c:spPr>
              <a:noFill/>
              <a:ln>
                <a:noFill/>
              </a:ln>
              <a:effectLst/>
            </c:spPr>
            <c:txPr>
              <a:bodyPr/>
              <a:lstStyle/>
              <a:p>
                <a:pPr>
                  <a:defRPr sz="1100" b="1" i="0">
                    <a:solidFill>
                      <a:schemeClr val="bg1"/>
                    </a:solidFill>
                    <a:latin typeface="InterFace" panose="020B0503030203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UK</c:v>
                </c:pt>
                <c:pt idx="2">
                  <c:v>OECD</c:v>
                </c:pt>
                <c:pt idx="3">
                  <c:v>AUS</c:v>
                </c:pt>
                <c:pt idx="4">
                  <c:v>FRA</c:v>
                </c:pt>
                <c:pt idx="5">
                  <c:v>CAN</c:v>
                </c:pt>
                <c:pt idx="6">
                  <c:v>NETH</c:v>
                </c:pt>
                <c:pt idx="7">
                  <c:v>SWE</c:v>
                </c:pt>
                <c:pt idx="8">
                  <c:v>GER</c:v>
                </c:pt>
                <c:pt idx="9">
                  <c:v>NOR</c:v>
                </c:pt>
                <c:pt idx="10">
                  <c:v>SWIZ</c:v>
                </c:pt>
                <c:pt idx="11">
                  <c:v>US*</c:v>
                </c:pt>
              </c:strCache>
            </c:strRef>
          </c:cat>
          <c:val>
            <c:numRef>
              <c:f>Sheet1!$D$2:$D$13</c:f>
              <c:numCache>
                <c:formatCode>_(* #,##0_);_(* \(#,##0\);_(* "-"??_);_(@_)</c:formatCode>
                <c:ptCount val="12"/>
                <c:pt idx="0">
                  <c:v>506.47800000000001</c:v>
                </c:pt>
                <c:pt idx="1">
                  <c:v>629.16700000000003</c:v>
                </c:pt>
                <c:pt idx="2">
                  <c:v>716</c:v>
                </c:pt>
                <c:pt idx="3">
                  <c:v>837.28099999999995</c:v>
                </c:pt>
                <c:pt idx="4">
                  <c:v>462.72</c:v>
                </c:pt>
                <c:pt idx="5">
                  <c:v>749.26400000000001</c:v>
                </c:pt>
                <c:pt idx="6">
                  <c:v>570.19500000000005</c:v>
                </c:pt>
                <c:pt idx="7">
                  <c:v>806.83299999999997</c:v>
                </c:pt>
                <c:pt idx="8">
                  <c:v>738.14700000000005</c:v>
                </c:pt>
                <c:pt idx="9">
                  <c:v>876.82399999999996</c:v>
                </c:pt>
                <c:pt idx="10">
                  <c:v>2068.8440000000001</c:v>
                </c:pt>
                <c:pt idx="11">
                  <c:v>1121.9939999999999</c:v>
                </c:pt>
              </c:numCache>
            </c:numRef>
          </c:val>
          <c:extLst>
            <c:ext xmlns:c14="http://schemas.microsoft.com/office/drawing/2007/8/2/chart" uri="{6F2FDCE9-48DA-4B69-8628-5D25D57E5C99}">
              <c14:invertSolidFillFmt>
                <c14:spPr xmlns:c14="http://schemas.microsoft.com/office/drawing/2007/8/2/chart">
                  <a:solidFill>
                    <a:srgbClr val="FFC799"/>
                  </a:solidFill>
                  <a:ln w="9525">
                    <a:noFill/>
                    <a:prstDash val="solid"/>
                  </a:ln>
                </c14:spPr>
              </c14:invertSolidFillFmt>
            </c:ext>
            <c:ext xmlns:c16="http://schemas.microsoft.com/office/drawing/2014/chart" uri="{C3380CC4-5D6E-409C-BE32-E72D297353CC}">
              <c16:uniqueId val="{00000008-855B-BE4D-83BD-930F394E2F20}"/>
            </c:ext>
          </c:extLst>
        </c:ser>
        <c:dLbls>
          <c:showLegendKey val="0"/>
          <c:showVal val="0"/>
          <c:showCatName val="0"/>
          <c:showSerName val="0"/>
          <c:showPercent val="0"/>
          <c:showBubbleSize val="0"/>
        </c:dLbls>
        <c:gapWidth val="15"/>
        <c:overlap val="100"/>
        <c:axId val="533272160"/>
        <c:axId val="533272552"/>
      </c:barChart>
      <c:catAx>
        <c:axId val="533272160"/>
        <c:scaling>
          <c:orientation val="minMax"/>
        </c:scaling>
        <c:delete val="0"/>
        <c:axPos val="b"/>
        <c:numFmt formatCode="\$#,##0" sourceLinked="0"/>
        <c:majorTickMark val="out"/>
        <c:minorTickMark val="none"/>
        <c:tickLblPos val="nextTo"/>
        <c:spPr>
          <a:ln w="3810">
            <a:solidFill>
              <a:srgbClr val="5F5A9D">
                <a:lumMod val="60000"/>
                <a:lumOff val="40000"/>
              </a:srgbClr>
            </a:solidFill>
            <a:prstDash val="solid"/>
          </a:ln>
        </c:spPr>
        <c:txPr>
          <a:bodyPr rot="0" vert="horz"/>
          <a:lstStyle/>
          <a:p>
            <a:pPr>
              <a:defRPr sz="1200" b="0" i="0">
                <a:latin typeface="InterFace" panose="020B0503030203020204" pitchFamily="34" charset="0"/>
                <a:cs typeface="Arial" panose="020B0604020202020204" pitchFamily="34" charset="0"/>
              </a:defRPr>
            </a:pPr>
            <a:endParaRPr lang="en-US"/>
          </a:p>
        </c:txPr>
        <c:crossAx val="533272552"/>
        <c:crosses val="autoZero"/>
        <c:auto val="1"/>
        <c:lblAlgn val="ctr"/>
        <c:lblOffset val="100"/>
        <c:tickLblSkip val="1"/>
        <c:tickMarkSkip val="1"/>
        <c:noMultiLvlLbl val="0"/>
      </c:catAx>
      <c:valAx>
        <c:axId val="533272552"/>
        <c:scaling>
          <c:orientation val="minMax"/>
          <c:max val="10000"/>
        </c:scaling>
        <c:delete val="1"/>
        <c:axPos val="l"/>
        <c:numFmt formatCode="#,##0" sourceLinked="0"/>
        <c:majorTickMark val="out"/>
        <c:minorTickMark val="none"/>
        <c:tickLblPos val="nextTo"/>
        <c:crossAx val="533272160"/>
        <c:crosses val="autoZero"/>
        <c:crossBetween val="between"/>
        <c:majorUnit val="1000"/>
        <c:minorUnit val="1000"/>
      </c:valAx>
      <c:spPr>
        <a:noFill/>
        <a:ln w="25400">
          <a:noFill/>
        </a:ln>
      </c:spPr>
    </c:plotArea>
    <c:legend>
      <c:legendPos val="r"/>
      <c:layout>
        <c:manualLayout>
          <c:xMode val="edge"/>
          <c:yMode val="edge"/>
          <c:x val="5.9830694620255746E-3"/>
          <c:y val="9.5087005299607549E-2"/>
          <c:w val="0.19120358435679813"/>
          <c:h val="0.14029838470329073"/>
        </c:manualLayout>
      </c:layout>
      <c:overlay val="0"/>
      <c:spPr>
        <a:noFill/>
        <a:ln w="31827">
          <a:noFill/>
        </a:ln>
      </c:spPr>
      <c:txPr>
        <a:bodyPr/>
        <a:lstStyle/>
        <a:p>
          <a:pPr>
            <a:defRPr sz="1200" b="0" i="0">
              <a:latin typeface="InterFace" panose="020B0503030203020204" pitchFamily="34" charset="0"/>
            </a:defRPr>
          </a:pPr>
          <a:endParaRPr lang="en-US"/>
        </a:p>
      </c:txPr>
    </c:legend>
    <c:plotVisOnly val="1"/>
    <c:dispBlanksAs val="gap"/>
    <c:showDLblsOverMax val="0"/>
  </c:chart>
  <c:spPr>
    <a:noFill/>
    <a:ln>
      <a:noFill/>
    </a:ln>
  </c:spPr>
  <c:txPr>
    <a:bodyPr/>
    <a:lstStyle/>
    <a:p>
      <a:pPr>
        <a:defRPr sz="1347" b="0" i="0" u="none" strike="noStrike" baseline="0">
          <a:solidFill>
            <a:schemeClr val="accent5"/>
          </a:solidFill>
          <a:latin typeface="+mn-lt"/>
          <a:ea typeface="Lato" charset="0"/>
          <a:cs typeface="Lato"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25255176436274E-2"/>
          <c:y val="4.6205371651757733E-2"/>
          <c:w val="0.7035235040064437"/>
          <c:h val="0.88335401883279829"/>
        </c:manualLayout>
      </c:layout>
      <c:lineChart>
        <c:grouping val="standard"/>
        <c:varyColors val="0"/>
        <c:ser>
          <c:idx val="8"/>
          <c:order val="0"/>
          <c:tx>
            <c:strRef>
              <c:f>Sheet1!$A$10</c:f>
              <c:strCache>
                <c:ptCount val="1"/>
                <c:pt idx="0">
                  <c:v>SWIZ: 83.6</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0-2FC3-C845-B0CD-430D9B25690A}"/>
            </c:ext>
          </c:extLst>
        </c:ser>
        <c:ser>
          <c:idx val="6"/>
          <c:order val="1"/>
          <c:tx>
            <c:strRef>
              <c:f>Sheet1!$A$8</c:f>
              <c:strCache>
                <c:ptCount val="1"/>
                <c:pt idx="0">
                  <c:v>NOR: 82.7</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1-2FC3-C845-B0CD-430D9B25690A}"/>
            </c:ext>
          </c:extLst>
        </c:ser>
        <c:ser>
          <c:idx val="2"/>
          <c:order val="2"/>
          <c:tx>
            <c:strRef>
              <c:f>Sheet1!$A$4</c:f>
              <c:strCache>
                <c:ptCount val="1"/>
                <c:pt idx="0">
                  <c:v>FRA: 82.6</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2FC3-C845-B0CD-430D9B25690A}"/>
            </c:ext>
          </c:extLst>
        </c:ser>
        <c:ser>
          <c:idx val="0"/>
          <c:order val="3"/>
          <c:tx>
            <c:strRef>
              <c:f>Sheet1!$A$2</c:f>
              <c:strCache>
                <c:ptCount val="1"/>
                <c:pt idx="0">
                  <c:v>AUS: 82.6</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3-2FC3-C845-B0CD-430D9B25690A}"/>
            </c:ext>
          </c:extLst>
        </c:ser>
        <c:ser>
          <c:idx val="7"/>
          <c:order val="4"/>
          <c:tx>
            <c:strRef>
              <c:f>Sheet1!$A$9</c:f>
              <c:strCache>
                <c:ptCount val="1"/>
                <c:pt idx="0">
                  <c:v>SWE: 82.5</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2FC3-C845-B0CD-430D9B25690A}"/>
            </c:ext>
          </c:extLst>
        </c:ser>
        <c:ser>
          <c:idx val="1"/>
          <c:order val="5"/>
          <c:tx>
            <c:strRef>
              <c:f>Sheet1!$A$3</c:f>
              <c:strCache>
                <c:ptCount val="1"/>
                <c:pt idx="0">
                  <c:v>CAN: 82.0</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2FC3-C845-B0CD-430D9B25690A}"/>
            </c:ext>
          </c:extLst>
        </c:ser>
        <c:ser>
          <c:idx val="5"/>
          <c:order val="6"/>
          <c:tx>
            <c:strRef>
              <c:f>Sheet1!$A$7</c:f>
              <c:strCache>
                <c:ptCount val="1"/>
                <c:pt idx="0">
                  <c:v>NZ: 81.9</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6-2FC3-C845-B0CD-430D9B25690A}"/>
            </c:ext>
          </c:extLst>
        </c:ser>
        <c:ser>
          <c:idx val="4"/>
          <c:order val="7"/>
          <c:tx>
            <c:strRef>
              <c:f>Sheet1!$A$6</c:f>
              <c:strCache>
                <c:ptCount val="1"/>
                <c:pt idx="0">
                  <c:v>NETH: 81.8</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2FC3-C845-B0CD-430D9B25690A}"/>
            </c:ext>
          </c:extLst>
        </c:ser>
        <c:ser>
          <c:idx val="9"/>
          <c:order val="8"/>
          <c:tx>
            <c:strRef>
              <c:f>Sheet1!$A$11</c:f>
              <c:strCache>
                <c:ptCount val="1"/>
                <c:pt idx="0">
                  <c:v>UK: 81.3</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2FC3-C845-B0CD-430D9B25690A}"/>
            </c:ext>
          </c:extLst>
        </c:ser>
        <c:ser>
          <c:idx val="3"/>
          <c:order val="9"/>
          <c:tx>
            <c:strRef>
              <c:f>Sheet1!$A$5</c:f>
              <c:strCache>
                <c:ptCount val="1"/>
                <c:pt idx="0">
                  <c:v>GER: 81.1</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9-2FC3-C845-B0CD-430D9B25690A}"/>
            </c:ext>
          </c:extLst>
        </c:ser>
        <c:ser>
          <c:idx val="10"/>
          <c:order val="10"/>
          <c:tx>
            <c:strRef>
              <c:f>Sheet1!$A$12</c:f>
              <c:strCache>
                <c:ptCount val="1"/>
                <c:pt idx="0">
                  <c:v>US: 78.6</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A-2FC3-C845-B0CD-430D9B25690A}"/>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5"/>
        <c:noMultiLvlLbl val="0"/>
      </c:catAx>
      <c:valAx>
        <c:axId val="636216424"/>
        <c:scaling>
          <c:orientation val="minMax"/>
          <c:max val="84"/>
          <c:min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787968170645349"/>
          <c:y val="0.10274506441951932"/>
          <c:w val="0.13194395145051313"/>
          <c:h val="0.758585642754751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91314254501072E-3"/>
          <c:y val="2.4194853923528645E-2"/>
          <c:w val="0.99346939909162046"/>
          <c:h val="0.92855604189205299"/>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dLbl>
              <c:idx val="7"/>
              <c:layout>
                <c:manualLayout>
                  <c:x val="0"/>
                  <c:y val="8.69500318986068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E31-6C40-AD49-E23240EA56A8}"/>
                </c:ext>
              </c:extLst>
            </c:dLbl>
            <c:dLbl>
              <c:idx val="8"/>
              <c:layout>
                <c:manualLayout>
                  <c:x val="-1.1975458871737733E-16"/>
                  <c:y val="8.971341734605331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E31-6C40-AD49-E23240EA56A8}"/>
                </c:ext>
              </c:extLst>
            </c:dLbl>
            <c:numFmt formatCode="#,##0.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UK</c:v>
                </c:pt>
                <c:pt idx="1">
                  <c:v>GER</c:v>
                </c:pt>
                <c:pt idx="2">
                  <c:v>NETH</c:v>
                </c:pt>
                <c:pt idx="3">
                  <c:v>SWE</c:v>
                </c:pt>
                <c:pt idx="4">
                  <c:v>SWIZ</c:v>
                </c:pt>
                <c:pt idx="5">
                  <c:v>NZ</c:v>
                </c:pt>
                <c:pt idx="6">
                  <c:v>NOR</c:v>
                </c:pt>
                <c:pt idx="7">
                  <c:v>CAN</c:v>
                </c:pt>
                <c:pt idx="8">
                  <c:v>AUS</c:v>
                </c:pt>
                <c:pt idx="9">
                  <c:v>FRA</c:v>
                </c:pt>
                <c:pt idx="10">
                  <c:v>US</c:v>
                </c:pt>
              </c:strCache>
            </c:strRef>
          </c:cat>
          <c:val>
            <c:numRef>
              <c:f>Sheet1!$B$2:$B$12</c:f>
              <c:numCache>
                <c:formatCode>General</c:formatCode>
                <c:ptCount val="11"/>
                <c:pt idx="0">
                  <c:v>7.3</c:v>
                </c:pt>
                <c:pt idx="1">
                  <c:v>10.199999999999999</c:v>
                </c:pt>
                <c:pt idx="2">
                  <c:v>10.5</c:v>
                </c:pt>
                <c:pt idx="3">
                  <c:v>11.1</c:v>
                </c:pt>
                <c:pt idx="4">
                  <c:v>11.2</c:v>
                </c:pt>
                <c:pt idx="5">
                  <c:v>11.5</c:v>
                </c:pt>
                <c:pt idx="6">
                  <c:v>11.6</c:v>
                </c:pt>
                <c:pt idx="7">
                  <c:v>11.8</c:v>
                </c:pt>
                <c:pt idx="8">
                  <c:v>11.9</c:v>
                </c:pt>
                <c:pt idx="9">
                  <c:v>13.1</c:v>
                </c:pt>
                <c:pt idx="10">
                  <c:v>13.9</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11.5</c:v>
                </c:pt>
                <c:pt idx="1">
                  <c:v>11.5</c:v>
                </c:pt>
                <c:pt idx="2">
                  <c:v>11.5</c:v>
                </c:pt>
                <c:pt idx="3">
                  <c:v>11.5</c:v>
                </c:pt>
                <c:pt idx="4">
                  <c:v>11.5</c:v>
                </c:pt>
                <c:pt idx="5">
                  <c:v>11.5</c:v>
                </c:pt>
                <c:pt idx="6">
                  <c:v>11.5</c:v>
                </c:pt>
                <c:pt idx="7">
                  <c:v>11.5</c:v>
                </c:pt>
                <c:pt idx="8">
                  <c:v>11.5</c:v>
                </c:pt>
                <c:pt idx="9">
                  <c:v>11.5</c:v>
                </c:pt>
                <c:pt idx="10">
                  <c:v>11.5</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470760599369541E-3"/>
          <c:y val="4.972618247871847E-3"/>
          <c:w val="0.99230929467149964"/>
          <c:h val="0.92940779768726134"/>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CC3-0947-BFC3-3501985F95AD}"/>
              </c:ext>
            </c:extLst>
          </c:dPt>
          <c:dLbls>
            <c:numFmt formatCode="#,##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NETH</c:v>
                </c:pt>
                <c:pt idx="1">
                  <c:v>UK</c:v>
                </c:pt>
                <c:pt idx="2">
                  <c:v>AUS</c:v>
                </c:pt>
                <c:pt idx="3">
                  <c:v>SWIZ</c:v>
                </c:pt>
                <c:pt idx="4">
                  <c:v>NOR</c:v>
                </c:pt>
                <c:pt idx="5">
                  <c:v>NZ</c:v>
                </c:pt>
                <c:pt idx="6">
                  <c:v>GER</c:v>
                </c:pt>
                <c:pt idx="7">
                  <c:v>FRA</c:v>
                </c:pt>
                <c:pt idx="8">
                  <c:v>SWE</c:v>
                </c:pt>
                <c:pt idx="9">
                  <c:v>CAN</c:v>
                </c:pt>
                <c:pt idx="10">
                  <c:v>US</c:v>
                </c:pt>
              </c:strCache>
            </c:strRef>
          </c:cat>
          <c:val>
            <c:numRef>
              <c:f>Sheet1!$B$2:$B$12</c:f>
              <c:numCache>
                <c:formatCode>General</c:formatCode>
                <c:ptCount val="11"/>
                <c:pt idx="0">
                  <c:v>14</c:v>
                </c:pt>
                <c:pt idx="1">
                  <c:v>14</c:v>
                </c:pt>
                <c:pt idx="2">
                  <c:v>15</c:v>
                </c:pt>
                <c:pt idx="3">
                  <c:v>15</c:v>
                </c:pt>
                <c:pt idx="4">
                  <c:v>16</c:v>
                </c:pt>
                <c:pt idx="5">
                  <c:v>16</c:v>
                </c:pt>
                <c:pt idx="6">
                  <c:v>17</c:v>
                </c:pt>
                <c:pt idx="7">
                  <c:v>18</c:v>
                </c:pt>
                <c:pt idx="8">
                  <c:v>18</c:v>
                </c:pt>
                <c:pt idx="9">
                  <c:v>22</c:v>
                </c:pt>
                <c:pt idx="10">
                  <c:v>28</c:v>
                </c:pt>
              </c:numCache>
            </c:numRef>
          </c:val>
          <c:extLst>
            <c:ext xmlns:c16="http://schemas.microsoft.com/office/drawing/2014/chart" uri="{C3380CC4-5D6E-409C-BE32-E72D297353CC}">
              <c16:uniqueId val="{00000001-CCC3-0947-BFC3-3501985F95AD}"/>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chemeClr val="bg2"/>
              </a:solidFill>
            </a:ln>
          </c:spPr>
          <c:marker>
            <c:symbol val="none"/>
          </c:marker>
          <c:cat>
            <c:strRef>
              <c:f>Sheet1!$A$2:$A$12</c:f>
              <c:strCache>
                <c:ptCount val="11"/>
                <c:pt idx="0">
                  <c:v>NETH</c:v>
                </c:pt>
                <c:pt idx="1">
                  <c:v>UK</c:v>
                </c:pt>
                <c:pt idx="2">
                  <c:v>AUS</c:v>
                </c:pt>
                <c:pt idx="3">
                  <c:v>SWIZ</c:v>
                </c:pt>
                <c:pt idx="4">
                  <c:v>NOR</c:v>
                </c:pt>
                <c:pt idx="5">
                  <c:v>NZ</c:v>
                </c:pt>
                <c:pt idx="6">
                  <c:v>GER</c:v>
                </c:pt>
                <c:pt idx="7">
                  <c:v>FRA</c:v>
                </c:pt>
                <c:pt idx="8">
                  <c:v>SWE</c:v>
                </c:pt>
                <c:pt idx="9">
                  <c:v>CAN</c:v>
                </c:pt>
                <c:pt idx="10">
                  <c:v>US</c:v>
                </c:pt>
              </c:strCache>
            </c:strRef>
          </c:cat>
          <c:val>
            <c:numRef>
              <c:f>Sheet1!$C$2:$C$12</c:f>
              <c:numCache>
                <c:formatCode>General</c:formatCode>
                <c:ptCount val="11"/>
                <c:pt idx="0">
                  <c:v>17.5</c:v>
                </c:pt>
                <c:pt idx="1">
                  <c:v>17.5</c:v>
                </c:pt>
                <c:pt idx="2">
                  <c:v>17.5</c:v>
                </c:pt>
                <c:pt idx="3">
                  <c:v>17.5</c:v>
                </c:pt>
                <c:pt idx="4">
                  <c:v>17.5</c:v>
                </c:pt>
                <c:pt idx="5">
                  <c:v>17.5</c:v>
                </c:pt>
                <c:pt idx="6">
                  <c:v>17.5</c:v>
                </c:pt>
                <c:pt idx="7">
                  <c:v>17.5</c:v>
                </c:pt>
                <c:pt idx="8">
                  <c:v>17.5</c:v>
                </c:pt>
                <c:pt idx="9">
                  <c:v>17.5</c:v>
                </c:pt>
                <c:pt idx="10">
                  <c:v>17.5</c:v>
                </c:pt>
              </c:numCache>
            </c:numRef>
          </c:val>
          <c:smooth val="0"/>
          <c:extLst>
            <c:ext xmlns:c16="http://schemas.microsoft.com/office/drawing/2014/chart" uri="{C3380CC4-5D6E-409C-BE32-E72D297353CC}">
              <c16:uniqueId val="{00000002-CCC3-0947-BFC3-3501985F95A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30"/>
          <c:min val="0"/>
        </c:scaling>
        <c:delete val="1"/>
        <c:axPos val="l"/>
        <c:numFmt formatCode="0" sourceLinked="0"/>
        <c:majorTickMark val="out"/>
        <c:minorTickMark val="none"/>
        <c:tickLblPos val="nextTo"/>
        <c:crossAx val="396332184"/>
        <c:crosses val="autoZero"/>
        <c:crossBetween val="between"/>
        <c:majorUnit val="5"/>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27956227693809E-3"/>
          <c:y val="4.3424688957584617E-3"/>
          <c:w val="0.99342237775833575"/>
          <c:h val="0.94070215299245197"/>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7BF9-A842-A5D3-3D3F5E7FCF78}"/>
              </c:ext>
            </c:extLst>
          </c:dPt>
          <c:dLbls>
            <c:dLbl>
              <c:idx val="5"/>
              <c:layout>
                <c:manualLayout>
                  <c:x val="0"/>
                  <c:y val="5.12318262750281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08F-224A-B0AC-CA57952544AC}"/>
                </c:ext>
              </c:extLst>
            </c:dLbl>
            <c:numFmt formatCode="#,##0.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Sheet1!$B$2:$B$12</c:f>
              <c:numCache>
                <c:formatCode>General</c:formatCode>
                <c:ptCount val="11"/>
                <c:pt idx="0">
                  <c:v>11.3</c:v>
                </c:pt>
                <c:pt idx="1">
                  <c:v>12</c:v>
                </c:pt>
                <c:pt idx="2">
                  <c:v>13.1</c:v>
                </c:pt>
                <c:pt idx="3">
                  <c:v>13.4</c:v>
                </c:pt>
                <c:pt idx="4">
                  <c:v>17</c:v>
                </c:pt>
                <c:pt idx="5">
                  <c:v>23.6</c:v>
                </c:pt>
                <c:pt idx="6">
                  <c:v>26.3</c:v>
                </c:pt>
                <c:pt idx="7">
                  <c:v>28.7</c:v>
                </c:pt>
                <c:pt idx="8">
                  <c:v>30.4</c:v>
                </c:pt>
                <c:pt idx="9">
                  <c:v>32.200000000000003</c:v>
                </c:pt>
                <c:pt idx="10">
                  <c:v>40</c:v>
                </c:pt>
              </c:numCache>
            </c:numRef>
          </c:val>
          <c:extLst>
            <c:ext xmlns:c16="http://schemas.microsoft.com/office/drawing/2014/chart" uri="{C3380CC4-5D6E-409C-BE32-E72D297353CC}">
              <c16:uniqueId val="{00000001-7BF9-A842-A5D3-3D3F5E7FCF78}"/>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chemeClr val="bg2"/>
              </a:solidFill>
            </a:ln>
          </c:spPr>
          <c:marker>
            <c:symbol val="none"/>
          </c:marker>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Sheet1!$C$2:$C$12</c:f>
              <c:numCache>
                <c:formatCode>General</c:formatCode>
                <c:ptCount val="11"/>
                <c:pt idx="0">
                  <c:v>21</c:v>
                </c:pt>
                <c:pt idx="1">
                  <c:v>21</c:v>
                </c:pt>
                <c:pt idx="2">
                  <c:v>21</c:v>
                </c:pt>
                <c:pt idx="3">
                  <c:v>21</c:v>
                </c:pt>
                <c:pt idx="4">
                  <c:v>21</c:v>
                </c:pt>
                <c:pt idx="5">
                  <c:v>21</c:v>
                </c:pt>
                <c:pt idx="6">
                  <c:v>21</c:v>
                </c:pt>
                <c:pt idx="7">
                  <c:v>21</c:v>
                </c:pt>
                <c:pt idx="8">
                  <c:v>21</c:v>
                </c:pt>
                <c:pt idx="9">
                  <c:v>21</c:v>
                </c:pt>
                <c:pt idx="10">
                  <c:v>21</c:v>
                </c:pt>
              </c:numCache>
            </c:numRef>
          </c:val>
          <c:smooth val="0"/>
          <c:extLst>
            <c:ext xmlns:c16="http://schemas.microsoft.com/office/drawing/2014/chart" uri="{C3380CC4-5D6E-409C-BE32-E72D297353CC}">
              <c16:uniqueId val="{00000002-7BF9-A842-A5D3-3D3F5E7FCF78}"/>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1"/>
        <c:axPos val="l"/>
        <c:numFmt formatCode="0" sourceLinked="0"/>
        <c:majorTickMark val="out"/>
        <c:minorTickMark val="none"/>
        <c:tickLblPos val="nextTo"/>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22170368604030447"/>
          <c:w val="0.98707649199775183"/>
          <c:h val="0.704744865746624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9302584888494539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893016604416813E-3"/>
          <c:y val="0.10985973719046116"/>
          <c:w val="0.99347134707456519"/>
          <c:h val="0.832120417458329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C153-C946-97B5-4C4DADA0316D}"/>
              </c:ext>
            </c:extLst>
          </c:dPt>
          <c:dLbls>
            <c:numFmt formatCode="#,##0.0" sourceLinked="0"/>
            <c:spPr>
              <a:noFill/>
              <a:ln>
                <a:noFill/>
              </a:ln>
              <a:effectLst/>
            </c:spPr>
            <c:txPr>
              <a:bodyPr wrap="square" lIns="38100" tIns="19050" rIns="38100" bIns="19050" anchor="ctr">
                <a:spAutoFit/>
              </a:bodyPr>
              <a:lstStyle/>
              <a:p>
                <a:pPr>
                  <a:defRPr sz="1400"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AUS</c:v>
                </c:pt>
                <c:pt idx="1">
                  <c:v>NZ</c:v>
                </c:pt>
                <c:pt idx="2">
                  <c:v>NETH</c:v>
                </c:pt>
                <c:pt idx="3">
                  <c:v>SWE</c:v>
                </c:pt>
                <c:pt idx="4">
                  <c:v>SWIZ</c:v>
                </c:pt>
                <c:pt idx="5">
                  <c:v>US</c:v>
                </c:pt>
                <c:pt idx="6">
                  <c:v>FRA</c:v>
                </c:pt>
                <c:pt idx="7">
                  <c:v>UK</c:v>
                </c:pt>
                <c:pt idx="8">
                  <c:v>NOR</c:v>
                </c:pt>
                <c:pt idx="9">
                  <c:v>CAN</c:v>
                </c:pt>
                <c:pt idx="10">
                  <c:v>GER</c:v>
                </c:pt>
              </c:strCache>
            </c:strRef>
          </c:cat>
          <c:val>
            <c:numRef>
              <c:f>Sheet1!$B$2:$B$12</c:f>
              <c:numCache>
                <c:formatCode>General</c:formatCode>
                <c:ptCount val="11"/>
                <c:pt idx="0">
                  <c:v>4.2</c:v>
                </c:pt>
                <c:pt idx="1">
                  <c:v>4.9000000000000004</c:v>
                </c:pt>
                <c:pt idx="2">
                  <c:v>5</c:v>
                </c:pt>
                <c:pt idx="3">
                  <c:v>5.5</c:v>
                </c:pt>
                <c:pt idx="4">
                  <c:v>5.5</c:v>
                </c:pt>
                <c:pt idx="5">
                  <c:v>5.5</c:v>
                </c:pt>
                <c:pt idx="6">
                  <c:v>5.6</c:v>
                </c:pt>
                <c:pt idx="7">
                  <c:v>5.9</c:v>
                </c:pt>
                <c:pt idx="8">
                  <c:v>6</c:v>
                </c:pt>
                <c:pt idx="9">
                  <c:v>7.4</c:v>
                </c:pt>
                <c:pt idx="10">
                  <c:v>7.5</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6.4</c:v>
                </c:pt>
                <c:pt idx="1">
                  <c:v>6.4</c:v>
                </c:pt>
                <c:pt idx="2">
                  <c:v>6.4</c:v>
                </c:pt>
                <c:pt idx="3">
                  <c:v>6.4</c:v>
                </c:pt>
                <c:pt idx="4">
                  <c:v>6.4</c:v>
                </c:pt>
                <c:pt idx="5">
                  <c:v>6.4</c:v>
                </c:pt>
                <c:pt idx="6">
                  <c:v>6.4</c:v>
                </c:pt>
                <c:pt idx="7">
                  <c:v>6.4</c:v>
                </c:pt>
                <c:pt idx="8">
                  <c:v>6.4</c:v>
                </c:pt>
                <c:pt idx="9">
                  <c:v>6.4</c:v>
                </c:pt>
                <c:pt idx="10">
                  <c:v>6.4</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1/30/20</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1/30/20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3</a:t>
            </a:fld>
            <a:endParaRPr lang="en-US"/>
          </a:p>
        </p:txBody>
      </p:sp>
    </p:spTree>
    <p:extLst>
      <p:ext uri="{BB962C8B-B14F-4D97-AF65-F5344CB8AC3E}">
        <p14:creationId xmlns:p14="http://schemas.microsoft.com/office/powerpoint/2010/main" val="15930383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308811" cy="408452"/>
          </a:xfrm>
          <a:prstGeom prst="rect">
            <a:avLst/>
          </a:prstGeom>
          <a:noFill/>
        </p:spPr>
        <p:txBody>
          <a:bodyPr wrap="square" lIns="0" tIns="0" rIns="0" bIns="0" rtlCol="0" anchor="ctr" anchorCtr="0">
            <a:noAutofit/>
          </a:bodyPr>
          <a:lstStyle/>
          <a:p>
            <a:r>
              <a:rPr lang="en-US" sz="900" dirty="0"/>
              <a:t>Source: OECD Health Data, 2019.</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5916168"/>
            <a:ext cx="282574" cy="777240"/>
          </a:xfrm>
          <a:prstGeom prst="rect">
            <a:avLst/>
          </a:prstGeom>
        </p:spPr>
        <p:txBody>
          <a:bodyPr vert="horz" wrap="none" lIns="0" tIns="0" rIns="0" bIns="0" rtlCol="0" anchor="b" anchorCtr="0">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1"/>
                </a:solidFill>
                <a:latin typeface="+mn-lt"/>
              </a:rPr>
              <a:pPr algn="r"/>
              <a:t>‹#›</a:t>
            </a:fld>
            <a:endParaRPr lang="en-US" sz="900" dirty="0">
              <a:solidFill>
                <a:schemeClr val="tx1"/>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0206"/>
          <a:stretch/>
        </p:blipFill>
        <p:spPr>
          <a:xfrm>
            <a:off x="228600" y="6087822"/>
            <a:ext cx="2077720" cy="770178"/>
          </a:xfrm>
          <a:prstGeom prst="rect">
            <a:avLst/>
          </a:prstGeom>
        </p:spPr>
      </p:pic>
    </p:spTree>
    <p:extLst>
      <p:ext uri="{BB962C8B-B14F-4D97-AF65-F5344CB8AC3E}">
        <p14:creationId xmlns:p14="http://schemas.microsoft.com/office/powerpoint/2010/main" val="376652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455E8D7-A5BF-E048-B785-90F95E44B0B6}"/>
              </a:ext>
            </a:extLst>
          </p:cNvPr>
          <p:cNvSpPr txBox="1"/>
          <p:nvPr userDrawn="1"/>
        </p:nvSpPr>
        <p:spPr>
          <a:xfrm>
            <a:off x="1845892" y="6409670"/>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Tree>
    <p:extLst>
      <p:ext uri="{BB962C8B-B14F-4D97-AF65-F5344CB8AC3E}">
        <p14:creationId xmlns:p14="http://schemas.microsoft.com/office/powerpoint/2010/main" val="61424032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4267A-CE70-4121-9DE1-58EF62C7CA25}"/>
              </a:ext>
            </a:extLst>
          </p:cNvPr>
          <p:cNvSpPr>
            <a:spLocks noGrp="1"/>
          </p:cNvSpPr>
          <p:nvPr>
            <p:ph type="ctrTitle"/>
          </p:nvPr>
        </p:nvSpPr>
        <p:spPr/>
        <p:txBody>
          <a:bodyPr/>
          <a:lstStyle/>
          <a:p>
            <a:r>
              <a:rPr lang="en-US" dirty="0"/>
              <a:t>Health Care Spending as a Percent of GDP, 1980–2018</a:t>
            </a:r>
          </a:p>
        </p:txBody>
      </p:sp>
      <p:graphicFrame>
        <p:nvGraphicFramePr>
          <p:cNvPr id="20" name="Object 3">
            <a:extLst>
              <a:ext uri="{FF2B5EF4-FFF2-40B4-BE49-F238E27FC236}">
                <a16:creationId xmlns:a16="http://schemas.microsoft.com/office/drawing/2014/main" id="{1F546CB7-D13C-654C-8444-6CEA9EFEC927}"/>
              </a:ext>
            </a:extLst>
          </p:cNvPr>
          <p:cNvGraphicFramePr>
            <a:graphicFrameLocks noGrp="1" noChangeAspect="1"/>
          </p:cNvGraphicFramePr>
          <p:nvPr>
            <p:ph type="chart" sz="quarter" idx="19"/>
            <p:extLst>
              <p:ext uri="{D42A27DB-BD31-4B8C-83A1-F6EECF244321}">
                <p14:modId xmlns:p14="http://schemas.microsoft.com/office/powerpoint/2010/main" val="2921548254"/>
              </p:ext>
            </p:extLst>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743DA96A-3E20-425E-A14A-88E4928D2B86}"/>
              </a:ext>
            </a:extLst>
          </p:cNvPr>
          <p:cNvSpPr>
            <a:spLocks noGrp="1"/>
          </p:cNvSpPr>
          <p:nvPr>
            <p:ph type="body" sz="quarter" idx="22"/>
          </p:nvPr>
        </p:nvSpPr>
        <p:spPr/>
        <p:txBody>
          <a:bodyPr/>
          <a:lstStyle/>
          <a:p>
            <a:r>
              <a:rPr lang="en-US" dirty="0"/>
              <a:t>Notes: Current expenditures on health. Based on System of Health Accounts methodology, with some differences between country methodologies. GDP = gross domestic product. OECD average reflects the average of 36 OECD member countries, including ones not shown here. * 2018 data are provisional or estimated.</a:t>
            </a:r>
          </a:p>
          <a:p>
            <a:r>
              <a:rPr lang="en-US" dirty="0"/>
              <a:t>Data: OECD Health Statistics 2019.</a:t>
            </a:r>
          </a:p>
        </p:txBody>
      </p:sp>
      <p:sp>
        <p:nvSpPr>
          <p:cNvPr id="10" name="TextBox 9">
            <a:extLst>
              <a:ext uri="{FF2B5EF4-FFF2-40B4-BE49-F238E27FC236}">
                <a16:creationId xmlns:a16="http://schemas.microsoft.com/office/drawing/2014/main" id="{183D7DFD-5E54-4340-840A-D61E79966062}"/>
              </a:ext>
            </a:extLst>
          </p:cNvPr>
          <p:cNvSpPr txBox="1"/>
          <p:nvPr/>
        </p:nvSpPr>
        <p:spPr>
          <a:xfrm>
            <a:off x="98135" y="758472"/>
            <a:ext cx="4395257" cy="184666"/>
          </a:xfrm>
          <a:prstGeom prst="rect">
            <a:avLst/>
          </a:prstGeom>
          <a:noFill/>
        </p:spPr>
        <p:txBody>
          <a:bodyPr wrap="square" lIns="0" tIns="0" rIns="0" bIns="0" rtlCol="0">
            <a:spAutoFit/>
          </a:bodyPr>
          <a:lstStyle/>
          <a:p>
            <a:pPr defTabSz="914400"/>
            <a:r>
              <a:rPr lang="en-US" sz="1200" i="1" dirty="0">
                <a:solidFill>
                  <a:srgbClr val="4C515A"/>
                </a:solidFill>
                <a:ea typeface="Lato" charset="0"/>
                <a:cs typeface="Lato" charset="0"/>
              </a:rPr>
              <a:t>Percent (%) of GDP, adjusted for differences in cost of living</a:t>
            </a:r>
          </a:p>
        </p:txBody>
      </p:sp>
      <p:sp>
        <p:nvSpPr>
          <p:cNvPr id="11" name="TextBox 10">
            <a:extLst>
              <a:ext uri="{FF2B5EF4-FFF2-40B4-BE49-F238E27FC236}">
                <a16:creationId xmlns:a16="http://schemas.microsoft.com/office/drawing/2014/main" id="{6011D5B8-65C1-4BE6-A763-9C1128908AEC}"/>
              </a:ext>
            </a:extLst>
          </p:cNvPr>
          <p:cNvSpPr txBox="1"/>
          <p:nvPr/>
        </p:nvSpPr>
        <p:spPr>
          <a:xfrm>
            <a:off x="6984268" y="1202559"/>
            <a:ext cx="1050335" cy="215444"/>
          </a:xfrm>
          <a:prstGeom prst="rect">
            <a:avLst/>
          </a:prstGeom>
          <a:noFill/>
        </p:spPr>
        <p:txBody>
          <a:bodyPr wrap="square" lIns="0" tIns="0" rIns="0" bIns="0" rtlCol="0">
            <a:spAutoFit/>
          </a:bodyPr>
          <a:lstStyle/>
          <a:p>
            <a:pPr defTabSz="914400"/>
            <a:r>
              <a:rPr lang="en-US" sz="1400" i="1" dirty="0">
                <a:ea typeface="Lato" charset="0"/>
                <a:cs typeface="Lato" charset="0"/>
              </a:rPr>
              <a:t>2018 data*:</a:t>
            </a:r>
          </a:p>
        </p:txBody>
      </p:sp>
      <p:sp>
        <p:nvSpPr>
          <p:cNvPr id="17" name="TextBox 16">
            <a:extLst>
              <a:ext uri="{FF2B5EF4-FFF2-40B4-BE49-F238E27FC236}">
                <a16:creationId xmlns:a16="http://schemas.microsoft.com/office/drawing/2014/main" id="{A5113621-553B-4221-ABCA-E3E594728D49}"/>
              </a:ext>
            </a:extLst>
          </p:cNvPr>
          <p:cNvSpPr txBox="1"/>
          <p:nvPr/>
        </p:nvSpPr>
        <p:spPr>
          <a:xfrm>
            <a:off x="6984268" y="5235587"/>
            <a:ext cx="1600200" cy="215444"/>
          </a:xfrm>
          <a:prstGeom prst="rect">
            <a:avLst/>
          </a:prstGeom>
          <a:noFill/>
        </p:spPr>
        <p:txBody>
          <a:bodyPr wrap="square" lIns="0" tIns="0" rIns="0" bIns="0" rtlCol="0">
            <a:spAutoFit/>
          </a:bodyPr>
          <a:lstStyle/>
          <a:p>
            <a:pPr defTabSz="914400"/>
            <a:r>
              <a:rPr lang="en-US" sz="1400" b="1" dirty="0">
                <a:solidFill>
                  <a:schemeClr val="accent2"/>
                </a:solidFill>
                <a:ea typeface="Lato" charset="0"/>
                <a:cs typeface="Lato" charset="0"/>
              </a:rPr>
              <a:t>OECD average: 8.8%</a:t>
            </a:r>
          </a:p>
        </p:txBody>
      </p:sp>
    </p:spTree>
    <p:extLst>
      <p:ext uri="{BB962C8B-B14F-4D97-AF65-F5344CB8AC3E}">
        <p14:creationId xmlns:p14="http://schemas.microsoft.com/office/powerpoint/2010/main" val="44100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2">
            <a:extLst>
              <a:ext uri="{FF2B5EF4-FFF2-40B4-BE49-F238E27FC236}">
                <a16:creationId xmlns:a16="http://schemas.microsoft.com/office/drawing/2014/main" id="{E2D882CE-BAB3-CF45-9A0C-246549181CAE}"/>
              </a:ext>
            </a:extLst>
          </p:cNvPr>
          <p:cNvGraphicFramePr>
            <a:graphicFrameLocks noGrp="1" noChangeAspect="1"/>
          </p:cNvGraphicFramePr>
          <p:nvPr>
            <p:ph type="chart" sz="quarter" idx="19"/>
            <p:extLst>
              <p:ext uri="{D42A27DB-BD31-4B8C-83A1-F6EECF244321}">
                <p14:modId xmlns:p14="http://schemas.microsoft.com/office/powerpoint/2010/main" val="1148162930"/>
              </p:ext>
            </p:extLst>
          </p:nvPr>
        </p:nvGraphicFramePr>
        <p:xfrm>
          <a:off x="71439" y="1052513"/>
          <a:ext cx="7781544" cy="461295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Hip Replacements, 2017</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p:txBody>
          <a:bodyPr/>
          <a:lstStyle/>
          <a:p>
            <a:r>
              <a:rPr lang="en-US" dirty="0"/>
              <a:t>Notes: Data reflect inpatient cases only (day cases not included) for 2017 or nearest year: 2016 for NZ; 2014 for NETH; 2010 for US. No recent data for AUS. OECD average reflects the average of 36 OECD member countries, including ones not shown here.</a:t>
            </a:r>
          </a:p>
          <a:p>
            <a:r>
              <a:rPr lang="en-US" dirty="0"/>
              <a:t>Data: OECD Health Statistics 2019.</a:t>
            </a:r>
          </a:p>
        </p:txBody>
      </p:sp>
      <p:sp>
        <p:nvSpPr>
          <p:cNvPr id="8" name="TextBox 1">
            <a:extLst>
              <a:ext uri="{FF2B5EF4-FFF2-40B4-BE49-F238E27FC236}">
                <a16:creationId xmlns:a16="http://schemas.microsoft.com/office/drawing/2014/main" id="{23851E9A-6D82-468E-B8C2-DFEC9CC7B464}"/>
              </a:ext>
            </a:extLst>
          </p:cNvPr>
          <p:cNvSpPr txBox="1"/>
          <p:nvPr/>
        </p:nvSpPr>
        <p:spPr>
          <a:xfrm>
            <a:off x="431539" y="2564904"/>
            <a:ext cx="1859597" cy="369332"/>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a:t>
            </a:r>
            <a:b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b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10.5</a:t>
            </a:r>
          </a:p>
        </p:txBody>
      </p:sp>
      <p:sp>
        <p:nvSpPr>
          <p:cNvPr id="9" name="TextBox 8">
            <a:extLst>
              <a:ext uri="{FF2B5EF4-FFF2-40B4-BE49-F238E27FC236}">
                <a16:creationId xmlns:a16="http://schemas.microsoft.com/office/drawing/2014/main" id="{16948C31-334D-E44F-84E6-DF55AA33F908}"/>
              </a:ext>
            </a:extLst>
          </p:cNvPr>
          <p:cNvSpPr txBox="1"/>
          <p:nvPr/>
        </p:nvSpPr>
        <p:spPr>
          <a:xfrm>
            <a:off x="98134" y="758472"/>
            <a:ext cx="5486400" cy="184666"/>
          </a:xfrm>
          <a:prstGeom prst="rect">
            <a:avLst/>
          </a:prstGeom>
          <a:noFill/>
        </p:spPr>
        <p:txBody>
          <a:bodyPr wrap="square" lIns="0" tIns="0" rIns="0" bIns="0" rtlCol="0">
            <a:spAutoFit/>
          </a:bodyPr>
          <a:lstStyle/>
          <a:p>
            <a:pPr defTabSz="914400"/>
            <a:r>
              <a:rPr lang="en-US" sz="1200" i="1" dirty="0">
                <a:solidFill>
                  <a:srgbClr val="4C515A"/>
                </a:solidFill>
                <a:ea typeface="Lato" charset="0"/>
                <a:cs typeface="Lato" charset="0"/>
              </a:rPr>
              <a:t>Inpatient hip replacement procedures per 1,000 population age 65 and older</a:t>
            </a:r>
          </a:p>
        </p:txBody>
      </p:sp>
    </p:spTree>
    <p:extLst>
      <p:ext uri="{BB962C8B-B14F-4D97-AF65-F5344CB8AC3E}">
        <p14:creationId xmlns:p14="http://schemas.microsoft.com/office/powerpoint/2010/main" val="291184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Flu Immunizations, 2017, and Breast Cancer Screenings, 2018</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a:xfrm>
            <a:off x="71501" y="5564676"/>
            <a:ext cx="9001063" cy="628410"/>
          </a:xfrm>
        </p:spPr>
        <p:txBody>
          <a:bodyPr/>
          <a:lstStyle/>
          <a:p>
            <a:r>
              <a:rPr lang="en-US" dirty="0"/>
              <a:t>Notes: Flu immunization data reflect 2017 or nearest year: 2016 for US. No recent data available for AUS, SWIZ (since 2009/2010). Breast cancer screening data reflect 2018 or nearest year: 2017 for FRA, NOR; 2016 for AUS, GER; 2015 for CAN, NETH, US; 2014 for SWE. Programmatic data for all countries except survey data for SWE, SWIZ, US. OECD average reflects the average of 36 OECD member countries, including ones not shown here.</a:t>
            </a:r>
          </a:p>
          <a:p>
            <a:r>
              <a:rPr lang="en-US" dirty="0"/>
              <a:t>Data: OECD Health Statistics 2019.</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3128846875"/>
              </p:ext>
            </p:extLst>
          </p:nvPr>
        </p:nvGraphicFramePr>
        <p:xfrm>
          <a:off x="98135" y="1808252"/>
          <a:ext cx="4114269" cy="370897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1">
            <a:extLst>
              <a:ext uri="{FF2B5EF4-FFF2-40B4-BE49-F238E27FC236}">
                <a16:creationId xmlns:a16="http://schemas.microsoft.com/office/drawing/2014/main" id="{23851E9A-6D82-468E-B8C2-DFEC9CC7B464}"/>
              </a:ext>
            </a:extLst>
          </p:cNvPr>
          <p:cNvSpPr txBox="1"/>
          <p:nvPr/>
        </p:nvSpPr>
        <p:spPr>
          <a:xfrm>
            <a:off x="3336948" y="2999882"/>
            <a:ext cx="659699" cy="553998"/>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44%</a:t>
            </a:r>
          </a:p>
        </p:txBody>
      </p:sp>
      <p:graphicFrame>
        <p:nvGraphicFramePr>
          <p:cNvPr id="9" name="Object 2">
            <a:extLst>
              <a:ext uri="{FF2B5EF4-FFF2-40B4-BE49-F238E27FC236}">
                <a16:creationId xmlns:a16="http://schemas.microsoft.com/office/drawing/2014/main" id="{DAA7234B-C30A-47ED-B8C1-D411B96F2E2E}"/>
              </a:ext>
            </a:extLst>
          </p:cNvPr>
          <p:cNvGraphicFramePr>
            <a:graphicFrameLocks noChangeAspect="1"/>
          </p:cNvGraphicFramePr>
          <p:nvPr>
            <p:extLst>
              <p:ext uri="{D42A27DB-BD31-4B8C-83A1-F6EECF244321}">
                <p14:modId xmlns:p14="http://schemas.microsoft.com/office/powerpoint/2010/main" val="384398260"/>
              </p:ext>
            </p:extLst>
          </p:nvPr>
        </p:nvGraphicFramePr>
        <p:xfrm>
          <a:off x="4650658" y="1380227"/>
          <a:ext cx="4114269" cy="413699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a:extLst>
              <a:ext uri="{FF2B5EF4-FFF2-40B4-BE49-F238E27FC236}">
                <a16:creationId xmlns:a16="http://schemas.microsoft.com/office/drawing/2014/main" id="{BDC8795E-42AE-4590-96CB-E79AAAC70DC2}"/>
              </a:ext>
            </a:extLst>
          </p:cNvPr>
          <p:cNvSpPr txBox="1"/>
          <p:nvPr/>
        </p:nvSpPr>
        <p:spPr>
          <a:xfrm>
            <a:off x="6941375" y="2958786"/>
            <a:ext cx="1600200"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60%</a:t>
            </a:r>
          </a:p>
        </p:txBody>
      </p:sp>
      <p:sp>
        <p:nvSpPr>
          <p:cNvPr id="12" name="TextBox 11">
            <a:extLst>
              <a:ext uri="{FF2B5EF4-FFF2-40B4-BE49-F238E27FC236}">
                <a16:creationId xmlns:a16="http://schemas.microsoft.com/office/drawing/2014/main" id="{35191C62-F9D5-BF46-BD67-8D81FF3E0DBE}"/>
              </a:ext>
            </a:extLst>
          </p:cNvPr>
          <p:cNvSpPr txBox="1"/>
          <p:nvPr/>
        </p:nvSpPr>
        <p:spPr>
          <a:xfrm>
            <a:off x="98135" y="758472"/>
            <a:ext cx="4395257" cy="184666"/>
          </a:xfrm>
          <a:prstGeom prst="rect">
            <a:avLst/>
          </a:prstGeom>
          <a:noFill/>
        </p:spPr>
        <p:txBody>
          <a:bodyPr wrap="square" lIns="0" tIns="0" rIns="0" bIns="0" rtlCol="0">
            <a:spAutoFit/>
          </a:bodyPr>
          <a:lstStyle/>
          <a:p>
            <a:pPr lvl="0"/>
            <a:r>
              <a:rPr lang="en-US" sz="1200" i="1" dirty="0">
                <a:solidFill>
                  <a:srgbClr val="4C515A"/>
                </a:solidFill>
              </a:rPr>
              <a:t>Percent of adults age 65 and older immunized (%)</a:t>
            </a:r>
            <a:endParaRPr lang="en-US" sz="1200" i="1" dirty="0">
              <a:solidFill>
                <a:srgbClr val="4C515A"/>
              </a:solidFill>
              <a:latin typeface="Trebuchet MS"/>
            </a:endParaRPr>
          </a:p>
        </p:txBody>
      </p:sp>
      <p:sp>
        <p:nvSpPr>
          <p:cNvPr id="13" name="TextBox 12">
            <a:extLst>
              <a:ext uri="{FF2B5EF4-FFF2-40B4-BE49-F238E27FC236}">
                <a16:creationId xmlns:a16="http://schemas.microsoft.com/office/drawing/2014/main" id="{C8F790AD-9E53-B746-BEFE-261872CFBADC}"/>
              </a:ext>
            </a:extLst>
          </p:cNvPr>
          <p:cNvSpPr txBox="1"/>
          <p:nvPr/>
        </p:nvSpPr>
        <p:spPr>
          <a:xfrm>
            <a:off x="4651281" y="758472"/>
            <a:ext cx="4395257" cy="184666"/>
          </a:xfrm>
          <a:prstGeom prst="rect">
            <a:avLst/>
          </a:prstGeom>
          <a:noFill/>
        </p:spPr>
        <p:txBody>
          <a:bodyPr wrap="square" lIns="0" tIns="0" rIns="0" bIns="0" rtlCol="0">
            <a:spAutoFit/>
          </a:bodyPr>
          <a:lstStyle/>
          <a:p>
            <a:pPr lvl="0"/>
            <a:r>
              <a:rPr lang="en-US" sz="1200" i="1" dirty="0">
                <a:solidFill>
                  <a:srgbClr val="4C515A"/>
                </a:solidFill>
              </a:rPr>
              <a:t>Percent of females ages 50–69 screened (%)</a:t>
            </a:r>
            <a:endParaRPr lang="en-US" sz="1200" i="1" dirty="0">
              <a:solidFill>
                <a:srgbClr val="4C515A"/>
              </a:solidFill>
              <a:latin typeface="Trebuchet MS"/>
            </a:endParaRPr>
          </a:p>
        </p:txBody>
      </p:sp>
    </p:spTree>
    <p:extLst>
      <p:ext uri="{BB962C8B-B14F-4D97-AF65-F5344CB8AC3E}">
        <p14:creationId xmlns:p14="http://schemas.microsoft.com/office/powerpoint/2010/main" val="195977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Breast and Cervical Cancer Five-Year Net Survival Rates, 2010–2014</a:t>
            </a:r>
          </a:p>
        </p:txBody>
      </p:sp>
      <p:sp>
        <p:nvSpPr>
          <p:cNvPr id="15" name="Text Placeholder 14">
            <a:extLst>
              <a:ext uri="{FF2B5EF4-FFF2-40B4-BE49-F238E27FC236}">
                <a16:creationId xmlns:a16="http://schemas.microsoft.com/office/drawing/2014/main" id="{9A927CBA-92A3-154E-8F6A-6638EDF9C182}"/>
              </a:ext>
            </a:extLst>
          </p:cNvPr>
          <p:cNvSpPr>
            <a:spLocks noGrp="1"/>
          </p:cNvSpPr>
          <p:nvPr>
            <p:ph type="body" sz="quarter" idx="22"/>
          </p:nvPr>
        </p:nvSpPr>
        <p:spPr/>
        <p:txBody>
          <a:bodyPr/>
          <a:lstStyle/>
          <a:p>
            <a:r>
              <a:rPr lang="en-US" dirty="0"/>
              <a:t>Notes: Rates reflect age-standardized survival rates for females age 15 years and older. OECD average reflects the average of 36 OECD member countries, including ones not shown here.</a:t>
            </a:r>
          </a:p>
          <a:p>
            <a:r>
              <a:rPr lang="en-US" dirty="0"/>
              <a:t>Data: OECD Health Statistics 2019.</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p:cNvGraphicFramePr>
          <p:nvPr>
            <p:extLst>
              <p:ext uri="{D42A27DB-BD31-4B8C-83A1-F6EECF244321}">
                <p14:modId xmlns:p14="http://schemas.microsoft.com/office/powerpoint/2010/main" val="2372362548"/>
              </p:ext>
            </p:extLst>
          </p:nvPr>
        </p:nvGraphicFramePr>
        <p:xfrm>
          <a:off x="98134" y="1645920"/>
          <a:ext cx="4114800" cy="393192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128284" y="820100"/>
            <a:ext cx="4052672" cy="215444"/>
          </a:xfrm>
          <a:prstGeom prst="rect">
            <a:avLst/>
          </a:prstGeom>
          <a:noFill/>
        </p:spPr>
        <p:txBody>
          <a:bodyPr wrap="square" lIns="0" tIns="0" rIns="0" bIns="0" rtlCol="0">
            <a:spAutoFit/>
          </a:bodyPr>
          <a:lstStyle/>
          <a:p>
            <a:pPr lvl="0" algn="ctr"/>
            <a:r>
              <a:rPr lang="en-US" sz="1400" b="1" dirty="0">
                <a:solidFill>
                  <a:srgbClr val="4C515A"/>
                </a:solidFill>
              </a:rPr>
              <a:t>Breast cancer</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2639683" y="1813103"/>
            <a:ext cx="1372378"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85%</a:t>
            </a:r>
          </a:p>
        </p:txBody>
      </p:sp>
      <p:graphicFrame>
        <p:nvGraphicFramePr>
          <p:cNvPr id="9" name="Object 2">
            <a:extLst>
              <a:ext uri="{FF2B5EF4-FFF2-40B4-BE49-F238E27FC236}">
                <a16:creationId xmlns:a16="http://schemas.microsoft.com/office/drawing/2014/main" id="{DAA7234B-C30A-47ED-B8C1-D411B96F2E2E}"/>
              </a:ext>
            </a:extLst>
          </p:cNvPr>
          <p:cNvGraphicFramePr>
            <a:graphicFrameLocks/>
          </p:cNvGraphicFramePr>
          <p:nvPr>
            <p:extLst>
              <p:ext uri="{D42A27DB-BD31-4B8C-83A1-F6EECF244321}">
                <p14:modId xmlns:p14="http://schemas.microsoft.com/office/powerpoint/2010/main" val="1248363425"/>
              </p:ext>
            </p:extLst>
          </p:nvPr>
        </p:nvGraphicFramePr>
        <p:xfrm>
          <a:off x="4521063" y="1645920"/>
          <a:ext cx="4114800"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00CD39-C8CD-4AB8-9CC2-8C5F62B5D6F1}"/>
              </a:ext>
            </a:extLst>
          </p:cNvPr>
          <p:cNvSpPr txBox="1"/>
          <p:nvPr/>
        </p:nvSpPr>
        <p:spPr>
          <a:xfrm>
            <a:off x="4572000" y="820100"/>
            <a:ext cx="4106356" cy="215444"/>
          </a:xfrm>
          <a:prstGeom prst="rect">
            <a:avLst/>
          </a:prstGeom>
          <a:noFill/>
        </p:spPr>
        <p:txBody>
          <a:bodyPr wrap="square" lIns="0" tIns="0" rIns="0" bIns="0" rtlCol="0">
            <a:spAutoFit/>
          </a:bodyPr>
          <a:lstStyle/>
          <a:p>
            <a:pPr lvl="0" algn="ctr"/>
            <a:r>
              <a:rPr lang="en-US" sz="1400" b="1" dirty="0">
                <a:solidFill>
                  <a:srgbClr val="4C515A"/>
                </a:solidFill>
              </a:rPr>
              <a:t>Cervical cancer</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11" name="TextBox 1">
            <a:extLst>
              <a:ext uri="{FF2B5EF4-FFF2-40B4-BE49-F238E27FC236}">
                <a16:creationId xmlns:a16="http://schemas.microsoft.com/office/drawing/2014/main" id="{BDC8795E-42AE-4590-96CB-E79AAAC70DC2}"/>
              </a:ext>
            </a:extLst>
          </p:cNvPr>
          <p:cNvSpPr txBox="1"/>
          <p:nvPr/>
        </p:nvSpPr>
        <p:spPr>
          <a:xfrm>
            <a:off x="7039155" y="2587212"/>
            <a:ext cx="1375381"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66%</a:t>
            </a:r>
          </a:p>
        </p:txBody>
      </p:sp>
      <p:sp>
        <p:nvSpPr>
          <p:cNvPr id="13" name="TextBox 12">
            <a:extLst>
              <a:ext uri="{FF2B5EF4-FFF2-40B4-BE49-F238E27FC236}">
                <a16:creationId xmlns:a16="http://schemas.microsoft.com/office/drawing/2014/main" id="{5DE5E91F-1991-DB49-8E75-E4CD3127B651}"/>
              </a:ext>
            </a:extLst>
          </p:cNvPr>
          <p:cNvSpPr txBox="1"/>
          <p:nvPr/>
        </p:nvSpPr>
        <p:spPr>
          <a:xfrm>
            <a:off x="98135" y="1334509"/>
            <a:ext cx="4395257" cy="184666"/>
          </a:xfrm>
          <a:prstGeom prst="rect">
            <a:avLst/>
          </a:prstGeom>
          <a:noFill/>
        </p:spPr>
        <p:txBody>
          <a:bodyPr wrap="square" lIns="0" tIns="0" rIns="0" bIns="0" rtlCol="0">
            <a:spAutoFit/>
          </a:bodyPr>
          <a:lstStyle/>
          <a:p>
            <a:pPr lvl="0"/>
            <a:r>
              <a:rPr lang="en-US" sz="1200" i="1" dirty="0">
                <a:solidFill>
                  <a:srgbClr val="4C515A"/>
                </a:solidFill>
              </a:rPr>
              <a:t>Percent (%)</a:t>
            </a:r>
            <a:endParaRPr lang="en-US" sz="1200" i="1" dirty="0">
              <a:solidFill>
                <a:srgbClr val="4C515A"/>
              </a:solidFill>
              <a:latin typeface="Trebuchet MS"/>
            </a:endParaRPr>
          </a:p>
        </p:txBody>
      </p:sp>
      <p:sp>
        <p:nvSpPr>
          <p:cNvPr id="14" name="TextBox 13">
            <a:extLst>
              <a:ext uri="{FF2B5EF4-FFF2-40B4-BE49-F238E27FC236}">
                <a16:creationId xmlns:a16="http://schemas.microsoft.com/office/drawing/2014/main" id="{1D8177DB-1C42-7B48-B6BF-B3123F633E5F}"/>
              </a:ext>
            </a:extLst>
          </p:cNvPr>
          <p:cNvSpPr txBox="1"/>
          <p:nvPr/>
        </p:nvSpPr>
        <p:spPr>
          <a:xfrm>
            <a:off x="4548736" y="1334509"/>
            <a:ext cx="4395257" cy="184666"/>
          </a:xfrm>
          <a:prstGeom prst="rect">
            <a:avLst/>
          </a:prstGeom>
          <a:noFill/>
        </p:spPr>
        <p:txBody>
          <a:bodyPr wrap="square" lIns="0" tIns="0" rIns="0" bIns="0" rtlCol="0">
            <a:spAutoFit/>
          </a:bodyPr>
          <a:lstStyle/>
          <a:p>
            <a:pPr lvl="0"/>
            <a:r>
              <a:rPr lang="en-US" sz="1200" i="1" dirty="0">
                <a:solidFill>
                  <a:srgbClr val="4C515A"/>
                </a:solidFill>
              </a:rPr>
              <a:t>Percent (%)</a:t>
            </a:r>
            <a:endParaRPr lang="en-US" sz="1200" i="1" dirty="0">
              <a:solidFill>
                <a:srgbClr val="4C515A"/>
              </a:solidFill>
              <a:latin typeface="Trebuchet MS"/>
            </a:endParaRPr>
          </a:p>
        </p:txBody>
      </p:sp>
    </p:spTree>
    <p:extLst>
      <p:ext uri="{BB962C8B-B14F-4D97-AF65-F5344CB8AC3E}">
        <p14:creationId xmlns:p14="http://schemas.microsoft.com/office/powerpoint/2010/main" val="1628911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Placeholder 17">
            <a:extLst>
              <a:ext uri="{FF2B5EF4-FFF2-40B4-BE49-F238E27FC236}">
                <a16:creationId xmlns:a16="http://schemas.microsoft.com/office/drawing/2014/main" id="{8B5D3C7B-4330-7D43-B427-66981088EB05}"/>
              </a:ext>
            </a:extLst>
          </p:cNvPr>
          <p:cNvGraphicFramePr>
            <a:graphicFrameLocks noGrp="1"/>
          </p:cNvGraphicFramePr>
          <p:nvPr>
            <p:ph type="chart" sz="quarter" idx="19"/>
            <p:extLst>
              <p:ext uri="{D42A27DB-BD31-4B8C-83A1-F6EECF244321}">
                <p14:modId xmlns:p14="http://schemas.microsoft.com/office/powerpoint/2010/main" val="1434780021"/>
              </p:ext>
            </p:extLst>
          </p:nvPr>
        </p:nvGraphicFramePr>
        <p:xfrm>
          <a:off x="0" y="1073200"/>
          <a:ext cx="8229600" cy="45751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Diabetes and Hypertension Hospital Discharges, 2017</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p:txBody>
          <a:bodyPr/>
          <a:lstStyle/>
          <a:p>
            <a:r>
              <a:rPr lang="en-US" dirty="0"/>
              <a:t>Notes: Data reflect 2017 or nearest year: 2016 for AUS, NZ; 2010 for US. OECD average reflects the average of 36 OECD member countries, including ones not shown here.</a:t>
            </a:r>
          </a:p>
          <a:p>
            <a:r>
              <a:rPr lang="en-US" dirty="0"/>
              <a:t>Data: OECD Health Statistics 2019.</a:t>
            </a:r>
          </a:p>
        </p:txBody>
      </p:sp>
      <p:sp>
        <p:nvSpPr>
          <p:cNvPr id="2" name="TextBox 1">
            <a:extLst>
              <a:ext uri="{FF2B5EF4-FFF2-40B4-BE49-F238E27FC236}">
                <a16:creationId xmlns:a16="http://schemas.microsoft.com/office/drawing/2014/main" id="{35DB9F42-D85D-40C2-B363-C8B0BC832808}"/>
              </a:ext>
            </a:extLst>
          </p:cNvPr>
          <p:cNvSpPr txBox="1"/>
          <p:nvPr/>
        </p:nvSpPr>
        <p:spPr>
          <a:xfrm>
            <a:off x="4877841" y="5194738"/>
            <a:ext cx="500137" cy="332399"/>
          </a:xfrm>
          <a:prstGeom prst="rect">
            <a:avLst/>
          </a:prstGeom>
          <a:solidFill>
            <a:schemeClr val="bg1"/>
          </a:solidFill>
        </p:spPr>
        <p:txBody>
          <a:bodyPr wrap="none" lIns="0" tIns="0" rIns="0" bIns="0" rtlCol="0">
            <a:spAutoFit/>
          </a:bodyPr>
          <a:lstStyle/>
          <a:p>
            <a:pPr algn="ctr">
              <a:lnSpc>
                <a:spcPct val="90000"/>
              </a:lnSpc>
            </a:pPr>
            <a:r>
              <a:rPr lang="en-US" sz="1200" dirty="0">
                <a:solidFill>
                  <a:schemeClr val="accent2"/>
                </a:solidFill>
                <a:latin typeface="InterFace" panose="020B0503030203020204" pitchFamily="34" charset="0"/>
                <a:ea typeface="Lato" panose="020F0502020204030203" pitchFamily="34" charset="0"/>
                <a:cs typeface="Lato" panose="020F0502020204030203" pitchFamily="34" charset="0"/>
              </a:rPr>
              <a:t>OECD</a:t>
            </a:r>
            <a:br>
              <a:rPr lang="en-US" sz="1200" dirty="0">
                <a:solidFill>
                  <a:schemeClr val="accent2"/>
                </a:solidFill>
                <a:latin typeface="InterFace" panose="020B0503030203020204" pitchFamily="34" charset="0"/>
                <a:ea typeface="Lato" panose="020F0502020204030203" pitchFamily="34" charset="0"/>
                <a:cs typeface="Lato" panose="020F0502020204030203" pitchFamily="34" charset="0"/>
              </a:rPr>
            </a:br>
            <a:r>
              <a:rPr lang="en-US" sz="1200" dirty="0">
                <a:solidFill>
                  <a:schemeClr val="accent2"/>
                </a:solidFill>
                <a:latin typeface="InterFace" panose="020B0503030203020204" pitchFamily="34" charset="0"/>
                <a:ea typeface="Lato" panose="020F0502020204030203" pitchFamily="34" charset="0"/>
                <a:cs typeface="Lato" panose="020F0502020204030203" pitchFamily="34" charset="0"/>
              </a:rPr>
              <a:t>average</a:t>
            </a:r>
          </a:p>
        </p:txBody>
      </p:sp>
      <p:sp>
        <p:nvSpPr>
          <p:cNvPr id="7" name="TextBox 6">
            <a:extLst>
              <a:ext uri="{FF2B5EF4-FFF2-40B4-BE49-F238E27FC236}">
                <a16:creationId xmlns:a16="http://schemas.microsoft.com/office/drawing/2014/main" id="{2477CA01-21EE-784A-B3D5-F86341BE6262}"/>
              </a:ext>
            </a:extLst>
          </p:cNvPr>
          <p:cNvSpPr txBox="1"/>
          <p:nvPr/>
        </p:nvSpPr>
        <p:spPr>
          <a:xfrm>
            <a:off x="98135" y="758472"/>
            <a:ext cx="4395257" cy="184666"/>
          </a:xfrm>
          <a:prstGeom prst="rect">
            <a:avLst/>
          </a:prstGeom>
          <a:noFill/>
        </p:spPr>
        <p:txBody>
          <a:bodyPr wrap="square" lIns="0" tIns="0" rIns="0" bIns="0" rtlCol="0">
            <a:spAutoFit/>
          </a:bodyPr>
          <a:lstStyle/>
          <a:p>
            <a:pPr defTabSz="914400"/>
            <a:r>
              <a:rPr lang="en-US" sz="1200" i="1" dirty="0">
                <a:solidFill>
                  <a:srgbClr val="4C515A"/>
                </a:solidFill>
                <a:latin typeface="InterFace" panose="020B0503030203020204" pitchFamily="34" charset="0"/>
                <a:ea typeface="Lato" charset="0"/>
                <a:cs typeface="Lato" charset="0"/>
              </a:rPr>
              <a:t>Discharges per 100,000 population</a:t>
            </a:r>
          </a:p>
        </p:txBody>
      </p:sp>
    </p:spTree>
    <p:extLst>
      <p:ext uri="{BB962C8B-B14F-4D97-AF65-F5344CB8AC3E}">
        <p14:creationId xmlns:p14="http://schemas.microsoft.com/office/powerpoint/2010/main" val="246815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Placeholder 12">
            <a:extLst>
              <a:ext uri="{FF2B5EF4-FFF2-40B4-BE49-F238E27FC236}">
                <a16:creationId xmlns:a16="http://schemas.microsoft.com/office/drawing/2014/main" id="{43EE551E-B991-BD49-96C3-36C08685487F}"/>
              </a:ext>
            </a:extLst>
          </p:cNvPr>
          <p:cNvGraphicFramePr>
            <a:graphicFrameLocks noGrp="1"/>
          </p:cNvGraphicFramePr>
          <p:nvPr>
            <p:ph type="chart" sz="quarter" idx="19"/>
            <p:extLst>
              <p:ext uri="{D42A27DB-BD31-4B8C-83A1-F6EECF244321}">
                <p14:modId xmlns:p14="http://schemas.microsoft.com/office/powerpoint/2010/main" val="689969240"/>
              </p:ext>
            </p:extLst>
          </p:nvPr>
        </p:nvGraphicFramePr>
        <p:xfrm>
          <a:off x="1" y="1052513"/>
          <a:ext cx="8229600"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F148228E-09D6-48AB-8AD9-02F4B132F483}"/>
              </a:ext>
            </a:extLst>
          </p:cNvPr>
          <p:cNvSpPr>
            <a:spLocks noGrp="1"/>
          </p:cNvSpPr>
          <p:nvPr>
            <p:ph type="ctrTitle"/>
          </p:nvPr>
        </p:nvSpPr>
        <p:spPr/>
        <p:txBody>
          <a:bodyPr/>
          <a:lstStyle/>
          <a:p>
            <a:r>
              <a:rPr lang="en-US" dirty="0"/>
              <a:t>Mortality Amenable to Health Care, 2000 and 2016</a:t>
            </a:r>
          </a:p>
        </p:txBody>
      </p:sp>
      <p:sp>
        <p:nvSpPr>
          <p:cNvPr id="3" name="Text Placeholder 2">
            <a:extLst>
              <a:ext uri="{FF2B5EF4-FFF2-40B4-BE49-F238E27FC236}">
                <a16:creationId xmlns:a16="http://schemas.microsoft.com/office/drawing/2014/main" id="{3DDE1760-4383-4E56-A4B6-07AF5D3BBD6B}"/>
              </a:ext>
            </a:extLst>
          </p:cNvPr>
          <p:cNvSpPr>
            <a:spLocks noGrp="1"/>
          </p:cNvSpPr>
          <p:nvPr>
            <p:ph type="body" sz="quarter" idx="22"/>
          </p:nvPr>
        </p:nvSpPr>
        <p:spPr>
          <a:xfrm>
            <a:off x="71501" y="5564676"/>
            <a:ext cx="9001063" cy="628410"/>
          </a:xfrm>
        </p:spPr>
        <p:txBody>
          <a:bodyPr/>
          <a:lstStyle/>
          <a:p>
            <a:r>
              <a:rPr lang="en-US" dirty="0"/>
              <a:t>Notes: Data for 2000 (except UK, 2001) and latest available (2016 for NETH, NOR, SWE, US; 2015 for AUS, CAN, FRA, GER, SWIZ, UK; 2014 for NZ). Mortality data from World Health Organization (WHO) detailed mortality files (released Dec. 2018). Population data from WHO detailed mortality files, except CAN (UN population database) and US (Human Mortality Database). Amenable causes as per list by Nolte and McKee (2004). Calculations by the European Observatory on Health Systems and Policies (2019). Age-specific rates standardized to European Standard Population, 2013.</a:t>
            </a:r>
          </a:p>
          <a:p>
            <a:r>
              <a:rPr lang="en-US" dirty="0"/>
              <a:t>Data: Marina </a:t>
            </a:r>
            <a:r>
              <a:rPr lang="en-US" dirty="0" err="1"/>
              <a:t>Karanikolos</a:t>
            </a:r>
            <a:r>
              <a:rPr lang="en-US" dirty="0"/>
              <a:t>, European Observatory on Health Systems and Policies, 2019.</a:t>
            </a:r>
          </a:p>
        </p:txBody>
      </p:sp>
      <p:sp>
        <p:nvSpPr>
          <p:cNvPr id="6" name="TextBox 5">
            <a:extLst>
              <a:ext uri="{FF2B5EF4-FFF2-40B4-BE49-F238E27FC236}">
                <a16:creationId xmlns:a16="http://schemas.microsoft.com/office/drawing/2014/main" id="{80265D90-5690-934C-8E67-06C4EE19175E}"/>
              </a:ext>
            </a:extLst>
          </p:cNvPr>
          <p:cNvSpPr txBox="1"/>
          <p:nvPr/>
        </p:nvSpPr>
        <p:spPr>
          <a:xfrm>
            <a:off x="98135" y="758472"/>
            <a:ext cx="4395257" cy="184666"/>
          </a:xfrm>
          <a:prstGeom prst="rect">
            <a:avLst/>
          </a:prstGeom>
          <a:noFill/>
        </p:spPr>
        <p:txBody>
          <a:bodyPr wrap="square" lIns="0" tIns="0" rIns="0" bIns="0" rtlCol="0">
            <a:spAutoFit/>
          </a:bodyPr>
          <a:lstStyle/>
          <a:p>
            <a:pPr defTabSz="914400"/>
            <a:r>
              <a:rPr lang="en-US" sz="1200" i="1" dirty="0">
                <a:solidFill>
                  <a:srgbClr val="4C515A"/>
                </a:solidFill>
                <a:latin typeface="InterFace" panose="020B0503030203020204" pitchFamily="34" charset="0"/>
                <a:ea typeface="Lato" charset="0"/>
                <a:cs typeface="Lato" charset="0"/>
              </a:rPr>
              <a:t>Deaths per 100,000 population</a:t>
            </a:r>
          </a:p>
        </p:txBody>
      </p:sp>
    </p:spTree>
    <p:extLst>
      <p:ext uri="{BB962C8B-B14F-4D97-AF65-F5344CB8AC3E}">
        <p14:creationId xmlns:p14="http://schemas.microsoft.com/office/powerpoint/2010/main" val="1252108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Health Care Spending per Capita by Source of Funding, 2018</a:t>
            </a:r>
          </a:p>
        </p:txBody>
      </p:sp>
      <p:graphicFrame>
        <p:nvGraphicFramePr>
          <p:cNvPr id="26" name="Object 3">
            <a:extLst>
              <a:ext uri="{FF2B5EF4-FFF2-40B4-BE49-F238E27FC236}">
                <a16:creationId xmlns:a16="http://schemas.microsoft.com/office/drawing/2014/main" id="{EE54196C-9DED-DC4F-B05F-0BC060F6B70E}"/>
              </a:ext>
            </a:extLst>
          </p:cNvPr>
          <p:cNvGraphicFramePr>
            <a:graphicFrameLocks noGrp="1" noChangeAspect="1"/>
          </p:cNvGraphicFramePr>
          <p:nvPr>
            <p:ph type="chart" sz="quarter" idx="19"/>
            <p:extLst>
              <p:ext uri="{D42A27DB-BD31-4B8C-83A1-F6EECF244321}">
                <p14:modId xmlns:p14="http://schemas.microsoft.com/office/powerpoint/2010/main" val="876356675"/>
              </p:ext>
            </p:extLst>
          </p:nvPr>
        </p:nvGraphicFramePr>
        <p:xfrm>
          <a:off x="71439" y="1052513"/>
          <a:ext cx="8569013" cy="444900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p:cNvSpPr>
            <a:spLocks noGrp="1"/>
          </p:cNvSpPr>
          <p:nvPr>
            <p:ph type="body" sz="quarter" idx="22"/>
          </p:nvPr>
        </p:nvSpPr>
        <p:spPr>
          <a:xfrm>
            <a:off x="71501" y="5492261"/>
            <a:ext cx="9001063" cy="700825"/>
          </a:xfrm>
        </p:spPr>
        <p:txBody>
          <a:bodyPr/>
          <a:lstStyle/>
          <a:p>
            <a:r>
              <a:rPr lang="en-US" dirty="0"/>
              <a:t>Notes: Data reflect current expenditures on health per capita, adjusted using US$ purchasing power parities (PPPs), for 2018 or the most recent year: 2017 for FRA, SWIZ, UK, US; 2016 for AUS. Data for 2018 reflect estimated or provisional values. Numbers may not sum to total health care spending per capita because of excluding capital formation of health care providers, and some uncategorized health care spending. * For US, spending in the “Compulsory private insurance schemes” (HF122) category has been reclassified into the “Voluntary health insurance schemes” (HF21) category, given that the individual mandate to have health insurance ended in January 2019. OECD average reflects the average of 36 OECD member countries, including ones not shown here.</a:t>
            </a:r>
          </a:p>
          <a:p>
            <a:r>
              <a:rPr lang="en-US" dirty="0"/>
              <a:t>Data: OECD Health Statistics 2019.</a:t>
            </a:r>
          </a:p>
        </p:txBody>
      </p:sp>
      <p:sp>
        <p:nvSpPr>
          <p:cNvPr id="3" name="TextBox 2">
            <a:extLst>
              <a:ext uri="{FF2B5EF4-FFF2-40B4-BE49-F238E27FC236}">
                <a16:creationId xmlns:a16="http://schemas.microsoft.com/office/drawing/2014/main" id="{99FC3DD1-348A-47F6-865F-AE8B177D7B2D}"/>
              </a:ext>
            </a:extLst>
          </p:cNvPr>
          <p:cNvSpPr txBox="1"/>
          <p:nvPr/>
        </p:nvSpPr>
        <p:spPr>
          <a:xfrm>
            <a:off x="122069" y="3352854"/>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$3,923</a:t>
            </a:r>
          </a:p>
        </p:txBody>
      </p:sp>
      <p:sp>
        <p:nvSpPr>
          <p:cNvPr id="10" name="TextBox 9">
            <a:extLst>
              <a:ext uri="{FF2B5EF4-FFF2-40B4-BE49-F238E27FC236}">
                <a16:creationId xmlns:a16="http://schemas.microsoft.com/office/drawing/2014/main" id="{A49D77D7-A232-445A-A8E6-CF412118116F}"/>
              </a:ext>
            </a:extLst>
          </p:cNvPr>
          <p:cNvSpPr txBox="1"/>
          <p:nvPr/>
        </p:nvSpPr>
        <p:spPr>
          <a:xfrm>
            <a:off x="853856" y="3356992"/>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$3,943</a:t>
            </a:r>
          </a:p>
        </p:txBody>
      </p:sp>
      <p:sp>
        <p:nvSpPr>
          <p:cNvPr id="13" name="TextBox 12">
            <a:extLst>
              <a:ext uri="{FF2B5EF4-FFF2-40B4-BE49-F238E27FC236}">
                <a16:creationId xmlns:a16="http://schemas.microsoft.com/office/drawing/2014/main" id="{A0FF5034-10DC-4DE6-9ACE-20F7706FDB76}"/>
              </a:ext>
            </a:extLst>
          </p:cNvPr>
          <p:cNvSpPr txBox="1"/>
          <p:nvPr/>
        </p:nvSpPr>
        <p:spPr>
          <a:xfrm>
            <a:off x="2251410" y="3104964"/>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$4,566</a:t>
            </a:r>
          </a:p>
        </p:txBody>
      </p:sp>
      <p:sp>
        <p:nvSpPr>
          <p:cNvPr id="14" name="TextBox 13">
            <a:extLst>
              <a:ext uri="{FF2B5EF4-FFF2-40B4-BE49-F238E27FC236}">
                <a16:creationId xmlns:a16="http://schemas.microsoft.com/office/drawing/2014/main" id="{9AFABCE0-2460-4EFF-8FD7-9E213CCA04DA}"/>
              </a:ext>
            </a:extLst>
          </p:cNvPr>
          <p:cNvSpPr txBox="1"/>
          <p:nvPr/>
        </p:nvSpPr>
        <p:spPr>
          <a:xfrm>
            <a:off x="2950187" y="2971981"/>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$4,931</a:t>
            </a:r>
          </a:p>
        </p:txBody>
      </p:sp>
      <p:sp>
        <p:nvSpPr>
          <p:cNvPr id="15" name="TextBox 14">
            <a:extLst>
              <a:ext uri="{FF2B5EF4-FFF2-40B4-BE49-F238E27FC236}">
                <a16:creationId xmlns:a16="http://schemas.microsoft.com/office/drawing/2014/main" id="{AF639AF9-3438-4ACC-8B4B-912668BE2360}"/>
              </a:ext>
            </a:extLst>
          </p:cNvPr>
          <p:cNvSpPr txBox="1"/>
          <p:nvPr/>
        </p:nvSpPr>
        <p:spPr>
          <a:xfrm>
            <a:off x="3648964" y="2935977"/>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$4,974</a:t>
            </a:r>
          </a:p>
        </p:txBody>
      </p:sp>
      <p:sp>
        <p:nvSpPr>
          <p:cNvPr id="16" name="TextBox 15">
            <a:extLst>
              <a:ext uri="{FF2B5EF4-FFF2-40B4-BE49-F238E27FC236}">
                <a16:creationId xmlns:a16="http://schemas.microsoft.com/office/drawing/2014/main" id="{34685647-1E04-4C8E-ABBC-64BDB86B1455}"/>
              </a:ext>
            </a:extLst>
          </p:cNvPr>
          <p:cNvSpPr txBox="1"/>
          <p:nvPr/>
        </p:nvSpPr>
        <p:spPr>
          <a:xfrm>
            <a:off x="4347741" y="2827965"/>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$5,288</a:t>
            </a:r>
          </a:p>
        </p:txBody>
      </p:sp>
      <p:sp>
        <p:nvSpPr>
          <p:cNvPr id="17" name="TextBox 16">
            <a:extLst>
              <a:ext uri="{FF2B5EF4-FFF2-40B4-BE49-F238E27FC236}">
                <a16:creationId xmlns:a16="http://schemas.microsoft.com/office/drawing/2014/main" id="{82DB2159-1E80-4ABE-9949-A0354772FAEA}"/>
              </a:ext>
            </a:extLst>
          </p:cNvPr>
          <p:cNvSpPr txBox="1"/>
          <p:nvPr/>
        </p:nvSpPr>
        <p:spPr>
          <a:xfrm>
            <a:off x="5046518" y="2780928"/>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$5,447</a:t>
            </a:r>
          </a:p>
        </p:txBody>
      </p:sp>
      <p:sp>
        <p:nvSpPr>
          <p:cNvPr id="18" name="TextBox 17">
            <a:extLst>
              <a:ext uri="{FF2B5EF4-FFF2-40B4-BE49-F238E27FC236}">
                <a16:creationId xmlns:a16="http://schemas.microsoft.com/office/drawing/2014/main" id="{BD011365-A1D0-44A8-A6F9-6CD1D603F55F}"/>
              </a:ext>
            </a:extLst>
          </p:cNvPr>
          <p:cNvSpPr txBox="1"/>
          <p:nvPr/>
        </p:nvSpPr>
        <p:spPr>
          <a:xfrm>
            <a:off x="5745295" y="2539933"/>
            <a:ext cx="633507" cy="276999"/>
          </a:xfrm>
          <a:prstGeom prst="rect">
            <a:avLst/>
          </a:prstGeom>
          <a:noFill/>
        </p:spPr>
        <p:txBody>
          <a:bodyPr wrap="none" rtlCol="0">
            <a:spAutoFit/>
          </a:bodyPr>
          <a:lstStyle/>
          <a:p>
            <a:r>
              <a:rPr lang="en-US" sz="1200" dirty="0">
                <a:latin typeface="InterFace" panose="020B0503030203020204" pitchFamily="34" charset="0"/>
                <a:ea typeface="Lato" panose="020F0502020204030203" pitchFamily="34" charset="0"/>
                <a:cs typeface="Lato" panose="020F0502020204030203" pitchFamily="34" charset="0"/>
              </a:rPr>
              <a:t>$5,986</a:t>
            </a:r>
          </a:p>
        </p:txBody>
      </p:sp>
      <p:sp>
        <p:nvSpPr>
          <p:cNvPr id="19" name="TextBox 18">
            <a:extLst>
              <a:ext uri="{FF2B5EF4-FFF2-40B4-BE49-F238E27FC236}">
                <a16:creationId xmlns:a16="http://schemas.microsoft.com/office/drawing/2014/main" id="{A2E3A58F-6303-4247-A860-31CAF7DD959E}"/>
              </a:ext>
            </a:extLst>
          </p:cNvPr>
          <p:cNvSpPr txBox="1"/>
          <p:nvPr/>
        </p:nvSpPr>
        <p:spPr>
          <a:xfrm>
            <a:off x="6444072" y="2467925"/>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$6,187</a:t>
            </a:r>
          </a:p>
        </p:txBody>
      </p:sp>
      <p:sp>
        <p:nvSpPr>
          <p:cNvPr id="20" name="TextBox 19">
            <a:extLst>
              <a:ext uri="{FF2B5EF4-FFF2-40B4-BE49-F238E27FC236}">
                <a16:creationId xmlns:a16="http://schemas.microsoft.com/office/drawing/2014/main" id="{736672F1-D08A-4328-B185-CF30615B568D}"/>
              </a:ext>
            </a:extLst>
          </p:cNvPr>
          <p:cNvSpPr txBox="1"/>
          <p:nvPr/>
        </p:nvSpPr>
        <p:spPr>
          <a:xfrm>
            <a:off x="7142849" y="2096852"/>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$7,147</a:t>
            </a:r>
          </a:p>
        </p:txBody>
      </p:sp>
      <p:sp>
        <p:nvSpPr>
          <p:cNvPr id="21" name="TextBox 20">
            <a:extLst>
              <a:ext uri="{FF2B5EF4-FFF2-40B4-BE49-F238E27FC236}">
                <a16:creationId xmlns:a16="http://schemas.microsoft.com/office/drawing/2014/main" id="{785D4C96-CDA6-405E-9E65-E367FBA6C07B}"/>
              </a:ext>
            </a:extLst>
          </p:cNvPr>
          <p:cNvSpPr txBox="1"/>
          <p:nvPr/>
        </p:nvSpPr>
        <p:spPr>
          <a:xfrm>
            <a:off x="7808618" y="976049"/>
            <a:ext cx="747320"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$10,207 </a:t>
            </a:r>
          </a:p>
        </p:txBody>
      </p:sp>
      <p:sp>
        <p:nvSpPr>
          <p:cNvPr id="8" name="TextBox 7">
            <a:extLst>
              <a:ext uri="{FF2B5EF4-FFF2-40B4-BE49-F238E27FC236}">
                <a16:creationId xmlns:a16="http://schemas.microsoft.com/office/drawing/2014/main" id="{91CD85EE-DC5A-4225-8266-D28F580F3EC8}"/>
              </a:ext>
            </a:extLst>
          </p:cNvPr>
          <p:cNvSpPr txBox="1"/>
          <p:nvPr/>
        </p:nvSpPr>
        <p:spPr>
          <a:xfrm>
            <a:off x="122069" y="1264114"/>
            <a:ext cx="1718419" cy="184666"/>
          </a:xfrm>
          <a:prstGeom prst="rect">
            <a:avLst/>
          </a:prstGeom>
          <a:noFill/>
        </p:spPr>
        <p:txBody>
          <a:bodyPr wrap="none" lIns="0" tIns="0" rIns="0" bIns="0" rtlCol="0">
            <a:spAutoFit/>
          </a:bodyPr>
          <a:lstStyle/>
          <a:p>
            <a:r>
              <a:rPr lang="en-US" sz="1200" b="1" dirty="0">
                <a:ea typeface="Lato" panose="020F0502020204030203" pitchFamily="34" charset="0"/>
                <a:cs typeface="Lato" panose="020F0502020204030203" pitchFamily="34" charset="0"/>
              </a:rPr>
              <a:t>Total per-capita spending</a:t>
            </a:r>
          </a:p>
        </p:txBody>
      </p:sp>
      <p:sp>
        <p:nvSpPr>
          <p:cNvPr id="22" name="TextBox 21">
            <a:extLst>
              <a:ext uri="{FF2B5EF4-FFF2-40B4-BE49-F238E27FC236}">
                <a16:creationId xmlns:a16="http://schemas.microsoft.com/office/drawing/2014/main" id="{470003E0-1E44-094B-884C-A24154D4CED0}"/>
              </a:ext>
            </a:extLst>
          </p:cNvPr>
          <p:cNvSpPr txBox="1"/>
          <p:nvPr/>
        </p:nvSpPr>
        <p:spPr>
          <a:xfrm>
            <a:off x="1552633" y="3332021"/>
            <a:ext cx="633507" cy="276999"/>
          </a:xfrm>
          <a:prstGeom prst="rect">
            <a:avLst/>
          </a:prstGeom>
          <a:noFill/>
        </p:spPr>
        <p:txBody>
          <a:bodyPr wrap="none" rtlCol="0">
            <a:spAutoFit/>
          </a:bodyPr>
          <a:lstStyle/>
          <a:p>
            <a:r>
              <a:rPr lang="en-US" sz="1200" dirty="0">
                <a:ea typeface="Lato" panose="020F0502020204030203" pitchFamily="34" charset="0"/>
                <a:cs typeface="Lato" panose="020F0502020204030203" pitchFamily="34" charset="0"/>
              </a:rPr>
              <a:t>$3,992</a:t>
            </a:r>
          </a:p>
        </p:txBody>
      </p:sp>
      <p:sp>
        <p:nvSpPr>
          <p:cNvPr id="23" name="TextBox 22">
            <a:extLst>
              <a:ext uri="{FF2B5EF4-FFF2-40B4-BE49-F238E27FC236}">
                <a16:creationId xmlns:a16="http://schemas.microsoft.com/office/drawing/2014/main" id="{7CCFF006-153B-6641-B060-41ABF8E0468F}"/>
              </a:ext>
            </a:extLst>
          </p:cNvPr>
          <p:cNvSpPr txBox="1"/>
          <p:nvPr/>
        </p:nvSpPr>
        <p:spPr>
          <a:xfrm>
            <a:off x="1600693" y="5114462"/>
            <a:ext cx="500137" cy="299249"/>
          </a:xfrm>
          <a:prstGeom prst="rect">
            <a:avLst/>
          </a:prstGeom>
          <a:solidFill>
            <a:schemeClr val="bg1"/>
          </a:solidFill>
        </p:spPr>
        <p:txBody>
          <a:bodyPr wrap="none" lIns="0" tIns="0" rIns="0" bIns="0" rtlCol="0">
            <a:spAutoFit/>
          </a:bodyPr>
          <a:lstStyle/>
          <a:p>
            <a:pPr algn="ctr">
              <a:lnSpc>
                <a:spcPct val="80000"/>
              </a:lnSpc>
            </a:pPr>
            <a:r>
              <a:rPr lang="en-US" sz="1200" dirty="0">
                <a:solidFill>
                  <a:schemeClr val="accent2"/>
                </a:solidFill>
                <a:latin typeface="InterFace" panose="020B0503030203020204" pitchFamily="34" charset="0"/>
                <a:ea typeface="Lato" panose="020F0502020204030203" pitchFamily="34" charset="0"/>
                <a:cs typeface="Lato" panose="020F0502020204030203" pitchFamily="34" charset="0"/>
              </a:rPr>
              <a:t>OECD</a:t>
            </a:r>
            <a:br>
              <a:rPr lang="en-US" sz="1200" dirty="0">
                <a:solidFill>
                  <a:schemeClr val="accent2"/>
                </a:solidFill>
                <a:latin typeface="InterFace" panose="020B0503030203020204" pitchFamily="34" charset="0"/>
                <a:ea typeface="Lato" panose="020F0502020204030203" pitchFamily="34" charset="0"/>
                <a:cs typeface="Lato" panose="020F0502020204030203" pitchFamily="34" charset="0"/>
              </a:rPr>
            </a:br>
            <a:r>
              <a:rPr lang="en-US" sz="1200" dirty="0">
                <a:solidFill>
                  <a:schemeClr val="accent2"/>
                </a:solidFill>
                <a:latin typeface="InterFace" panose="020B0503030203020204" pitchFamily="34" charset="0"/>
                <a:ea typeface="Lato" panose="020F0502020204030203" pitchFamily="34" charset="0"/>
                <a:cs typeface="Lato" panose="020F0502020204030203" pitchFamily="34" charset="0"/>
              </a:rPr>
              <a:t>average</a:t>
            </a:r>
          </a:p>
        </p:txBody>
      </p:sp>
      <p:sp>
        <p:nvSpPr>
          <p:cNvPr id="24" name="TextBox 23">
            <a:extLst>
              <a:ext uri="{FF2B5EF4-FFF2-40B4-BE49-F238E27FC236}">
                <a16:creationId xmlns:a16="http://schemas.microsoft.com/office/drawing/2014/main" id="{A806AE9B-ED99-E84B-B4D3-4EC3A15EFB88}"/>
              </a:ext>
            </a:extLst>
          </p:cNvPr>
          <p:cNvSpPr txBox="1"/>
          <p:nvPr/>
        </p:nvSpPr>
        <p:spPr>
          <a:xfrm>
            <a:off x="98135" y="758472"/>
            <a:ext cx="4395257" cy="184666"/>
          </a:xfrm>
          <a:prstGeom prst="rect">
            <a:avLst/>
          </a:prstGeom>
          <a:noFill/>
        </p:spPr>
        <p:txBody>
          <a:bodyPr wrap="square" lIns="0" tIns="0" rIns="0" bIns="0" rtlCol="0">
            <a:spAutoFit/>
          </a:bodyPr>
          <a:lstStyle/>
          <a:p>
            <a:pPr defTabSz="914400"/>
            <a:r>
              <a:rPr lang="en-US" sz="1200" i="1" dirty="0">
                <a:solidFill>
                  <a:srgbClr val="4C515A"/>
                </a:solidFill>
                <a:ea typeface="Lato" charset="0"/>
                <a:cs typeface="Lato" charset="0"/>
              </a:rPr>
              <a:t>Dollars (US$), adjusted for differences in cost of living</a:t>
            </a:r>
          </a:p>
        </p:txBody>
      </p:sp>
    </p:spTree>
    <p:extLst>
      <p:ext uri="{BB962C8B-B14F-4D97-AF65-F5344CB8AC3E}">
        <p14:creationId xmlns:p14="http://schemas.microsoft.com/office/powerpoint/2010/main" val="279044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4267A-CE70-4121-9DE1-58EF62C7CA25}"/>
              </a:ext>
            </a:extLst>
          </p:cNvPr>
          <p:cNvSpPr>
            <a:spLocks noGrp="1"/>
          </p:cNvSpPr>
          <p:nvPr>
            <p:ph type="ctrTitle"/>
          </p:nvPr>
        </p:nvSpPr>
        <p:spPr/>
        <p:txBody>
          <a:bodyPr/>
          <a:lstStyle/>
          <a:p>
            <a:r>
              <a:rPr lang="en-US" dirty="0"/>
              <a:t>Life Expectancy at Birth, 1980–2017</a:t>
            </a:r>
          </a:p>
        </p:txBody>
      </p:sp>
      <p:graphicFrame>
        <p:nvGraphicFramePr>
          <p:cNvPr id="17" name="Object 3">
            <a:extLst>
              <a:ext uri="{FF2B5EF4-FFF2-40B4-BE49-F238E27FC236}">
                <a16:creationId xmlns:a16="http://schemas.microsoft.com/office/drawing/2014/main" id="{A47184AF-EDCA-F84C-A21E-C1D77EDE2FAE}"/>
              </a:ext>
            </a:extLst>
          </p:cNvPr>
          <p:cNvGraphicFramePr>
            <a:graphicFrameLocks noGrp="1" noChangeAspect="1"/>
          </p:cNvGraphicFramePr>
          <p:nvPr>
            <p:ph type="chart" sz="quarter" idx="19"/>
            <p:extLst>
              <p:ext uri="{D42A27DB-BD31-4B8C-83A1-F6EECF244321}">
                <p14:modId xmlns:p14="http://schemas.microsoft.com/office/powerpoint/2010/main" val="339492220"/>
              </p:ext>
            </p:extLst>
          </p:nvPr>
        </p:nvGraphicFramePr>
        <p:xfrm>
          <a:off x="71438" y="1052512"/>
          <a:ext cx="9001125" cy="47215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743DA96A-3E20-425E-A14A-88E4928D2B86}"/>
              </a:ext>
            </a:extLst>
          </p:cNvPr>
          <p:cNvSpPr>
            <a:spLocks noGrp="1"/>
          </p:cNvSpPr>
          <p:nvPr>
            <p:ph type="body" sz="quarter" idx="22"/>
          </p:nvPr>
        </p:nvSpPr>
        <p:spPr/>
        <p:txBody>
          <a:bodyPr/>
          <a:lstStyle/>
          <a:p>
            <a:r>
              <a:rPr lang="en-US" dirty="0"/>
              <a:t>Note: OECD average reflects the average of 36 OECD member countries, including ones not shown here.</a:t>
            </a:r>
          </a:p>
          <a:p>
            <a:r>
              <a:rPr lang="en-US" dirty="0"/>
              <a:t>Data: OECD Health Statistics 2019.</a:t>
            </a:r>
          </a:p>
        </p:txBody>
      </p:sp>
      <p:sp>
        <p:nvSpPr>
          <p:cNvPr id="14" name="TextBox 13">
            <a:extLst>
              <a:ext uri="{FF2B5EF4-FFF2-40B4-BE49-F238E27FC236}">
                <a16:creationId xmlns:a16="http://schemas.microsoft.com/office/drawing/2014/main" id="{021C7DF7-E855-1743-8F17-C67BC09E7AEE}"/>
              </a:ext>
            </a:extLst>
          </p:cNvPr>
          <p:cNvSpPr txBox="1"/>
          <p:nvPr/>
        </p:nvSpPr>
        <p:spPr>
          <a:xfrm>
            <a:off x="98135" y="758472"/>
            <a:ext cx="4395257" cy="184666"/>
          </a:xfrm>
          <a:prstGeom prst="rect">
            <a:avLst/>
          </a:prstGeom>
          <a:noFill/>
        </p:spPr>
        <p:txBody>
          <a:bodyPr wrap="square" lIns="0" tIns="0" rIns="0" bIns="0" rtlCol="0">
            <a:spAutoFit/>
          </a:bodyPr>
          <a:lstStyle/>
          <a:p>
            <a:pPr defTabSz="914400"/>
            <a:r>
              <a:rPr lang="en-US" sz="1200" i="1" dirty="0">
                <a:solidFill>
                  <a:srgbClr val="4C515A"/>
                </a:solidFill>
                <a:ea typeface="Lato" charset="0"/>
                <a:cs typeface="Lato" charset="0"/>
              </a:rPr>
              <a:t>Years</a:t>
            </a:r>
          </a:p>
        </p:txBody>
      </p:sp>
      <p:sp>
        <p:nvSpPr>
          <p:cNvPr id="15" name="TextBox 14">
            <a:extLst>
              <a:ext uri="{FF2B5EF4-FFF2-40B4-BE49-F238E27FC236}">
                <a16:creationId xmlns:a16="http://schemas.microsoft.com/office/drawing/2014/main" id="{91BB1387-B95F-674D-8158-F169F956C3D3}"/>
              </a:ext>
            </a:extLst>
          </p:cNvPr>
          <p:cNvSpPr txBox="1"/>
          <p:nvPr/>
        </p:nvSpPr>
        <p:spPr>
          <a:xfrm>
            <a:off x="6984268" y="1202559"/>
            <a:ext cx="1050335" cy="215444"/>
          </a:xfrm>
          <a:prstGeom prst="rect">
            <a:avLst/>
          </a:prstGeom>
          <a:noFill/>
        </p:spPr>
        <p:txBody>
          <a:bodyPr wrap="square" lIns="0" tIns="0" rIns="0" bIns="0" rtlCol="0">
            <a:spAutoFit/>
          </a:bodyPr>
          <a:lstStyle/>
          <a:p>
            <a:pPr defTabSz="914400"/>
            <a:r>
              <a:rPr lang="en-US" sz="1400" i="1" dirty="0">
                <a:ea typeface="Lato" charset="0"/>
                <a:cs typeface="Lato" charset="0"/>
              </a:rPr>
              <a:t>2017 data:</a:t>
            </a:r>
          </a:p>
        </p:txBody>
      </p:sp>
      <p:sp>
        <p:nvSpPr>
          <p:cNvPr id="18" name="TextBox 17">
            <a:extLst>
              <a:ext uri="{FF2B5EF4-FFF2-40B4-BE49-F238E27FC236}">
                <a16:creationId xmlns:a16="http://schemas.microsoft.com/office/drawing/2014/main" id="{9EEA86B2-71CD-6444-8CF0-B8CB7E66D63D}"/>
              </a:ext>
            </a:extLst>
          </p:cNvPr>
          <p:cNvSpPr txBox="1"/>
          <p:nvPr/>
        </p:nvSpPr>
        <p:spPr>
          <a:xfrm>
            <a:off x="6984268" y="5235587"/>
            <a:ext cx="1600200" cy="215444"/>
          </a:xfrm>
          <a:prstGeom prst="rect">
            <a:avLst/>
          </a:prstGeom>
          <a:noFill/>
        </p:spPr>
        <p:txBody>
          <a:bodyPr wrap="square" lIns="0" tIns="0" rIns="0" bIns="0" rtlCol="0">
            <a:spAutoFit/>
          </a:bodyPr>
          <a:lstStyle/>
          <a:p>
            <a:pPr defTabSz="914400"/>
            <a:r>
              <a:rPr lang="en-US" sz="1400" b="1" dirty="0">
                <a:solidFill>
                  <a:schemeClr val="accent2"/>
                </a:solidFill>
                <a:ea typeface="Lato" charset="0"/>
                <a:cs typeface="Lato" charset="0"/>
              </a:rPr>
              <a:t>OECD average: 80.7</a:t>
            </a:r>
          </a:p>
        </p:txBody>
      </p:sp>
    </p:spTree>
    <p:extLst>
      <p:ext uri="{BB962C8B-B14F-4D97-AF65-F5344CB8AC3E}">
        <p14:creationId xmlns:p14="http://schemas.microsoft.com/office/powerpoint/2010/main" val="343141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2">
            <a:extLst>
              <a:ext uri="{FF2B5EF4-FFF2-40B4-BE49-F238E27FC236}">
                <a16:creationId xmlns:a16="http://schemas.microsoft.com/office/drawing/2014/main" id="{37BEC28A-EC06-7841-94BA-33C22496FA50}"/>
              </a:ext>
            </a:extLst>
          </p:cNvPr>
          <p:cNvGraphicFramePr>
            <a:graphicFrameLocks noGrp="1" noChangeAspect="1"/>
          </p:cNvGraphicFramePr>
          <p:nvPr>
            <p:ph type="chart" sz="quarter" idx="19"/>
            <p:extLst>
              <p:ext uri="{D42A27DB-BD31-4B8C-83A1-F6EECF244321}">
                <p14:modId xmlns:p14="http://schemas.microsoft.com/office/powerpoint/2010/main" val="4054181611"/>
              </p:ext>
            </p:extLst>
          </p:nvPr>
        </p:nvGraphicFramePr>
        <p:xfrm>
          <a:off x="71439" y="1052513"/>
          <a:ext cx="7776926"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Suicides, 2016</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p:txBody>
          <a:bodyPr/>
          <a:lstStyle/>
          <a:p>
            <a:r>
              <a:rPr lang="en-US" dirty="0"/>
              <a:t>Notes: Rates reflect age- and sex-standardized rates for 2016 or latest available year: 2015 for CAN, FRA; 2014 for NZ. OECD average reflects the average of 36 OECD member countries, including ones not shown here.</a:t>
            </a:r>
          </a:p>
          <a:p>
            <a:r>
              <a:rPr lang="en-US" dirty="0"/>
              <a:t>Data: OECD Health Statistics 2019.</a:t>
            </a:r>
          </a:p>
        </p:txBody>
      </p:sp>
      <p:sp>
        <p:nvSpPr>
          <p:cNvPr id="8" name="TextBox 1">
            <a:extLst>
              <a:ext uri="{FF2B5EF4-FFF2-40B4-BE49-F238E27FC236}">
                <a16:creationId xmlns:a16="http://schemas.microsoft.com/office/drawing/2014/main" id="{23851E9A-6D82-468E-B8C2-DFEC9CC7B464}"/>
              </a:ext>
            </a:extLst>
          </p:cNvPr>
          <p:cNvSpPr txBox="1"/>
          <p:nvPr/>
        </p:nvSpPr>
        <p:spPr>
          <a:xfrm>
            <a:off x="431540" y="2132856"/>
            <a:ext cx="1939296"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11.5</a:t>
            </a:r>
          </a:p>
        </p:txBody>
      </p:sp>
      <p:sp>
        <p:nvSpPr>
          <p:cNvPr id="9" name="TextBox 8">
            <a:extLst>
              <a:ext uri="{FF2B5EF4-FFF2-40B4-BE49-F238E27FC236}">
                <a16:creationId xmlns:a16="http://schemas.microsoft.com/office/drawing/2014/main" id="{B27BB614-2839-8342-9F6B-03FD6900856A}"/>
              </a:ext>
            </a:extLst>
          </p:cNvPr>
          <p:cNvSpPr txBox="1"/>
          <p:nvPr/>
        </p:nvSpPr>
        <p:spPr>
          <a:xfrm>
            <a:off x="98135" y="758472"/>
            <a:ext cx="4395257" cy="184666"/>
          </a:xfrm>
          <a:prstGeom prst="rect">
            <a:avLst/>
          </a:prstGeom>
          <a:noFill/>
        </p:spPr>
        <p:txBody>
          <a:bodyPr wrap="square" lIns="0" tIns="0" rIns="0" bIns="0" rtlCol="0">
            <a:spAutoFit/>
          </a:bodyPr>
          <a:lstStyle/>
          <a:p>
            <a:pPr lvl="0"/>
            <a:r>
              <a:rPr lang="en-US" sz="1200" i="1" dirty="0">
                <a:solidFill>
                  <a:srgbClr val="4C515A"/>
                </a:solidFill>
              </a:rPr>
              <a:t>Deaths per 100,000 population (standardized rates)</a:t>
            </a:r>
            <a:endParaRPr lang="en-US" sz="1200" i="1" dirty="0">
              <a:solidFill>
                <a:srgbClr val="4C515A"/>
              </a:solidFill>
              <a:latin typeface="Trebuchet MS"/>
            </a:endParaRPr>
          </a:p>
        </p:txBody>
      </p:sp>
    </p:spTree>
    <p:extLst>
      <p:ext uri="{BB962C8B-B14F-4D97-AF65-F5344CB8AC3E}">
        <p14:creationId xmlns:p14="http://schemas.microsoft.com/office/powerpoint/2010/main" val="184349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2">
            <a:extLst>
              <a:ext uri="{FF2B5EF4-FFF2-40B4-BE49-F238E27FC236}">
                <a16:creationId xmlns:a16="http://schemas.microsoft.com/office/drawing/2014/main" id="{E6A01A1F-228E-094A-BDAE-9AAA7FE1E891}"/>
              </a:ext>
            </a:extLst>
          </p:cNvPr>
          <p:cNvGraphicFramePr>
            <a:graphicFrameLocks noGrp="1" noChangeAspect="1"/>
          </p:cNvGraphicFramePr>
          <p:nvPr>
            <p:ph type="chart" sz="quarter" idx="19"/>
            <p:extLst>
              <p:ext uri="{D42A27DB-BD31-4B8C-83A1-F6EECF244321}">
                <p14:modId xmlns:p14="http://schemas.microsoft.com/office/powerpoint/2010/main" val="3868756565"/>
              </p:ext>
            </p:extLst>
          </p:nvPr>
        </p:nvGraphicFramePr>
        <p:xfrm>
          <a:off x="71438" y="1052513"/>
          <a:ext cx="7781544" cy="460562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Adults with Multiple Chronic Conditions, 2016</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a:xfrm>
            <a:off x="71501" y="5564676"/>
            <a:ext cx="9001063" cy="628410"/>
          </a:xfrm>
        </p:spPr>
        <p:txBody>
          <a:bodyPr/>
          <a:lstStyle/>
          <a:p>
            <a:r>
              <a:rPr lang="en-US" dirty="0"/>
              <a:t>Notes: Chronic disease burden defined as adults age 18 years or older who have ever been told by a doctor that they have two or more of the following chronic conditions: joint pain or arthritis; asthma or chronic lung disease; diabetes; heart disease, including heart attack; or hypertension/high blood pressure. Average reflects 11 countries shown in the exhibit that take part in the Commonwealth Fund’s International Health Policy Survey.</a:t>
            </a:r>
          </a:p>
          <a:p>
            <a:r>
              <a:rPr lang="en-US" dirty="0"/>
              <a:t>Data: Commonwealth Fund International Health Policy Survey, 2016.</a:t>
            </a:r>
          </a:p>
        </p:txBody>
      </p:sp>
      <p:sp>
        <p:nvSpPr>
          <p:cNvPr id="8" name="TextBox 1">
            <a:extLst>
              <a:ext uri="{FF2B5EF4-FFF2-40B4-BE49-F238E27FC236}">
                <a16:creationId xmlns:a16="http://schemas.microsoft.com/office/drawing/2014/main" id="{23851E9A-6D82-468E-B8C2-DFEC9CC7B464}"/>
              </a:ext>
            </a:extLst>
          </p:cNvPr>
          <p:cNvSpPr txBox="1"/>
          <p:nvPr/>
        </p:nvSpPr>
        <p:spPr>
          <a:xfrm>
            <a:off x="431540" y="2636912"/>
            <a:ext cx="2562553"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11-country average: 17.5%</a:t>
            </a:r>
          </a:p>
        </p:txBody>
      </p:sp>
      <p:sp>
        <p:nvSpPr>
          <p:cNvPr id="9" name="TextBox 8">
            <a:extLst>
              <a:ext uri="{FF2B5EF4-FFF2-40B4-BE49-F238E27FC236}">
                <a16:creationId xmlns:a16="http://schemas.microsoft.com/office/drawing/2014/main" id="{F96F5FA0-B181-8E4D-801D-8994F43CAB4E}"/>
              </a:ext>
            </a:extLst>
          </p:cNvPr>
          <p:cNvSpPr txBox="1"/>
          <p:nvPr/>
        </p:nvSpPr>
        <p:spPr>
          <a:xfrm>
            <a:off x="98135" y="758472"/>
            <a:ext cx="4395257" cy="184666"/>
          </a:xfrm>
          <a:prstGeom prst="rect">
            <a:avLst/>
          </a:prstGeom>
          <a:noFill/>
        </p:spPr>
        <p:txBody>
          <a:bodyPr wrap="square" lIns="0" tIns="0" rIns="0" bIns="0" rtlCol="0">
            <a:spAutoFit/>
          </a:bodyPr>
          <a:lstStyle/>
          <a:p>
            <a:pPr lvl="0"/>
            <a:r>
              <a:rPr lang="en-US" sz="1200" i="1" dirty="0">
                <a:solidFill>
                  <a:srgbClr val="4C515A"/>
                </a:solidFill>
              </a:rPr>
              <a:t>Percent (%)</a:t>
            </a:r>
            <a:endParaRPr lang="en-US" sz="1200" i="1" dirty="0">
              <a:solidFill>
                <a:srgbClr val="4C515A"/>
              </a:solidFill>
              <a:latin typeface="Trebuchet MS"/>
            </a:endParaRPr>
          </a:p>
        </p:txBody>
      </p:sp>
    </p:spTree>
    <p:extLst>
      <p:ext uri="{BB962C8B-B14F-4D97-AF65-F5344CB8AC3E}">
        <p14:creationId xmlns:p14="http://schemas.microsoft.com/office/powerpoint/2010/main" val="47378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2">
            <a:extLst>
              <a:ext uri="{FF2B5EF4-FFF2-40B4-BE49-F238E27FC236}">
                <a16:creationId xmlns:a16="http://schemas.microsoft.com/office/drawing/2014/main" id="{B5BC1D61-5971-C04D-B16A-92FA88D6277E}"/>
              </a:ext>
            </a:extLst>
          </p:cNvPr>
          <p:cNvGraphicFramePr>
            <a:graphicFrameLocks noGrp="1" noChangeAspect="1"/>
          </p:cNvGraphicFramePr>
          <p:nvPr>
            <p:ph type="chart" sz="quarter" idx="19"/>
            <p:extLst>
              <p:ext uri="{D42A27DB-BD31-4B8C-83A1-F6EECF244321}">
                <p14:modId xmlns:p14="http://schemas.microsoft.com/office/powerpoint/2010/main" val="1602057081"/>
              </p:ext>
            </p:extLst>
          </p:nvPr>
        </p:nvGraphicFramePr>
        <p:xfrm>
          <a:off x="71439" y="1052513"/>
          <a:ext cx="7781544" cy="457735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Obesity Rate, 2017</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a:xfrm>
            <a:off x="71501" y="5564676"/>
            <a:ext cx="9001063" cy="628410"/>
          </a:xfrm>
        </p:spPr>
        <p:txBody>
          <a:bodyPr/>
          <a:lstStyle/>
          <a:p>
            <a:r>
              <a:rPr lang="en-US" dirty="0"/>
              <a:t>Notes: Obese defined as body-mass index of 30 kg/m² or more. Data reflect rates based on measurements of height and weight, except NETH, NOR, SWE, SWIZ, for which data are self-reported. </a:t>
            </a:r>
            <a:br>
              <a:rPr lang="en-US" dirty="0"/>
            </a:br>
            <a:r>
              <a:rPr lang="en-US" dirty="0"/>
              <a:t>(Self-reported rates tend to be lower than measured rates.) 2017 data for all countries except 2016 for US; 2015 for FRA, NOR; 2012 for GER. OECD average reflects the average of 36 OECD member countries, including ones not shown here.</a:t>
            </a:r>
          </a:p>
          <a:p>
            <a:r>
              <a:rPr lang="en-US" dirty="0"/>
              <a:t>Data: OECD Health Statistics 2019.</a:t>
            </a:r>
          </a:p>
        </p:txBody>
      </p:sp>
      <p:sp>
        <p:nvSpPr>
          <p:cNvPr id="8" name="TextBox 1">
            <a:extLst>
              <a:ext uri="{FF2B5EF4-FFF2-40B4-BE49-F238E27FC236}">
                <a16:creationId xmlns:a16="http://schemas.microsoft.com/office/drawing/2014/main" id="{23851E9A-6D82-468E-B8C2-DFEC9CC7B464}"/>
              </a:ext>
            </a:extLst>
          </p:cNvPr>
          <p:cNvSpPr txBox="1"/>
          <p:nvPr/>
        </p:nvSpPr>
        <p:spPr>
          <a:xfrm>
            <a:off x="445902" y="3341188"/>
            <a:ext cx="1749834"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21%</a:t>
            </a:r>
          </a:p>
        </p:txBody>
      </p:sp>
      <p:sp>
        <p:nvSpPr>
          <p:cNvPr id="9" name="TextBox 8">
            <a:extLst>
              <a:ext uri="{FF2B5EF4-FFF2-40B4-BE49-F238E27FC236}">
                <a16:creationId xmlns:a16="http://schemas.microsoft.com/office/drawing/2014/main" id="{6FFD7E6E-497A-5C49-91E2-2B890863206E}"/>
              </a:ext>
            </a:extLst>
          </p:cNvPr>
          <p:cNvSpPr txBox="1"/>
          <p:nvPr/>
        </p:nvSpPr>
        <p:spPr>
          <a:xfrm>
            <a:off x="98135" y="758472"/>
            <a:ext cx="4395257" cy="184666"/>
          </a:xfrm>
          <a:prstGeom prst="rect">
            <a:avLst/>
          </a:prstGeom>
          <a:noFill/>
        </p:spPr>
        <p:txBody>
          <a:bodyPr wrap="square" lIns="0" tIns="0" rIns="0" bIns="0" rtlCol="0">
            <a:spAutoFit/>
          </a:bodyPr>
          <a:lstStyle/>
          <a:p>
            <a:pPr lvl="0"/>
            <a:r>
              <a:rPr lang="en-US" sz="1200" i="1" dirty="0">
                <a:solidFill>
                  <a:srgbClr val="4C515A"/>
                </a:solidFill>
              </a:rPr>
              <a:t>Percent (%)</a:t>
            </a:r>
            <a:endParaRPr lang="en-US" sz="1200" i="1" dirty="0">
              <a:solidFill>
                <a:srgbClr val="4C515A"/>
              </a:solidFill>
              <a:latin typeface="Trebuchet MS"/>
            </a:endParaRPr>
          </a:p>
        </p:txBody>
      </p:sp>
    </p:spTree>
    <p:extLst>
      <p:ext uri="{BB962C8B-B14F-4D97-AF65-F5344CB8AC3E}">
        <p14:creationId xmlns:p14="http://schemas.microsoft.com/office/powerpoint/2010/main" val="167229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2">
            <a:extLst>
              <a:ext uri="{FF2B5EF4-FFF2-40B4-BE49-F238E27FC236}">
                <a16:creationId xmlns:a16="http://schemas.microsoft.com/office/drawing/2014/main" id="{9638F59F-C58D-4EDB-A46D-89570A80A899}"/>
              </a:ext>
            </a:extLst>
          </p:cNvPr>
          <p:cNvGraphicFramePr>
            <a:graphicFrameLocks/>
          </p:cNvGraphicFramePr>
          <p:nvPr>
            <p:extLst>
              <p:ext uri="{D42A27DB-BD31-4B8C-83A1-F6EECF244321}">
                <p14:modId xmlns:p14="http://schemas.microsoft.com/office/powerpoint/2010/main" val="2710365338"/>
              </p:ext>
            </p:extLst>
          </p:nvPr>
        </p:nvGraphicFramePr>
        <p:xfrm>
          <a:off x="4650612" y="2318085"/>
          <a:ext cx="4114269"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Physician Visits, 2017, and Physician Supply, 2018</a:t>
            </a:r>
          </a:p>
        </p:txBody>
      </p:sp>
      <p:sp>
        <p:nvSpPr>
          <p:cNvPr id="19" name="Text Placeholder 18">
            <a:extLst>
              <a:ext uri="{FF2B5EF4-FFF2-40B4-BE49-F238E27FC236}">
                <a16:creationId xmlns:a16="http://schemas.microsoft.com/office/drawing/2014/main" id="{E5D2C43D-BCBF-354F-A291-346444D1F0F8}"/>
              </a:ext>
            </a:extLst>
          </p:cNvPr>
          <p:cNvSpPr>
            <a:spLocks noGrp="1"/>
          </p:cNvSpPr>
          <p:nvPr>
            <p:ph type="body" sz="quarter" idx="22"/>
          </p:nvPr>
        </p:nvSpPr>
        <p:spPr/>
        <p:txBody>
          <a:bodyPr/>
          <a:lstStyle/>
          <a:p>
            <a:r>
              <a:rPr lang="en-US" dirty="0"/>
              <a:t>Notes: Physician visit data reflect 2017 or nearest year: 2016 for FRA, 2011 for US. No recent data for UK (since 2009). Physician supply data for 2018 or nearest year: 2017 for AUS, GER, NETH, SWIZ, US; 2016 for SWE. OECD average reflects the average of 36 OECD member countries, including ones not shown here.</a:t>
            </a:r>
          </a:p>
          <a:p>
            <a:r>
              <a:rPr lang="en-US" dirty="0"/>
              <a:t>Data: OECD Health Statistics 2019.</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1503617236"/>
              </p:ext>
            </p:extLst>
          </p:nvPr>
        </p:nvGraphicFramePr>
        <p:xfrm>
          <a:off x="98135" y="906519"/>
          <a:ext cx="4114269" cy="439991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1">
            <a:extLst>
              <a:ext uri="{FF2B5EF4-FFF2-40B4-BE49-F238E27FC236}">
                <a16:creationId xmlns:a16="http://schemas.microsoft.com/office/drawing/2014/main" id="{23851E9A-6D82-468E-B8C2-DFEC9CC7B464}"/>
              </a:ext>
            </a:extLst>
          </p:cNvPr>
          <p:cNvSpPr txBox="1"/>
          <p:nvPr/>
        </p:nvSpPr>
        <p:spPr>
          <a:xfrm>
            <a:off x="305764" y="2504649"/>
            <a:ext cx="1551760"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6.8</a:t>
            </a:r>
          </a:p>
        </p:txBody>
      </p:sp>
      <p:sp>
        <p:nvSpPr>
          <p:cNvPr id="13" name="TextBox 1">
            <a:extLst>
              <a:ext uri="{FF2B5EF4-FFF2-40B4-BE49-F238E27FC236}">
                <a16:creationId xmlns:a16="http://schemas.microsoft.com/office/drawing/2014/main" id="{962B1ED3-5CF1-42C2-B516-B8F6571B8895}"/>
              </a:ext>
            </a:extLst>
          </p:cNvPr>
          <p:cNvSpPr txBox="1"/>
          <p:nvPr/>
        </p:nvSpPr>
        <p:spPr>
          <a:xfrm>
            <a:off x="7026359" y="3610218"/>
            <a:ext cx="1551760"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3.5</a:t>
            </a:r>
          </a:p>
        </p:txBody>
      </p:sp>
      <p:sp>
        <p:nvSpPr>
          <p:cNvPr id="11" name="TextBox 10">
            <a:extLst>
              <a:ext uri="{FF2B5EF4-FFF2-40B4-BE49-F238E27FC236}">
                <a16:creationId xmlns:a16="http://schemas.microsoft.com/office/drawing/2014/main" id="{2D8DC483-668C-BD4E-AA74-885432025451}"/>
              </a:ext>
            </a:extLst>
          </p:cNvPr>
          <p:cNvSpPr txBox="1"/>
          <p:nvPr/>
        </p:nvSpPr>
        <p:spPr>
          <a:xfrm>
            <a:off x="98135" y="758472"/>
            <a:ext cx="4395257" cy="184666"/>
          </a:xfrm>
          <a:prstGeom prst="rect">
            <a:avLst/>
          </a:prstGeom>
          <a:noFill/>
        </p:spPr>
        <p:txBody>
          <a:bodyPr wrap="square" lIns="0" tIns="0" rIns="0" bIns="0" rtlCol="0">
            <a:spAutoFit/>
          </a:bodyPr>
          <a:lstStyle/>
          <a:p>
            <a:pPr lvl="0"/>
            <a:r>
              <a:rPr lang="en-US" sz="1200" i="1" dirty="0">
                <a:solidFill>
                  <a:srgbClr val="4C515A"/>
                </a:solidFill>
              </a:rPr>
              <a:t>Average physician visits per capita, 2017</a:t>
            </a:r>
            <a:endParaRPr lang="en-US" sz="1200" i="1" dirty="0">
              <a:solidFill>
                <a:srgbClr val="4C515A"/>
              </a:solidFill>
              <a:latin typeface="Trebuchet MS"/>
            </a:endParaRPr>
          </a:p>
        </p:txBody>
      </p:sp>
      <p:sp>
        <p:nvSpPr>
          <p:cNvPr id="14" name="TextBox 13">
            <a:extLst>
              <a:ext uri="{FF2B5EF4-FFF2-40B4-BE49-F238E27FC236}">
                <a16:creationId xmlns:a16="http://schemas.microsoft.com/office/drawing/2014/main" id="{EA0EB2DB-8B9F-C946-B524-21C3EB2ACDCD}"/>
              </a:ext>
            </a:extLst>
          </p:cNvPr>
          <p:cNvSpPr txBox="1"/>
          <p:nvPr/>
        </p:nvSpPr>
        <p:spPr>
          <a:xfrm>
            <a:off x="4651281" y="758472"/>
            <a:ext cx="4395257" cy="184666"/>
          </a:xfrm>
          <a:prstGeom prst="rect">
            <a:avLst/>
          </a:prstGeom>
          <a:noFill/>
        </p:spPr>
        <p:txBody>
          <a:bodyPr wrap="square" lIns="0" tIns="0" rIns="0" bIns="0" rtlCol="0">
            <a:spAutoFit/>
          </a:bodyPr>
          <a:lstStyle/>
          <a:p>
            <a:pPr lvl="0"/>
            <a:r>
              <a:rPr lang="en-US" sz="1200" i="1" dirty="0">
                <a:solidFill>
                  <a:srgbClr val="4C515A"/>
                </a:solidFill>
              </a:rPr>
              <a:t>Practicing physicians per 1,000 population, 2018</a:t>
            </a:r>
            <a:endParaRPr lang="en-US" sz="1200" i="1" dirty="0">
              <a:solidFill>
                <a:srgbClr val="4C515A"/>
              </a:solidFill>
              <a:latin typeface="Trebuchet MS"/>
            </a:endParaRPr>
          </a:p>
        </p:txBody>
      </p:sp>
    </p:spTree>
    <p:extLst>
      <p:ext uri="{BB962C8B-B14F-4D97-AF65-F5344CB8AC3E}">
        <p14:creationId xmlns:p14="http://schemas.microsoft.com/office/powerpoint/2010/main" val="301948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2">
            <a:extLst>
              <a:ext uri="{FF2B5EF4-FFF2-40B4-BE49-F238E27FC236}">
                <a16:creationId xmlns:a16="http://schemas.microsoft.com/office/drawing/2014/main" id="{3BD21E96-0563-AC43-919B-018FC037E694}"/>
              </a:ext>
            </a:extLst>
          </p:cNvPr>
          <p:cNvGraphicFramePr>
            <a:graphicFrameLocks noGrp="1" noChangeAspect="1"/>
          </p:cNvGraphicFramePr>
          <p:nvPr>
            <p:ph type="chart" sz="quarter" idx="19"/>
            <p:extLst>
              <p:ext uri="{D42A27DB-BD31-4B8C-83A1-F6EECF244321}">
                <p14:modId xmlns:p14="http://schemas.microsoft.com/office/powerpoint/2010/main" val="2022555291"/>
              </p:ext>
            </p:extLst>
          </p:nvPr>
        </p:nvGraphicFramePr>
        <p:xfrm>
          <a:off x="71439" y="1052513"/>
          <a:ext cx="7781544" cy="450072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Hospital Acute Care Average Length of Stay, 2017</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a:xfrm>
            <a:off x="71501" y="5564676"/>
            <a:ext cx="9001063" cy="628410"/>
          </a:xfrm>
        </p:spPr>
        <p:txBody>
          <a:bodyPr/>
          <a:lstStyle/>
          <a:p>
            <a:r>
              <a:rPr lang="en-US" dirty="0"/>
              <a:t>Notes: Data reflect average length of stay for curative (acute) care for physical and mental/psychiatric illnesses, or treatment of injury; diagnostic, therapeutic, and surgical procedures; and obstetric services. Excludes rehabilitative care, long-term care, and palliative care. Data for 2017 or nearest year: 2016 for AUS, FRA, NZ, US. OECD average reflects the average of 36 OECD member countries, including ones not shown here.</a:t>
            </a:r>
          </a:p>
          <a:p>
            <a:r>
              <a:rPr lang="en-US" dirty="0"/>
              <a:t>Data: OECD Health Statistics 2019.</a:t>
            </a:r>
          </a:p>
        </p:txBody>
      </p:sp>
      <p:sp>
        <p:nvSpPr>
          <p:cNvPr id="8" name="TextBox 1">
            <a:extLst>
              <a:ext uri="{FF2B5EF4-FFF2-40B4-BE49-F238E27FC236}">
                <a16:creationId xmlns:a16="http://schemas.microsoft.com/office/drawing/2014/main" id="{23851E9A-6D82-468E-B8C2-DFEC9CC7B464}"/>
              </a:ext>
            </a:extLst>
          </p:cNvPr>
          <p:cNvSpPr txBox="1"/>
          <p:nvPr/>
        </p:nvSpPr>
        <p:spPr>
          <a:xfrm>
            <a:off x="427952" y="2056202"/>
            <a:ext cx="1551760"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6.4</a:t>
            </a:r>
          </a:p>
        </p:txBody>
      </p:sp>
      <p:sp>
        <p:nvSpPr>
          <p:cNvPr id="9" name="TextBox 8">
            <a:extLst>
              <a:ext uri="{FF2B5EF4-FFF2-40B4-BE49-F238E27FC236}">
                <a16:creationId xmlns:a16="http://schemas.microsoft.com/office/drawing/2014/main" id="{4665E396-9305-F142-A566-591BF26E4E55}"/>
              </a:ext>
            </a:extLst>
          </p:cNvPr>
          <p:cNvSpPr txBox="1"/>
          <p:nvPr/>
        </p:nvSpPr>
        <p:spPr>
          <a:xfrm>
            <a:off x="98135" y="758472"/>
            <a:ext cx="4395257" cy="184666"/>
          </a:xfrm>
          <a:prstGeom prst="rect">
            <a:avLst/>
          </a:prstGeom>
          <a:noFill/>
        </p:spPr>
        <p:txBody>
          <a:bodyPr wrap="square" lIns="0" tIns="0" rIns="0" bIns="0" rtlCol="0">
            <a:spAutoFit/>
          </a:bodyPr>
          <a:lstStyle/>
          <a:p>
            <a:pPr lvl="0"/>
            <a:r>
              <a:rPr lang="en-US" sz="1200" i="1" dirty="0">
                <a:solidFill>
                  <a:srgbClr val="4C515A"/>
                </a:solidFill>
              </a:rPr>
              <a:t>Average length of stay for acute care (days)</a:t>
            </a:r>
            <a:endParaRPr lang="en-US" sz="1200" i="1" dirty="0">
              <a:solidFill>
                <a:srgbClr val="4C515A"/>
              </a:solidFill>
              <a:latin typeface="Trebuchet MS"/>
            </a:endParaRPr>
          </a:p>
        </p:txBody>
      </p:sp>
    </p:spTree>
    <p:extLst>
      <p:ext uri="{BB962C8B-B14F-4D97-AF65-F5344CB8AC3E}">
        <p14:creationId xmlns:p14="http://schemas.microsoft.com/office/powerpoint/2010/main" val="160674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2">
            <a:extLst>
              <a:ext uri="{FF2B5EF4-FFF2-40B4-BE49-F238E27FC236}">
                <a16:creationId xmlns:a16="http://schemas.microsoft.com/office/drawing/2014/main" id="{B4233622-46A6-B349-ACD3-2BE57C0149FC}"/>
              </a:ext>
            </a:extLst>
          </p:cNvPr>
          <p:cNvGraphicFramePr>
            <a:graphicFrameLocks noGrp="1" noChangeAspect="1"/>
          </p:cNvGraphicFramePr>
          <p:nvPr>
            <p:ph type="chart" sz="quarter" idx="19"/>
            <p:extLst>
              <p:ext uri="{D42A27DB-BD31-4B8C-83A1-F6EECF244321}">
                <p14:modId xmlns:p14="http://schemas.microsoft.com/office/powerpoint/2010/main" val="3491928439"/>
              </p:ext>
            </p:extLst>
          </p:nvPr>
        </p:nvGraphicFramePr>
        <p:xfrm>
          <a:off x="71439" y="1052513"/>
          <a:ext cx="7781544" cy="45985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t>MRI Exams, 2017</a:t>
            </a:r>
          </a:p>
        </p:txBody>
      </p:sp>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p:txBody>
          <a:bodyPr/>
          <a:lstStyle/>
          <a:p>
            <a:r>
              <a:rPr lang="en-US" dirty="0"/>
              <a:t>Notes: Data shown for 2017 or nearest year: 2016 for GER; 2013 for NZ. No data for NOR, SWE. OECD average reflects the average of 36 OECD member countries, including ones not shown here. </a:t>
            </a:r>
          </a:p>
          <a:p>
            <a:r>
              <a:rPr lang="en-US" dirty="0"/>
              <a:t>Data: OECD Health Statistics 2019.</a:t>
            </a:r>
          </a:p>
        </p:txBody>
      </p:sp>
      <p:sp>
        <p:nvSpPr>
          <p:cNvPr id="8" name="TextBox 1">
            <a:extLst>
              <a:ext uri="{FF2B5EF4-FFF2-40B4-BE49-F238E27FC236}">
                <a16:creationId xmlns:a16="http://schemas.microsoft.com/office/drawing/2014/main" id="{23851E9A-6D82-468E-B8C2-DFEC9CC7B464}"/>
              </a:ext>
            </a:extLst>
          </p:cNvPr>
          <p:cNvSpPr txBox="1"/>
          <p:nvPr/>
        </p:nvSpPr>
        <p:spPr>
          <a:xfrm>
            <a:off x="503548" y="3429000"/>
            <a:ext cx="1551760" cy="184666"/>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65</a:t>
            </a:r>
          </a:p>
        </p:txBody>
      </p:sp>
      <p:sp>
        <p:nvSpPr>
          <p:cNvPr id="9" name="TextBox 8">
            <a:extLst>
              <a:ext uri="{FF2B5EF4-FFF2-40B4-BE49-F238E27FC236}">
                <a16:creationId xmlns:a16="http://schemas.microsoft.com/office/drawing/2014/main" id="{911D517E-C443-FA4B-8D03-3EC4650EE35C}"/>
              </a:ext>
            </a:extLst>
          </p:cNvPr>
          <p:cNvSpPr txBox="1"/>
          <p:nvPr/>
        </p:nvSpPr>
        <p:spPr>
          <a:xfrm>
            <a:off x="98135" y="758472"/>
            <a:ext cx="4395257" cy="184666"/>
          </a:xfrm>
          <a:prstGeom prst="rect">
            <a:avLst/>
          </a:prstGeom>
          <a:noFill/>
        </p:spPr>
        <p:txBody>
          <a:bodyPr wrap="square" lIns="0" tIns="0" rIns="0" bIns="0" rtlCol="0">
            <a:spAutoFit/>
          </a:bodyPr>
          <a:lstStyle/>
          <a:p>
            <a:pPr defTabSz="914400"/>
            <a:r>
              <a:rPr lang="en-US" sz="1200" i="1" dirty="0">
                <a:solidFill>
                  <a:srgbClr val="4C515A"/>
                </a:solidFill>
                <a:ea typeface="Lato" charset="0"/>
                <a:cs typeface="Lato" charset="0"/>
              </a:rPr>
              <a:t>Magnetic resonance imaging (MRI) scans per 1,000 population</a:t>
            </a:r>
          </a:p>
        </p:txBody>
      </p:sp>
    </p:spTree>
    <p:extLst>
      <p:ext uri="{BB962C8B-B14F-4D97-AF65-F5344CB8AC3E}">
        <p14:creationId xmlns:p14="http://schemas.microsoft.com/office/powerpoint/2010/main" val="2978161568"/>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160668</TotalTime>
  <Words>1400</Words>
  <Application>Microsoft Macintosh PowerPoint</Application>
  <PresentationFormat>On-screen Show (4:3)</PresentationFormat>
  <Paragraphs>104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Berlingske Serif Text</vt:lpstr>
      <vt:lpstr>InterFace</vt:lpstr>
      <vt:lpstr>InterFace Bold</vt:lpstr>
      <vt:lpstr>Trebuchet MS</vt:lpstr>
      <vt:lpstr>1_Office Theme</vt:lpstr>
      <vt:lpstr>Health Care Spending as a Percent of GDP, 1980–2018</vt:lpstr>
      <vt:lpstr>Health Care Spending per Capita by Source of Funding, 2018</vt:lpstr>
      <vt:lpstr>Life Expectancy at Birth, 1980–2017</vt:lpstr>
      <vt:lpstr>Suicides, 2016</vt:lpstr>
      <vt:lpstr>Adults with Multiple Chronic Conditions, 2016</vt:lpstr>
      <vt:lpstr>Obesity Rate, 2017</vt:lpstr>
      <vt:lpstr>Physician Visits, 2017, and Physician Supply, 2018</vt:lpstr>
      <vt:lpstr>Hospital Acute Care Average Length of Stay, 2017</vt:lpstr>
      <vt:lpstr>MRI Exams, 2017</vt:lpstr>
      <vt:lpstr>Hip Replacements, 2017</vt:lpstr>
      <vt:lpstr>Flu Immunizations, 2017, and Breast Cancer Screenings, 2018</vt:lpstr>
      <vt:lpstr>Breast and Cervical Cancer Five-Year Net Survival Rates, 2010–2014</vt:lpstr>
      <vt:lpstr>Diabetes and Hypertension Hospital Discharges, 2017</vt:lpstr>
      <vt:lpstr>Mortality Amenable to Health Care, 2000 and 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2068</cp:revision>
  <cp:lastPrinted>2018-07-11T13:51:43Z</cp:lastPrinted>
  <dcterms:created xsi:type="dcterms:W3CDTF">2014-10-08T23:03:32Z</dcterms:created>
  <dcterms:modified xsi:type="dcterms:W3CDTF">2020-01-30T18:38:02Z</dcterms:modified>
</cp:coreProperties>
</file>