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4.xml" ContentType="application/vnd.openxmlformats-officedocument.themeOverride+xml"/>
  <Override PartName="/ppt/charts/chart17.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20"/>
  </p:notesMasterIdLst>
  <p:handoutMasterIdLst>
    <p:handoutMasterId r:id="rId21"/>
  </p:handoutMasterIdLst>
  <p:sldIdLst>
    <p:sldId id="257" r:id="rId5"/>
    <p:sldId id="256" r:id="rId6"/>
    <p:sldId id="385" r:id="rId7"/>
    <p:sldId id="258" r:id="rId8"/>
    <p:sldId id="271" r:id="rId9"/>
    <p:sldId id="386" r:id="rId10"/>
    <p:sldId id="260" r:id="rId11"/>
    <p:sldId id="262" r:id="rId12"/>
    <p:sldId id="263" r:id="rId13"/>
    <p:sldId id="265" r:id="rId14"/>
    <p:sldId id="266" r:id="rId15"/>
    <p:sldId id="261" r:id="rId16"/>
    <p:sldId id="387" r:id="rId17"/>
    <p:sldId id="268" r:id="rId18"/>
    <p:sldId id="269" r:id="rId19"/>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2" pos="2988" userDrawn="1">
          <p15:clr>
            <a:srgbClr val="A4A3A4"/>
          </p15:clr>
        </p15:guide>
        <p15:guide id="3" orient="horz" pos="1368" userDrawn="1">
          <p15:clr>
            <a:srgbClr val="A4A3A4"/>
          </p15:clr>
        </p15:guide>
        <p15:guide id="4" pos="2490" userDrawn="1">
          <p15:clr>
            <a:srgbClr val="A4A3A4"/>
          </p15:clr>
        </p15:guide>
        <p15:guide id="5" orient="horz" pos="340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Don Moulds" initials="DM" lastIdx="4" clrIdx="1"/>
  <p:cmAuthor id="3" name="Shanoor Seervai" initials="SS" lastIdx="2" clrIdx="2"/>
  <p:cmAuthor id="4" name="Jen Wilson" initials="JW" lastIdx="1" clrIdx="3"/>
  <p:cmAuthor id="5" name="Jen Wilson" initials="JW [2]"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515A"/>
    <a:srgbClr val="F49149"/>
    <a:srgbClr val="C9DEE3"/>
    <a:srgbClr val="5F5A9D"/>
    <a:srgbClr val="E0E0E0"/>
    <a:srgbClr val="4ABDBC"/>
    <a:srgbClr val="8ADAD2"/>
    <a:srgbClr val="9FE1DB"/>
    <a:srgbClr val="B6E8E3"/>
    <a:srgbClr val="CDEF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8" autoAdjust="0"/>
    <p:restoredTop sz="96793" autoAdjust="0"/>
  </p:normalViewPr>
  <p:slideViewPr>
    <p:cSldViewPr snapToGrid="0" snapToObjects="1">
      <p:cViewPr varScale="1">
        <p:scale>
          <a:sx n="148" d="100"/>
          <a:sy n="148" d="100"/>
        </p:scale>
        <p:origin x="2464" y="192"/>
      </p:cViewPr>
      <p:guideLst>
        <p:guide pos="2988"/>
        <p:guide orient="horz" pos="1368"/>
        <p:guide pos="2490"/>
        <p:guide orient="horz" pos="3408"/>
      </p:guideLst>
    </p:cSldViewPr>
  </p:slideViewPr>
  <p:outlineViewPr>
    <p:cViewPr>
      <p:scale>
        <a:sx n="33" d="100"/>
        <a:sy n="33" d="100"/>
      </p:scale>
      <p:origin x="0" y="-16536"/>
    </p:cViewPr>
  </p:outlineViewPr>
  <p:notesTextViewPr>
    <p:cViewPr>
      <p:scale>
        <a:sx n="100" d="100"/>
        <a:sy n="100" d="100"/>
      </p:scale>
      <p:origin x="0" y="0"/>
    </p:cViewPr>
  </p:notesTextViewPr>
  <p:sorterViewPr>
    <p:cViewPr>
      <p:scale>
        <a:sx n="120" d="100"/>
        <a:sy n="120" d="100"/>
      </p:scale>
      <p:origin x="0" y="0"/>
    </p:cViewPr>
  </p:sorterViewPr>
  <p:notesViewPr>
    <p:cSldViewPr snapToGrid="0" snapToObjects="1">
      <p:cViewPr varScale="1">
        <p:scale>
          <a:sx n="111" d="100"/>
          <a:sy n="111" d="100"/>
        </p:scale>
        <p:origin x="3816" y="22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6.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522594664445235"/>
          <c:y val="4.6205371651757733E-2"/>
          <c:w val="0.64171639866906616"/>
          <c:h val="0.76176503277391294"/>
        </c:manualLayout>
      </c:layout>
      <c:lineChart>
        <c:grouping val="standard"/>
        <c:varyColors val="0"/>
        <c:ser>
          <c:idx val="10"/>
          <c:order val="0"/>
          <c:tx>
            <c:strRef>
              <c:f>Sheet1!$A$12</c:f>
              <c:strCache>
                <c:ptCount val="1"/>
                <c:pt idx="0">
                  <c:v>US (16.9%)</c:v>
                </c:pt>
              </c:strCache>
            </c:strRef>
          </c:tx>
          <c:spPr>
            <a:ln w="12700">
              <a:solidFill>
                <a:srgbClr val="4C515A">
                  <a:lumMod val="50000"/>
                </a:srgbClr>
              </a:solidFill>
            </a:ln>
          </c:spPr>
          <c:marker>
            <c:symbol val="square"/>
            <c:size val="5"/>
            <c:spPr>
              <a:solidFill>
                <a:srgbClr val="4C515A">
                  <a:lumMod val="50000"/>
                </a:srgbClr>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Sheet1!$B$12:$AM$12</c:f>
              <c:numCache>
                <c:formatCode>General</c:formatCode>
                <c:ptCount val="38"/>
                <c:pt idx="0">
                  <c:v>8.2409999999999997</c:v>
                </c:pt>
                <c:pt idx="1">
                  <c:v>8.5259999999999998</c:v>
                </c:pt>
                <c:pt idx="2">
                  <c:v>9.2119999999999997</c:v>
                </c:pt>
                <c:pt idx="3">
                  <c:v>9.3409999999999993</c:v>
                </c:pt>
                <c:pt idx="4">
                  <c:v>9.2910000000000004</c:v>
                </c:pt>
                <c:pt idx="5">
                  <c:v>9.5150000000000006</c:v>
                </c:pt>
                <c:pt idx="6">
                  <c:v>9.6890000000000001</c:v>
                </c:pt>
                <c:pt idx="7">
                  <c:v>9.9329999999999998</c:v>
                </c:pt>
                <c:pt idx="8">
                  <c:v>10.321999999999999</c:v>
                </c:pt>
                <c:pt idx="9">
                  <c:v>10.675000000000001</c:v>
                </c:pt>
                <c:pt idx="10">
                  <c:v>11.304</c:v>
                </c:pt>
                <c:pt idx="11">
                  <c:v>11.978999999999999</c:v>
                </c:pt>
                <c:pt idx="12">
                  <c:v>12.25</c:v>
                </c:pt>
                <c:pt idx="13">
                  <c:v>12.506</c:v>
                </c:pt>
                <c:pt idx="14">
                  <c:v>12.428000000000001</c:v>
                </c:pt>
                <c:pt idx="15">
                  <c:v>12.542</c:v>
                </c:pt>
                <c:pt idx="16">
                  <c:v>12.506</c:v>
                </c:pt>
                <c:pt idx="17">
                  <c:v>12.414</c:v>
                </c:pt>
                <c:pt idx="18">
                  <c:v>12.428000000000001</c:v>
                </c:pt>
                <c:pt idx="19">
                  <c:v>12.429</c:v>
                </c:pt>
                <c:pt idx="20">
                  <c:v>12.542</c:v>
                </c:pt>
                <c:pt idx="21">
                  <c:v>13.218999999999999</c:v>
                </c:pt>
                <c:pt idx="22">
                  <c:v>14.007</c:v>
                </c:pt>
                <c:pt idx="23">
                  <c:v>14.522</c:v>
                </c:pt>
                <c:pt idx="24">
                  <c:v>14.61</c:v>
                </c:pt>
                <c:pt idx="25">
                  <c:v>14.606</c:v>
                </c:pt>
                <c:pt idx="26">
                  <c:v>14.702999999999999</c:v>
                </c:pt>
                <c:pt idx="27">
                  <c:v>14.926</c:v>
                </c:pt>
                <c:pt idx="28">
                  <c:v>15.301</c:v>
                </c:pt>
                <c:pt idx="29">
                  <c:v>16.309999999999999</c:v>
                </c:pt>
                <c:pt idx="30">
                  <c:v>16.382000000000001</c:v>
                </c:pt>
                <c:pt idx="31">
                  <c:v>16.350000000000001</c:v>
                </c:pt>
                <c:pt idx="32">
                  <c:v>16.329000000000001</c:v>
                </c:pt>
                <c:pt idx="33">
                  <c:v>16.257000000000001</c:v>
                </c:pt>
                <c:pt idx="34">
                  <c:v>16.443000000000001</c:v>
                </c:pt>
                <c:pt idx="35">
                  <c:v>16.748999999999999</c:v>
                </c:pt>
                <c:pt idx="36">
                  <c:v>17.120999999999999</c:v>
                </c:pt>
                <c:pt idx="37" formatCode="0.0">
                  <c:v>17.061</c:v>
                </c:pt>
              </c:numCache>
            </c:numRef>
          </c:val>
          <c:smooth val="0"/>
          <c:extLst>
            <c:ext xmlns:c16="http://schemas.microsoft.com/office/drawing/2014/chart" uri="{C3380CC4-5D6E-409C-BE32-E72D297353CC}">
              <c16:uniqueId val="{00000000-9FE6-4788-8B03-FB80B125EF9C}"/>
            </c:ext>
          </c:extLst>
        </c:ser>
        <c:ser>
          <c:idx val="8"/>
          <c:order val="1"/>
          <c:tx>
            <c:strRef>
              <c:f>Sheet1!$A$10</c:f>
              <c:strCache>
                <c:ptCount val="1"/>
                <c:pt idx="0">
                  <c:v>SWIZ (12.2%)</c:v>
                </c:pt>
              </c:strCache>
            </c:strRef>
          </c:tx>
          <c:spPr>
            <a:ln w="12700">
              <a:solidFill>
                <a:srgbClr val="044C7F"/>
              </a:solidFill>
            </a:ln>
          </c:spPr>
          <c:marker>
            <c:symbol val="square"/>
            <c:size val="5"/>
            <c:spPr>
              <a:solidFill>
                <a:srgbClr val="044C7F"/>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Sheet1!$B$10:$AM$10</c:f>
              <c:numCache>
                <c:formatCode>General</c:formatCode>
                <c:ptCount val="38"/>
                <c:pt idx="0">
                  <c:v>6.6310000000000002</c:v>
                </c:pt>
                <c:pt idx="1">
                  <c:v>6.6909999999999998</c:v>
                </c:pt>
                <c:pt idx="2">
                  <c:v>6.8280000000000003</c:v>
                </c:pt>
                <c:pt idx="3">
                  <c:v>7.1920000000000002</c:v>
                </c:pt>
                <c:pt idx="4">
                  <c:v>6.952</c:v>
                </c:pt>
                <c:pt idx="5">
                  <c:v>7.51</c:v>
                </c:pt>
                <c:pt idx="6">
                  <c:v>7.6760000000000002</c:v>
                </c:pt>
                <c:pt idx="7">
                  <c:v>7.859</c:v>
                </c:pt>
                <c:pt idx="8">
                  <c:v>7.9029999999999996</c:v>
                </c:pt>
                <c:pt idx="9">
                  <c:v>7.9089999999999998</c:v>
                </c:pt>
                <c:pt idx="10">
                  <c:v>7.8520000000000003</c:v>
                </c:pt>
                <c:pt idx="11">
                  <c:v>8.4789999999999992</c:v>
                </c:pt>
                <c:pt idx="12">
                  <c:v>8.8580000000000005</c:v>
                </c:pt>
                <c:pt idx="13">
                  <c:v>8.9619999999999997</c:v>
                </c:pt>
                <c:pt idx="14">
                  <c:v>9.09</c:v>
                </c:pt>
                <c:pt idx="15">
                  <c:v>9.3209999999999997</c:v>
                </c:pt>
                <c:pt idx="16">
                  <c:v>9.6999999999999993</c:v>
                </c:pt>
                <c:pt idx="17">
                  <c:v>9.7200000000000006</c:v>
                </c:pt>
                <c:pt idx="18">
                  <c:v>9.8309999999999995</c:v>
                </c:pt>
                <c:pt idx="19">
                  <c:v>9.9610000000000003</c:v>
                </c:pt>
                <c:pt idx="20">
                  <c:v>9.8439999999999994</c:v>
                </c:pt>
                <c:pt idx="21">
                  <c:v>10.231</c:v>
                </c:pt>
                <c:pt idx="22">
                  <c:v>10.641</c:v>
                </c:pt>
                <c:pt idx="23">
                  <c:v>10.936</c:v>
                </c:pt>
                <c:pt idx="24">
                  <c:v>11.004</c:v>
                </c:pt>
                <c:pt idx="25">
                  <c:v>10.821999999999999</c:v>
                </c:pt>
                <c:pt idx="26">
                  <c:v>10.214</c:v>
                </c:pt>
                <c:pt idx="27">
                  <c:v>10.016</c:v>
                </c:pt>
                <c:pt idx="28">
                  <c:v>10.151</c:v>
                </c:pt>
                <c:pt idx="29">
                  <c:v>10.808999999999999</c:v>
                </c:pt>
                <c:pt idx="30">
                  <c:v>10.699</c:v>
                </c:pt>
                <c:pt idx="31">
                  <c:v>10.769</c:v>
                </c:pt>
                <c:pt idx="32">
                  <c:v>11.058</c:v>
                </c:pt>
                <c:pt idx="33">
                  <c:v>11.314</c:v>
                </c:pt>
                <c:pt idx="34">
                  <c:v>11.494</c:v>
                </c:pt>
                <c:pt idx="35">
                  <c:v>11.884</c:v>
                </c:pt>
                <c:pt idx="36">
                  <c:v>12.221</c:v>
                </c:pt>
                <c:pt idx="37" formatCode="0.0">
                  <c:v>12.346</c:v>
                </c:pt>
              </c:numCache>
            </c:numRef>
          </c:val>
          <c:smooth val="0"/>
          <c:extLst>
            <c:ext xmlns:c16="http://schemas.microsoft.com/office/drawing/2014/chart" uri="{C3380CC4-5D6E-409C-BE32-E72D297353CC}">
              <c16:uniqueId val="{00000001-9FE6-4788-8B03-FB80B125EF9C}"/>
            </c:ext>
          </c:extLst>
        </c:ser>
        <c:ser>
          <c:idx val="3"/>
          <c:order val="2"/>
          <c:tx>
            <c:strRef>
              <c:f>Sheet1!$A$5</c:f>
              <c:strCache>
                <c:ptCount val="1"/>
                <c:pt idx="0">
                  <c:v>GER (11.2%)</c:v>
                </c:pt>
              </c:strCache>
            </c:strRef>
          </c:tx>
          <c:spPr>
            <a:ln w="12700">
              <a:solidFill>
                <a:srgbClr val="00B0F0"/>
              </a:solidFill>
            </a:ln>
          </c:spPr>
          <c:marker>
            <c:symbol val="triangle"/>
            <c:size val="7"/>
            <c:spPr>
              <a:solidFill>
                <a:srgbClr val="00B0F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Sheet1!$B$5:$AM$5</c:f>
              <c:numCache>
                <c:formatCode>General</c:formatCode>
                <c:ptCount val="38"/>
                <c:pt idx="0">
                  <c:v>8.0980000000000008</c:v>
                </c:pt>
                <c:pt idx="1">
                  <c:v>8.3970000000000002</c:v>
                </c:pt>
                <c:pt idx="2">
                  <c:v>8.2279999999999998</c:v>
                </c:pt>
                <c:pt idx="3">
                  <c:v>8.2200000000000006</c:v>
                </c:pt>
                <c:pt idx="4">
                  <c:v>8.3360000000000003</c:v>
                </c:pt>
                <c:pt idx="5">
                  <c:v>8.4809999999999999</c:v>
                </c:pt>
                <c:pt idx="6">
                  <c:v>8.3759999999999994</c:v>
                </c:pt>
                <c:pt idx="7">
                  <c:v>8.48</c:v>
                </c:pt>
                <c:pt idx="8">
                  <c:v>8.66</c:v>
                </c:pt>
                <c:pt idx="9">
                  <c:v>8.0630000000000006</c:v>
                </c:pt>
                <c:pt idx="10">
                  <c:v>8.0310000000000006</c:v>
                </c:pt>
                <c:pt idx="12">
                  <c:v>9.0250000000000004</c:v>
                </c:pt>
                <c:pt idx="13">
                  <c:v>8.9930000000000003</c:v>
                </c:pt>
                <c:pt idx="14">
                  <c:v>9.2270000000000003</c:v>
                </c:pt>
                <c:pt idx="15">
                  <c:v>9.5</c:v>
                </c:pt>
                <c:pt idx="16">
                  <c:v>9.7910000000000004</c:v>
                </c:pt>
                <c:pt idx="17">
                  <c:v>9.6760000000000002</c:v>
                </c:pt>
                <c:pt idx="18">
                  <c:v>9.6980000000000004</c:v>
                </c:pt>
                <c:pt idx="19">
                  <c:v>9.7669999999999995</c:v>
                </c:pt>
                <c:pt idx="20">
                  <c:v>9.8369999999999997</c:v>
                </c:pt>
                <c:pt idx="21">
                  <c:v>9.8719999999999999</c:v>
                </c:pt>
                <c:pt idx="22">
                  <c:v>10.117000000000001</c:v>
                </c:pt>
                <c:pt idx="23">
                  <c:v>10.337999999999999</c:v>
                </c:pt>
                <c:pt idx="24">
                  <c:v>10.08</c:v>
                </c:pt>
                <c:pt idx="25">
                  <c:v>10.228</c:v>
                </c:pt>
                <c:pt idx="26">
                  <c:v>10.117000000000001</c:v>
                </c:pt>
                <c:pt idx="27">
                  <c:v>9.9710000000000001</c:v>
                </c:pt>
                <c:pt idx="28">
                  <c:v>10.157</c:v>
                </c:pt>
                <c:pt idx="29">
                  <c:v>11.14</c:v>
                </c:pt>
                <c:pt idx="30">
                  <c:v>11.005000000000001</c:v>
                </c:pt>
                <c:pt idx="31">
                  <c:v>10.721</c:v>
                </c:pt>
                <c:pt idx="32">
                  <c:v>10.776999999999999</c:v>
                </c:pt>
                <c:pt idx="33">
                  <c:v>10.932</c:v>
                </c:pt>
                <c:pt idx="34">
                  <c:v>10.96</c:v>
                </c:pt>
                <c:pt idx="35">
                  <c:v>11.087999999999999</c:v>
                </c:pt>
                <c:pt idx="36">
                  <c:v>11.131</c:v>
                </c:pt>
                <c:pt idx="37" formatCode="0.0">
                  <c:v>11.247</c:v>
                </c:pt>
              </c:numCache>
            </c:numRef>
          </c:val>
          <c:smooth val="0"/>
          <c:extLst>
            <c:ext xmlns:c16="http://schemas.microsoft.com/office/drawing/2014/chart" uri="{C3380CC4-5D6E-409C-BE32-E72D297353CC}">
              <c16:uniqueId val="{00000003-9FE6-4788-8B03-FB80B125EF9C}"/>
            </c:ext>
          </c:extLst>
        </c:ser>
        <c:ser>
          <c:idx val="2"/>
          <c:order val="3"/>
          <c:tx>
            <c:strRef>
              <c:f>Sheet1!$A$4</c:f>
              <c:strCache>
                <c:ptCount val="1"/>
                <c:pt idx="0">
                  <c:v>FRA (11.2%)</c:v>
                </c:pt>
              </c:strCache>
            </c:strRef>
          </c:tx>
          <c:spPr>
            <a:ln w="12700">
              <a:solidFill>
                <a:srgbClr val="4C515A">
                  <a:lumMod val="50000"/>
                </a:srgbClr>
              </a:solidFill>
            </a:ln>
          </c:spPr>
          <c:marker>
            <c:symbol val="circle"/>
            <c:size val="5"/>
            <c:spPr>
              <a:solidFill>
                <a:srgbClr val="4E341A"/>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Sheet1!$B$4:$AM$4</c:f>
              <c:numCache>
                <c:formatCode>General</c:formatCode>
                <c:ptCount val="38"/>
                <c:pt idx="0">
                  <c:v>6.7590000000000003</c:v>
                </c:pt>
                <c:pt idx="5">
                  <c:v>7.6710000000000003</c:v>
                </c:pt>
                <c:pt idx="10">
                  <c:v>7.9969999999999999</c:v>
                </c:pt>
                <c:pt idx="11">
                  <c:v>8.2210000000000001</c:v>
                </c:pt>
                <c:pt idx="12">
                  <c:v>8.4459999999999997</c:v>
                </c:pt>
                <c:pt idx="13">
                  <c:v>8.8569999999999993</c:v>
                </c:pt>
                <c:pt idx="14">
                  <c:v>8.8409999999999993</c:v>
                </c:pt>
                <c:pt idx="15">
                  <c:v>9.8840000000000003</c:v>
                </c:pt>
                <c:pt idx="16">
                  <c:v>9.8859999999999992</c:v>
                </c:pt>
                <c:pt idx="17">
                  <c:v>9.7609999999999992</c:v>
                </c:pt>
                <c:pt idx="18">
                  <c:v>9.6590000000000007</c:v>
                </c:pt>
                <c:pt idx="19">
                  <c:v>9.66</c:v>
                </c:pt>
                <c:pt idx="20">
                  <c:v>9.5839999999999996</c:v>
                </c:pt>
                <c:pt idx="21">
                  <c:v>9.7059999999999995</c:v>
                </c:pt>
                <c:pt idx="22">
                  <c:v>10.022</c:v>
                </c:pt>
                <c:pt idx="23">
                  <c:v>10.083</c:v>
                </c:pt>
                <c:pt idx="24">
                  <c:v>10.164</c:v>
                </c:pt>
                <c:pt idx="25">
                  <c:v>10.215</c:v>
                </c:pt>
                <c:pt idx="26">
                  <c:v>10.398</c:v>
                </c:pt>
                <c:pt idx="27">
                  <c:v>10.335000000000001</c:v>
                </c:pt>
                <c:pt idx="28">
                  <c:v>10.513999999999999</c:v>
                </c:pt>
                <c:pt idx="29">
                  <c:v>11.301</c:v>
                </c:pt>
                <c:pt idx="30">
                  <c:v>11.239000000000001</c:v>
                </c:pt>
                <c:pt idx="31">
                  <c:v>11.202999999999999</c:v>
                </c:pt>
                <c:pt idx="32">
                  <c:v>11.315</c:v>
                </c:pt>
                <c:pt idx="33">
                  <c:v>11.436</c:v>
                </c:pt>
                <c:pt idx="34">
                  <c:v>11.571</c:v>
                </c:pt>
                <c:pt idx="35">
                  <c:v>11.459</c:v>
                </c:pt>
                <c:pt idx="36">
                  <c:v>11.507999999999999</c:v>
                </c:pt>
                <c:pt idx="37" formatCode="0.0">
                  <c:v>11.33</c:v>
                </c:pt>
              </c:numCache>
            </c:numRef>
          </c:val>
          <c:smooth val="0"/>
          <c:extLst>
            <c:ext xmlns:c16="http://schemas.microsoft.com/office/drawing/2014/chart" uri="{C3380CC4-5D6E-409C-BE32-E72D297353CC}">
              <c16:uniqueId val="{00000002-9FE6-4788-8B03-FB80B125EF9C}"/>
            </c:ext>
          </c:extLst>
        </c:ser>
        <c:ser>
          <c:idx val="7"/>
          <c:order val="4"/>
          <c:tx>
            <c:strRef>
              <c:f>Sheet1!$A$9</c:f>
              <c:strCache>
                <c:ptCount val="1"/>
                <c:pt idx="0">
                  <c:v>SWE (11.0%)</c:v>
                </c:pt>
              </c:strCache>
            </c:strRef>
          </c:tx>
          <c:spPr>
            <a:ln w="12700">
              <a:solidFill>
                <a:srgbClr val="F47920"/>
              </a:solidFill>
            </a:ln>
          </c:spPr>
          <c:marker>
            <c:symbol val="circle"/>
            <c:size val="5"/>
            <c:spPr>
              <a:solidFill>
                <a:srgbClr val="F4792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Sheet1!$B$9:$AM$9</c:f>
              <c:numCache>
                <c:formatCode>General</c:formatCode>
                <c:ptCount val="38"/>
                <c:pt idx="0">
                  <c:v>7.827</c:v>
                </c:pt>
                <c:pt idx="1">
                  <c:v>7.931</c:v>
                </c:pt>
                <c:pt idx="2">
                  <c:v>8.0169999999999995</c:v>
                </c:pt>
                <c:pt idx="3">
                  <c:v>7.9279999999999999</c:v>
                </c:pt>
                <c:pt idx="4">
                  <c:v>7.7370000000000001</c:v>
                </c:pt>
                <c:pt idx="5">
                  <c:v>7.3440000000000003</c:v>
                </c:pt>
                <c:pt idx="6">
                  <c:v>7.1130000000000004</c:v>
                </c:pt>
                <c:pt idx="7">
                  <c:v>7.1920000000000002</c:v>
                </c:pt>
                <c:pt idx="8">
                  <c:v>7.1079999999999997</c:v>
                </c:pt>
                <c:pt idx="9">
                  <c:v>7.1669999999999998</c:v>
                </c:pt>
                <c:pt idx="10">
                  <c:v>7.2480000000000002</c:v>
                </c:pt>
                <c:pt idx="11">
                  <c:v>7.2359999999999998</c:v>
                </c:pt>
                <c:pt idx="12">
                  <c:v>7.52</c:v>
                </c:pt>
                <c:pt idx="13">
                  <c:v>7.7629999999999999</c:v>
                </c:pt>
                <c:pt idx="14">
                  <c:v>7.3689999999999998</c:v>
                </c:pt>
                <c:pt idx="15">
                  <c:v>7.2839999999999998</c:v>
                </c:pt>
                <c:pt idx="16">
                  <c:v>7.4870000000000001</c:v>
                </c:pt>
                <c:pt idx="17">
                  <c:v>7.3079999999999998</c:v>
                </c:pt>
                <c:pt idx="18">
                  <c:v>7.39</c:v>
                </c:pt>
                <c:pt idx="19">
                  <c:v>7.4059999999999997</c:v>
                </c:pt>
                <c:pt idx="20">
                  <c:v>7.4020000000000001</c:v>
                </c:pt>
                <c:pt idx="21">
                  <c:v>8.0220000000000002</c:v>
                </c:pt>
                <c:pt idx="22">
                  <c:v>8.3490000000000002</c:v>
                </c:pt>
                <c:pt idx="23">
                  <c:v>8.4529999999999994</c:v>
                </c:pt>
                <c:pt idx="24">
                  <c:v>8.2520000000000007</c:v>
                </c:pt>
                <c:pt idx="25">
                  <c:v>8.2680000000000007</c:v>
                </c:pt>
                <c:pt idx="26">
                  <c:v>8.1509999999999998</c:v>
                </c:pt>
                <c:pt idx="27">
                  <c:v>8.0640000000000001</c:v>
                </c:pt>
                <c:pt idx="28">
                  <c:v>8.3030000000000008</c:v>
                </c:pt>
                <c:pt idx="29">
                  <c:v>8.9350000000000005</c:v>
                </c:pt>
                <c:pt idx="30">
                  <c:v>8.4770000000000003</c:v>
                </c:pt>
                <c:pt idx="31">
                  <c:v>10.666</c:v>
                </c:pt>
                <c:pt idx="32">
                  <c:v>10.926</c:v>
                </c:pt>
                <c:pt idx="33">
                  <c:v>11.089</c:v>
                </c:pt>
                <c:pt idx="34">
                  <c:v>11.13</c:v>
                </c:pt>
                <c:pt idx="35">
                  <c:v>11.004</c:v>
                </c:pt>
                <c:pt idx="36">
                  <c:v>10.976000000000001</c:v>
                </c:pt>
                <c:pt idx="37" formatCode="0.0">
                  <c:v>11.019</c:v>
                </c:pt>
              </c:numCache>
            </c:numRef>
          </c:val>
          <c:smooth val="0"/>
          <c:extLst>
            <c:ext xmlns:c16="http://schemas.microsoft.com/office/drawing/2014/chart" uri="{C3380CC4-5D6E-409C-BE32-E72D297353CC}">
              <c16:uniqueId val="{00000004-9FE6-4788-8B03-FB80B125EF9C}"/>
            </c:ext>
          </c:extLst>
        </c:ser>
        <c:ser>
          <c:idx val="1"/>
          <c:order val="5"/>
          <c:tx>
            <c:strRef>
              <c:f>Sheet1!$A$3</c:f>
              <c:strCache>
                <c:ptCount val="1"/>
                <c:pt idx="0">
                  <c:v>CAN (10.7%)</c:v>
                </c:pt>
              </c:strCache>
            </c:strRef>
          </c:tx>
          <c:spPr>
            <a:ln w="12700">
              <a:solidFill>
                <a:srgbClr val="7030A0"/>
              </a:solidFill>
            </a:ln>
          </c:spPr>
          <c:marker>
            <c:symbol val="diamond"/>
            <c:size val="7"/>
            <c:spPr>
              <a:solidFill>
                <a:srgbClr val="7030A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Sheet1!$B$3:$AM$3</c:f>
              <c:numCache>
                <c:formatCode>General</c:formatCode>
                <c:ptCount val="38"/>
                <c:pt idx="0">
                  <c:v>6.5359999999999996</c:v>
                </c:pt>
                <c:pt idx="1">
                  <c:v>6.766</c:v>
                </c:pt>
                <c:pt idx="2">
                  <c:v>7.4950000000000001</c:v>
                </c:pt>
                <c:pt idx="3">
                  <c:v>7.6639999999999997</c:v>
                </c:pt>
                <c:pt idx="4">
                  <c:v>7.5510000000000002</c:v>
                </c:pt>
                <c:pt idx="5">
                  <c:v>7.5579999999999998</c:v>
                </c:pt>
                <c:pt idx="6">
                  <c:v>7.798</c:v>
                </c:pt>
                <c:pt idx="7">
                  <c:v>7.7389999999999999</c:v>
                </c:pt>
                <c:pt idx="8">
                  <c:v>7.7380000000000004</c:v>
                </c:pt>
                <c:pt idx="9">
                  <c:v>7.9459999999999997</c:v>
                </c:pt>
                <c:pt idx="10">
                  <c:v>8.3640000000000008</c:v>
                </c:pt>
                <c:pt idx="11">
                  <c:v>9.048</c:v>
                </c:pt>
                <c:pt idx="12">
                  <c:v>9.3010000000000002</c:v>
                </c:pt>
                <c:pt idx="13">
                  <c:v>9.1859999999999999</c:v>
                </c:pt>
                <c:pt idx="14">
                  <c:v>8.8350000000000009</c:v>
                </c:pt>
                <c:pt idx="15">
                  <c:v>8.532</c:v>
                </c:pt>
                <c:pt idx="16">
                  <c:v>8.3360000000000003</c:v>
                </c:pt>
                <c:pt idx="17">
                  <c:v>8.3179999999999996</c:v>
                </c:pt>
                <c:pt idx="18">
                  <c:v>8.5470000000000006</c:v>
                </c:pt>
                <c:pt idx="19">
                  <c:v>8.3290000000000006</c:v>
                </c:pt>
                <c:pt idx="20">
                  <c:v>8.2479999999999993</c:v>
                </c:pt>
                <c:pt idx="21">
                  <c:v>8.625</c:v>
                </c:pt>
                <c:pt idx="22">
                  <c:v>8.8569999999999993</c:v>
                </c:pt>
                <c:pt idx="23">
                  <c:v>9.0109999999999992</c:v>
                </c:pt>
                <c:pt idx="24">
                  <c:v>9.0660000000000007</c:v>
                </c:pt>
                <c:pt idx="25">
                  <c:v>9.0350000000000001</c:v>
                </c:pt>
                <c:pt idx="26">
                  <c:v>9.375</c:v>
                </c:pt>
                <c:pt idx="27">
                  <c:v>9.4760000000000009</c:v>
                </c:pt>
                <c:pt idx="28">
                  <c:v>9.6389999999999993</c:v>
                </c:pt>
                <c:pt idx="29">
                  <c:v>10.756</c:v>
                </c:pt>
                <c:pt idx="30">
                  <c:v>10.728</c:v>
                </c:pt>
                <c:pt idx="31">
                  <c:v>10.403</c:v>
                </c:pt>
                <c:pt idx="32">
                  <c:v>10.403</c:v>
                </c:pt>
                <c:pt idx="33">
                  <c:v>10.287000000000001</c:v>
                </c:pt>
                <c:pt idx="34">
                  <c:v>10.121</c:v>
                </c:pt>
                <c:pt idx="35">
                  <c:v>10.584</c:v>
                </c:pt>
                <c:pt idx="36">
                  <c:v>10.82</c:v>
                </c:pt>
                <c:pt idx="37" formatCode="0.0">
                  <c:v>10.663</c:v>
                </c:pt>
              </c:numCache>
            </c:numRef>
          </c:val>
          <c:smooth val="0"/>
          <c:extLst>
            <c:ext xmlns:c16="http://schemas.microsoft.com/office/drawing/2014/chart" uri="{C3380CC4-5D6E-409C-BE32-E72D297353CC}">
              <c16:uniqueId val="{00000005-9FE6-4788-8B03-FB80B125EF9C}"/>
            </c:ext>
          </c:extLst>
        </c:ser>
        <c:ser>
          <c:idx val="6"/>
          <c:order val="6"/>
          <c:tx>
            <c:strRef>
              <c:f>Sheet1!$A$8</c:f>
              <c:strCache>
                <c:ptCount val="1"/>
                <c:pt idx="0">
                  <c:v>NOR (10.2%)</c:v>
                </c:pt>
              </c:strCache>
            </c:strRef>
          </c:tx>
          <c:spPr>
            <a:ln w="12700">
              <a:solidFill>
                <a:srgbClr val="FFC000"/>
              </a:solidFill>
            </a:ln>
          </c:spPr>
          <c:marker>
            <c:symbol val="square"/>
            <c:size val="5"/>
            <c:spPr>
              <a:solidFill>
                <a:srgbClr val="FFC00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Sheet1!$B$8:$AM$8</c:f>
              <c:numCache>
                <c:formatCode>General</c:formatCode>
                <c:ptCount val="38"/>
                <c:pt idx="0">
                  <c:v>5.41</c:v>
                </c:pt>
                <c:pt idx="1">
                  <c:v>5.44</c:v>
                </c:pt>
                <c:pt idx="2">
                  <c:v>5.64</c:v>
                </c:pt>
                <c:pt idx="3">
                  <c:v>5.8220000000000001</c:v>
                </c:pt>
                <c:pt idx="4">
                  <c:v>5.4790000000000001</c:v>
                </c:pt>
                <c:pt idx="5">
                  <c:v>5.4770000000000003</c:v>
                </c:pt>
                <c:pt idx="6">
                  <c:v>5.9180000000000001</c:v>
                </c:pt>
                <c:pt idx="7">
                  <c:v>6.1539999999999999</c:v>
                </c:pt>
                <c:pt idx="8">
                  <c:v>6.2910000000000004</c:v>
                </c:pt>
                <c:pt idx="9">
                  <c:v>6.1180000000000003</c:v>
                </c:pt>
                <c:pt idx="10">
                  <c:v>7.0750000000000002</c:v>
                </c:pt>
                <c:pt idx="11">
                  <c:v>7.35</c:v>
                </c:pt>
                <c:pt idx="12">
                  <c:v>7.5010000000000003</c:v>
                </c:pt>
                <c:pt idx="13">
                  <c:v>7.38</c:v>
                </c:pt>
                <c:pt idx="14">
                  <c:v>7.2930000000000001</c:v>
                </c:pt>
                <c:pt idx="15">
                  <c:v>7.2729999999999997</c:v>
                </c:pt>
                <c:pt idx="16">
                  <c:v>7.1890000000000001</c:v>
                </c:pt>
                <c:pt idx="17">
                  <c:v>7.7430000000000003</c:v>
                </c:pt>
                <c:pt idx="18">
                  <c:v>8.4269999999999996</c:v>
                </c:pt>
                <c:pt idx="19">
                  <c:v>8.4359999999999999</c:v>
                </c:pt>
                <c:pt idx="20">
                  <c:v>7.7089999999999996</c:v>
                </c:pt>
                <c:pt idx="21">
                  <c:v>8.0210000000000008</c:v>
                </c:pt>
                <c:pt idx="22">
                  <c:v>9.0050000000000008</c:v>
                </c:pt>
                <c:pt idx="23">
                  <c:v>9.2189999999999994</c:v>
                </c:pt>
                <c:pt idx="24">
                  <c:v>8.8260000000000005</c:v>
                </c:pt>
                <c:pt idx="25">
                  <c:v>8.3330000000000002</c:v>
                </c:pt>
                <c:pt idx="26">
                  <c:v>7.9160000000000004</c:v>
                </c:pt>
                <c:pt idx="27">
                  <c:v>8.048</c:v>
                </c:pt>
                <c:pt idx="28">
                  <c:v>7.9560000000000004</c:v>
                </c:pt>
                <c:pt idx="29">
                  <c:v>9.0640000000000001</c:v>
                </c:pt>
                <c:pt idx="30">
                  <c:v>8.8979999999999997</c:v>
                </c:pt>
                <c:pt idx="31">
                  <c:v>8.7789999999999999</c:v>
                </c:pt>
                <c:pt idx="32">
                  <c:v>8.7650000000000006</c:v>
                </c:pt>
                <c:pt idx="33">
                  <c:v>8.9169999999999998</c:v>
                </c:pt>
                <c:pt idx="34">
                  <c:v>9.3279999999999994</c:v>
                </c:pt>
                <c:pt idx="35">
                  <c:v>10.109</c:v>
                </c:pt>
                <c:pt idx="36">
                  <c:v>10.519</c:v>
                </c:pt>
                <c:pt idx="37" formatCode="0.0">
                  <c:v>10.446</c:v>
                </c:pt>
              </c:numCache>
            </c:numRef>
          </c:val>
          <c:smooth val="0"/>
          <c:extLst>
            <c:ext xmlns:c16="http://schemas.microsoft.com/office/drawing/2014/chart" uri="{C3380CC4-5D6E-409C-BE32-E72D297353CC}">
              <c16:uniqueId val="{00000006-9FE6-4788-8B03-FB80B125EF9C}"/>
            </c:ext>
          </c:extLst>
        </c:ser>
        <c:ser>
          <c:idx val="4"/>
          <c:order val="7"/>
          <c:tx>
            <c:strRef>
              <c:f>Sheet1!$A$6</c:f>
              <c:strCache>
                <c:ptCount val="1"/>
                <c:pt idx="0">
                  <c:v>NETH (9.9%)</c:v>
                </c:pt>
              </c:strCache>
            </c:strRef>
          </c:tx>
          <c:spPr>
            <a:ln w="12700">
              <a:solidFill>
                <a:srgbClr val="00B050"/>
              </a:solidFill>
            </a:ln>
          </c:spPr>
          <c:marker>
            <c:symbol val="circle"/>
            <c:size val="5"/>
            <c:spPr>
              <a:solidFill>
                <a:srgbClr val="00B05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Sheet1!$B$6:$AM$6</c:f>
              <c:numCache>
                <c:formatCode>General</c:formatCode>
                <c:ptCount val="38"/>
                <c:pt idx="0">
                  <c:v>6.5140000000000002</c:v>
                </c:pt>
                <c:pt idx="1">
                  <c:v>6.6040000000000001</c:v>
                </c:pt>
                <c:pt idx="2">
                  <c:v>6.8289999999999997</c:v>
                </c:pt>
                <c:pt idx="3">
                  <c:v>6.8289999999999997</c:v>
                </c:pt>
                <c:pt idx="4">
                  <c:v>6.5549999999999997</c:v>
                </c:pt>
                <c:pt idx="5">
                  <c:v>6.5439999999999996</c:v>
                </c:pt>
                <c:pt idx="6">
                  <c:v>6.63</c:v>
                </c:pt>
                <c:pt idx="7">
                  <c:v>6.7380000000000004</c:v>
                </c:pt>
                <c:pt idx="8">
                  <c:v>6.6669999999999998</c:v>
                </c:pt>
                <c:pt idx="9">
                  <c:v>6.8339999999999996</c:v>
                </c:pt>
                <c:pt idx="10">
                  <c:v>6.992</c:v>
                </c:pt>
                <c:pt idx="11">
                  <c:v>7.1689999999999996</c:v>
                </c:pt>
                <c:pt idx="12">
                  <c:v>7.3760000000000003</c:v>
                </c:pt>
                <c:pt idx="13">
                  <c:v>7.476</c:v>
                </c:pt>
                <c:pt idx="14">
                  <c:v>7.359</c:v>
                </c:pt>
                <c:pt idx="15">
                  <c:v>7.27</c:v>
                </c:pt>
                <c:pt idx="16">
                  <c:v>7.2130000000000001</c:v>
                </c:pt>
                <c:pt idx="17">
                  <c:v>7.0259999999999998</c:v>
                </c:pt>
                <c:pt idx="18">
                  <c:v>7.7960000000000003</c:v>
                </c:pt>
                <c:pt idx="19">
                  <c:v>7.8250000000000002</c:v>
                </c:pt>
                <c:pt idx="20">
                  <c:v>7.7069999999999999</c:v>
                </c:pt>
                <c:pt idx="21">
                  <c:v>8.0589999999999993</c:v>
                </c:pt>
                <c:pt idx="22">
                  <c:v>8.6489999999999991</c:v>
                </c:pt>
                <c:pt idx="23">
                  <c:v>9.0570000000000004</c:v>
                </c:pt>
                <c:pt idx="24">
                  <c:v>9.1110000000000007</c:v>
                </c:pt>
                <c:pt idx="25">
                  <c:v>9.0969999999999995</c:v>
                </c:pt>
                <c:pt idx="26">
                  <c:v>9.0809999999999995</c:v>
                </c:pt>
                <c:pt idx="27">
                  <c:v>9.0530000000000008</c:v>
                </c:pt>
                <c:pt idx="28">
                  <c:v>9.2769999999999992</c:v>
                </c:pt>
                <c:pt idx="29">
                  <c:v>9.9930000000000003</c:v>
                </c:pt>
                <c:pt idx="30">
                  <c:v>10.154999999999999</c:v>
                </c:pt>
                <c:pt idx="31">
                  <c:v>10.234</c:v>
                </c:pt>
                <c:pt idx="32">
                  <c:v>10.539</c:v>
                </c:pt>
                <c:pt idx="33">
                  <c:v>10.584</c:v>
                </c:pt>
                <c:pt idx="34">
                  <c:v>10.567</c:v>
                </c:pt>
                <c:pt idx="35">
                  <c:v>10.324</c:v>
                </c:pt>
                <c:pt idx="36">
                  <c:v>10.301</c:v>
                </c:pt>
                <c:pt idx="37" formatCode="0.0">
                  <c:v>10.101000000000001</c:v>
                </c:pt>
              </c:numCache>
            </c:numRef>
          </c:val>
          <c:smooth val="0"/>
          <c:extLst>
            <c:ext xmlns:c16="http://schemas.microsoft.com/office/drawing/2014/chart" uri="{C3380CC4-5D6E-409C-BE32-E72D297353CC}">
              <c16:uniqueId val="{00000007-9FE6-4788-8B03-FB80B125EF9C}"/>
            </c:ext>
          </c:extLst>
        </c:ser>
        <c:ser>
          <c:idx val="9"/>
          <c:order val="8"/>
          <c:tx>
            <c:strRef>
              <c:f>Sheet1!$A$11</c:f>
              <c:strCache>
                <c:ptCount val="1"/>
                <c:pt idx="0">
                  <c:v>UK (9.8%)</c:v>
                </c:pt>
              </c:strCache>
            </c:strRef>
          </c:tx>
          <c:spPr>
            <a:ln w="12700">
              <a:solidFill>
                <a:srgbClr val="C00000"/>
              </a:solidFill>
            </a:ln>
          </c:spPr>
          <c:marker>
            <c:symbol val="triangle"/>
            <c:size val="7"/>
            <c:spPr>
              <a:solidFill>
                <a:srgbClr val="C0000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Sheet1!$B$11:$AM$11</c:f>
              <c:numCache>
                <c:formatCode>General</c:formatCode>
                <c:ptCount val="38"/>
                <c:pt idx="0">
                  <c:v>5.0629999999999997</c:v>
                </c:pt>
                <c:pt idx="1">
                  <c:v>5.2850000000000001</c:v>
                </c:pt>
                <c:pt idx="2">
                  <c:v>5.1230000000000002</c:v>
                </c:pt>
                <c:pt idx="3">
                  <c:v>5.3209999999999997</c:v>
                </c:pt>
                <c:pt idx="4">
                  <c:v>5.2370000000000001</c:v>
                </c:pt>
                <c:pt idx="5">
                  <c:v>5.14</c:v>
                </c:pt>
                <c:pt idx="6">
                  <c:v>5.125</c:v>
                </c:pt>
                <c:pt idx="7">
                  <c:v>5.1779999999999999</c:v>
                </c:pt>
                <c:pt idx="8">
                  <c:v>5.0890000000000004</c:v>
                </c:pt>
                <c:pt idx="9">
                  <c:v>5.0369999999999999</c:v>
                </c:pt>
                <c:pt idx="10">
                  <c:v>5.09</c:v>
                </c:pt>
                <c:pt idx="11">
                  <c:v>5.4859999999999998</c:v>
                </c:pt>
                <c:pt idx="12">
                  <c:v>5.9349999999999996</c:v>
                </c:pt>
                <c:pt idx="13">
                  <c:v>6.0030000000000001</c:v>
                </c:pt>
                <c:pt idx="14">
                  <c:v>6.0780000000000003</c:v>
                </c:pt>
                <c:pt idx="15">
                  <c:v>5.5970000000000004</c:v>
                </c:pt>
                <c:pt idx="16">
                  <c:v>5.5869999999999997</c:v>
                </c:pt>
                <c:pt idx="17">
                  <c:v>5.4649999999999999</c:v>
                </c:pt>
                <c:pt idx="18">
                  <c:v>5.6029999999999998</c:v>
                </c:pt>
                <c:pt idx="19">
                  <c:v>5.8440000000000003</c:v>
                </c:pt>
                <c:pt idx="20">
                  <c:v>5.9720000000000004</c:v>
                </c:pt>
                <c:pt idx="21">
                  <c:v>6.3109999999999999</c:v>
                </c:pt>
                <c:pt idx="22">
                  <c:v>6.5679999999999996</c:v>
                </c:pt>
                <c:pt idx="23">
                  <c:v>6.8330000000000002</c:v>
                </c:pt>
                <c:pt idx="24">
                  <c:v>7.0359999999999996</c:v>
                </c:pt>
                <c:pt idx="25">
                  <c:v>7.1749999999999998</c:v>
                </c:pt>
                <c:pt idx="26">
                  <c:v>7.3079999999999998</c:v>
                </c:pt>
                <c:pt idx="27">
                  <c:v>7.4059999999999997</c:v>
                </c:pt>
                <c:pt idx="28">
                  <c:v>7.6459999999999999</c:v>
                </c:pt>
                <c:pt idx="29">
                  <c:v>8.4819999999999993</c:v>
                </c:pt>
                <c:pt idx="30">
                  <c:v>8.4339999999999993</c:v>
                </c:pt>
                <c:pt idx="31">
                  <c:v>8.3759999999999994</c:v>
                </c:pt>
                <c:pt idx="32">
                  <c:v>8.2859999999999996</c:v>
                </c:pt>
                <c:pt idx="33">
                  <c:v>9.766</c:v>
                </c:pt>
                <c:pt idx="34">
                  <c:v>9.7569999999999997</c:v>
                </c:pt>
                <c:pt idx="35">
                  <c:v>9.6869999999999994</c:v>
                </c:pt>
                <c:pt idx="36">
                  <c:v>9.6989999999999998</c:v>
                </c:pt>
                <c:pt idx="37" formatCode="0.0">
                  <c:v>9.6319999999999997</c:v>
                </c:pt>
              </c:numCache>
            </c:numRef>
          </c:val>
          <c:smooth val="0"/>
          <c:extLst>
            <c:ext xmlns:c16="http://schemas.microsoft.com/office/drawing/2014/chart" uri="{C3380CC4-5D6E-409C-BE32-E72D297353CC}">
              <c16:uniqueId val="{00000008-9FE6-4788-8B03-FB80B125EF9C}"/>
            </c:ext>
          </c:extLst>
        </c:ser>
        <c:ser>
          <c:idx val="0"/>
          <c:order val="9"/>
          <c:tx>
            <c:strRef>
              <c:f>Sheet1!$A$2</c:f>
              <c:strCache>
                <c:ptCount val="1"/>
                <c:pt idx="0">
                  <c:v>AUS (9.3%)</c:v>
                </c:pt>
              </c:strCache>
            </c:strRef>
          </c:tx>
          <c:spPr>
            <a:ln w="12700">
              <a:solidFill>
                <a:sysClr val="window" lastClr="FFFFFF">
                  <a:lumMod val="50000"/>
                </a:sysClr>
              </a:solidFill>
            </a:ln>
          </c:spPr>
          <c:marker>
            <c:symbol val="diamond"/>
            <c:size val="7"/>
            <c:spPr>
              <a:solidFill>
                <a:sysClr val="window" lastClr="FFFFFF">
                  <a:lumMod val="50000"/>
                </a:sysClr>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Sheet1!$B$2:$AM$2</c:f>
              <c:numCache>
                <c:formatCode>General</c:formatCode>
                <c:ptCount val="38"/>
                <c:pt idx="0">
                  <c:v>5.83</c:v>
                </c:pt>
                <c:pt idx="1">
                  <c:v>5.8390000000000004</c:v>
                </c:pt>
                <c:pt idx="2">
                  <c:v>6.1059999999999999</c:v>
                </c:pt>
                <c:pt idx="3">
                  <c:v>6.0519999999999996</c:v>
                </c:pt>
                <c:pt idx="4">
                  <c:v>6.024</c:v>
                </c:pt>
                <c:pt idx="5">
                  <c:v>6.0750000000000002</c:v>
                </c:pt>
                <c:pt idx="6">
                  <c:v>6.274</c:v>
                </c:pt>
                <c:pt idx="7">
                  <c:v>6.1120000000000001</c:v>
                </c:pt>
                <c:pt idx="8">
                  <c:v>6.0670000000000002</c:v>
                </c:pt>
                <c:pt idx="9">
                  <c:v>6.12</c:v>
                </c:pt>
                <c:pt idx="10">
                  <c:v>6.48</c:v>
                </c:pt>
                <c:pt idx="11">
                  <c:v>6.7759999999999998</c:v>
                </c:pt>
                <c:pt idx="12">
                  <c:v>6.8410000000000002</c:v>
                </c:pt>
                <c:pt idx="13">
                  <c:v>6.8570000000000002</c:v>
                </c:pt>
                <c:pt idx="14">
                  <c:v>6.8890000000000002</c:v>
                </c:pt>
                <c:pt idx="15">
                  <c:v>6.9349999999999996</c:v>
                </c:pt>
                <c:pt idx="16">
                  <c:v>7.0739999999999998</c:v>
                </c:pt>
                <c:pt idx="17">
                  <c:v>7.0880000000000001</c:v>
                </c:pt>
                <c:pt idx="18">
                  <c:v>7.2439999999999998</c:v>
                </c:pt>
                <c:pt idx="19">
                  <c:v>7.3310000000000004</c:v>
                </c:pt>
                <c:pt idx="20">
                  <c:v>7.6139999999999999</c:v>
                </c:pt>
                <c:pt idx="21">
                  <c:v>7.6959999999999997</c:v>
                </c:pt>
                <c:pt idx="22">
                  <c:v>7.8929999999999998</c:v>
                </c:pt>
                <c:pt idx="23">
                  <c:v>7.9039999999999999</c:v>
                </c:pt>
                <c:pt idx="24">
                  <c:v>8.109</c:v>
                </c:pt>
                <c:pt idx="25">
                  <c:v>7.99</c:v>
                </c:pt>
                <c:pt idx="26">
                  <c:v>7.9889999999999999</c:v>
                </c:pt>
                <c:pt idx="27">
                  <c:v>8.0679999999999996</c:v>
                </c:pt>
                <c:pt idx="28">
                  <c:v>8.2560000000000002</c:v>
                </c:pt>
                <c:pt idx="29">
                  <c:v>8.5630000000000006</c:v>
                </c:pt>
                <c:pt idx="30">
                  <c:v>8.4309999999999992</c:v>
                </c:pt>
                <c:pt idx="31">
                  <c:v>8.5419999999999998</c:v>
                </c:pt>
                <c:pt idx="32">
                  <c:v>8.6760000000000002</c:v>
                </c:pt>
                <c:pt idx="33">
                  <c:v>8.7590000000000003</c:v>
                </c:pt>
                <c:pt idx="34">
                  <c:v>9.0380000000000003</c:v>
                </c:pt>
                <c:pt idx="35">
                  <c:v>9.3149999999999995</c:v>
                </c:pt>
                <c:pt idx="36">
                  <c:v>9.1959999999999997</c:v>
                </c:pt>
                <c:pt idx="37" formatCode="0.0">
                  <c:v>9.2059999999999995</c:v>
                </c:pt>
              </c:numCache>
            </c:numRef>
          </c:val>
          <c:smooth val="0"/>
          <c:extLst>
            <c:ext xmlns:c16="http://schemas.microsoft.com/office/drawing/2014/chart" uri="{C3380CC4-5D6E-409C-BE32-E72D297353CC}">
              <c16:uniqueId val="{00000009-9FE6-4788-8B03-FB80B125EF9C}"/>
            </c:ext>
          </c:extLst>
        </c:ser>
        <c:ser>
          <c:idx val="5"/>
          <c:order val="10"/>
          <c:tx>
            <c:strRef>
              <c:f>Sheet1!$A$7</c:f>
              <c:strCache>
                <c:ptCount val="1"/>
                <c:pt idx="0">
                  <c:v>NZ (9.3%)</c:v>
                </c:pt>
              </c:strCache>
            </c:strRef>
          </c:tx>
          <c:spPr>
            <a:ln w="12700">
              <a:solidFill>
                <a:srgbClr val="D30799"/>
              </a:solidFill>
            </a:ln>
          </c:spPr>
          <c:marker>
            <c:symbol val="triangle"/>
            <c:size val="7"/>
            <c:spPr>
              <a:solidFill>
                <a:srgbClr val="D30799"/>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Sheet1!$B$7:$AM$7</c:f>
              <c:numCache>
                <c:formatCode>General</c:formatCode>
                <c:ptCount val="38"/>
                <c:pt idx="0">
                  <c:v>5.7619999999999996</c:v>
                </c:pt>
                <c:pt idx="1">
                  <c:v>5.7190000000000003</c:v>
                </c:pt>
                <c:pt idx="2">
                  <c:v>5.7590000000000003</c:v>
                </c:pt>
                <c:pt idx="3">
                  <c:v>5.61</c:v>
                </c:pt>
                <c:pt idx="4">
                  <c:v>5.3120000000000003</c:v>
                </c:pt>
                <c:pt idx="5">
                  <c:v>4.883</c:v>
                </c:pt>
                <c:pt idx="6">
                  <c:v>5.0369999999999999</c:v>
                </c:pt>
                <c:pt idx="7">
                  <c:v>5.5750000000000002</c:v>
                </c:pt>
                <c:pt idx="8">
                  <c:v>6.0869999999999997</c:v>
                </c:pt>
                <c:pt idx="9">
                  <c:v>6.24</c:v>
                </c:pt>
                <c:pt idx="10">
                  <c:v>6.6639999999999997</c:v>
                </c:pt>
                <c:pt idx="11">
                  <c:v>7.0990000000000002</c:v>
                </c:pt>
                <c:pt idx="12">
                  <c:v>7.23</c:v>
                </c:pt>
                <c:pt idx="13">
                  <c:v>6.9349999999999996</c:v>
                </c:pt>
                <c:pt idx="14">
                  <c:v>6.9539999999999997</c:v>
                </c:pt>
                <c:pt idx="15">
                  <c:v>6.9489999999999998</c:v>
                </c:pt>
                <c:pt idx="16">
                  <c:v>6.891</c:v>
                </c:pt>
                <c:pt idx="17">
                  <c:v>7.0979999999999999</c:v>
                </c:pt>
                <c:pt idx="18">
                  <c:v>7.5129999999999999</c:v>
                </c:pt>
                <c:pt idx="19">
                  <c:v>7.3970000000000002</c:v>
                </c:pt>
                <c:pt idx="20">
                  <c:v>7.47</c:v>
                </c:pt>
                <c:pt idx="21">
                  <c:v>7.5789999999999997</c:v>
                </c:pt>
                <c:pt idx="22">
                  <c:v>7.9</c:v>
                </c:pt>
                <c:pt idx="23">
                  <c:v>7.7220000000000004</c:v>
                </c:pt>
                <c:pt idx="24">
                  <c:v>7.9009999999999998</c:v>
                </c:pt>
                <c:pt idx="25">
                  <c:v>8.2729999999999997</c:v>
                </c:pt>
                <c:pt idx="26">
                  <c:v>8.6329999999999991</c:v>
                </c:pt>
                <c:pt idx="27">
                  <c:v>8.3209999999999997</c:v>
                </c:pt>
                <c:pt idx="28">
                  <c:v>9.1140000000000008</c:v>
                </c:pt>
                <c:pt idx="29">
                  <c:v>9.6240000000000006</c:v>
                </c:pt>
                <c:pt idx="30">
                  <c:v>9.5879999999999992</c:v>
                </c:pt>
                <c:pt idx="31">
                  <c:v>9.51</c:v>
                </c:pt>
                <c:pt idx="32">
                  <c:v>9.6519999999999992</c:v>
                </c:pt>
                <c:pt idx="33">
                  <c:v>9.3659999999999997</c:v>
                </c:pt>
                <c:pt idx="34">
                  <c:v>9.4239999999999995</c:v>
                </c:pt>
                <c:pt idx="35">
                  <c:v>9.3279999999999994</c:v>
                </c:pt>
                <c:pt idx="36">
                  <c:v>9.2919999999999998</c:v>
                </c:pt>
                <c:pt idx="37" formatCode="0.0">
                  <c:v>9.1449999999999996</c:v>
                </c:pt>
              </c:numCache>
            </c:numRef>
          </c:val>
          <c:smooth val="0"/>
          <c:extLst>
            <c:ext xmlns:c16="http://schemas.microsoft.com/office/drawing/2014/chart" uri="{C3380CC4-5D6E-409C-BE32-E72D297353CC}">
              <c16:uniqueId val="{0000000A-9FE6-4788-8B03-FB80B125EF9C}"/>
            </c:ext>
          </c:extLst>
        </c:ser>
        <c:dLbls>
          <c:showLegendKey val="0"/>
          <c:showVal val="0"/>
          <c:showCatName val="0"/>
          <c:showSerName val="0"/>
          <c:showPercent val="0"/>
          <c:showBubbleSize val="0"/>
        </c:dLbls>
        <c:marker val="1"/>
        <c:smooth val="0"/>
        <c:axId val="636214856"/>
        <c:axId val="636216424"/>
      </c:lineChart>
      <c:catAx>
        <c:axId val="636214856"/>
        <c:scaling>
          <c:orientation val="minMax"/>
        </c:scaling>
        <c:delete val="0"/>
        <c:axPos val="b"/>
        <c:numFmt formatCode="0" sourceLinked="0"/>
        <c:majorTickMark val="out"/>
        <c:minorTickMark val="none"/>
        <c:tickLblPos val="nextTo"/>
        <c:spPr>
          <a:ln w="2663">
            <a:solidFill>
              <a:schemeClr val="tx1"/>
            </a:solidFill>
            <a:prstDash val="solid"/>
          </a:ln>
        </c:spPr>
        <c:txPr>
          <a:bodyPr rot="0" vert="horz"/>
          <a:lstStyle/>
          <a:p>
            <a:pPr>
              <a:defRPr sz="1200">
                <a:solidFill>
                  <a:srgbClr val="4C515A"/>
                </a:solidFill>
              </a:defRPr>
            </a:pPr>
            <a:endParaRPr lang="en-US"/>
          </a:p>
        </c:txPr>
        <c:crossAx val="636216424"/>
        <c:crosses val="autoZero"/>
        <c:auto val="1"/>
        <c:lblAlgn val="ctr"/>
        <c:lblOffset val="100"/>
        <c:tickLblSkip val="5"/>
        <c:tickMarkSkip val="5"/>
        <c:noMultiLvlLbl val="0"/>
      </c:catAx>
      <c:valAx>
        <c:axId val="636216424"/>
        <c:scaling>
          <c:orientation val="minMax"/>
        </c:scaling>
        <c:delete val="0"/>
        <c:axPos val="l"/>
        <c:numFmt formatCode="#,##0" sourceLinked="0"/>
        <c:majorTickMark val="out"/>
        <c:minorTickMark val="none"/>
        <c:tickLblPos val="nextTo"/>
        <c:spPr>
          <a:ln w="2663">
            <a:solidFill>
              <a:schemeClr val="tx1"/>
            </a:solidFill>
            <a:prstDash val="solid"/>
          </a:ln>
        </c:spPr>
        <c:txPr>
          <a:bodyPr rot="0" vert="horz"/>
          <a:lstStyle/>
          <a:p>
            <a:pPr>
              <a:defRPr sz="1400">
                <a:solidFill>
                  <a:srgbClr val="4C515A"/>
                </a:solidFill>
              </a:defRPr>
            </a:pPr>
            <a:endParaRPr lang="en-US"/>
          </a:p>
        </c:txPr>
        <c:crossAx val="636214856"/>
        <c:crosses val="autoZero"/>
        <c:crossBetween val="between"/>
      </c:valAx>
      <c:spPr>
        <a:noFill/>
        <a:ln w="21304">
          <a:noFill/>
        </a:ln>
      </c:spPr>
    </c:plotArea>
    <c:legend>
      <c:legendPos val="r"/>
      <c:layout>
        <c:manualLayout>
          <c:xMode val="edge"/>
          <c:yMode val="edge"/>
          <c:x val="0.78212217503767933"/>
          <c:y val="0"/>
          <c:w val="0.21006979479612031"/>
          <c:h val="0.85228730877378367"/>
        </c:manualLayout>
      </c:layout>
      <c:overlay val="0"/>
      <c:spPr>
        <a:noFill/>
        <a:ln w="21304">
          <a:noFill/>
        </a:ln>
      </c:spPr>
      <c:txPr>
        <a:bodyPr/>
        <a:lstStyle/>
        <a:p>
          <a:pPr>
            <a:defRPr sz="1200"/>
          </a:pPr>
          <a:endParaRPr lang="en-US"/>
        </a:p>
      </c:txPr>
    </c:legend>
    <c:plotVisOnly val="1"/>
    <c:dispBlanksAs val="gap"/>
    <c:showDLblsOverMax val="0"/>
  </c:chart>
  <c:spPr>
    <a:noFill/>
    <a:ln>
      <a:noFill/>
    </a:ln>
  </c:spPr>
  <c:txPr>
    <a:bodyPr/>
    <a:lstStyle/>
    <a:p>
      <a:pPr>
        <a:defRPr sz="1400" b="0" i="0" u="none" strike="noStrike" baseline="0">
          <a:solidFill>
            <a:schemeClr val="accent5"/>
          </a:solidFill>
          <a:latin typeface="Lato" panose="020F0502020204030203" pitchFamily="34" charset="0"/>
          <a:ea typeface="Lato" panose="020F0502020204030203" pitchFamily="34" charset="0"/>
          <a:cs typeface="Lato" panose="020F0502020204030203" pitchFamily="34" charset="0"/>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9.5561680577812613E-2"/>
          <c:w val="0.9392045491069305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 sourceLinked="0"/>
            <c:spPr>
              <a:noFill/>
              <a:ln w="30111">
                <a:noFill/>
              </a:ln>
            </c:spPr>
            <c:txPr>
              <a:bodyPr/>
              <a:lstStyle/>
              <a:p>
                <a:pPr>
                  <a:defRPr sz="16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NZ</c:v>
                </c:pt>
                <c:pt idx="1">
                  <c:v>AUS</c:v>
                </c:pt>
                <c:pt idx="2">
                  <c:v>CAN</c:v>
                </c:pt>
                <c:pt idx="3">
                  <c:v>NETH</c:v>
                </c:pt>
                <c:pt idx="4">
                  <c:v>UK</c:v>
                </c:pt>
                <c:pt idx="5">
                  <c:v>SWITZ</c:v>
                </c:pt>
                <c:pt idx="6">
                  <c:v>US</c:v>
                </c:pt>
                <c:pt idx="7">
                  <c:v>FRA</c:v>
                </c:pt>
                <c:pt idx="8">
                  <c:v>GER</c:v>
                </c:pt>
              </c:strCache>
            </c:strRef>
          </c:cat>
          <c:val>
            <c:numRef>
              <c:f>Sheet1!$B$2:$B$10</c:f>
              <c:numCache>
                <c:formatCode>0.0</c:formatCode>
                <c:ptCount val="9"/>
                <c:pt idx="0" formatCode="General">
                  <c:v>4.4000000000000004</c:v>
                </c:pt>
                <c:pt idx="1">
                  <c:v>44.8</c:v>
                </c:pt>
                <c:pt idx="2">
                  <c:v>50.5</c:v>
                </c:pt>
                <c:pt idx="3">
                  <c:v>51.1</c:v>
                </c:pt>
                <c:pt idx="4">
                  <c:v>62.1</c:v>
                </c:pt>
                <c:pt idx="5">
                  <c:v>74.099999999999994</c:v>
                </c:pt>
                <c:pt idx="6">
                  <c:v>110.8</c:v>
                </c:pt>
                <c:pt idx="7">
                  <c:v>114.1</c:v>
                </c:pt>
                <c:pt idx="8">
                  <c:v>143.4</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Sheet1!$C$2:$C$10</c:f>
              <c:numCache>
                <c:formatCode>General</c:formatCode>
                <c:ptCount val="9"/>
                <c:pt idx="0">
                  <c:v>64.7</c:v>
                </c:pt>
                <c:pt idx="1">
                  <c:v>64.7</c:v>
                </c:pt>
                <c:pt idx="2">
                  <c:v>64.7</c:v>
                </c:pt>
                <c:pt idx="3">
                  <c:v>64.7</c:v>
                </c:pt>
                <c:pt idx="4">
                  <c:v>64.7</c:v>
                </c:pt>
                <c:pt idx="5">
                  <c:v>64.7</c:v>
                </c:pt>
                <c:pt idx="6">
                  <c:v>64.7</c:v>
                </c:pt>
                <c:pt idx="7">
                  <c:v>64.7</c:v>
                </c:pt>
                <c:pt idx="8">
                  <c:v>64.7</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inorUnit val="10"/>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9.5561680577812613E-2"/>
          <c:w val="0.9392045491069305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CAN</c:v>
                </c:pt>
                <c:pt idx="1">
                  <c:v>UK</c:v>
                </c:pt>
                <c:pt idx="2">
                  <c:v>NZ</c:v>
                </c:pt>
                <c:pt idx="3">
                  <c:v>SWE</c:v>
                </c:pt>
                <c:pt idx="4">
                  <c:v>FRA</c:v>
                </c:pt>
                <c:pt idx="5">
                  <c:v>NETH</c:v>
                </c:pt>
                <c:pt idx="6">
                  <c:v>GER</c:v>
                </c:pt>
                <c:pt idx="7">
                  <c:v>NOR</c:v>
                </c:pt>
                <c:pt idx="8">
                  <c:v>US</c:v>
                </c:pt>
                <c:pt idx="9">
                  <c:v>SWITZ</c:v>
                </c:pt>
              </c:strCache>
            </c:strRef>
          </c:cat>
          <c:val>
            <c:numRef>
              <c:f>Sheet1!$B$2:$B$11</c:f>
              <c:numCache>
                <c:formatCode>General</c:formatCode>
                <c:ptCount val="10"/>
                <c:pt idx="0">
                  <c:v>9.4</c:v>
                </c:pt>
                <c:pt idx="1">
                  <c:v>10</c:v>
                </c:pt>
                <c:pt idx="2">
                  <c:v>10.6</c:v>
                </c:pt>
                <c:pt idx="3">
                  <c:v>12.2</c:v>
                </c:pt>
                <c:pt idx="4">
                  <c:v>12.8</c:v>
                </c:pt>
                <c:pt idx="5">
                  <c:v>13.8</c:v>
                </c:pt>
                <c:pt idx="6">
                  <c:v>14.6</c:v>
                </c:pt>
                <c:pt idx="7">
                  <c:v>15.2</c:v>
                </c:pt>
                <c:pt idx="8">
                  <c:v>15.6</c:v>
                </c:pt>
                <c:pt idx="9">
                  <c:v>17</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Sheet1!$C$2:$C$11</c:f>
              <c:numCache>
                <c:formatCode>General</c:formatCode>
                <c:ptCount val="10"/>
                <c:pt idx="0">
                  <c:v>10.5</c:v>
                </c:pt>
                <c:pt idx="1">
                  <c:v>10.5</c:v>
                </c:pt>
                <c:pt idx="2">
                  <c:v>10.5</c:v>
                </c:pt>
                <c:pt idx="3">
                  <c:v>10.5</c:v>
                </c:pt>
                <c:pt idx="4">
                  <c:v>10.5</c:v>
                </c:pt>
                <c:pt idx="5">
                  <c:v>10.5</c:v>
                </c:pt>
                <c:pt idx="6">
                  <c:v>10.5</c:v>
                </c:pt>
                <c:pt idx="7">
                  <c:v>10.5</c:v>
                </c:pt>
                <c:pt idx="8">
                  <c:v>10.5</c:v>
                </c:pt>
                <c:pt idx="9">
                  <c:v>10.5</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2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5"/>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0.13845585041575822"/>
          <c:w val="0.93920454910693052"/>
          <c:h val="0.73167636495215327"/>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UK</c:v>
                </c:pt>
                <c:pt idx="1">
                  <c:v>US</c:v>
                </c:pt>
                <c:pt idx="2">
                  <c:v>NZ</c:v>
                </c:pt>
                <c:pt idx="3">
                  <c:v>NETH</c:v>
                </c:pt>
                <c:pt idx="4">
                  <c:v>CAN</c:v>
                </c:pt>
                <c:pt idx="5">
                  <c:v>FRA</c:v>
                </c:pt>
                <c:pt idx="6">
                  <c:v>SWE</c:v>
                </c:pt>
                <c:pt idx="7">
                  <c:v>GER</c:v>
                </c:pt>
                <c:pt idx="8">
                  <c:v>NOR</c:v>
                </c:pt>
              </c:strCache>
            </c:strRef>
          </c:cat>
          <c:val>
            <c:numRef>
              <c:f>Sheet1!$B$2:$B$10</c:f>
              <c:numCache>
                <c:formatCode>General</c:formatCode>
                <c:ptCount val="9"/>
                <c:pt idx="0">
                  <c:v>72.599999999999994</c:v>
                </c:pt>
                <c:pt idx="1">
                  <c:v>67.5</c:v>
                </c:pt>
                <c:pt idx="2">
                  <c:v>65</c:v>
                </c:pt>
                <c:pt idx="3">
                  <c:v>64</c:v>
                </c:pt>
                <c:pt idx="4">
                  <c:v>61.1</c:v>
                </c:pt>
                <c:pt idx="5">
                  <c:v>49.7</c:v>
                </c:pt>
                <c:pt idx="6">
                  <c:v>49.4</c:v>
                </c:pt>
                <c:pt idx="7">
                  <c:v>34.799999999999997</c:v>
                </c:pt>
                <c:pt idx="8">
                  <c:v>34.4</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Sheet1!$C$2:$C$10</c:f>
              <c:numCache>
                <c:formatCode>General</c:formatCode>
                <c:ptCount val="9"/>
                <c:pt idx="0">
                  <c:v>44</c:v>
                </c:pt>
                <c:pt idx="1">
                  <c:v>44</c:v>
                </c:pt>
                <c:pt idx="2">
                  <c:v>44</c:v>
                </c:pt>
                <c:pt idx="3">
                  <c:v>44</c:v>
                </c:pt>
                <c:pt idx="4">
                  <c:v>44</c:v>
                </c:pt>
                <c:pt idx="5">
                  <c:v>44</c:v>
                </c:pt>
                <c:pt idx="6">
                  <c:v>44</c:v>
                </c:pt>
                <c:pt idx="7">
                  <c:v>44</c:v>
                </c:pt>
                <c:pt idx="8">
                  <c:v>44</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1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0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10"/>
        <c:minorUnit val="10"/>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0.13845585041575822"/>
          <c:w val="0.93920454910693052"/>
          <c:h val="0.73167636495215327"/>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96DA-495C-A8D0-3136258290FF}"/>
              </c:ext>
            </c:extLst>
          </c:dPt>
          <c:dLbls>
            <c:numFmt formatCode="#,##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Sheet1!$A$3:$A$12</c:f>
              <c:strCache>
                <c:ptCount val="10"/>
                <c:pt idx="0">
                  <c:v>US</c:v>
                </c:pt>
                <c:pt idx="1">
                  <c:v>NETH</c:v>
                </c:pt>
                <c:pt idx="2">
                  <c:v>NOR</c:v>
                </c:pt>
                <c:pt idx="3">
                  <c:v>UK</c:v>
                </c:pt>
                <c:pt idx="4">
                  <c:v>NZ</c:v>
                </c:pt>
                <c:pt idx="5">
                  <c:v>AUS</c:v>
                </c:pt>
                <c:pt idx="6">
                  <c:v>CAN</c:v>
                </c:pt>
                <c:pt idx="7">
                  <c:v>GER</c:v>
                </c:pt>
                <c:pt idx="8">
                  <c:v>FRA</c:v>
                </c:pt>
                <c:pt idx="9">
                  <c:v>SWIZ</c:v>
                </c:pt>
              </c:strCache>
            </c:strRef>
          </c:cat>
          <c:val>
            <c:numRef>
              <c:f>Sheet1!$B$2:$B$12</c:f>
              <c:numCache>
                <c:formatCode>General</c:formatCode>
                <c:ptCount val="11"/>
                <c:pt idx="0">
                  <c:v>90.4</c:v>
                </c:pt>
                <c:pt idx="1">
                  <c:v>79.5</c:v>
                </c:pt>
                <c:pt idx="2">
                  <c:v>78.2</c:v>
                </c:pt>
                <c:pt idx="3">
                  <c:v>75.5</c:v>
                </c:pt>
                <c:pt idx="4">
                  <c:v>75.2</c:v>
                </c:pt>
                <c:pt idx="5">
                  <c:v>72</c:v>
                </c:pt>
                <c:pt idx="6">
                  <c:v>55.1</c:v>
                </c:pt>
                <c:pt idx="7">
                  <c:v>54</c:v>
                </c:pt>
                <c:pt idx="8">
                  <c:v>51</c:v>
                </c:pt>
                <c:pt idx="9">
                  <c:v>49.7</c:v>
                </c:pt>
                <c:pt idx="10">
                  <c:v>49</c:v>
                </c:pt>
              </c:numCache>
            </c:numRef>
          </c:val>
          <c:extLst>
            <c:ext xmlns:c16="http://schemas.microsoft.com/office/drawing/2014/chart" uri="{C3380CC4-5D6E-409C-BE32-E72D297353CC}">
              <c16:uniqueId val="{00000001-96DA-495C-A8D0-3136258290F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cat>
            <c:strRef>
              <c:f>Sheet1!$A$2:$A$12</c:f>
              <c:strCache>
                <c:ptCount val="11"/>
                <c:pt idx="0">
                  <c:v>SWE</c:v>
                </c:pt>
                <c:pt idx="1">
                  <c:v>US</c:v>
                </c:pt>
                <c:pt idx="2">
                  <c:v>NETH</c:v>
                </c:pt>
                <c:pt idx="3">
                  <c:v>NOR</c:v>
                </c:pt>
                <c:pt idx="4">
                  <c:v>UK</c:v>
                </c:pt>
                <c:pt idx="5">
                  <c:v>NZ</c:v>
                </c:pt>
                <c:pt idx="6">
                  <c:v>AUS</c:v>
                </c:pt>
                <c:pt idx="7">
                  <c:v>CAN</c:v>
                </c:pt>
                <c:pt idx="8">
                  <c:v>GER</c:v>
                </c:pt>
                <c:pt idx="9">
                  <c:v>FRA</c:v>
                </c:pt>
                <c:pt idx="10">
                  <c:v>SWIZ</c:v>
                </c:pt>
              </c:strCache>
            </c:strRef>
          </c:cat>
          <c:val>
            <c:numRef>
              <c:f>Sheet1!$C$2:$C$12</c:f>
              <c:numCache>
                <c:formatCode>0.0</c:formatCode>
                <c:ptCount val="11"/>
                <c:pt idx="0">
                  <c:v>59.673529411764704</c:v>
                </c:pt>
                <c:pt idx="1">
                  <c:v>59.673529411764704</c:v>
                </c:pt>
                <c:pt idx="2">
                  <c:v>59.673529411764704</c:v>
                </c:pt>
                <c:pt idx="3">
                  <c:v>59.673529411764704</c:v>
                </c:pt>
                <c:pt idx="4">
                  <c:v>59.673529411764704</c:v>
                </c:pt>
                <c:pt idx="5">
                  <c:v>59.673529411764704</c:v>
                </c:pt>
                <c:pt idx="6">
                  <c:v>59.673529411764704</c:v>
                </c:pt>
                <c:pt idx="7">
                  <c:v>59.673529411764704</c:v>
                </c:pt>
                <c:pt idx="8">
                  <c:v>59.673529411764704</c:v>
                </c:pt>
                <c:pt idx="9">
                  <c:v>59.673529411764704</c:v>
                </c:pt>
                <c:pt idx="10">
                  <c:v>59.673529411764704</c:v>
                </c:pt>
              </c:numCache>
            </c:numRef>
          </c:val>
          <c:smooth val="0"/>
          <c:extLst>
            <c:ext xmlns:c16="http://schemas.microsoft.com/office/drawing/2014/chart" uri="{C3380CC4-5D6E-409C-BE32-E72D297353CC}">
              <c16:uniqueId val="{00000002-96DA-495C-A8D0-3136258290F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1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0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10"/>
        <c:minorUnit val="10"/>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0.13845585041575822"/>
          <c:w val="0.93920454910693052"/>
          <c:h val="0.73167636495215327"/>
        </c:manualLayout>
      </c:layout>
      <c:barChart>
        <c:barDir val="col"/>
        <c:grouping val="clustered"/>
        <c:varyColors val="0"/>
        <c:ser>
          <c:idx val="4"/>
          <c:order val="0"/>
          <c:tx>
            <c:strRef>
              <c:f>Sheet1!$B$1</c:f>
              <c:strCache>
                <c:ptCount val="1"/>
                <c:pt idx="0">
                  <c:v>rate</c:v>
                </c:pt>
              </c:strCache>
            </c:strRef>
          </c:tx>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US</c:v>
                </c:pt>
                <c:pt idx="1">
                  <c:v>AUS</c:v>
                </c:pt>
                <c:pt idx="2">
                  <c:v>SWE</c:v>
                </c:pt>
                <c:pt idx="3">
                  <c:v>CAN</c:v>
                </c:pt>
                <c:pt idx="4">
                  <c:v>NOR</c:v>
                </c:pt>
                <c:pt idx="5">
                  <c:v>NZ</c:v>
                </c:pt>
                <c:pt idx="6">
                  <c:v>FRA</c:v>
                </c:pt>
                <c:pt idx="7">
                  <c:v>NET</c:v>
                </c:pt>
                <c:pt idx="8">
                  <c:v>SWI</c:v>
                </c:pt>
                <c:pt idx="9">
                  <c:v>GER</c:v>
                </c:pt>
                <c:pt idx="10">
                  <c:v>UK</c:v>
                </c:pt>
              </c:strCache>
            </c:strRef>
          </c:cat>
          <c:val>
            <c:numRef>
              <c:f>Sheet1!$B$2:$B$12</c:f>
              <c:numCache>
                <c:formatCode>General</c:formatCode>
                <c:ptCount val="11"/>
                <c:pt idx="0" formatCode="0.0">
                  <c:v>90.2</c:v>
                </c:pt>
                <c:pt idx="1">
                  <c:v>89.5</c:v>
                </c:pt>
                <c:pt idx="2">
                  <c:v>88.8</c:v>
                </c:pt>
                <c:pt idx="3">
                  <c:v>88.2</c:v>
                </c:pt>
                <c:pt idx="4">
                  <c:v>87.7</c:v>
                </c:pt>
                <c:pt idx="5">
                  <c:v>87.6</c:v>
                </c:pt>
                <c:pt idx="6">
                  <c:v>86.7</c:v>
                </c:pt>
                <c:pt idx="7">
                  <c:v>86.6</c:v>
                </c:pt>
                <c:pt idx="8">
                  <c:v>86.2</c:v>
                </c:pt>
                <c:pt idx="9">
                  <c:v>86</c:v>
                </c:pt>
                <c:pt idx="10">
                  <c:v>85.6</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tx>
            <c:strRef>
              <c:f>Sheet1!$C$1</c:f>
              <c:strCache>
                <c:ptCount val="1"/>
                <c:pt idx="0">
                  <c:v>avg</c:v>
                </c:pt>
              </c:strCache>
            </c:strRef>
          </c:tx>
          <c:spPr>
            <a:ln>
              <a:solidFill>
                <a:schemeClr val="accent2"/>
              </a:solidFill>
            </a:ln>
          </c:spPr>
          <c:marker>
            <c:symbol val="none"/>
          </c:marker>
          <c:cat>
            <c:strRef>
              <c:f>Sheet1!$A$2:$A$12</c:f>
              <c:strCache>
                <c:ptCount val="11"/>
                <c:pt idx="0">
                  <c:v>US</c:v>
                </c:pt>
                <c:pt idx="1">
                  <c:v>AUS</c:v>
                </c:pt>
                <c:pt idx="2">
                  <c:v>SWE</c:v>
                </c:pt>
                <c:pt idx="3">
                  <c:v>CAN</c:v>
                </c:pt>
                <c:pt idx="4">
                  <c:v>NOR</c:v>
                </c:pt>
                <c:pt idx="5">
                  <c:v>NZ</c:v>
                </c:pt>
                <c:pt idx="6">
                  <c:v>FRA</c:v>
                </c:pt>
                <c:pt idx="7">
                  <c:v>NET</c:v>
                </c:pt>
                <c:pt idx="8">
                  <c:v>SWI</c:v>
                </c:pt>
                <c:pt idx="9">
                  <c:v>GER</c:v>
                </c:pt>
                <c:pt idx="10">
                  <c:v>UK</c:v>
                </c:pt>
              </c:strCache>
            </c:strRef>
          </c:cat>
          <c:val>
            <c:numRef>
              <c:f>Sheet1!$C$2:$C$12</c:f>
              <c:numCache>
                <c:formatCode>0.0</c:formatCode>
                <c:ptCount val="11"/>
                <c:pt idx="0">
                  <c:v>84.493548387096766</c:v>
                </c:pt>
                <c:pt idx="1">
                  <c:v>84.493548387096766</c:v>
                </c:pt>
                <c:pt idx="2">
                  <c:v>84.493548387096766</c:v>
                </c:pt>
                <c:pt idx="3">
                  <c:v>84.493548387096766</c:v>
                </c:pt>
                <c:pt idx="4">
                  <c:v>84.493548387096766</c:v>
                </c:pt>
                <c:pt idx="5">
                  <c:v>84.493548387096766</c:v>
                </c:pt>
                <c:pt idx="6">
                  <c:v>84.493548387096766</c:v>
                </c:pt>
                <c:pt idx="7">
                  <c:v>84.493548387096766</c:v>
                </c:pt>
                <c:pt idx="8">
                  <c:v>84.493548387096766</c:v>
                </c:pt>
                <c:pt idx="9">
                  <c:v>84.493548387096766</c:v>
                </c:pt>
                <c:pt idx="10">
                  <c:v>84.493548387096766</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05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00"/>
          <c:min val="5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90707654024525"/>
          <c:y val="0.13845585041575822"/>
          <c:w val="0.88809292345975477"/>
          <c:h val="0.73167636495215327"/>
        </c:manualLayout>
      </c:layout>
      <c:barChart>
        <c:barDir val="col"/>
        <c:grouping val="clustered"/>
        <c:varyColors val="0"/>
        <c:ser>
          <c:idx val="4"/>
          <c:order val="0"/>
          <c:tx>
            <c:strRef>
              <c:f>Sheet1!$B$1</c:f>
              <c:strCache>
                <c:ptCount val="1"/>
                <c:pt idx="0">
                  <c:v>rate</c:v>
                </c:pt>
              </c:strCache>
            </c:strRef>
          </c:tx>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96DA-495C-A8D0-3136258290FF}"/>
              </c:ext>
            </c:extLst>
          </c:dPt>
          <c:dLbls>
            <c:numFmt formatCode="#,##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Sheet1!$A$3:$A$12</c:f>
              <c:strCache>
                <c:ptCount val="10"/>
                <c:pt idx="0">
                  <c:v>SWIZ</c:v>
                </c:pt>
                <c:pt idx="1">
                  <c:v>SWE</c:v>
                </c:pt>
                <c:pt idx="2">
                  <c:v>NETH</c:v>
                </c:pt>
                <c:pt idx="3">
                  <c:v>NZ</c:v>
                </c:pt>
                <c:pt idx="4">
                  <c:v>CAN</c:v>
                </c:pt>
                <c:pt idx="5">
                  <c:v>AUS</c:v>
                </c:pt>
                <c:pt idx="6">
                  <c:v>GER</c:v>
                </c:pt>
                <c:pt idx="7">
                  <c:v>FRA</c:v>
                </c:pt>
                <c:pt idx="8">
                  <c:v>UK</c:v>
                </c:pt>
                <c:pt idx="9">
                  <c:v>US</c:v>
                </c:pt>
              </c:strCache>
            </c:strRef>
          </c:cat>
          <c:val>
            <c:numRef>
              <c:f>Sheet1!$B$2:$B$12</c:f>
              <c:numCache>
                <c:formatCode>#,##0.0_ ;\-#,##0.0\ </c:formatCode>
                <c:ptCount val="11"/>
                <c:pt idx="0">
                  <c:v>73.3</c:v>
                </c:pt>
                <c:pt idx="1">
                  <c:v>71.400000000000006</c:v>
                </c:pt>
                <c:pt idx="2">
                  <c:v>68.3</c:v>
                </c:pt>
                <c:pt idx="3">
                  <c:v>67.5</c:v>
                </c:pt>
                <c:pt idx="4">
                  <c:v>67.400000000000006</c:v>
                </c:pt>
                <c:pt idx="5">
                  <c:v>66.599999999999994</c:v>
                </c:pt>
                <c:pt idx="6">
                  <c:v>66.400000000000006</c:v>
                </c:pt>
                <c:pt idx="7">
                  <c:v>65.2</c:v>
                </c:pt>
                <c:pt idx="8">
                  <c:v>65</c:v>
                </c:pt>
                <c:pt idx="9">
                  <c:v>63.8</c:v>
                </c:pt>
                <c:pt idx="10">
                  <c:v>62.6</c:v>
                </c:pt>
              </c:numCache>
            </c:numRef>
          </c:val>
          <c:extLst>
            <c:ext xmlns:c16="http://schemas.microsoft.com/office/drawing/2014/chart" uri="{C3380CC4-5D6E-409C-BE32-E72D297353CC}">
              <c16:uniqueId val="{00000001-96DA-495C-A8D0-3136258290F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tx>
            <c:strRef>
              <c:f>Sheet1!$C$1</c:f>
              <c:strCache>
                <c:ptCount val="1"/>
                <c:pt idx="0">
                  <c:v>avg</c:v>
                </c:pt>
              </c:strCache>
            </c:strRef>
          </c:tx>
          <c:spPr>
            <a:ln>
              <a:solidFill>
                <a:schemeClr val="accent2"/>
              </a:solidFill>
            </a:ln>
          </c:spPr>
          <c:marker>
            <c:symbol val="none"/>
          </c:marker>
          <c:cat>
            <c:strRef>
              <c:f>Sheet1!$A$2:$A$12</c:f>
              <c:strCache>
                <c:ptCount val="11"/>
                <c:pt idx="0">
                  <c:v>NOR</c:v>
                </c:pt>
                <c:pt idx="1">
                  <c:v>SWIZ</c:v>
                </c:pt>
                <c:pt idx="2">
                  <c:v>SWE</c:v>
                </c:pt>
                <c:pt idx="3">
                  <c:v>NETH</c:v>
                </c:pt>
                <c:pt idx="4">
                  <c:v>NZ</c:v>
                </c:pt>
                <c:pt idx="5">
                  <c:v>CAN</c:v>
                </c:pt>
                <c:pt idx="6">
                  <c:v>AUS</c:v>
                </c:pt>
                <c:pt idx="7">
                  <c:v>GER</c:v>
                </c:pt>
                <c:pt idx="8">
                  <c:v>FRA</c:v>
                </c:pt>
                <c:pt idx="9">
                  <c:v>UK</c:v>
                </c:pt>
                <c:pt idx="10">
                  <c:v>US</c:v>
                </c:pt>
              </c:strCache>
            </c:strRef>
          </c:cat>
          <c:val>
            <c:numRef>
              <c:f>Sheet1!$C$2:$C$12</c:f>
              <c:numCache>
                <c:formatCode>#,##0.0_ ;\-#,##0.0\ </c:formatCode>
                <c:ptCount val="11"/>
                <c:pt idx="0">
                  <c:v>65.767741935483883</c:v>
                </c:pt>
                <c:pt idx="1">
                  <c:v>65.767741935483883</c:v>
                </c:pt>
                <c:pt idx="2">
                  <c:v>65.767741935483883</c:v>
                </c:pt>
                <c:pt idx="3">
                  <c:v>65.767741935483883</c:v>
                </c:pt>
                <c:pt idx="4">
                  <c:v>65.767741935483883</c:v>
                </c:pt>
                <c:pt idx="5">
                  <c:v>65.767741935483883</c:v>
                </c:pt>
                <c:pt idx="6">
                  <c:v>65.767741935483883</c:v>
                </c:pt>
                <c:pt idx="7">
                  <c:v>65.767741935483883</c:v>
                </c:pt>
                <c:pt idx="8">
                  <c:v>65.767741935483883</c:v>
                </c:pt>
                <c:pt idx="9">
                  <c:v>65.767741935483883</c:v>
                </c:pt>
                <c:pt idx="10">
                  <c:v>65.767741935483883</c:v>
                </c:pt>
              </c:numCache>
            </c:numRef>
          </c:val>
          <c:smooth val="0"/>
          <c:extLst>
            <c:ext xmlns:c16="http://schemas.microsoft.com/office/drawing/2014/chart" uri="{C3380CC4-5D6E-409C-BE32-E72D297353CC}">
              <c16:uniqueId val="{00000002-96DA-495C-A8D0-3136258290F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05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00"/>
          <c:min val="5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10"/>
        <c:minorUnit val="10"/>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755379533071728"/>
          <c:y val="0.12902422072727748"/>
          <c:w val="0.86712450746480818"/>
          <c:h val="0.76090441711047152"/>
        </c:manualLayout>
      </c:layout>
      <c:barChart>
        <c:barDir val="col"/>
        <c:grouping val="clustered"/>
        <c:varyColors val="0"/>
        <c:ser>
          <c:idx val="0"/>
          <c:order val="0"/>
          <c:tx>
            <c:strRef>
              <c:f>Sheet1!$B$1</c:f>
              <c:strCache>
                <c:ptCount val="1"/>
                <c:pt idx="0">
                  <c:v>Diabetes</c:v>
                </c:pt>
              </c:strCache>
            </c:strRef>
          </c:tx>
          <c:spPr>
            <a:solidFill>
              <a:srgbClr val="4ABDBC"/>
            </a:solidFill>
            <a:ln>
              <a:noFill/>
            </a:ln>
            <a:effectLst/>
          </c:spPr>
          <c:invertIfNegative val="0"/>
          <c:dPt>
            <c:idx val="7"/>
            <c:invertIfNegative val="0"/>
            <c:bubble3D val="0"/>
            <c:spPr>
              <a:pattFill prst="wdDnDiag">
                <a:fgClr>
                  <a:srgbClr val="4ABDBC"/>
                </a:fgClr>
                <a:bgClr>
                  <a:sysClr val="window" lastClr="FFFFFF"/>
                </a:bgClr>
              </a:pattFill>
              <a:ln>
                <a:solidFill>
                  <a:srgbClr val="4ABDBC"/>
                </a:solidFill>
              </a:ln>
              <a:effectLst/>
            </c:spPr>
            <c:extLst>
              <c:ext xmlns:c16="http://schemas.microsoft.com/office/drawing/2014/chart" uri="{C3380CC4-5D6E-409C-BE32-E72D297353CC}">
                <c16:uniqueId val="{00000003-76B4-4998-84D5-6EA9C0A2D145}"/>
              </c:ext>
            </c:extLst>
          </c:dPt>
          <c:dLbls>
            <c:dLbl>
              <c:idx val="11"/>
              <c:layout>
                <c:manualLayout>
                  <c:x val="-8.8062605347203008E-3"/>
                  <c:y val="-5.1749768491132602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6B4-4998-84D5-6EA9C0A2D14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lang="en-US" sz="1400" b="1" i="0" u="none" strike="noStrike" kern="1200"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NETH</c:v>
                </c:pt>
                <c:pt idx="1">
                  <c:v>UK</c:v>
                </c:pt>
                <c:pt idx="2">
                  <c:v>SWITZ</c:v>
                </c:pt>
                <c:pt idx="3">
                  <c:v>NOR</c:v>
                </c:pt>
                <c:pt idx="4">
                  <c:v>SWE</c:v>
                </c:pt>
                <c:pt idx="5">
                  <c:v>NZ</c:v>
                </c:pt>
                <c:pt idx="6">
                  <c:v>CAN</c:v>
                </c:pt>
                <c:pt idx="7">
                  <c:v>OECD</c:v>
                </c:pt>
                <c:pt idx="8">
                  <c:v>AUS</c:v>
                </c:pt>
                <c:pt idx="9">
                  <c:v>FRA</c:v>
                </c:pt>
                <c:pt idx="10">
                  <c:v>US</c:v>
                </c:pt>
                <c:pt idx="11">
                  <c:v>GER</c:v>
                </c:pt>
              </c:strCache>
            </c:strRef>
          </c:cat>
          <c:val>
            <c:numRef>
              <c:f>Sheet1!$B$2:$B$13</c:f>
              <c:numCache>
                <c:formatCode>General</c:formatCode>
                <c:ptCount val="12"/>
                <c:pt idx="0">
                  <c:v>59.4</c:v>
                </c:pt>
                <c:pt idx="1">
                  <c:v>78.2</c:v>
                </c:pt>
                <c:pt idx="2">
                  <c:v>84.9</c:v>
                </c:pt>
                <c:pt idx="3">
                  <c:v>87.8</c:v>
                </c:pt>
                <c:pt idx="4">
                  <c:v>89</c:v>
                </c:pt>
                <c:pt idx="5">
                  <c:v>91.4</c:v>
                </c:pt>
                <c:pt idx="6">
                  <c:v>105.5</c:v>
                </c:pt>
                <c:pt idx="7" formatCode="0">
                  <c:v>135</c:v>
                </c:pt>
                <c:pt idx="8">
                  <c:v>142.19999999999999</c:v>
                </c:pt>
                <c:pt idx="9">
                  <c:v>153.30000000000001</c:v>
                </c:pt>
                <c:pt idx="10">
                  <c:v>203.6</c:v>
                </c:pt>
                <c:pt idx="11">
                  <c:v>261.2</c:v>
                </c:pt>
              </c:numCache>
            </c:numRef>
          </c:val>
          <c:extLst>
            <c:ext xmlns:c16="http://schemas.microsoft.com/office/drawing/2014/chart" uri="{C3380CC4-5D6E-409C-BE32-E72D297353CC}">
              <c16:uniqueId val="{00000000-2758-449A-BEC6-0CB59AAA9D12}"/>
            </c:ext>
          </c:extLst>
        </c:ser>
        <c:ser>
          <c:idx val="1"/>
          <c:order val="1"/>
          <c:tx>
            <c:strRef>
              <c:f>Sheet1!$C$1</c:f>
              <c:strCache>
                <c:ptCount val="1"/>
                <c:pt idx="0">
                  <c:v>Hypertension</c:v>
                </c:pt>
              </c:strCache>
            </c:strRef>
          </c:tx>
          <c:spPr>
            <a:solidFill>
              <a:schemeClr val="accent2"/>
            </a:solidFill>
            <a:ln>
              <a:noFill/>
            </a:ln>
            <a:effectLst/>
          </c:spPr>
          <c:invertIfNegative val="0"/>
          <c:dPt>
            <c:idx val="7"/>
            <c:invertIfNegative val="0"/>
            <c:bubble3D val="0"/>
            <c:spPr>
              <a:pattFill prst="wdDnDiag">
                <a:fgClr>
                  <a:srgbClr val="F47920"/>
                </a:fgClr>
                <a:bgClr>
                  <a:sysClr val="window" lastClr="FFFFFF"/>
                </a:bgClr>
              </a:pattFill>
              <a:ln>
                <a:solidFill>
                  <a:srgbClr val="F47920"/>
                </a:solidFill>
              </a:ln>
              <a:effectLst/>
            </c:spPr>
            <c:extLst>
              <c:ext xmlns:c16="http://schemas.microsoft.com/office/drawing/2014/chart" uri="{C3380CC4-5D6E-409C-BE32-E72D297353CC}">
                <c16:uniqueId val="{00000000-76B4-4998-84D5-6EA9C0A2D145}"/>
              </c:ext>
            </c:extLst>
          </c:dPt>
          <c:dLbls>
            <c:dLbl>
              <c:idx val="7"/>
              <c:layout>
                <c:manualLayout>
                  <c:x val="2.9354201782401E-3"/>
                  <c:y val="-2.822747253211319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6B4-4998-84D5-6EA9C0A2D145}"/>
                </c:ext>
              </c:extLst>
            </c:dLbl>
            <c:dLbl>
              <c:idx val="10"/>
              <c:layout>
                <c:manualLayout>
                  <c:x val="4.4031302673601504E-3"/>
                  <c:y val="5.645494506422639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6B4-4998-84D5-6EA9C0A2D145}"/>
                </c:ext>
              </c:extLst>
            </c:dLbl>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accent2"/>
                    </a:solidFill>
                    <a:latin typeface="Lato" panose="020F0502020204030203" pitchFamily="34" charset="0"/>
                    <a:ea typeface="Lato" panose="020F0502020204030203" pitchFamily="34" charset="0"/>
                    <a:cs typeface="Lato" panose="020F0502020204030203"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NETH</c:v>
                </c:pt>
                <c:pt idx="1">
                  <c:v>UK</c:v>
                </c:pt>
                <c:pt idx="2">
                  <c:v>SWITZ</c:v>
                </c:pt>
                <c:pt idx="3">
                  <c:v>NOR</c:v>
                </c:pt>
                <c:pt idx="4">
                  <c:v>SWE</c:v>
                </c:pt>
                <c:pt idx="5">
                  <c:v>NZ</c:v>
                </c:pt>
                <c:pt idx="6">
                  <c:v>CAN</c:v>
                </c:pt>
                <c:pt idx="7">
                  <c:v>OECD</c:v>
                </c:pt>
                <c:pt idx="8">
                  <c:v>AUS</c:v>
                </c:pt>
                <c:pt idx="9">
                  <c:v>FRA</c:v>
                </c:pt>
                <c:pt idx="10">
                  <c:v>US</c:v>
                </c:pt>
                <c:pt idx="11">
                  <c:v>GER</c:v>
                </c:pt>
              </c:strCache>
            </c:strRef>
          </c:cat>
          <c:val>
            <c:numRef>
              <c:f>Sheet1!$C$2:$C$13</c:f>
              <c:numCache>
                <c:formatCode>General</c:formatCode>
                <c:ptCount val="12"/>
                <c:pt idx="0">
                  <c:v>18.100000000000001</c:v>
                </c:pt>
                <c:pt idx="1">
                  <c:v>18.100000000000001</c:v>
                </c:pt>
                <c:pt idx="2">
                  <c:v>57</c:v>
                </c:pt>
                <c:pt idx="3">
                  <c:v>56.7</c:v>
                </c:pt>
                <c:pt idx="4">
                  <c:v>31.3</c:v>
                </c:pt>
                <c:pt idx="5">
                  <c:v>23.4</c:v>
                </c:pt>
                <c:pt idx="6">
                  <c:v>18.7</c:v>
                </c:pt>
                <c:pt idx="7" formatCode="0">
                  <c:v>105</c:v>
                </c:pt>
                <c:pt idx="8">
                  <c:v>36.4</c:v>
                </c:pt>
                <c:pt idx="9">
                  <c:v>48</c:v>
                </c:pt>
                <c:pt idx="10">
                  <c:v>158.5</c:v>
                </c:pt>
                <c:pt idx="11">
                  <c:v>319.7</c:v>
                </c:pt>
              </c:numCache>
            </c:numRef>
          </c:val>
          <c:extLst>
            <c:ext xmlns:c16="http://schemas.microsoft.com/office/drawing/2014/chart" uri="{C3380CC4-5D6E-409C-BE32-E72D297353CC}">
              <c16:uniqueId val="{00000001-2758-449A-BEC6-0CB59AAA9D12}"/>
            </c:ext>
          </c:extLst>
        </c:ser>
        <c:dLbls>
          <c:dLblPos val="outEnd"/>
          <c:showLegendKey val="0"/>
          <c:showVal val="1"/>
          <c:showCatName val="0"/>
          <c:showSerName val="0"/>
          <c:showPercent val="0"/>
          <c:showBubbleSize val="0"/>
        </c:dLbls>
        <c:gapWidth val="114"/>
        <c:overlap val="-16"/>
        <c:axId val="739546464"/>
        <c:axId val="739546856"/>
      </c:barChart>
      <c:catAx>
        <c:axId val="739546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739546856"/>
        <c:crosses val="autoZero"/>
        <c:auto val="1"/>
        <c:lblAlgn val="ctr"/>
        <c:lblOffset val="100"/>
        <c:noMultiLvlLbl val="0"/>
      </c:catAx>
      <c:valAx>
        <c:axId val="7395468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739546464"/>
        <c:crosses val="autoZero"/>
        <c:crossBetween val="between"/>
      </c:valAx>
      <c:spPr>
        <a:noFill/>
        <a:ln>
          <a:noFill/>
        </a:ln>
        <a:effectLst/>
      </c:spPr>
    </c:plotArea>
    <c:legend>
      <c:legendPos val="t"/>
      <c:layout>
        <c:manualLayout>
          <c:xMode val="edge"/>
          <c:yMode val="edge"/>
          <c:x val="0.35617290549391617"/>
          <c:y val="2.7671813624000705E-3"/>
          <c:w val="0.39443125367288667"/>
          <c:h val="0.12775998557954005"/>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accent5"/>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showDLblsOverMax val="0"/>
  </c:chart>
  <c:spPr>
    <a:noFill/>
    <a:ln>
      <a:noFill/>
    </a:ln>
    <a:effectLst/>
  </c:spPr>
  <c:txPr>
    <a:bodyPr/>
    <a:lstStyle/>
    <a:p>
      <a:pPr>
        <a:defRPr>
          <a:solidFill>
            <a:schemeClr val="accent5"/>
          </a:solidFill>
          <a:latin typeface="Lato" panose="020F0502020204030203" pitchFamily="34" charset="0"/>
          <a:ea typeface="Lato" panose="020F0502020204030203" pitchFamily="34" charset="0"/>
          <a:cs typeface="Lato" panose="020F0502020204030203" pitchFamily="34" charset="0"/>
        </a:defRPr>
      </a:pPr>
      <a:endParaRPr lang="en-US"/>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755379533071728"/>
          <c:y val="0.12902422072727748"/>
          <c:w val="0.86712450746480818"/>
          <c:h val="0.76090441711047152"/>
        </c:manualLayout>
      </c:layout>
      <c:barChart>
        <c:barDir val="col"/>
        <c:grouping val="clustered"/>
        <c:varyColors val="0"/>
        <c:ser>
          <c:idx val="0"/>
          <c:order val="0"/>
          <c:tx>
            <c:strRef>
              <c:f>Sheet1!$B$1</c:f>
              <c:strCache>
                <c:ptCount val="1"/>
                <c:pt idx="0">
                  <c:v>2000</c:v>
                </c:pt>
              </c:strCache>
            </c:strRef>
          </c:tx>
          <c:spPr>
            <a:solidFill>
              <a:srgbClr val="4ABDBC"/>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lang="en-US" sz="1400" b="1" i="0" u="none" strike="noStrike" kern="1200"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SWITZ</c:v>
                </c:pt>
                <c:pt idx="1">
                  <c:v>FRA</c:v>
                </c:pt>
                <c:pt idx="2">
                  <c:v>NOR</c:v>
                </c:pt>
                <c:pt idx="3">
                  <c:v>AUS</c:v>
                </c:pt>
                <c:pt idx="4">
                  <c:v>SWE</c:v>
                </c:pt>
                <c:pt idx="5">
                  <c:v>NETH</c:v>
                </c:pt>
                <c:pt idx="6">
                  <c:v>CAN</c:v>
                </c:pt>
                <c:pt idx="7">
                  <c:v>NZ</c:v>
                </c:pt>
                <c:pt idx="8">
                  <c:v>UK</c:v>
                </c:pt>
                <c:pt idx="9">
                  <c:v>GER</c:v>
                </c:pt>
                <c:pt idx="10">
                  <c:v>US</c:v>
                </c:pt>
              </c:strCache>
            </c:strRef>
          </c:cat>
          <c:val>
            <c:numRef>
              <c:f>Sheet1!$B$2:$B$12</c:f>
              <c:numCache>
                <c:formatCode>General</c:formatCode>
                <c:ptCount val="11"/>
                <c:pt idx="0">
                  <c:v>90</c:v>
                </c:pt>
                <c:pt idx="1">
                  <c:v>90</c:v>
                </c:pt>
                <c:pt idx="2">
                  <c:v>117</c:v>
                </c:pt>
                <c:pt idx="3">
                  <c:v>108</c:v>
                </c:pt>
                <c:pt idx="4">
                  <c:v>111</c:v>
                </c:pt>
                <c:pt idx="5">
                  <c:v>121</c:v>
                </c:pt>
                <c:pt idx="6">
                  <c:v>109</c:v>
                </c:pt>
                <c:pt idx="7">
                  <c:v>135</c:v>
                </c:pt>
                <c:pt idx="8">
                  <c:v>145</c:v>
                </c:pt>
                <c:pt idx="9">
                  <c:v>131</c:v>
                </c:pt>
                <c:pt idx="10">
                  <c:v>149</c:v>
                </c:pt>
              </c:numCache>
            </c:numRef>
          </c:val>
          <c:extLst>
            <c:ext xmlns:c16="http://schemas.microsoft.com/office/drawing/2014/chart" uri="{C3380CC4-5D6E-409C-BE32-E72D297353CC}">
              <c16:uniqueId val="{00000000-EC55-42EF-829A-9CCD5E08590F}"/>
            </c:ext>
          </c:extLst>
        </c:ser>
        <c:ser>
          <c:idx val="1"/>
          <c:order val="1"/>
          <c:tx>
            <c:strRef>
              <c:f>Sheet1!$C$1</c:f>
              <c:strCache>
                <c:ptCount val="1"/>
                <c:pt idx="0">
                  <c:v>2016</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accent2"/>
                    </a:solidFill>
                    <a:latin typeface="Lato" panose="020F0502020204030203" pitchFamily="34" charset="0"/>
                    <a:ea typeface="Lato" panose="020F0502020204030203" pitchFamily="34" charset="0"/>
                    <a:cs typeface="Lato" panose="020F0502020204030203"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SWITZ</c:v>
                </c:pt>
                <c:pt idx="1">
                  <c:v>FRA</c:v>
                </c:pt>
                <c:pt idx="2">
                  <c:v>NOR</c:v>
                </c:pt>
                <c:pt idx="3">
                  <c:v>AUS</c:v>
                </c:pt>
                <c:pt idx="4">
                  <c:v>SWE</c:v>
                </c:pt>
                <c:pt idx="5">
                  <c:v>NETH</c:v>
                </c:pt>
                <c:pt idx="6">
                  <c:v>CAN</c:v>
                </c:pt>
                <c:pt idx="7">
                  <c:v>NZ</c:v>
                </c:pt>
                <c:pt idx="8">
                  <c:v>UK</c:v>
                </c:pt>
                <c:pt idx="9">
                  <c:v>GER</c:v>
                </c:pt>
                <c:pt idx="10">
                  <c:v>US</c:v>
                </c:pt>
              </c:strCache>
            </c:strRef>
          </c:cat>
          <c:val>
            <c:numRef>
              <c:f>Sheet1!$C$2:$C$12</c:f>
              <c:numCache>
                <c:formatCode>General</c:formatCode>
                <c:ptCount val="11"/>
                <c:pt idx="0">
                  <c:v>54</c:v>
                </c:pt>
                <c:pt idx="1">
                  <c:v>60</c:v>
                </c:pt>
                <c:pt idx="2">
                  <c:v>60</c:v>
                </c:pt>
                <c:pt idx="3">
                  <c:v>62</c:v>
                </c:pt>
                <c:pt idx="4">
                  <c:v>65</c:v>
                </c:pt>
                <c:pt idx="5">
                  <c:v>67</c:v>
                </c:pt>
                <c:pt idx="6">
                  <c:v>72</c:v>
                </c:pt>
                <c:pt idx="7">
                  <c:v>82</c:v>
                </c:pt>
                <c:pt idx="8">
                  <c:v>84</c:v>
                </c:pt>
                <c:pt idx="9">
                  <c:v>86</c:v>
                </c:pt>
                <c:pt idx="10">
                  <c:v>112</c:v>
                </c:pt>
              </c:numCache>
            </c:numRef>
          </c:val>
          <c:extLst>
            <c:ext xmlns:c16="http://schemas.microsoft.com/office/drawing/2014/chart" uri="{C3380CC4-5D6E-409C-BE32-E72D297353CC}">
              <c16:uniqueId val="{00000001-EC55-42EF-829A-9CCD5E08590F}"/>
            </c:ext>
          </c:extLst>
        </c:ser>
        <c:dLbls>
          <c:dLblPos val="outEnd"/>
          <c:showLegendKey val="0"/>
          <c:showVal val="1"/>
          <c:showCatName val="0"/>
          <c:showSerName val="0"/>
          <c:showPercent val="0"/>
          <c:showBubbleSize val="0"/>
        </c:dLbls>
        <c:gapWidth val="158"/>
        <c:overlap val="-16"/>
        <c:axId val="739546464"/>
        <c:axId val="739546856"/>
      </c:barChart>
      <c:catAx>
        <c:axId val="739546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739546856"/>
        <c:crosses val="autoZero"/>
        <c:auto val="1"/>
        <c:lblAlgn val="ctr"/>
        <c:lblOffset val="100"/>
        <c:noMultiLvlLbl val="0"/>
      </c:catAx>
      <c:valAx>
        <c:axId val="7395468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739546464"/>
        <c:crosses val="autoZero"/>
        <c:crossBetween val="between"/>
      </c:valAx>
      <c:spPr>
        <a:noFill/>
        <a:ln>
          <a:noFill/>
        </a:ln>
        <a:effectLst/>
      </c:spPr>
    </c:plotArea>
    <c:legend>
      <c:legendPos val="t"/>
      <c:layout>
        <c:manualLayout>
          <c:xMode val="edge"/>
          <c:yMode val="edge"/>
          <c:x val="0.35910832567215639"/>
          <c:y val="3.6640123981175499E-2"/>
          <c:w val="0.39443125367288667"/>
          <c:h val="7.4127716403243532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accent5"/>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showDLblsOverMax val="0"/>
  </c:chart>
  <c:spPr>
    <a:noFill/>
    <a:ln>
      <a:noFill/>
    </a:ln>
    <a:effectLst/>
  </c:spPr>
  <c:txPr>
    <a:bodyPr/>
    <a:lstStyle/>
    <a:p>
      <a:pPr>
        <a:defRPr>
          <a:solidFill>
            <a:schemeClr val="accent5"/>
          </a:solidFill>
          <a:latin typeface="Lato" panose="020F0502020204030203" pitchFamily="34" charset="0"/>
          <a:ea typeface="Lato" panose="020F0502020204030203" pitchFamily="34" charset="0"/>
          <a:cs typeface="Lato" panose="020F0502020204030203"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147921226427477"/>
          <c:y val="0.13162703355208299"/>
          <c:w val="0.89852078773572519"/>
          <c:h val="0.73950779808726796"/>
        </c:manualLayout>
      </c:layout>
      <c:barChart>
        <c:barDir val="col"/>
        <c:grouping val="stacked"/>
        <c:varyColors val="0"/>
        <c:ser>
          <c:idx val="4"/>
          <c:order val="0"/>
          <c:tx>
            <c:strRef>
              <c:f>Sheet1!$B$1</c:f>
              <c:strCache>
                <c:ptCount val="1"/>
                <c:pt idx="0">
                  <c:v>Public spending</c:v>
                </c:pt>
              </c:strCache>
            </c:strRef>
          </c:tx>
          <c:spPr>
            <a:solidFill>
              <a:srgbClr val="4ABDBC"/>
            </a:solidFill>
            <a:ln w="9525">
              <a:solidFill>
                <a:schemeClr val="tx2"/>
              </a:solidFill>
              <a:prstDash val="solid"/>
            </a:ln>
          </c:spPr>
          <c:invertIfNegative val="0"/>
          <c:dLbls>
            <c:spPr>
              <a:noFill/>
              <a:ln>
                <a:noFill/>
              </a:ln>
              <a:effectLst/>
            </c:spPr>
            <c:txPr>
              <a:bodyPr wrap="square" lIns="38100" tIns="19050" rIns="38100" bIns="19050" anchor="ctr">
                <a:spAutoFit/>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Sheet1!$A$2:$A$13</c:f>
              <c:strCache>
                <c:ptCount val="12"/>
                <c:pt idx="0">
                  <c:v>NZ</c:v>
                </c:pt>
                <c:pt idx="1">
                  <c:v>UK</c:v>
                </c:pt>
                <c:pt idx="2">
                  <c:v>OECD</c:v>
                </c:pt>
                <c:pt idx="3">
                  <c:v>AUS</c:v>
                </c:pt>
                <c:pt idx="4">
                  <c:v>FRA</c:v>
                </c:pt>
                <c:pt idx="5">
                  <c:v>CAN</c:v>
                </c:pt>
                <c:pt idx="6">
                  <c:v>NETH</c:v>
                </c:pt>
                <c:pt idx="7">
                  <c:v>SWE</c:v>
                </c:pt>
                <c:pt idx="8">
                  <c:v>GER</c:v>
                </c:pt>
                <c:pt idx="9">
                  <c:v>NOR</c:v>
                </c:pt>
                <c:pt idx="10">
                  <c:v>SWITZ</c:v>
                </c:pt>
                <c:pt idx="11">
                  <c:v>US*</c:v>
                </c:pt>
              </c:strCache>
            </c:strRef>
          </c:cat>
          <c:val>
            <c:numRef>
              <c:f>Sheet1!$B$2:$B$13</c:f>
              <c:numCache>
                <c:formatCode>0</c:formatCode>
                <c:ptCount val="12"/>
                <c:pt idx="0">
                  <c:v>3107.65</c:v>
                </c:pt>
                <c:pt idx="1">
                  <c:v>3107.0529999999999</c:v>
                </c:pt>
                <c:pt idx="2">
                  <c:v>3038</c:v>
                </c:pt>
                <c:pt idx="3">
                  <c:v>3131.9479999999999</c:v>
                </c:pt>
                <c:pt idx="4">
                  <c:v>4111.1989999999996</c:v>
                </c:pt>
                <c:pt idx="5">
                  <c:v>3465.9839999999999</c:v>
                </c:pt>
                <c:pt idx="6">
                  <c:v>4342.6639999999998</c:v>
                </c:pt>
                <c:pt idx="7">
                  <c:v>4569.4939999999997</c:v>
                </c:pt>
                <c:pt idx="8">
                  <c:v>5056.076</c:v>
                </c:pt>
                <c:pt idx="9">
                  <c:v>5288.7510000000002</c:v>
                </c:pt>
                <c:pt idx="10">
                  <c:v>4545.4279999999999</c:v>
                </c:pt>
                <c:pt idx="11" formatCode="_(* #,##0_);_(* \(#,##0\);_(* &quot;-&quot;??_);_(@_)">
                  <c:v>4992.5020000000004</c:v>
                </c:pt>
              </c:numCache>
            </c:numRef>
          </c:val>
          <c:extLst>
            <c:ext xmlns:c16="http://schemas.microsoft.com/office/drawing/2014/chart" uri="{C3380CC4-5D6E-409C-BE32-E72D297353CC}">
              <c16:uniqueId val="{00000000-9DA9-4C96-A692-524D1E0E13C9}"/>
            </c:ext>
          </c:extLst>
        </c:ser>
        <c:ser>
          <c:idx val="3"/>
          <c:order val="1"/>
          <c:tx>
            <c:strRef>
              <c:f>Sheet1!$C$1</c:f>
              <c:strCache>
                <c:ptCount val="1"/>
                <c:pt idx="0">
                  <c:v>Private spending</c:v>
                </c:pt>
              </c:strCache>
            </c:strRef>
          </c:tx>
          <c:spPr>
            <a:solidFill>
              <a:srgbClr val="F47920"/>
            </a:solidFill>
            <a:ln w="9525">
              <a:solidFill>
                <a:schemeClr val="tx2"/>
              </a:solidFill>
              <a:prstDash val="solid"/>
            </a:ln>
          </c:spPr>
          <c:invertIfNegative val="0"/>
          <c:dLbls>
            <c:numFmt formatCode="#,##0" sourceLinked="0"/>
            <c:spPr>
              <a:noFill/>
              <a:ln>
                <a:noFill/>
              </a:ln>
              <a:effectLst/>
            </c:spPr>
            <c:txPr>
              <a:bodyPr wrap="square" lIns="38100" tIns="19050" rIns="38100" bIns="19050" anchor="ctr">
                <a:spAutoFit/>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Sheet1!$A$2:$A$13</c:f>
              <c:strCache>
                <c:ptCount val="12"/>
                <c:pt idx="0">
                  <c:v>NZ</c:v>
                </c:pt>
                <c:pt idx="1">
                  <c:v>UK</c:v>
                </c:pt>
                <c:pt idx="2">
                  <c:v>OECD</c:v>
                </c:pt>
                <c:pt idx="3">
                  <c:v>AUS</c:v>
                </c:pt>
                <c:pt idx="4">
                  <c:v>FRA</c:v>
                </c:pt>
                <c:pt idx="5">
                  <c:v>CAN</c:v>
                </c:pt>
                <c:pt idx="6">
                  <c:v>NETH</c:v>
                </c:pt>
                <c:pt idx="7">
                  <c:v>SWE</c:v>
                </c:pt>
                <c:pt idx="8">
                  <c:v>GER</c:v>
                </c:pt>
                <c:pt idx="9">
                  <c:v>NOR</c:v>
                </c:pt>
                <c:pt idx="10">
                  <c:v>SWITZ</c:v>
                </c:pt>
                <c:pt idx="11">
                  <c:v>US*</c:v>
                </c:pt>
              </c:strCache>
            </c:strRef>
          </c:cat>
          <c:val>
            <c:numRef>
              <c:f>Sheet1!$C$2:$C$13</c:f>
              <c:numCache>
                <c:formatCode>#,##0.0_ ;\-#,##0.0\ </c:formatCode>
                <c:ptCount val="12"/>
                <c:pt idx="0">
                  <c:v>308.50599999999997</c:v>
                </c:pt>
                <c:pt idx="1">
                  <c:v>206.68299999999999</c:v>
                </c:pt>
                <c:pt idx="2">
                  <c:v>225.8</c:v>
                </c:pt>
                <c:pt idx="3">
                  <c:v>596.64400000000001</c:v>
                </c:pt>
                <c:pt idx="4">
                  <c:v>356.85599999999999</c:v>
                </c:pt>
                <c:pt idx="5">
                  <c:v>759.08199999999999</c:v>
                </c:pt>
                <c:pt idx="6">
                  <c:v>375.577</c:v>
                </c:pt>
                <c:pt idx="7">
                  <c:v>70.781999999999996</c:v>
                </c:pt>
                <c:pt idx="8">
                  <c:v>192.22399999999999</c:v>
                </c:pt>
                <c:pt idx="9">
                  <c:v>21.363</c:v>
                </c:pt>
                <c:pt idx="10">
                  <c:v>532.56600000000003</c:v>
                </c:pt>
                <c:pt idx="11" formatCode="_(* #,##0_);_(* \(#,##0\);_(* &quot;-&quot;??_);_(@_)">
                  <c:v>4092.0140000000001</c:v>
                </c:pt>
              </c:numCache>
            </c:numRef>
          </c:val>
          <c:extLst>
            <c:ext xmlns:c16="http://schemas.microsoft.com/office/drawing/2014/chart" uri="{C3380CC4-5D6E-409C-BE32-E72D297353CC}">
              <c16:uniqueId val="{00000001-9DA9-4C96-A692-524D1E0E13C9}"/>
            </c:ext>
          </c:extLst>
        </c:ser>
        <c:ser>
          <c:idx val="0"/>
          <c:order val="2"/>
          <c:tx>
            <c:strRef>
              <c:f>Sheet1!$D$1</c:f>
              <c:strCache>
                <c:ptCount val="1"/>
                <c:pt idx="0">
                  <c:v>Out-of-pocket spending</c:v>
                </c:pt>
              </c:strCache>
            </c:strRef>
          </c:tx>
          <c:spPr>
            <a:solidFill>
              <a:srgbClr val="044C7F"/>
            </a:solidFill>
            <a:ln w="9525">
              <a:solidFill>
                <a:schemeClr val="tx2"/>
              </a:solidFill>
              <a:prstDash val="solid"/>
            </a:ln>
          </c:spPr>
          <c:invertIfNegative val="1"/>
          <c:dLbls>
            <c:dLbl>
              <c:idx val="2"/>
              <c:layout>
                <c:manualLayout>
                  <c:x val="0"/>
                  <c:y val="4.2694563355407479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36-46F5-BE6C-AD06BD0E13C9}"/>
                </c:ext>
              </c:extLst>
            </c:dLbl>
            <c:spPr>
              <a:noFill/>
              <a:ln>
                <a:noFill/>
              </a:ln>
              <a:effectLst/>
            </c:spPr>
            <c:txPr>
              <a:bodyPr wrap="square" lIns="38100" tIns="19050" rIns="38100" bIns="19050" anchor="ctr">
                <a:spAutoFit/>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Sheet1!$A$2:$A$13</c:f>
              <c:strCache>
                <c:ptCount val="12"/>
                <c:pt idx="0">
                  <c:v>NZ</c:v>
                </c:pt>
                <c:pt idx="1">
                  <c:v>UK</c:v>
                </c:pt>
                <c:pt idx="2">
                  <c:v>OECD</c:v>
                </c:pt>
                <c:pt idx="3">
                  <c:v>AUS</c:v>
                </c:pt>
                <c:pt idx="4">
                  <c:v>FRA</c:v>
                </c:pt>
                <c:pt idx="5">
                  <c:v>CAN</c:v>
                </c:pt>
                <c:pt idx="6">
                  <c:v>NETH</c:v>
                </c:pt>
                <c:pt idx="7">
                  <c:v>SWE</c:v>
                </c:pt>
                <c:pt idx="8">
                  <c:v>GER</c:v>
                </c:pt>
                <c:pt idx="9">
                  <c:v>NOR</c:v>
                </c:pt>
                <c:pt idx="10">
                  <c:v>SWITZ</c:v>
                </c:pt>
                <c:pt idx="11">
                  <c:v>US*</c:v>
                </c:pt>
              </c:strCache>
            </c:strRef>
          </c:cat>
          <c:val>
            <c:numRef>
              <c:f>Sheet1!$D$2:$D$13</c:f>
              <c:numCache>
                <c:formatCode>0</c:formatCode>
                <c:ptCount val="12"/>
                <c:pt idx="0">
                  <c:v>506.47800000000001</c:v>
                </c:pt>
                <c:pt idx="1">
                  <c:v>629.16700000000003</c:v>
                </c:pt>
                <c:pt idx="2">
                  <c:v>716</c:v>
                </c:pt>
                <c:pt idx="3">
                  <c:v>837.28099999999995</c:v>
                </c:pt>
                <c:pt idx="4">
                  <c:v>462.72</c:v>
                </c:pt>
                <c:pt idx="5">
                  <c:v>749.26400000000001</c:v>
                </c:pt>
                <c:pt idx="6">
                  <c:v>570.19500000000005</c:v>
                </c:pt>
                <c:pt idx="7">
                  <c:v>806.83299999999997</c:v>
                </c:pt>
                <c:pt idx="8">
                  <c:v>738.14700000000005</c:v>
                </c:pt>
                <c:pt idx="9">
                  <c:v>876.82399999999996</c:v>
                </c:pt>
                <c:pt idx="10">
                  <c:v>2068.8440000000001</c:v>
                </c:pt>
                <c:pt idx="11" formatCode="_(* #,##0_);_(* \(#,##0\);_(* &quot;-&quot;??_);_(@_)">
                  <c:v>1121.9939999999999</c:v>
                </c:pt>
              </c:numCache>
            </c:numRef>
          </c:val>
          <c:extLst>
            <c:ext xmlns:c14="http://schemas.microsoft.com/office/drawing/2007/8/2/chart" uri="{6F2FDCE9-48DA-4B69-8628-5D25D57E5C99}">
              <c14:invertSolidFillFmt>
                <c14:spPr xmlns:c14="http://schemas.microsoft.com/office/drawing/2007/8/2/chart">
                  <a:solidFill>
                    <a:srgbClr val="FFC799"/>
                  </a:solidFill>
                  <a:ln w="9525">
                    <a:solidFill>
                      <a:schemeClr val="tx2"/>
                    </a:solidFill>
                    <a:prstDash val="solid"/>
                  </a:ln>
                </c14:spPr>
              </c14:invertSolidFillFmt>
            </c:ext>
            <c:ext xmlns:c16="http://schemas.microsoft.com/office/drawing/2014/chart" uri="{C3380CC4-5D6E-409C-BE32-E72D297353CC}">
              <c16:uniqueId val="{00000003-9DA9-4C96-A692-524D1E0E13C9}"/>
            </c:ext>
          </c:extLst>
        </c:ser>
        <c:dLbls>
          <c:showLegendKey val="0"/>
          <c:showVal val="0"/>
          <c:showCatName val="0"/>
          <c:showSerName val="0"/>
          <c:showPercent val="0"/>
          <c:showBubbleSize val="0"/>
        </c:dLbls>
        <c:gapWidth val="70"/>
        <c:overlap val="100"/>
        <c:axId val="533272160"/>
        <c:axId val="533272552"/>
      </c:barChart>
      <c:catAx>
        <c:axId val="533272160"/>
        <c:scaling>
          <c:orientation val="minMax"/>
        </c:scaling>
        <c:delete val="0"/>
        <c:axPos val="b"/>
        <c:numFmt formatCode="\$#,##0" sourceLinked="0"/>
        <c:majorTickMark val="out"/>
        <c:minorTickMark val="none"/>
        <c:tickLblPos val="nextTo"/>
        <c:spPr>
          <a:ln w="12700">
            <a:solidFill>
              <a:schemeClr val="accent5">
                <a:lumMod val="60000"/>
                <a:lumOff val="40000"/>
              </a:schemeClr>
            </a:solidFill>
            <a:prstDash val="solid"/>
          </a:ln>
        </c:spPr>
        <c:txPr>
          <a:bodyPr rot="0" vert="horz"/>
          <a:lstStyle/>
          <a:p>
            <a:pPr>
              <a:defRPr sz="1400" b="1">
                <a:solidFill>
                  <a:srgbClr val="4C515A"/>
                </a:solidFill>
              </a:defRPr>
            </a:pPr>
            <a:endParaRPr lang="en-US"/>
          </a:p>
        </c:txPr>
        <c:crossAx val="533272552"/>
        <c:crosses val="autoZero"/>
        <c:auto val="1"/>
        <c:lblAlgn val="ctr"/>
        <c:lblOffset val="100"/>
        <c:tickLblSkip val="1"/>
        <c:tickMarkSkip val="1"/>
        <c:noMultiLvlLbl val="0"/>
      </c:catAx>
      <c:valAx>
        <c:axId val="533272552"/>
        <c:scaling>
          <c:orientation val="minMax"/>
          <c:max val="10000"/>
        </c:scaling>
        <c:delete val="0"/>
        <c:axPos val="l"/>
        <c:numFmt formatCode="#,##0" sourceLinked="0"/>
        <c:majorTickMark val="out"/>
        <c:minorTickMark val="none"/>
        <c:tickLblPos val="nextTo"/>
        <c:spPr>
          <a:ln w="12700">
            <a:solidFill>
              <a:schemeClr val="accent5">
                <a:lumMod val="60000"/>
                <a:lumOff val="40000"/>
              </a:schemeClr>
            </a:solidFill>
            <a:prstDash val="solid"/>
          </a:ln>
        </c:spPr>
        <c:txPr>
          <a:bodyPr rot="0" vert="horz"/>
          <a:lstStyle/>
          <a:p>
            <a:pPr>
              <a:defRPr sz="1200">
                <a:solidFill>
                  <a:srgbClr val="4C515A"/>
                </a:solidFill>
              </a:defRPr>
            </a:pPr>
            <a:endParaRPr lang="en-US"/>
          </a:p>
        </c:txPr>
        <c:crossAx val="533272160"/>
        <c:crosses val="autoZero"/>
        <c:crossBetween val="between"/>
        <c:majorUnit val="1000"/>
        <c:minorUnit val="1000"/>
      </c:valAx>
      <c:spPr>
        <a:noFill/>
        <a:ln w="25400">
          <a:noFill/>
        </a:ln>
      </c:spPr>
    </c:plotArea>
    <c:legend>
      <c:legendPos val="r"/>
      <c:layout>
        <c:manualLayout>
          <c:xMode val="edge"/>
          <c:yMode val="edge"/>
          <c:x val="0.40987414463461841"/>
          <c:y val="0.1008902624244952"/>
          <c:w val="0.27831125156036302"/>
          <c:h val="0.1901314539528933"/>
        </c:manualLayout>
      </c:layout>
      <c:overlay val="0"/>
      <c:spPr>
        <a:noFill/>
        <a:ln w="31827">
          <a:noFill/>
        </a:ln>
      </c:spPr>
    </c:legend>
    <c:plotVisOnly val="1"/>
    <c:dispBlanksAs val="gap"/>
    <c:showDLblsOverMax val="0"/>
  </c:chart>
  <c:spPr>
    <a:noFill/>
    <a:ln>
      <a:noFill/>
    </a:ln>
  </c:spPr>
  <c:txPr>
    <a:bodyPr/>
    <a:lstStyle/>
    <a:p>
      <a:pPr>
        <a:defRPr sz="1347" b="0" i="0" u="none" strike="noStrike" baseline="0">
          <a:solidFill>
            <a:schemeClr val="accent5"/>
          </a:solidFill>
          <a:latin typeface="Lato" charset="0"/>
          <a:ea typeface="Lato" charset="0"/>
          <a:cs typeface="Lato"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522594664445235"/>
          <c:y val="4.6205371651757733E-2"/>
          <c:w val="0.64171639866906616"/>
          <c:h val="0.76176503277391294"/>
        </c:manualLayout>
      </c:layout>
      <c:lineChart>
        <c:grouping val="standard"/>
        <c:varyColors val="0"/>
        <c:ser>
          <c:idx val="8"/>
          <c:order val="0"/>
          <c:tx>
            <c:strRef>
              <c:f>Sheet1!$A$10</c:f>
              <c:strCache>
                <c:ptCount val="1"/>
                <c:pt idx="0">
                  <c:v>SWIZ (83.6)</c:v>
                </c:pt>
              </c:strCache>
            </c:strRef>
          </c:tx>
          <c:spPr>
            <a:ln w="12700">
              <a:solidFill>
                <a:srgbClr val="044C7F"/>
              </a:solidFill>
            </a:ln>
          </c:spPr>
          <c:marker>
            <c:symbol val="square"/>
            <c:size val="5"/>
            <c:spPr>
              <a:solidFill>
                <a:srgbClr val="044C7F"/>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Sheet1!$B$10:$AM$10</c:f>
              <c:numCache>
                <c:formatCode>General</c:formatCode>
                <c:ptCount val="38"/>
                <c:pt idx="0">
                  <c:v>75.7</c:v>
                </c:pt>
                <c:pt idx="1">
                  <c:v>75.900000000000006</c:v>
                </c:pt>
                <c:pt idx="2">
                  <c:v>76.2</c:v>
                </c:pt>
                <c:pt idx="3">
                  <c:v>76.2</c:v>
                </c:pt>
                <c:pt idx="4">
                  <c:v>76.900000000000006</c:v>
                </c:pt>
                <c:pt idx="5">
                  <c:v>77</c:v>
                </c:pt>
                <c:pt idx="6">
                  <c:v>77.099999999999994</c:v>
                </c:pt>
                <c:pt idx="7">
                  <c:v>77.5</c:v>
                </c:pt>
                <c:pt idx="8">
                  <c:v>77.5</c:v>
                </c:pt>
                <c:pt idx="9">
                  <c:v>77.7</c:v>
                </c:pt>
                <c:pt idx="10">
                  <c:v>77.5</c:v>
                </c:pt>
                <c:pt idx="11">
                  <c:v>77.8</c:v>
                </c:pt>
                <c:pt idx="12">
                  <c:v>78.099999999999994</c:v>
                </c:pt>
                <c:pt idx="13">
                  <c:v>78.400000000000006</c:v>
                </c:pt>
                <c:pt idx="14">
                  <c:v>78.599999999999994</c:v>
                </c:pt>
                <c:pt idx="15">
                  <c:v>78.7</c:v>
                </c:pt>
                <c:pt idx="16">
                  <c:v>79.099999999999994</c:v>
                </c:pt>
                <c:pt idx="17">
                  <c:v>79.3</c:v>
                </c:pt>
                <c:pt idx="18">
                  <c:v>79.599999999999994</c:v>
                </c:pt>
                <c:pt idx="19">
                  <c:v>79.8</c:v>
                </c:pt>
                <c:pt idx="20">
                  <c:v>79.900000000000006</c:v>
                </c:pt>
                <c:pt idx="21">
                  <c:v>80.400000000000006</c:v>
                </c:pt>
                <c:pt idx="22">
                  <c:v>80.599999999999994</c:v>
                </c:pt>
                <c:pt idx="23">
                  <c:v>80.599999999999994</c:v>
                </c:pt>
                <c:pt idx="24">
                  <c:v>81.2</c:v>
                </c:pt>
                <c:pt idx="25">
                  <c:v>81.400000000000006</c:v>
                </c:pt>
                <c:pt idx="26">
                  <c:v>81.7</c:v>
                </c:pt>
                <c:pt idx="27">
                  <c:v>82</c:v>
                </c:pt>
                <c:pt idx="28">
                  <c:v>82.2</c:v>
                </c:pt>
                <c:pt idx="29">
                  <c:v>82.3</c:v>
                </c:pt>
                <c:pt idx="30">
                  <c:v>82.6</c:v>
                </c:pt>
                <c:pt idx="31">
                  <c:v>82.8</c:v>
                </c:pt>
                <c:pt idx="32">
                  <c:v>82.8</c:v>
                </c:pt>
                <c:pt idx="33">
                  <c:v>82.9</c:v>
                </c:pt>
                <c:pt idx="34">
                  <c:v>83.3</c:v>
                </c:pt>
                <c:pt idx="35">
                  <c:v>83</c:v>
                </c:pt>
                <c:pt idx="36">
                  <c:v>83.7</c:v>
                </c:pt>
                <c:pt idx="37" formatCode="0.0">
                  <c:v>83.6</c:v>
                </c:pt>
              </c:numCache>
            </c:numRef>
          </c:val>
          <c:smooth val="0"/>
          <c:extLst>
            <c:ext xmlns:c16="http://schemas.microsoft.com/office/drawing/2014/chart" uri="{C3380CC4-5D6E-409C-BE32-E72D297353CC}">
              <c16:uniqueId val="{00000001-9FE6-4788-8B03-FB80B125EF9C}"/>
            </c:ext>
          </c:extLst>
        </c:ser>
        <c:ser>
          <c:idx val="6"/>
          <c:order val="1"/>
          <c:tx>
            <c:strRef>
              <c:f>Sheet1!$A$8</c:f>
              <c:strCache>
                <c:ptCount val="1"/>
                <c:pt idx="0">
                  <c:v>NOR (82.7)</c:v>
                </c:pt>
              </c:strCache>
            </c:strRef>
          </c:tx>
          <c:spPr>
            <a:ln w="12700">
              <a:solidFill>
                <a:srgbClr val="FFC000"/>
              </a:solidFill>
            </a:ln>
          </c:spPr>
          <c:marker>
            <c:symbol val="square"/>
            <c:size val="5"/>
            <c:spPr>
              <a:solidFill>
                <a:srgbClr val="FFC00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Sheet1!$B$8:$AM$8</c:f>
              <c:numCache>
                <c:formatCode>General</c:formatCode>
                <c:ptCount val="38"/>
                <c:pt idx="0">
                  <c:v>75.900000000000006</c:v>
                </c:pt>
                <c:pt idx="1">
                  <c:v>76.099999999999994</c:v>
                </c:pt>
                <c:pt idx="2">
                  <c:v>76.2</c:v>
                </c:pt>
                <c:pt idx="3">
                  <c:v>76.3</c:v>
                </c:pt>
                <c:pt idx="4">
                  <c:v>76.400000000000006</c:v>
                </c:pt>
                <c:pt idx="5">
                  <c:v>76.099999999999994</c:v>
                </c:pt>
                <c:pt idx="6">
                  <c:v>76.5</c:v>
                </c:pt>
                <c:pt idx="7">
                  <c:v>76.3</c:v>
                </c:pt>
                <c:pt idx="8">
                  <c:v>76.400000000000006</c:v>
                </c:pt>
                <c:pt idx="9">
                  <c:v>76.7</c:v>
                </c:pt>
                <c:pt idx="10">
                  <c:v>76.7</c:v>
                </c:pt>
                <c:pt idx="11">
                  <c:v>77.099999999999994</c:v>
                </c:pt>
                <c:pt idx="12">
                  <c:v>77.400000000000006</c:v>
                </c:pt>
                <c:pt idx="13">
                  <c:v>77.3</c:v>
                </c:pt>
                <c:pt idx="14">
                  <c:v>77.900000000000006</c:v>
                </c:pt>
                <c:pt idx="15">
                  <c:v>77.900000000000006</c:v>
                </c:pt>
                <c:pt idx="16">
                  <c:v>78.3</c:v>
                </c:pt>
                <c:pt idx="17">
                  <c:v>78.3</c:v>
                </c:pt>
                <c:pt idx="18">
                  <c:v>78.5</c:v>
                </c:pt>
                <c:pt idx="19">
                  <c:v>78.400000000000006</c:v>
                </c:pt>
                <c:pt idx="20">
                  <c:v>78.8</c:v>
                </c:pt>
                <c:pt idx="21">
                  <c:v>78.900000000000006</c:v>
                </c:pt>
                <c:pt idx="22">
                  <c:v>79</c:v>
                </c:pt>
                <c:pt idx="23">
                  <c:v>79.599999999999994</c:v>
                </c:pt>
                <c:pt idx="24">
                  <c:v>80.099999999999994</c:v>
                </c:pt>
                <c:pt idx="25">
                  <c:v>80.3</c:v>
                </c:pt>
                <c:pt idx="26">
                  <c:v>80.599999999999994</c:v>
                </c:pt>
                <c:pt idx="27">
                  <c:v>80.599999999999994</c:v>
                </c:pt>
                <c:pt idx="28">
                  <c:v>80.8</c:v>
                </c:pt>
                <c:pt idx="29">
                  <c:v>81</c:v>
                </c:pt>
                <c:pt idx="30">
                  <c:v>81.2</c:v>
                </c:pt>
                <c:pt idx="31">
                  <c:v>81.400000000000006</c:v>
                </c:pt>
                <c:pt idx="32">
                  <c:v>81.5</c:v>
                </c:pt>
                <c:pt idx="33">
                  <c:v>81.8</c:v>
                </c:pt>
                <c:pt idx="34">
                  <c:v>82.2</c:v>
                </c:pt>
                <c:pt idx="35">
                  <c:v>82.4</c:v>
                </c:pt>
                <c:pt idx="36">
                  <c:v>82.5</c:v>
                </c:pt>
                <c:pt idx="37" formatCode="0.0">
                  <c:v>82.7</c:v>
                </c:pt>
              </c:numCache>
            </c:numRef>
          </c:val>
          <c:smooth val="0"/>
          <c:extLst>
            <c:ext xmlns:c16="http://schemas.microsoft.com/office/drawing/2014/chart" uri="{C3380CC4-5D6E-409C-BE32-E72D297353CC}">
              <c16:uniqueId val="{00000006-9FE6-4788-8B03-FB80B125EF9C}"/>
            </c:ext>
          </c:extLst>
        </c:ser>
        <c:ser>
          <c:idx val="2"/>
          <c:order val="2"/>
          <c:tx>
            <c:strRef>
              <c:f>Sheet1!$A$4</c:f>
              <c:strCache>
                <c:ptCount val="1"/>
                <c:pt idx="0">
                  <c:v>FRA (82.6)</c:v>
                </c:pt>
              </c:strCache>
            </c:strRef>
          </c:tx>
          <c:spPr>
            <a:ln w="12700">
              <a:solidFill>
                <a:srgbClr val="4C515A">
                  <a:lumMod val="50000"/>
                </a:srgbClr>
              </a:solidFill>
            </a:ln>
          </c:spPr>
          <c:marker>
            <c:symbol val="circle"/>
            <c:size val="5"/>
            <c:spPr>
              <a:solidFill>
                <a:srgbClr val="4E341A"/>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Sheet1!$B$4:$AM$4</c:f>
              <c:numCache>
                <c:formatCode>General</c:formatCode>
                <c:ptCount val="38"/>
                <c:pt idx="0">
                  <c:v>74.3</c:v>
                </c:pt>
                <c:pt idx="1">
                  <c:v>74.5</c:v>
                </c:pt>
                <c:pt idx="2">
                  <c:v>74.8</c:v>
                </c:pt>
                <c:pt idx="3">
                  <c:v>74.8</c:v>
                </c:pt>
                <c:pt idx="4">
                  <c:v>75.3</c:v>
                </c:pt>
                <c:pt idx="5">
                  <c:v>75.400000000000006</c:v>
                </c:pt>
                <c:pt idx="6">
                  <c:v>75.7</c:v>
                </c:pt>
                <c:pt idx="7">
                  <c:v>76.3</c:v>
                </c:pt>
                <c:pt idx="8">
                  <c:v>76.599999999999994</c:v>
                </c:pt>
                <c:pt idx="9">
                  <c:v>76.7</c:v>
                </c:pt>
                <c:pt idx="10">
                  <c:v>77</c:v>
                </c:pt>
                <c:pt idx="11">
                  <c:v>77.2</c:v>
                </c:pt>
                <c:pt idx="12">
                  <c:v>77.5</c:v>
                </c:pt>
                <c:pt idx="13">
                  <c:v>77.599999999999994</c:v>
                </c:pt>
                <c:pt idx="14">
                  <c:v>78</c:v>
                </c:pt>
                <c:pt idx="15">
                  <c:v>78.099999999999994</c:v>
                </c:pt>
                <c:pt idx="16">
                  <c:v>78.3</c:v>
                </c:pt>
                <c:pt idx="17">
                  <c:v>78.599999999999994</c:v>
                </c:pt>
                <c:pt idx="18">
                  <c:v>78.8</c:v>
                </c:pt>
                <c:pt idx="19">
                  <c:v>78.900000000000006</c:v>
                </c:pt>
                <c:pt idx="20">
                  <c:v>79.2</c:v>
                </c:pt>
                <c:pt idx="21">
                  <c:v>79.3</c:v>
                </c:pt>
                <c:pt idx="22">
                  <c:v>79.400000000000006</c:v>
                </c:pt>
                <c:pt idx="23">
                  <c:v>79.3</c:v>
                </c:pt>
                <c:pt idx="24">
                  <c:v>80.3</c:v>
                </c:pt>
                <c:pt idx="25">
                  <c:v>80.400000000000006</c:v>
                </c:pt>
                <c:pt idx="26">
                  <c:v>81</c:v>
                </c:pt>
                <c:pt idx="27">
                  <c:v>81.2</c:v>
                </c:pt>
                <c:pt idx="28">
                  <c:v>81.400000000000006</c:v>
                </c:pt>
                <c:pt idx="29">
                  <c:v>81.5</c:v>
                </c:pt>
                <c:pt idx="30">
                  <c:v>81.8</c:v>
                </c:pt>
                <c:pt idx="31">
                  <c:v>82.3</c:v>
                </c:pt>
                <c:pt idx="32">
                  <c:v>82.1</c:v>
                </c:pt>
                <c:pt idx="33">
                  <c:v>82.3</c:v>
                </c:pt>
                <c:pt idx="34">
                  <c:v>82.8</c:v>
                </c:pt>
                <c:pt idx="35">
                  <c:v>82.4</c:v>
                </c:pt>
                <c:pt idx="36">
                  <c:v>82.6</c:v>
                </c:pt>
                <c:pt idx="37" formatCode="0.0">
                  <c:v>82.6</c:v>
                </c:pt>
              </c:numCache>
            </c:numRef>
          </c:val>
          <c:smooth val="0"/>
          <c:extLst>
            <c:ext xmlns:c16="http://schemas.microsoft.com/office/drawing/2014/chart" uri="{C3380CC4-5D6E-409C-BE32-E72D297353CC}">
              <c16:uniqueId val="{00000002-9FE6-4788-8B03-FB80B125EF9C}"/>
            </c:ext>
          </c:extLst>
        </c:ser>
        <c:ser>
          <c:idx val="0"/>
          <c:order val="3"/>
          <c:tx>
            <c:strRef>
              <c:f>Sheet1!$A$2</c:f>
              <c:strCache>
                <c:ptCount val="1"/>
                <c:pt idx="0">
                  <c:v>AUS (82.6)</c:v>
                </c:pt>
              </c:strCache>
            </c:strRef>
          </c:tx>
          <c:spPr>
            <a:ln w="12700">
              <a:solidFill>
                <a:sysClr val="window" lastClr="FFFFFF">
                  <a:lumMod val="50000"/>
                </a:sysClr>
              </a:solidFill>
            </a:ln>
          </c:spPr>
          <c:marker>
            <c:symbol val="diamond"/>
            <c:size val="7"/>
            <c:spPr>
              <a:solidFill>
                <a:sysClr val="window" lastClr="FFFFFF">
                  <a:lumMod val="50000"/>
                </a:sysClr>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Sheet1!$B$2:$AM$2</c:f>
              <c:numCache>
                <c:formatCode>General</c:formatCode>
                <c:ptCount val="38"/>
                <c:pt idx="0">
                  <c:v>74.599999999999994</c:v>
                </c:pt>
                <c:pt idx="1">
                  <c:v>74.900000000000006</c:v>
                </c:pt>
                <c:pt idx="2">
                  <c:v>74.7</c:v>
                </c:pt>
                <c:pt idx="3">
                  <c:v>75.5</c:v>
                </c:pt>
                <c:pt idx="4">
                  <c:v>75.8</c:v>
                </c:pt>
                <c:pt idx="5">
                  <c:v>75.599999999999994</c:v>
                </c:pt>
                <c:pt idx="6">
                  <c:v>76.099999999999994</c:v>
                </c:pt>
                <c:pt idx="7">
                  <c:v>76.3</c:v>
                </c:pt>
                <c:pt idx="8">
                  <c:v>76.3</c:v>
                </c:pt>
                <c:pt idx="9">
                  <c:v>76.5</c:v>
                </c:pt>
                <c:pt idx="10">
                  <c:v>77</c:v>
                </c:pt>
                <c:pt idx="11">
                  <c:v>77.400000000000006</c:v>
                </c:pt>
                <c:pt idx="12">
                  <c:v>77.5</c:v>
                </c:pt>
                <c:pt idx="13">
                  <c:v>78</c:v>
                </c:pt>
                <c:pt idx="14">
                  <c:v>78</c:v>
                </c:pt>
                <c:pt idx="15">
                  <c:v>77.900000000000006</c:v>
                </c:pt>
                <c:pt idx="16">
                  <c:v>78.2</c:v>
                </c:pt>
                <c:pt idx="17">
                  <c:v>78.5</c:v>
                </c:pt>
                <c:pt idx="18">
                  <c:v>78.7</c:v>
                </c:pt>
                <c:pt idx="19">
                  <c:v>79</c:v>
                </c:pt>
                <c:pt idx="20">
                  <c:v>79.3</c:v>
                </c:pt>
                <c:pt idx="21">
                  <c:v>79.7</c:v>
                </c:pt>
                <c:pt idx="22">
                  <c:v>80</c:v>
                </c:pt>
                <c:pt idx="23">
                  <c:v>80.3</c:v>
                </c:pt>
                <c:pt idx="24">
                  <c:v>80.599999999999994</c:v>
                </c:pt>
                <c:pt idx="25">
                  <c:v>80.900000000000006</c:v>
                </c:pt>
                <c:pt idx="26">
                  <c:v>81.099999999999994</c:v>
                </c:pt>
                <c:pt idx="27">
                  <c:v>81.400000000000006</c:v>
                </c:pt>
                <c:pt idx="28">
                  <c:v>81.5</c:v>
                </c:pt>
                <c:pt idx="29">
                  <c:v>81.599999999999994</c:v>
                </c:pt>
                <c:pt idx="30">
                  <c:v>81.8</c:v>
                </c:pt>
                <c:pt idx="31">
                  <c:v>82</c:v>
                </c:pt>
                <c:pt idx="32">
                  <c:v>82.1</c:v>
                </c:pt>
                <c:pt idx="33">
                  <c:v>82.2</c:v>
                </c:pt>
                <c:pt idx="34">
                  <c:v>82.4</c:v>
                </c:pt>
                <c:pt idx="35">
                  <c:v>82.5</c:v>
                </c:pt>
                <c:pt idx="36">
                  <c:v>82.5</c:v>
                </c:pt>
                <c:pt idx="37" formatCode="0.0">
                  <c:v>82.6</c:v>
                </c:pt>
              </c:numCache>
            </c:numRef>
          </c:val>
          <c:smooth val="0"/>
          <c:extLst>
            <c:ext xmlns:c16="http://schemas.microsoft.com/office/drawing/2014/chart" uri="{C3380CC4-5D6E-409C-BE32-E72D297353CC}">
              <c16:uniqueId val="{00000009-9FE6-4788-8B03-FB80B125EF9C}"/>
            </c:ext>
          </c:extLst>
        </c:ser>
        <c:ser>
          <c:idx val="7"/>
          <c:order val="4"/>
          <c:tx>
            <c:strRef>
              <c:f>Sheet1!$A$9</c:f>
              <c:strCache>
                <c:ptCount val="1"/>
                <c:pt idx="0">
                  <c:v>SWE (82.5)</c:v>
                </c:pt>
              </c:strCache>
            </c:strRef>
          </c:tx>
          <c:spPr>
            <a:ln w="12700">
              <a:solidFill>
                <a:srgbClr val="F47920"/>
              </a:solidFill>
            </a:ln>
          </c:spPr>
          <c:marker>
            <c:symbol val="circle"/>
            <c:size val="5"/>
            <c:spPr>
              <a:solidFill>
                <a:srgbClr val="F4792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Sheet1!$B$9:$AM$9</c:f>
              <c:numCache>
                <c:formatCode>General</c:formatCode>
                <c:ptCount val="38"/>
                <c:pt idx="0">
                  <c:v>75.900000000000006</c:v>
                </c:pt>
                <c:pt idx="1">
                  <c:v>76.2</c:v>
                </c:pt>
                <c:pt idx="2">
                  <c:v>76.5</c:v>
                </c:pt>
                <c:pt idx="3">
                  <c:v>76.7</c:v>
                </c:pt>
                <c:pt idx="4">
                  <c:v>77</c:v>
                </c:pt>
                <c:pt idx="5">
                  <c:v>76.8</c:v>
                </c:pt>
                <c:pt idx="6">
                  <c:v>77.099999999999994</c:v>
                </c:pt>
                <c:pt idx="7">
                  <c:v>77.3</c:v>
                </c:pt>
                <c:pt idx="8">
                  <c:v>77.099999999999994</c:v>
                </c:pt>
                <c:pt idx="9">
                  <c:v>77.8</c:v>
                </c:pt>
                <c:pt idx="10">
                  <c:v>77.7</c:v>
                </c:pt>
                <c:pt idx="11">
                  <c:v>77.900000000000006</c:v>
                </c:pt>
                <c:pt idx="12">
                  <c:v>78.2</c:v>
                </c:pt>
                <c:pt idx="13">
                  <c:v>78.2</c:v>
                </c:pt>
                <c:pt idx="14">
                  <c:v>78.900000000000006</c:v>
                </c:pt>
                <c:pt idx="15">
                  <c:v>79</c:v>
                </c:pt>
                <c:pt idx="16">
                  <c:v>79.2</c:v>
                </c:pt>
                <c:pt idx="17">
                  <c:v>79.400000000000006</c:v>
                </c:pt>
                <c:pt idx="18">
                  <c:v>79.5</c:v>
                </c:pt>
                <c:pt idx="19">
                  <c:v>79.599999999999994</c:v>
                </c:pt>
                <c:pt idx="20">
                  <c:v>79.7</c:v>
                </c:pt>
                <c:pt idx="21">
                  <c:v>79.900000000000006</c:v>
                </c:pt>
                <c:pt idx="22">
                  <c:v>79.900000000000006</c:v>
                </c:pt>
                <c:pt idx="23">
                  <c:v>80.3</c:v>
                </c:pt>
                <c:pt idx="24">
                  <c:v>80.599999999999994</c:v>
                </c:pt>
                <c:pt idx="25">
                  <c:v>80.7</c:v>
                </c:pt>
                <c:pt idx="26">
                  <c:v>81</c:v>
                </c:pt>
                <c:pt idx="27">
                  <c:v>81.099999999999994</c:v>
                </c:pt>
                <c:pt idx="28">
                  <c:v>81.3</c:v>
                </c:pt>
                <c:pt idx="29">
                  <c:v>81.5</c:v>
                </c:pt>
                <c:pt idx="30">
                  <c:v>81.599999999999994</c:v>
                </c:pt>
                <c:pt idx="31">
                  <c:v>81.900000000000006</c:v>
                </c:pt>
                <c:pt idx="32">
                  <c:v>81.8</c:v>
                </c:pt>
                <c:pt idx="33">
                  <c:v>82</c:v>
                </c:pt>
                <c:pt idx="34">
                  <c:v>82.3</c:v>
                </c:pt>
                <c:pt idx="35">
                  <c:v>82.3</c:v>
                </c:pt>
                <c:pt idx="36">
                  <c:v>82.4</c:v>
                </c:pt>
                <c:pt idx="37" formatCode="0.0">
                  <c:v>82.5</c:v>
                </c:pt>
              </c:numCache>
            </c:numRef>
          </c:val>
          <c:smooth val="0"/>
          <c:extLst>
            <c:ext xmlns:c16="http://schemas.microsoft.com/office/drawing/2014/chart" uri="{C3380CC4-5D6E-409C-BE32-E72D297353CC}">
              <c16:uniqueId val="{00000004-9FE6-4788-8B03-FB80B125EF9C}"/>
            </c:ext>
          </c:extLst>
        </c:ser>
        <c:ser>
          <c:idx val="1"/>
          <c:order val="5"/>
          <c:tx>
            <c:strRef>
              <c:f>Sheet1!$A$3</c:f>
              <c:strCache>
                <c:ptCount val="1"/>
                <c:pt idx="0">
                  <c:v>CAN (82.0)</c:v>
                </c:pt>
              </c:strCache>
            </c:strRef>
          </c:tx>
          <c:spPr>
            <a:ln w="12700">
              <a:solidFill>
                <a:srgbClr val="7030A0"/>
              </a:solidFill>
            </a:ln>
          </c:spPr>
          <c:marker>
            <c:symbol val="diamond"/>
            <c:size val="7"/>
            <c:spPr>
              <a:solidFill>
                <a:srgbClr val="7030A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Sheet1!$B$3:$AM$3</c:f>
              <c:numCache>
                <c:formatCode>General</c:formatCode>
                <c:ptCount val="38"/>
                <c:pt idx="0">
                  <c:v>75.3</c:v>
                </c:pt>
                <c:pt idx="1">
                  <c:v>75.5</c:v>
                </c:pt>
                <c:pt idx="2">
                  <c:v>75.599999999999994</c:v>
                </c:pt>
                <c:pt idx="3">
                  <c:v>75.900000000000006</c:v>
                </c:pt>
                <c:pt idx="4">
                  <c:v>76.2</c:v>
                </c:pt>
                <c:pt idx="5">
                  <c:v>76.3</c:v>
                </c:pt>
                <c:pt idx="6">
                  <c:v>76.5</c:v>
                </c:pt>
                <c:pt idx="7">
                  <c:v>76.599999999999994</c:v>
                </c:pt>
                <c:pt idx="8">
                  <c:v>76.8</c:v>
                </c:pt>
                <c:pt idx="9">
                  <c:v>77</c:v>
                </c:pt>
                <c:pt idx="10">
                  <c:v>77.2</c:v>
                </c:pt>
                <c:pt idx="11">
                  <c:v>77.5</c:v>
                </c:pt>
                <c:pt idx="12">
                  <c:v>77.7</c:v>
                </c:pt>
                <c:pt idx="13">
                  <c:v>77.8</c:v>
                </c:pt>
                <c:pt idx="14">
                  <c:v>77.900000000000006</c:v>
                </c:pt>
                <c:pt idx="15">
                  <c:v>77.900000000000006</c:v>
                </c:pt>
                <c:pt idx="16">
                  <c:v>78.099999999999994</c:v>
                </c:pt>
                <c:pt idx="17">
                  <c:v>78.3</c:v>
                </c:pt>
                <c:pt idx="18">
                  <c:v>78.5</c:v>
                </c:pt>
                <c:pt idx="19">
                  <c:v>78.7</c:v>
                </c:pt>
                <c:pt idx="20">
                  <c:v>79</c:v>
                </c:pt>
                <c:pt idx="21">
                  <c:v>79.2</c:v>
                </c:pt>
                <c:pt idx="22">
                  <c:v>79.400000000000006</c:v>
                </c:pt>
                <c:pt idx="23">
                  <c:v>79.599999999999994</c:v>
                </c:pt>
                <c:pt idx="24">
                  <c:v>79.8</c:v>
                </c:pt>
                <c:pt idx="25">
                  <c:v>80</c:v>
                </c:pt>
                <c:pt idx="26">
                  <c:v>80.3</c:v>
                </c:pt>
                <c:pt idx="27">
                  <c:v>80.400000000000006</c:v>
                </c:pt>
                <c:pt idx="28">
                  <c:v>80.599999999999994</c:v>
                </c:pt>
                <c:pt idx="29">
                  <c:v>80.8</c:v>
                </c:pt>
                <c:pt idx="30">
                  <c:v>81.099999999999994</c:v>
                </c:pt>
                <c:pt idx="31">
                  <c:v>81.3</c:v>
                </c:pt>
                <c:pt idx="32">
                  <c:v>81.5</c:v>
                </c:pt>
                <c:pt idx="33">
                  <c:v>81.7</c:v>
                </c:pt>
                <c:pt idx="34">
                  <c:v>81.8</c:v>
                </c:pt>
                <c:pt idx="35">
                  <c:v>81.900000000000006</c:v>
                </c:pt>
                <c:pt idx="36">
                  <c:v>82</c:v>
                </c:pt>
                <c:pt idx="37" formatCode="0.0">
                  <c:v>82</c:v>
                </c:pt>
              </c:numCache>
            </c:numRef>
          </c:val>
          <c:smooth val="0"/>
          <c:extLst>
            <c:ext xmlns:c16="http://schemas.microsoft.com/office/drawing/2014/chart" uri="{C3380CC4-5D6E-409C-BE32-E72D297353CC}">
              <c16:uniqueId val="{00000005-9FE6-4788-8B03-FB80B125EF9C}"/>
            </c:ext>
          </c:extLst>
        </c:ser>
        <c:ser>
          <c:idx val="5"/>
          <c:order val="6"/>
          <c:tx>
            <c:strRef>
              <c:f>Sheet1!$A$7</c:f>
              <c:strCache>
                <c:ptCount val="1"/>
                <c:pt idx="0">
                  <c:v>NZ (81.9)</c:v>
                </c:pt>
              </c:strCache>
            </c:strRef>
          </c:tx>
          <c:spPr>
            <a:ln w="12700">
              <a:solidFill>
                <a:srgbClr val="D30799"/>
              </a:solidFill>
            </a:ln>
          </c:spPr>
          <c:marker>
            <c:symbol val="triangle"/>
            <c:size val="7"/>
            <c:spPr>
              <a:solidFill>
                <a:srgbClr val="D30799"/>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Sheet1!$B$7:$AM$7</c:f>
              <c:numCache>
                <c:formatCode>General</c:formatCode>
                <c:ptCount val="38"/>
                <c:pt idx="0">
                  <c:v>73.2</c:v>
                </c:pt>
                <c:pt idx="1">
                  <c:v>73.400000000000006</c:v>
                </c:pt>
                <c:pt idx="2">
                  <c:v>73.599999999999994</c:v>
                </c:pt>
                <c:pt idx="3">
                  <c:v>73.7</c:v>
                </c:pt>
                <c:pt idx="4">
                  <c:v>73.8</c:v>
                </c:pt>
                <c:pt idx="5">
                  <c:v>74</c:v>
                </c:pt>
                <c:pt idx="6">
                  <c:v>74.099999999999994</c:v>
                </c:pt>
                <c:pt idx="7">
                  <c:v>74.5</c:v>
                </c:pt>
                <c:pt idx="8">
                  <c:v>74.8</c:v>
                </c:pt>
                <c:pt idx="9">
                  <c:v>75.2</c:v>
                </c:pt>
                <c:pt idx="10">
                  <c:v>75.5</c:v>
                </c:pt>
                <c:pt idx="11">
                  <c:v>75.8</c:v>
                </c:pt>
                <c:pt idx="12">
                  <c:v>76.099999999999994</c:v>
                </c:pt>
                <c:pt idx="13">
                  <c:v>76.3</c:v>
                </c:pt>
                <c:pt idx="14">
                  <c:v>76.599999999999994</c:v>
                </c:pt>
                <c:pt idx="15">
                  <c:v>76.8</c:v>
                </c:pt>
                <c:pt idx="16">
                  <c:v>77.099999999999994</c:v>
                </c:pt>
                <c:pt idx="17">
                  <c:v>77.400000000000006</c:v>
                </c:pt>
                <c:pt idx="18">
                  <c:v>77.7</c:v>
                </c:pt>
                <c:pt idx="19">
                  <c:v>78.099999999999994</c:v>
                </c:pt>
                <c:pt idx="20">
                  <c:v>78.400000000000006</c:v>
                </c:pt>
                <c:pt idx="21">
                  <c:v>78.7</c:v>
                </c:pt>
                <c:pt idx="22">
                  <c:v>79</c:v>
                </c:pt>
                <c:pt idx="23">
                  <c:v>79.3</c:v>
                </c:pt>
                <c:pt idx="24">
                  <c:v>79.599999999999994</c:v>
                </c:pt>
                <c:pt idx="25">
                  <c:v>79.8</c:v>
                </c:pt>
                <c:pt idx="26">
                  <c:v>80.099999999999994</c:v>
                </c:pt>
                <c:pt idx="27">
                  <c:v>80.3</c:v>
                </c:pt>
                <c:pt idx="28">
                  <c:v>80.5</c:v>
                </c:pt>
                <c:pt idx="29">
                  <c:v>80.7</c:v>
                </c:pt>
                <c:pt idx="30">
                  <c:v>80.8</c:v>
                </c:pt>
                <c:pt idx="31">
                  <c:v>81</c:v>
                </c:pt>
                <c:pt idx="32">
                  <c:v>81.2</c:v>
                </c:pt>
                <c:pt idx="33">
                  <c:v>81.400000000000006</c:v>
                </c:pt>
                <c:pt idx="34">
                  <c:v>81.5</c:v>
                </c:pt>
                <c:pt idx="35">
                  <c:v>81.7</c:v>
                </c:pt>
                <c:pt idx="36">
                  <c:v>81.7</c:v>
                </c:pt>
                <c:pt idx="37" formatCode="0.0">
                  <c:v>81.900000000000006</c:v>
                </c:pt>
              </c:numCache>
            </c:numRef>
          </c:val>
          <c:smooth val="0"/>
          <c:extLst>
            <c:ext xmlns:c16="http://schemas.microsoft.com/office/drawing/2014/chart" uri="{C3380CC4-5D6E-409C-BE32-E72D297353CC}">
              <c16:uniqueId val="{0000000A-9FE6-4788-8B03-FB80B125EF9C}"/>
            </c:ext>
          </c:extLst>
        </c:ser>
        <c:ser>
          <c:idx val="4"/>
          <c:order val="7"/>
          <c:tx>
            <c:strRef>
              <c:f>Sheet1!$A$6</c:f>
              <c:strCache>
                <c:ptCount val="1"/>
                <c:pt idx="0">
                  <c:v>NETH (81.8)</c:v>
                </c:pt>
              </c:strCache>
            </c:strRef>
          </c:tx>
          <c:spPr>
            <a:ln w="12700">
              <a:solidFill>
                <a:srgbClr val="00B050"/>
              </a:solidFill>
            </a:ln>
          </c:spPr>
          <c:marker>
            <c:symbol val="circle"/>
            <c:size val="5"/>
            <c:spPr>
              <a:solidFill>
                <a:srgbClr val="00B05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Sheet1!$B$6:$AM$6</c:f>
              <c:numCache>
                <c:formatCode>General</c:formatCode>
                <c:ptCount val="38"/>
                <c:pt idx="0">
                  <c:v>75.900000000000006</c:v>
                </c:pt>
                <c:pt idx="1">
                  <c:v>76</c:v>
                </c:pt>
                <c:pt idx="2">
                  <c:v>76.099999999999994</c:v>
                </c:pt>
                <c:pt idx="3">
                  <c:v>76.3</c:v>
                </c:pt>
                <c:pt idx="4">
                  <c:v>76.400000000000006</c:v>
                </c:pt>
                <c:pt idx="5">
                  <c:v>76.5</c:v>
                </c:pt>
                <c:pt idx="6">
                  <c:v>76.400000000000006</c:v>
                </c:pt>
                <c:pt idx="7">
                  <c:v>76.900000000000006</c:v>
                </c:pt>
                <c:pt idx="8">
                  <c:v>77.099999999999994</c:v>
                </c:pt>
                <c:pt idx="9">
                  <c:v>76.900000000000006</c:v>
                </c:pt>
                <c:pt idx="10">
                  <c:v>77</c:v>
                </c:pt>
                <c:pt idx="11">
                  <c:v>77.2</c:v>
                </c:pt>
                <c:pt idx="12">
                  <c:v>77.400000000000006</c:v>
                </c:pt>
                <c:pt idx="13">
                  <c:v>77.099999999999994</c:v>
                </c:pt>
                <c:pt idx="14">
                  <c:v>77.5</c:v>
                </c:pt>
                <c:pt idx="15">
                  <c:v>77.599999999999994</c:v>
                </c:pt>
                <c:pt idx="16">
                  <c:v>77.599999999999994</c:v>
                </c:pt>
                <c:pt idx="17">
                  <c:v>78</c:v>
                </c:pt>
                <c:pt idx="18">
                  <c:v>78</c:v>
                </c:pt>
                <c:pt idx="19">
                  <c:v>77.900000000000006</c:v>
                </c:pt>
                <c:pt idx="20">
                  <c:v>78.2</c:v>
                </c:pt>
                <c:pt idx="21">
                  <c:v>78.3</c:v>
                </c:pt>
                <c:pt idx="22">
                  <c:v>78.400000000000006</c:v>
                </c:pt>
                <c:pt idx="23">
                  <c:v>78.7</c:v>
                </c:pt>
                <c:pt idx="24">
                  <c:v>79.2</c:v>
                </c:pt>
                <c:pt idx="25">
                  <c:v>79.5</c:v>
                </c:pt>
                <c:pt idx="26">
                  <c:v>79.900000000000006</c:v>
                </c:pt>
                <c:pt idx="27">
                  <c:v>80.3</c:v>
                </c:pt>
                <c:pt idx="28">
                  <c:v>80.5</c:v>
                </c:pt>
                <c:pt idx="29">
                  <c:v>80.8</c:v>
                </c:pt>
                <c:pt idx="30">
                  <c:v>81</c:v>
                </c:pt>
                <c:pt idx="31">
                  <c:v>81.3</c:v>
                </c:pt>
                <c:pt idx="32">
                  <c:v>81.2</c:v>
                </c:pt>
                <c:pt idx="33">
                  <c:v>81.400000000000006</c:v>
                </c:pt>
                <c:pt idx="34">
                  <c:v>81.8</c:v>
                </c:pt>
                <c:pt idx="35">
                  <c:v>81.599999999999994</c:v>
                </c:pt>
                <c:pt idx="36">
                  <c:v>81.599999999999994</c:v>
                </c:pt>
                <c:pt idx="37" formatCode="0.0">
                  <c:v>81.8</c:v>
                </c:pt>
              </c:numCache>
            </c:numRef>
          </c:val>
          <c:smooth val="0"/>
          <c:extLst>
            <c:ext xmlns:c16="http://schemas.microsoft.com/office/drawing/2014/chart" uri="{C3380CC4-5D6E-409C-BE32-E72D297353CC}">
              <c16:uniqueId val="{00000007-9FE6-4788-8B03-FB80B125EF9C}"/>
            </c:ext>
          </c:extLst>
        </c:ser>
        <c:ser>
          <c:idx val="9"/>
          <c:order val="8"/>
          <c:tx>
            <c:strRef>
              <c:f>Sheet1!$A$11</c:f>
              <c:strCache>
                <c:ptCount val="1"/>
                <c:pt idx="0">
                  <c:v>UK (81.3)</c:v>
                </c:pt>
              </c:strCache>
            </c:strRef>
          </c:tx>
          <c:spPr>
            <a:ln w="12700">
              <a:solidFill>
                <a:srgbClr val="C00000"/>
              </a:solidFill>
            </a:ln>
          </c:spPr>
          <c:marker>
            <c:symbol val="triangle"/>
            <c:size val="7"/>
            <c:spPr>
              <a:solidFill>
                <a:srgbClr val="C0000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Sheet1!$B$11:$AM$11</c:f>
              <c:numCache>
                <c:formatCode>General</c:formatCode>
                <c:ptCount val="38"/>
                <c:pt idx="0">
                  <c:v>73.2</c:v>
                </c:pt>
                <c:pt idx="1">
                  <c:v>73.8</c:v>
                </c:pt>
                <c:pt idx="2">
                  <c:v>74.099999999999994</c:v>
                </c:pt>
                <c:pt idx="3">
                  <c:v>74.3</c:v>
                </c:pt>
                <c:pt idx="4">
                  <c:v>74.5</c:v>
                </c:pt>
                <c:pt idx="5">
                  <c:v>74.7</c:v>
                </c:pt>
                <c:pt idx="6">
                  <c:v>74.8</c:v>
                </c:pt>
                <c:pt idx="7">
                  <c:v>75.2</c:v>
                </c:pt>
                <c:pt idx="8">
                  <c:v>75.3</c:v>
                </c:pt>
                <c:pt idx="9">
                  <c:v>75.400000000000006</c:v>
                </c:pt>
                <c:pt idx="10">
                  <c:v>75.7</c:v>
                </c:pt>
                <c:pt idx="11">
                  <c:v>75.900000000000006</c:v>
                </c:pt>
                <c:pt idx="12">
                  <c:v>76.3</c:v>
                </c:pt>
                <c:pt idx="13">
                  <c:v>76.2</c:v>
                </c:pt>
                <c:pt idx="14">
                  <c:v>76.8</c:v>
                </c:pt>
                <c:pt idx="15">
                  <c:v>76.7</c:v>
                </c:pt>
                <c:pt idx="16">
                  <c:v>76.900000000000006</c:v>
                </c:pt>
                <c:pt idx="17">
                  <c:v>77.2</c:v>
                </c:pt>
                <c:pt idx="18">
                  <c:v>77.3</c:v>
                </c:pt>
                <c:pt idx="19">
                  <c:v>77.5</c:v>
                </c:pt>
                <c:pt idx="20">
                  <c:v>77.900000000000006</c:v>
                </c:pt>
                <c:pt idx="21">
                  <c:v>78.2</c:v>
                </c:pt>
                <c:pt idx="22">
                  <c:v>78.3</c:v>
                </c:pt>
                <c:pt idx="23">
                  <c:v>78.400000000000006</c:v>
                </c:pt>
                <c:pt idx="24">
                  <c:v>79</c:v>
                </c:pt>
                <c:pt idx="25">
                  <c:v>79.2</c:v>
                </c:pt>
                <c:pt idx="26">
                  <c:v>79.5</c:v>
                </c:pt>
                <c:pt idx="27">
                  <c:v>79.7</c:v>
                </c:pt>
                <c:pt idx="28">
                  <c:v>79.8</c:v>
                </c:pt>
                <c:pt idx="29">
                  <c:v>80.400000000000006</c:v>
                </c:pt>
                <c:pt idx="30">
                  <c:v>80.599999999999994</c:v>
                </c:pt>
                <c:pt idx="31">
                  <c:v>81</c:v>
                </c:pt>
                <c:pt idx="32">
                  <c:v>81</c:v>
                </c:pt>
                <c:pt idx="33">
                  <c:v>81.099999999999994</c:v>
                </c:pt>
                <c:pt idx="34">
                  <c:v>81.400000000000006</c:v>
                </c:pt>
                <c:pt idx="35">
                  <c:v>81</c:v>
                </c:pt>
                <c:pt idx="36">
                  <c:v>81.2</c:v>
                </c:pt>
                <c:pt idx="37" formatCode="0.0">
                  <c:v>81.3</c:v>
                </c:pt>
              </c:numCache>
            </c:numRef>
          </c:val>
          <c:smooth val="0"/>
          <c:extLst>
            <c:ext xmlns:c16="http://schemas.microsoft.com/office/drawing/2014/chart" uri="{C3380CC4-5D6E-409C-BE32-E72D297353CC}">
              <c16:uniqueId val="{00000008-9FE6-4788-8B03-FB80B125EF9C}"/>
            </c:ext>
          </c:extLst>
        </c:ser>
        <c:ser>
          <c:idx val="3"/>
          <c:order val="9"/>
          <c:tx>
            <c:strRef>
              <c:f>Sheet1!$A$5</c:f>
              <c:strCache>
                <c:ptCount val="1"/>
                <c:pt idx="0">
                  <c:v>GER (81.1)</c:v>
                </c:pt>
              </c:strCache>
            </c:strRef>
          </c:tx>
          <c:spPr>
            <a:ln w="12700">
              <a:solidFill>
                <a:srgbClr val="00B0F0"/>
              </a:solidFill>
            </a:ln>
          </c:spPr>
          <c:marker>
            <c:symbol val="triangle"/>
            <c:size val="7"/>
            <c:spPr>
              <a:solidFill>
                <a:srgbClr val="00B0F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Sheet1!$B$5:$AM$5</c:f>
              <c:numCache>
                <c:formatCode>General</c:formatCode>
                <c:ptCount val="38"/>
                <c:pt idx="0">
                  <c:v>72.900000000000006</c:v>
                </c:pt>
                <c:pt idx="1">
                  <c:v>73.2</c:v>
                </c:pt>
                <c:pt idx="2">
                  <c:v>73.5</c:v>
                </c:pt>
                <c:pt idx="3">
                  <c:v>73.8</c:v>
                </c:pt>
                <c:pt idx="4">
                  <c:v>74.3</c:v>
                </c:pt>
                <c:pt idx="5">
                  <c:v>74.900000000000006</c:v>
                </c:pt>
                <c:pt idx="6">
                  <c:v>75.099999999999994</c:v>
                </c:pt>
                <c:pt idx="7">
                  <c:v>75.599999999999994</c:v>
                </c:pt>
                <c:pt idx="8">
                  <c:v>75.8</c:v>
                </c:pt>
                <c:pt idx="9">
                  <c:v>75.900000000000006</c:v>
                </c:pt>
                <c:pt idx="10">
                  <c:v>77.2</c:v>
                </c:pt>
                <c:pt idx="11">
                  <c:v>75.5</c:v>
                </c:pt>
                <c:pt idx="12">
                  <c:v>76</c:v>
                </c:pt>
                <c:pt idx="13">
                  <c:v>76.099999999999994</c:v>
                </c:pt>
                <c:pt idx="14">
                  <c:v>76.400000000000006</c:v>
                </c:pt>
                <c:pt idx="15">
                  <c:v>76.599999999999994</c:v>
                </c:pt>
                <c:pt idx="16">
                  <c:v>76.900000000000006</c:v>
                </c:pt>
                <c:pt idx="17">
                  <c:v>77.3</c:v>
                </c:pt>
                <c:pt idx="18">
                  <c:v>77.7</c:v>
                </c:pt>
                <c:pt idx="19">
                  <c:v>77.900000000000006</c:v>
                </c:pt>
                <c:pt idx="20">
                  <c:v>78.2</c:v>
                </c:pt>
                <c:pt idx="21">
                  <c:v>78.5</c:v>
                </c:pt>
                <c:pt idx="22">
                  <c:v>78.5</c:v>
                </c:pt>
                <c:pt idx="23">
                  <c:v>78.599999999999994</c:v>
                </c:pt>
                <c:pt idx="24">
                  <c:v>79.2</c:v>
                </c:pt>
                <c:pt idx="25">
                  <c:v>79.400000000000006</c:v>
                </c:pt>
                <c:pt idx="26">
                  <c:v>79.8</c:v>
                </c:pt>
                <c:pt idx="27">
                  <c:v>80.099999999999994</c:v>
                </c:pt>
                <c:pt idx="28">
                  <c:v>80.2</c:v>
                </c:pt>
                <c:pt idx="29">
                  <c:v>80.3</c:v>
                </c:pt>
                <c:pt idx="30">
                  <c:v>80.5</c:v>
                </c:pt>
                <c:pt idx="31">
                  <c:v>80.5</c:v>
                </c:pt>
                <c:pt idx="32">
                  <c:v>80.599999999999994</c:v>
                </c:pt>
                <c:pt idx="33">
                  <c:v>80.599999999999994</c:v>
                </c:pt>
                <c:pt idx="34">
                  <c:v>81.2</c:v>
                </c:pt>
                <c:pt idx="35">
                  <c:v>80.7</c:v>
                </c:pt>
                <c:pt idx="36">
                  <c:v>81.099999999999994</c:v>
                </c:pt>
                <c:pt idx="37" formatCode="0.0">
                  <c:v>81.099999999999994</c:v>
                </c:pt>
              </c:numCache>
            </c:numRef>
          </c:val>
          <c:smooth val="0"/>
          <c:extLst>
            <c:ext xmlns:c16="http://schemas.microsoft.com/office/drawing/2014/chart" uri="{C3380CC4-5D6E-409C-BE32-E72D297353CC}">
              <c16:uniqueId val="{00000003-9FE6-4788-8B03-FB80B125EF9C}"/>
            </c:ext>
          </c:extLst>
        </c:ser>
        <c:ser>
          <c:idx val="10"/>
          <c:order val="10"/>
          <c:tx>
            <c:strRef>
              <c:f>Sheet1!$A$12</c:f>
              <c:strCache>
                <c:ptCount val="1"/>
                <c:pt idx="0">
                  <c:v>US (78.6)</c:v>
                </c:pt>
              </c:strCache>
            </c:strRef>
          </c:tx>
          <c:spPr>
            <a:ln w="12700">
              <a:solidFill>
                <a:srgbClr val="4C515A">
                  <a:lumMod val="50000"/>
                </a:srgbClr>
              </a:solidFill>
            </a:ln>
          </c:spPr>
          <c:marker>
            <c:symbol val="square"/>
            <c:size val="5"/>
            <c:spPr>
              <a:solidFill>
                <a:srgbClr val="4C515A">
                  <a:lumMod val="50000"/>
                </a:srgbClr>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Sheet1!$B$12:$AM$12</c:f>
              <c:numCache>
                <c:formatCode>General</c:formatCode>
                <c:ptCount val="38"/>
                <c:pt idx="0">
                  <c:v>73.7</c:v>
                </c:pt>
                <c:pt idx="1">
                  <c:v>74.099999999999994</c:v>
                </c:pt>
                <c:pt idx="2">
                  <c:v>74.5</c:v>
                </c:pt>
                <c:pt idx="3">
                  <c:v>74.599999999999994</c:v>
                </c:pt>
                <c:pt idx="4">
                  <c:v>74.7</c:v>
                </c:pt>
                <c:pt idx="5">
                  <c:v>74.7</c:v>
                </c:pt>
                <c:pt idx="6">
                  <c:v>74.7</c:v>
                </c:pt>
                <c:pt idx="7">
                  <c:v>74.900000000000006</c:v>
                </c:pt>
                <c:pt idx="8">
                  <c:v>74.900000000000006</c:v>
                </c:pt>
                <c:pt idx="9">
                  <c:v>75.099999999999994</c:v>
                </c:pt>
                <c:pt idx="10">
                  <c:v>75.3</c:v>
                </c:pt>
                <c:pt idx="11">
                  <c:v>75.5</c:v>
                </c:pt>
                <c:pt idx="12">
                  <c:v>75.7</c:v>
                </c:pt>
                <c:pt idx="13">
                  <c:v>75.5</c:v>
                </c:pt>
                <c:pt idx="14">
                  <c:v>75.7</c:v>
                </c:pt>
                <c:pt idx="15">
                  <c:v>75.7</c:v>
                </c:pt>
                <c:pt idx="16">
                  <c:v>76.099999999999994</c:v>
                </c:pt>
                <c:pt idx="17">
                  <c:v>76.5</c:v>
                </c:pt>
                <c:pt idx="18">
                  <c:v>76.7</c:v>
                </c:pt>
                <c:pt idx="19">
                  <c:v>76.7</c:v>
                </c:pt>
                <c:pt idx="20">
                  <c:v>76.7</c:v>
                </c:pt>
                <c:pt idx="21">
                  <c:v>76.900000000000006</c:v>
                </c:pt>
                <c:pt idx="22">
                  <c:v>77</c:v>
                </c:pt>
                <c:pt idx="23">
                  <c:v>77.099999999999994</c:v>
                </c:pt>
                <c:pt idx="24">
                  <c:v>77.599999999999994</c:v>
                </c:pt>
                <c:pt idx="25">
                  <c:v>77.599999999999994</c:v>
                </c:pt>
                <c:pt idx="26">
                  <c:v>77.8</c:v>
                </c:pt>
                <c:pt idx="27">
                  <c:v>78.099999999999994</c:v>
                </c:pt>
                <c:pt idx="28">
                  <c:v>78.099999999999994</c:v>
                </c:pt>
                <c:pt idx="29">
                  <c:v>78.5</c:v>
                </c:pt>
                <c:pt idx="30">
                  <c:v>78.599999999999994</c:v>
                </c:pt>
                <c:pt idx="31">
                  <c:v>78.7</c:v>
                </c:pt>
                <c:pt idx="32">
                  <c:v>78.8</c:v>
                </c:pt>
                <c:pt idx="33">
                  <c:v>78.8</c:v>
                </c:pt>
                <c:pt idx="34">
                  <c:v>78.900000000000006</c:v>
                </c:pt>
                <c:pt idx="35">
                  <c:v>78.7</c:v>
                </c:pt>
                <c:pt idx="36">
                  <c:v>78.7</c:v>
                </c:pt>
                <c:pt idx="37" formatCode="0.0">
                  <c:v>78.599999999999994</c:v>
                </c:pt>
              </c:numCache>
            </c:numRef>
          </c:val>
          <c:smooth val="0"/>
          <c:extLst>
            <c:ext xmlns:c16="http://schemas.microsoft.com/office/drawing/2014/chart" uri="{C3380CC4-5D6E-409C-BE32-E72D297353CC}">
              <c16:uniqueId val="{00000000-9FE6-4788-8B03-FB80B125EF9C}"/>
            </c:ext>
          </c:extLst>
        </c:ser>
        <c:dLbls>
          <c:showLegendKey val="0"/>
          <c:showVal val="0"/>
          <c:showCatName val="0"/>
          <c:showSerName val="0"/>
          <c:showPercent val="0"/>
          <c:showBubbleSize val="0"/>
        </c:dLbls>
        <c:marker val="1"/>
        <c:smooth val="0"/>
        <c:axId val="636214856"/>
        <c:axId val="636216424"/>
      </c:lineChart>
      <c:catAx>
        <c:axId val="636214856"/>
        <c:scaling>
          <c:orientation val="minMax"/>
        </c:scaling>
        <c:delete val="0"/>
        <c:axPos val="b"/>
        <c:numFmt formatCode="0" sourceLinked="0"/>
        <c:majorTickMark val="out"/>
        <c:minorTickMark val="none"/>
        <c:tickLblPos val="nextTo"/>
        <c:spPr>
          <a:ln w="2663">
            <a:solidFill>
              <a:schemeClr val="tx1"/>
            </a:solidFill>
            <a:prstDash val="solid"/>
          </a:ln>
        </c:spPr>
        <c:txPr>
          <a:bodyPr rot="0" vert="horz"/>
          <a:lstStyle/>
          <a:p>
            <a:pPr>
              <a:defRPr sz="1200">
                <a:solidFill>
                  <a:srgbClr val="4C515A"/>
                </a:solidFill>
              </a:defRPr>
            </a:pPr>
            <a:endParaRPr lang="en-US"/>
          </a:p>
        </c:txPr>
        <c:crossAx val="636216424"/>
        <c:crosses val="autoZero"/>
        <c:auto val="1"/>
        <c:lblAlgn val="ctr"/>
        <c:lblOffset val="100"/>
        <c:tickLblSkip val="5"/>
        <c:tickMarkSkip val="5"/>
        <c:noMultiLvlLbl val="0"/>
      </c:catAx>
      <c:valAx>
        <c:axId val="636216424"/>
        <c:scaling>
          <c:orientation val="minMax"/>
          <c:max val="84"/>
          <c:min val="70"/>
        </c:scaling>
        <c:delete val="0"/>
        <c:axPos val="l"/>
        <c:numFmt formatCode="#,##0" sourceLinked="0"/>
        <c:majorTickMark val="out"/>
        <c:minorTickMark val="none"/>
        <c:tickLblPos val="nextTo"/>
        <c:spPr>
          <a:ln w="2663">
            <a:solidFill>
              <a:schemeClr val="tx1"/>
            </a:solidFill>
            <a:prstDash val="solid"/>
          </a:ln>
        </c:spPr>
        <c:txPr>
          <a:bodyPr rot="0" vert="horz"/>
          <a:lstStyle/>
          <a:p>
            <a:pPr>
              <a:defRPr sz="1400">
                <a:solidFill>
                  <a:srgbClr val="4C515A"/>
                </a:solidFill>
              </a:defRPr>
            </a:pPr>
            <a:endParaRPr lang="en-US"/>
          </a:p>
        </c:txPr>
        <c:crossAx val="636214856"/>
        <c:crosses val="autoZero"/>
        <c:crossBetween val="between"/>
      </c:valAx>
      <c:spPr>
        <a:noFill/>
        <a:ln w="21304">
          <a:noFill/>
        </a:ln>
      </c:spPr>
    </c:plotArea>
    <c:legend>
      <c:legendPos val="r"/>
      <c:layout>
        <c:manualLayout>
          <c:xMode val="edge"/>
          <c:yMode val="edge"/>
          <c:x val="0.78212217503767933"/>
          <c:y val="0"/>
          <c:w val="0.21006979479612031"/>
          <c:h val="0.85228730877378367"/>
        </c:manualLayout>
      </c:layout>
      <c:overlay val="0"/>
      <c:spPr>
        <a:noFill/>
        <a:ln w="21304">
          <a:noFill/>
        </a:ln>
      </c:spPr>
      <c:txPr>
        <a:bodyPr/>
        <a:lstStyle/>
        <a:p>
          <a:pPr>
            <a:defRPr sz="1200"/>
          </a:pPr>
          <a:endParaRPr lang="en-US"/>
        </a:p>
      </c:txPr>
    </c:legend>
    <c:plotVisOnly val="1"/>
    <c:dispBlanksAs val="gap"/>
    <c:showDLblsOverMax val="0"/>
  </c:chart>
  <c:spPr>
    <a:noFill/>
    <a:ln>
      <a:noFill/>
    </a:ln>
  </c:spPr>
  <c:txPr>
    <a:bodyPr/>
    <a:lstStyle/>
    <a:p>
      <a:pPr>
        <a:defRPr sz="1400" b="0" i="0" u="none" strike="noStrike" baseline="0">
          <a:solidFill>
            <a:schemeClr val="accent5"/>
          </a:solidFill>
          <a:latin typeface="Lato" panose="020F0502020204030203" pitchFamily="34" charset="0"/>
          <a:ea typeface="Lato" panose="020F0502020204030203" pitchFamily="34" charset="0"/>
          <a:cs typeface="Lato" panose="020F0502020204030203"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9.5561680577812613E-2"/>
          <c:w val="0.9392045491069305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0" sourceLinked="0"/>
            <c:spPr>
              <a:noFill/>
              <a:ln w="30111">
                <a:noFill/>
              </a:ln>
            </c:spPr>
            <c:txPr>
              <a:bodyPr/>
              <a:lstStyle/>
              <a:p>
                <a:pPr>
                  <a:defRPr sz="16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UK</c:v>
                </c:pt>
                <c:pt idx="1">
                  <c:v>GER</c:v>
                </c:pt>
                <c:pt idx="2">
                  <c:v>NETH</c:v>
                </c:pt>
                <c:pt idx="3">
                  <c:v>SWE</c:v>
                </c:pt>
                <c:pt idx="4">
                  <c:v>SWITZ</c:v>
                </c:pt>
                <c:pt idx="5">
                  <c:v>NZ</c:v>
                </c:pt>
                <c:pt idx="6">
                  <c:v>NOR</c:v>
                </c:pt>
                <c:pt idx="7">
                  <c:v>CAN</c:v>
                </c:pt>
                <c:pt idx="8">
                  <c:v>AUS</c:v>
                </c:pt>
                <c:pt idx="9">
                  <c:v>FRA</c:v>
                </c:pt>
                <c:pt idx="10">
                  <c:v>US</c:v>
                </c:pt>
              </c:strCache>
            </c:strRef>
          </c:cat>
          <c:val>
            <c:numRef>
              <c:f>Sheet1!$B$2:$B$12</c:f>
              <c:numCache>
                <c:formatCode>General</c:formatCode>
                <c:ptCount val="11"/>
                <c:pt idx="0">
                  <c:v>7.3</c:v>
                </c:pt>
                <c:pt idx="1">
                  <c:v>10.199999999999999</c:v>
                </c:pt>
                <c:pt idx="2">
                  <c:v>10.5</c:v>
                </c:pt>
                <c:pt idx="3">
                  <c:v>11.1</c:v>
                </c:pt>
                <c:pt idx="4">
                  <c:v>11.2</c:v>
                </c:pt>
                <c:pt idx="5">
                  <c:v>11.5</c:v>
                </c:pt>
                <c:pt idx="6">
                  <c:v>11.6</c:v>
                </c:pt>
                <c:pt idx="7">
                  <c:v>11.8</c:v>
                </c:pt>
                <c:pt idx="8">
                  <c:v>11.9</c:v>
                </c:pt>
                <c:pt idx="9">
                  <c:v>13.1</c:v>
                </c:pt>
                <c:pt idx="10">
                  <c:v>13.9</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Sheet1!$C$2:$C$12</c:f>
              <c:numCache>
                <c:formatCode>General</c:formatCode>
                <c:ptCount val="11"/>
                <c:pt idx="0">
                  <c:v>11.5</c:v>
                </c:pt>
                <c:pt idx="1">
                  <c:v>11.5</c:v>
                </c:pt>
                <c:pt idx="2">
                  <c:v>11.5</c:v>
                </c:pt>
                <c:pt idx="3">
                  <c:v>11.5</c:v>
                </c:pt>
                <c:pt idx="4">
                  <c:v>11.5</c:v>
                </c:pt>
                <c:pt idx="5">
                  <c:v>11.5</c:v>
                </c:pt>
                <c:pt idx="6">
                  <c:v>11.5</c:v>
                </c:pt>
                <c:pt idx="7">
                  <c:v>11.5</c:v>
                </c:pt>
                <c:pt idx="8">
                  <c:v>11.5</c:v>
                </c:pt>
                <c:pt idx="9">
                  <c:v>11.5</c:v>
                </c:pt>
                <c:pt idx="10">
                  <c:v>11.5</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9.5561680577812613E-2"/>
          <c:w val="0.9392045491069305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 sourceLinked="0"/>
            <c:spPr>
              <a:noFill/>
              <a:ln w="30111">
                <a:noFill/>
              </a:ln>
            </c:spPr>
            <c:txPr>
              <a:bodyPr/>
              <a:lstStyle/>
              <a:p>
                <a:pPr>
                  <a:defRPr sz="16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NETH</c:v>
                </c:pt>
                <c:pt idx="1">
                  <c:v>UK</c:v>
                </c:pt>
                <c:pt idx="2">
                  <c:v>AUS</c:v>
                </c:pt>
                <c:pt idx="3">
                  <c:v>SWITZ</c:v>
                </c:pt>
                <c:pt idx="4">
                  <c:v>NOR</c:v>
                </c:pt>
                <c:pt idx="5">
                  <c:v>NZ</c:v>
                </c:pt>
                <c:pt idx="6">
                  <c:v>GER</c:v>
                </c:pt>
                <c:pt idx="7">
                  <c:v>FRA</c:v>
                </c:pt>
                <c:pt idx="8">
                  <c:v>SWE</c:v>
                </c:pt>
                <c:pt idx="9">
                  <c:v>CAN</c:v>
                </c:pt>
                <c:pt idx="10">
                  <c:v>US</c:v>
                </c:pt>
              </c:strCache>
            </c:strRef>
          </c:cat>
          <c:val>
            <c:numRef>
              <c:f>Sheet1!$B$2:$B$12</c:f>
              <c:numCache>
                <c:formatCode>General</c:formatCode>
                <c:ptCount val="11"/>
                <c:pt idx="0">
                  <c:v>14</c:v>
                </c:pt>
                <c:pt idx="1">
                  <c:v>14</c:v>
                </c:pt>
                <c:pt idx="2">
                  <c:v>15</c:v>
                </c:pt>
                <c:pt idx="3">
                  <c:v>15</c:v>
                </c:pt>
                <c:pt idx="4">
                  <c:v>16</c:v>
                </c:pt>
                <c:pt idx="5">
                  <c:v>16</c:v>
                </c:pt>
                <c:pt idx="6">
                  <c:v>17</c:v>
                </c:pt>
                <c:pt idx="7">
                  <c:v>18</c:v>
                </c:pt>
                <c:pt idx="8">
                  <c:v>18</c:v>
                </c:pt>
                <c:pt idx="9">
                  <c:v>22</c:v>
                </c:pt>
                <c:pt idx="10">
                  <c:v>28</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cat>
            <c:strRef>
              <c:f>Sheet1!$A$2:$A$12</c:f>
              <c:strCache>
                <c:ptCount val="11"/>
                <c:pt idx="0">
                  <c:v>NETH</c:v>
                </c:pt>
                <c:pt idx="1">
                  <c:v>UK</c:v>
                </c:pt>
                <c:pt idx="2">
                  <c:v>AUS</c:v>
                </c:pt>
                <c:pt idx="3">
                  <c:v>SWITZ</c:v>
                </c:pt>
                <c:pt idx="4">
                  <c:v>NOR</c:v>
                </c:pt>
                <c:pt idx="5">
                  <c:v>NZ</c:v>
                </c:pt>
                <c:pt idx="6">
                  <c:v>GER</c:v>
                </c:pt>
                <c:pt idx="7">
                  <c:v>FRA</c:v>
                </c:pt>
                <c:pt idx="8">
                  <c:v>SWE</c:v>
                </c:pt>
                <c:pt idx="9">
                  <c:v>CAN</c:v>
                </c:pt>
                <c:pt idx="10">
                  <c:v>US</c:v>
                </c:pt>
              </c:strCache>
            </c:strRef>
          </c:cat>
          <c:val>
            <c:numRef>
              <c:f>Sheet1!$C$2:$C$12</c:f>
              <c:numCache>
                <c:formatCode>General</c:formatCode>
                <c:ptCount val="11"/>
                <c:pt idx="0">
                  <c:v>17.5</c:v>
                </c:pt>
                <c:pt idx="1">
                  <c:v>17.5</c:v>
                </c:pt>
                <c:pt idx="2">
                  <c:v>17.5</c:v>
                </c:pt>
                <c:pt idx="3">
                  <c:v>17.5</c:v>
                </c:pt>
                <c:pt idx="4">
                  <c:v>17.5</c:v>
                </c:pt>
                <c:pt idx="5">
                  <c:v>17.5</c:v>
                </c:pt>
                <c:pt idx="6">
                  <c:v>17.5</c:v>
                </c:pt>
                <c:pt idx="7">
                  <c:v>17.5</c:v>
                </c:pt>
                <c:pt idx="8">
                  <c:v>17.5</c:v>
                </c:pt>
                <c:pt idx="9">
                  <c:v>17.5</c:v>
                </c:pt>
                <c:pt idx="10">
                  <c:v>17.5</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3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5"/>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9.5561680577812613E-2"/>
          <c:w val="0.9392045491069305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 sourceLinked="0"/>
            <c:spPr>
              <a:noFill/>
              <a:ln w="30111">
                <a:noFill/>
              </a:ln>
            </c:spPr>
            <c:txPr>
              <a:bodyPr/>
              <a:lstStyle/>
              <a:p>
                <a:pPr>
                  <a:defRPr sz="16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SWITZ</c:v>
                </c:pt>
                <c:pt idx="1">
                  <c:v>NOR</c:v>
                </c:pt>
                <c:pt idx="2">
                  <c:v>SWE</c:v>
                </c:pt>
                <c:pt idx="3">
                  <c:v>NETH</c:v>
                </c:pt>
                <c:pt idx="4">
                  <c:v>FRA</c:v>
                </c:pt>
                <c:pt idx="5">
                  <c:v>GER</c:v>
                </c:pt>
                <c:pt idx="6">
                  <c:v>CAN</c:v>
                </c:pt>
                <c:pt idx="7">
                  <c:v>UK</c:v>
                </c:pt>
                <c:pt idx="8">
                  <c:v>AUS</c:v>
                </c:pt>
                <c:pt idx="9">
                  <c:v>NZ</c:v>
                </c:pt>
                <c:pt idx="10">
                  <c:v>US</c:v>
                </c:pt>
              </c:strCache>
            </c:strRef>
          </c:cat>
          <c:val>
            <c:numRef>
              <c:f>Sheet1!$B$2:$B$12</c:f>
              <c:numCache>
                <c:formatCode>General</c:formatCode>
                <c:ptCount val="11"/>
                <c:pt idx="0">
                  <c:v>11.3</c:v>
                </c:pt>
                <c:pt idx="1">
                  <c:v>12</c:v>
                </c:pt>
                <c:pt idx="2">
                  <c:v>13.1</c:v>
                </c:pt>
                <c:pt idx="3">
                  <c:v>13.4</c:v>
                </c:pt>
                <c:pt idx="4">
                  <c:v>17</c:v>
                </c:pt>
                <c:pt idx="5">
                  <c:v>23.6</c:v>
                </c:pt>
                <c:pt idx="6">
                  <c:v>26.3</c:v>
                </c:pt>
                <c:pt idx="7">
                  <c:v>28.7</c:v>
                </c:pt>
                <c:pt idx="8">
                  <c:v>30.4</c:v>
                </c:pt>
                <c:pt idx="9">
                  <c:v>32.200000000000003</c:v>
                </c:pt>
                <c:pt idx="10">
                  <c:v>40</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cat>
            <c:strRef>
              <c:f>Sheet1!$A$2:$A$12</c:f>
              <c:strCache>
                <c:ptCount val="11"/>
                <c:pt idx="0">
                  <c:v>SWITZ</c:v>
                </c:pt>
                <c:pt idx="1">
                  <c:v>NOR</c:v>
                </c:pt>
                <c:pt idx="2">
                  <c:v>SWE</c:v>
                </c:pt>
                <c:pt idx="3">
                  <c:v>NETH</c:v>
                </c:pt>
                <c:pt idx="4">
                  <c:v>FRA</c:v>
                </c:pt>
                <c:pt idx="5">
                  <c:v>GER</c:v>
                </c:pt>
                <c:pt idx="6">
                  <c:v>CAN</c:v>
                </c:pt>
                <c:pt idx="7">
                  <c:v>UK</c:v>
                </c:pt>
                <c:pt idx="8">
                  <c:v>AUS</c:v>
                </c:pt>
                <c:pt idx="9">
                  <c:v>NZ</c:v>
                </c:pt>
                <c:pt idx="10">
                  <c:v>US</c:v>
                </c:pt>
              </c:strCache>
            </c:strRef>
          </c:cat>
          <c:val>
            <c:numRef>
              <c:f>Sheet1!$C$2:$C$12</c:f>
              <c:numCache>
                <c:formatCode>General</c:formatCode>
                <c:ptCount val="11"/>
                <c:pt idx="0">
                  <c:v>21</c:v>
                </c:pt>
                <c:pt idx="1">
                  <c:v>21</c:v>
                </c:pt>
                <c:pt idx="2">
                  <c:v>21</c:v>
                </c:pt>
                <c:pt idx="3">
                  <c:v>21</c:v>
                </c:pt>
                <c:pt idx="4">
                  <c:v>21</c:v>
                </c:pt>
                <c:pt idx="5">
                  <c:v>21</c:v>
                </c:pt>
                <c:pt idx="6">
                  <c:v>21</c:v>
                </c:pt>
                <c:pt idx="7">
                  <c:v>21</c:v>
                </c:pt>
                <c:pt idx="8">
                  <c:v>21</c:v>
                </c:pt>
                <c:pt idx="9">
                  <c:v>21</c:v>
                </c:pt>
                <c:pt idx="10">
                  <c:v>21</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5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10"/>
        <c:minorUnit val="10"/>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9.5561680577812613E-2"/>
          <c:w val="0.9392045491069305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NOR</c:v>
                </c:pt>
                <c:pt idx="1">
                  <c:v>SWIZ</c:v>
                </c:pt>
                <c:pt idx="2">
                  <c:v>GER</c:v>
                </c:pt>
                <c:pt idx="3">
                  <c:v>SWE</c:v>
                </c:pt>
                <c:pt idx="4">
                  <c:v>AUS</c:v>
                </c:pt>
                <c:pt idx="5">
                  <c:v>NETH</c:v>
                </c:pt>
                <c:pt idx="6">
                  <c:v>NZ</c:v>
                </c:pt>
                <c:pt idx="7">
                  <c:v>FRA</c:v>
                </c:pt>
                <c:pt idx="8">
                  <c:v>UK</c:v>
                </c:pt>
                <c:pt idx="9">
                  <c:v>CAN</c:v>
                </c:pt>
                <c:pt idx="10">
                  <c:v>US</c:v>
                </c:pt>
              </c:strCache>
            </c:strRef>
          </c:cat>
          <c:val>
            <c:numRef>
              <c:f>Sheet1!$B$2:$B$12</c:f>
              <c:numCache>
                <c:formatCode>0.0</c:formatCode>
                <c:ptCount val="11"/>
                <c:pt idx="0">
                  <c:v>4.82</c:v>
                </c:pt>
                <c:pt idx="1">
                  <c:v>4.3</c:v>
                </c:pt>
                <c:pt idx="2">
                  <c:v>4.25</c:v>
                </c:pt>
                <c:pt idx="3">
                  <c:v>4.12</c:v>
                </c:pt>
                <c:pt idx="4">
                  <c:v>3.68</c:v>
                </c:pt>
                <c:pt idx="5">
                  <c:v>3.58</c:v>
                </c:pt>
                <c:pt idx="6">
                  <c:v>3.33</c:v>
                </c:pt>
                <c:pt idx="7">
                  <c:v>3.17</c:v>
                </c:pt>
                <c:pt idx="8">
                  <c:v>2.85</c:v>
                </c:pt>
                <c:pt idx="9">
                  <c:v>2.69</c:v>
                </c:pt>
                <c:pt idx="10">
                  <c:v>2.61</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Sheet1!$C$2:$C$12</c:f>
              <c:numCache>
                <c:formatCode>General</c:formatCode>
                <c:ptCount val="11"/>
                <c:pt idx="0">
                  <c:v>3.5</c:v>
                </c:pt>
                <c:pt idx="1">
                  <c:v>3.5</c:v>
                </c:pt>
                <c:pt idx="2">
                  <c:v>3.5</c:v>
                </c:pt>
                <c:pt idx="3">
                  <c:v>3.5</c:v>
                </c:pt>
                <c:pt idx="4">
                  <c:v>3.5</c:v>
                </c:pt>
                <c:pt idx="5">
                  <c:v>3.5</c:v>
                </c:pt>
                <c:pt idx="6">
                  <c:v>3.5</c:v>
                </c:pt>
                <c:pt idx="7">
                  <c:v>3.5</c:v>
                </c:pt>
                <c:pt idx="8">
                  <c:v>3.5</c:v>
                </c:pt>
                <c:pt idx="9">
                  <c:v>3.5</c:v>
                </c:pt>
                <c:pt idx="10">
                  <c:v>3.5</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1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8"/>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2"/>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9.5561680577812613E-2"/>
          <c:w val="0.9392045491069305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SWE</c:v>
                </c:pt>
                <c:pt idx="1">
                  <c:v>NZ</c:v>
                </c:pt>
                <c:pt idx="2">
                  <c:v>US</c:v>
                </c:pt>
                <c:pt idx="3">
                  <c:v>SWIZ</c:v>
                </c:pt>
                <c:pt idx="4">
                  <c:v>NOR</c:v>
                </c:pt>
                <c:pt idx="5">
                  <c:v>FRA</c:v>
                </c:pt>
                <c:pt idx="6">
                  <c:v>CAN</c:v>
                </c:pt>
                <c:pt idx="7">
                  <c:v>AUS</c:v>
                </c:pt>
                <c:pt idx="8">
                  <c:v>NETH</c:v>
                </c:pt>
                <c:pt idx="9">
                  <c:v>GER</c:v>
                </c:pt>
              </c:strCache>
            </c:strRef>
          </c:cat>
          <c:val>
            <c:numRef>
              <c:f>Sheet1!$B$2:$B$11</c:f>
              <c:numCache>
                <c:formatCode>General</c:formatCode>
                <c:ptCount val="10"/>
                <c:pt idx="0">
                  <c:v>2.8</c:v>
                </c:pt>
                <c:pt idx="1">
                  <c:v>3.8</c:v>
                </c:pt>
                <c:pt idx="2">
                  <c:v>4</c:v>
                </c:pt>
                <c:pt idx="3">
                  <c:v>4.3</c:v>
                </c:pt>
                <c:pt idx="4">
                  <c:v>4.5</c:v>
                </c:pt>
                <c:pt idx="5">
                  <c:v>6.1</c:v>
                </c:pt>
                <c:pt idx="6">
                  <c:v>6.8</c:v>
                </c:pt>
                <c:pt idx="7">
                  <c:v>7.7</c:v>
                </c:pt>
                <c:pt idx="8">
                  <c:v>8.3000000000000007</c:v>
                </c:pt>
                <c:pt idx="9">
                  <c:v>9.9</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Sheet1!$C$2:$C$11</c:f>
              <c:numCache>
                <c:formatCode>General</c:formatCode>
                <c:ptCount val="10"/>
                <c:pt idx="0">
                  <c:v>6.8</c:v>
                </c:pt>
                <c:pt idx="1">
                  <c:v>6.8</c:v>
                </c:pt>
                <c:pt idx="2">
                  <c:v>6.8</c:v>
                </c:pt>
                <c:pt idx="3">
                  <c:v>6.8</c:v>
                </c:pt>
                <c:pt idx="4">
                  <c:v>6.8</c:v>
                </c:pt>
                <c:pt idx="5">
                  <c:v>6.8</c:v>
                </c:pt>
                <c:pt idx="6">
                  <c:v>6.8</c:v>
                </c:pt>
                <c:pt idx="7">
                  <c:v>6.8</c:v>
                </c:pt>
                <c:pt idx="8">
                  <c:v>6.8</c:v>
                </c:pt>
                <c:pt idx="9">
                  <c:v>6.8</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1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5"/>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5"/>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9.5561680577812613E-2"/>
          <c:w val="0.9392045491069305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0" sourceLinked="0"/>
            <c:spPr>
              <a:noFill/>
              <a:ln w="30111">
                <a:noFill/>
              </a:ln>
            </c:spPr>
            <c:txPr>
              <a:bodyPr/>
              <a:lstStyle/>
              <a:p>
                <a:pPr>
                  <a:defRPr sz="16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AUS</c:v>
                </c:pt>
                <c:pt idx="1">
                  <c:v>NZ</c:v>
                </c:pt>
                <c:pt idx="2">
                  <c:v>NETH</c:v>
                </c:pt>
                <c:pt idx="3">
                  <c:v>SWE</c:v>
                </c:pt>
                <c:pt idx="4">
                  <c:v>SWITZ</c:v>
                </c:pt>
                <c:pt idx="5">
                  <c:v>US</c:v>
                </c:pt>
                <c:pt idx="6">
                  <c:v>FRA</c:v>
                </c:pt>
                <c:pt idx="7">
                  <c:v>UK</c:v>
                </c:pt>
                <c:pt idx="8">
                  <c:v>NOR</c:v>
                </c:pt>
                <c:pt idx="9">
                  <c:v>CAN</c:v>
                </c:pt>
                <c:pt idx="10">
                  <c:v>GER</c:v>
                </c:pt>
              </c:strCache>
            </c:strRef>
          </c:cat>
          <c:val>
            <c:numRef>
              <c:f>Sheet1!$B$2:$B$12</c:f>
              <c:numCache>
                <c:formatCode>General</c:formatCode>
                <c:ptCount val="11"/>
                <c:pt idx="0">
                  <c:v>4.2</c:v>
                </c:pt>
                <c:pt idx="1">
                  <c:v>4.9000000000000004</c:v>
                </c:pt>
                <c:pt idx="2">
                  <c:v>5</c:v>
                </c:pt>
                <c:pt idx="3">
                  <c:v>5.5</c:v>
                </c:pt>
                <c:pt idx="4">
                  <c:v>5.5</c:v>
                </c:pt>
                <c:pt idx="5">
                  <c:v>5.5</c:v>
                </c:pt>
                <c:pt idx="6">
                  <c:v>5.6</c:v>
                </c:pt>
                <c:pt idx="7">
                  <c:v>5.9</c:v>
                </c:pt>
                <c:pt idx="8">
                  <c:v>6</c:v>
                </c:pt>
                <c:pt idx="9">
                  <c:v>7.4</c:v>
                </c:pt>
                <c:pt idx="10">
                  <c:v>7.5</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Sheet1!$C$2:$C$12</c:f>
              <c:numCache>
                <c:formatCode>General</c:formatCode>
                <c:ptCount val="11"/>
                <c:pt idx="0">
                  <c:v>6.4</c:v>
                </c:pt>
                <c:pt idx="1">
                  <c:v>6.4</c:v>
                </c:pt>
                <c:pt idx="2">
                  <c:v>6.4</c:v>
                </c:pt>
                <c:pt idx="3">
                  <c:v>6.4</c:v>
                </c:pt>
                <c:pt idx="4">
                  <c:v>6.4</c:v>
                </c:pt>
                <c:pt idx="5">
                  <c:v>6.4</c:v>
                </c:pt>
                <c:pt idx="6">
                  <c:v>6.4</c:v>
                </c:pt>
                <c:pt idx="7">
                  <c:v>6.4</c:v>
                </c:pt>
                <c:pt idx="8">
                  <c:v>6.4</c:v>
                </c:pt>
                <c:pt idx="9">
                  <c:v>6.4</c:v>
                </c:pt>
                <c:pt idx="10">
                  <c:v>6.4</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1"/>
      </c:valAx>
      <c:spPr>
        <a:noFill/>
        <a:ln w="25400">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1/31/20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863621-2E60-B848-8968-B0341E26A312}" type="slidenum">
              <a:rPr lang="en-US" smtClean="0"/>
              <a:t>1</a:t>
            </a:fld>
            <a:endParaRPr lang="en-US"/>
          </a:p>
        </p:txBody>
      </p:sp>
      <p:sp>
        <p:nvSpPr>
          <p:cNvPr id="5" name="Header Placeholder 4"/>
          <p:cNvSpPr>
            <a:spLocks noGrp="1"/>
          </p:cNvSpPr>
          <p:nvPr>
            <p:ph type="hdr" sz="quarter" idx="11"/>
          </p:nvPr>
        </p:nvSpPr>
        <p:spPr/>
        <p:txBody>
          <a:bodyPr/>
          <a:lstStyle/>
          <a:p>
            <a:r>
              <a:rPr lang="en-US"/>
              <a:t>2018 Commonwealth Fund Multinational Comparisons of Health Systems Data</a:t>
            </a:r>
          </a:p>
        </p:txBody>
      </p:sp>
    </p:spTree>
    <p:extLst>
      <p:ext uri="{BB962C8B-B14F-4D97-AF65-F5344CB8AC3E}">
        <p14:creationId xmlns:p14="http://schemas.microsoft.com/office/powerpoint/2010/main" val="3296341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4</a:t>
            </a:fld>
            <a:endParaRPr lang="en-US"/>
          </a:p>
        </p:txBody>
      </p:sp>
    </p:spTree>
    <p:extLst>
      <p:ext uri="{BB962C8B-B14F-4D97-AF65-F5344CB8AC3E}">
        <p14:creationId xmlns:p14="http://schemas.microsoft.com/office/powerpoint/2010/main" val="42447586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dirty="0"/>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1" spc="0" baseline="0">
                <a:solidFill>
                  <a:schemeClr val="bg1"/>
                </a:solidFill>
                <a:effectLst/>
              </a:defRPr>
            </a:lvl1pPr>
          </a:lstStyle>
          <a:p>
            <a:r>
              <a:rPr lang="en-US" dirty="0"/>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657292"/>
            <a:ext cx="2617952" cy="784686"/>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363874F8-CB91-314C-8CDA-9FDCCE44AAEE}"/>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9A0D1C0F-BDB6-DF41-9C4F-6B29613C19F6}"/>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F1FDB8E5-1F2A-8D49-8F93-C132AF543B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DD61E009-1F74-DF41-B94D-B0613B15BFD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A8A42BAD-84D4-D34F-8DAF-74462CF7CBD0}"/>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BCCAACB1-C1DA-DF4A-8AF8-CC0B809C227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cxnSp>
        <p:nvCxnSpPr>
          <p:cNvPr id="50" name="Straight Connector 49"/>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1"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0"/>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1F12D821-3740-5F42-A695-5737A1EA579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D02720E4-0C4F-2C4B-A6F8-B225AC377C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26188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B7CDA024-1BCD-1249-AF35-1ED8A3703B38}"/>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6">
            <a:extLst>
              <a:ext uri="{FF2B5EF4-FFF2-40B4-BE49-F238E27FC236}">
                <a16:creationId xmlns:a16="http://schemas.microsoft.com/office/drawing/2014/main" id="{6EA73BAE-6791-A449-890C-E0DCE2EC8D77}"/>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42A05484-D197-8449-9354-17BFFC595B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a:t>Drag picture to placeholder or click icon to add</a:t>
            </a:r>
            <a:endParaRPr lang="en-US" dirty="0"/>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2" name="Text Placeholder 6">
            <a:extLst>
              <a:ext uri="{FF2B5EF4-FFF2-40B4-BE49-F238E27FC236}">
                <a16:creationId xmlns:a16="http://schemas.microsoft.com/office/drawing/2014/main" id="{8B131DE5-CEB2-9843-BEA6-3FA7C4EFD03A}"/>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5E0A9E5A-3777-3444-AE9F-AB29FF6324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0DC2282F-3013-9B45-AE8D-78869F3B93D7}"/>
              </a:ext>
            </a:extLst>
          </p:cNvPr>
          <p:cNvSpPr>
            <a:spLocks noGrp="1"/>
          </p:cNvSpPr>
          <p:nvPr>
            <p:ph type="ftr" sz="quarter" idx="15"/>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9054507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8128E848-2C8D-1C4B-BC7C-D01514AD28C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11A20E5A-34C8-4044-922E-A5E9B1CD84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5ED891DC-4BDA-574F-8D0F-3856C0367A95}"/>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6">
            <a:extLst>
              <a:ext uri="{FF2B5EF4-FFF2-40B4-BE49-F238E27FC236}">
                <a16:creationId xmlns:a16="http://schemas.microsoft.com/office/drawing/2014/main" id="{7828546D-4B6C-A543-96D4-05747FB8DD2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D27F049-6C1A-FB4C-95E3-E6444D6C21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a:t>Drag picture to placeholder or click icon to add</a:t>
            </a:r>
            <a:endParaRPr lang="en-US" dirty="0"/>
          </a:p>
        </p:txBody>
      </p:sp>
      <p:sp>
        <p:nvSpPr>
          <p:cNvPr id="15"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456295" y="5999997"/>
            <a:ext cx="6024667"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D74643B8-CFC9-B54E-B115-7F087DBB97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22496876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7" y="5999998"/>
            <a:ext cx="6024666" cy="777374"/>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82962BA5-BEDE-2E41-8599-BAEF19A7B8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35" name="Picture 34">
            <a:extLst>
              <a:ext uri="{FF2B5EF4-FFF2-40B4-BE49-F238E27FC236}">
                <a16:creationId xmlns:a16="http://schemas.microsoft.com/office/drawing/2014/main" id="{18B6FC6C-7B47-CE49-98E7-67B0CDD38F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a:t>Drag picture to placeholder or click icon to add</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7817"/>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17953DE6-C42C-2741-8210-545029352F3B}"/>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AE2DDBCE-2E09-FC44-A7BB-1DDC7FAEEE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chemeClr val="accent2">
              <a:lumMod val="60000"/>
              <a:lumOff val="4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chemeClr val="accent2">
              <a:lumMod val="20000"/>
              <a:lumOff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chemeClr val="accent2">
              <a:lumMod val="20000"/>
              <a:lumOff val="80000"/>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chemeClr val="accent2">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chemeClr val="accent2">
              <a:lumMod val="40000"/>
              <a:lumOff val="60000"/>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chemeClr val="accent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chemeClr val="accent2">
              <a:lumMod val="40000"/>
              <a:lumOff val="6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chemeClr val="accent2">
              <a:lumMod val="75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chemeClr val="accent2">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chemeClr val="accent2">
              <a:lumMod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chemeClr val="accent2">
              <a:alpha val="7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6"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35" name="Picture 34">
            <a:extLst>
              <a:ext uri="{FF2B5EF4-FFF2-40B4-BE49-F238E27FC236}">
                <a16:creationId xmlns:a16="http://schemas.microsoft.com/office/drawing/2014/main" id="{763FEE47-F1CB-DA4B-B896-D80B21BFC4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618709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Text Placeholder 6">
            <a:extLst>
              <a:ext uri="{FF2B5EF4-FFF2-40B4-BE49-F238E27FC236}">
                <a16:creationId xmlns:a16="http://schemas.microsoft.com/office/drawing/2014/main" id="{32243C6F-909E-4F4E-BE06-20F78304CF7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A83B34DF-A767-5844-B3B8-534E132072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578D18D6-5355-B847-867A-88851FBFB4D3}"/>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0B607CD4-0A0B-4844-A461-7C421EC293C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8E0D6BB7-E3D2-4E49-B962-8713A5D71F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a:t>Drag picture to placeholder or click icon to add</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pic>
        <p:nvPicPr>
          <p:cNvPr id="14" name="Picture 13">
            <a:extLst>
              <a:ext uri="{FF2B5EF4-FFF2-40B4-BE49-F238E27FC236}">
                <a16:creationId xmlns:a16="http://schemas.microsoft.com/office/drawing/2014/main" id="{6F3662ED-784C-D249-8795-CA82D1CC1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Text Placeholder 4"/>
          <p:cNvSpPr>
            <a:spLocks noGrp="1"/>
          </p:cNvSpPr>
          <p:nvPr>
            <p:ph type="body" sz="quarter" idx="21"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6"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FC0B4BE5-2887-AE45-9F8B-D30C7DD64F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sp>
        <p:nvSpPr>
          <p:cNvPr id="9" name="Text Placeholder 4"/>
          <p:cNvSpPr>
            <a:spLocks noGrp="1"/>
          </p:cNvSpPr>
          <p:nvPr>
            <p:ph type="body" sz="quarter" idx="21" hasCustomPrompt="1"/>
          </p:nvPr>
        </p:nvSpPr>
        <p:spPr>
          <a:xfrm>
            <a:off x="2456297" y="5999997"/>
            <a:ext cx="603075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43A002C4-E0D3-A54E-A3B4-4CDAE08A7A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5788"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7"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33" name="Picture 32">
            <a:extLst>
              <a:ext uri="{FF2B5EF4-FFF2-40B4-BE49-F238E27FC236}">
                <a16:creationId xmlns:a16="http://schemas.microsoft.com/office/drawing/2014/main" id="{932915A1-93EA-4542-9602-D99BAD4474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dirty="0"/>
              <a:t>Insert Source Info</a:t>
            </a:r>
          </a:p>
        </p:txBody>
      </p:sp>
      <p:sp>
        <p:nvSpPr>
          <p:cNvPr id="15"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D5192451-5459-9D43-8A99-516D9A08E359}"/>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5E6D3F57-B7D9-8F4B-98EC-025799A5977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dirty="0"/>
              <a:t>Insert Source Info</a:t>
            </a:r>
          </a:p>
        </p:txBody>
      </p:sp>
      <p:sp>
        <p:nvSpPr>
          <p:cNvPr id="12"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4AD26ECB-F423-1045-92B3-BDC984610628}"/>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D2C8B7AD-A6D7-AE46-8C4C-7FBBC674BCD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7DE5A2D0-4F13-F245-8C06-5F0B8F40A9F8}"/>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25419DB-9474-2846-8B3E-DA30852DC010}"/>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ED40BC8F-F8D9-4849-9747-9D85A748CBF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59A9B494-9F9D-2F40-9D90-755C68BE6CB6}"/>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F6CCD010-54C7-3541-BC74-F2FAF23D8F2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767F2C01-7E98-AC47-B47D-D0991DB0C91E}"/>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E461B5FA-93C6-B347-8327-62EA2D3914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CMWF Graph - Blue_100">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47920"/>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3018620" y="5999997"/>
            <a:ext cx="5462342" cy="777375"/>
          </a:xfrm>
        </p:spPr>
        <p:txBody>
          <a:bodyPr anchor="ct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solidFill>
              </a:rPr>
              <a:pPr/>
              <a:t>‹#›</a:t>
            </a:fld>
            <a:endParaRPr lang="en-US" sz="900" dirty="0">
              <a:solidFill>
                <a:srgbClr val="044C7F"/>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66" y="6159014"/>
            <a:ext cx="1921542" cy="429995"/>
          </a:xfrm>
          <a:prstGeom prst="rect">
            <a:avLst/>
          </a:prstGeom>
        </p:spPr>
      </p:pic>
    </p:spTree>
    <p:extLst>
      <p:ext uri="{BB962C8B-B14F-4D97-AF65-F5344CB8AC3E}">
        <p14:creationId xmlns:p14="http://schemas.microsoft.com/office/powerpoint/2010/main" val="384755712"/>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2562DAF0-0013-6F44-BDC5-714FFED30602}"/>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4C87A2EC-438B-1044-A3AF-99AFAEEEE1ED}"/>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2" name="Footer Placeholder 1">
            <a:extLst>
              <a:ext uri="{FF2B5EF4-FFF2-40B4-BE49-F238E27FC236}">
                <a16:creationId xmlns:a16="http://schemas.microsoft.com/office/drawing/2014/main" id="{81A03275-5D2F-F946-BFA4-D6D1D463EACB}"/>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sp>
        <p:nvSpPr>
          <p:cNvPr id="11" name="Slide Number Placeholder 5">
            <a:extLst>
              <a:ext uri="{FF2B5EF4-FFF2-40B4-BE49-F238E27FC236}">
                <a16:creationId xmlns:a16="http://schemas.microsoft.com/office/drawing/2014/main" id="{5B72AB5F-9111-7A4D-8C29-A328BB78CC8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pic>
        <p:nvPicPr>
          <p:cNvPr id="15" name="Picture 14">
            <a:extLst>
              <a:ext uri="{FF2B5EF4-FFF2-40B4-BE49-F238E27FC236}">
                <a16:creationId xmlns:a16="http://schemas.microsoft.com/office/drawing/2014/main" id="{5F60C7B4-8011-AE4E-AFED-B82E5203D1E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8BB3BA39-CAEA-E44B-9F64-BBF355856EDC}"/>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887B07FF-40DE-744D-8C1D-8DBC2A74BC92}"/>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C39ACE06-2526-3D4B-986D-A4CA8AD72D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BD7E2D29-8510-8D43-9502-458D3D71BEB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C4EDE8F-4CE8-3B46-9C2F-C9D4265E891E}"/>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A9510EE1-CD7A-1B4D-91F4-3263012B166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a:solidFill>
                  <a:schemeClr val="tx1"/>
                </a:solidFill>
              </a:rPr>
              <a:t>Meeting Name  |  Meeting Date</a:t>
            </a: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809" r:id="rId2"/>
    <p:sldLayoutId id="2147483738" r:id="rId3"/>
    <p:sldLayoutId id="2147483736" r:id="rId4"/>
    <p:sldLayoutId id="2147483737" r:id="rId5"/>
    <p:sldLayoutId id="2147483739"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12" r:id="rId17"/>
    <p:sldLayoutId id="2147483781" r:id="rId18"/>
    <p:sldLayoutId id="2147483782" r:id="rId19"/>
    <p:sldLayoutId id="2147483808" r:id="rId20"/>
    <p:sldLayoutId id="2147483796" r:id="rId21"/>
    <p:sldLayoutId id="2147483797" r:id="rId22"/>
    <p:sldLayoutId id="2147483722" r:id="rId23"/>
    <p:sldLayoutId id="2147483763" r:id="rId24"/>
    <p:sldLayoutId id="2147483791" r:id="rId25"/>
    <p:sldLayoutId id="2147483807" r:id="rId26"/>
    <p:sldLayoutId id="2147483798" r:id="rId27"/>
    <p:sldLayoutId id="2147483799" r:id="rId28"/>
    <p:sldLayoutId id="2147483786" r:id="rId29"/>
    <p:sldLayoutId id="2147483787" r:id="rId30"/>
    <p:sldLayoutId id="2147483733" r:id="rId31"/>
    <p:sldLayoutId id="2147483800" r:id="rId32"/>
    <p:sldLayoutId id="2147483801" r:id="rId33"/>
    <p:sldLayoutId id="2147483802" r:id="rId34"/>
    <p:sldLayoutId id="2147483764" r:id="rId35"/>
    <p:sldLayoutId id="2147483762" r:id="rId36"/>
    <p:sldLayoutId id="2147483790" r:id="rId37"/>
    <p:sldLayoutId id="2147483792" r:id="rId38"/>
    <p:sldLayoutId id="2147483793" r:id="rId39"/>
    <p:sldLayoutId id="2147483794" r:id="rId40"/>
    <p:sldLayoutId id="2147483795" r:id="rId41"/>
    <p:sldLayoutId id="2147483767" r:id="rId42"/>
    <p:sldLayoutId id="2147483803" r:id="rId43"/>
    <p:sldLayoutId id="2147483810" r:id="rId44"/>
  </p:sldLayoutIdLst>
  <p:hf sldNum="0" hdr="0" dt="0"/>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8" name="Rectangle 7"/>
          <p:cNvSpPr/>
          <p:nvPr/>
        </p:nvSpPr>
        <p:spPr bwMode="auto">
          <a:xfrm>
            <a:off x="0" y="1612018"/>
            <a:ext cx="9144000" cy="2819400"/>
          </a:xfrm>
          <a:prstGeom prst="rect">
            <a:avLst/>
          </a:prstGeom>
          <a:solidFill>
            <a:srgbClr val="08263E">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bwMode="auto">
          <a:xfrm>
            <a:off x="13699" y="1866017"/>
            <a:ext cx="9144000" cy="2338475"/>
          </a:xfrm>
          <a:prstGeom prst="rect">
            <a:avLst/>
          </a:prstGeom>
          <a:solidFill>
            <a:srgbClr val="08263E">
              <a:alpha val="85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endParaRPr>
          </a:p>
        </p:txBody>
      </p:sp>
      <p:sp>
        <p:nvSpPr>
          <p:cNvPr id="2" name="Text Placeholder 1"/>
          <p:cNvSpPr>
            <a:spLocks noGrp="1"/>
          </p:cNvSpPr>
          <p:nvPr>
            <p:ph type="body" sz="quarter" idx="11"/>
          </p:nvPr>
        </p:nvSpPr>
        <p:spPr>
          <a:xfrm>
            <a:off x="652028" y="3459806"/>
            <a:ext cx="6116216" cy="924375"/>
          </a:xfrm>
        </p:spPr>
        <p:txBody>
          <a:bodyPr/>
          <a:lstStyle/>
          <a:p>
            <a:r>
              <a:rPr lang="en-US" dirty="0">
                <a:latin typeface="Lato" panose="020F0502020204030203" pitchFamily="34" charset="0"/>
                <a:ea typeface="Lato" panose="020F0502020204030203" pitchFamily="34" charset="0"/>
                <a:cs typeface="Lato" panose="020F0502020204030203" pitchFamily="34" charset="0"/>
              </a:rPr>
              <a:t>Roosa Tikkanen</a:t>
            </a:r>
          </a:p>
          <a:p>
            <a:r>
              <a:rPr lang="en-US" dirty="0">
                <a:latin typeface="Lato" panose="020F0502020204030203" pitchFamily="34" charset="0"/>
                <a:ea typeface="Lato" panose="020F0502020204030203" pitchFamily="34" charset="0"/>
                <a:cs typeface="Lato" panose="020F0502020204030203" pitchFamily="34" charset="0"/>
              </a:rPr>
              <a:t>The Commonwealth Fund</a:t>
            </a:r>
          </a:p>
        </p:txBody>
      </p:sp>
      <p:sp>
        <p:nvSpPr>
          <p:cNvPr id="3" name="Title 2"/>
          <p:cNvSpPr>
            <a:spLocks noGrp="1"/>
          </p:cNvSpPr>
          <p:nvPr>
            <p:ph type="ctrTitle"/>
          </p:nvPr>
        </p:nvSpPr>
        <p:spPr>
          <a:xfrm>
            <a:off x="652028" y="1062924"/>
            <a:ext cx="7772400" cy="2221708"/>
          </a:xfrm>
        </p:spPr>
        <p:txBody>
          <a:bodyPr>
            <a:normAutofit/>
          </a:bodyPr>
          <a:lstStyle/>
          <a:p>
            <a:r>
              <a:rPr lang="en-US" sz="4000" dirty="0">
                <a:latin typeface="Lato" panose="020F0502020204030203" pitchFamily="34" charset="0"/>
                <a:ea typeface="Lato" panose="020F0502020204030203" pitchFamily="34" charset="0"/>
                <a:cs typeface="Lato" panose="020F0502020204030203" pitchFamily="34" charset="0"/>
              </a:rPr>
              <a:t>Multinational Comparisons</a:t>
            </a:r>
            <a:br>
              <a:rPr lang="en-US" sz="4000" dirty="0">
                <a:latin typeface="Lato" panose="020F0502020204030203" pitchFamily="34" charset="0"/>
                <a:ea typeface="Lato" panose="020F0502020204030203" pitchFamily="34" charset="0"/>
                <a:cs typeface="Lato" panose="020F0502020204030203" pitchFamily="34" charset="0"/>
              </a:rPr>
            </a:br>
            <a:r>
              <a:rPr lang="en-US" sz="4000" dirty="0">
                <a:latin typeface="Lato" panose="020F0502020204030203" pitchFamily="34" charset="0"/>
                <a:ea typeface="Lato" panose="020F0502020204030203" pitchFamily="34" charset="0"/>
                <a:cs typeface="Lato" panose="020F0502020204030203" pitchFamily="34" charset="0"/>
              </a:rPr>
              <a:t>of Health Systems Data, 2019</a:t>
            </a:r>
          </a:p>
        </p:txBody>
      </p:sp>
    </p:spTree>
    <p:extLst>
      <p:ext uri="{BB962C8B-B14F-4D97-AF65-F5344CB8AC3E}">
        <p14:creationId xmlns:p14="http://schemas.microsoft.com/office/powerpoint/2010/main" val="3859024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lstStyle/>
          <a:p>
            <a:r>
              <a:rPr lang="en-US" dirty="0">
                <a:solidFill>
                  <a:schemeClr val="tx1"/>
                </a:solidFill>
              </a:rPr>
              <a:t>Data shown for 2017 or nearest year; except 2016 for GER; 2013 for NZ.</a:t>
            </a:r>
            <a:r>
              <a:rPr lang="en-US" dirty="0">
                <a:solidFill>
                  <a:srgbClr val="FF0000"/>
                </a:solidFill>
              </a:rPr>
              <a:t> </a:t>
            </a:r>
            <a:r>
              <a:rPr lang="en-US" dirty="0">
                <a:solidFill>
                  <a:schemeClr val="tx1"/>
                </a:solidFill>
              </a:rPr>
              <a:t>No data for NOR, SWE. OECD average reflects the average of 36 OECD member countries, including ones not shown here. </a:t>
            </a:r>
          </a:p>
          <a:p>
            <a:r>
              <a:rPr lang="en-US" dirty="0">
                <a:solidFill>
                  <a:srgbClr val="4C515A"/>
                </a:solidFill>
              </a:rPr>
              <a:t>Source: OECD Health Data 2019.</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UTILIZATION</a:t>
            </a:r>
            <a:endParaRPr lang="en-US" dirty="0">
              <a:solidFill>
                <a:srgbClr val="FF0000"/>
              </a:solidFill>
            </a:endParaRP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p:txBody>
          <a:bodyPr/>
          <a:lstStyle/>
          <a:p>
            <a:r>
              <a:rPr lang="en-US" sz="3100" dirty="0">
                <a:solidFill>
                  <a:srgbClr val="4C515A"/>
                </a:solidFill>
                <a:ea typeface="Lato" panose="020F0502020204030203" pitchFamily="34" charset="0"/>
                <a:cs typeface="Lato" panose="020F0502020204030203" pitchFamily="34" charset="0"/>
              </a:rPr>
              <a:t>MRI Exams, 2017</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3496058094"/>
              </p:ext>
            </p:extLst>
          </p:nvPr>
        </p:nvGraphicFramePr>
        <p:xfrm>
          <a:off x="702733" y="1558834"/>
          <a:ext cx="7778230"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521069" y="1558956"/>
            <a:ext cx="5261421" cy="276999"/>
          </a:xfrm>
          <a:prstGeom prst="rect">
            <a:avLst/>
          </a:prstGeom>
          <a:noFill/>
        </p:spPr>
        <p:txBody>
          <a:bodyPr wrap="square" rtlCol="0">
            <a:spAutoFit/>
          </a:bodyPr>
          <a:lstStyle/>
          <a:p>
            <a:pPr defTabSz="914400"/>
            <a:r>
              <a:rPr lang="en-US" sz="1200" dirty="0">
                <a:solidFill>
                  <a:srgbClr val="4C515A"/>
                </a:solidFill>
                <a:ea typeface="Lato" charset="0"/>
                <a:cs typeface="Lato" charset="0"/>
              </a:rPr>
              <a:t>Exams per 1,000 population</a:t>
            </a:r>
          </a:p>
        </p:txBody>
      </p:sp>
      <p:sp>
        <p:nvSpPr>
          <p:cNvPr id="8" name="TextBox 1">
            <a:extLst>
              <a:ext uri="{FF2B5EF4-FFF2-40B4-BE49-F238E27FC236}">
                <a16:creationId xmlns:a16="http://schemas.microsoft.com/office/drawing/2014/main" id="{23851E9A-6D82-468E-B8C2-DFEC9CC7B464}"/>
              </a:ext>
            </a:extLst>
          </p:cNvPr>
          <p:cNvSpPr txBox="1"/>
          <p:nvPr/>
        </p:nvSpPr>
        <p:spPr>
          <a:xfrm>
            <a:off x="1462714" y="3675915"/>
            <a:ext cx="1551760"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(65)</a:t>
            </a:r>
          </a:p>
        </p:txBody>
      </p:sp>
    </p:spTree>
    <p:extLst>
      <p:ext uri="{BB962C8B-B14F-4D97-AF65-F5344CB8AC3E}">
        <p14:creationId xmlns:p14="http://schemas.microsoft.com/office/powerpoint/2010/main" val="3648555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lstStyle/>
          <a:p>
            <a:r>
              <a:rPr lang="en-US" dirty="0">
                <a:solidFill>
                  <a:srgbClr val="4C515A"/>
                </a:solidFill>
              </a:rPr>
              <a:t>Data reflect inpatient cases only (day cases not included), for 2017 or nearest year; 2016 for NZ; 2014 for NETH; and 2010 for the US. No recent data for AUS. OECD average reflects the average of 36 OECD member countries, including ones not shown here.</a:t>
            </a:r>
          </a:p>
          <a:p>
            <a:r>
              <a:rPr lang="en-US" dirty="0">
                <a:solidFill>
                  <a:srgbClr val="4C515A"/>
                </a:solidFill>
              </a:rPr>
              <a:t>Source: OECD Health Data 2019.</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UTILIZATION</a:t>
            </a:r>
            <a:endParaRPr lang="en-US" dirty="0">
              <a:solidFill>
                <a:srgbClr val="FF0000"/>
              </a:solidFill>
            </a:endParaRP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p:txBody>
          <a:bodyPr/>
          <a:lstStyle/>
          <a:p>
            <a:r>
              <a:rPr lang="en-US" dirty="0">
                <a:solidFill>
                  <a:srgbClr val="4C515A"/>
                </a:solidFill>
                <a:ea typeface="Lato" panose="020F0502020204030203" pitchFamily="34" charset="0"/>
                <a:cs typeface="Lato" panose="020F0502020204030203" pitchFamily="34" charset="0"/>
              </a:rPr>
              <a:t>Hip Replacements, </a:t>
            </a:r>
            <a:r>
              <a:rPr lang="en-US" dirty="0">
                <a:ea typeface="Lato" panose="020F0502020204030203" pitchFamily="34" charset="0"/>
                <a:cs typeface="Lato" panose="020F0502020204030203" pitchFamily="34" charset="0"/>
              </a:rPr>
              <a:t>2017</a:t>
            </a:r>
            <a:br>
              <a:rPr lang="en-US" dirty="0">
                <a:solidFill>
                  <a:srgbClr val="4C515A"/>
                </a:solidFill>
                <a:ea typeface="Lato" panose="020F0502020204030203" pitchFamily="34" charset="0"/>
                <a:cs typeface="Lato" panose="020F0502020204030203" pitchFamily="34" charset="0"/>
              </a:rPr>
            </a:br>
            <a:br>
              <a:rPr lang="en-US" sz="1050" dirty="0">
                <a:solidFill>
                  <a:srgbClr val="4C515A"/>
                </a:solidFill>
                <a:ea typeface="Lato" panose="020F0502020204030203" pitchFamily="34" charset="0"/>
                <a:cs typeface="Lato" panose="020F0502020204030203" pitchFamily="34" charset="0"/>
              </a:rPr>
            </a:br>
            <a:endParaRPr lang="en-US" dirty="0">
              <a:solidFill>
                <a:srgbClr val="FF0000"/>
              </a:solidFill>
            </a:endParaRP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2331209244"/>
              </p:ext>
            </p:extLst>
          </p:nvPr>
        </p:nvGraphicFramePr>
        <p:xfrm>
          <a:off x="702733" y="1558834"/>
          <a:ext cx="7778230"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521069" y="1558956"/>
            <a:ext cx="5261421" cy="276999"/>
          </a:xfrm>
          <a:prstGeom prst="rect">
            <a:avLst/>
          </a:prstGeom>
          <a:noFill/>
        </p:spPr>
        <p:txBody>
          <a:bodyPr wrap="square" rtlCol="0">
            <a:spAutoFit/>
          </a:bodyPr>
          <a:lstStyle/>
          <a:p>
            <a:pPr defTabSz="914400"/>
            <a:r>
              <a:rPr lang="en-US" sz="1200" dirty="0">
                <a:solidFill>
                  <a:srgbClr val="4C515A"/>
                </a:solidFill>
                <a:ea typeface="Lato" charset="0"/>
                <a:cs typeface="Lato" charset="0"/>
              </a:rPr>
              <a:t>Inpatient procedures per 1,000 population aged 65 and older</a:t>
            </a:r>
          </a:p>
        </p:txBody>
      </p:sp>
      <p:sp>
        <p:nvSpPr>
          <p:cNvPr id="8" name="TextBox 1">
            <a:extLst>
              <a:ext uri="{FF2B5EF4-FFF2-40B4-BE49-F238E27FC236}">
                <a16:creationId xmlns:a16="http://schemas.microsoft.com/office/drawing/2014/main" id="{23851E9A-6D82-468E-B8C2-DFEC9CC7B464}"/>
              </a:ext>
            </a:extLst>
          </p:cNvPr>
          <p:cNvSpPr txBox="1"/>
          <p:nvPr/>
        </p:nvSpPr>
        <p:spPr>
          <a:xfrm>
            <a:off x="1285432" y="3101738"/>
            <a:ext cx="1551760"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(10.5)</a:t>
            </a:r>
          </a:p>
        </p:txBody>
      </p:sp>
    </p:spTree>
    <p:extLst>
      <p:ext uri="{BB962C8B-B14F-4D97-AF65-F5344CB8AC3E}">
        <p14:creationId xmlns:p14="http://schemas.microsoft.com/office/powerpoint/2010/main" val="2440034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a:xfrm>
            <a:off x="2456295" y="5999997"/>
            <a:ext cx="6024667" cy="777375"/>
          </a:xfrm>
        </p:spPr>
        <p:txBody>
          <a:bodyPr>
            <a:normAutofit/>
          </a:bodyPr>
          <a:lstStyle/>
          <a:p>
            <a:r>
              <a:rPr lang="en-US" dirty="0">
                <a:solidFill>
                  <a:schemeClr val="tx1"/>
                </a:solidFill>
              </a:rPr>
              <a:t>Flu immunization data reflect 2017 data or nearest year (2016 for US), with no recent data available for AUS, SWI (since 2009/2010). Breast cancer screening data reflect 2018 or nearest year; 2017 for FRA, NOR; 2016 for AUS, GER, 2015 for CAN, NETH, US; 2014 for SWE. Programmatic data for all countries except survey data for SWE, SWITZ, US. OECD average reflects the average of 36 OECD member countries, including ones not shown here.</a:t>
            </a:r>
            <a:endParaRPr lang="en-US" dirty="0">
              <a:solidFill>
                <a:srgbClr val="FF0000"/>
              </a:solidFill>
            </a:endParaRPr>
          </a:p>
          <a:p>
            <a:r>
              <a:rPr lang="en-US" dirty="0">
                <a:solidFill>
                  <a:srgbClr val="4C515A"/>
                </a:solidFill>
              </a:rPr>
              <a:t>Source: OECD Health Data 2019.</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QUALITY and CARE OUTCOMES</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p:txBody>
          <a:bodyPr/>
          <a:lstStyle/>
          <a:p>
            <a:r>
              <a:rPr lang="en-US" dirty="0">
                <a:solidFill>
                  <a:srgbClr val="4C515A"/>
                </a:solidFill>
                <a:ea typeface="Lato" panose="020F0502020204030203" pitchFamily="34" charset="0"/>
                <a:cs typeface="Lato" panose="020F0502020204030203" pitchFamily="34" charset="0"/>
              </a:rPr>
              <a:t>Flu Immunizations, 2017, and Breast Cancer Screenings, 2018</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2967085501"/>
              </p:ext>
            </p:extLst>
          </p:nvPr>
        </p:nvGraphicFramePr>
        <p:xfrm>
          <a:off x="414063" y="1558834"/>
          <a:ext cx="4014303"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1203665" y="1558956"/>
            <a:ext cx="3436429" cy="523220"/>
          </a:xfrm>
          <a:prstGeom prst="rect">
            <a:avLst/>
          </a:prstGeom>
          <a:noFill/>
        </p:spPr>
        <p:txBody>
          <a:bodyPr wrap="square" rtlCol="0">
            <a:spAutoFit/>
          </a:bodyPr>
          <a:lstStyle/>
          <a:p>
            <a:pPr lvl="0"/>
            <a:r>
              <a:rPr lang="en-US" sz="1400" b="1" dirty="0">
                <a:solidFill>
                  <a:srgbClr val="4C515A"/>
                </a:solidFill>
              </a:rPr>
              <a:t>Percent of older adults aged 65 years and older immunized (%)</a:t>
            </a:r>
            <a:endParaRPr kumimoji="0" lang="en-US" sz="1400" b="1" i="0" u="none" strike="noStrike" kern="1200" cap="none" spc="0" normalizeH="0" baseline="0" noProof="0" dirty="0">
              <a:ln>
                <a:noFill/>
              </a:ln>
              <a:solidFill>
                <a:srgbClr val="4C515A"/>
              </a:solidFill>
              <a:effectLst/>
              <a:uLnTx/>
              <a:uFillTx/>
              <a:latin typeface="Trebuchet MS"/>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3638722" y="3108011"/>
            <a:ext cx="780114"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(44%)</a:t>
            </a:r>
          </a:p>
        </p:txBody>
      </p:sp>
      <p:graphicFrame>
        <p:nvGraphicFramePr>
          <p:cNvPr id="9" name="Object 2">
            <a:extLst>
              <a:ext uri="{FF2B5EF4-FFF2-40B4-BE49-F238E27FC236}">
                <a16:creationId xmlns:a16="http://schemas.microsoft.com/office/drawing/2014/main" id="{DAA7234B-C30A-47ED-B8C1-D411B96F2E2E}"/>
              </a:ext>
            </a:extLst>
          </p:cNvPr>
          <p:cNvGraphicFramePr>
            <a:graphicFrameLocks noChangeAspect="1"/>
          </p:cNvGraphicFramePr>
          <p:nvPr>
            <p:extLst>
              <p:ext uri="{D42A27DB-BD31-4B8C-83A1-F6EECF244321}">
                <p14:modId xmlns:p14="http://schemas.microsoft.com/office/powerpoint/2010/main" val="1478789292"/>
              </p:ext>
            </p:extLst>
          </p:nvPr>
        </p:nvGraphicFramePr>
        <p:xfrm>
          <a:off x="4319082" y="1558834"/>
          <a:ext cx="4756824" cy="444116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00CD39-C8CD-4AB8-9CC2-8C5F62B5D6F1}"/>
              </a:ext>
            </a:extLst>
          </p:cNvPr>
          <p:cNvSpPr txBox="1"/>
          <p:nvPr/>
        </p:nvSpPr>
        <p:spPr>
          <a:xfrm>
            <a:off x="5189420" y="1558956"/>
            <a:ext cx="3954579" cy="307777"/>
          </a:xfrm>
          <a:prstGeom prst="rect">
            <a:avLst/>
          </a:prstGeom>
          <a:noFill/>
        </p:spPr>
        <p:txBody>
          <a:bodyPr wrap="square" rtlCol="0">
            <a:spAutoFit/>
          </a:bodyPr>
          <a:lstStyle/>
          <a:p>
            <a:pPr lvl="0"/>
            <a:r>
              <a:rPr lang="en-US" sz="1400" b="1" dirty="0">
                <a:solidFill>
                  <a:srgbClr val="4C515A"/>
                </a:solidFill>
              </a:rPr>
              <a:t>Percent of females aged 50-69 screened (%)</a:t>
            </a:r>
            <a:endParaRPr kumimoji="0" lang="en-US" sz="1400" b="1" i="0" u="none" strike="noStrike" kern="1200" cap="none" spc="0" normalizeH="0" baseline="0" noProof="0" dirty="0">
              <a:ln>
                <a:noFill/>
              </a:ln>
              <a:solidFill>
                <a:srgbClr val="4C515A"/>
              </a:solidFill>
              <a:effectLst/>
              <a:uLnTx/>
              <a:uFillTx/>
              <a:latin typeface="Trebuchet MS"/>
            </a:endParaRPr>
          </a:p>
        </p:txBody>
      </p:sp>
      <p:sp>
        <p:nvSpPr>
          <p:cNvPr id="11" name="TextBox 1">
            <a:extLst>
              <a:ext uri="{FF2B5EF4-FFF2-40B4-BE49-F238E27FC236}">
                <a16:creationId xmlns:a16="http://schemas.microsoft.com/office/drawing/2014/main" id="{BDC8795E-42AE-4590-96CB-E79AAAC70DC2}"/>
              </a:ext>
            </a:extLst>
          </p:cNvPr>
          <p:cNvSpPr txBox="1"/>
          <p:nvPr/>
        </p:nvSpPr>
        <p:spPr>
          <a:xfrm>
            <a:off x="7643495" y="3055789"/>
            <a:ext cx="1827354"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(60%)</a:t>
            </a:r>
          </a:p>
        </p:txBody>
      </p:sp>
    </p:spTree>
    <p:extLst>
      <p:ext uri="{BB962C8B-B14F-4D97-AF65-F5344CB8AC3E}">
        <p14:creationId xmlns:p14="http://schemas.microsoft.com/office/powerpoint/2010/main" val="656473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a:xfrm>
            <a:off x="2456295" y="5999997"/>
            <a:ext cx="6024667" cy="777375"/>
          </a:xfrm>
        </p:spPr>
        <p:txBody>
          <a:bodyPr>
            <a:normAutofit/>
          </a:bodyPr>
          <a:lstStyle/>
          <a:p>
            <a:r>
              <a:rPr lang="en-US" dirty="0">
                <a:solidFill>
                  <a:schemeClr val="tx1"/>
                </a:solidFill>
              </a:rPr>
              <a:t>Rates reflect age-standardized survival rates for females aged 15 years and older. OECD average reflects the average of 36 OECD member countries, including ones not shown here. </a:t>
            </a:r>
          </a:p>
          <a:p>
            <a:r>
              <a:rPr lang="en-US" dirty="0">
                <a:solidFill>
                  <a:srgbClr val="4C515A"/>
                </a:solidFill>
              </a:rPr>
              <a:t>Source: OECD Health Data 2019.</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QUALITY and CARE OUTCOMES</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p:txBody>
          <a:bodyPr/>
          <a:lstStyle/>
          <a:p>
            <a:r>
              <a:rPr lang="en-US" dirty="0">
                <a:solidFill>
                  <a:srgbClr val="4C515A"/>
                </a:solidFill>
                <a:ea typeface="Lato" panose="020F0502020204030203" pitchFamily="34" charset="0"/>
                <a:cs typeface="Lato" panose="020F0502020204030203" pitchFamily="34" charset="0"/>
              </a:rPr>
              <a:t>Breast and Cervical Cancer Five-Year Net Survival Rates, 2010-2014</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3911458267"/>
              </p:ext>
            </p:extLst>
          </p:nvPr>
        </p:nvGraphicFramePr>
        <p:xfrm>
          <a:off x="414063" y="1558834"/>
          <a:ext cx="4150131"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425453" y="1558956"/>
            <a:ext cx="3893629" cy="307777"/>
          </a:xfrm>
          <a:prstGeom prst="rect">
            <a:avLst/>
          </a:prstGeom>
          <a:noFill/>
        </p:spPr>
        <p:txBody>
          <a:bodyPr wrap="square" rtlCol="0">
            <a:spAutoFit/>
          </a:bodyPr>
          <a:lstStyle/>
          <a:p>
            <a:pPr lvl="0" algn="ctr"/>
            <a:r>
              <a:rPr lang="en-US" sz="1400" b="1" dirty="0">
                <a:solidFill>
                  <a:srgbClr val="4C515A"/>
                </a:solidFill>
              </a:rPr>
              <a:t>Breast cancer</a:t>
            </a:r>
            <a:endParaRPr kumimoji="0" lang="en-US" sz="1400" b="1" i="0" u="none" strike="noStrike" kern="1200" cap="none" spc="0" normalizeH="0" baseline="0" noProof="0" dirty="0">
              <a:ln>
                <a:noFill/>
              </a:ln>
              <a:solidFill>
                <a:srgbClr val="4C515A"/>
              </a:solidFill>
              <a:effectLst/>
              <a:uLnTx/>
              <a:uFillTx/>
              <a:latin typeface="Trebuchet MS"/>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2814591" y="2317602"/>
            <a:ext cx="2259382"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(85%)</a:t>
            </a:r>
          </a:p>
        </p:txBody>
      </p:sp>
      <p:graphicFrame>
        <p:nvGraphicFramePr>
          <p:cNvPr id="9" name="Object 2">
            <a:extLst>
              <a:ext uri="{FF2B5EF4-FFF2-40B4-BE49-F238E27FC236}">
                <a16:creationId xmlns:a16="http://schemas.microsoft.com/office/drawing/2014/main" id="{DAA7234B-C30A-47ED-B8C1-D411B96F2E2E}"/>
              </a:ext>
            </a:extLst>
          </p:cNvPr>
          <p:cNvGraphicFramePr>
            <a:graphicFrameLocks noChangeAspect="1"/>
          </p:cNvGraphicFramePr>
          <p:nvPr>
            <p:extLst>
              <p:ext uri="{D42A27DB-BD31-4B8C-83A1-F6EECF244321}">
                <p14:modId xmlns:p14="http://schemas.microsoft.com/office/powerpoint/2010/main" val="180399993"/>
              </p:ext>
            </p:extLst>
          </p:nvPr>
        </p:nvGraphicFramePr>
        <p:xfrm>
          <a:off x="4521064" y="1558834"/>
          <a:ext cx="4622934" cy="444116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00CD39-C8CD-4AB8-9CC2-8C5F62B5D6F1}"/>
              </a:ext>
            </a:extLst>
          </p:cNvPr>
          <p:cNvSpPr txBox="1"/>
          <p:nvPr/>
        </p:nvSpPr>
        <p:spPr>
          <a:xfrm>
            <a:off x="4387176" y="1558956"/>
            <a:ext cx="4756823" cy="307777"/>
          </a:xfrm>
          <a:prstGeom prst="rect">
            <a:avLst/>
          </a:prstGeom>
          <a:noFill/>
        </p:spPr>
        <p:txBody>
          <a:bodyPr wrap="square" rtlCol="0">
            <a:spAutoFit/>
          </a:bodyPr>
          <a:lstStyle/>
          <a:p>
            <a:pPr lvl="0" algn="ctr"/>
            <a:r>
              <a:rPr lang="en-US" sz="1400" b="1" dirty="0">
                <a:solidFill>
                  <a:srgbClr val="4C515A"/>
                </a:solidFill>
              </a:rPr>
              <a:t>Cervical cancer</a:t>
            </a:r>
            <a:endParaRPr kumimoji="0" lang="en-US" sz="1400" b="1" i="0" u="none" strike="noStrike" kern="1200" cap="none" spc="0" normalizeH="0" baseline="0" noProof="0" dirty="0">
              <a:ln>
                <a:noFill/>
              </a:ln>
              <a:solidFill>
                <a:srgbClr val="4C515A"/>
              </a:solidFill>
              <a:effectLst/>
              <a:uLnTx/>
              <a:uFillTx/>
              <a:latin typeface="Trebuchet MS"/>
            </a:endParaRPr>
          </a:p>
        </p:txBody>
      </p:sp>
      <p:sp>
        <p:nvSpPr>
          <p:cNvPr id="11" name="TextBox 1">
            <a:extLst>
              <a:ext uri="{FF2B5EF4-FFF2-40B4-BE49-F238E27FC236}">
                <a16:creationId xmlns:a16="http://schemas.microsoft.com/office/drawing/2014/main" id="{BDC8795E-42AE-4590-96CB-E79AAAC70DC2}"/>
              </a:ext>
            </a:extLst>
          </p:cNvPr>
          <p:cNvSpPr txBox="1"/>
          <p:nvPr/>
        </p:nvSpPr>
        <p:spPr>
          <a:xfrm>
            <a:off x="7345827" y="3689298"/>
            <a:ext cx="1827354"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(66%)</a:t>
            </a:r>
          </a:p>
        </p:txBody>
      </p:sp>
      <p:cxnSp>
        <p:nvCxnSpPr>
          <p:cNvPr id="12" name="Straight Connector 11">
            <a:extLst>
              <a:ext uri="{FF2B5EF4-FFF2-40B4-BE49-F238E27FC236}">
                <a16:creationId xmlns:a16="http://schemas.microsoft.com/office/drawing/2014/main" id="{64AB8FCF-ABC1-40ED-B8B5-6DEA8302585A}"/>
              </a:ext>
            </a:extLst>
          </p:cNvPr>
          <p:cNvCxnSpPr>
            <a:cxnSpLocks/>
          </p:cNvCxnSpPr>
          <p:nvPr/>
        </p:nvCxnSpPr>
        <p:spPr>
          <a:xfrm>
            <a:off x="3902260" y="2638591"/>
            <a:ext cx="0" cy="445077"/>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788ABB5-8617-4909-A3DF-A7B4E5D64952}"/>
              </a:ext>
            </a:extLst>
          </p:cNvPr>
          <p:cNvCxnSpPr>
            <a:cxnSpLocks/>
          </p:cNvCxnSpPr>
          <p:nvPr/>
        </p:nvCxnSpPr>
        <p:spPr>
          <a:xfrm>
            <a:off x="8395694" y="3995266"/>
            <a:ext cx="0" cy="343272"/>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00E9F06F-7B33-4047-89B9-0C3A692A6997}"/>
              </a:ext>
            </a:extLst>
          </p:cNvPr>
          <p:cNvSpPr txBox="1"/>
          <p:nvPr/>
        </p:nvSpPr>
        <p:spPr>
          <a:xfrm>
            <a:off x="325690" y="1779327"/>
            <a:ext cx="948646" cy="276999"/>
          </a:xfrm>
          <a:prstGeom prst="rect">
            <a:avLst/>
          </a:prstGeom>
          <a:noFill/>
        </p:spPr>
        <p:txBody>
          <a:bodyPr wrap="square" rtlCol="0">
            <a:spAutoFit/>
          </a:bodyPr>
          <a:lstStyle/>
          <a:p>
            <a:pPr defTabSz="914400"/>
            <a:r>
              <a:rPr lang="en-US" sz="1200" dirty="0">
                <a:solidFill>
                  <a:srgbClr val="4C515A"/>
                </a:solidFill>
                <a:ea typeface="Lato" charset="0"/>
                <a:cs typeface="Lato" charset="0"/>
              </a:rPr>
              <a:t>Percent</a:t>
            </a:r>
          </a:p>
        </p:txBody>
      </p:sp>
      <p:sp>
        <p:nvSpPr>
          <p:cNvPr id="20" name="TextBox 19">
            <a:extLst>
              <a:ext uri="{FF2B5EF4-FFF2-40B4-BE49-F238E27FC236}">
                <a16:creationId xmlns:a16="http://schemas.microsoft.com/office/drawing/2014/main" id="{E17C3DE1-716E-4249-8763-3981F423604A}"/>
              </a:ext>
            </a:extLst>
          </p:cNvPr>
          <p:cNvSpPr txBox="1"/>
          <p:nvPr/>
        </p:nvSpPr>
        <p:spPr>
          <a:xfrm>
            <a:off x="4564194" y="1779326"/>
            <a:ext cx="948646" cy="276999"/>
          </a:xfrm>
          <a:prstGeom prst="rect">
            <a:avLst/>
          </a:prstGeom>
          <a:noFill/>
        </p:spPr>
        <p:txBody>
          <a:bodyPr wrap="square" rtlCol="0">
            <a:spAutoFit/>
          </a:bodyPr>
          <a:lstStyle/>
          <a:p>
            <a:pPr defTabSz="914400"/>
            <a:r>
              <a:rPr lang="en-US" sz="1200" dirty="0">
                <a:solidFill>
                  <a:srgbClr val="4C515A"/>
                </a:solidFill>
                <a:ea typeface="Lato" charset="0"/>
                <a:cs typeface="Lato" charset="0"/>
              </a:rPr>
              <a:t>Percent</a:t>
            </a:r>
          </a:p>
        </p:txBody>
      </p:sp>
    </p:spTree>
    <p:extLst>
      <p:ext uri="{BB962C8B-B14F-4D97-AF65-F5344CB8AC3E}">
        <p14:creationId xmlns:p14="http://schemas.microsoft.com/office/powerpoint/2010/main" val="2694524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lstStyle/>
          <a:p>
            <a:r>
              <a:rPr lang="en-US" dirty="0">
                <a:solidFill>
                  <a:schemeClr val="tx1"/>
                </a:solidFill>
              </a:rPr>
              <a:t>Data reflect 2017 or nearest year; 2016 for AUS, NZ; 2010 for US. OECD average reflects the average of 36 OECD member countries, including ones not shown here. </a:t>
            </a:r>
          </a:p>
          <a:p>
            <a:r>
              <a:rPr lang="en-US" dirty="0">
                <a:solidFill>
                  <a:srgbClr val="4C515A"/>
                </a:solidFill>
              </a:rPr>
              <a:t>Source: OECD Health Data 2019. </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QUALITY and CARE OUTCOMES</a:t>
            </a:r>
            <a:endParaRPr lang="en-US" dirty="0">
              <a:solidFill>
                <a:srgbClr val="FF0000"/>
              </a:solidFill>
            </a:endParaRP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p:txBody>
          <a:bodyPr>
            <a:normAutofit/>
          </a:bodyPr>
          <a:lstStyle/>
          <a:p>
            <a:r>
              <a:rPr lang="en-US" dirty="0">
                <a:solidFill>
                  <a:srgbClr val="4C515A"/>
                </a:solidFill>
                <a:ea typeface="Lato" panose="020F0502020204030203" pitchFamily="34" charset="0"/>
                <a:cs typeface="Lato" panose="020F0502020204030203" pitchFamily="34" charset="0"/>
              </a:rPr>
              <a:t>Diabetes and Hypertension Hospital Discharges, 2017</a:t>
            </a:r>
          </a:p>
        </p:txBody>
      </p:sp>
      <p:graphicFrame>
        <p:nvGraphicFramePr>
          <p:cNvPr id="9" name="Chart 8">
            <a:extLst>
              <a:ext uri="{FF2B5EF4-FFF2-40B4-BE49-F238E27FC236}">
                <a16:creationId xmlns:a16="http://schemas.microsoft.com/office/drawing/2014/main" id="{2495CADF-7D4F-4A54-96E3-766DA576AE2C}"/>
              </a:ext>
            </a:extLst>
          </p:cNvPr>
          <p:cNvGraphicFramePr/>
          <p:nvPr>
            <p:extLst>
              <p:ext uri="{D42A27DB-BD31-4B8C-83A1-F6EECF244321}">
                <p14:modId xmlns:p14="http://schemas.microsoft.com/office/powerpoint/2010/main" val="1399209079"/>
              </p:ext>
            </p:extLst>
          </p:nvPr>
        </p:nvGraphicFramePr>
        <p:xfrm>
          <a:off x="245533" y="1403797"/>
          <a:ext cx="8652935" cy="4499163"/>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E1BCF0DB-EFD2-4FF4-9A7C-9396F15B8624}"/>
              </a:ext>
            </a:extLst>
          </p:cNvPr>
          <p:cNvSpPr txBox="1"/>
          <p:nvPr/>
        </p:nvSpPr>
        <p:spPr>
          <a:xfrm>
            <a:off x="516467" y="1559520"/>
            <a:ext cx="3776133" cy="276999"/>
          </a:xfrm>
          <a:prstGeom prst="rect">
            <a:avLst/>
          </a:prstGeom>
          <a:noFill/>
        </p:spPr>
        <p:txBody>
          <a:bodyPr wrap="square" rtlCol="0">
            <a:spAutoFit/>
          </a:bodyPr>
          <a:lstStyle/>
          <a:p>
            <a:pPr defTabSz="914400"/>
            <a:r>
              <a:rPr lang="en-US" sz="1200" dirty="0">
                <a:solidFill>
                  <a:srgbClr val="4C515A"/>
                </a:solidFill>
                <a:ea typeface="Lato" charset="0"/>
                <a:cs typeface="Lato" charset="0"/>
              </a:rPr>
              <a:t>Discharges 100,000 population</a:t>
            </a:r>
          </a:p>
        </p:txBody>
      </p:sp>
      <p:sp>
        <p:nvSpPr>
          <p:cNvPr id="2" name="TextBox 1">
            <a:extLst>
              <a:ext uri="{FF2B5EF4-FFF2-40B4-BE49-F238E27FC236}">
                <a16:creationId xmlns:a16="http://schemas.microsoft.com/office/drawing/2014/main" id="{35DB9F42-D85D-40C2-B363-C8B0BC832808}"/>
              </a:ext>
            </a:extLst>
          </p:cNvPr>
          <p:cNvSpPr txBox="1"/>
          <p:nvPr/>
        </p:nvSpPr>
        <p:spPr>
          <a:xfrm>
            <a:off x="5632315" y="5692220"/>
            <a:ext cx="465192" cy="307777"/>
          </a:xfrm>
          <a:prstGeom prst="rect">
            <a:avLst/>
          </a:prstGeom>
          <a:noFill/>
        </p:spPr>
        <p:txBody>
          <a:bodyPr wrap="none" rtlCol="0">
            <a:spAutoFit/>
          </a:bodyPr>
          <a:lstStyle/>
          <a:p>
            <a:r>
              <a:rPr lang="en-US" sz="1400" b="1" dirty="0">
                <a:latin typeface="Lato" panose="020F0502020204030203" pitchFamily="34" charset="0"/>
                <a:ea typeface="Lato" panose="020F0502020204030203" pitchFamily="34" charset="0"/>
                <a:cs typeface="Lato" panose="020F0502020204030203" pitchFamily="34" charset="0"/>
              </a:rPr>
              <a:t>avg</a:t>
            </a:r>
          </a:p>
        </p:txBody>
      </p:sp>
    </p:spTree>
    <p:extLst>
      <p:ext uri="{BB962C8B-B14F-4D97-AF65-F5344CB8AC3E}">
        <p14:creationId xmlns:p14="http://schemas.microsoft.com/office/powerpoint/2010/main" val="726965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DDE1760-4383-4E56-A4B6-07AF5D3BBD6B}"/>
              </a:ext>
            </a:extLst>
          </p:cNvPr>
          <p:cNvSpPr>
            <a:spLocks noGrp="1"/>
          </p:cNvSpPr>
          <p:nvPr>
            <p:ph type="body" sz="quarter" idx="21"/>
          </p:nvPr>
        </p:nvSpPr>
        <p:spPr/>
        <p:txBody>
          <a:bodyPr>
            <a:normAutofit fontScale="92500" lnSpcReduction="10000"/>
          </a:bodyPr>
          <a:lstStyle/>
          <a:p>
            <a:pPr defTabSz="914400"/>
            <a:r>
              <a:rPr lang="en-US" dirty="0">
                <a:solidFill>
                  <a:srgbClr val="576258"/>
                </a:solidFill>
                <a:ea typeface="Lato" panose="020F0502020204030203" pitchFamily="34" charset="0"/>
                <a:cs typeface="Lato" panose="020F0502020204030203" pitchFamily="34" charset="0"/>
              </a:rPr>
              <a:t>Data for 2000 (except UK 2001) and latest available (2016 for NL, NO, SE, USA; 2015 for AU, CA, FR, DE, CH, UK; 2014 for NZ). Mortality data from WHO detailed mortality files (released Dec 2018); Population data from WHO detailed mortality files, except for Canada (UN population database), USA (Human Mortality Database). Amenable causes as per list by Nolte and McKee (2004). Calculations by the European Observatory on Health Systems and Policies (2019). Age-specific rates standardized to European Standard Population 2013. </a:t>
            </a:r>
          </a:p>
          <a:p>
            <a:pPr defTabSz="914400"/>
            <a:endParaRPr lang="en-US" sz="400" dirty="0">
              <a:solidFill>
                <a:srgbClr val="576258"/>
              </a:solidFill>
              <a:ea typeface="Lato" panose="020F0502020204030203" pitchFamily="34" charset="0"/>
              <a:cs typeface="Lato" panose="020F0502020204030203" pitchFamily="34" charset="0"/>
            </a:endParaRPr>
          </a:p>
          <a:p>
            <a:pPr defTabSz="914400"/>
            <a:r>
              <a:rPr lang="en-US" dirty="0">
                <a:solidFill>
                  <a:srgbClr val="576258"/>
                </a:solidFill>
                <a:ea typeface="Lato" panose="020F0502020204030203" pitchFamily="34" charset="0"/>
                <a:cs typeface="Lato" panose="020F0502020204030203" pitchFamily="34" charset="0"/>
              </a:rPr>
              <a:t>Source: Marina </a:t>
            </a:r>
            <a:r>
              <a:rPr lang="en-US" dirty="0" err="1">
                <a:solidFill>
                  <a:srgbClr val="576258"/>
                </a:solidFill>
                <a:ea typeface="Lato" panose="020F0502020204030203" pitchFamily="34" charset="0"/>
                <a:cs typeface="Lato" panose="020F0502020204030203" pitchFamily="34" charset="0"/>
              </a:rPr>
              <a:t>Karanikolos</a:t>
            </a:r>
            <a:r>
              <a:rPr lang="en-US" dirty="0">
                <a:solidFill>
                  <a:srgbClr val="576258"/>
                </a:solidFill>
                <a:ea typeface="Lato" panose="020F0502020204030203" pitchFamily="34" charset="0"/>
                <a:cs typeface="Lato" panose="020F0502020204030203" pitchFamily="34" charset="0"/>
              </a:rPr>
              <a:t>, European Observatory on Health Systems and Policies (2019).</a:t>
            </a:r>
          </a:p>
        </p:txBody>
      </p:sp>
      <p:sp>
        <p:nvSpPr>
          <p:cNvPr id="4" name="Subtitle 3">
            <a:extLst>
              <a:ext uri="{FF2B5EF4-FFF2-40B4-BE49-F238E27FC236}">
                <a16:creationId xmlns:a16="http://schemas.microsoft.com/office/drawing/2014/main" id="{2BCADD06-B525-4E6B-AD88-C51945CA588C}"/>
              </a:ext>
            </a:extLst>
          </p:cNvPr>
          <p:cNvSpPr>
            <a:spLocks noGrp="1"/>
          </p:cNvSpPr>
          <p:nvPr>
            <p:ph type="subTitle" idx="1"/>
          </p:nvPr>
        </p:nvSpPr>
        <p:spPr/>
        <p:txBody>
          <a:bodyPr/>
          <a:lstStyle/>
          <a:p>
            <a:r>
              <a:rPr lang="en-US" dirty="0"/>
              <a:t>QUALITY and CARE OUTCOMES</a:t>
            </a:r>
          </a:p>
        </p:txBody>
      </p:sp>
      <p:sp>
        <p:nvSpPr>
          <p:cNvPr id="5" name="Title 4">
            <a:extLst>
              <a:ext uri="{FF2B5EF4-FFF2-40B4-BE49-F238E27FC236}">
                <a16:creationId xmlns:a16="http://schemas.microsoft.com/office/drawing/2014/main" id="{F148228E-09D6-48AB-8AD9-02F4B132F483}"/>
              </a:ext>
            </a:extLst>
          </p:cNvPr>
          <p:cNvSpPr>
            <a:spLocks noGrp="1"/>
          </p:cNvSpPr>
          <p:nvPr>
            <p:ph type="ctrTitle"/>
          </p:nvPr>
        </p:nvSpPr>
        <p:spPr/>
        <p:txBody>
          <a:bodyPr/>
          <a:lstStyle/>
          <a:p>
            <a:r>
              <a:rPr lang="en-US" dirty="0"/>
              <a:t>Mortality Amenable to Health Care, </a:t>
            </a:r>
            <a:br>
              <a:rPr lang="en-US" dirty="0"/>
            </a:br>
            <a:r>
              <a:rPr lang="en-US" dirty="0"/>
              <a:t>2000 and 2016</a:t>
            </a:r>
          </a:p>
        </p:txBody>
      </p:sp>
      <p:graphicFrame>
        <p:nvGraphicFramePr>
          <p:cNvPr id="6" name="Chart 5">
            <a:extLst>
              <a:ext uri="{FF2B5EF4-FFF2-40B4-BE49-F238E27FC236}">
                <a16:creationId xmlns:a16="http://schemas.microsoft.com/office/drawing/2014/main" id="{885E0E58-7F42-40C7-8167-3A3462A82D68}"/>
              </a:ext>
            </a:extLst>
          </p:cNvPr>
          <p:cNvGraphicFramePr/>
          <p:nvPr>
            <p:extLst>
              <p:ext uri="{D42A27DB-BD31-4B8C-83A1-F6EECF244321}">
                <p14:modId xmlns:p14="http://schemas.microsoft.com/office/powerpoint/2010/main" val="615670775"/>
              </p:ext>
            </p:extLst>
          </p:nvPr>
        </p:nvGraphicFramePr>
        <p:xfrm>
          <a:off x="245533" y="1403797"/>
          <a:ext cx="8652935" cy="4499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DAA4CA8D-9D60-4A04-B2FA-E73DD9259872}"/>
              </a:ext>
            </a:extLst>
          </p:cNvPr>
          <p:cNvSpPr txBox="1"/>
          <p:nvPr/>
        </p:nvSpPr>
        <p:spPr>
          <a:xfrm>
            <a:off x="516467" y="1559520"/>
            <a:ext cx="3776133" cy="276999"/>
          </a:xfrm>
          <a:prstGeom prst="rect">
            <a:avLst/>
          </a:prstGeom>
          <a:noFill/>
        </p:spPr>
        <p:txBody>
          <a:bodyPr wrap="square" rtlCol="0">
            <a:spAutoFit/>
          </a:bodyPr>
          <a:lstStyle/>
          <a:p>
            <a:pPr defTabSz="914400"/>
            <a:r>
              <a:rPr lang="en-US" sz="1200" dirty="0">
                <a:solidFill>
                  <a:srgbClr val="4C515A"/>
                </a:solidFill>
                <a:ea typeface="Lato" charset="0"/>
                <a:cs typeface="Lato" charset="0"/>
              </a:rPr>
              <a:t>Deaths per 100,000 population</a:t>
            </a:r>
          </a:p>
        </p:txBody>
      </p:sp>
    </p:spTree>
    <p:extLst>
      <p:ext uri="{BB962C8B-B14F-4D97-AF65-F5344CB8AC3E}">
        <p14:creationId xmlns:p14="http://schemas.microsoft.com/office/powerpoint/2010/main" val="2250093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43DA96A-3E20-425E-A14A-88E4928D2B86}"/>
              </a:ext>
            </a:extLst>
          </p:cNvPr>
          <p:cNvSpPr>
            <a:spLocks noGrp="1"/>
          </p:cNvSpPr>
          <p:nvPr>
            <p:ph type="body" sz="quarter" idx="21"/>
          </p:nvPr>
        </p:nvSpPr>
        <p:spPr/>
        <p:txBody>
          <a:bodyPr/>
          <a:lstStyle/>
          <a:p>
            <a:r>
              <a:rPr lang="en-US" dirty="0">
                <a:solidFill>
                  <a:srgbClr val="4C515A"/>
                </a:solidFill>
              </a:rPr>
              <a:t>Notes: Current expenditures on health. Based on System of Health Accounts methodology, with some differences between country methodologies. OECD average reflects the average of 36 OECD member countries, including ones not shown here.</a:t>
            </a:r>
          </a:p>
          <a:p>
            <a:r>
              <a:rPr lang="en-US" dirty="0">
                <a:solidFill>
                  <a:srgbClr val="4C515A"/>
                </a:solidFill>
              </a:rPr>
              <a:t>*2018 data are provisional or estimated.</a:t>
            </a:r>
          </a:p>
          <a:p>
            <a:r>
              <a:rPr lang="en-US" dirty="0">
                <a:solidFill>
                  <a:srgbClr val="4C515A"/>
                </a:solidFill>
              </a:rPr>
              <a:t>Source: OECD Health Data 2019.</a:t>
            </a:r>
          </a:p>
        </p:txBody>
      </p:sp>
      <p:sp>
        <p:nvSpPr>
          <p:cNvPr id="3" name="Subtitle 2">
            <a:extLst>
              <a:ext uri="{FF2B5EF4-FFF2-40B4-BE49-F238E27FC236}">
                <a16:creationId xmlns:a16="http://schemas.microsoft.com/office/drawing/2014/main" id="{299945A1-273F-4D49-A6AA-CDA0FB32D66A}"/>
              </a:ext>
            </a:extLst>
          </p:cNvPr>
          <p:cNvSpPr>
            <a:spLocks noGrp="1"/>
          </p:cNvSpPr>
          <p:nvPr>
            <p:ph type="subTitle" idx="1"/>
          </p:nvPr>
        </p:nvSpPr>
        <p:spPr/>
        <p:txBody>
          <a:bodyPr/>
          <a:lstStyle/>
          <a:p>
            <a:r>
              <a:rPr lang="en-US" dirty="0"/>
              <a:t>SPENDING</a:t>
            </a:r>
          </a:p>
        </p:txBody>
      </p:sp>
      <p:sp>
        <p:nvSpPr>
          <p:cNvPr id="2" name="Title 1">
            <a:extLst>
              <a:ext uri="{FF2B5EF4-FFF2-40B4-BE49-F238E27FC236}">
                <a16:creationId xmlns:a16="http://schemas.microsoft.com/office/drawing/2014/main" id="{1ED4267A-CE70-4121-9DE1-58EF62C7CA25}"/>
              </a:ext>
            </a:extLst>
          </p:cNvPr>
          <p:cNvSpPr>
            <a:spLocks noGrp="1"/>
          </p:cNvSpPr>
          <p:nvPr>
            <p:ph type="ctrTitle"/>
          </p:nvPr>
        </p:nvSpPr>
        <p:spPr/>
        <p:txBody>
          <a:bodyPr/>
          <a:lstStyle/>
          <a:p>
            <a:r>
              <a:rPr lang="en-US" dirty="0">
                <a:ea typeface="Lato" panose="020F0502020204030203" pitchFamily="34" charset="0"/>
                <a:cs typeface="Lato" panose="020F0502020204030203" pitchFamily="34" charset="0"/>
              </a:rPr>
              <a:t>Health Care Spending as a Percent of GDP, 1980–2018</a:t>
            </a:r>
            <a:br>
              <a:rPr lang="en-US" dirty="0">
                <a:latin typeface="Lato" panose="020F0502020204030203" pitchFamily="34" charset="0"/>
                <a:ea typeface="Lato" panose="020F0502020204030203" pitchFamily="34" charset="0"/>
                <a:cs typeface="Lato" panose="020F0502020204030203" pitchFamily="34" charset="0"/>
              </a:rPr>
            </a:br>
            <a:br>
              <a:rPr lang="en-US" sz="300" dirty="0">
                <a:latin typeface="Lato" panose="020F0502020204030203" pitchFamily="34" charset="0"/>
                <a:ea typeface="Lato" panose="020F0502020204030203" pitchFamily="34" charset="0"/>
                <a:cs typeface="Lato" panose="020F0502020204030203" pitchFamily="34" charset="0"/>
              </a:rPr>
            </a:br>
            <a:r>
              <a:rPr lang="en-US" sz="1600" b="0" i="1" dirty="0">
                <a:ea typeface="Lato" panose="020F0502020204030203" pitchFamily="34" charset="0"/>
                <a:cs typeface="Lato" panose="020F0502020204030203" pitchFamily="34" charset="0"/>
              </a:rPr>
              <a:t>Adjusted for Differences in Cost of Living</a:t>
            </a:r>
            <a:endParaRPr lang="en-US" dirty="0"/>
          </a:p>
        </p:txBody>
      </p:sp>
      <p:graphicFrame>
        <p:nvGraphicFramePr>
          <p:cNvPr id="9" name="Object 3">
            <a:extLst>
              <a:ext uri="{FF2B5EF4-FFF2-40B4-BE49-F238E27FC236}">
                <a16:creationId xmlns:a16="http://schemas.microsoft.com/office/drawing/2014/main" id="{9BF15CF1-FBB3-4A6B-A43F-52049FFB5125}"/>
              </a:ext>
            </a:extLst>
          </p:cNvPr>
          <p:cNvGraphicFramePr>
            <a:graphicFrameLocks noChangeAspect="1"/>
          </p:cNvGraphicFramePr>
          <p:nvPr>
            <p:extLst>
              <p:ext uri="{D42A27DB-BD31-4B8C-83A1-F6EECF244321}">
                <p14:modId xmlns:p14="http://schemas.microsoft.com/office/powerpoint/2010/main" val="3597367468"/>
              </p:ext>
            </p:extLst>
          </p:nvPr>
        </p:nvGraphicFramePr>
        <p:xfrm>
          <a:off x="-144564" y="1874082"/>
          <a:ext cx="9137644" cy="4507701"/>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183D7DFD-5E54-4340-840A-D61E79966062}"/>
              </a:ext>
            </a:extLst>
          </p:cNvPr>
          <p:cNvSpPr txBox="1"/>
          <p:nvPr/>
        </p:nvSpPr>
        <p:spPr>
          <a:xfrm>
            <a:off x="737460" y="1677884"/>
            <a:ext cx="2119576" cy="276999"/>
          </a:xfrm>
          <a:prstGeom prst="rect">
            <a:avLst/>
          </a:prstGeom>
          <a:noFill/>
        </p:spPr>
        <p:txBody>
          <a:bodyPr wrap="square" rtlCol="0">
            <a:spAutoFit/>
          </a:bodyPr>
          <a:lstStyle/>
          <a:p>
            <a:pPr defTabSz="914400"/>
            <a:r>
              <a:rPr lang="en-US" sz="1200" dirty="0">
                <a:solidFill>
                  <a:srgbClr val="4C515A"/>
                </a:solidFill>
                <a:ea typeface="Lato" charset="0"/>
                <a:cs typeface="Lato" charset="0"/>
              </a:rPr>
              <a:t>Percent (%) of GDP</a:t>
            </a:r>
          </a:p>
        </p:txBody>
      </p:sp>
      <p:sp>
        <p:nvSpPr>
          <p:cNvPr id="11" name="TextBox 10">
            <a:extLst>
              <a:ext uri="{FF2B5EF4-FFF2-40B4-BE49-F238E27FC236}">
                <a16:creationId xmlns:a16="http://schemas.microsoft.com/office/drawing/2014/main" id="{6011D5B8-65C1-4BE6-A763-9C1128908AEC}"/>
              </a:ext>
            </a:extLst>
          </p:cNvPr>
          <p:cNvSpPr txBox="1"/>
          <p:nvPr/>
        </p:nvSpPr>
        <p:spPr>
          <a:xfrm>
            <a:off x="7430627" y="1615018"/>
            <a:ext cx="1050335" cy="276999"/>
          </a:xfrm>
          <a:prstGeom prst="rect">
            <a:avLst/>
          </a:prstGeom>
          <a:noFill/>
        </p:spPr>
        <p:txBody>
          <a:bodyPr wrap="square" rtlCol="0">
            <a:spAutoFit/>
          </a:bodyPr>
          <a:lstStyle/>
          <a:p>
            <a:pPr defTabSz="914400"/>
            <a:r>
              <a:rPr lang="en-US" sz="1200" i="1" dirty="0">
                <a:solidFill>
                  <a:srgbClr val="576258"/>
                </a:solidFill>
                <a:latin typeface="Lato" charset="0"/>
                <a:ea typeface="Lato" charset="0"/>
                <a:cs typeface="Lato" charset="0"/>
              </a:rPr>
              <a:t>2018* data:</a:t>
            </a:r>
          </a:p>
        </p:txBody>
      </p:sp>
      <p:sp>
        <p:nvSpPr>
          <p:cNvPr id="12" name="TextBox 11">
            <a:extLst>
              <a:ext uri="{FF2B5EF4-FFF2-40B4-BE49-F238E27FC236}">
                <a16:creationId xmlns:a16="http://schemas.microsoft.com/office/drawing/2014/main" id="{0CA91E75-9DA6-452D-B766-87A7E4397975}"/>
              </a:ext>
            </a:extLst>
          </p:cNvPr>
          <p:cNvSpPr txBox="1"/>
          <p:nvPr/>
        </p:nvSpPr>
        <p:spPr>
          <a:xfrm>
            <a:off x="6798363" y="5571633"/>
            <a:ext cx="812800" cy="276999"/>
          </a:xfrm>
          <a:prstGeom prst="rect">
            <a:avLst/>
          </a:prstGeom>
          <a:noFill/>
        </p:spPr>
        <p:txBody>
          <a:bodyPr wrap="square" rtlCol="0">
            <a:spAutoFit/>
          </a:bodyPr>
          <a:lstStyle/>
          <a:p>
            <a:r>
              <a:rPr lang="en-US" sz="1200" dirty="0">
                <a:solidFill>
                  <a:srgbClr val="4C515A"/>
                </a:solidFill>
                <a:latin typeface="Lato" panose="020F0502020204030203" pitchFamily="34" charset="0"/>
                <a:ea typeface="Lato" panose="020F0502020204030203" pitchFamily="34" charset="0"/>
                <a:cs typeface="Lato" panose="020F0502020204030203" pitchFamily="34" charset="0"/>
              </a:rPr>
              <a:t>2018*</a:t>
            </a:r>
          </a:p>
        </p:txBody>
      </p:sp>
      <p:cxnSp>
        <p:nvCxnSpPr>
          <p:cNvPr id="16" name="Straight Connector 15">
            <a:extLst>
              <a:ext uri="{FF2B5EF4-FFF2-40B4-BE49-F238E27FC236}">
                <a16:creationId xmlns:a16="http://schemas.microsoft.com/office/drawing/2014/main" id="{6263B49C-EEC6-432B-8391-C9B43FDDA9D1}"/>
              </a:ext>
            </a:extLst>
          </p:cNvPr>
          <p:cNvCxnSpPr/>
          <p:nvPr/>
        </p:nvCxnSpPr>
        <p:spPr>
          <a:xfrm>
            <a:off x="7046253" y="5509567"/>
            <a:ext cx="0" cy="4572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5113621-553B-4221-ABCA-E3E594728D49}"/>
              </a:ext>
            </a:extLst>
          </p:cNvPr>
          <p:cNvSpPr txBox="1"/>
          <p:nvPr/>
        </p:nvSpPr>
        <p:spPr>
          <a:xfrm>
            <a:off x="7365310" y="5678794"/>
            <a:ext cx="1713373" cy="276999"/>
          </a:xfrm>
          <a:prstGeom prst="rect">
            <a:avLst/>
          </a:prstGeom>
          <a:noFill/>
        </p:spPr>
        <p:txBody>
          <a:bodyPr wrap="square" rtlCol="0">
            <a:spAutoFit/>
          </a:bodyPr>
          <a:lstStyle/>
          <a:p>
            <a:pPr defTabSz="914400"/>
            <a:r>
              <a:rPr lang="en-US" sz="1200" i="1" dirty="0">
                <a:solidFill>
                  <a:srgbClr val="576258"/>
                </a:solidFill>
                <a:latin typeface="Lato" charset="0"/>
                <a:ea typeface="Lato" charset="0"/>
                <a:cs typeface="Lato" charset="0"/>
              </a:rPr>
              <a:t>OECD avg: 8.8%</a:t>
            </a:r>
          </a:p>
        </p:txBody>
      </p:sp>
    </p:spTree>
    <p:extLst>
      <p:ext uri="{BB962C8B-B14F-4D97-AF65-F5344CB8AC3E}">
        <p14:creationId xmlns:p14="http://schemas.microsoft.com/office/powerpoint/2010/main" val="1600347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21"/>
          </p:nvPr>
        </p:nvSpPr>
        <p:spPr>
          <a:xfrm>
            <a:off x="2334638" y="5889251"/>
            <a:ext cx="6147882" cy="888122"/>
          </a:xfrm>
        </p:spPr>
        <p:txBody>
          <a:bodyPr anchor="t">
            <a:noAutofit/>
          </a:bodyPr>
          <a:lstStyle/>
          <a:p>
            <a:r>
              <a:rPr lang="en-US" sz="800" dirty="0">
                <a:solidFill>
                  <a:srgbClr val="4C515A"/>
                </a:solidFill>
              </a:rPr>
              <a:t>Data reflect current expenditures on health per capita, adjusted using US$ purchasing power parities (PPPs), for 2018 or the most recent year: 2017 for FRA, SWIZ, UK, US; 2016 for AUS. Data for 2018 reflect estimated/provisional values. Numbers may not sum to total due to excluding capital formation of health care providers, and some uncategorized health care spending. Public spending reflects government and compulsory spending (HF1); private reflects voluntary schemes (HF2); out-of-pocket (HF3).* For the US, ‘Compulsory private insurance schemes’ (HF122) spending was reclassified into the ‘Voluntary health insurance schemes’ (HF21) category, given that the individual mandate to have health insurance ended in Jan 2019. OECD average reflects the average of 36 OECD member countries, including ones not shown here. Source: OECD Health Data 2019.</a:t>
            </a:r>
          </a:p>
        </p:txBody>
      </p:sp>
      <p:sp>
        <p:nvSpPr>
          <p:cNvPr id="7" name="Subtitle 6"/>
          <p:cNvSpPr>
            <a:spLocks noGrp="1"/>
          </p:cNvSpPr>
          <p:nvPr>
            <p:ph type="subTitle" idx="1"/>
          </p:nvPr>
        </p:nvSpPr>
        <p:spPr/>
        <p:txBody>
          <a:bodyPr/>
          <a:lstStyle/>
          <a:p>
            <a:r>
              <a:rPr lang="en-US" dirty="0"/>
              <a:t>SPENDING </a:t>
            </a:r>
          </a:p>
        </p:txBody>
      </p:sp>
      <p:sp>
        <p:nvSpPr>
          <p:cNvPr id="6" name="Title 5"/>
          <p:cNvSpPr>
            <a:spLocks noGrp="1"/>
          </p:cNvSpPr>
          <p:nvPr>
            <p:ph type="ctrTitle"/>
          </p:nvPr>
        </p:nvSpPr>
        <p:spPr/>
        <p:txBody>
          <a:bodyPr>
            <a:normAutofit/>
          </a:bodyPr>
          <a:lstStyle/>
          <a:p>
            <a:r>
              <a:rPr lang="en-US" sz="2800" dirty="0">
                <a:ea typeface="Lato" panose="020F0502020204030203" pitchFamily="34" charset="0"/>
                <a:cs typeface="Lato" panose="020F0502020204030203" pitchFamily="34" charset="0"/>
              </a:rPr>
              <a:t>Health Care Spending per Capita by Source of Funding, 2018</a:t>
            </a:r>
            <a:br>
              <a:rPr lang="en-US" sz="2800" dirty="0">
                <a:ea typeface="Lato" panose="020F0502020204030203" pitchFamily="34" charset="0"/>
                <a:cs typeface="Lato" panose="020F0502020204030203" pitchFamily="34" charset="0"/>
              </a:rPr>
            </a:br>
            <a:br>
              <a:rPr lang="en-US" sz="400" dirty="0">
                <a:ea typeface="Lato" panose="020F0502020204030203" pitchFamily="34" charset="0"/>
                <a:cs typeface="Lato" panose="020F0502020204030203" pitchFamily="34" charset="0"/>
              </a:rPr>
            </a:br>
            <a:r>
              <a:rPr lang="en-US" sz="1400" b="0" i="1" dirty="0">
                <a:ea typeface="Lato" panose="020F0502020204030203" pitchFamily="34" charset="0"/>
                <a:cs typeface="Lato" panose="020F0502020204030203" pitchFamily="34" charset="0"/>
              </a:rPr>
              <a:t>Adjusted for Differences in Cost of Living</a:t>
            </a:r>
            <a:endParaRPr lang="en-US" sz="1400" b="0" dirty="0"/>
          </a:p>
        </p:txBody>
      </p:sp>
      <p:graphicFrame>
        <p:nvGraphicFramePr>
          <p:cNvPr id="11" name="Object 3"/>
          <p:cNvGraphicFramePr>
            <a:graphicFrameLocks noChangeAspect="1"/>
          </p:cNvGraphicFramePr>
          <p:nvPr>
            <p:extLst>
              <p:ext uri="{D42A27DB-BD31-4B8C-83A1-F6EECF244321}">
                <p14:modId xmlns:p14="http://schemas.microsoft.com/office/powerpoint/2010/main" val="59036943"/>
              </p:ext>
            </p:extLst>
          </p:nvPr>
        </p:nvGraphicFramePr>
        <p:xfrm>
          <a:off x="345441" y="1413933"/>
          <a:ext cx="8379460" cy="4447565"/>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509301" y="1561089"/>
            <a:ext cx="5996492" cy="276999"/>
          </a:xfrm>
          <a:prstGeom prst="rect">
            <a:avLst/>
          </a:prstGeom>
          <a:noFill/>
        </p:spPr>
        <p:txBody>
          <a:bodyPr wrap="square" rtlCol="0">
            <a:spAutoFit/>
          </a:bodyPr>
          <a:lstStyle/>
          <a:p>
            <a:pPr defTabSz="914400"/>
            <a:r>
              <a:rPr lang="en-US" sz="1200" dirty="0">
                <a:solidFill>
                  <a:srgbClr val="4C515A"/>
                </a:solidFill>
                <a:ea typeface="Lato" charset="0"/>
                <a:cs typeface="Lato" charset="0"/>
              </a:rPr>
              <a:t>Dollars ($US)</a:t>
            </a:r>
          </a:p>
        </p:txBody>
      </p:sp>
      <p:sp>
        <p:nvSpPr>
          <p:cNvPr id="3" name="TextBox 2">
            <a:extLst>
              <a:ext uri="{FF2B5EF4-FFF2-40B4-BE49-F238E27FC236}">
                <a16:creationId xmlns:a16="http://schemas.microsoft.com/office/drawing/2014/main" id="{99FC3DD1-348A-47F6-865F-AE8B177D7B2D}"/>
              </a:ext>
            </a:extLst>
          </p:cNvPr>
          <p:cNvSpPr txBox="1"/>
          <p:nvPr/>
        </p:nvSpPr>
        <p:spPr>
          <a:xfrm>
            <a:off x="1196502" y="3711293"/>
            <a:ext cx="668773"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$3,923</a:t>
            </a:r>
          </a:p>
        </p:txBody>
      </p:sp>
      <p:sp>
        <p:nvSpPr>
          <p:cNvPr id="10" name="TextBox 9">
            <a:extLst>
              <a:ext uri="{FF2B5EF4-FFF2-40B4-BE49-F238E27FC236}">
                <a16:creationId xmlns:a16="http://schemas.microsoft.com/office/drawing/2014/main" id="{A49D77D7-A232-445A-A8E6-CF412118116F}"/>
              </a:ext>
            </a:extLst>
          </p:cNvPr>
          <p:cNvSpPr txBox="1"/>
          <p:nvPr/>
        </p:nvSpPr>
        <p:spPr>
          <a:xfrm>
            <a:off x="1794747" y="3705737"/>
            <a:ext cx="668773"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$3,943</a:t>
            </a:r>
          </a:p>
        </p:txBody>
      </p:sp>
      <p:sp>
        <p:nvSpPr>
          <p:cNvPr id="13" name="TextBox 12">
            <a:extLst>
              <a:ext uri="{FF2B5EF4-FFF2-40B4-BE49-F238E27FC236}">
                <a16:creationId xmlns:a16="http://schemas.microsoft.com/office/drawing/2014/main" id="{A0FF5034-10DC-4DE6-9ACE-20F7706FDB76}"/>
              </a:ext>
            </a:extLst>
          </p:cNvPr>
          <p:cNvSpPr txBox="1"/>
          <p:nvPr/>
        </p:nvSpPr>
        <p:spPr>
          <a:xfrm>
            <a:off x="3049606" y="3503972"/>
            <a:ext cx="668773"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$4,566</a:t>
            </a:r>
          </a:p>
        </p:txBody>
      </p:sp>
      <p:sp>
        <p:nvSpPr>
          <p:cNvPr id="14" name="TextBox 13">
            <a:extLst>
              <a:ext uri="{FF2B5EF4-FFF2-40B4-BE49-F238E27FC236}">
                <a16:creationId xmlns:a16="http://schemas.microsoft.com/office/drawing/2014/main" id="{9AFABCE0-2460-4EFF-8FD7-9E213CCA04DA}"/>
              </a:ext>
            </a:extLst>
          </p:cNvPr>
          <p:cNvSpPr txBox="1"/>
          <p:nvPr/>
        </p:nvSpPr>
        <p:spPr>
          <a:xfrm>
            <a:off x="3708651" y="3384928"/>
            <a:ext cx="668773"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$4,931</a:t>
            </a:r>
          </a:p>
        </p:txBody>
      </p:sp>
      <p:sp>
        <p:nvSpPr>
          <p:cNvPr id="15" name="TextBox 14">
            <a:extLst>
              <a:ext uri="{FF2B5EF4-FFF2-40B4-BE49-F238E27FC236}">
                <a16:creationId xmlns:a16="http://schemas.microsoft.com/office/drawing/2014/main" id="{AF639AF9-3438-4ACC-8B4B-912668BE2360}"/>
              </a:ext>
            </a:extLst>
          </p:cNvPr>
          <p:cNvSpPr txBox="1"/>
          <p:nvPr/>
        </p:nvSpPr>
        <p:spPr>
          <a:xfrm>
            <a:off x="4302026" y="3357176"/>
            <a:ext cx="668773"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$4,974</a:t>
            </a:r>
          </a:p>
        </p:txBody>
      </p:sp>
      <p:sp>
        <p:nvSpPr>
          <p:cNvPr id="16" name="TextBox 15">
            <a:extLst>
              <a:ext uri="{FF2B5EF4-FFF2-40B4-BE49-F238E27FC236}">
                <a16:creationId xmlns:a16="http://schemas.microsoft.com/office/drawing/2014/main" id="{34685647-1E04-4C8E-ABBC-64BDB86B1455}"/>
              </a:ext>
            </a:extLst>
          </p:cNvPr>
          <p:cNvSpPr txBox="1"/>
          <p:nvPr/>
        </p:nvSpPr>
        <p:spPr>
          <a:xfrm>
            <a:off x="4939677" y="3265885"/>
            <a:ext cx="668773"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$5,288</a:t>
            </a:r>
          </a:p>
        </p:txBody>
      </p:sp>
      <p:sp>
        <p:nvSpPr>
          <p:cNvPr id="17" name="TextBox 16">
            <a:extLst>
              <a:ext uri="{FF2B5EF4-FFF2-40B4-BE49-F238E27FC236}">
                <a16:creationId xmlns:a16="http://schemas.microsoft.com/office/drawing/2014/main" id="{82DB2159-1E80-4ABE-9949-A0354772FAEA}"/>
              </a:ext>
            </a:extLst>
          </p:cNvPr>
          <p:cNvSpPr txBox="1"/>
          <p:nvPr/>
        </p:nvSpPr>
        <p:spPr>
          <a:xfrm>
            <a:off x="5548215" y="3218676"/>
            <a:ext cx="668773"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$5,447</a:t>
            </a:r>
          </a:p>
        </p:txBody>
      </p:sp>
      <p:sp>
        <p:nvSpPr>
          <p:cNvPr id="18" name="TextBox 17">
            <a:extLst>
              <a:ext uri="{FF2B5EF4-FFF2-40B4-BE49-F238E27FC236}">
                <a16:creationId xmlns:a16="http://schemas.microsoft.com/office/drawing/2014/main" id="{BD011365-A1D0-44A8-A6F9-6CD1D603F55F}"/>
              </a:ext>
            </a:extLst>
          </p:cNvPr>
          <p:cNvSpPr txBox="1"/>
          <p:nvPr/>
        </p:nvSpPr>
        <p:spPr>
          <a:xfrm>
            <a:off x="6178076" y="3027797"/>
            <a:ext cx="668773"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$5,986</a:t>
            </a:r>
          </a:p>
        </p:txBody>
      </p:sp>
      <p:sp>
        <p:nvSpPr>
          <p:cNvPr id="19" name="TextBox 18">
            <a:extLst>
              <a:ext uri="{FF2B5EF4-FFF2-40B4-BE49-F238E27FC236}">
                <a16:creationId xmlns:a16="http://schemas.microsoft.com/office/drawing/2014/main" id="{A2E3A58F-6303-4247-A860-31CAF7DD959E}"/>
              </a:ext>
            </a:extLst>
          </p:cNvPr>
          <p:cNvSpPr txBox="1"/>
          <p:nvPr/>
        </p:nvSpPr>
        <p:spPr>
          <a:xfrm>
            <a:off x="6834794" y="2965940"/>
            <a:ext cx="668773"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$6,187</a:t>
            </a:r>
          </a:p>
        </p:txBody>
      </p:sp>
      <p:sp>
        <p:nvSpPr>
          <p:cNvPr id="20" name="TextBox 19">
            <a:extLst>
              <a:ext uri="{FF2B5EF4-FFF2-40B4-BE49-F238E27FC236}">
                <a16:creationId xmlns:a16="http://schemas.microsoft.com/office/drawing/2014/main" id="{736672F1-D08A-4328-B185-CF30615B568D}"/>
              </a:ext>
            </a:extLst>
          </p:cNvPr>
          <p:cNvSpPr txBox="1"/>
          <p:nvPr/>
        </p:nvSpPr>
        <p:spPr>
          <a:xfrm>
            <a:off x="7452603" y="2647607"/>
            <a:ext cx="668773"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$7,147</a:t>
            </a:r>
          </a:p>
        </p:txBody>
      </p:sp>
      <p:sp>
        <p:nvSpPr>
          <p:cNvPr id="21" name="TextBox 20">
            <a:extLst>
              <a:ext uri="{FF2B5EF4-FFF2-40B4-BE49-F238E27FC236}">
                <a16:creationId xmlns:a16="http://schemas.microsoft.com/office/drawing/2014/main" id="{785D4C96-CDA6-405E-9E65-E367FBA6C07B}"/>
              </a:ext>
            </a:extLst>
          </p:cNvPr>
          <p:cNvSpPr txBox="1"/>
          <p:nvPr/>
        </p:nvSpPr>
        <p:spPr>
          <a:xfrm>
            <a:off x="7975460" y="1712315"/>
            <a:ext cx="838691"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$ 10,207 </a:t>
            </a:r>
          </a:p>
        </p:txBody>
      </p:sp>
      <p:sp>
        <p:nvSpPr>
          <p:cNvPr id="8" name="TextBox 7">
            <a:extLst>
              <a:ext uri="{FF2B5EF4-FFF2-40B4-BE49-F238E27FC236}">
                <a16:creationId xmlns:a16="http://schemas.microsoft.com/office/drawing/2014/main" id="{91CD85EE-DC5A-4225-8266-D28F580F3EC8}"/>
              </a:ext>
            </a:extLst>
          </p:cNvPr>
          <p:cNvSpPr txBox="1"/>
          <p:nvPr/>
        </p:nvSpPr>
        <p:spPr>
          <a:xfrm>
            <a:off x="3849299" y="1567269"/>
            <a:ext cx="2226956" cy="307777"/>
          </a:xfrm>
          <a:prstGeom prst="rect">
            <a:avLst/>
          </a:prstGeom>
          <a:noFill/>
        </p:spPr>
        <p:txBody>
          <a:bodyPr wrap="none" rtlCol="0">
            <a:spAutoFit/>
          </a:bodyPr>
          <a:lstStyle/>
          <a:p>
            <a:r>
              <a:rPr lang="en-US" sz="1400" b="1" dirty="0">
                <a:latin typeface="Lato" panose="020F0502020204030203" pitchFamily="34" charset="0"/>
                <a:ea typeface="Lato" panose="020F0502020204030203" pitchFamily="34" charset="0"/>
                <a:cs typeface="Lato" panose="020F0502020204030203" pitchFamily="34" charset="0"/>
              </a:rPr>
              <a:t>Total per-capita spending</a:t>
            </a:r>
          </a:p>
        </p:txBody>
      </p:sp>
      <p:sp>
        <p:nvSpPr>
          <p:cNvPr id="22" name="TextBox 21">
            <a:extLst>
              <a:ext uri="{FF2B5EF4-FFF2-40B4-BE49-F238E27FC236}">
                <a16:creationId xmlns:a16="http://schemas.microsoft.com/office/drawing/2014/main" id="{7F2E67A9-4C18-4EA5-B7B9-5DAD200913AE}"/>
              </a:ext>
            </a:extLst>
          </p:cNvPr>
          <p:cNvSpPr txBox="1"/>
          <p:nvPr/>
        </p:nvSpPr>
        <p:spPr>
          <a:xfrm>
            <a:off x="2401509" y="3688800"/>
            <a:ext cx="668773" cy="276999"/>
          </a:xfrm>
          <a:prstGeom prst="rect">
            <a:avLst/>
          </a:prstGeom>
          <a:noFill/>
        </p:spPr>
        <p:txBody>
          <a:bodyPr wrap="none" rtlCol="0">
            <a:spAutoFit/>
          </a:bodyPr>
          <a:lstStyle/>
          <a:p>
            <a:r>
              <a:rPr lang="en-US" sz="1200" b="1" dirty="0">
                <a:latin typeface="Lato" panose="020F0502020204030203" pitchFamily="34" charset="0"/>
                <a:ea typeface="Lato" panose="020F0502020204030203" pitchFamily="34" charset="0"/>
                <a:cs typeface="Lato" panose="020F0502020204030203" pitchFamily="34" charset="0"/>
              </a:rPr>
              <a:t>$3,992</a:t>
            </a:r>
          </a:p>
        </p:txBody>
      </p:sp>
      <p:sp>
        <p:nvSpPr>
          <p:cNvPr id="2" name="TextBox 1">
            <a:extLst>
              <a:ext uri="{FF2B5EF4-FFF2-40B4-BE49-F238E27FC236}">
                <a16:creationId xmlns:a16="http://schemas.microsoft.com/office/drawing/2014/main" id="{C3A519CF-6E4C-43FF-A346-F8DBBEF5AAD9}"/>
              </a:ext>
            </a:extLst>
          </p:cNvPr>
          <p:cNvSpPr txBox="1"/>
          <p:nvPr/>
        </p:nvSpPr>
        <p:spPr>
          <a:xfrm>
            <a:off x="2538917" y="5554492"/>
            <a:ext cx="465192" cy="307777"/>
          </a:xfrm>
          <a:prstGeom prst="rect">
            <a:avLst/>
          </a:prstGeom>
          <a:noFill/>
        </p:spPr>
        <p:txBody>
          <a:bodyPr wrap="none" rtlCol="0">
            <a:spAutoFit/>
          </a:bodyPr>
          <a:lstStyle/>
          <a:p>
            <a:r>
              <a:rPr lang="en-US" sz="1400" b="1" dirty="0">
                <a:latin typeface="Lato" panose="020F0502020204030203" pitchFamily="34" charset="0"/>
                <a:ea typeface="Lato" panose="020F0502020204030203" pitchFamily="34" charset="0"/>
                <a:cs typeface="Lato" panose="020F0502020204030203" pitchFamily="34" charset="0"/>
              </a:rPr>
              <a:t>avg</a:t>
            </a:r>
          </a:p>
        </p:txBody>
      </p:sp>
    </p:spTree>
    <p:extLst>
      <p:ext uri="{BB962C8B-B14F-4D97-AF65-F5344CB8AC3E}">
        <p14:creationId xmlns:p14="http://schemas.microsoft.com/office/powerpoint/2010/main" val="128790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43DA96A-3E20-425E-A14A-88E4928D2B86}"/>
              </a:ext>
            </a:extLst>
          </p:cNvPr>
          <p:cNvSpPr>
            <a:spLocks noGrp="1"/>
          </p:cNvSpPr>
          <p:nvPr>
            <p:ph type="body" sz="quarter" idx="21"/>
          </p:nvPr>
        </p:nvSpPr>
        <p:spPr/>
        <p:txBody>
          <a:bodyPr/>
          <a:lstStyle/>
          <a:p>
            <a:r>
              <a:rPr lang="en-US" dirty="0">
                <a:solidFill>
                  <a:srgbClr val="4C515A"/>
                </a:solidFill>
              </a:rPr>
              <a:t>OECD average reflects the average of 36 OECD member countries, including ones not shown here.</a:t>
            </a:r>
          </a:p>
          <a:p>
            <a:r>
              <a:rPr lang="en-US" dirty="0">
                <a:solidFill>
                  <a:srgbClr val="4C515A"/>
                </a:solidFill>
              </a:rPr>
              <a:t>Source: OECD Health Data 2019.</a:t>
            </a:r>
          </a:p>
        </p:txBody>
      </p:sp>
      <p:sp>
        <p:nvSpPr>
          <p:cNvPr id="3" name="Subtitle 2">
            <a:extLst>
              <a:ext uri="{FF2B5EF4-FFF2-40B4-BE49-F238E27FC236}">
                <a16:creationId xmlns:a16="http://schemas.microsoft.com/office/drawing/2014/main" id="{299945A1-273F-4D49-A6AA-CDA0FB32D66A}"/>
              </a:ext>
            </a:extLst>
          </p:cNvPr>
          <p:cNvSpPr>
            <a:spLocks noGrp="1"/>
          </p:cNvSpPr>
          <p:nvPr>
            <p:ph type="subTitle" idx="1"/>
          </p:nvPr>
        </p:nvSpPr>
        <p:spPr/>
        <p:txBody>
          <a:bodyPr/>
          <a:lstStyle/>
          <a:p>
            <a:r>
              <a:rPr lang="en-US" dirty="0"/>
              <a:t>HEALTH OUTCOMES</a:t>
            </a:r>
          </a:p>
        </p:txBody>
      </p:sp>
      <p:sp>
        <p:nvSpPr>
          <p:cNvPr id="2" name="Title 1">
            <a:extLst>
              <a:ext uri="{FF2B5EF4-FFF2-40B4-BE49-F238E27FC236}">
                <a16:creationId xmlns:a16="http://schemas.microsoft.com/office/drawing/2014/main" id="{1ED4267A-CE70-4121-9DE1-58EF62C7CA25}"/>
              </a:ext>
            </a:extLst>
          </p:cNvPr>
          <p:cNvSpPr>
            <a:spLocks noGrp="1"/>
          </p:cNvSpPr>
          <p:nvPr>
            <p:ph type="ctrTitle"/>
          </p:nvPr>
        </p:nvSpPr>
        <p:spPr/>
        <p:txBody>
          <a:bodyPr/>
          <a:lstStyle/>
          <a:p>
            <a:r>
              <a:rPr lang="en-US" dirty="0">
                <a:ea typeface="Lato" panose="020F0502020204030203" pitchFamily="34" charset="0"/>
                <a:cs typeface="Lato" panose="020F0502020204030203" pitchFamily="34" charset="0"/>
              </a:rPr>
              <a:t>Life Expectancy at Birth, 1980-2017</a:t>
            </a:r>
            <a:br>
              <a:rPr lang="en-US" dirty="0">
                <a:latin typeface="Lato" panose="020F0502020204030203" pitchFamily="34" charset="0"/>
                <a:ea typeface="Lato" panose="020F0502020204030203" pitchFamily="34" charset="0"/>
                <a:cs typeface="Lato" panose="020F0502020204030203" pitchFamily="34" charset="0"/>
              </a:rPr>
            </a:br>
            <a:br>
              <a:rPr lang="en-US" sz="300" dirty="0">
                <a:latin typeface="Lato" panose="020F0502020204030203" pitchFamily="34" charset="0"/>
                <a:ea typeface="Lato" panose="020F0502020204030203" pitchFamily="34" charset="0"/>
                <a:cs typeface="Lato" panose="020F0502020204030203" pitchFamily="34" charset="0"/>
              </a:rPr>
            </a:br>
            <a:endParaRPr lang="en-US" dirty="0"/>
          </a:p>
        </p:txBody>
      </p:sp>
      <p:graphicFrame>
        <p:nvGraphicFramePr>
          <p:cNvPr id="9" name="Object 3">
            <a:extLst>
              <a:ext uri="{FF2B5EF4-FFF2-40B4-BE49-F238E27FC236}">
                <a16:creationId xmlns:a16="http://schemas.microsoft.com/office/drawing/2014/main" id="{9BF15CF1-FBB3-4A6B-A43F-52049FFB5125}"/>
              </a:ext>
            </a:extLst>
          </p:cNvPr>
          <p:cNvGraphicFramePr>
            <a:graphicFrameLocks noChangeAspect="1"/>
          </p:cNvGraphicFramePr>
          <p:nvPr>
            <p:extLst>
              <p:ext uri="{D42A27DB-BD31-4B8C-83A1-F6EECF244321}">
                <p14:modId xmlns:p14="http://schemas.microsoft.com/office/powerpoint/2010/main" val="3936772159"/>
              </p:ext>
            </p:extLst>
          </p:nvPr>
        </p:nvGraphicFramePr>
        <p:xfrm>
          <a:off x="-144564" y="1874082"/>
          <a:ext cx="9137644" cy="4507701"/>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183D7DFD-5E54-4340-840A-D61E79966062}"/>
              </a:ext>
            </a:extLst>
          </p:cNvPr>
          <p:cNvSpPr txBox="1"/>
          <p:nvPr/>
        </p:nvSpPr>
        <p:spPr>
          <a:xfrm>
            <a:off x="728127" y="1677884"/>
            <a:ext cx="2119576" cy="276999"/>
          </a:xfrm>
          <a:prstGeom prst="rect">
            <a:avLst/>
          </a:prstGeom>
          <a:noFill/>
        </p:spPr>
        <p:txBody>
          <a:bodyPr wrap="square" rtlCol="0">
            <a:spAutoFit/>
          </a:bodyPr>
          <a:lstStyle/>
          <a:p>
            <a:pPr defTabSz="914400"/>
            <a:r>
              <a:rPr lang="en-US" sz="1200" dirty="0">
                <a:solidFill>
                  <a:srgbClr val="4C515A"/>
                </a:solidFill>
                <a:ea typeface="Lato" charset="0"/>
                <a:cs typeface="Lato" charset="0"/>
              </a:rPr>
              <a:t>Years</a:t>
            </a:r>
          </a:p>
        </p:txBody>
      </p:sp>
      <p:sp>
        <p:nvSpPr>
          <p:cNvPr id="11" name="TextBox 10">
            <a:extLst>
              <a:ext uri="{FF2B5EF4-FFF2-40B4-BE49-F238E27FC236}">
                <a16:creationId xmlns:a16="http://schemas.microsoft.com/office/drawing/2014/main" id="{6011D5B8-65C1-4BE6-A763-9C1128908AEC}"/>
              </a:ext>
            </a:extLst>
          </p:cNvPr>
          <p:cNvSpPr txBox="1"/>
          <p:nvPr/>
        </p:nvSpPr>
        <p:spPr>
          <a:xfrm>
            <a:off x="7430627" y="1615018"/>
            <a:ext cx="1050335" cy="276999"/>
          </a:xfrm>
          <a:prstGeom prst="rect">
            <a:avLst/>
          </a:prstGeom>
          <a:noFill/>
        </p:spPr>
        <p:txBody>
          <a:bodyPr wrap="square" rtlCol="0">
            <a:spAutoFit/>
          </a:bodyPr>
          <a:lstStyle/>
          <a:p>
            <a:pPr defTabSz="914400"/>
            <a:r>
              <a:rPr lang="en-US" sz="1200" i="1" dirty="0">
                <a:solidFill>
                  <a:srgbClr val="576258"/>
                </a:solidFill>
                <a:latin typeface="Lato" charset="0"/>
                <a:ea typeface="Lato" charset="0"/>
                <a:cs typeface="Lato" charset="0"/>
              </a:rPr>
              <a:t>2017 data:</a:t>
            </a:r>
          </a:p>
        </p:txBody>
      </p:sp>
      <p:sp>
        <p:nvSpPr>
          <p:cNvPr id="12" name="TextBox 11">
            <a:extLst>
              <a:ext uri="{FF2B5EF4-FFF2-40B4-BE49-F238E27FC236}">
                <a16:creationId xmlns:a16="http://schemas.microsoft.com/office/drawing/2014/main" id="{0CA91E75-9DA6-452D-B766-87A7E4397975}"/>
              </a:ext>
            </a:extLst>
          </p:cNvPr>
          <p:cNvSpPr txBox="1"/>
          <p:nvPr/>
        </p:nvSpPr>
        <p:spPr>
          <a:xfrm>
            <a:off x="6763528" y="5571633"/>
            <a:ext cx="812800" cy="276999"/>
          </a:xfrm>
          <a:prstGeom prst="rect">
            <a:avLst/>
          </a:prstGeom>
          <a:noFill/>
        </p:spPr>
        <p:txBody>
          <a:bodyPr wrap="square" rtlCol="0">
            <a:spAutoFit/>
          </a:bodyPr>
          <a:lstStyle/>
          <a:p>
            <a:r>
              <a:rPr lang="en-US" sz="1200" dirty="0">
                <a:solidFill>
                  <a:srgbClr val="4C515A"/>
                </a:solidFill>
                <a:latin typeface="Lato" panose="020F0502020204030203" pitchFamily="34" charset="0"/>
                <a:ea typeface="Lato" panose="020F0502020204030203" pitchFamily="34" charset="0"/>
                <a:cs typeface="Lato" panose="020F0502020204030203" pitchFamily="34" charset="0"/>
              </a:rPr>
              <a:t>2017</a:t>
            </a:r>
          </a:p>
        </p:txBody>
      </p:sp>
      <p:cxnSp>
        <p:nvCxnSpPr>
          <p:cNvPr id="16" name="Straight Connector 15">
            <a:extLst>
              <a:ext uri="{FF2B5EF4-FFF2-40B4-BE49-F238E27FC236}">
                <a16:creationId xmlns:a16="http://schemas.microsoft.com/office/drawing/2014/main" id="{6263B49C-EEC6-432B-8391-C9B43FDDA9D1}"/>
              </a:ext>
            </a:extLst>
          </p:cNvPr>
          <p:cNvCxnSpPr/>
          <p:nvPr/>
        </p:nvCxnSpPr>
        <p:spPr>
          <a:xfrm>
            <a:off x="7046253" y="5509567"/>
            <a:ext cx="0" cy="4572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A4DFA85-0272-4D6D-9E75-CEB60D227EF8}"/>
              </a:ext>
            </a:extLst>
          </p:cNvPr>
          <p:cNvSpPr txBox="1"/>
          <p:nvPr/>
        </p:nvSpPr>
        <p:spPr>
          <a:xfrm>
            <a:off x="7430627" y="5722998"/>
            <a:ext cx="1713373" cy="276999"/>
          </a:xfrm>
          <a:prstGeom prst="rect">
            <a:avLst/>
          </a:prstGeom>
          <a:noFill/>
        </p:spPr>
        <p:txBody>
          <a:bodyPr wrap="square" rtlCol="0">
            <a:spAutoFit/>
          </a:bodyPr>
          <a:lstStyle/>
          <a:p>
            <a:pPr defTabSz="914400"/>
            <a:r>
              <a:rPr lang="en-US" sz="1200" i="1" dirty="0">
                <a:solidFill>
                  <a:srgbClr val="576258"/>
                </a:solidFill>
                <a:latin typeface="Lato" charset="0"/>
                <a:ea typeface="Lato" charset="0"/>
                <a:cs typeface="Lato" charset="0"/>
              </a:rPr>
              <a:t>OECD avg: 80.7</a:t>
            </a:r>
          </a:p>
        </p:txBody>
      </p:sp>
    </p:spTree>
    <p:extLst>
      <p:ext uri="{BB962C8B-B14F-4D97-AF65-F5344CB8AC3E}">
        <p14:creationId xmlns:p14="http://schemas.microsoft.com/office/powerpoint/2010/main" val="2922801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lstStyle/>
          <a:p>
            <a:r>
              <a:rPr lang="en-US" dirty="0">
                <a:solidFill>
                  <a:srgbClr val="4C515A"/>
                </a:solidFill>
              </a:rPr>
              <a:t>Rates reflect age- and sex-standardized rates for 2016 or latest available year (2015 for CAN, FRA; 2014 for NZ). OECD average reflects the average of 36 OECD member countries, including ones not shown here.</a:t>
            </a:r>
          </a:p>
          <a:p>
            <a:r>
              <a:rPr lang="en-US" dirty="0">
                <a:solidFill>
                  <a:srgbClr val="4C515A"/>
                </a:solidFill>
              </a:rPr>
              <a:t>Source: OECD Health Data 2019</a:t>
            </a:r>
            <a:r>
              <a:rPr lang="en-US" dirty="0">
                <a:solidFill>
                  <a:schemeClr val="tx1"/>
                </a:solidFill>
              </a:rPr>
              <a:t>.</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HEALTH OUTCOMES</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p:txBody>
          <a:bodyPr/>
          <a:lstStyle/>
          <a:p>
            <a:r>
              <a:rPr lang="en-US" dirty="0">
                <a:solidFill>
                  <a:srgbClr val="4C515A"/>
                </a:solidFill>
                <a:ea typeface="Lato" panose="020F0502020204030203" pitchFamily="34" charset="0"/>
                <a:cs typeface="Lato" panose="020F0502020204030203" pitchFamily="34" charset="0"/>
              </a:rPr>
              <a:t>Suicides, 2016</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1372703598"/>
              </p:ext>
            </p:extLst>
          </p:nvPr>
        </p:nvGraphicFramePr>
        <p:xfrm>
          <a:off x="702733" y="1558834"/>
          <a:ext cx="7778230"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717013" y="1558956"/>
            <a:ext cx="3406496" cy="276999"/>
          </a:xfrm>
          <a:prstGeom prst="rect">
            <a:avLst/>
          </a:prstGeom>
          <a:noFill/>
        </p:spPr>
        <p:txBody>
          <a:bodyPr wrap="square" rtlCol="0">
            <a:spAutoFit/>
          </a:bodyPr>
          <a:lstStyle/>
          <a:p>
            <a:pPr lvl="0"/>
            <a:r>
              <a:rPr lang="en-US" sz="1200" dirty="0">
                <a:solidFill>
                  <a:srgbClr val="4C515A"/>
                </a:solidFill>
              </a:rPr>
              <a:t>Deaths per 100,000 (standardized rates)</a:t>
            </a:r>
            <a:endParaRPr kumimoji="0" lang="en-US" sz="1200" b="0" i="0" u="none" strike="noStrike" kern="1200" cap="none" spc="0" normalizeH="0" baseline="0" noProof="0" dirty="0">
              <a:ln>
                <a:noFill/>
              </a:ln>
              <a:solidFill>
                <a:srgbClr val="4C515A"/>
              </a:solidFill>
              <a:effectLst/>
              <a:uLnTx/>
              <a:uFillTx/>
              <a:latin typeface="Trebuchet MS"/>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1304236" y="2583373"/>
            <a:ext cx="1737544"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(11.5)</a:t>
            </a:r>
          </a:p>
        </p:txBody>
      </p:sp>
    </p:spTree>
    <p:extLst>
      <p:ext uri="{BB962C8B-B14F-4D97-AF65-F5344CB8AC3E}">
        <p14:creationId xmlns:p14="http://schemas.microsoft.com/office/powerpoint/2010/main" val="2420817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lstStyle/>
          <a:p>
            <a:r>
              <a:rPr lang="en-US" dirty="0">
                <a:solidFill>
                  <a:schemeClr val="tx1"/>
                </a:solidFill>
              </a:rPr>
              <a:t>Definition: Adults aged 18 years or older who have ever been told by a doctor that they have two or more of the following chronic conditions: Joint pain or arthritis; asthma or chronic lung disease; diabetes; heart disease, including heart attack; or hypertension/high blood pressure. Average reflects that of the 11 countries shown on the slide, that take part in the Commonwealth Fund’s International Health Policy Survey. </a:t>
            </a:r>
          </a:p>
          <a:p>
            <a:r>
              <a:rPr lang="en-US" dirty="0">
                <a:solidFill>
                  <a:srgbClr val="4C515A"/>
                </a:solidFill>
              </a:rPr>
              <a:t>Source: 2016 Commonwealth Fund International Health Policy Survey.</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POPULATION HEALTH</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p:txBody>
          <a:bodyPr/>
          <a:lstStyle/>
          <a:p>
            <a:r>
              <a:rPr lang="en-US" dirty="0">
                <a:solidFill>
                  <a:srgbClr val="4C515A"/>
                </a:solidFill>
                <a:ea typeface="Lato" panose="020F0502020204030203" pitchFamily="34" charset="0"/>
                <a:cs typeface="Lato" panose="020F0502020204030203" pitchFamily="34" charset="0"/>
              </a:rPr>
              <a:t>Adults with Multiple Chronic Conditions, 2016</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2182650393"/>
              </p:ext>
            </p:extLst>
          </p:nvPr>
        </p:nvGraphicFramePr>
        <p:xfrm>
          <a:off x="702733" y="1558834"/>
          <a:ext cx="7778230"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717015" y="1558956"/>
            <a:ext cx="1566332" cy="276999"/>
          </a:xfrm>
          <a:prstGeom prst="rect">
            <a:avLst/>
          </a:prstGeom>
          <a:noFill/>
        </p:spPr>
        <p:txBody>
          <a:bodyPr wrap="square" rtlCol="0">
            <a:spAutoFit/>
          </a:bodyPr>
          <a:lstStyle/>
          <a:p>
            <a:pPr lvl="0"/>
            <a:r>
              <a:rPr lang="en-US" sz="1200" dirty="0">
                <a:solidFill>
                  <a:srgbClr val="4C515A"/>
                </a:solidFill>
              </a:rPr>
              <a:t>Percent (%)</a:t>
            </a:r>
            <a:endParaRPr kumimoji="0" lang="en-US" sz="1200" b="0" i="0" u="none" strike="noStrike" kern="1200" cap="none" spc="0" normalizeH="0" baseline="0" noProof="0" dirty="0">
              <a:ln>
                <a:noFill/>
              </a:ln>
              <a:solidFill>
                <a:srgbClr val="4C515A"/>
              </a:solidFill>
              <a:effectLst/>
              <a:uLnTx/>
              <a:uFillTx/>
              <a:latin typeface="Trebuchet MS"/>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1338238" y="3098437"/>
            <a:ext cx="2562553"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11-country average (17.5%)</a:t>
            </a:r>
          </a:p>
        </p:txBody>
      </p:sp>
    </p:spTree>
    <p:extLst>
      <p:ext uri="{BB962C8B-B14F-4D97-AF65-F5344CB8AC3E}">
        <p14:creationId xmlns:p14="http://schemas.microsoft.com/office/powerpoint/2010/main" val="1557784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lstStyle/>
          <a:p>
            <a:r>
              <a:rPr lang="en-US" dirty="0">
                <a:solidFill>
                  <a:schemeClr val="tx1"/>
                </a:solidFill>
              </a:rPr>
              <a:t>Data reflect rates based on measurements of height and weight, except NETH, NOR, SWE, SWITZ, for which data reflect self-reported data (self-reported rates tend to be lower than measured rates). 2017 data for all countries except 2016 for US; 2015 for FRA, NOR; 2012 for GER. OECD average reflects the average of 36 OECD member countries, including ones not shown here.</a:t>
            </a:r>
            <a:endParaRPr lang="en-US" dirty="0">
              <a:solidFill>
                <a:srgbClr val="FF0000"/>
              </a:solidFill>
            </a:endParaRPr>
          </a:p>
          <a:p>
            <a:r>
              <a:rPr lang="en-US" dirty="0">
                <a:solidFill>
                  <a:srgbClr val="4C515A"/>
                </a:solidFill>
              </a:rPr>
              <a:t>Source: OECD Health Data 2019</a:t>
            </a:r>
            <a:r>
              <a:rPr lang="en-US" dirty="0">
                <a:solidFill>
                  <a:schemeClr val="tx1"/>
                </a:solidFill>
              </a:rPr>
              <a:t>.</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POPULATION HEALTH</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p:txBody>
          <a:bodyPr/>
          <a:lstStyle/>
          <a:p>
            <a:r>
              <a:rPr lang="en-US" dirty="0">
                <a:solidFill>
                  <a:srgbClr val="4C515A"/>
                </a:solidFill>
                <a:ea typeface="Lato" panose="020F0502020204030203" pitchFamily="34" charset="0"/>
                <a:cs typeface="Lato" panose="020F0502020204030203" pitchFamily="34" charset="0"/>
              </a:rPr>
              <a:t>Obesity Rate, 2017</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1212916995"/>
              </p:ext>
            </p:extLst>
          </p:nvPr>
        </p:nvGraphicFramePr>
        <p:xfrm>
          <a:off x="702733" y="1558834"/>
          <a:ext cx="7778230"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717015" y="1558956"/>
            <a:ext cx="1566332" cy="276999"/>
          </a:xfrm>
          <a:prstGeom prst="rect">
            <a:avLst/>
          </a:prstGeom>
          <a:noFill/>
        </p:spPr>
        <p:txBody>
          <a:bodyPr wrap="square" rtlCol="0">
            <a:spAutoFit/>
          </a:bodyPr>
          <a:lstStyle/>
          <a:p>
            <a:pPr lvl="0"/>
            <a:r>
              <a:rPr lang="en-US" sz="1200" dirty="0">
                <a:solidFill>
                  <a:srgbClr val="4C515A"/>
                </a:solidFill>
              </a:rPr>
              <a:t>Percent (%)</a:t>
            </a:r>
            <a:endParaRPr kumimoji="0" lang="en-US" sz="1200" b="0" i="0" u="none" strike="noStrike" kern="1200" cap="none" spc="0" normalizeH="0" baseline="0" noProof="0" dirty="0">
              <a:ln>
                <a:noFill/>
              </a:ln>
              <a:solidFill>
                <a:srgbClr val="4C515A"/>
              </a:solidFill>
              <a:effectLst/>
              <a:uLnTx/>
              <a:uFillTx/>
              <a:latin typeface="Trebuchet MS"/>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1416060" y="3689298"/>
            <a:ext cx="1551760"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(21%)</a:t>
            </a:r>
          </a:p>
        </p:txBody>
      </p:sp>
    </p:spTree>
    <p:extLst>
      <p:ext uri="{BB962C8B-B14F-4D97-AF65-F5344CB8AC3E}">
        <p14:creationId xmlns:p14="http://schemas.microsoft.com/office/powerpoint/2010/main" val="3933478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2">
            <a:extLst>
              <a:ext uri="{FF2B5EF4-FFF2-40B4-BE49-F238E27FC236}">
                <a16:creationId xmlns:a16="http://schemas.microsoft.com/office/drawing/2014/main" id="{9638F59F-C58D-4EDB-A46D-89570A80A899}"/>
              </a:ext>
            </a:extLst>
          </p:cNvPr>
          <p:cNvGraphicFramePr>
            <a:graphicFrameLocks noChangeAspect="1"/>
          </p:cNvGraphicFramePr>
          <p:nvPr>
            <p:extLst>
              <p:ext uri="{D42A27DB-BD31-4B8C-83A1-F6EECF244321}">
                <p14:modId xmlns:p14="http://schemas.microsoft.com/office/powerpoint/2010/main" val="1105586729"/>
              </p:ext>
            </p:extLst>
          </p:nvPr>
        </p:nvGraphicFramePr>
        <p:xfrm>
          <a:off x="4672991" y="1558956"/>
          <a:ext cx="4449764"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lstStyle/>
          <a:p>
            <a:r>
              <a:rPr lang="en-US" dirty="0">
                <a:solidFill>
                  <a:schemeClr val="tx1"/>
                </a:solidFill>
              </a:rPr>
              <a:t>Physician visit data reflect 2017 or nearest year; 2016 for FRA, 2011 for US; No recent data for the UK (since 2009). Physician supply data for 2018 or nearest year; 2017 for AUS, GER, NETH, SWIZ, US; 2016 for SWE.</a:t>
            </a:r>
            <a:r>
              <a:rPr lang="en-US" dirty="0">
                <a:solidFill>
                  <a:srgbClr val="FF0000"/>
                </a:solidFill>
              </a:rPr>
              <a:t> </a:t>
            </a:r>
            <a:r>
              <a:rPr lang="en-US" dirty="0">
                <a:solidFill>
                  <a:schemeClr val="tx1"/>
                </a:solidFill>
              </a:rPr>
              <a:t>OECD average reflects the average of 36 OECD member countries, including ones not shown here.</a:t>
            </a:r>
          </a:p>
          <a:p>
            <a:r>
              <a:rPr lang="en-US" dirty="0">
                <a:solidFill>
                  <a:srgbClr val="4C515A"/>
                </a:solidFill>
              </a:rPr>
              <a:t>Source: OECD Health Data 2019.</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UTILIZATION</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p:txBody>
          <a:bodyPr/>
          <a:lstStyle/>
          <a:p>
            <a:r>
              <a:rPr lang="en-US" dirty="0">
                <a:solidFill>
                  <a:srgbClr val="4C515A"/>
                </a:solidFill>
                <a:ea typeface="Lato" panose="020F0502020204030203" pitchFamily="34" charset="0"/>
                <a:cs typeface="Lato" panose="020F0502020204030203" pitchFamily="34" charset="0"/>
              </a:rPr>
              <a:t>Physician Visits, 2017 and Physician Supply, 2018</a:t>
            </a:r>
            <a:endParaRPr lang="en-US" dirty="0"/>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3403456355"/>
              </p:ext>
            </p:extLst>
          </p:nvPr>
        </p:nvGraphicFramePr>
        <p:xfrm>
          <a:off x="287286" y="1558834"/>
          <a:ext cx="4351979" cy="444116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375155" y="1558956"/>
            <a:ext cx="4634590" cy="307777"/>
          </a:xfrm>
          <a:prstGeom prst="rect">
            <a:avLst/>
          </a:prstGeom>
          <a:noFill/>
        </p:spPr>
        <p:txBody>
          <a:bodyPr wrap="square" rtlCol="0">
            <a:spAutoFit/>
          </a:bodyPr>
          <a:lstStyle/>
          <a:p>
            <a:pPr lvl="0" algn="ctr"/>
            <a:r>
              <a:rPr lang="en-US" sz="1400" b="1" dirty="0">
                <a:solidFill>
                  <a:srgbClr val="4C515A"/>
                </a:solidFill>
              </a:rPr>
              <a:t>Average physician visits per capita, 2017</a:t>
            </a:r>
            <a:endParaRPr kumimoji="0" lang="en-US" sz="1400" b="1" i="0" u="none" strike="noStrike" kern="1200" cap="none" spc="0" normalizeH="0" baseline="0" noProof="0" dirty="0">
              <a:ln>
                <a:noFill/>
              </a:ln>
              <a:solidFill>
                <a:srgbClr val="4C515A"/>
              </a:solidFill>
              <a:effectLst/>
              <a:uLnTx/>
              <a:uFillTx/>
              <a:latin typeface="Trebuchet MS"/>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891230" y="3562688"/>
            <a:ext cx="1551760"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(6.8)</a:t>
            </a:r>
          </a:p>
        </p:txBody>
      </p:sp>
      <p:sp>
        <p:nvSpPr>
          <p:cNvPr id="9" name="TextBox 8">
            <a:extLst>
              <a:ext uri="{FF2B5EF4-FFF2-40B4-BE49-F238E27FC236}">
                <a16:creationId xmlns:a16="http://schemas.microsoft.com/office/drawing/2014/main" id="{0E24921E-7D21-41CD-AF17-70A6E2F74479}"/>
              </a:ext>
            </a:extLst>
          </p:cNvPr>
          <p:cNvSpPr txBox="1"/>
          <p:nvPr/>
        </p:nvSpPr>
        <p:spPr>
          <a:xfrm>
            <a:off x="4396901" y="1558956"/>
            <a:ext cx="4634590" cy="307777"/>
          </a:xfrm>
          <a:prstGeom prst="rect">
            <a:avLst/>
          </a:prstGeom>
          <a:noFill/>
        </p:spPr>
        <p:txBody>
          <a:bodyPr wrap="square" rtlCol="0">
            <a:spAutoFit/>
          </a:bodyPr>
          <a:lstStyle/>
          <a:p>
            <a:pPr lvl="0" algn="ctr"/>
            <a:r>
              <a:rPr lang="en-US" sz="1400" b="1" dirty="0">
                <a:solidFill>
                  <a:srgbClr val="4C515A"/>
                </a:solidFill>
              </a:rPr>
              <a:t>Practicing physicians per 1,000 population, 2018</a:t>
            </a:r>
            <a:endParaRPr kumimoji="0" lang="en-US" sz="1400" b="1" i="0" u="none" strike="noStrike" kern="1200" cap="none" spc="0" normalizeH="0" baseline="0" noProof="0" dirty="0">
              <a:ln>
                <a:noFill/>
              </a:ln>
              <a:solidFill>
                <a:srgbClr val="4C515A"/>
              </a:solidFill>
              <a:effectLst/>
              <a:uLnTx/>
              <a:uFillTx/>
              <a:latin typeface="Trebuchet MS"/>
            </a:endParaRPr>
          </a:p>
        </p:txBody>
      </p:sp>
      <p:sp>
        <p:nvSpPr>
          <p:cNvPr id="13" name="TextBox 1">
            <a:extLst>
              <a:ext uri="{FF2B5EF4-FFF2-40B4-BE49-F238E27FC236}">
                <a16:creationId xmlns:a16="http://schemas.microsoft.com/office/drawing/2014/main" id="{962B1ED3-5CF1-42C2-B516-B8F6571B8895}"/>
              </a:ext>
            </a:extLst>
          </p:cNvPr>
          <p:cNvSpPr txBox="1"/>
          <p:nvPr/>
        </p:nvSpPr>
        <p:spPr>
          <a:xfrm>
            <a:off x="7705082" y="3562687"/>
            <a:ext cx="1551760"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(3.5)</a:t>
            </a:r>
          </a:p>
        </p:txBody>
      </p:sp>
    </p:spTree>
    <p:extLst>
      <p:ext uri="{BB962C8B-B14F-4D97-AF65-F5344CB8AC3E}">
        <p14:creationId xmlns:p14="http://schemas.microsoft.com/office/powerpoint/2010/main" val="3596044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normAutofit/>
          </a:bodyPr>
          <a:lstStyle/>
          <a:p>
            <a:pPr>
              <a:spcBef>
                <a:spcPts val="24"/>
              </a:spcBef>
            </a:pPr>
            <a:r>
              <a:rPr lang="en-US" dirty="0">
                <a:solidFill>
                  <a:schemeClr val="tx1"/>
                </a:solidFill>
              </a:rPr>
              <a:t>Data reflect average length of stay for curative (acute) care, reflecting physical and mental/psychiatric</a:t>
            </a:r>
          </a:p>
          <a:p>
            <a:pPr>
              <a:spcBef>
                <a:spcPts val="24"/>
              </a:spcBef>
            </a:pPr>
            <a:r>
              <a:rPr lang="en-US" dirty="0">
                <a:solidFill>
                  <a:schemeClr val="tx1"/>
                </a:solidFill>
              </a:rPr>
              <a:t>illnesses or treatment of injury; diagnostic, therapeutic and surgical procedures; and obstetric services. Excludes rehabilitative care, long-term care and palliative care. Data for 2017 or nearest year; 2016 for AUS, FRA, NZ, US. OECD average reflects the average of 36 OECD member countries, including ones not shown here.</a:t>
            </a:r>
            <a:r>
              <a:rPr lang="en-US" b="1" dirty="0">
                <a:solidFill>
                  <a:schemeClr val="accent3"/>
                </a:solidFill>
              </a:rPr>
              <a:t>  </a:t>
            </a:r>
          </a:p>
          <a:p>
            <a:pPr>
              <a:spcBef>
                <a:spcPts val="24"/>
              </a:spcBef>
            </a:pPr>
            <a:r>
              <a:rPr lang="en-US" dirty="0">
                <a:solidFill>
                  <a:srgbClr val="4C515A"/>
                </a:solidFill>
              </a:rPr>
              <a:t>Source: OECD Health Data 2019.</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UTILIZATION</a:t>
            </a:r>
            <a:endParaRPr lang="en-US" dirty="0">
              <a:solidFill>
                <a:srgbClr val="FF0000"/>
              </a:solidFill>
            </a:endParaRP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p:txBody>
          <a:bodyPr/>
          <a:lstStyle/>
          <a:p>
            <a:r>
              <a:rPr lang="en-US" dirty="0">
                <a:solidFill>
                  <a:srgbClr val="4C515A"/>
                </a:solidFill>
                <a:ea typeface="Lato" panose="020F0502020204030203" pitchFamily="34" charset="0"/>
                <a:cs typeface="Lato" panose="020F0502020204030203" pitchFamily="34" charset="0"/>
              </a:rPr>
              <a:t>Hospital Acute Care Average Length of Stay, 2017</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2707239919"/>
              </p:ext>
            </p:extLst>
          </p:nvPr>
        </p:nvGraphicFramePr>
        <p:xfrm>
          <a:off x="702733" y="1558834"/>
          <a:ext cx="7778230"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521069" y="1558956"/>
            <a:ext cx="5261421" cy="276999"/>
          </a:xfrm>
          <a:prstGeom prst="rect">
            <a:avLst/>
          </a:prstGeom>
          <a:noFill/>
        </p:spPr>
        <p:txBody>
          <a:bodyPr wrap="square" rtlCol="0">
            <a:spAutoFit/>
          </a:bodyPr>
          <a:lstStyle/>
          <a:p>
            <a:pPr lvl="0"/>
            <a:r>
              <a:rPr lang="en-US" sz="1200" dirty="0">
                <a:solidFill>
                  <a:srgbClr val="4C515A"/>
                </a:solidFill>
              </a:rPr>
              <a:t>Average length of stay for acute care (days)</a:t>
            </a:r>
            <a:endParaRPr kumimoji="0" lang="en-US" sz="1200" b="0" i="0" u="none" strike="noStrike" kern="1200" cap="none" spc="0" normalizeH="0" baseline="0" noProof="0" dirty="0">
              <a:ln>
                <a:noFill/>
              </a:ln>
              <a:solidFill>
                <a:srgbClr val="4C515A"/>
              </a:solidFill>
              <a:effectLst/>
              <a:uLnTx/>
              <a:uFillTx/>
              <a:latin typeface="Trebuchet MS"/>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1503609" y="2880234"/>
            <a:ext cx="1551760" cy="3209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(6.4)</a:t>
            </a:r>
          </a:p>
        </p:txBody>
      </p:sp>
    </p:spTree>
    <p:extLst>
      <p:ext uri="{BB962C8B-B14F-4D97-AF65-F5344CB8AC3E}">
        <p14:creationId xmlns:p14="http://schemas.microsoft.com/office/powerpoint/2010/main" val="3149358604"/>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Centennial_Jan2018" id="{B39BC8CA-6688-0D4A-80B3-63A90B604AC9}" vid="{9790F92E-C2C7-0F48-A2BA-07E8E33C47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OMMONWEALTH FUND">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OMMONWEALTH FUND">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OMMONWEALTH FUND">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OMMONWEALTH FUND">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COMMONWEALTH FUND">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A86F167E7CC7A4FA5999C49E55F608F" ma:contentTypeVersion="4" ma:contentTypeDescription="Create a new document." ma:contentTypeScope="" ma:versionID="92378df403c1efaa159937b2186731f3">
  <xsd:schema xmlns:xsd="http://www.w3.org/2001/XMLSchema" xmlns:xs="http://www.w3.org/2001/XMLSchema" xmlns:p="http://schemas.microsoft.com/office/2006/metadata/properties" xmlns:ns2="29bc6a8d-14dd-4a95-baab-e16a8c685bba" xmlns:ns3="c95c36f9-7b23-4b6e-8eba-a6af4d3881a3" targetNamespace="http://schemas.microsoft.com/office/2006/metadata/properties" ma:root="true" ma:fieldsID="9b93086966055356ea900ae7848c0a04" ns2:_="" ns3:_="">
    <xsd:import namespace="29bc6a8d-14dd-4a95-baab-e16a8c685bba"/>
    <xsd:import namespace="c95c36f9-7b23-4b6e-8eba-a6af4d3881a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bc6a8d-14dd-4a95-baab-e16a8c685bb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5c36f9-7b23-4b6e-8eba-a6af4d3881a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2B60CF-40F9-4360-8516-8A258CFA1767}">
  <ds:schemaRefs>
    <ds:schemaRef ds:uri="http://schemas.openxmlformats.org/package/2006/metadata/core-properties"/>
    <ds:schemaRef ds:uri="http://purl.org/dc/terms/"/>
    <ds:schemaRef ds:uri="http://www.w3.org/XML/1998/namespace"/>
    <ds:schemaRef ds:uri="http://purl.org/dc/dcmitype/"/>
    <ds:schemaRef ds:uri="http://purl.org/dc/elements/1.1/"/>
    <ds:schemaRef ds:uri="http://schemas.microsoft.com/office/2006/documentManagement/types"/>
    <ds:schemaRef ds:uri="http://schemas.microsoft.com/office/2006/metadata/properties"/>
    <ds:schemaRef ds:uri="http://schemas.microsoft.com/office/infopath/2007/PartnerControls"/>
    <ds:schemaRef ds:uri="c95c36f9-7b23-4b6e-8eba-a6af4d3881a3"/>
    <ds:schemaRef ds:uri="29bc6a8d-14dd-4a95-baab-e16a8c685bba"/>
  </ds:schemaRefs>
</ds:datastoreItem>
</file>

<file path=customXml/itemProps2.xml><?xml version="1.0" encoding="utf-8"?>
<ds:datastoreItem xmlns:ds="http://schemas.openxmlformats.org/officeDocument/2006/customXml" ds:itemID="{AB21D00D-CB94-461A-80B4-04119CDDF2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bc6a8d-14dd-4a95-baab-e16a8c685bba"/>
    <ds:schemaRef ds:uri="c95c36f9-7b23-4b6e-8eba-a6af4d3881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2938EF-51BD-4AC1-96A4-8B2A1939C1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CMWF_Template_Centennial_Jan2018</Template>
  <TotalTime>15497</TotalTime>
  <Words>1407</Words>
  <Application>Microsoft Macintosh PowerPoint</Application>
  <PresentationFormat>On-screen Show (4:3)</PresentationFormat>
  <Paragraphs>116</Paragraphs>
  <Slides>15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Georgia</vt:lpstr>
      <vt:lpstr>Lato</vt:lpstr>
      <vt:lpstr>Open Sans Light</vt:lpstr>
      <vt:lpstr>System Font Regular</vt:lpstr>
      <vt:lpstr>Trebuchet MS</vt:lpstr>
      <vt:lpstr>1_Office Theme</vt:lpstr>
      <vt:lpstr>Multinational Comparisons of Health Systems Data, 2019</vt:lpstr>
      <vt:lpstr>Health Care Spending as a Percent of GDP, 1980–2018  Adjusted for Differences in Cost of Living</vt:lpstr>
      <vt:lpstr>Health Care Spending per Capita by Source of Funding, 2018  Adjusted for Differences in Cost of Living</vt:lpstr>
      <vt:lpstr>Life Expectancy at Birth, 1980-2017  </vt:lpstr>
      <vt:lpstr>Suicides, 2016</vt:lpstr>
      <vt:lpstr>Adults with Multiple Chronic Conditions, 2016</vt:lpstr>
      <vt:lpstr>Obesity Rate, 2017</vt:lpstr>
      <vt:lpstr>Physician Visits, 2017 and Physician Supply, 2018</vt:lpstr>
      <vt:lpstr>Hospital Acute Care Average Length of Stay, 2017</vt:lpstr>
      <vt:lpstr>MRI Exams, 2017</vt:lpstr>
      <vt:lpstr>Hip Replacements, 2017  </vt:lpstr>
      <vt:lpstr>Flu Immunizations, 2017, and Breast Cancer Screenings, 2018</vt:lpstr>
      <vt:lpstr>Breast and Cervical Cancer Five-Year Net Survival Rates, 2010-2014</vt:lpstr>
      <vt:lpstr>Diabetes and Hypertension Hospital Discharges, 2017</vt:lpstr>
      <vt:lpstr>Mortality Amenable to Health Care,  2000 and 2016</vt:lpstr>
    </vt:vector>
  </TitlesOfParts>
  <Manager/>
  <Company>Commonwealth Fund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Multinational Comparisons of Health Systems Data, 2019</dc:title>
  <dc:subject/>
  <dc:creator>Roosa Tikkanen</dc:creator>
  <cp:keywords/>
  <dc:description>This chartbook uses Organization for Economic Cooperation and Development (OECD) data to compare health care systems and performance on a range of topics in 11 industrialized countries: Australia, Canada, France, Germany, Netherlands, New Zealand, Norway, Sweden, Switzerland, United Kingdom, and United States.</dc:description>
  <cp:lastModifiedBy>Paul Frame</cp:lastModifiedBy>
  <cp:revision>106</cp:revision>
  <dcterms:created xsi:type="dcterms:W3CDTF">2018-01-16T15:08:05Z</dcterms:created>
  <dcterms:modified xsi:type="dcterms:W3CDTF">2020-01-31T15:41:49Z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0x010100EA86F167E7CC7A4FA5999C49E55F608F</vt:lpwstr>
  </property>
</Properties>
</file>