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  <p:sldMasterId id="2147483807" r:id="rId5"/>
    <p:sldMasterId id="2147483814" r:id="rId6"/>
  </p:sldMasterIdLst>
  <p:notesMasterIdLst>
    <p:notesMasterId r:id="rId8"/>
  </p:notesMasterIdLst>
  <p:handoutMasterIdLst>
    <p:handoutMasterId r:id="rId9"/>
  </p:handoutMasterIdLst>
  <p:sldIdLst>
    <p:sldId id="472" r:id="rId7"/>
  </p:sldIdLst>
  <p:sldSz cx="9144000" cy="6858000" type="screen4x3"/>
  <p:notesSz cx="7010400" cy="9236075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Munira Gunja" initials="MG" lastIdx="4" clrIdx="1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EE3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87825" autoAdjust="0"/>
  </p:normalViewPr>
  <p:slideViewPr>
    <p:cSldViewPr snapToGrid="0" snapToObjects="1">
      <p:cViewPr varScale="1">
        <p:scale>
          <a:sx n="83" d="100"/>
          <a:sy n="83" d="100"/>
        </p:scale>
        <p:origin x="102" y="42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56" y="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53243366052577"/>
          <c:y val="4.0009897938960419E-2"/>
          <c:w val="0.81046756633947425"/>
          <c:h val="0.959990102061039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944-4727-A6A7-A6490F51AB5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44-4727-A6A7-A6490F51AB55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44-4727-A6A7-A6490F51AB5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44-4727-A6A7-A6490F51AB55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44-4727-A6A7-A6490F51AB5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944-4727-A6A7-A6490F51AB5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EA7-400B-9F8A-5B39E4BBCE3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EA7-400B-9F8A-5B39E4BBCE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Leaning Republican</c:v>
                </c:pt>
                <c:pt idx="1">
                  <c:v>Republican</c:v>
                </c:pt>
                <c:pt idx="2">
                  <c:v>Leaning Democrat</c:v>
                </c:pt>
                <c:pt idx="3">
                  <c:v>Democrat</c:v>
                </c:pt>
                <c:pt idx="5">
                  <c:v>65+</c:v>
                </c:pt>
                <c:pt idx="6">
                  <c:v>18–64</c:v>
                </c:pt>
                <c:pt idx="8">
                  <c:v>All 18+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88</c:v>
                </c:pt>
                <c:pt idx="1">
                  <c:v>80</c:v>
                </c:pt>
                <c:pt idx="2">
                  <c:v>95</c:v>
                </c:pt>
                <c:pt idx="3">
                  <c:v>97</c:v>
                </c:pt>
                <c:pt idx="5">
                  <c:v>95</c:v>
                </c:pt>
                <c:pt idx="6">
                  <c:v>89</c:v>
                </c:pt>
                <c:pt idx="8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44-4727-A6A7-A6490F51A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7469864"/>
        <c:axId val="417473800"/>
      </c:barChart>
      <c:catAx>
        <c:axId val="417469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17473800"/>
        <c:crosses val="autoZero"/>
        <c:auto val="1"/>
        <c:lblAlgn val="ctr"/>
        <c:lblOffset val="100"/>
        <c:noMultiLvlLbl val="0"/>
      </c:catAx>
      <c:valAx>
        <c:axId val="417473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746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4/21/2020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47EE5BF-10A2-4B1A-B482-2B248D5EC84D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Chart Placeholder 5">
            <a:extLst>
              <a:ext uri="{FF2B5EF4-FFF2-40B4-BE49-F238E27FC236}">
                <a16:creationId xmlns:a16="http://schemas.microsoft.com/office/drawing/2014/main" id="{CB2E600E-04D2-4E4E-AD93-159B2544EE3A}"/>
              </a:ext>
            </a:extLst>
          </p:cNvPr>
          <p:cNvSpPr txBox="1">
            <a:spLocks/>
          </p:cNvSpPr>
          <p:nvPr userDrawn="1"/>
        </p:nvSpPr>
        <p:spPr>
          <a:xfrm>
            <a:off x="71501" y="1052736"/>
            <a:ext cx="9000999" cy="45961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00" kern="800" spc="-1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46" marR="0" lvl="0" indent="-171446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00" b="0" i="0" u="none" strike="noStrike" kern="800" cap="none" spc="-10" normalizeH="0" baseline="0" noProof="0" dirty="0">
              <a:ln>
                <a:noFill/>
              </a:ln>
              <a:solidFill>
                <a:srgbClr val="4C515A"/>
              </a:solidFill>
              <a:effectLst/>
              <a:uLnTx/>
              <a:uFillTx/>
              <a:latin typeface="InterFace"/>
              <a:ea typeface="+mn-ea"/>
              <a:cs typeface="+mn-cs"/>
            </a:endParaRPr>
          </a:p>
        </p:txBody>
      </p:sp>
      <p:sp>
        <p:nvSpPr>
          <p:cNvPr id="17" name="Chart Placeholder 5">
            <a:extLst>
              <a:ext uri="{FF2B5EF4-FFF2-40B4-BE49-F238E27FC236}">
                <a16:creationId xmlns:a16="http://schemas.microsoft.com/office/drawing/2014/main" id="{ED2EDA08-9D7C-4F14-8925-60F14BA100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64" y="1170813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02AC100B-D3B8-4569-ABAF-21AE6AFC86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8006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4D327-89B4-49C1-9674-8DAE55A3C35F}"/>
              </a:ext>
            </a:extLst>
          </p:cNvPr>
          <p:cNvSpPr txBox="1"/>
          <p:nvPr userDrawn="1"/>
        </p:nvSpPr>
        <p:spPr>
          <a:xfrm>
            <a:off x="1828800" y="6492240"/>
            <a:ext cx="694944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i="0" u="none" strike="noStrike" kern="1200" baseline="30000" dirty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rPr>
              <a:t>Sara R. Collins et al., “New Survey Finds Americans Suffering Health Coverage Insecurity Along with Job Losses,” </a:t>
            </a:r>
            <a:r>
              <a:rPr lang="en-US" sz="1300" b="0" i="1" u="none" strike="noStrike" kern="1200" baseline="30000" dirty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rPr>
              <a:t>To the Point</a:t>
            </a:r>
            <a:r>
              <a:rPr lang="en-US" sz="1300" b="0" i="0" u="none" strike="noStrike" kern="1200" baseline="30000" dirty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rPr>
              <a:t> (blog), Commonwealth Fund, Apr. 21, 2020.</a:t>
            </a:r>
          </a:p>
        </p:txBody>
      </p:sp>
    </p:spTree>
    <p:extLst>
      <p:ext uri="{BB962C8B-B14F-4D97-AF65-F5344CB8AC3E}">
        <p14:creationId xmlns:p14="http://schemas.microsoft.com/office/powerpoint/2010/main" val="4094830517"/>
      </p:ext>
    </p:extLst>
  </p:cSld>
  <p:clrMapOvr>
    <a:masterClrMapping/>
  </p:clrMapOvr>
  <p:hf sldNum="0"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4222998741"/>
      </p:ext>
    </p:extLst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7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32371"/>
      </p:ext>
    </p:extLst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1" y="1052738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3648073"/>
      </p:ext>
    </p:extLst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12200"/>
      </p:ext>
    </p:extLst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3629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569510075"/>
      </p:ext>
    </p:extLst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37761"/>
      </p:ext>
    </p:extLst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6143"/>
      </p:ext>
    </p:extLst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5676"/>
      </p:ext>
    </p:extLst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1982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  <p:sldLayoutId id="2147483804" r:id="rId4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4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6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50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767-5F80-404D-987C-8FC82095BF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60720"/>
            <a:ext cx="9001063" cy="495834"/>
          </a:xfrm>
        </p:spPr>
        <p:txBody>
          <a:bodyPr/>
          <a:lstStyle/>
          <a:p>
            <a:pPr lvl="0">
              <a:buClr>
                <a:srgbClr val="044C7F"/>
              </a:buClr>
            </a:pPr>
            <a:r>
              <a:rPr lang="en-US" dirty="0">
                <a:solidFill>
                  <a:srgbClr val="4C515A"/>
                </a:solidFill>
                <a:latin typeface="InterFace" panose="020B0503030203020204" pitchFamily="34" charset="0"/>
              </a:rPr>
              <a:t>Note: Adults who reported they considered themselves an “Independent,” “Other,” or reported “Don’t know/refused” were then asked if they lean more toward the Democratic or Republican Party.</a:t>
            </a:r>
          </a:p>
          <a:p>
            <a:pPr lvl="0">
              <a:buClr>
                <a:srgbClr val="044C7F"/>
              </a:buClr>
            </a:pPr>
            <a:r>
              <a:rPr lang="en-US" spc="0" dirty="0">
                <a:solidFill>
                  <a:srgbClr val="4C515A"/>
                </a:solidFill>
                <a:latin typeface="InterFace" panose="020B0503030203020204" pitchFamily="34" charset="0"/>
              </a:rPr>
              <a:t>Data: SSRS/Commonwealth Fund Coronavirus Poll, April 2020.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4D1155C9-D5D6-42CB-A6E5-B91C6BA6647D}"/>
              </a:ext>
            </a:extLst>
          </p:cNvPr>
          <p:cNvSpPr txBox="1"/>
          <p:nvPr/>
        </p:nvSpPr>
        <p:spPr>
          <a:xfrm>
            <a:off x="180038" y="804672"/>
            <a:ext cx="7726680" cy="628408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 dirty="0">
                <a:solidFill>
                  <a:srgbClr val="4C515A"/>
                </a:solidFill>
                <a:latin typeface="InterFace"/>
              </a:rPr>
              <a:t>Do you think testing and treatment for the coronavirus should be available to all Americans free of charge, including for people who are uninsured?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6E0796-5B6B-4C2F-8FF9-31A69D017BE8}"/>
              </a:ext>
            </a:extLst>
          </p:cNvPr>
          <p:cNvGrpSpPr/>
          <p:nvPr/>
        </p:nvGrpSpPr>
        <p:grpSpPr>
          <a:xfrm>
            <a:off x="231791" y="91440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94D93E1-1C59-4CE7-9C30-8942E551E4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BBEF1007-0053-42AC-8093-CDE748522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DEF8FFCF-78B6-4959-AEF9-EAABFEFE5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8F9092-DA39-4C64-9A54-FE46338288F6}"/>
              </a:ext>
            </a:extLst>
          </p:cNvPr>
          <p:cNvSpPr txBox="1"/>
          <p:nvPr/>
        </p:nvSpPr>
        <p:spPr>
          <a:xfrm>
            <a:off x="227564" y="1737360"/>
            <a:ext cx="7190505" cy="1485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defTabSz="914400"/>
            <a:r>
              <a:rPr lang="en-US" sz="1400" i="1" dirty="0">
                <a:solidFill>
                  <a:srgbClr val="4C515A"/>
                </a:solidFill>
                <a:latin typeface="InterFace"/>
              </a:rPr>
              <a:t>Percent of adults age 18+ who responded “yes”</a:t>
            </a:r>
          </a:p>
        </p:txBody>
      </p:sp>
      <p:graphicFrame>
        <p:nvGraphicFramePr>
          <p:cNvPr id="12" name="Chart Placeholder 5">
            <a:extLst>
              <a:ext uri="{FF2B5EF4-FFF2-40B4-BE49-F238E27FC236}">
                <a16:creationId xmlns:a16="http://schemas.microsoft.com/office/drawing/2014/main" id="{E1F09505-81DA-41B9-BB1B-E41B30C5B2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026796"/>
              </p:ext>
            </p:extLst>
          </p:nvPr>
        </p:nvGraphicFramePr>
        <p:xfrm>
          <a:off x="220313" y="2103120"/>
          <a:ext cx="8695087" cy="366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itle 4">
            <a:extLst>
              <a:ext uri="{FF2B5EF4-FFF2-40B4-BE49-F238E27FC236}">
                <a16:creationId xmlns:a16="http://schemas.microsoft.com/office/drawing/2014/main" id="{3F86375C-BF95-4285-84BF-44D148DAC35A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8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nterFace" charset="0"/>
            </a:endParaRP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8B09F2CA-BAE8-4725-8B57-0F14DE23CD44}"/>
              </a:ext>
            </a:extLst>
          </p:cNvPr>
          <p:cNvSpPr txBox="1">
            <a:spLocks/>
          </p:cNvSpPr>
          <p:nvPr/>
        </p:nvSpPr>
        <p:spPr>
          <a:xfrm>
            <a:off x="67356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FFFFFF"/>
                </a:solidFill>
              </a:rPr>
              <a:t>Most People Believe Coronavirus-Related Testing and Treatment Should Be Free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to All Americans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964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2" ma:contentTypeDescription="Create a new document." ma:contentTypeScope="" ma:versionID="492d209523774751f0959466f17efcf6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077375251318b122ba2ebfe9f4ae84dd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B60CF-40F9-4360-8516-8A258CFA1767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9bc6a8d-14dd-4a95-baab-e16a8c685bba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115047-4FA5-4C9E-9C61-8D766993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3915</TotalTime>
  <Words>96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Berlingske Serif Text</vt:lpstr>
      <vt:lpstr>Calibri</vt:lpstr>
      <vt:lpstr>Georgia</vt:lpstr>
      <vt:lpstr>InterFace</vt:lpstr>
      <vt:lpstr>Open Sans Light</vt:lpstr>
      <vt:lpstr>Trebuchet MS</vt:lpstr>
      <vt:lpstr>1_Office Theme</vt:lpstr>
      <vt:lpstr>2_Office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Adults Have Made the Greatest Gains in Coverage of Any Age Group Since 2010</dc:title>
  <dc:creator>Munira Gunja</dc:creator>
  <cp:lastModifiedBy>Samantha Chase</cp:lastModifiedBy>
  <cp:revision>147</cp:revision>
  <cp:lastPrinted>2019-10-21T14:35:30Z</cp:lastPrinted>
  <dcterms:created xsi:type="dcterms:W3CDTF">2017-08-16T13:54:52Z</dcterms:created>
  <dcterms:modified xsi:type="dcterms:W3CDTF">2020-04-21T17:53:22Z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