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4"/>
  </p:sldMasterIdLst>
  <p:notesMasterIdLst>
    <p:notesMasterId r:id="rId13"/>
  </p:notesMasterIdLst>
  <p:handoutMasterIdLst>
    <p:handoutMasterId r:id="rId14"/>
  </p:handoutMasterIdLst>
  <p:sldIdLst>
    <p:sldId id="260" r:id="rId5"/>
    <p:sldId id="259" r:id="rId6"/>
    <p:sldId id="261" r:id="rId7"/>
    <p:sldId id="265" r:id="rId8"/>
    <p:sldId id="262" r:id="rId9"/>
    <p:sldId id="257" r:id="rId10"/>
    <p:sldId id="263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68" userDrawn="1">
          <p15:clr>
            <a:srgbClr val="A4A3A4"/>
          </p15:clr>
        </p15:guide>
        <p15:guide id="2" pos="2928" userDrawn="1">
          <p15:clr>
            <a:srgbClr val="A4A3A4"/>
          </p15:clr>
        </p15:guide>
        <p15:guide id="3" orient="horz" pos="816" userDrawn="1">
          <p15:clr>
            <a:srgbClr val="A4A3A4"/>
          </p15:clr>
        </p15:guide>
        <p15:guide id="4" pos="1392" userDrawn="1">
          <p15:clr>
            <a:srgbClr val="A4A3A4"/>
          </p15:clr>
        </p15:guide>
        <p15:guide id="5" pos="1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rnendu Biswas" initials="PB" lastIdx="1" clrIdx="0">
    <p:extLst/>
  </p:cmAuthor>
  <p:cmAuthor id="2" name="Don Moulds" initials="DM" lastIdx="4" clrIdx="1"/>
  <p:cmAuthor id="3" name="Shanoor Seervai" initials="SS" lastIdx="2" clrIdx="2"/>
  <p:cmAuthor id="4" name="Jen Wilson" initials="JW" lastIdx="1" clrIdx="3">
    <p:extLst/>
  </p:cmAuthor>
  <p:cmAuthor id="5" name="Jen Wilson" initials="JW [2]" lastIdx="1" clrIdx="4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BCBC"/>
    <a:srgbClr val="DBF2F2"/>
    <a:srgbClr val="92D7D7"/>
    <a:srgbClr val="044C7F"/>
    <a:srgbClr val="81A5BF"/>
    <a:srgbClr val="4ABDBC"/>
    <a:srgbClr val="338483"/>
    <a:srgbClr val="F49149"/>
    <a:srgbClr val="C9DEE3"/>
    <a:srgbClr val="5F5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2" autoAdjust="0"/>
    <p:restoredTop sz="95673" autoAdjust="0"/>
  </p:normalViewPr>
  <p:slideViewPr>
    <p:cSldViewPr snapToGrid="0" snapToObjects="1">
      <p:cViewPr varScale="1">
        <p:scale>
          <a:sx n="111" d="100"/>
          <a:sy n="111" d="100"/>
        </p:scale>
        <p:origin x="702" y="96"/>
      </p:cViewPr>
      <p:guideLst>
        <p:guide orient="horz" pos="3768"/>
        <p:guide pos="2928"/>
        <p:guide orient="horz" pos="816"/>
        <p:guide pos="1392"/>
        <p:guide pos="1056"/>
      </p:guideLst>
    </p:cSldViewPr>
  </p:slideViewPr>
  <p:outlineViewPr>
    <p:cViewPr>
      <p:scale>
        <a:sx n="33" d="100"/>
        <a:sy n="33" d="100"/>
      </p:scale>
      <p:origin x="0" y="-165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1" d="100"/>
          <a:sy n="111" d="100"/>
        </p:scale>
        <p:origin x="3816" y="22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New York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PANP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Current</c:v>
                </c:pt>
                <c:pt idx="1">
                  <c:v>Surge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2"/>
                <c:pt idx="0">
                  <c:v>159.69999999999999</c:v>
                </c:pt>
                <c:pt idx="1">
                  <c:v>159.69999999999999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F7-4DB1-9168-6F62BAE044B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Ambulatory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Current</c:v>
                </c:pt>
                <c:pt idx="1">
                  <c:v>Surge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2"/>
                <c:pt idx="0">
                  <c:v>91.3</c:v>
                </c:pt>
                <c:pt idx="1">
                  <c:v>91.3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0F7-4DB1-9168-6F62BAE044B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Hospital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Current</c:v>
                </c:pt>
                <c:pt idx="1">
                  <c:v>Surge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2"/>
                <c:pt idx="0">
                  <c:v>149</c:v>
                </c:pt>
                <c:pt idx="1">
                  <c:v>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F7-4DB1-9168-6F62BAE044B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Surge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2"/>
                <c:pt idx="0">
                  <c:v>Current</c:v>
                </c:pt>
                <c:pt idx="1">
                  <c:v>Surge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2"/>
                <c:pt idx="1">
                  <c:v>10.8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0F7-4DB1-9168-6F62BAE04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166024"/>
        <c:axId val="386159792"/>
      </c:barChart>
      <c:catAx>
        <c:axId val="386166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159792"/>
        <c:crosses val="autoZero"/>
        <c:auto val="1"/>
        <c:lblAlgn val="ctr"/>
        <c:lblOffset val="100"/>
        <c:noMultiLvlLbl val="0"/>
      </c:catAx>
      <c:valAx>
        <c:axId val="386159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61660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2E6626-612B-455B-9FD1-DD7A1306B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512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1D146-B4E0-1741-B9EE-9789392EFCC4}" type="datetimeFigureOut">
              <a:rPr lang="en-US" smtClean="0"/>
              <a:t>4/3/2020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863621-2E60-B848-8968-B0341E26A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24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215516" y="0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652028" y="3747673"/>
            <a:ext cx="6116216" cy="92437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5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2028" y="589086"/>
            <a:ext cx="7772400" cy="2221708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4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2028" y="2858972"/>
            <a:ext cx="7133854" cy="49386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spc="0" baseline="0">
                <a:solidFill>
                  <a:schemeClr val="bg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sub text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670583" y="3488270"/>
            <a:ext cx="252028" cy="0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F05C8B3B-4DD9-5741-BCAB-12583ECB5F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657292"/>
            <a:ext cx="2617952" cy="78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063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3874F8-CB91-314C-8CDA-9FDCCE44AAEE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0D1C0F-BDB6-DF41-9C4F-6B29613C19F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FDB8E5-1F2A-8D49-8F93-C132AF543B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5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D61E009-1F74-DF41-B94D-B0613B15BFD1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8A42BAD-84D4-D34F-8DAF-74462CF7CBD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CAACB1-C1DA-DF4A-8AF8-CC0B809C2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1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cxnSp>
        <p:nvCxnSpPr>
          <p:cNvPr id="50" name="Straight Connector 49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2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2" name="Straight Connector 11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bg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0"/>
            <a:ext cx="9144001" cy="1356262"/>
          </a:xfrm>
          <a:prstGeom prst="rect">
            <a:avLst/>
          </a:prstGeom>
          <a:solidFill>
            <a:srgbClr val="71B2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D3E3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4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3 Photo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/>
          <p:cNvSpPr/>
          <p:nvPr userDrawn="1"/>
        </p:nvSpPr>
        <p:spPr>
          <a:xfrm>
            <a:off x="-1" y="-5134"/>
            <a:ext cx="9144001" cy="1356262"/>
          </a:xfrm>
          <a:prstGeom prst="rect">
            <a:avLst/>
          </a:prstGeom>
          <a:solidFill>
            <a:srgbClr val="5F5A9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-1" y="1351722"/>
            <a:ext cx="9144001" cy="143350"/>
          </a:xfrm>
          <a:prstGeom prst="rect">
            <a:avLst/>
          </a:prstGeom>
          <a:solidFill>
            <a:srgbClr val="BCB8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1" y="1485900"/>
            <a:ext cx="9144000" cy="5372101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420192" y="638523"/>
            <a:ext cx="7616304" cy="639762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6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20192" y="274935"/>
            <a:ext cx="2755764" cy="27279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200" b="1" spc="1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4" hasCustomPrompt="1"/>
          </p:nvPr>
        </p:nvSpPr>
        <p:spPr>
          <a:xfrm>
            <a:off x="-1" y="37455"/>
            <a:ext cx="1020018" cy="1337423"/>
          </a:xfrm>
        </p:spPr>
        <p:txBody>
          <a:bodyPr anchor="ctr">
            <a:noAutofit/>
          </a:bodyPr>
          <a:lstStyle>
            <a:lvl1pPr marL="0" indent="0" algn="r">
              <a:buNone/>
              <a:defRPr sz="6600" b="1" spc="-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cxnSp>
        <p:nvCxnSpPr>
          <p:cNvPr id="15" name="Straight Connector 14"/>
          <p:cNvCxnSpPr>
            <a:cxnSpLocks/>
          </p:cNvCxnSpPr>
          <p:nvPr userDrawn="1"/>
        </p:nvCxnSpPr>
        <p:spPr>
          <a:xfrm>
            <a:off x="1175021" y="399902"/>
            <a:ext cx="0" cy="62165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1F12D821-3740-5F42-A695-5737A1EA579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2720E4-0C4F-2C4B-A6F8-B225AC377C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8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2 Columns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B7CDA024-1BCD-1249-AF35-1ED8A3703B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6">
            <a:extLst>
              <a:ext uri="{FF2B5EF4-FFF2-40B4-BE49-F238E27FC236}">
                <a16:creationId xmlns:a16="http://schemas.microsoft.com/office/drawing/2014/main" id="{6EA73BAE-6791-A449-890C-E0DCE2EC8D7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2A05484-D197-8449-9354-17BFFC595B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Content Blue - Round Photo">
    <p:bg>
      <p:bgPr>
        <a:solidFill>
          <a:srgbClr val="044C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223430"/>
            <a:ext cx="7919047" cy="201295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6">
            <a:extLst>
              <a:ext uri="{FF2B5EF4-FFF2-40B4-BE49-F238E27FC236}">
                <a16:creationId xmlns:a16="http://schemas.microsoft.com/office/drawing/2014/main" id="{8B131DE5-CEB2-9843-BEA6-3FA7C4EFD0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>
                  <a:lumMod val="20000"/>
                  <a:lumOff val="80000"/>
                </a:schemeClr>
              </a:buClr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800">
                <a:solidFill>
                  <a:schemeClr val="bg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600">
                <a:solidFill>
                  <a:schemeClr val="bg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1"/>
              </a:buClr>
              <a:buFont typeface="System Font Regular"/>
              <a:buChar char="−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0A9E5A-3777-3444-AE9F-AB29FF6324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C2282F-3013-9B45-AE8D-78869F3B93D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A80D43-816B-B140-86BC-E4736BC2D0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4507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8128E848-2C8D-1C4B-BC7C-D01514AD28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20E5A-34C8-4044-922E-A5E9B1CD84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Blu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5ED891DC-4BDA-574F-8D0F-3856C0367A9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7828546D-4B6C-A543-96D4-05747FB8DD2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D27F049-6C1A-FB4C-95E3-E6444D6C21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MWF Text White+Blue - Photo Ro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99355D6-13F3-9A4E-916E-82C3E016AAD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DF8253-0E39-3346-AFC3-C8DCC0B012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5" y="5999997"/>
            <a:ext cx="6024667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4643B8-CFC9-B54E-B115-7F087DBB97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6876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8"/>
            <a:ext cx="6024666" cy="777374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2962BA5-BEDE-2E41-8599-BAEF19A7B8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Flowchart -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tx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tx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8B6FC6C-7B47-CE49-98E7-67B0CDD38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487823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94716B92-2C04-524B-B405-57A6D356833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280160"/>
            <a:ext cx="7919046" cy="457546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33176A1-1FE8-3B47-BD0C-8619707BA7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465C384A-94FD-D54E-AAC2-7D9F78EB9AD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D593D086-6531-3545-ABB7-6290BEADD8A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077174-1EBA-EF44-BBB5-F075DC46F0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9E7B3434-59E7-0940-BBC4-3F02ED0C884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F935281-EB94-054E-A0C4-625FAB8EEDB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CA53F0-5BB1-C740-BDD2-F0D8CE65E3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WMF Section 1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>
                    <a:lumMod val="20000"/>
                    <a:lumOff val="8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53DE6-C42C-2741-8210-545029352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A0011FC-5244-FB4E-8CAB-5308AC46B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6" y="5999997"/>
            <a:ext cx="6021879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2DDBCE-2E09-FC44-A7BB-1DDC7FAEEE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 Layout: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20000"/>
              <a:lumOff val="80000"/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  <a:alpha val="8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chemeClr val="accent2">
              <a:lumMod val="75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chemeClr val="accent2">
              <a:alpha val="70000"/>
            </a:schemeClr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6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7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accent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63FEE47-F1CB-DA4B-B896-D80B21BFC4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093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Layout: 0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32243C6F-909E-4F4E-BE06-20F78304CF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7919046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3B34DF-A767-5844-B3B8-534E132072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6">
            <a:extLst>
              <a:ext uri="{FF2B5EF4-FFF2-40B4-BE49-F238E27FC236}">
                <a16:creationId xmlns:a16="http://schemas.microsoft.com/office/drawing/2014/main" id="{578D18D6-5355-B847-867A-88851FBFB4D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0B607CD4-0A0B-4844-A461-7C421EC293C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11699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E0D6BB7-E3D2-4E49-B962-8713A5D71F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MWF Text White+Blu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7919047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828800"/>
            <a:ext cx="3834782" cy="4026822"/>
          </a:xfrm>
        </p:spPr>
        <p:txBody>
          <a:bodyPr>
            <a:normAutofit/>
          </a:bodyPr>
          <a:lstStyle>
            <a:lvl1pPr marL="171446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bg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4"/>
          <p:cNvSpPr>
            <a:spLocks noGrp="1" noChangeAspect="1"/>
          </p:cNvSpPr>
          <p:nvPr>
            <p:ph type="pic" sz="quarter" idx="19"/>
          </p:nvPr>
        </p:nvSpPr>
        <p:spPr>
          <a:xfrm>
            <a:off x="4729971" y="1828798"/>
            <a:ext cx="3816510" cy="3816510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F3662ED-784C-D249-8795-CA82D1CC10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Table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3"/>
          <p:cNvSpPr>
            <a:spLocks noGrp="1"/>
          </p:cNvSpPr>
          <p:nvPr>
            <p:ph type="tbl" sz="quarter" idx="22"/>
          </p:nvPr>
        </p:nvSpPr>
        <p:spPr>
          <a:xfrm>
            <a:off x="627433" y="1699589"/>
            <a:ext cx="8091115" cy="4054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2466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C0B4BE5-2887-AE45-9F8B-D30C7DD64F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Graph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8"/>
            <a:ext cx="8091115" cy="4054959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2456297" y="5999997"/>
            <a:ext cx="6030756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8091114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A002C4-E0D3-A54E-A3B4-4CDAE08A7A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Arrow Chart - Te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Pentagon 12"/>
          <p:cNvSpPr/>
          <p:nvPr/>
        </p:nvSpPr>
        <p:spPr>
          <a:xfrm>
            <a:off x="627434" y="1781334"/>
            <a:ext cx="1475370" cy="1322623"/>
          </a:xfrm>
          <a:prstGeom prst="homePlate">
            <a:avLst>
              <a:gd name="adj" fmla="val 19033"/>
            </a:avLst>
          </a:prstGeom>
          <a:solidFill>
            <a:srgbClr val="9CDC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Chevron 6"/>
          <p:cNvSpPr/>
          <p:nvPr/>
        </p:nvSpPr>
        <p:spPr>
          <a:xfrm>
            <a:off x="1955601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72CEC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5" name="Chevron 6"/>
          <p:cNvSpPr/>
          <p:nvPr/>
        </p:nvSpPr>
        <p:spPr>
          <a:xfrm>
            <a:off x="1953579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DFF5F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6" name="Chevron 6"/>
          <p:cNvSpPr/>
          <p:nvPr/>
        </p:nvSpPr>
        <p:spPr>
          <a:xfrm>
            <a:off x="627434" y="3103956"/>
            <a:ext cx="1222958" cy="2009876"/>
          </a:xfrm>
          <a:prstGeom prst="chevron">
            <a:avLst>
              <a:gd name="adj" fmla="val 0"/>
            </a:avLst>
          </a:prstGeom>
          <a:solidFill>
            <a:srgbClr val="EDF9F8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5" name="Chevron 6"/>
          <p:cNvSpPr/>
          <p:nvPr/>
        </p:nvSpPr>
        <p:spPr>
          <a:xfrm>
            <a:off x="3294323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4ABDB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6" name="Chevron 6"/>
          <p:cNvSpPr/>
          <p:nvPr/>
        </p:nvSpPr>
        <p:spPr>
          <a:xfrm>
            <a:off x="3292301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CDEFEC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8" name="Chevron 6"/>
          <p:cNvSpPr/>
          <p:nvPr/>
        </p:nvSpPr>
        <p:spPr>
          <a:xfrm>
            <a:off x="4620232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88FEA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19" name="Chevron 6"/>
          <p:cNvSpPr/>
          <p:nvPr/>
        </p:nvSpPr>
        <p:spPr>
          <a:xfrm>
            <a:off x="4618210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B6E8E3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3" name="Chevron 6"/>
          <p:cNvSpPr/>
          <p:nvPr/>
        </p:nvSpPr>
        <p:spPr>
          <a:xfrm>
            <a:off x="5945795" y="1771810"/>
            <a:ext cx="1493862" cy="1332148"/>
          </a:xfrm>
          <a:prstGeom prst="chevron">
            <a:avLst>
              <a:gd name="adj" fmla="val 20758"/>
            </a:avLst>
          </a:prstGeom>
          <a:solidFill>
            <a:srgbClr val="0676C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4" name="Chevron 6"/>
          <p:cNvSpPr/>
          <p:nvPr/>
        </p:nvSpPr>
        <p:spPr>
          <a:xfrm>
            <a:off x="5943773" y="3103956"/>
            <a:ext cx="1225550" cy="2009876"/>
          </a:xfrm>
          <a:prstGeom prst="chevron">
            <a:avLst>
              <a:gd name="adj" fmla="val 0"/>
            </a:avLst>
          </a:prstGeom>
          <a:solidFill>
            <a:srgbClr val="9FE1DB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1" name="Chevron 6"/>
          <p:cNvSpPr/>
          <p:nvPr/>
        </p:nvSpPr>
        <p:spPr>
          <a:xfrm>
            <a:off x="7288818" y="1771810"/>
            <a:ext cx="1296219" cy="1332942"/>
          </a:xfrm>
          <a:custGeom>
            <a:avLst/>
            <a:gdLst>
              <a:gd name="connsiteX0" fmla="*/ 0 w 1493862"/>
              <a:gd name="connsiteY0" fmla="*/ 0 h 1332148"/>
              <a:gd name="connsiteX1" fmla="*/ 1217335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17335 w 1493862"/>
              <a:gd name="connsiteY3" fmla="*/ 1332148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493862"/>
              <a:gd name="connsiteY0" fmla="*/ 0 h 1332148"/>
              <a:gd name="connsiteX1" fmla="*/ 1295916 w 1493862"/>
              <a:gd name="connsiteY1" fmla="*/ 0 h 1332148"/>
              <a:gd name="connsiteX2" fmla="*/ 1493862 w 1493862"/>
              <a:gd name="connsiteY2" fmla="*/ 666074 h 1332148"/>
              <a:gd name="connsiteX3" fmla="*/ 1293535 w 1493862"/>
              <a:gd name="connsiteY3" fmla="*/ 1329767 h 1332148"/>
              <a:gd name="connsiteX4" fmla="*/ 0 w 1493862"/>
              <a:gd name="connsiteY4" fmla="*/ 1332148 h 1332148"/>
              <a:gd name="connsiteX5" fmla="*/ 276527 w 1493862"/>
              <a:gd name="connsiteY5" fmla="*/ 666074 h 1332148"/>
              <a:gd name="connsiteX6" fmla="*/ 0 w 1493862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148"/>
              <a:gd name="connsiteX1" fmla="*/ 1295916 w 1296219"/>
              <a:gd name="connsiteY1" fmla="*/ 0 h 1332148"/>
              <a:gd name="connsiteX2" fmla="*/ 1296219 w 1296219"/>
              <a:gd name="connsiteY2" fmla="*/ 661312 h 1332148"/>
              <a:gd name="connsiteX3" fmla="*/ 1293535 w 1296219"/>
              <a:gd name="connsiteY3" fmla="*/ 1329767 h 1332148"/>
              <a:gd name="connsiteX4" fmla="*/ 0 w 1296219"/>
              <a:gd name="connsiteY4" fmla="*/ 1332148 h 1332148"/>
              <a:gd name="connsiteX5" fmla="*/ 276527 w 1296219"/>
              <a:gd name="connsiteY5" fmla="*/ 666074 h 1332148"/>
              <a:gd name="connsiteX6" fmla="*/ 0 w 1296219"/>
              <a:gd name="connsiteY6" fmla="*/ 0 h 1332148"/>
              <a:gd name="connsiteX0" fmla="*/ 0 w 1296219"/>
              <a:gd name="connsiteY0" fmla="*/ 0 h 1332942"/>
              <a:gd name="connsiteX1" fmla="*/ 1295916 w 1296219"/>
              <a:gd name="connsiteY1" fmla="*/ 0 h 1332942"/>
              <a:gd name="connsiteX2" fmla="*/ 1296219 w 1296219"/>
              <a:gd name="connsiteY2" fmla="*/ 661312 h 1332942"/>
              <a:gd name="connsiteX3" fmla="*/ 1293535 w 1296219"/>
              <a:gd name="connsiteY3" fmla="*/ 1332942 h 1332942"/>
              <a:gd name="connsiteX4" fmla="*/ 0 w 1296219"/>
              <a:gd name="connsiteY4" fmla="*/ 1332148 h 1332942"/>
              <a:gd name="connsiteX5" fmla="*/ 276527 w 1296219"/>
              <a:gd name="connsiteY5" fmla="*/ 666074 h 1332942"/>
              <a:gd name="connsiteX6" fmla="*/ 0 w 1296219"/>
              <a:gd name="connsiteY6" fmla="*/ 0 h 1332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96219" h="1332942">
                <a:moveTo>
                  <a:pt x="0" y="0"/>
                </a:moveTo>
                <a:lnTo>
                  <a:pt x="1295916" y="0"/>
                </a:lnTo>
                <a:lnTo>
                  <a:pt x="1296219" y="661312"/>
                </a:lnTo>
                <a:cubicBezTo>
                  <a:pt x="1295324" y="884130"/>
                  <a:pt x="1294430" y="1110124"/>
                  <a:pt x="1293535" y="1332942"/>
                </a:cubicBezTo>
                <a:lnTo>
                  <a:pt x="0" y="1332148"/>
                </a:lnTo>
                <a:lnTo>
                  <a:pt x="276527" y="666074"/>
                </a:lnTo>
                <a:lnTo>
                  <a:pt x="0" y="0"/>
                </a:lnTo>
                <a:close/>
              </a:path>
            </a:pathLst>
          </a:custGeom>
          <a:solidFill>
            <a:srgbClr val="044C7F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22" name="Chevron 6"/>
          <p:cNvSpPr/>
          <p:nvPr/>
        </p:nvSpPr>
        <p:spPr>
          <a:xfrm>
            <a:off x="7286797" y="3103956"/>
            <a:ext cx="1296182" cy="2009876"/>
          </a:xfrm>
          <a:prstGeom prst="chevron">
            <a:avLst>
              <a:gd name="adj" fmla="val 0"/>
            </a:avLst>
          </a:prstGeom>
          <a:solidFill>
            <a:srgbClr val="8ADAD2"/>
          </a:solidFill>
          <a:ln w="9525" cap="flat" cmpd="sng" algn="ctr">
            <a:noFill/>
            <a:prstDash val="solid"/>
          </a:ln>
          <a:effectLst/>
        </p:spPr>
        <p:txBody>
          <a:bodyPr vert="vert270" lIns="210312"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33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sp>
        <p:nvSpPr>
          <p:cNvPr id="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713159" y="1781334"/>
            <a:ext cx="1312271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"/>
          <p:cNvSpPr>
            <a:spLocks noGrp="1"/>
          </p:cNvSpPr>
          <p:nvPr>
            <p:ph type="body" sz="quarter" idx="22"/>
          </p:nvPr>
        </p:nvSpPr>
        <p:spPr>
          <a:xfrm>
            <a:off x="713160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"/>
          <p:cNvSpPr>
            <a:spLocks noGrp="1"/>
          </p:cNvSpPr>
          <p:nvPr>
            <p:ph type="body" sz="quarter" idx="23"/>
          </p:nvPr>
        </p:nvSpPr>
        <p:spPr>
          <a:xfrm>
            <a:off x="22931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2042306" y="3175966"/>
            <a:ext cx="1132521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5" name="Text Placeholder 4"/>
          <p:cNvSpPr>
            <a:spLocks noGrp="1"/>
          </p:cNvSpPr>
          <p:nvPr>
            <p:ph type="body" sz="quarter" idx="25"/>
          </p:nvPr>
        </p:nvSpPr>
        <p:spPr>
          <a:xfrm>
            <a:off x="3643329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3392506" y="3175966"/>
            <a:ext cx="110823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67" name="Text Placeholder 4"/>
          <p:cNvSpPr>
            <a:spLocks noGrp="1"/>
          </p:cNvSpPr>
          <p:nvPr>
            <p:ph type="body" sz="quarter" idx="27"/>
          </p:nvPr>
        </p:nvSpPr>
        <p:spPr>
          <a:xfrm>
            <a:off x="494734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4"/>
          <p:cNvSpPr>
            <a:spLocks noGrp="1"/>
          </p:cNvSpPr>
          <p:nvPr>
            <p:ph type="body" sz="quarter" idx="28"/>
          </p:nvPr>
        </p:nvSpPr>
        <p:spPr>
          <a:xfrm>
            <a:off x="4696523" y="3175966"/>
            <a:ext cx="1147237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9" name="Text Placeholder 4"/>
          <p:cNvSpPr>
            <a:spLocks noGrp="1"/>
          </p:cNvSpPr>
          <p:nvPr>
            <p:ph type="body" sz="quarter" idx="29"/>
          </p:nvPr>
        </p:nvSpPr>
        <p:spPr>
          <a:xfrm>
            <a:off x="6260096" y="1781334"/>
            <a:ext cx="1167447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0" name="Text Placeholder 4"/>
          <p:cNvSpPr>
            <a:spLocks noGrp="1"/>
          </p:cNvSpPr>
          <p:nvPr>
            <p:ph type="body" sz="quarter" idx="30"/>
          </p:nvPr>
        </p:nvSpPr>
        <p:spPr>
          <a:xfrm>
            <a:off x="6009273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4"/>
          <p:cNvSpPr>
            <a:spLocks noGrp="1"/>
          </p:cNvSpPr>
          <p:nvPr>
            <p:ph type="body" sz="quarter" idx="31"/>
          </p:nvPr>
        </p:nvSpPr>
        <p:spPr>
          <a:xfrm>
            <a:off x="7625978" y="1781334"/>
            <a:ext cx="957002" cy="1322621"/>
          </a:xfrm>
        </p:spPr>
        <p:txBody>
          <a:bodyPr anchor="ctr"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"/>
          <p:cNvSpPr>
            <a:spLocks noGrp="1"/>
          </p:cNvSpPr>
          <p:nvPr>
            <p:ph type="body" sz="quarter" idx="32"/>
          </p:nvPr>
        </p:nvSpPr>
        <p:spPr>
          <a:xfrm>
            <a:off x="7346579" y="3175966"/>
            <a:ext cx="1160050" cy="1937866"/>
          </a:xfrm>
        </p:spPr>
        <p:txBody>
          <a:bodyPr anchor="t">
            <a:noAutofit/>
          </a:bodyPr>
          <a:lstStyle>
            <a:lvl1pPr marL="0" indent="0">
              <a:buNone/>
              <a:defRPr sz="1200">
                <a:solidFill>
                  <a:srgbClr val="4C515A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"/>
          <p:cNvSpPr>
            <a:spLocks noGrp="1"/>
          </p:cNvSpPr>
          <p:nvPr>
            <p:ph type="body" sz="quarter" idx="33" hasCustomPrompt="1"/>
          </p:nvPr>
        </p:nvSpPr>
        <p:spPr>
          <a:xfrm>
            <a:off x="2456297" y="5999997"/>
            <a:ext cx="6025788" cy="7773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900" spc="0">
                <a:solidFill>
                  <a:srgbClr val="676E7B"/>
                </a:solidFill>
              </a:defRPr>
            </a:lvl1pPr>
          </a:lstStyle>
          <a:p>
            <a:pPr lvl="0"/>
            <a:r>
              <a:rPr lang="en-US" dirty="0"/>
              <a:t>Place graph source here</a:t>
            </a:r>
          </a:p>
        </p:txBody>
      </p:sp>
      <p:sp>
        <p:nvSpPr>
          <p:cNvPr id="3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77796"/>
            <a:ext cx="8091114" cy="24693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/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SECTION OR EXHIBIT NUMBER</a:t>
            </a:r>
          </a:p>
        </p:txBody>
      </p:sp>
      <p:sp>
        <p:nvSpPr>
          <p:cNvPr id="36" name="Title 1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1185034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2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2"/>
              </a:solidFill>
              <a:latin typeface="+mn-lt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32915A1-93EA-4542-9602-D99BAD4474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6087822"/>
            <a:ext cx="1631950" cy="75864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92451-5459-9D43-8A99-516D9A08E35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E6D3F57-B7D9-8F4B-98EC-025799A597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AD26ECB-F423-1045-92B3-BDC98461062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2C8B7AD-A6D7-AE46-8C4C-7FBBC674BC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0"/>
            <a:ext cx="8928484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bg2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E5A2D0-4F13-F245-8C06-5F0B8F40A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AED6370-4F07-5D41-8CB0-5ED304C96E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25419DB-9474-2846-8B3E-DA30852DC01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D40BC8F-F8D9-4849-9747-9D85A748C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4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A9B494-9F9D-2F40-9D90-755C68BE6C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6CCD010-54C7-3541-BC74-F2FAF23D8F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Quote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-1538" y="0"/>
            <a:ext cx="9145538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1"/>
          <p:cNvSpPr>
            <a:spLocks noGrp="1"/>
          </p:cNvSpPr>
          <p:nvPr>
            <p:ph type="body" sz="quarter" idx="11" hasCustomPrompt="1"/>
          </p:nvPr>
        </p:nvSpPr>
        <p:spPr>
          <a:xfrm>
            <a:off x="467544" y="800708"/>
            <a:ext cx="8295992" cy="3288318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32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additional sub text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467544" y="4355357"/>
            <a:ext cx="914400" cy="914400"/>
          </a:xfrm>
          <a:prstGeom prst="ellipse">
            <a:avLst/>
          </a:prstGeom>
          <a:ln w="25400">
            <a:noFill/>
          </a:ln>
        </p:spPr>
        <p:txBody>
          <a:bodyPr anchor="ctr"/>
          <a:lstStyle>
            <a:lvl1pPr marL="0" indent="0" algn="ctr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 Pic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1519519" y="4564056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 b="1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 of the person</a:t>
            </a:r>
          </a:p>
        </p:txBody>
      </p:sp>
      <p:sp>
        <p:nvSpPr>
          <p:cNvPr id="29" name="Text Placeholder 41"/>
          <p:cNvSpPr>
            <a:spLocks noGrp="1"/>
          </p:cNvSpPr>
          <p:nvPr>
            <p:ph type="body" sz="quarter" idx="14" hasCustomPrompt="1"/>
          </p:nvPr>
        </p:nvSpPr>
        <p:spPr>
          <a:xfrm>
            <a:off x="1519519" y="4848578"/>
            <a:ext cx="4114800" cy="394589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200" b="0" i="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designation</a:t>
            </a:r>
          </a:p>
        </p:txBody>
      </p:sp>
      <p:sp>
        <p:nvSpPr>
          <p:cNvPr id="18" name="Text Placeholder 41"/>
          <p:cNvSpPr>
            <a:spLocks noGrp="1"/>
          </p:cNvSpPr>
          <p:nvPr>
            <p:ph type="body" sz="quarter" idx="15" hasCustomPrompt="1"/>
          </p:nvPr>
        </p:nvSpPr>
        <p:spPr>
          <a:xfrm>
            <a:off x="1519519" y="5426340"/>
            <a:ext cx="3790789" cy="250929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900" b="0" spc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Source Info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7F2C01-7E98-AC47-B47D-D0991DB0C91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461B5FA-93C6-B347-8327-62EA2D3914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46754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13103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MWF Text White+Orange 2 Colum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27435" y="1100831"/>
            <a:ext cx="7919046" cy="4754791"/>
          </a:xfrm>
        </p:spPr>
        <p:txBody>
          <a:bodyPr>
            <a:normAutofit/>
          </a:bodyPr>
          <a:lstStyle>
            <a:lvl1pPr marL="171446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</a:defRPr>
            </a:lvl1pPr>
            <a:lvl2pPr marL="344480" indent="-173034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2pPr>
            <a:lvl3pPr marL="515925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687371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4pPr>
            <a:lvl5pPr marL="858817" indent="-171446">
              <a:lnSpc>
                <a:spcPct val="110000"/>
              </a:lnSpc>
              <a:spcBef>
                <a:spcPts val="200"/>
              </a:spcBef>
              <a:spcAft>
                <a:spcPts val="6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7434" y="381740"/>
            <a:ext cx="7919047" cy="55289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43AC72-C506-7842-973C-0C61CB02B3BD}"/>
              </a:ext>
            </a:extLst>
          </p:cNvPr>
          <p:cNvSpPr/>
          <p:nvPr userDrawn="1"/>
        </p:nvSpPr>
        <p:spPr>
          <a:xfrm>
            <a:off x="3974481" y="6319855"/>
            <a:ext cx="4572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tx1"/>
                </a:solidFill>
              </a:rPr>
              <a:t>Board of Directors Update</a:t>
            </a:r>
            <a:r>
              <a:rPr lang="en-US" sz="900" b="0" baseline="0" dirty="0">
                <a:solidFill>
                  <a:schemeClr val="tx1"/>
                </a:solidFill>
              </a:rPr>
              <a:t> </a:t>
            </a:r>
            <a:r>
              <a:rPr lang="en-US" sz="900" b="1" baseline="0" dirty="0">
                <a:solidFill>
                  <a:schemeClr val="tx1"/>
                </a:solidFill>
              </a:rPr>
              <a:t>April 2019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DDE322-74A9-482A-9BAC-77342539D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12722"/>
          <a:stretch/>
        </p:blipFill>
        <p:spPr>
          <a:xfrm>
            <a:off x="597519" y="6018772"/>
            <a:ext cx="2110258" cy="64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36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hf sldNum="0"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MWF Graph -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7817"/>
            <a:ext cx="21705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57" name="Chart Placeholder 5"/>
          <p:cNvSpPr>
            <a:spLocks noGrp="1"/>
          </p:cNvSpPr>
          <p:nvPr>
            <p:ph type="chart" sz="quarter" idx="19"/>
          </p:nvPr>
        </p:nvSpPr>
        <p:spPr>
          <a:xfrm>
            <a:off x="627433" y="1699589"/>
            <a:ext cx="8091115" cy="417768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C515A"/>
                </a:solidFill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F9AC434B-D452-184F-A148-73AB6F104A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434" y="381740"/>
            <a:ext cx="7919047" cy="552895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90000"/>
              </a:lnSpc>
              <a:defRPr sz="3200" b="1" spc="0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3736659-69D8-854B-A7B4-6E06D9C0B5AC}"/>
              </a:ext>
            </a:extLst>
          </p:cNvPr>
          <p:cNvSpPr/>
          <p:nvPr userDrawn="1"/>
        </p:nvSpPr>
        <p:spPr>
          <a:xfrm>
            <a:off x="3974481" y="6319855"/>
            <a:ext cx="4572000" cy="138499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algn="r"/>
            <a:r>
              <a:rPr lang="en-US" sz="900" b="0" dirty="0">
                <a:solidFill>
                  <a:schemeClr val="tx1"/>
                </a:solidFill>
              </a:rPr>
              <a:t>Board of Directors Update</a:t>
            </a:r>
            <a:r>
              <a:rPr lang="en-US" sz="900" b="0" baseline="0" dirty="0">
                <a:solidFill>
                  <a:schemeClr val="tx1"/>
                </a:solidFill>
              </a:rPr>
              <a:t> </a:t>
            </a:r>
            <a:r>
              <a:rPr lang="en-US" sz="900" b="1" baseline="0" dirty="0">
                <a:solidFill>
                  <a:schemeClr val="tx1"/>
                </a:solidFill>
              </a:rPr>
              <a:t>April 2019</a:t>
            </a:r>
            <a:endParaRPr lang="en-US" sz="900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ED5978-8B2B-4B51-A55B-C1D8A8CAF2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7433" y="6135238"/>
            <a:ext cx="2109399" cy="64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59226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4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62DAF0-0013-6F44-BDC5-714FFED30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E55082-BA53-1640-B33A-2AA9A294E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1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17054" y="1138"/>
            <a:ext cx="8928484" cy="68580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217054" cy="68580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7434" y="1381535"/>
            <a:ext cx="7772399" cy="493860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300" b="1" spc="100" baseline="0">
                <a:solidFill>
                  <a:schemeClr val="accent5">
                    <a:lumMod val="40000"/>
                    <a:lumOff val="60000"/>
                  </a:schemeClr>
                </a:solidFill>
                <a:latin typeface="Trebuchet MS" charset="0"/>
                <a:ea typeface="Trebuchet MS" charset="0"/>
                <a:cs typeface="Trebuchet MS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INSERT SECTION NUMBER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3270684"/>
            <a:ext cx="7772399" cy="914400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1958976"/>
            <a:ext cx="7772400" cy="1310198"/>
          </a:xfrm>
          <a:effectLst/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39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7A2EC-438B-1044-A3AF-99AFAEEEE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03EBB16-AD77-3240-83A3-2F85443BF9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627434" y="6183033"/>
            <a:ext cx="1379166" cy="413382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1A03275-5D2F-F946-BFA4-D6D1D463EAC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5B72AB5F-9111-7A4D-8C29-A328BB78CC8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F60C7B4-8011-AE4E-AFED-B82E5203D1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BB3BA39-CAEA-E44B-9F64-BBF355856EDC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7B07FF-40DE-744D-8C1D-8DBC2A74BC9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39ACE06-2526-3D4B-986D-A4CA8AD72D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MWF Section 2 Photo - T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-1" y="3333275"/>
            <a:ext cx="9145539" cy="14335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1" y="3467100"/>
            <a:ext cx="9144001" cy="3392038"/>
          </a:xfrm>
          <a:prstGeom prst="rect">
            <a:avLst/>
          </a:prstGeom>
          <a:solidFill>
            <a:srgbClr val="4ABD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itle 1"/>
          <p:cNvSpPr>
            <a:spLocks noGrp="1"/>
          </p:cNvSpPr>
          <p:nvPr>
            <p:ph type="ctrTitle" hasCustomPrompt="1"/>
          </p:nvPr>
        </p:nvSpPr>
        <p:spPr>
          <a:xfrm>
            <a:off x="627435" y="3609975"/>
            <a:ext cx="8203298" cy="1289050"/>
          </a:xfrm>
          <a:effectLst/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3700" b="1" spc="0" baseline="0">
                <a:solidFill>
                  <a:schemeClr val="bg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10" hasCustomPrompt="1"/>
          </p:nvPr>
        </p:nvSpPr>
        <p:spPr>
          <a:xfrm>
            <a:off x="627435" y="4987213"/>
            <a:ext cx="8203297" cy="609254"/>
          </a:xfrm>
        </p:spPr>
        <p:txBody>
          <a:bodyPr>
            <a:normAutofit/>
          </a:bodyPr>
          <a:lstStyle>
            <a:lvl1pPr marL="0" indent="0">
              <a:buNone/>
              <a:defRPr sz="1600" spc="0">
                <a:solidFill>
                  <a:schemeClr val="bg2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 text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333750"/>
          </a:xfrm>
        </p:spPr>
        <p:txBody>
          <a:bodyPr/>
          <a:lstStyle/>
          <a:p>
            <a:r>
              <a:rPr lang="en-US"/>
              <a:t>Drag picture to placeholder or click icon to add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D7E2D29-8510-8D43-9502-458D3D71BEB0}"/>
              </a:ext>
            </a:extLst>
          </p:cNvPr>
          <p:cNvSpPr txBox="1">
            <a:spLocks/>
          </p:cNvSpPr>
          <p:nvPr userDrawn="1"/>
        </p:nvSpPr>
        <p:spPr>
          <a:xfrm>
            <a:off x="8480962" y="6288148"/>
            <a:ext cx="282574" cy="197427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A290D8D-6BA0-418D-AFED-C65293F70DA0}" type="slidenum">
              <a:rPr lang="en-US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en-US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4EDE8F-4CE8-3B46-9C2F-C9D4265E891E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Meeting Name  |  Meeting Date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510EE1-CD7A-1B4D-91F4-3263012B16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6" t="12702" r="9131" b="32981"/>
          <a:stretch/>
        </p:blipFill>
        <p:spPr>
          <a:xfrm>
            <a:off x="596900" y="5803900"/>
            <a:ext cx="2128823" cy="638078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EC1AD93-FDB0-DE4D-96C9-AB89B36F97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60382" y="620429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Meeting Name  |  Meeting Date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1911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809" r:id="rId2"/>
    <p:sldLayoutId id="2147483738" r:id="rId3"/>
    <p:sldLayoutId id="2147483736" r:id="rId4"/>
    <p:sldLayoutId id="2147483737" r:id="rId5"/>
    <p:sldLayoutId id="2147483739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12" r:id="rId17"/>
    <p:sldLayoutId id="2147483781" r:id="rId18"/>
    <p:sldLayoutId id="2147483782" r:id="rId19"/>
    <p:sldLayoutId id="2147483808" r:id="rId20"/>
    <p:sldLayoutId id="2147483796" r:id="rId21"/>
    <p:sldLayoutId id="2147483797" r:id="rId22"/>
    <p:sldLayoutId id="2147483722" r:id="rId23"/>
    <p:sldLayoutId id="2147483763" r:id="rId24"/>
    <p:sldLayoutId id="2147483791" r:id="rId25"/>
    <p:sldLayoutId id="2147483807" r:id="rId26"/>
    <p:sldLayoutId id="2147483798" r:id="rId27"/>
    <p:sldLayoutId id="2147483799" r:id="rId28"/>
    <p:sldLayoutId id="2147483786" r:id="rId29"/>
    <p:sldLayoutId id="2147483787" r:id="rId30"/>
    <p:sldLayoutId id="2147483733" r:id="rId31"/>
    <p:sldLayoutId id="2147483800" r:id="rId32"/>
    <p:sldLayoutId id="2147483801" r:id="rId33"/>
    <p:sldLayoutId id="2147483802" r:id="rId34"/>
    <p:sldLayoutId id="2147483764" r:id="rId35"/>
    <p:sldLayoutId id="2147483762" r:id="rId36"/>
    <p:sldLayoutId id="2147483790" r:id="rId37"/>
    <p:sldLayoutId id="2147483792" r:id="rId38"/>
    <p:sldLayoutId id="2147483793" r:id="rId39"/>
    <p:sldLayoutId id="2147483794" r:id="rId40"/>
    <p:sldLayoutId id="2147483795" r:id="rId41"/>
    <p:sldLayoutId id="2147483767" r:id="rId42"/>
    <p:sldLayoutId id="2147483803" r:id="rId43"/>
    <p:sldLayoutId id="2147483810" r:id="rId44"/>
    <p:sldLayoutId id="2147483811" r:id="rId45"/>
  </p:sldLayoutIdLst>
  <p:hf sldNum="0" hdr="0" dt="0"/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mmonwealthfund.org/publications/issue-briefs/2020/mar/assessing-underlying-state-conditions-and-ramp-challenges-covid" TargetMode="External"/><Relationship Id="rId1" Type="http://schemas.openxmlformats.org/officeDocument/2006/relationships/slideLayout" Target="../slideLayouts/slideLayout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globalepidemics.org/our-data/hospital-capacity/" TargetMode="Externa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State Health Care Capacity &amp; the COVID-19 Pandemic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27435" y="4987213"/>
            <a:ext cx="5674511" cy="609254"/>
          </a:xfrm>
        </p:spPr>
        <p:txBody>
          <a:bodyPr>
            <a:normAutofit/>
          </a:bodyPr>
          <a:lstStyle/>
          <a:p>
            <a:r>
              <a:rPr lang="en-US" sz="1400" dirty="0"/>
              <a:t>April 3, 2020</a:t>
            </a:r>
          </a:p>
          <a:p>
            <a:r>
              <a:rPr lang="en-US" sz="1400" dirty="0"/>
              <a:t>David Radley, Ph.D. – Senior Scientist, Commonwealth Fund</a:t>
            </a:r>
          </a:p>
          <a:p>
            <a:endParaRPr lang="en-US" sz="1400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1" b="38907"/>
          <a:stretch/>
        </p:blipFill>
        <p:spPr/>
      </p:pic>
      <p:sp>
        <p:nvSpPr>
          <p:cNvPr id="9" name="Text Placeholder 6"/>
          <p:cNvSpPr txBox="1">
            <a:spLocks/>
          </p:cNvSpPr>
          <p:nvPr/>
        </p:nvSpPr>
        <p:spPr>
          <a:xfrm>
            <a:off x="5737654" y="5487634"/>
            <a:ext cx="2986216" cy="111911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1600" kern="800" spc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2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Co-Authors on Accompanying 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Brief:  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      Jesse Baumgartner	 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      Eric 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Schneider, M.D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.	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      Sara 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Collins, Ph.D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.	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pPr algn="r"/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       Melinda </a:t>
            </a:r>
            <a:r>
              <a:rPr lang="en-US" sz="1000" dirty="0">
                <a:solidFill>
                  <a:schemeClr val="bg1">
                    <a:lumMod val="95000"/>
                  </a:schemeClr>
                </a:solidFill>
              </a:rPr>
              <a:t>Abrams, M.S</a:t>
            </a:r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.	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 bwMode="white">
          <a:xfrm>
            <a:off x="8666205" y="6268995"/>
            <a:ext cx="247136" cy="25537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3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Confirmed COVID-19 Cases per 100,000 adults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48509" y="1752341"/>
            <a:ext cx="293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March 26, 2020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705108" y="1751061"/>
            <a:ext cx="2932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April 2, 2020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1696914" y="4914900"/>
            <a:ext cx="3831780" cy="978868"/>
            <a:chOff x="2989384" y="4637031"/>
            <a:chExt cx="3831780" cy="978868"/>
          </a:xfrm>
        </p:grpSpPr>
        <p:sp>
          <p:nvSpPr>
            <p:cNvPr id="11" name="Oval 10"/>
            <p:cNvSpPr/>
            <p:nvPr/>
          </p:nvSpPr>
          <p:spPr>
            <a:xfrm>
              <a:off x="2989385" y="4651131"/>
              <a:ext cx="254977" cy="263769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81A5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89385" y="4998427"/>
              <a:ext cx="254977" cy="263769"/>
            </a:xfrm>
            <a:prstGeom prst="ellipse">
              <a:avLst/>
            </a:prstGeom>
            <a:solidFill>
              <a:srgbClr val="81A5BF"/>
            </a:solidFill>
            <a:ln w="28575">
              <a:solidFill>
                <a:srgbClr val="81A5B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89384" y="5345723"/>
              <a:ext cx="254977" cy="263769"/>
            </a:xfrm>
            <a:prstGeom prst="ellipse">
              <a:avLst/>
            </a:prstGeom>
            <a:solidFill>
              <a:srgbClr val="044C7F"/>
            </a:solidFill>
            <a:ln w="28575">
              <a:solidFill>
                <a:srgbClr val="044C7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2822" y="4637031"/>
              <a:ext cx="357834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Less than 25 confirmed cases per 100,000 adults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2958" y="4985197"/>
              <a:ext cx="310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25 per 100,000 to 74 per 100,000 adults 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3683" y="5338900"/>
              <a:ext cx="310368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75+ confirmed cases per 100,000 adults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98077" y="6154616"/>
            <a:ext cx="618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Data: Johns Hopkins University Center for Systems Science and Engineering (JHU CSSE). Obtained on </a:t>
            </a:r>
            <a:r>
              <a:rPr lang="en-U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April 2, 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2020. 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563" y="1915155"/>
            <a:ext cx="8961138" cy="292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67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Assessing </a:t>
            </a:r>
            <a:r>
              <a:rPr lang="en-US" dirty="0" smtClean="0"/>
              <a:t>state level risk, physician </a:t>
            </a:r>
            <a:r>
              <a:rPr lang="en-US" dirty="0"/>
              <a:t>supply &amp; hospital capacity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27435" y="1837267"/>
            <a:ext cx="2560320" cy="4026822"/>
          </a:xfrm>
          <a:ln w="19050">
            <a:noFill/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1"/>
                </a:solidFill>
              </a:rPr>
              <a:t>High Risk Population</a:t>
            </a:r>
          </a:p>
          <a:p>
            <a:r>
              <a:rPr lang="en-US" dirty="0" smtClean="0"/>
              <a:t>Age 65 and older</a:t>
            </a:r>
          </a:p>
          <a:p>
            <a:r>
              <a:rPr lang="en-US" dirty="0" smtClean="0"/>
              <a:t>Age 18-64 with a chronic Illness</a:t>
            </a:r>
          </a:p>
          <a:p>
            <a:pPr lvl="1"/>
            <a:r>
              <a:rPr lang="en-US" dirty="0" smtClean="0"/>
              <a:t>COPD or Asthma, Diabetes, Heart disease, severe obesity </a:t>
            </a:r>
          </a:p>
          <a:p>
            <a:r>
              <a:rPr lang="en-US" dirty="0" smtClean="0"/>
              <a:t>State rates: 36%-53%</a:t>
            </a:r>
          </a:p>
          <a:p>
            <a:r>
              <a:rPr lang="en-US" dirty="0" smtClean="0"/>
              <a:t>≈107 million adults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6125642" y="1837267"/>
            <a:ext cx="2560320" cy="4026822"/>
          </a:xfrm>
          <a:ln w="285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chemeClr val="accent5"/>
                </a:solidFill>
              </a:rPr>
              <a:t>Physician Supply</a:t>
            </a:r>
          </a:p>
          <a:p>
            <a:r>
              <a:rPr lang="en-US" dirty="0" smtClean="0"/>
              <a:t>Current and surge scenarios</a:t>
            </a:r>
          </a:p>
          <a:p>
            <a:r>
              <a:rPr lang="en-US" dirty="0" smtClean="0"/>
              <a:t>Ambulatory capacity for triage and management</a:t>
            </a:r>
          </a:p>
          <a:p>
            <a:r>
              <a:rPr lang="en-US" dirty="0" smtClean="0"/>
              <a:t>Hospital-based </a:t>
            </a:r>
            <a:r>
              <a:rPr lang="en-US" dirty="0"/>
              <a:t>physicians familiar with admitting and managing patients in inpatient settings</a:t>
            </a:r>
          </a:p>
        </p:txBody>
      </p:sp>
      <p:sp>
        <p:nvSpPr>
          <p:cNvPr id="8" name="Text Placeholder 6"/>
          <p:cNvSpPr txBox="1">
            <a:spLocks/>
          </p:cNvSpPr>
          <p:nvPr/>
        </p:nvSpPr>
        <p:spPr>
          <a:xfrm>
            <a:off x="3348551" y="1839475"/>
            <a:ext cx="2560320" cy="4026822"/>
          </a:xfrm>
          <a:prstGeom prst="rect">
            <a:avLst/>
          </a:prstGeom>
          <a:ln w="28575">
            <a:noFill/>
          </a:ln>
        </p:spPr>
        <p:txBody>
          <a:bodyPr vert="horz" lIns="0" tIns="0" rIns="0" bIns="0" rtlCol="0">
            <a:normAutofit/>
          </a:bodyPr>
          <a:lstStyle>
            <a:lvl1pPr marL="171446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480" indent="-173034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8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925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371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817" indent="-171446" algn="l" defTabSz="914378" rtl="0" eaLnBrk="1" latinLnBrk="0" hangingPunct="1">
              <a:lnSpc>
                <a:spcPct val="100000"/>
              </a:lnSpc>
              <a:spcBef>
                <a:spcPts val="800"/>
              </a:spcBef>
              <a:spcAft>
                <a:spcPts val="600"/>
              </a:spcAft>
              <a:buClr>
                <a:schemeClr val="tx1"/>
              </a:buClr>
              <a:buFont typeface="System Font Regular"/>
              <a:buChar char="−"/>
              <a:defRPr sz="14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Hospital Capacity</a:t>
            </a:r>
          </a:p>
          <a:p>
            <a:r>
              <a:rPr lang="en-US" dirty="0" smtClean="0"/>
              <a:t>Acute care bed capacity</a:t>
            </a:r>
          </a:p>
          <a:p>
            <a:r>
              <a:rPr lang="en-US" dirty="0" smtClean="0"/>
              <a:t>Intensive Care Unit (ICU) bed capacity</a:t>
            </a:r>
          </a:p>
          <a:p>
            <a:r>
              <a:rPr lang="en-US" dirty="0" smtClean="0"/>
              <a:t>Ventilator supply 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014445" y="6015389"/>
            <a:ext cx="6519333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Data available for </a:t>
            </a:r>
            <a:r>
              <a:rPr lang="en-US" sz="2000" dirty="0" smtClean="0">
                <a:solidFill>
                  <a:schemeClr val="accent2"/>
                </a:solidFill>
                <a:hlinkClick r:id="rId2"/>
              </a:rPr>
              <a:t>download</a:t>
            </a:r>
            <a:r>
              <a:rPr lang="en-US" sz="2000" dirty="0" smtClean="0">
                <a:solidFill>
                  <a:schemeClr val="accent2"/>
                </a:solidFill>
              </a:rPr>
              <a:t> in excel format @ CommonwealthFund.org  </a:t>
            </a:r>
            <a:endParaRPr lang="en-US" sz="20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1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629"/>
            <a:ext cx="6749888" cy="506241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High Risk Populations 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6232301" y="4249363"/>
            <a:ext cx="2155561" cy="978868"/>
            <a:chOff x="2989384" y="4637031"/>
            <a:chExt cx="2155561" cy="978868"/>
          </a:xfrm>
        </p:grpSpPr>
        <p:sp>
          <p:nvSpPr>
            <p:cNvPr id="11" name="Oval 10"/>
            <p:cNvSpPr/>
            <p:nvPr/>
          </p:nvSpPr>
          <p:spPr>
            <a:xfrm>
              <a:off x="2989385" y="4651131"/>
              <a:ext cx="254977" cy="263769"/>
            </a:xfrm>
            <a:prstGeom prst="ellipse">
              <a:avLst/>
            </a:prstGeom>
            <a:solidFill>
              <a:srgbClr val="DBF2F2"/>
            </a:solidFill>
            <a:ln w="28575">
              <a:solidFill>
                <a:srgbClr val="DBF2F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989385" y="4998427"/>
              <a:ext cx="254977" cy="263769"/>
            </a:xfrm>
            <a:prstGeom prst="ellipse">
              <a:avLst/>
            </a:prstGeom>
            <a:solidFill>
              <a:srgbClr val="92D7D7"/>
            </a:solidFill>
            <a:ln w="28575">
              <a:solidFill>
                <a:srgbClr val="92D7D7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2989384" y="5345723"/>
              <a:ext cx="254977" cy="263769"/>
            </a:xfrm>
            <a:prstGeom prst="ellipse">
              <a:avLst/>
            </a:prstGeom>
            <a:solidFill>
              <a:srgbClr val="4ABCBC"/>
            </a:solidFill>
            <a:ln w="28575">
              <a:solidFill>
                <a:srgbClr val="4ABCBC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242822" y="4637031"/>
              <a:ext cx="19021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36% - 40</a:t>
              </a:r>
              <a:r>
                <a:rPr lang="en-US" sz="1200" dirty="0"/>
                <a:t>% </a:t>
              </a:r>
              <a:r>
                <a:rPr lang="en-US" sz="1200" dirty="0" smtClean="0"/>
                <a:t>(7 </a:t>
              </a:r>
              <a:r>
                <a:rPr lang="en-US" sz="1200" dirty="0"/>
                <a:t>states</a:t>
              </a:r>
              <a:r>
                <a:rPr lang="en-US" sz="1200" dirty="0" smtClean="0"/>
                <a:t>)</a:t>
              </a:r>
              <a:endParaRPr lang="en-US" sz="12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242958" y="4985197"/>
              <a:ext cx="18209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40% - 44% (29 states)</a:t>
              </a:r>
              <a:endParaRPr lang="en-US" sz="12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43683" y="5338900"/>
              <a:ext cx="16615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45% - 53% (15 states)</a:t>
              </a:r>
              <a:endParaRPr lang="en-US" sz="12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198077" y="6154616"/>
            <a:ext cx="6189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Note: Chronic illness include COPD, Asthma, Diabetes, Severe Obesity (BMI &gt;= 40)  </a:t>
            </a:r>
          </a:p>
          <a:p>
            <a:r>
              <a:rPr lang="en-U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12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2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Behavioral Risk Factor Surveillance System (BRFSS), CDC, 2020</a:t>
            </a:r>
            <a:endParaRPr lang="en-US" sz="12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19289" y="1299526"/>
            <a:ext cx="69088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Share of State Population Age 65+ or Age 18-64 with a Chronic Illness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03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594578"/>
          </a:xfrm>
        </p:spPr>
        <p:txBody>
          <a:bodyPr/>
          <a:lstStyle/>
          <a:p>
            <a:r>
              <a:rPr lang="en-US" dirty="0" smtClean="0"/>
              <a:t>Current and Surge Physician Capacity 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4943" y="5793625"/>
            <a:ext cx="6700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Notes: Ambulatory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includes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Practice, Family Medicine, and Medical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Specialty who work in ambulatory settings;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current hospital/ICU includes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Practice, Family Medicine,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Medical Specialty, Anesthesiology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Emergency Medicine, and Surgical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specialists who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work in a hospital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setting; Surge scenario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includes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physicians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categories above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who currently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work primarily in research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teaching,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or administrative roles Data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Area Health Resource File, HRSA, 2018-19 release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9195" y="1113632"/>
            <a:ext cx="20706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Additional physician capacity under surge scenario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46" y="3146477"/>
            <a:ext cx="178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/>
              <a:t>Current </a:t>
            </a:r>
            <a:r>
              <a:rPr lang="en-US" sz="1200" dirty="0" smtClean="0"/>
              <a:t>Hospital/ICU Management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546" y="3982840"/>
            <a:ext cx="1777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Current Ambulatory Triage and Management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25290" y="2085915"/>
            <a:ext cx="1781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Current Physician Assistant &amp; Nurse Practitioner </a:t>
            </a:r>
            <a:endParaRPr lang="en-US" sz="1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56" y="1286929"/>
            <a:ext cx="7315215" cy="4572009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56000" y="5401734"/>
            <a:ext cx="3378200" cy="2455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72936" y="5401047"/>
            <a:ext cx="1185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Higher Supply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6541" y="5401047"/>
            <a:ext cx="1185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Lower Supply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45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Placeholder 22"/>
          <p:cNvGraphicFramePr>
            <a:graphicFrameLocks noGrp="1"/>
          </p:cNvGraphicFramePr>
          <p:nvPr>
            <p:ph type="chart" sz="quarter" idx="19"/>
            <p:extLst>
              <p:ext uri="{D42A27DB-BD31-4B8C-83A1-F6EECF244321}">
                <p14:modId xmlns:p14="http://schemas.microsoft.com/office/powerpoint/2010/main" val="2411615646"/>
              </p:ext>
            </p:extLst>
          </p:nvPr>
        </p:nvGraphicFramePr>
        <p:xfrm>
          <a:off x="1676400" y="1386321"/>
          <a:ext cx="3479800" cy="4054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Title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Physician Surge Capacity Explained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196094" y="2978958"/>
            <a:ext cx="231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/>
              <a:t>Physicians per 100,000 residents</a:t>
            </a:r>
            <a:endParaRPr lang="en-US" sz="1800" dirty="0"/>
          </a:p>
        </p:txBody>
      </p:sp>
      <p:sp>
        <p:nvSpPr>
          <p:cNvPr id="25" name="Right Brace 24"/>
          <p:cNvSpPr/>
          <p:nvPr/>
        </p:nvSpPr>
        <p:spPr>
          <a:xfrm>
            <a:off x="4656465" y="3979332"/>
            <a:ext cx="160867" cy="1066800"/>
          </a:xfrm>
          <a:prstGeom prst="rightBrace">
            <a:avLst>
              <a:gd name="adj1" fmla="val 8106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ight Brace 25"/>
          <p:cNvSpPr/>
          <p:nvPr/>
        </p:nvSpPr>
        <p:spPr>
          <a:xfrm>
            <a:off x="4655655" y="3365998"/>
            <a:ext cx="160867" cy="548640"/>
          </a:xfrm>
          <a:prstGeom prst="rightBrace">
            <a:avLst>
              <a:gd name="adj1" fmla="val 8106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ight Brace 26"/>
          <p:cNvSpPr/>
          <p:nvPr/>
        </p:nvSpPr>
        <p:spPr>
          <a:xfrm>
            <a:off x="4655655" y="2299923"/>
            <a:ext cx="160867" cy="1015220"/>
          </a:xfrm>
          <a:prstGeom prst="rightBrace">
            <a:avLst>
              <a:gd name="adj1" fmla="val 81069"/>
              <a:gd name="adj2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4978400" y="4123265"/>
            <a:ext cx="313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Physician Asst. &amp; Nurse Practitioner </a:t>
            </a:r>
            <a:r>
              <a:rPr lang="en-US" sz="1600" dirty="0" smtClean="0">
                <a:solidFill>
                  <a:schemeClr val="accent2"/>
                </a:solidFill>
              </a:rPr>
              <a:t>159.7 per 100,000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977590" y="3360004"/>
            <a:ext cx="313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Ambulatory Triage &amp; Management  </a:t>
            </a:r>
            <a:r>
              <a:rPr lang="en-US" sz="1600" dirty="0" smtClean="0">
                <a:solidFill>
                  <a:schemeClr val="accent2"/>
                </a:solidFill>
              </a:rPr>
              <a:t>91.3 per 100,000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977589" y="2517434"/>
            <a:ext cx="31326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Current Hospital/ICU Management  </a:t>
            </a:r>
            <a:r>
              <a:rPr lang="en-US" sz="1600" dirty="0" smtClean="0">
                <a:solidFill>
                  <a:schemeClr val="accent2"/>
                </a:solidFill>
              </a:rPr>
              <a:t>149.0 per 100,000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78400" y="1583330"/>
            <a:ext cx="31326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Additional Surge Capacity </a:t>
            </a:r>
          </a:p>
          <a:p>
            <a:r>
              <a:rPr lang="en-US" sz="1600" dirty="0" smtClean="0">
                <a:solidFill>
                  <a:schemeClr val="accent2"/>
                </a:solidFill>
              </a:rPr>
              <a:t>10.8 per 100,000 </a:t>
            </a:r>
          </a:p>
          <a:p>
            <a:r>
              <a:rPr lang="en-US" sz="1400" i="1" dirty="0" smtClean="0">
                <a:solidFill>
                  <a:schemeClr val="accent2"/>
                </a:solidFill>
              </a:rPr>
              <a:t>(about 2,100 physicians)</a:t>
            </a:r>
            <a:endParaRPr lang="en-US" sz="1600" i="1" dirty="0">
              <a:solidFill>
                <a:schemeClr val="accent2"/>
              </a:solidFill>
            </a:endParaRPr>
          </a:p>
        </p:txBody>
      </p:sp>
      <p:cxnSp>
        <p:nvCxnSpPr>
          <p:cNvPr id="33" name="Elbow Connector 32"/>
          <p:cNvCxnSpPr/>
          <p:nvPr/>
        </p:nvCxnSpPr>
        <p:spPr>
          <a:xfrm flipV="1">
            <a:off x="4309627" y="1875718"/>
            <a:ext cx="667962" cy="349584"/>
          </a:xfrm>
          <a:prstGeom prst="bentConnector3">
            <a:avLst>
              <a:gd name="adj1" fmla="val 928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104943" y="5793625"/>
            <a:ext cx="6700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Notes: Ambulatory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includes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Practice, Family Medicine, and Medical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Specialty who work in ambulatory settings;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current hospital/ICU includes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General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Practice, Family Medicine,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Medical Specialty, Anesthesiology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Emergency Medicine, and Surgical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specialists who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work in a hospital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setting; Surge scenario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includes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physicians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in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categories above 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who currently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work primarily in research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, teaching,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or administrative roles Data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Area Health Resource File, HRSA, 2018-19 release</a:t>
            </a:r>
            <a:endParaRPr lang="en-US" sz="1000" dirty="0">
              <a:solidFill>
                <a:schemeClr val="tx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6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27434" y="514555"/>
            <a:ext cx="7919047" cy="594578"/>
          </a:xfrm>
        </p:spPr>
        <p:txBody>
          <a:bodyPr/>
          <a:lstStyle/>
          <a:p>
            <a:r>
              <a:rPr lang="en-US" dirty="0" smtClean="0"/>
              <a:t>Hospital Bed and Ventilator Supply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104943" y="5793625"/>
            <a:ext cx="670038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Data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Hospital Bed Supply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: Harvard Global Health Institute analysis of American Hospital Association data (2018) and American Hospital Directory </a:t>
            </a:r>
            <a:r>
              <a:rPr lang="en-US" sz="1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(</a:t>
            </a:r>
            <a:r>
              <a:rPr lang="en-US" sz="1000" dirty="0">
                <a:hlinkClick r:id="rId2"/>
              </a:rPr>
              <a:t>https://globalepidemics.org/our-data/hospital-capacity</a:t>
            </a:r>
            <a:r>
              <a:rPr lang="en-US" sz="1000" dirty="0" smtClean="0">
                <a:hlinkClick r:id="rId2"/>
              </a:rPr>
              <a:t>/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); Ventilator: Estimated number of full-feature mechanical ventilators owned by acute care hospitals in each state per 100,000 residents; Lewis </a:t>
            </a:r>
            <a:r>
              <a:rPr lang="en-US" sz="1000" dirty="0" err="1">
                <a:solidFill>
                  <a:schemeClr val="tx1">
                    <a:lumMod val="60000"/>
                    <a:lumOff val="40000"/>
                  </a:schemeClr>
                </a:solidFill>
              </a:rPr>
              <a:t>Rubinson</a:t>
            </a:r>
            <a:r>
              <a:rPr lang="en-US" sz="10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 et al. Mechanical ventilators in US acute care hospitals. Disaster Medicine and Public Health Preparedness 4, no. 3 (Oct 2010): 199-206.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28546" y="2697743"/>
            <a:ext cx="17812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Intensive Care Hospital Bed Supply</a:t>
            </a:r>
            <a:endParaRPr lang="en-US" sz="1200" dirty="0"/>
          </a:p>
        </p:txBody>
      </p:sp>
      <p:sp>
        <p:nvSpPr>
          <p:cNvPr id="24" name="TextBox 23"/>
          <p:cNvSpPr txBox="1"/>
          <p:nvPr/>
        </p:nvSpPr>
        <p:spPr>
          <a:xfrm>
            <a:off x="428546" y="3703441"/>
            <a:ext cx="1777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Acute Care Hospital Bed Supply</a:t>
            </a:r>
            <a:endParaRPr lang="en-US" sz="1200" dirty="0"/>
          </a:p>
        </p:txBody>
      </p:sp>
      <p:sp>
        <p:nvSpPr>
          <p:cNvPr id="25" name="TextBox 24"/>
          <p:cNvSpPr txBox="1"/>
          <p:nvPr/>
        </p:nvSpPr>
        <p:spPr>
          <a:xfrm>
            <a:off x="425289" y="1727728"/>
            <a:ext cx="178125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/>
              <a:t>Ventilator Supply</a:t>
            </a:r>
            <a:endParaRPr lang="en-US" sz="1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857" y="1769527"/>
            <a:ext cx="7315215" cy="365760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56000" y="5181600"/>
            <a:ext cx="3378200" cy="245534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50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572936" y="5180913"/>
            <a:ext cx="1185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/>
                </a:solidFill>
              </a:rPr>
              <a:t>Higher Supply</a:t>
            </a:r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06541" y="5180913"/>
            <a:ext cx="1185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bg1"/>
                </a:solidFill>
              </a:rPr>
              <a:t>Lower Supply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73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Mobilizing health care resources in uncertain times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Healthcare delivery systems in </a:t>
            </a:r>
            <a:r>
              <a:rPr lang="en-US" b="1" i="1" dirty="0" smtClean="0"/>
              <a:t>all </a:t>
            </a:r>
            <a:r>
              <a:rPr lang="en-US" dirty="0" smtClean="0"/>
              <a:t>states facing unprecedented challenges </a:t>
            </a:r>
          </a:p>
          <a:p>
            <a:r>
              <a:rPr lang="en-US" dirty="0" smtClean="0"/>
              <a:t>Facilities </a:t>
            </a:r>
            <a:r>
              <a:rPr lang="en-US" dirty="0"/>
              <a:t>in </a:t>
            </a:r>
            <a:r>
              <a:rPr lang="en-US" dirty="0" smtClean="0"/>
              <a:t>New York, </a:t>
            </a:r>
            <a:r>
              <a:rPr lang="en-US" smtClean="0"/>
              <a:t>New Jersey</a:t>
            </a:r>
            <a:r>
              <a:rPr lang="en-US" dirty="0" smtClean="0"/>
              <a:t>, and </a:t>
            </a:r>
            <a:r>
              <a:rPr lang="en-US" dirty="0"/>
              <a:t>Louisiana </a:t>
            </a:r>
            <a:r>
              <a:rPr lang="en-US" dirty="0" smtClean="0"/>
              <a:t>on </a:t>
            </a:r>
            <a:r>
              <a:rPr lang="en-US" dirty="0"/>
              <a:t>the precipice of exceeding the capacity of their health systems and </a:t>
            </a:r>
            <a:r>
              <a:rPr lang="en-US" dirty="0" smtClean="0"/>
              <a:t>workforce</a:t>
            </a:r>
          </a:p>
          <a:p>
            <a:r>
              <a:rPr lang="en-US" dirty="0" smtClean="0"/>
              <a:t>State </a:t>
            </a:r>
            <a:r>
              <a:rPr lang="en-US" dirty="0"/>
              <a:t>governments have emerged as the locus of policy action to </a:t>
            </a:r>
            <a:r>
              <a:rPr lang="en-US" dirty="0" smtClean="0"/>
              <a:t>mitigate the </a:t>
            </a:r>
            <a:r>
              <a:rPr lang="en-US" dirty="0"/>
              <a:t>virus’ </a:t>
            </a:r>
            <a:r>
              <a:rPr lang="en-US" dirty="0" smtClean="0"/>
              <a:t>spread</a:t>
            </a:r>
          </a:p>
          <a:p>
            <a:pPr lvl="1"/>
            <a:r>
              <a:rPr lang="en-US" dirty="0" smtClean="0"/>
              <a:t>Enacting social distancing policies, </a:t>
            </a:r>
          </a:p>
          <a:p>
            <a:pPr lvl="1"/>
            <a:r>
              <a:rPr lang="en-US" dirty="0" smtClean="0"/>
              <a:t>Mobilizing resources and infrastructure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85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MW V1.0">
      <a:dk1>
        <a:srgbClr val="4C515A"/>
      </a:dk1>
      <a:lt1>
        <a:sysClr val="window" lastClr="FFFFFF"/>
      </a:lt1>
      <a:dk2>
        <a:srgbClr val="044C7F"/>
      </a:dk2>
      <a:lt2>
        <a:srgbClr val="4ABDBC"/>
      </a:lt2>
      <a:accent1>
        <a:srgbClr val="044C7F"/>
      </a:accent1>
      <a:accent2>
        <a:srgbClr val="F47920"/>
      </a:accent2>
      <a:accent3>
        <a:srgbClr val="4ABDBC"/>
      </a:accent3>
      <a:accent4>
        <a:srgbClr val="71B254"/>
      </a:accent4>
      <a:accent5>
        <a:srgbClr val="5F5A9D"/>
      </a:accent5>
      <a:accent6>
        <a:srgbClr val="E6C278"/>
      </a:accent6>
      <a:hlink>
        <a:srgbClr val="044C7F"/>
      </a:hlink>
      <a:folHlink>
        <a:srgbClr val="4ABDBC"/>
      </a:folHlink>
    </a:clrScheme>
    <a:fontScheme name="Custom 4">
      <a:majorFont>
        <a:latin typeface="Georgia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MWF_Template_Centennial_Jan2018" id="{B39BC8CA-6688-0D4A-80B3-63A90B604AC9}" vid="{9790F92E-C2C7-0F48-A2BA-07E8E33C47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A7BA32944B54347B9D6F17571B4F941" ma:contentTypeVersion="9" ma:contentTypeDescription="Create a new document." ma:contentTypeScope="" ma:versionID="3f80cbbafbf8863e6c8506bf0243d5cf">
  <xsd:schema xmlns:xsd="http://www.w3.org/2001/XMLSchema" xmlns:xs="http://www.w3.org/2001/XMLSchema" xmlns:p="http://schemas.microsoft.com/office/2006/metadata/properties" xmlns:ns2="0206b73b-b166-48af-9d56-b72510519a7e" targetNamespace="http://schemas.microsoft.com/office/2006/metadata/properties" ma:root="true" ma:fieldsID="5d38618c836feeb7138f6cc95597aac0" ns2:_="">
    <xsd:import namespace="0206b73b-b166-48af-9d56-b72510519a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06b73b-b166-48af-9d56-b72510519a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2B60CF-40F9-4360-8516-8A258CFA1767}">
  <ds:schemaRefs>
    <ds:schemaRef ds:uri="0206b73b-b166-48af-9d56-b72510519a7e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42938EF-51BD-4AC1-96A4-8B2A1939C1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1273998-EB7F-42C9-9016-AEF431CCD36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06b73b-b166-48af-9d56-b72510519a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CMWF_Template_Centennial_Jan2018</Template>
  <TotalTime>780</TotalTime>
  <Words>646</Words>
  <Application>Microsoft Office PowerPoint</Application>
  <PresentationFormat>On-screen Show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Georgia</vt:lpstr>
      <vt:lpstr>Open Sans Light</vt:lpstr>
      <vt:lpstr>System Font Regular</vt:lpstr>
      <vt:lpstr>Trebuchet MS</vt:lpstr>
      <vt:lpstr>1_Office Theme</vt:lpstr>
      <vt:lpstr>State Health Care Capacity &amp; the COVID-19 Pandemic</vt:lpstr>
      <vt:lpstr>Confirmed COVID-19 Cases per 100,000 adults</vt:lpstr>
      <vt:lpstr>Assessing state level risk, physician supply &amp; hospital capacity</vt:lpstr>
      <vt:lpstr>High Risk Populations </vt:lpstr>
      <vt:lpstr>Current and Surge Physician Capacity </vt:lpstr>
      <vt:lpstr>Physician Surge Capacity Explained</vt:lpstr>
      <vt:lpstr>Hospital Bed and Ventilator Supply</vt:lpstr>
      <vt:lpstr>Mobilizing health care resources in uncertain times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Wilson</dc:creator>
  <cp:lastModifiedBy>David Radley</cp:lastModifiedBy>
  <cp:revision>54</cp:revision>
  <dcterms:created xsi:type="dcterms:W3CDTF">2018-01-16T15:08:05Z</dcterms:created>
  <dcterms:modified xsi:type="dcterms:W3CDTF">2020-04-03T15:02:41Z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0x0101006A7BA32944B54347B9D6F17571B4F941</vt:lpwstr>
  </property>
</Properties>
</file>