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80" r:id="rId3"/>
    <p:sldId id="257" r:id="rId4"/>
    <p:sldId id="258" r:id="rId5"/>
    <p:sldId id="276" r:id="rId6"/>
    <p:sldId id="283" r:id="rId7"/>
    <p:sldId id="277" r:id="rId8"/>
    <p:sldId id="260" r:id="rId9"/>
    <p:sldId id="278" r:id="rId10"/>
    <p:sldId id="282" r:id="rId11"/>
    <p:sldId id="279" r:id="rId12"/>
  </p:sldIdLst>
  <p:sldSz cx="9144000" cy="6858000" type="screen4x3"/>
  <p:notesSz cx="6858000" cy="9144000"/>
  <p:embeddedFontLst>
    <p:embeddedFont>
      <p:font typeface="Roboto" panose="02000000000000000000" pitchFamily="2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0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766"/>
    <p:restoredTop sz="94663"/>
  </p:normalViewPr>
  <p:slideViewPr>
    <p:cSldViewPr snapToGrid="0">
      <p:cViewPr>
        <p:scale>
          <a:sx n="95" d="100"/>
          <a:sy n="95" d="100"/>
        </p:scale>
        <p:origin x="744" y="5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2652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82c95db235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82c95db235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82c95db23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82c95db23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82c95db23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82c95db23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0945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D07D"/>
              </a:buClr>
              <a:buSzPts val="12000"/>
              <a:buNone/>
              <a:defRPr sz="16000">
                <a:solidFill>
                  <a:srgbClr val="00D07D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C07B2-F7DA-A24B-8518-70031F266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A82B1-21BF-E54A-81FA-2B443951B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AE1E1-6E9F-2048-AA14-5A0A4624F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D4A6-525B-8345-9EDB-CF426E291BBD}" type="datetimeFigureOut">
              <a:rPr lang="en-US" smtClean="0"/>
              <a:t>4/2/20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51DA7-FA88-054A-986C-80B3F85F1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27B86-EACE-494F-886E-503ABD84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A8CDB-775E-6245-B0A1-B9FB52F70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68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11" name="Google Shape;9;p1">
            <a:extLst>
              <a:ext uri="{FF2B5EF4-FFF2-40B4-BE49-F238E27FC236}">
                <a16:creationId xmlns:a16="http://schemas.microsoft.com/office/drawing/2014/main" id="{DCA2AD7B-22BF-2D4A-8880-DC1B5CCA2FCB}"/>
              </a:ext>
            </a:extLst>
          </p:cNvPr>
          <p:cNvPicPr preferRelativeResize="0"/>
          <p:nvPr userDrawn="1"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98839" y="6239548"/>
            <a:ext cx="781951" cy="34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0;p1">
            <a:extLst>
              <a:ext uri="{FF2B5EF4-FFF2-40B4-BE49-F238E27FC236}">
                <a16:creationId xmlns:a16="http://schemas.microsoft.com/office/drawing/2014/main" id="{A26AC66A-0184-7B42-B5FD-8D8725827030}"/>
              </a:ext>
            </a:extLst>
          </p:cNvPr>
          <p:cNvPicPr preferRelativeResize="0"/>
          <p:nvPr userDrawn="1"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551563" y="6217623"/>
            <a:ext cx="393600" cy="393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D07D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899306D7-5A84-EC48-A684-F0D7ED087B4A}"/>
              </a:ext>
            </a:extLst>
          </p:cNvPr>
          <p:cNvSpPr txBox="1"/>
          <p:nvPr/>
        </p:nvSpPr>
        <p:spPr>
          <a:xfrm>
            <a:off x="-1" y="5080834"/>
            <a:ext cx="9148848" cy="178939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5" name="Google Shape;55;p13"/>
          <p:cNvSpPr/>
          <p:nvPr/>
        </p:nvSpPr>
        <p:spPr>
          <a:xfrm>
            <a:off x="-1" y="5422699"/>
            <a:ext cx="9144001" cy="1200300"/>
          </a:xfrm>
          <a:prstGeom prst="rect">
            <a:avLst/>
          </a:prstGeom>
          <a:solidFill>
            <a:srgbClr val="000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 dirty="0">
              <a:solidFill>
                <a:srgbClr val="FFFFFF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-1" y="5512247"/>
            <a:ext cx="9144001" cy="9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2667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From Data to Decisions		Nirav R. Shah, MD, MPH  </a:t>
            </a:r>
          </a:p>
          <a:p>
            <a:pPr lvl="0">
              <a:lnSpc>
                <a:spcPct val="115000"/>
              </a:lnSpc>
            </a:pPr>
            <a:r>
              <a:rPr lang="en-US" sz="16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 APRIL 3, 2020				Senior Scholar, Stanford University</a:t>
            </a:r>
          </a:p>
          <a:p>
            <a:endParaRPr sz="2667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Picture 3" descr="A picture containing food, stop&#10;&#10;Description automatically generated">
            <a:extLst>
              <a:ext uri="{FF2B5EF4-FFF2-40B4-BE49-F238E27FC236}">
                <a16:creationId xmlns:a16="http://schemas.microsoft.com/office/drawing/2014/main" id="{8DD893C7-7C60-3F42-A29D-31011D0ED4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26" t="2773" r="71245" b="-1"/>
          <a:stretch/>
        </p:blipFill>
        <p:spPr>
          <a:xfrm>
            <a:off x="8449260" y="5569822"/>
            <a:ext cx="550704" cy="995601"/>
          </a:xfrm>
          <a:prstGeom prst="rect">
            <a:avLst/>
          </a:prstGeom>
        </p:spPr>
      </p:pic>
      <p:pic>
        <p:nvPicPr>
          <p:cNvPr id="11" name="Picture 10" descr="A close up of a flower&#10;&#10;Description automatically generated">
            <a:extLst>
              <a:ext uri="{FF2B5EF4-FFF2-40B4-BE49-F238E27FC236}">
                <a16:creationId xmlns:a16="http://schemas.microsoft.com/office/drawing/2014/main" id="{B12D3C15-2CF5-FB4F-85D4-03F479B06D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9144000" cy="51484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C9BB7E-A60F-8241-82C6-2447398B75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6338" y="16177"/>
            <a:ext cx="304800" cy="5461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7CE0C26-6B49-1243-88FC-E98F06224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Thank you!</a:t>
            </a:r>
          </a:p>
        </p:txBody>
      </p:sp>
      <p:pic>
        <p:nvPicPr>
          <p:cNvPr id="1026" name="Picture 2" descr="Twitter logo history | Creative Freedom">
            <a:extLst>
              <a:ext uri="{FF2B5EF4-FFF2-40B4-BE49-F238E27FC236}">
                <a16:creationId xmlns:a16="http://schemas.microsoft.com/office/drawing/2014/main" id="{542B0E30-0EB8-154A-AEF8-6D2CF6259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560" y="6135395"/>
            <a:ext cx="587328" cy="47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182408-81CD-FC40-9733-4011C935285D}"/>
              </a:ext>
            </a:extLst>
          </p:cNvPr>
          <p:cNvSpPr txBox="1"/>
          <p:nvPr/>
        </p:nvSpPr>
        <p:spPr>
          <a:xfrm>
            <a:off x="3520440" y="6096998"/>
            <a:ext cx="29603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Helvetica" pitchFamily="2" charset="0"/>
              </a:rPr>
              <a:t>@niravrshah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617AE46A-1B2E-C74B-95AC-6735C3B94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051" y="6220892"/>
            <a:ext cx="1422400" cy="493848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A08D6FC4-70BA-1A49-87AF-A52717D22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9" y="6157148"/>
            <a:ext cx="1422400" cy="49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012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8C1E6512-AA0B-9242-8DA9-EFE2632DE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051" y="6220892"/>
            <a:ext cx="1422400" cy="493848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45D34B0-AA28-1E49-A810-6A46C35CE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49" y="6157148"/>
            <a:ext cx="1422400" cy="4938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7C95FE-6371-6747-9146-704897FA7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should you evaluate a model?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83736-8C64-2D4B-9A11-DF1315CAA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0" y="1445192"/>
            <a:ext cx="8520600" cy="5112792"/>
          </a:xfrm>
        </p:spPr>
        <p:txBody>
          <a:bodyPr/>
          <a:lstStyle/>
          <a:p>
            <a:pPr marL="571500" indent="-457200">
              <a:buFont typeface="+mj-lt"/>
              <a:buAutoNum type="arabicPeriod"/>
            </a:pPr>
            <a:r>
              <a:rPr lang="en-US" sz="2000" b="1" dirty="0"/>
              <a:t>Reflects reality at a high level. </a:t>
            </a:r>
            <a:r>
              <a:rPr lang="en-US" sz="2000" dirty="0"/>
              <a:t>Are the numbers order of magnitude correct? Moving in the right direction? Matching other countries that are ahead of us in the pandemic?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b="1" dirty="0"/>
              <a:t>Robust. </a:t>
            </a:r>
            <a:r>
              <a:rPr lang="en-US" sz="2000" dirty="0"/>
              <a:t>Does the model rely on singular, risky assumptions? What decisions does this lead us to? What would happen to our decision if this model were 10%, 50%, or 90% off?</a:t>
            </a:r>
            <a:endParaRPr lang="en-US" sz="2000" b="1" dirty="0"/>
          </a:p>
          <a:p>
            <a:pPr marL="571500" indent="-457200">
              <a:buFont typeface="+mj-lt"/>
              <a:buAutoNum type="arabicPeriod"/>
            </a:pPr>
            <a:r>
              <a:rPr lang="en-US" sz="2000" b="1" dirty="0"/>
              <a:t>Transparent. </a:t>
            </a:r>
            <a:r>
              <a:rPr lang="en-US" sz="2000" dirty="0"/>
              <a:t>Can you review it? Is how it works easily explained/understood? Can you connect with the team and ask questions?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b="1" dirty="0"/>
              <a:t>Clear about unknowns and limitations. </a:t>
            </a:r>
            <a:r>
              <a:rPr lang="en-US" sz="2000" dirty="0"/>
              <a:t>Do the modelers openly admit what they don’t know? Do they clearly articulate what the model is and isn’t good for? Are the open about the fact that it will change? 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b="1" dirty="0"/>
              <a:t>Vetted. </a:t>
            </a:r>
            <a:r>
              <a:rPr lang="en-US" sz="2000" dirty="0"/>
              <a:t>Have outside experts reviewed and endorsed?</a:t>
            </a:r>
          </a:p>
        </p:txBody>
      </p:sp>
    </p:spTree>
    <p:extLst>
      <p:ext uri="{BB962C8B-B14F-4D97-AF65-F5344CB8AC3E}">
        <p14:creationId xmlns:p14="http://schemas.microsoft.com/office/powerpoint/2010/main" val="753872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D07D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2627" y="1263643"/>
            <a:ext cx="4281767" cy="19151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A266C6-8394-D640-B7B9-D7617508B9D5}"/>
              </a:ext>
            </a:extLst>
          </p:cNvPr>
          <p:cNvSpPr txBox="1"/>
          <p:nvPr/>
        </p:nvSpPr>
        <p:spPr>
          <a:xfrm>
            <a:off x="2712627" y="4113531"/>
            <a:ext cx="374493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FOUNDERS</a:t>
            </a:r>
          </a:p>
          <a:p>
            <a:r>
              <a:rPr lang="en-US" sz="2400" dirty="0"/>
              <a:t>Max Henderson</a:t>
            </a:r>
          </a:p>
          <a:p>
            <a:r>
              <a:rPr lang="en-US" sz="2400" dirty="0"/>
              <a:t>Jonathan </a:t>
            </a:r>
            <a:r>
              <a:rPr lang="en-US" sz="2400" dirty="0" err="1"/>
              <a:t>Kreiss</a:t>
            </a:r>
            <a:r>
              <a:rPr lang="en-US" sz="2400" dirty="0"/>
              <a:t>-Tomkins </a:t>
            </a:r>
          </a:p>
          <a:p>
            <a:r>
              <a:rPr lang="en-US" sz="2400" dirty="0"/>
              <a:t>Igor </a:t>
            </a:r>
            <a:r>
              <a:rPr lang="en-US" sz="2400" dirty="0" err="1"/>
              <a:t>Kofman</a:t>
            </a:r>
            <a:endParaRPr lang="en-US" sz="2400" dirty="0"/>
          </a:p>
          <a:p>
            <a:r>
              <a:rPr lang="en-US" sz="2400" dirty="0"/>
              <a:t>Zack Rosen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8A94BEB-5CE0-CA44-BFF9-C14F4FF0D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070" y="6052523"/>
            <a:ext cx="2247900" cy="584200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2391B05-BF6E-4D47-828F-D2C07C0C37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6100" y="6052523"/>
            <a:ext cx="22479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914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E7567DA2-89E2-F745-BCA9-8B40870041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993" b="40613"/>
          <a:stretch/>
        </p:blipFill>
        <p:spPr>
          <a:xfrm>
            <a:off x="0" y="0"/>
            <a:ext cx="9144000" cy="1160071"/>
          </a:xfrm>
          <a:prstGeom prst="rect">
            <a:avLst/>
          </a:prstGeom>
        </p:spPr>
      </p:pic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C88CC0BF-0578-BF40-8424-478AA3AFB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01" y="1451610"/>
            <a:ext cx="7511797" cy="48463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647700" y="1546667"/>
            <a:ext cx="76454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Aft>
                <a:spcPts val="1600"/>
              </a:spcAft>
              <a:buClr>
                <a:srgbClr val="00D07D"/>
              </a:buClr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Get everyone to stay-at-home 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(“</a:t>
            </a:r>
            <a:r>
              <a:rPr lang="en-US" sz="2400" b="1" dirty="0">
                <a:solidFill>
                  <a:srgbClr val="00D07E"/>
                </a:solidFill>
              </a:rPr>
              <a:t>flatten the curve</a:t>
            </a:r>
            <a:r>
              <a:rPr lang="en-US" sz="2400" b="1" dirty="0">
                <a:solidFill>
                  <a:schemeClr val="tx1"/>
                </a:solidFill>
              </a:rPr>
              <a:t>”) by providing up-to-date information </a:t>
            </a:r>
            <a:r>
              <a:rPr lang="en-US" sz="2400" b="1" dirty="0">
                <a:solidFill>
                  <a:srgbClr val="00D07E"/>
                </a:solidFill>
              </a:rPr>
              <a:t>with best-available data</a:t>
            </a:r>
          </a:p>
          <a:p>
            <a:pPr>
              <a:spcAft>
                <a:spcPts val="1600"/>
              </a:spcAft>
              <a:buClr>
                <a:srgbClr val="00D07D"/>
              </a:buClr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Launched 2 weeks ago (March 20)</a:t>
            </a:r>
          </a:p>
          <a:p>
            <a:pPr>
              <a:spcAft>
                <a:spcPts val="1600"/>
              </a:spcAft>
              <a:buClr>
                <a:srgbClr val="00D07D"/>
              </a:buClr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Data for 2000+ counties included, updated daily</a:t>
            </a:r>
          </a:p>
          <a:p>
            <a:pPr>
              <a:spcAft>
                <a:spcPts val="1600"/>
              </a:spcAft>
              <a:buClr>
                <a:srgbClr val="00D07D"/>
              </a:buClr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Full transparency on model, data sources, assumptions, etc.</a:t>
            </a:r>
          </a:p>
        </p:txBody>
      </p:sp>
      <p:pic>
        <p:nvPicPr>
          <p:cNvPr id="3" name="Picture 2" descr="CovidActNow.org">
            <a:extLst>
              <a:ext uri="{FF2B5EF4-FFF2-40B4-BE49-F238E27FC236}">
                <a16:creationId xmlns:a16="http://schemas.microsoft.com/office/drawing/2014/main" id="{22626728-039C-E543-B049-E935AB02F4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00" t="41111" r="12500" b="42223"/>
          <a:stretch/>
        </p:blipFill>
        <p:spPr>
          <a:xfrm>
            <a:off x="0" y="0"/>
            <a:ext cx="9144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647700" y="1546667"/>
            <a:ext cx="76454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Aft>
                <a:spcPts val="1600"/>
              </a:spcAft>
              <a:buClr>
                <a:srgbClr val="00D07D"/>
              </a:buClr>
              <a:buAutoNum type="arabicPeriod"/>
            </a:pPr>
            <a:endParaRPr lang="en-US" sz="1000" b="1" dirty="0">
              <a:solidFill>
                <a:schemeClr val="tx1"/>
              </a:solidFill>
            </a:endParaRPr>
          </a:p>
          <a:p>
            <a:pPr>
              <a:spcAft>
                <a:spcPts val="1600"/>
              </a:spcAft>
              <a:buClr>
                <a:srgbClr val="00D07D"/>
              </a:buClr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7+ million page views in the first week</a:t>
            </a:r>
            <a:endParaRPr lang="en-US" sz="2400" b="1" dirty="0">
              <a:solidFill>
                <a:srgbClr val="00D07E"/>
              </a:solidFill>
            </a:endParaRPr>
          </a:p>
          <a:p>
            <a:pPr>
              <a:spcAft>
                <a:spcPts val="1600"/>
              </a:spcAft>
              <a:buClr>
                <a:srgbClr val="00D07D"/>
              </a:buClr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The Verge // The best graphs and data for tracking the coronavirus pandemic</a:t>
            </a:r>
          </a:p>
          <a:p>
            <a:pPr>
              <a:spcAft>
                <a:spcPts val="1600"/>
              </a:spcAft>
              <a:buClr>
                <a:srgbClr val="00D07D"/>
              </a:buClr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Officials in MI, CO, AK, HI and cities across the US credit </a:t>
            </a:r>
            <a:r>
              <a:rPr lang="en-US" sz="2400" b="1" dirty="0" err="1">
                <a:solidFill>
                  <a:schemeClr val="tx1"/>
                </a:solidFill>
              </a:rPr>
              <a:t>CovidActNow</a:t>
            </a:r>
            <a:r>
              <a:rPr lang="en-US" sz="2400" b="1" dirty="0">
                <a:solidFill>
                  <a:schemeClr val="tx1"/>
                </a:solidFill>
              </a:rPr>
              <a:t> for the data supporting orders to “stay at home” or “shelter in place”</a:t>
            </a:r>
          </a:p>
        </p:txBody>
      </p:sp>
      <p:pic>
        <p:nvPicPr>
          <p:cNvPr id="3" name="Picture 2" descr="CovidActNow.org">
            <a:extLst>
              <a:ext uri="{FF2B5EF4-FFF2-40B4-BE49-F238E27FC236}">
                <a16:creationId xmlns:a16="http://schemas.microsoft.com/office/drawing/2014/main" id="{22626728-039C-E543-B049-E935AB02F4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00" t="41111" r="12500" b="42223"/>
          <a:stretch/>
        </p:blipFill>
        <p:spPr>
          <a:xfrm>
            <a:off x="0" y="0"/>
            <a:ext cx="9144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257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knife, bird, table&#10;&#10;Description automatically generated">
            <a:extLst>
              <a:ext uri="{FF2B5EF4-FFF2-40B4-BE49-F238E27FC236}">
                <a16:creationId xmlns:a16="http://schemas.microsoft.com/office/drawing/2014/main" id="{C1BC0C4B-62CD-F040-9128-A075F7E9A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02336"/>
          </a:xfrm>
          <a:prstGeom prst="rect">
            <a:avLst/>
          </a:prstGeom>
        </p:spPr>
      </p:pic>
      <p:pic>
        <p:nvPicPr>
          <p:cNvPr id="6" name="Picture 5" descr="A screenshot of a map&#10;&#10;Description automatically generated">
            <a:extLst>
              <a:ext uri="{FF2B5EF4-FFF2-40B4-BE49-F238E27FC236}">
                <a16:creationId xmlns:a16="http://schemas.microsoft.com/office/drawing/2014/main" id="{DA3C1449-8CDE-1244-8995-1896FD806A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04" b="13062"/>
          <a:stretch/>
        </p:blipFill>
        <p:spPr>
          <a:xfrm>
            <a:off x="1023582" y="4558956"/>
            <a:ext cx="7422502" cy="1962868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ADF288C9-8E0E-C645-9740-40F1F66B1F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659" y="1315005"/>
            <a:ext cx="8160545" cy="4372844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70C99D6-9F52-CC44-9A65-ABB4843563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4653" y="1116317"/>
            <a:ext cx="825500" cy="482600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6CF54525-30A8-6441-85CA-1D15D7E656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7631" y="1598918"/>
            <a:ext cx="539765" cy="298156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EEBBFFFA-D54F-8942-A33F-F7596B70D1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1321" y="1598917"/>
            <a:ext cx="539765" cy="29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47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D67C7F02-AC6B-1C4B-9D5C-3F159055B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8079"/>
            <a:ext cx="9144000" cy="5119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384548-8DD0-C64C-88F3-D341936CA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4141" y="1104388"/>
            <a:ext cx="3515717" cy="763600"/>
          </a:xfrm>
        </p:spPr>
        <p:txBody>
          <a:bodyPr/>
          <a:lstStyle/>
          <a:p>
            <a:pPr algn="ctr"/>
            <a:r>
              <a:rPr lang="en-US" b="1" dirty="0" err="1"/>
              <a:t>healthweather.us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680BEC-1F10-4E47-8A8F-5B995840A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92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12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45971F-E888-824B-A50C-874D8E007D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08" t="10055" r="5820" b="5574"/>
          <a:stretch/>
        </p:blipFill>
        <p:spPr>
          <a:xfrm>
            <a:off x="111532" y="1771302"/>
            <a:ext cx="8920935" cy="48568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07C3E8-9E0A-F146-970C-7D80EBC78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531"/>
            <a:ext cx="9144000" cy="92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7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close up of a map&#10;&#10;Description automatically generated">
            <a:extLst>
              <a:ext uri="{FF2B5EF4-FFF2-40B4-BE49-F238E27FC236}">
                <a16:creationId xmlns:a16="http://schemas.microsoft.com/office/drawing/2014/main" id="{333C6ECE-0710-084A-BAB6-EC1F1BFEB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0935"/>
            <a:ext cx="9144000" cy="5861750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84961F75-0F74-8644-85FE-D21587F40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86" y="1047569"/>
            <a:ext cx="1422400" cy="493848"/>
          </a:xfrm>
          <a:prstGeom prst="rect">
            <a:avLst/>
          </a:prstGeom>
        </p:spPr>
      </p:pic>
      <p:pic>
        <p:nvPicPr>
          <p:cNvPr id="9" name="Picture 8" descr="A picture containing orange&#10;&#10;Description automatically generated">
            <a:extLst>
              <a:ext uri="{FF2B5EF4-FFF2-40B4-BE49-F238E27FC236}">
                <a16:creationId xmlns:a16="http://schemas.microsoft.com/office/drawing/2014/main" id="{23B2EFD7-6EF6-824B-A1EF-37E52350E9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78922"/>
            <a:ext cx="2616200" cy="2616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5398D66-5CBC-1B43-9FF5-6476421FD2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92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70155"/>
      </p:ext>
    </p:extLst>
  </p:cSld>
  <p:clrMapOvr>
    <a:masterClrMapping/>
  </p:clrMapOvr>
</p:sld>
</file>

<file path=ppt/theme/theme1.xml><?xml version="1.0" encoding="utf-8"?>
<a:theme xmlns:a="http://schemas.openxmlformats.org/drawingml/2006/main" name="Covid Act Now Templat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301</Words>
  <Application>Microsoft Macintosh PowerPoint</Application>
  <PresentationFormat>On-screen Show (4:3)</PresentationFormat>
  <Paragraphs>24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Helvetica</vt:lpstr>
      <vt:lpstr>Roboto</vt:lpstr>
      <vt:lpstr>Arial</vt:lpstr>
      <vt:lpstr>Covid Act Now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healthweather.us</vt:lpstr>
      <vt:lpstr>PowerPoint Presentation</vt:lpstr>
      <vt:lpstr>PowerPoint Presentation</vt:lpstr>
      <vt:lpstr>Thank you!</vt:lpstr>
      <vt:lpstr>How should you evaluate a model?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Nirav R. Shah</cp:lastModifiedBy>
  <cp:revision>16</cp:revision>
  <dcterms:modified xsi:type="dcterms:W3CDTF">2020-04-03T13:02:28Z</dcterms:modified>
</cp:coreProperties>
</file>