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5"/>
  </p:notesMasterIdLst>
  <p:handoutMasterIdLst>
    <p:handoutMasterId r:id="rId16"/>
  </p:handoutMasterIdLst>
  <p:sldIdLst>
    <p:sldId id="503" r:id="rId5"/>
    <p:sldId id="497" r:id="rId6"/>
    <p:sldId id="520" r:id="rId7"/>
    <p:sldId id="499" r:id="rId8"/>
    <p:sldId id="500" r:id="rId9"/>
    <p:sldId id="521" r:id="rId10"/>
    <p:sldId id="516" r:id="rId11"/>
    <p:sldId id="501" r:id="rId12"/>
    <p:sldId id="522" r:id="rId13"/>
    <p:sldId id="523" r:id="rId1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Paul Frame" initials="PF" lastIdx="17" clrIdx="1">
    <p:extLst>
      <p:ext uri="{19B8F6BF-5375-455C-9EA6-DF929625EA0E}">
        <p15:presenceInfo xmlns:p15="http://schemas.microsoft.com/office/powerpoint/2012/main" userId="S::PF@CMWF.org::ded3f5c5-00e7-408d-9358-fc292cfa5078" providerId="AD"/>
      </p:ext>
    </p:extLst>
  </p:cmAuthor>
  <p:cmAuthor id="3" name="Roosa Tikkanen" initials="RT" lastIdx="7" clrIdx="2">
    <p:extLst>
      <p:ext uri="{19B8F6BF-5375-455C-9EA6-DF929625EA0E}">
        <p15:presenceInfo xmlns:p15="http://schemas.microsoft.com/office/powerpoint/2012/main" userId="S::rt@cmwf.org::76ac0afa-1f6a-4860-9c5c-408f9595c8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D4379-D3C7-4AAE-A94F-4B4B2E6FAAFC}" v="31" vWet="221" dt="2020-05-21T15:13:11.828"/>
    <p1510:client id="{FB85B9A4-36A1-D94B-86BF-33D09CA89C83}" v="23" dt="2020-05-21T16:14:05.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570"/>
        <p:guide pos="2988"/>
        <p:guide orient="horz" pos="1094"/>
        <p:guide pos="249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991D4379-D3C7-4AAE-A94F-4B4B2E6FAAFC}"/>
    <pc:docChg chg="undo custSel modSld">
      <pc:chgData name="Paul Frame" userId="ded3f5c5-00e7-408d-9358-fc292cfa5078" providerId="ADAL" clId="{991D4379-D3C7-4AAE-A94F-4B4B2E6FAAFC}" dt="2020-05-21T15:12:07.972" v="280" actId="313"/>
      <pc:docMkLst>
        <pc:docMk/>
      </pc:docMkLst>
      <pc:sldChg chg="modSp">
        <pc:chgData name="Paul Frame" userId="ded3f5c5-00e7-408d-9358-fc292cfa5078" providerId="ADAL" clId="{991D4379-D3C7-4AAE-A94F-4B4B2E6FAAFC}" dt="2020-05-20T13:09:14.395" v="116" actId="20577"/>
        <pc:sldMkLst>
          <pc:docMk/>
          <pc:sldMk cId="3818376828" sldId="499"/>
        </pc:sldMkLst>
        <pc:spChg chg="mod">
          <ac:chgData name="Paul Frame" userId="ded3f5c5-00e7-408d-9358-fc292cfa5078" providerId="ADAL" clId="{991D4379-D3C7-4AAE-A94F-4B4B2E6FAAFC}" dt="2020-05-18T13:14:10.522" v="2" actId="20577"/>
          <ac:spMkLst>
            <pc:docMk/>
            <pc:sldMk cId="3818376828" sldId="499"/>
            <ac:spMk id="5" creationId="{0F771523-276A-4D11-B069-C3B9C6F8F048}"/>
          </ac:spMkLst>
        </pc:spChg>
        <pc:spChg chg="mod">
          <ac:chgData name="Paul Frame" userId="ded3f5c5-00e7-408d-9358-fc292cfa5078" providerId="ADAL" clId="{991D4379-D3C7-4AAE-A94F-4B4B2E6FAAFC}" dt="2020-05-20T13:09:14.395" v="116" actId="20577"/>
          <ac:spMkLst>
            <pc:docMk/>
            <pc:sldMk cId="3818376828" sldId="499"/>
            <ac:spMk id="14" creationId="{3DC1C441-6D6B-5F41-86CD-8DD83C6CC76A}"/>
          </ac:spMkLst>
        </pc:spChg>
      </pc:sldChg>
      <pc:sldChg chg="mod">
        <pc:chgData name="Paul Frame" userId="ded3f5c5-00e7-408d-9358-fc292cfa5078" providerId="ADAL" clId="{991D4379-D3C7-4AAE-A94F-4B4B2E6FAAFC}" dt="2020-05-20T13:12:15.632" v="119" actId="27918"/>
        <pc:sldMkLst>
          <pc:docMk/>
          <pc:sldMk cId="734757060" sldId="500"/>
        </pc:sldMkLst>
      </pc:sldChg>
      <pc:sldChg chg="modSp mod">
        <pc:chgData name="Paul Frame" userId="ded3f5c5-00e7-408d-9358-fc292cfa5078" providerId="ADAL" clId="{991D4379-D3C7-4AAE-A94F-4B4B2E6FAAFC}" dt="2020-05-21T12:59:04.318" v="230" actId="6549"/>
        <pc:sldMkLst>
          <pc:docMk/>
          <pc:sldMk cId="3007327017" sldId="520"/>
        </pc:sldMkLst>
        <pc:spChg chg="mod">
          <ac:chgData name="Paul Frame" userId="ded3f5c5-00e7-408d-9358-fc292cfa5078" providerId="ADAL" clId="{991D4379-D3C7-4AAE-A94F-4B4B2E6FAAFC}" dt="2020-05-20T12:57:15.048" v="30" actId="20577"/>
          <ac:spMkLst>
            <pc:docMk/>
            <pc:sldMk cId="3007327017" sldId="520"/>
            <ac:spMk id="5" creationId="{00000000-0000-0000-0000-000000000000}"/>
          </ac:spMkLst>
        </pc:spChg>
        <pc:spChg chg="mod">
          <ac:chgData name="Paul Frame" userId="ded3f5c5-00e7-408d-9358-fc292cfa5078" providerId="ADAL" clId="{991D4379-D3C7-4AAE-A94F-4B4B2E6FAAFC}" dt="2020-05-20T12:59:27.329" v="70" actId="20577"/>
          <ac:spMkLst>
            <pc:docMk/>
            <pc:sldMk cId="3007327017" sldId="520"/>
            <ac:spMk id="10" creationId="{D6BF213F-9F55-E244-B5E4-6851BF065279}"/>
          </ac:spMkLst>
        </pc:spChg>
        <pc:spChg chg="mod">
          <ac:chgData name="Paul Frame" userId="ded3f5c5-00e7-408d-9358-fc292cfa5078" providerId="ADAL" clId="{991D4379-D3C7-4AAE-A94F-4B4B2E6FAAFC}" dt="2020-05-21T12:59:04.318" v="230" actId="6549"/>
          <ac:spMkLst>
            <pc:docMk/>
            <pc:sldMk cId="3007327017" sldId="520"/>
            <ac:spMk id="11" creationId="{00000000-0000-0000-0000-000000000000}"/>
          </ac:spMkLst>
        </pc:spChg>
        <pc:spChg chg="mod ord">
          <ac:chgData name="Paul Frame" userId="ded3f5c5-00e7-408d-9358-fc292cfa5078" providerId="ADAL" clId="{991D4379-D3C7-4AAE-A94F-4B4B2E6FAAFC}" dt="2020-05-20T12:56:28.654" v="9" actId="1076"/>
          <ac:spMkLst>
            <pc:docMk/>
            <pc:sldMk cId="3007327017" sldId="520"/>
            <ac:spMk id="24" creationId="{068D62DF-5A95-4B4A-A028-F573D8EC6B63}"/>
          </ac:spMkLst>
        </pc:spChg>
        <pc:graphicFrameChg chg="mod">
          <ac:chgData name="Paul Frame" userId="ded3f5c5-00e7-408d-9358-fc292cfa5078" providerId="ADAL" clId="{991D4379-D3C7-4AAE-A94F-4B4B2E6FAAFC}" dt="2020-05-20T12:55:33.031" v="4" actId="167"/>
          <ac:graphicFrameMkLst>
            <pc:docMk/>
            <pc:sldMk cId="3007327017" sldId="520"/>
            <ac:graphicFrameMk id="13" creationId="{56EF7E93-5DF9-49BB-980B-D76DDCE40179}"/>
          </ac:graphicFrameMkLst>
        </pc:graphicFrameChg>
      </pc:sldChg>
      <pc:sldChg chg="modSp">
        <pc:chgData name="Paul Frame" userId="ded3f5c5-00e7-408d-9358-fc292cfa5078" providerId="ADAL" clId="{991D4379-D3C7-4AAE-A94F-4B4B2E6FAAFC}" dt="2020-05-20T13:27:11.076" v="140" actId="1035"/>
        <pc:sldMkLst>
          <pc:docMk/>
          <pc:sldMk cId="2186986417" sldId="521"/>
        </pc:sldMkLst>
        <pc:spChg chg="mod">
          <ac:chgData name="Paul Frame" userId="ded3f5c5-00e7-408d-9358-fc292cfa5078" providerId="ADAL" clId="{991D4379-D3C7-4AAE-A94F-4B4B2E6FAAFC}" dt="2020-05-20T13:27:11.076" v="140" actId="1035"/>
          <ac:spMkLst>
            <pc:docMk/>
            <pc:sldMk cId="2186986417" sldId="521"/>
            <ac:spMk id="17" creationId="{A5113621-553B-4221-ABCA-E3E594728D49}"/>
          </ac:spMkLst>
        </pc:spChg>
        <pc:graphicFrameChg chg="mod">
          <ac:chgData name="Paul Frame" userId="ded3f5c5-00e7-408d-9358-fc292cfa5078" providerId="ADAL" clId="{991D4379-D3C7-4AAE-A94F-4B4B2E6FAAFC}" dt="2020-05-20T13:26:10" v="124"/>
          <ac:graphicFrameMkLst>
            <pc:docMk/>
            <pc:sldMk cId="2186986417" sldId="521"/>
            <ac:graphicFrameMk id="19" creationId="{9AC976FF-BE54-2543-B44D-8F67E8FDEC84}"/>
          </ac:graphicFrameMkLst>
        </pc:graphicFrameChg>
      </pc:sldChg>
      <pc:sldChg chg="modSp mod">
        <pc:chgData name="Paul Frame" userId="ded3f5c5-00e7-408d-9358-fc292cfa5078" providerId="ADAL" clId="{991D4379-D3C7-4AAE-A94F-4B4B2E6FAAFC}" dt="2020-05-21T15:12:07.972" v="280" actId="313"/>
        <pc:sldMkLst>
          <pc:docMk/>
          <pc:sldMk cId="3759735473" sldId="523"/>
        </pc:sldMkLst>
        <pc:spChg chg="mod">
          <ac:chgData name="Paul Frame" userId="ded3f5c5-00e7-408d-9358-fc292cfa5078" providerId="ADAL" clId="{991D4379-D3C7-4AAE-A94F-4B4B2E6FAAFC}" dt="2020-05-21T13:00:01.582" v="235" actId="20577"/>
          <ac:spMkLst>
            <pc:docMk/>
            <pc:sldMk cId="3759735473" sldId="523"/>
            <ac:spMk id="5" creationId="{00000000-0000-0000-0000-000000000000}"/>
          </ac:spMkLst>
        </pc:spChg>
        <pc:spChg chg="mod">
          <ac:chgData name="Paul Frame" userId="ded3f5c5-00e7-408d-9358-fc292cfa5078" providerId="ADAL" clId="{991D4379-D3C7-4AAE-A94F-4B4B2E6FAAFC}" dt="2020-05-21T15:12:07.972" v="280" actId="313"/>
          <ac:spMkLst>
            <pc:docMk/>
            <pc:sldMk cId="3759735473" sldId="523"/>
            <ac:spMk id="10" creationId="{5D64BBA3-703D-A54D-9528-91D91A617B51}"/>
          </ac:spMkLst>
        </pc:spChg>
        <pc:spChg chg="mod ord">
          <ac:chgData name="Paul Frame" userId="ded3f5c5-00e7-408d-9358-fc292cfa5078" providerId="ADAL" clId="{991D4379-D3C7-4AAE-A94F-4B4B2E6FAAFC}" dt="2020-05-21T13:01:24.558" v="238" actId="1076"/>
          <ac:spMkLst>
            <pc:docMk/>
            <pc:sldMk cId="3759735473" sldId="523"/>
            <ac:spMk id="17" creationId="{92652BBE-43C5-7043-BCCF-4DCD37C16782}"/>
          </ac:spMkLst>
        </pc:spChg>
        <pc:graphicFrameChg chg="mod">
          <ac:chgData name="Paul Frame" userId="ded3f5c5-00e7-408d-9358-fc292cfa5078" providerId="ADAL" clId="{991D4379-D3C7-4AAE-A94F-4B4B2E6FAAFC}" dt="2020-05-21T13:01:01.181" v="236" actId="167"/>
          <ac:graphicFrameMkLst>
            <pc:docMk/>
            <pc:sldMk cId="3759735473" sldId="523"/>
            <ac:graphicFrameMk id="9" creationId="{C35FE0D2-4B92-4F9D-A44D-B9BCB94A9685}"/>
          </ac:graphicFrameMkLst>
        </pc:graphicFrameChg>
      </pc:sldChg>
    </pc:docChg>
  </pc:docChgLst>
  <pc:docChgLst>
    <pc:chgData name="Jen Wilson" userId="000f367a-3246-491c-88b4-803a33f58a8b" providerId="ADAL" clId="{FB85B9A4-36A1-D94B-86BF-33D09CA89C83}"/>
    <pc:docChg chg="undo modSld">
      <pc:chgData name="Jen Wilson" userId="000f367a-3246-491c-88b4-803a33f58a8b" providerId="ADAL" clId="{FB85B9A4-36A1-D94B-86BF-33D09CA89C83}" dt="2020-05-21T16:14:05.010" v="147" actId="47"/>
      <pc:docMkLst>
        <pc:docMk/>
      </pc:docMkLst>
      <pc:sldChg chg="modSp mod">
        <pc:chgData name="Jen Wilson" userId="000f367a-3246-491c-88b4-803a33f58a8b" providerId="ADAL" clId="{FB85B9A4-36A1-D94B-86BF-33D09CA89C83}" dt="2020-05-21T14:57:17.081" v="127" actId="27918"/>
        <pc:sldMkLst>
          <pc:docMk/>
          <pc:sldMk cId="1732295821" sldId="497"/>
        </pc:sldMkLst>
        <pc:graphicFrameChg chg="mod">
          <ac:chgData name="Jen Wilson" userId="000f367a-3246-491c-88b4-803a33f58a8b" providerId="ADAL" clId="{FB85B9A4-36A1-D94B-86BF-33D09CA89C83}" dt="2020-05-18T14:13:10.930" v="1" actId="14100"/>
          <ac:graphicFrameMkLst>
            <pc:docMk/>
            <pc:sldMk cId="1732295821" sldId="497"/>
            <ac:graphicFrameMk id="13" creationId="{56EF7E93-5DF9-49BB-980B-D76DDCE40179}"/>
          </ac:graphicFrameMkLst>
        </pc:graphicFrameChg>
      </pc:sldChg>
      <pc:sldChg chg="addSp delSp modSp mod">
        <pc:chgData name="Jen Wilson" userId="000f367a-3246-491c-88b4-803a33f58a8b" providerId="ADAL" clId="{FB85B9A4-36A1-D94B-86BF-33D09CA89C83}" dt="2020-05-21T16:14:05.010" v="147" actId="47"/>
        <pc:sldMkLst>
          <pc:docMk/>
          <pc:sldMk cId="3818376828" sldId="499"/>
        </pc:sldMkLst>
        <pc:spChg chg="add del mod">
          <ac:chgData name="Jen Wilson" userId="000f367a-3246-491c-88b4-803a33f58a8b" providerId="ADAL" clId="{FB85B9A4-36A1-D94B-86BF-33D09CA89C83}" dt="2020-05-21T16:14:05.010" v="147" actId="47"/>
          <ac:spMkLst>
            <pc:docMk/>
            <pc:sldMk cId="3818376828" sldId="499"/>
            <ac:spMk id="2" creationId="{99632793-2F60-814F-BDF1-C965E4DFDAF9}"/>
          </ac:spMkLst>
        </pc:spChg>
        <pc:graphicFrameChg chg="mod">
          <ac:chgData name="Jen Wilson" userId="000f367a-3246-491c-88b4-803a33f58a8b" providerId="ADAL" clId="{FB85B9A4-36A1-D94B-86BF-33D09CA89C83}" dt="2020-05-18T14:18:22.753" v="6" actId="14100"/>
          <ac:graphicFrameMkLst>
            <pc:docMk/>
            <pc:sldMk cId="3818376828" sldId="499"/>
            <ac:graphicFrameMk id="7" creationId="{875FE88A-9A68-41E2-8D52-6E1514CCFB77}"/>
          </ac:graphicFrameMkLst>
        </pc:graphicFrameChg>
      </pc:sldChg>
      <pc:sldChg chg="modSp mod">
        <pc:chgData name="Jen Wilson" userId="000f367a-3246-491c-88b4-803a33f58a8b" providerId="ADAL" clId="{FB85B9A4-36A1-D94B-86BF-33D09CA89C83}" dt="2020-05-21T15:25:12.692" v="136" actId="27918"/>
        <pc:sldMkLst>
          <pc:docMk/>
          <pc:sldMk cId="734757060" sldId="500"/>
        </pc:sldMkLst>
        <pc:graphicFrameChg chg="mod">
          <ac:chgData name="Jen Wilson" userId="000f367a-3246-491c-88b4-803a33f58a8b" providerId="ADAL" clId="{FB85B9A4-36A1-D94B-86BF-33D09CA89C83}" dt="2020-05-18T14:18:31.575" v="7" actId="14100"/>
          <ac:graphicFrameMkLst>
            <pc:docMk/>
            <pc:sldMk cId="734757060" sldId="500"/>
            <ac:graphicFrameMk id="7" creationId="{875FE88A-9A68-41E2-8D52-6E1514CCFB77}"/>
          </ac:graphicFrameMkLst>
        </pc:graphicFrameChg>
      </pc:sldChg>
      <pc:sldChg chg="modSp mod">
        <pc:chgData name="Jen Wilson" userId="000f367a-3246-491c-88b4-803a33f58a8b" providerId="ADAL" clId="{FB85B9A4-36A1-D94B-86BF-33D09CA89C83}" dt="2020-05-21T15:50:06.913" v="142" actId="27918"/>
        <pc:sldMkLst>
          <pc:docMk/>
          <pc:sldMk cId="56890376" sldId="501"/>
        </pc:sldMkLst>
        <pc:spChg chg="mod">
          <ac:chgData name="Jen Wilson" userId="000f367a-3246-491c-88b4-803a33f58a8b" providerId="ADAL" clId="{FB85B9A4-36A1-D94B-86BF-33D09CA89C83}" dt="2020-05-18T14:21:09.021" v="44" actId="408"/>
          <ac:spMkLst>
            <pc:docMk/>
            <pc:sldMk cId="56890376" sldId="501"/>
            <ac:spMk id="9" creationId="{DB8D024B-075A-4870-9735-8D65854C12AA}"/>
          </ac:spMkLst>
        </pc:spChg>
        <pc:spChg chg="mod">
          <ac:chgData name="Jen Wilson" userId="000f367a-3246-491c-88b4-803a33f58a8b" providerId="ADAL" clId="{FB85B9A4-36A1-D94B-86BF-33D09CA89C83}" dt="2020-05-18T14:21:39.934" v="77" actId="1038"/>
          <ac:spMkLst>
            <pc:docMk/>
            <pc:sldMk cId="56890376" sldId="501"/>
            <ac:spMk id="10" creationId="{18406282-8F2D-4A3C-9035-C89E72C632A8}"/>
          </ac:spMkLst>
        </pc:spChg>
        <pc:spChg chg="mod">
          <ac:chgData name="Jen Wilson" userId="000f367a-3246-491c-88b4-803a33f58a8b" providerId="ADAL" clId="{FB85B9A4-36A1-D94B-86BF-33D09CA89C83}" dt="2020-05-18T14:21:37.646" v="76" actId="1037"/>
          <ac:spMkLst>
            <pc:docMk/>
            <pc:sldMk cId="56890376" sldId="501"/>
            <ac:spMk id="11" creationId="{8A513001-34FD-4D19-A9E6-6C39B5D59109}"/>
          </ac:spMkLst>
        </pc:spChg>
        <pc:spChg chg="mod">
          <ac:chgData name="Jen Wilson" userId="000f367a-3246-491c-88b4-803a33f58a8b" providerId="ADAL" clId="{FB85B9A4-36A1-D94B-86BF-33D09CA89C83}" dt="2020-05-18T14:21:34.600" v="74" actId="1037"/>
          <ac:spMkLst>
            <pc:docMk/>
            <pc:sldMk cId="56890376" sldId="501"/>
            <ac:spMk id="12" creationId="{1F4903EF-951E-4628-9821-B01788599BAA}"/>
          </ac:spMkLst>
        </pc:spChg>
        <pc:spChg chg="mod">
          <ac:chgData name="Jen Wilson" userId="000f367a-3246-491c-88b4-803a33f58a8b" providerId="ADAL" clId="{FB85B9A4-36A1-D94B-86BF-33D09CA89C83}" dt="2020-05-18T14:21:33.142" v="73" actId="1037"/>
          <ac:spMkLst>
            <pc:docMk/>
            <pc:sldMk cId="56890376" sldId="501"/>
            <ac:spMk id="13" creationId="{C56F4329-6ACB-41C2-A9CA-E5B2E750CB7C}"/>
          </ac:spMkLst>
        </pc:spChg>
        <pc:spChg chg="mod">
          <ac:chgData name="Jen Wilson" userId="000f367a-3246-491c-88b4-803a33f58a8b" providerId="ADAL" clId="{FB85B9A4-36A1-D94B-86BF-33D09CA89C83}" dt="2020-05-18T14:21:31.738" v="71" actId="1037"/>
          <ac:spMkLst>
            <pc:docMk/>
            <pc:sldMk cId="56890376" sldId="501"/>
            <ac:spMk id="14" creationId="{412F3145-2A25-4B44-8DAF-EEF6D855FCFC}"/>
          </ac:spMkLst>
        </pc:spChg>
        <pc:spChg chg="mod">
          <ac:chgData name="Jen Wilson" userId="000f367a-3246-491c-88b4-803a33f58a8b" providerId="ADAL" clId="{FB85B9A4-36A1-D94B-86BF-33D09CA89C83}" dt="2020-05-18T14:21:18.354" v="53" actId="1037"/>
          <ac:spMkLst>
            <pc:docMk/>
            <pc:sldMk cId="56890376" sldId="501"/>
            <ac:spMk id="15" creationId="{C93816A3-33C8-4EBB-BD63-9812BC943E76}"/>
          </ac:spMkLst>
        </pc:spChg>
        <pc:spChg chg="mod">
          <ac:chgData name="Jen Wilson" userId="000f367a-3246-491c-88b4-803a33f58a8b" providerId="ADAL" clId="{FB85B9A4-36A1-D94B-86BF-33D09CA89C83}" dt="2020-05-18T14:21:21.718" v="60" actId="1037"/>
          <ac:spMkLst>
            <pc:docMk/>
            <pc:sldMk cId="56890376" sldId="501"/>
            <ac:spMk id="16" creationId="{8F538AC3-8C4A-46CF-9541-86AF12DD2718}"/>
          </ac:spMkLst>
        </pc:spChg>
        <pc:spChg chg="mod">
          <ac:chgData name="Jen Wilson" userId="000f367a-3246-491c-88b4-803a33f58a8b" providerId="ADAL" clId="{FB85B9A4-36A1-D94B-86BF-33D09CA89C83}" dt="2020-05-18T14:21:23.868" v="65" actId="1037"/>
          <ac:spMkLst>
            <pc:docMk/>
            <pc:sldMk cId="56890376" sldId="501"/>
            <ac:spMk id="17" creationId="{D4F8244C-A05F-4D21-9257-DE2E51B45C14}"/>
          </ac:spMkLst>
        </pc:spChg>
        <pc:spChg chg="mod">
          <ac:chgData name="Jen Wilson" userId="000f367a-3246-491c-88b4-803a33f58a8b" providerId="ADAL" clId="{FB85B9A4-36A1-D94B-86BF-33D09CA89C83}" dt="2020-05-18T14:21:26.998" v="67" actId="1038"/>
          <ac:spMkLst>
            <pc:docMk/>
            <pc:sldMk cId="56890376" sldId="501"/>
            <ac:spMk id="18" creationId="{EA709E95-CD18-4C01-8AA0-823D0103E998}"/>
          </ac:spMkLst>
        </pc:spChg>
        <pc:spChg chg="mod">
          <ac:chgData name="Jen Wilson" userId="000f367a-3246-491c-88b4-803a33f58a8b" providerId="ADAL" clId="{FB85B9A4-36A1-D94B-86BF-33D09CA89C83}" dt="2020-05-18T14:21:59.471" v="96" actId="1037"/>
          <ac:spMkLst>
            <pc:docMk/>
            <pc:sldMk cId="56890376" sldId="501"/>
            <ac:spMk id="26" creationId="{B052BDA4-D6E7-2146-A54F-112B48026512}"/>
          </ac:spMkLst>
        </pc:spChg>
        <pc:graphicFrameChg chg="mod">
          <ac:chgData name="Jen Wilson" userId="000f367a-3246-491c-88b4-803a33f58a8b" providerId="ADAL" clId="{FB85B9A4-36A1-D94B-86BF-33D09CA89C83}" dt="2020-05-18T14:21:49.111" v="79" actId="1076"/>
          <ac:graphicFrameMkLst>
            <pc:docMk/>
            <pc:sldMk cId="56890376" sldId="501"/>
            <ac:graphicFrameMk id="6" creationId="{2667C342-B7A2-42EB-A465-89A688F693AF}"/>
          </ac:graphicFrameMkLst>
        </pc:graphicFrameChg>
      </pc:sldChg>
      <pc:sldChg chg="modSp mod">
        <pc:chgData name="Jen Wilson" userId="000f367a-3246-491c-88b4-803a33f58a8b" providerId="ADAL" clId="{FB85B9A4-36A1-D94B-86BF-33D09CA89C83}" dt="2020-05-21T14:46:07.969" v="125" actId="27918"/>
        <pc:sldMkLst>
          <pc:docMk/>
          <pc:sldMk cId="1381235615" sldId="503"/>
        </pc:sldMkLst>
        <pc:graphicFrameChg chg="mod">
          <ac:chgData name="Jen Wilson" userId="000f367a-3246-491c-88b4-803a33f58a8b" providerId="ADAL" clId="{FB85B9A4-36A1-D94B-86BF-33D09CA89C83}" dt="2020-05-18T14:13:03.400" v="0" actId="14100"/>
          <ac:graphicFrameMkLst>
            <pc:docMk/>
            <pc:sldMk cId="1381235615" sldId="503"/>
            <ac:graphicFrameMk id="13" creationId="{56EF7E93-5DF9-49BB-980B-D76DDCE40179}"/>
          </ac:graphicFrameMkLst>
        </pc:graphicFrameChg>
      </pc:sldChg>
      <pc:sldChg chg="modSp mod">
        <pc:chgData name="Jen Wilson" userId="000f367a-3246-491c-88b4-803a33f58a8b" providerId="ADAL" clId="{FB85B9A4-36A1-D94B-86BF-33D09CA89C83}" dt="2020-05-21T15:41:44.753" v="140" actId="27918"/>
        <pc:sldMkLst>
          <pc:docMk/>
          <pc:sldMk cId="2093202738" sldId="516"/>
        </pc:sldMkLst>
        <pc:graphicFrameChg chg="mod">
          <ac:chgData name="Jen Wilson" userId="000f367a-3246-491c-88b4-803a33f58a8b" providerId="ADAL" clId="{FB85B9A4-36A1-D94B-86BF-33D09CA89C83}" dt="2020-05-18T14:20:33.003" v="26" actId="14100"/>
          <ac:graphicFrameMkLst>
            <pc:docMk/>
            <pc:sldMk cId="2093202738" sldId="516"/>
            <ac:graphicFrameMk id="7" creationId="{875FE88A-9A68-41E2-8D52-6E1514CCFB77}"/>
          </ac:graphicFrameMkLst>
        </pc:graphicFrameChg>
      </pc:sldChg>
      <pc:sldChg chg="modSp mod">
        <pc:chgData name="Jen Wilson" userId="000f367a-3246-491c-88b4-803a33f58a8b" providerId="ADAL" clId="{FB85B9A4-36A1-D94B-86BF-33D09CA89C83}" dt="2020-05-21T15:09:22.578" v="129" actId="27918"/>
        <pc:sldMkLst>
          <pc:docMk/>
          <pc:sldMk cId="3007327017" sldId="520"/>
        </pc:sldMkLst>
        <pc:spChg chg="mod">
          <ac:chgData name="Jen Wilson" userId="000f367a-3246-491c-88b4-803a33f58a8b" providerId="ADAL" clId="{FB85B9A4-36A1-D94B-86BF-33D09CA89C83}" dt="2020-05-18T14:18:16.385" v="5" actId="14100"/>
          <ac:spMkLst>
            <pc:docMk/>
            <pc:sldMk cId="3007327017" sldId="520"/>
            <ac:spMk id="24" creationId="{068D62DF-5A95-4B4A-A028-F573D8EC6B63}"/>
          </ac:spMkLst>
        </pc:spChg>
        <pc:graphicFrameChg chg="mod">
          <ac:chgData name="Jen Wilson" userId="000f367a-3246-491c-88b4-803a33f58a8b" providerId="ADAL" clId="{FB85B9A4-36A1-D94B-86BF-33D09CA89C83}" dt="2020-05-19T20:51:02.931" v="123" actId="790"/>
          <ac:graphicFrameMkLst>
            <pc:docMk/>
            <pc:sldMk cId="3007327017" sldId="520"/>
            <ac:graphicFrameMk id="13" creationId="{56EF7E93-5DF9-49BB-980B-D76DDCE40179}"/>
          </ac:graphicFrameMkLst>
        </pc:graphicFrameChg>
      </pc:sldChg>
      <pc:sldChg chg="modSp mod">
        <pc:chgData name="Jen Wilson" userId="000f367a-3246-491c-88b4-803a33f58a8b" providerId="ADAL" clId="{FB85B9A4-36A1-D94B-86BF-33D09CA89C83}" dt="2020-05-21T15:28:58.831" v="138" actId="27918"/>
        <pc:sldMkLst>
          <pc:docMk/>
          <pc:sldMk cId="2186986417" sldId="521"/>
        </pc:sldMkLst>
        <pc:spChg chg="mod">
          <ac:chgData name="Jen Wilson" userId="000f367a-3246-491c-88b4-803a33f58a8b" providerId="ADAL" clId="{FB85B9A4-36A1-D94B-86BF-33D09CA89C83}" dt="2020-05-18T14:20:13.058" v="21" actId="1037"/>
          <ac:spMkLst>
            <pc:docMk/>
            <pc:sldMk cId="2186986417" sldId="521"/>
            <ac:spMk id="11" creationId="{6011D5B8-65C1-4BE6-A763-9C1128908AEC}"/>
          </ac:spMkLst>
        </pc:spChg>
        <pc:spChg chg="mod">
          <ac:chgData name="Jen Wilson" userId="000f367a-3246-491c-88b4-803a33f58a8b" providerId="ADAL" clId="{FB85B9A4-36A1-D94B-86BF-33D09CA89C83}" dt="2020-05-18T14:20:20.343" v="25" actId="1035"/>
          <ac:spMkLst>
            <pc:docMk/>
            <pc:sldMk cId="2186986417" sldId="521"/>
            <ac:spMk id="17" creationId="{A5113621-553B-4221-ABCA-E3E594728D49}"/>
          </ac:spMkLst>
        </pc:spChg>
        <pc:graphicFrameChg chg="mod">
          <ac:chgData name="Jen Wilson" userId="000f367a-3246-491c-88b4-803a33f58a8b" providerId="ADAL" clId="{FB85B9A4-36A1-D94B-86BF-33D09CA89C83}" dt="2020-05-18T14:18:51.749" v="11"/>
          <ac:graphicFrameMkLst>
            <pc:docMk/>
            <pc:sldMk cId="2186986417" sldId="521"/>
            <ac:graphicFrameMk id="19" creationId="{9AC976FF-BE54-2543-B44D-8F67E8FDEC84}"/>
          </ac:graphicFrameMkLst>
        </pc:graphicFrameChg>
      </pc:sldChg>
      <pc:sldChg chg="modSp mod">
        <pc:chgData name="Jen Wilson" userId="000f367a-3246-491c-88b4-803a33f58a8b" providerId="ADAL" clId="{FB85B9A4-36A1-D94B-86BF-33D09CA89C83}" dt="2020-05-21T16:09:08.471" v="144" actId="27918"/>
        <pc:sldMkLst>
          <pc:docMk/>
          <pc:sldMk cId="671814151" sldId="522"/>
        </pc:sldMkLst>
        <pc:graphicFrameChg chg="mod">
          <ac:chgData name="Jen Wilson" userId="000f367a-3246-491c-88b4-803a33f58a8b" providerId="ADAL" clId="{FB85B9A4-36A1-D94B-86BF-33D09CA89C83}" dt="2020-05-18T14:23:01.793" v="97" actId="14100"/>
          <ac:graphicFrameMkLst>
            <pc:docMk/>
            <pc:sldMk cId="671814151" sldId="522"/>
            <ac:graphicFrameMk id="13" creationId="{56EF7E93-5DF9-49BB-980B-D76DDCE40179}"/>
          </ac:graphicFrameMkLst>
        </pc:graphicFrameChg>
      </pc:sldChg>
      <pc:sldChg chg="modSp mod">
        <pc:chgData name="Jen Wilson" userId="000f367a-3246-491c-88b4-803a33f58a8b" providerId="ADAL" clId="{FB85B9A4-36A1-D94B-86BF-33D09CA89C83}" dt="2020-05-21T16:12:53.355" v="146" actId="27918"/>
        <pc:sldMkLst>
          <pc:docMk/>
          <pc:sldMk cId="3759735473" sldId="523"/>
        </pc:sldMkLst>
        <pc:spChg chg="mod">
          <ac:chgData name="Jen Wilson" userId="000f367a-3246-491c-88b4-803a33f58a8b" providerId="ADAL" clId="{FB85B9A4-36A1-D94B-86BF-33D09CA89C83}" dt="2020-05-18T14:23:20.248" v="120" actId="1038"/>
          <ac:spMkLst>
            <pc:docMk/>
            <pc:sldMk cId="3759735473" sldId="523"/>
            <ac:spMk id="17" creationId="{92652BBE-43C5-7043-BCCF-4DCD37C16782}"/>
          </ac:spMkLst>
        </pc:spChg>
        <pc:graphicFrameChg chg="mod">
          <ac:chgData name="Jen Wilson" userId="000f367a-3246-491c-88b4-803a33f58a8b" providerId="ADAL" clId="{FB85B9A4-36A1-D94B-86BF-33D09CA89C83}" dt="2020-05-18T14:23:11.308" v="99"/>
          <ac:graphicFrameMkLst>
            <pc:docMk/>
            <pc:sldMk cId="3759735473" sldId="523"/>
            <ac:graphicFrameMk id="9" creationId="{C35FE0D2-4B92-4F9D-A44D-B9BCB94A968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F7_5253FB9F.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_20B_E01902B1.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F1_6740BC8D.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_208_B3402B29.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_1F3_E397CE7C.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_1F4_2BCB80C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_209_825AC3B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_204_7CC3BD32.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_1F5_364140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_20A_280B120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Adults ≥18 years (2016)</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3-47AF-41CA-A273-FF08F14A338B}"/>
              </c:ext>
            </c:extLst>
          </c:dPt>
          <c:dPt>
            <c:idx val="10"/>
            <c:invertIfNegative val="0"/>
            <c:bubble3D val="0"/>
            <c:spPr>
              <a:solidFill>
                <a:schemeClr val="tx2"/>
              </a:solidFill>
              <a:ln>
                <a:noFill/>
              </a:ln>
              <a:effectLst/>
            </c:spPr>
            <c:extLst>
              <c:ext xmlns:c16="http://schemas.microsoft.com/office/drawing/2014/chart" uri="{C3380CC4-5D6E-409C-BE32-E72D297353CC}">
                <c16:uniqueId val="{00000001-B5D1-4925-8530-EC0153297CB0}"/>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Sheet1!$A$3:$A$13</c:f>
              <c:strCache>
                <c:ptCount val="11"/>
                <c:pt idx="0">
                  <c:v>FRA</c:v>
                </c:pt>
                <c:pt idx="1">
                  <c:v>NETH</c:v>
                </c:pt>
                <c:pt idx="2">
                  <c:v>GER</c:v>
                </c:pt>
                <c:pt idx="3">
                  <c:v>UK</c:v>
                </c:pt>
                <c:pt idx="4">
                  <c:v>NZ</c:v>
                </c:pt>
                <c:pt idx="5">
                  <c:v>SWIZ</c:v>
                </c:pt>
                <c:pt idx="6">
                  <c:v>AUS</c:v>
                </c:pt>
                <c:pt idx="7">
                  <c:v>NOR</c:v>
                </c:pt>
                <c:pt idx="8">
                  <c:v>SWE</c:v>
                </c:pt>
                <c:pt idx="9">
                  <c:v>CAN</c:v>
                </c:pt>
                <c:pt idx="10">
                  <c:v>US</c:v>
                </c:pt>
              </c:strCache>
            </c:strRef>
          </c:cat>
          <c:val>
            <c:numRef>
              <c:f>Sheet1!$B$3:$B$13</c:f>
              <c:numCache>
                <c:formatCode>0</c:formatCode>
                <c:ptCount val="11"/>
                <c:pt idx="0">
                  <c:v>4.1500000000000004</c:v>
                </c:pt>
                <c:pt idx="1">
                  <c:v>7.71</c:v>
                </c:pt>
                <c:pt idx="2">
                  <c:v>8.69</c:v>
                </c:pt>
                <c:pt idx="3">
                  <c:v>10.54</c:v>
                </c:pt>
                <c:pt idx="4">
                  <c:v>12.52</c:v>
                </c:pt>
                <c:pt idx="5">
                  <c:v>12.71</c:v>
                </c:pt>
                <c:pt idx="6">
                  <c:v>13.36</c:v>
                </c:pt>
                <c:pt idx="7">
                  <c:v>16.059999999999999</c:v>
                </c:pt>
                <c:pt idx="8">
                  <c:v>19.64</c:v>
                </c:pt>
                <c:pt idx="9">
                  <c:v>20.18</c:v>
                </c:pt>
                <c:pt idx="10">
                  <c:v>22.5</c:v>
                </c:pt>
              </c:numCache>
            </c:numRef>
          </c:val>
          <c:extLst>
            <c:ext xmlns:c16="http://schemas.microsoft.com/office/drawing/2014/chart" uri="{C3380CC4-5D6E-409C-BE32-E72D297353CC}">
              <c16:uniqueId val="{00000000-47AF-41CA-A273-FF08F14A338B}"/>
            </c:ext>
          </c:extLst>
        </c:ser>
        <c:dLbls>
          <c:showLegendKey val="0"/>
          <c:showVal val="0"/>
          <c:showCatName val="0"/>
          <c:showSerName val="0"/>
          <c:showPercent val="0"/>
          <c:showBubbleSize val="0"/>
        </c:dLbls>
        <c:gapWidth val="45"/>
        <c:overlap val="-27"/>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614058375757333E-2"/>
          <c:y val="3.7201923608159666E-2"/>
          <c:w val="0.94215077896398758"/>
          <c:h val="0.88870539123546655"/>
        </c:manualLayout>
      </c:layout>
      <c:barChart>
        <c:barDir val="col"/>
        <c:grouping val="clustered"/>
        <c:varyColors val="0"/>
        <c:ser>
          <c:idx val="0"/>
          <c:order val="0"/>
          <c:tx>
            <c:strRef>
              <c:f>Sheet1!$B$1</c:f>
              <c:strCache>
                <c:ptCount val="1"/>
                <c:pt idx="0">
                  <c:v>Mental illnesses</c:v>
                </c:pt>
              </c:strCache>
            </c:strRef>
          </c:tx>
          <c:spPr>
            <a:solidFill>
              <a:schemeClr val="bg2"/>
            </a:solidFill>
            <a:ln>
              <a:noFill/>
            </a:ln>
            <a:effectLst/>
          </c:spPr>
          <c:invertIfNegative val="0"/>
          <c:dPt>
            <c:idx val="9"/>
            <c:invertIfNegative val="0"/>
            <c:bubble3D val="0"/>
            <c:spPr>
              <a:solidFill>
                <a:schemeClr val="bg2"/>
              </a:solidFill>
              <a:ln>
                <a:noFill/>
              </a:ln>
              <a:effectLst/>
            </c:spPr>
            <c:extLst>
              <c:ext xmlns:c16="http://schemas.microsoft.com/office/drawing/2014/chart" uri="{C3380CC4-5D6E-409C-BE32-E72D297353CC}">
                <c16:uniqueId val="{00000002-9AED-4DFF-80DF-F1595F653CA2}"/>
              </c:ext>
            </c:extLst>
          </c:dPt>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NETH</c:v>
                </c:pt>
                <c:pt idx="1">
                  <c:v>AUS</c:v>
                </c:pt>
                <c:pt idx="2">
                  <c:v>NOR</c:v>
                </c:pt>
                <c:pt idx="3">
                  <c:v>NZ</c:v>
                </c:pt>
                <c:pt idx="4">
                  <c:v>GER</c:v>
                </c:pt>
                <c:pt idx="5">
                  <c:v>SWIZ</c:v>
                </c:pt>
                <c:pt idx="6">
                  <c:v>CAN</c:v>
                </c:pt>
                <c:pt idx="7">
                  <c:v>SWE</c:v>
                </c:pt>
                <c:pt idx="8">
                  <c:v>UK</c:v>
                </c:pt>
                <c:pt idx="9">
                  <c:v>US</c:v>
                </c:pt>
                <c:pt idx="10">
                  <c:v>FRA</c:v>
                </c:pt>
              </c:strCache>
            </c:strRef>
          </c:cat>
          <c:val>
            <c:numRef>
              <c:f>Sheet1!$B$2:$B$12</c:f>
              <c:numCache>
                <c:formatCode>General</c:formatCode>
                <c:ptCount val="11"/>
                <c:pt idx="0">
                  <c:v>84</c:v>
                </c:pt>
                <c:pt idx="1">
                  <c:v>74</c:v>
                </c:pt>
                <c:pt idx="2">
                  <c:v>73</c:v>
                </c:pt>
                <c:pt idx="3">
                  <c:v>66</c:v>
                </c:pt>
                <c:pt idx="4">
                  <c:v>66</c:v>
                </c:pt>
                <c:pt idx="5">
                  <c:v>63</c:v>
                </c:pt>
                <c:pt idx="6">
                  <c:v>61</c:v>
                </c:pt>
                <c:pt idx="7">
                  <c:v>57</c:v>
                </c:pt>
                <c:pt idx="8">
                  <c:v>56</c:v>
                </c:pt>
                <c:pt idx="9">
                  <c:v>46</c:v>
                </c:pt>
                <c:pt idx="10">
                  <c:v>31</c:v>
                </c:pt>
              </c:numCache>
            </c:numRef>
          </c:val>
          <c:extLst>
            <c:ext xmlns:c16="http://schemas.microsoft.com/office/drawing/2014/chart" uri="{C3380CC4-5D6E-409C-BE32-E72D297353CC}">
              <c16:uniqueId val="{00000000-9AED-4DFF-80DF-F1595F653CA2}"/>
            </c:ext>
          </c:extLst>
        </c:ser>
        <c:ser>
          <c:idx val="1"/>
          <c:order val="1"/>
          <c:tx>
            <c:strRef>
              <c:f>Sheet1!$C$1</c:f>
              <c:strCache>
                <c:ptCount val="1"/>
                <c:pt idx="0">
                  <c:v>Substance use–related issues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NETH</c:v>
                </c:pt>
                <c:pt idx="1">
                  <c:v>AUS</c:v>
                </c:pt>
                <c:pt idx="2">
                  <c:v>NOR</c:v>
                </c:pt>
                <c:pt idx="3">
                  <c:v>NZ</c:v>
                </c:pt>
                <c:pt idx="4">
                  <c:v>GER</c:v>
                </c:pt>
                <c:pt idx="5">
                  <c:v>SWIZ</c:v>
                </c:pt>
                <c:pt idx="6">
                  <c:v>CAN</c:v>
                </c:pt>
                <c:pt idx="7">
                  <c:v>SWE</c:v>
                </c:pt>
                <c:pt idx="8">
                  <c:v>UK</c:v>
                </c:pt>
                <c:pt idx="9">
                  <c:v>US</c:v>
                </c:pt>
                <c:pt idx="10">
                  <c:v>FRA</c:v>
                </c:pt>
              </c:strCache>
            </c:strRef>
          </c:cat>
          <c:val>
            <c:numRef>
              <c:f>Sheet1!$C$2:$C$12</c:f>
              <c:numCache>
                <c:formatCode>General</c:formatCode>
                <c:ptCount val="11"/>
                <c:pt idx="0">
                  <c:v>18</c:v>
                </c:pt>
                <c:pt idx="1">
                  <c:v>21</c:v>
                </c:pt>
                <c:pt idx="2">
                  <c:v>44</c:v>
                </c:pt>
                <c:pt idx="3">
                  <c:v>23</c:v>
                </c:pt>
                <c:pt idx="4">
                  <c:v>30</c:v>
                </c:pt>
                <c:pt idx="5">
                  <c:v>27</c:v>
                </c:pt>
                <c:pt idx="6">
                  <c:v>20</c:v>
                </c:pt>
                <c:pt idx="7">
                  <c:v>13</c:v>
                </c:pt>
                <c:pt idx="8">
                  <c:v>24</c:v>
                </c:pt>
                <c:pt idx="9">
                  <c:v>20</c:v>
                </c:pt>
                <c:pt idx="10">
                  <c:v>13</c:v>
                </c:pt>
              </c:numCache>
            </c:numRef>
          </c:val>
          <c:extLst>
            <c:ext xmlns:c16="http://schemas.microsoft.com/office/drawing/2014/chart" uri="{C3380CC4-5D6E-409C-BE32-E72D297353CC}">
              <c16:uniqueId val="{00000004-99E0-470F-B615-A06FC1C28FF5}"/>
            </c:ext>
          </c:extLst>
        </c:ser>
        <c:dLbls>
          <c:dLblPos val="outEnd"/>
          <c:showLegendKey val="0"/>
          <c:showVal val="1"/>
          <c:showCatName val="0"/>
          <c:showSerName val="0"/>
          <c:showPercent val="0"/>
          <c:showBubbleSize val="0"/>
        </c:dLbls>
        <c:gapWidth val="40"/>
        <c:axId val="396374664"/>
        <c:axId val="396375840"/>
        <c:extLst/>
      </c:barChart>
      <c:catAx>
        <c:axId val="396374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96375840"/>
        <c:crosses val="autoZero"/>
        <c:auto val="1"/>
        <c:lblAlgn val="ctr"/>
        <c:lblOffset val="100"/>
        <c:noMultiLvlLbl val="0"/>
      </c:catAx>
      <c:valAx>
        <c:axId val="396375840"/>
        <c:scaling>
          <c:orientation val="minMax"/>
          <c:max val="1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96374664"/>
        <c:crosses val="autoZero"/>
        <c:crossBetween val="between"/>
        <c:majorUnit val="20"/>
      </c:valAx>
      <c:spPr>
        <a:noFill/>
        <a:ln w="25400">
          <a:noFill/>
        </a:ln>
        <a:effectLst/>
      </c:spPr>
    </c:plotArea>
    <c:legend>
      <c:legendPos val="t"/>
      <c:layout>
        <c:manualLayout>
          <c:xMode val="edge"/>
          <c:yMode val="edge"/>
          <c:x val="0.25376838714273353"/>
          <c:y val="1.822486469472993E-2"/>
          <c:w val="0.49246322571453294"/>
          <c:h val="6.054960164798697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7</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3-47AF-41CA-A273-FF08F14A338B}"/>
              </c:ext>
            </c:extLst>
          </c:dPt>
          <c:dPt>
            <c:idx val="9"/>
            <c:invertIfNegative val="0"/>
            <c:bubble3D val="0"/>
            <c:spPr>
              <a:solidFill>
                <a:schemeClr val="tx2"/>
              </a:solidFill>
              <a:ln>
                <a:noFill/>
              </a:ln>
              <a:effectLst/>
            </c:spPr>
            <c:extLst>
              <c:ext xmlns:c16="http://schemas.microsoft.com/office/drawing/2014/chart" uri="{C3380CC4-5D6E-409C-BE32-E72D297353CC}">
                <c16:uniqueId val="{00000000-DE88-4AAB-A29F-39C06DECDE25}"/>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GER</c:v>
                </c:pt>
                <c:pt idx="1">
                  <c:v>FRA</c:v>
                </c:pt>
                <c:pt idx="2">
                  <c:v>UK</c:v>
                </c:pt>
                <c:pt idx="3">
                  <c:v>NETH</c:v>
                </c:pt>
                <c:pt idx="4">
                  <c:v>NOR</c:v>
                </c:pt>
                <c:pt idx="5">
                  <c:v>AUS</c:v>
                </c:pt>
                <c:pt idx="6">
                  <c:v>SWIZ</c:v>
                </c:pt>
                <c:pt idx="7">
                  <c:v>NZ</c:v>
                </c:pt>
                <c:pt idx="8">
                  <c:v>SWE</c:v>
                </c:pt>
                <c:pt idx="9">
                  <c:v>US</c:v>
                </c:pt>
                <c:pt idx="10">
                  <c:v>CAN</c:v>
                </c:pt>
              </c:strCache>
            </c:strRef>
          </c:cat>
          <c:val>
            <c:numRef>
              <c:f>Sheet1!$B$2:$B$12</c:f>
              <c:numCache>
                <c:formatCode>0</c:formatCode>
                <c:ptCount val="11"/>
                <c:pt idx="0">
                  <c:v>7.44</c:v>
                </c:pt>
                <c:pt idx="1">
                  <c:v>12.06</c:v>
                </c:pt>
                <c:pt idx="2">
                  <c:v>17.12</c:v>
                </c:pt>
                <c:pt idx="3">
                  <c:v>18.61</c:v>
                </c:pt>
                <c:pt idx="4">
                  <c:v>19.850000000000001</c:v>
                </c:pt>
                <c:pt idx="5">
                  <c:v>20.09</c:v>
                </c:pt>
                <c:pt idx="6">
                  <c:v>20.66</c:v>
                </c:pt>
                <c:pt idx="7">
                  <c:v>21.4</c:v>
                </c:pt>
                <c:pt idx="8">
                  <c:v>23.95</c:v>
                </c:pt>
                <c:pt idx="9">
                  <c:v>26.26</c:v>
                </c:pt>
                <c:pt idx="10">
                  <c:v>26.7</c:v>
                </c:pt>
              </c:numCache>
            </c:numRef>
          </c:val>
          <c:extLst>
            <c:ext xmlns:c16="http://schemas.microsoft.com/office/drawing/2014/chart" uri="{C3380CC4-5D6E-409C-BE32-E72D297353CC}">
              <c16:uniqueId val="{00000000-47AF-41CA-A273-FF08F14A338B}"/>
            </c:ext>
          </c:extLst>
        </c:ser>
        <c:dLbls>
          <c:showLegendKey val="0"/>
          <c:showVal val="0"/>
          <c:showCatName val="0"/>
          <c:showSerName val="0"/>
          <c:showPercent val="0"/>
          <c:showBubbleSize val="0"/>
        </c:dLbls>
        <c:gapWidth val="45"/>
        <c:overlap val="-27"/>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max val="5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91957717493276E-2"/>
          <c:y val="3.4307747471812672E-2"/>
          <c:w val="0.94833033324115001"/>
          <c:h val="0.88547704207796496"/>
        </c:manualLayout>
      </c:layout>
      <c:barChart>
        <c:barDir val="col"/>
        <c:grouping val="clustered"/>
        <c:varyColors val="0"/>
        <c:ser>
          <c:idx val="0"/>
          <c:order val="0"/>
          <c:tx>
            <c:strRef>
              <c:f>Sheet1!$B$1</c:f>
              <c:strCache>
                <c:ptCount val="1"/>
                <c:pt idx="0">
                  <c:v>Emotional distress</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3-47AF-41CA-A273-FF08F14A338B}"/>
              </c:ext>
            </c:extLst>
          </c:dPt>
          <c:dPt>
            <c:idx val="10"/>
            <c:invertIfNegative val="0"/>
            <c:bubble3D val="0"/>
            <c:extLst>
              <c:ext xmlns:c16="http://schemas.microsoft.com/office/drawing/2014/chart" uri="{C3380CC4-5D6E-409C-BE32-E72D297353CC}">
                <c16:uniqueId val="{00000001-B5D1-4925-8530-EC0153297CB0}"/>
              </c:ext>
            </c:extLst>
          </c:dPt>
          <c:dLbls>
            <c:numFmt formatCode="#,##0" sourceLinked="0"/>
            <c:spPr>
              <a:noFill/>
              <a:ln>
                <a:noFill/>
              </a:ln>
              <a:effectLst/>
            </c:spPr>
            <c:txPr>
              <a:bodyPr rot="0" spcFirstLastPara="1" vertOverflow="ellipsis" vert="horz" wrap="square" anchor="ctr" anchorCtr="1"/>
              <a:lstStyle/>
              <a:p>
                <a:pPr>
                  <a:defRPr lang="en-US" sz="1197" b="1" i="0" u="none" strike="noStrike" kern="1200" baseline="0" noProof="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UK</c:v>
                </c:pt>
                <c:pt idx="1">
                  <c:v>FRA</c:v>
                </c:pt>
                <c:pt idx="2">
                  <c:v>GER</c:v>
                </c:pt>
                <c:pt idx="3">
                  <c:v>NETH</c:v>
                </c:pt>
                <c:pt idx="4">
                  <c:v>NOR</c:v>
                </c:pt>
                <c:pt idx="5">
                  <c:v>SWE</c:v>
                </c:pt>
                <c:pt idx="6">
                  <c:v>NZ</c:v>
                </c:pt>
                <c:pt idx="7">
                  <c:v>SWIZ</c:v>
                </c:pt>
                <c:pt idx="8">
                  <c:v>AUS</c:v>
                </c:pt>
                <c:pt idx="9">
                  <c:v>CAN</c:v>
                </c:pt>
                <c:pt idx="10">
                  <c:v>US</c:v>
                </c:pt>
              </c:strCache>
            </c:strRef>
          </c:cat>
          <c:val>
            <c:numRef>
              <c:f>Sheet1!$B$2:$B$12</c:f>
              <c:numCache>
                <c:formatCode>0</c:formatCode>
                <c:ptCount val="11"/>
                <c:pt idx="0">
                  <c:v>16.16</c:v>
                </c:pt>
                <c:pt idx="1">
                  <c:v>17.23</c:v>
                </c:pt>
                <c:pt idx="2">
                  <c:v>18.649999999999999</c:v>
                </c:pt>
                <c:pt idx="3">
                  <c:v>21.26</c:v>
                </c:pt>
                <c:pt idx="4">
                  <c:v>22.93</c:v>
                </c:pt>
                <c:pt idx="5">
                  <c:v>25.65</c:v>
                </c:pt>
                <c:pt idx="6">
                  <c:v>28.27</c:v>
                </c:pt>
                <c:pt idx="7">
                  <c:v>28.39</c:v>
                </c:pt>
                <c:pt idx="8">
                  <c:v>34.17</c:v>
                </c:pt>
                <c:pt idx="9">
                  <c:v>35.74</c:v>
                </c:pt>
                <c:pt idx="10">
                  <c:v>45.38</c:v>
                </c:pt>
              </c:numCache>
            </c:numRef>
          </c:val>
          <c:extLst>
            <c:ext xmlns:c16="http://schemas.microsoft.com/office/drawing/2014/chart" uri="{C3380CC4-5D6E-409C-BE32-E72D297353CC}">
              <c16:uniqueId val="{00000000-47AF-41CA-A273-FF08F14A338B}"/>
            </c:ext>
          </c:extLst>
        </c:ser>
        <c:ser>
          <c:idx val="1"/>
          <c:order val="1"/>
          <c:tx>
            <c:strRef>
              <c:f>Sheet1!$C$1</c:f>
              <c:strCache>
                <c:ptCount val="1"/>
                <c:pt idx="0">
                  <c:v>No emotional distress</c:v>
                </c:pt>
              </c:strCache>
            </c:strRef>
          </c:tx>
          <c:spPr>
            <a:solidFill>
              <a:schemeClr val="tx2"/>
            </a:solidFill>
            <a:ln>
              <a:noFill/>
            </a:ln>
            <a:effectLst/>
          </c:spPr>
          <c:invertIfNegative val="0"/>
          <c:dPt>
            <c:idx val="10"/>
            <c:invertIfNegative val="0"/>
            <c:bubble3D val="0"/>
            <c:extLst>
              <c:ext xmlns:c16="http://schemas.microsoft.com/office/drawing/2014/chart" uri="{C3380CC4-5D6E-409C-BE32-E72D297353CC}">
                <c16:uniqueId val="{00000000-6E61-4CFC-8E8B-3EE38DC15A91}"/>
              </c:ext>
            </c:extLst>
          </c:dPt>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UK</c:v>
                </c:pt>
                <c:pt idx="1">
                  <c:v>FRA</c:v>
                </c:pt>
                <c:pt idx="2">
                  <c:v>GER</c:v>
                </c:pt>
                <c:pt idx="3">
                  <c:v>NETH</c:v>
                </c:pt>
                <c:pt idx="4">
                  <c:v>NOR</c:v>
                </c:pt>
                <c:pt idx="5">
                  <c:v>SWE</c:v>
                </c:pt>
                <c:pt idx="6">
                  <c:v>NZ</c:v>
                </c:pt>
                <c:pt idx="7">
                  <c:v>SWIZ</c:v>
                </c:pt>
                <c:pt idx="8">
                  <c:v>AUS</c:v>
                </c:pt>
                <c:pt idx="9">
                  <c:v>CAN</c:v>
                </c:pt>
                <c:pt idx="10">
                  <c:v>US</c:v>
                </c:pt>
              </c:strCache>
            </c:strRef>
          </c:cat>
          <c:val>
            <c:numRef>
              <c:f>Sheet1!$C$2:$C$12</c:f>
              <c:numCache>
                <c:formatCode>0</c:formatCode>
                <c:ptCount val="11"/>
                <c:pt idx="0">
                  <c:v>8.18</c:v>
                </c:pt>
                <c:pt idx="1">
                  <c:v>13.52</c:v>
                </c:pt>
                <c:pt idx="2">
                  <c:v>5.07</c:v>
                </c:pt>
                <c:pt idx="3">
                  <c:v>13.88</c:v>
                </c:pt>
                <c:pt idx="4">
                  <c:v>6.51</c:v>
                </c:pt>
                <c:pt idx="5">
                  <c:v>10.33</c:v>
                </c:pt>
                <c:pt idx="6">
                  <c:v>6.23</c:v>
                </c:pt>
                <c:pt idx="7">
                  <c:v>13.8</c:v>
                </c:pt>
                <c:pt idx="8">
                  <c:v>9.36</c:v>
                </c:pt>
                <c:pt idx="9">
                  <c:v>13.93</c:v>
                </c:pt>
                <c:pt idx="10">
                  <c:v>18.41</c:v>
                </c:pt>
              </c:numCache>
            </c:numRef>
          </c:val>
          <c:extLst>
            <c:ext xmlns:c16="http://schemas.microsoft.com/office/drawing/2014/chart" uri="{C3380CC4-5D6E-409C-BE32-E72D297353CC}">
              <c16:uniqueId val="{00000000-ED5B-4A46-B176-920EAF150020}"/>
            </c:ext>
          </c:extLst>
        </c:ser>
        <c:dLbls>
          <c:showLegendKey val="0"/>
          <c:showVal val="0"/>
          <c:showCatName val="0"/>
          <c:showSerName val="0"/>
          <c:showPercent val="0"/>
          <c:showBubbleSize val="0"/>
        </c:dLbls>
        <c:gapWidth val="40"/>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max val="5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majorUnit val="10"/>
      </c:valAx>
      <c:spPr>
        <a:noFill/>
        <a:ln w="25400">
          <a:noFill/>
        </a:ln>
        <a:effectLst/>
      </c:spPr>
    </c:plotArea>
    <c:legend>
      <c:legendPos val="t"/>
      <c:layout>
        <c:manualLayout>
          <c:xMode val="edge"/>
          <c:yMode val="edge"/>
          <c:x val="0.29828033048005848"/>
          <c:y val="1.5186025221715969E-2"/>
          <c:w val="0.39923983458140916"/>
          <c:h val="6.661858157263128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18</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C649-463D-894D-969E493ED315}"/>
              </c:ext>
            </c:extLst>
          </c:dPt>
          <c:dPt>
            <c:idx val="1"/>
            <c:invertIfNegative val="0"/>
            <c:bubble3D val="0"/>
            <c:spPr>
              <a:solidFill>
                <a:schemeClr val="tx2"/>
              </a:solidFill>
              <a:ln>
                <a:noFill/>
              </a:ln>
              <a:effectLst/>
            </c:spPr>
            <c:extLst>
              <c:ext xmlns:c16="http://schemas.microsoft.com/office/drawing/2014/chart" uri="{C3380CC4-5D6E-409C-BE32-E72D297353CC}">
                <c16:uniqueId val="{00000000-11A4-4E3C-A18E-B77611B4BB4D}"/>
              </c:ext>
            </c:extLst>
          </c:dPt>
          <c:dPt>
            <c:idx val="9"/>
            <c:invertIfNegative val="0"/>
            <c:bubble3D val="0"/>
            <c:spPr>
              <a:solidFill>
                <a:schemeClr val="bg2"/>
              </a:solidFill>
              <a:ln>
                <a:noFill/>
              </a:ln>
              <a:effectLst/>
            </c:spPr>
            <c:extLst>
              <c:ext xmlns:c16="http://schemas.microsoft.com/office/drawing/2014/chart" uri="{C3380CC4-5D6E-409C-BE32-E72D297353CC}">
                <c16:uniqueId val="{00000003-C649-463D-894D-969E493ED315}"/>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NOR</c:v>
                </c:pt>
                <c:pt idx="1">
                  <c:v>US</c:v>
                </c:pt>
                <c:pt idx="2">
                  <c:v>CAN</c:v>
                </c:pt>
                <c:pt idx="3">
                  <c:v>FRA</c:v>
                </c:pt>
                <c:pt idx="4">
                  <c:v>SWE</c:v>
                </c:pt>
                <c:pt idx="5">
                  <c:v>NZ</c:v>
                </c:pt>
                <c:pt idx="6">
                  <c:v>AUS</c:v>
                </c:pt>
                <c:pt idx="7">
                  <c:v>UK</c:v>
                </c:pt>
                <c:pt idx="8">
                  <c:v>SWIZ</c:v>
                </c:pt>
                <c:pt idx="9">
                  <c:v>NETH</c:v>
                </c:pt>
              </c:strCache>
            </c:strRef>
          </c:cat>
          <c:val>
            <c:numRef>
              <c:f>Sheet1!$B$2:$B$11</c:f>
              <c:numCache>
                <c:formatCode>0</c:formatCode>
                <c:ptCount val="10"/>
                <c:pt idx="0">
                  <c:v>18.3</c:v>
                </c:pt>
                <c:pt idx="1">
                  <c:v>22.51</c:v>
                </c:pt>
                <c:pt idx="2">
                  <c:v>27.15</c:v>
                </c:pt>
                <c:pt idx="3">
                  <c:v>27.87</c:v>
                </c:pt>
                <c:pt idx="4">
                  <c:v>31.97</c:v>
                </c:pt>
                <c:pt idx="5">
                  <c:v>35.799999999999997</c:v>
                </c:pt>
                <c:pt idx="6">
                  <c:v>37.020000000000003</c:v>
                </c:pt>
                <c:pt idx="7">
                  <c:v>40.86</c:v>
                </c:pt>
                <c:pt idx="8">
                  <c:v>41.92</c:v>
                </c:pt>
                <c:pt idx="9">
                  <c:v>44.98</c:v>
                </c:pt>
              </c:numCache>
            </c:numRef>
          </c:val>
          <c:extLst>
            <c:ext xmlns:c16="http://schemas.microsoft.com/office/drawing/2014/chart" uri="{C3380CC4-5D6E-409C-BE32-E72D297353CC}">
              <c16:uniqueId val="{00000004-C649-463D-894D-969E493ED315}"/>
            </c:ext>
          </c:extLst>
        </c:ser>
        <c:dLbls>
          <c:showLegendKey val="0"/>
          <c:showVal val="0"/>
          <c:showCatName val="0"/>
          <c:showSerName val="0"/>
          <c:showPercent val="0"/>
          <c:showBubbleSize val="0"/>
        </c:dLbls>
        <c:gapWidth val="45"/>
        <c:overlap val="-27"/>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max val="5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3</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C649-463D-894D-969E493ED315}"/>
              </c:ext>
            </c:extLst>
          </c:dPt>
          <c:dPt>
            <c:idx val="1"/>
            <c:invertIfNegative val="0"/>
            <c:bubble3D val="0"/>
            <c:spPr>
              <a:solidFill>
                <a:schemeClr val="bg2"/>
              </a:solidFill>
              <a:ln>
                <a:noFill/>
              </a:ln>
              <a:effectLst/>
            </c:spPr>
            <c:extLst>
              <c:ext xmlns:c16="http://schemas.microsoft.com/office/drawing/2014/chart" uri="{C3380CC4-5D6E-409C-BE32-E72D297353CC}">
                <c16:uniqueId val="{00000000-11A4-4E3C-A18E-B77611B4BB4D}"/>
              </c:ext>
            </c:extLst>
          </c:dPt>
          <c:dPt>
            <c:idx val="7"/>
            <c:invertIfNegative val="0"/>
            <c:bubble3D val="0"/>
            <c:spPr>
              <a:solidFill>
                <a:schemeClr val="tx2"/>
              </a:solidFill>
              <a:ln>
                <a:noFill/>
              </a:ln>
              <a:effectLst/>
            </c:spPr>
            <c:extLst>
              <c:ext xmlns:c16="http://schemas.microsoft.com/office/drawing/2014/chart" uri="{C3380CC4-5D6E-409C-BE32-E72D297353CC}">
                <c16:uniqueId val="{00000000-3D3E-4135-B79F-A079F4B5EDFC}"/>
              </c:ext>
            </c:extLst>
          </c:dPt>
          <c:dPt>
            <c:idx val="9"/>
            <c:invertIfNegative val="0"/>
            <c:bubble3D val="0"/>
            <c:spPr>
              <a:solidFill>
                <a:schemeClr val="bg2"/>
              </a:solidFill>
              <a:ln>
                <a:noFill/>
              </a:ln>
              <a:effectLst/>
            </c:spPr>
            <c:extLst>
              <c:ext xmlns:c16="http://schemas.microsoft.com/office/drawing/2014/chart" uri="{C3380CC4-5D6E-409C-BE32-E72D297353CC}">
                <c16:uniqueId val="{00000003-C649-463D-894D-969E493ED315}"/>
              </c:ext>
            </c:extLst>
          </c:dPt>
          <c:dLbls>
            <c:dLbl>
              <c:idx val="0"/>
              <c:layout>
                <c:manualLayout>
                  <c:x val="-1.2731334408019993E-17"/>
                  <c:y val="6.17606989428596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649-463D-894D-969E493ED315}"/>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NETH</c:v>
                </c:pt>
                <c:pt idx="1">
                  <c:v>NZ</c:v>
                </c:pt>
                <c:pt idx="2">
                  <c:v>SWIZ</c:v>
                </c:pt>
                <c:pt idx="3">
                  <c:v>CAN</c:v>
                </c:pt>
                <c:pt idx="4">
                  <c:v>AUS</c:v>
                </c:pt>
                <c:pt idx="5">
                  <c:v>UK</c:v>
                </c:pt>
                <c:pt idx="6">
                  <c:v>SWE</c:v>
                </c:pt>
                <c:pt idx="7">
                  <c:v>US</c:v>
                </c:pt>
                <c:pt idx="8">
                  <c:v>NOR</c:v>
                </c:pt>
                <c:pt idx="9">
                  <c:v>FRA</c:v>
                </c:pt>
              </c:strCache>
            </c:strRef>
          </c:cat>
          <c:val>
            <c:numRef>
              <c:f>Sheet1!$B$2:$B$11</c:f>
              <c:numCache>
                <c:formatCode>0</c:formatCode>
                <c:ptCount val="10"/>
                <c:pt idx="0">
                  <c:v>3</c:v>
                </c:pt>
                <c:pt idx="1">
                  <c:v>7.0000000000000009</c:v>
                </c:pt>
                <c:pt idx="2">
                  <c:v>10</c:v>
                </c:pt>
                <c:pt idx="3">
                  <c:v>11</c:v>
                </c:pt>
                <c:pt idx="4">
                  <c:v>12</c:v>
                </c:pt>
                <c:pt idx="5">
                  <c:v>12</c:v>
                </c:pt>
                <c:pt idx="6">
                  <c:v>13</c:v>
                </c:pt>
                <c:pt idx="7">
                  <c:v>15</c:v>
                </c:pt>
                <c:pt idx="8">
                  <c:v>16</c:v>
                </c:pt>
                <c:pt idx="9">
                  <c:v>21</c:v>
                </c:pt>
              </c:numCache>
            </c:numRef>
          </c:val>
          <c:extLst>
            <c:ext xmlns:c16="http://schemas.microsoft.com/office/drawing/2014/chart" uri="{C3380CC4-5D6E-409C-BE32-E72D297353CC}">
              <c16:uniqueId val="{00000004-C649-463D-894D-969E493ED315}"/>
            </c:ext>
          </c:extLst>
        </c:ser>
        <c:dLbls>
          <c:showLegendKey val="0"/>
          <c:showVal val="0"/>
          <c:showCatName val="0"/>
          <c:showSerName val="0"/>
          <c:showPercent val="0"/>
          <c:showBubbleSize val="0"/>
        </c:dLbls>
        <c:gapWidth val="45"/>
        <c:overlap val="-27"/>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max val="5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majorUnit val="1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670384951881014E-2"/>
          <c:y val="4.6205371651757733E-2"/>
          <c:w val="0.78229349638674794"/>
          <c:h val="0.84279737585484171"/>
        </c:manualLayout>
      </c:layout>
      <c:lineChart>
        <c:grouping val="standard"/>
        <c:varyColors val="0"/>
        <c:ser>
          <c:idx val="10"/>
          <c:order val="0"/>
          <c:tx>
            <c:strRef>
              <c:f>Sheet1!$A$12</c:f>
              <c:strCache>
                <c:ptCount val="1"/>
                <c:pt idx="0">
                  <c:v>US (13.9)</c:v>
                </c:pt>
              </c:strCache>
            </c:strRef>
          </c:tx>
          <c:spPr>
            <a:ln w="25400" cap="rnd">
              <a:solidFill>
                <a:schemeClr val="accent2"/>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Sheet1!$B$12:$AL$12</c:f>
              <c:numCache>
                <c:formatCode>General</c:formatCode>
                <c:ptCount val="37"/>
                <c:pt idx="0">
                  <c:v>12.7</c:v>
                </c:pt>
                <c:pt idx="1">
                  <c:v>12.8</c:v>
                </c:pt>
                <c:pt idx="2">
                  <c:v>13</c:v>
                </c:pt>
                <c:pt idx="3">
                  <c:v>13</c:v>
                </c:pt>
                <c:pt idx="4">
                  <c:v>13.2</c:v>
                </c:pt>
                <c:pt idx="5">
                  <c:v>13.1</c:v>
                </c:pt>
                <c:pt idx="6">
                  <c:v>13.6</c:v>
                </c:pt>
                <c:pt idx="7">
                  <c:v>13.4</c:v>
                </c:pt>
                <c:pt idx="8">
                  <c:v>13</c:v>
                </c:pt>
                <c:pt idx="9">
                  <c:v>12.8</c:v>
                </c:pt>
                <c:pt idx="10">
                  <c:v>13.1</c:v>
                </c:pt>
                <c:pt idx="11">
                  <c:v>12.9</c:v>
                </c:pt>
                <c:pt idx="12">
                  <c:v>12.5</c:v>
                </c:pt>
                <c:pt idx="13">
                  <c:v>12.6</c:v>
                </c:pt>
                <c:pt idx="14">
                  <c:v>12.5</c:v>
                </c:pt>
                <c:pt idx="15">
                  <c:v>12.4</c:v>
                </c:pt>
                <c:pt idx="16">
                  <c:v>12.1</c:v>
                </c:pt>
                <c:pt idx="17">
                  <c:v>11.9</c:v>
                </c:pt>
                <c:pt idx="18">
                  <c:v>11.7</c:v>
                </c:pt>
                <c:pt idx="19">
                  <c:v>11.1</c:v>
                </c:pt>
                <c:pt idx="20">
                  <c:v>10.8</c:v>
                </c:pt>
                <c:pt idx="21">
                  <c:v>11.1</c:v>
                </c:pt>
                <c:pt idx="22">
                  <c:v>11.3</c:v>
                </c:pt>
                <c:pt idx="23">
                  <c:v>11.1</c:v>
                </c:pt>
                <c:pt idx="24">
                  <c:v>11.3</c:v>
                </c:pt>
                <c:pt idx="25">
                  <c:v>11.2</c:v>
                </c:pt>
                <c:pt idx="26">
                  <c:v>11.3</c:v>
                </c:pt>
                <c:pt idx="27">
                  <c:v>11.7</c:v>
                </c:pt>
                <c:pt idx="28">
                  <c:v>12</c:v>
                </c:pt>
                <c:pt idx="29">
                  <c:v>12.2</c:v>
                </c:pt>
                <c:pt idx="30">
                  <c:v>12.5</c:v>
                </c:pt>
                <c:pt idx="31">
                  <c:v>12.8</c:v>
                </c:pt>
                <c:pt idx="32">
                  <c:v>13</c:v>
                </c:pt>
                <c:pt idx="33">
                  <c:v>13.1</c:v>
                </c:pt>
                <c:pt idx="34">
                  <c:v>13.5</c:v>
                </c:pt>
                <c:pt idx="35">
                  <c:v>13.8</c:v>
                </c:pt>
                <c:pt idx="36">
                  <c:v>13.9</c:v>
                </c:pt>
              </c:numCache>
            </c:numRef>
          </c:val>
          <c:smooth val="0"/>
          <c:extLst>
            <c:ext xmlns:c16="http://schemas.microsoft.com/office/drawing/2014/chart" uri="{C3380CC4-5D6E-409C-BE32-E72D297353CC}">
              <c16:uniqueId val="{00000000-159B-264A-9F43-4CCF6DB92779}"/>
            </c:ext>
          </c:extLst>
        </c:ser>
        <c:ser>
          <c:idx val="2"/>
          <c:order val="1"/>
          <c:tx>
            <c:strRef>
              <c:f>Sheet1!$A$4</c:f>
              <c:strCache>
                <c:ptCount val="1"/>
                <c:pt idx="0">
                  <c:v>FRA (13.1)</c:v>
                </c:pt>
              </c:strCache>
            </c:strRef>
          </c:tx>
          <c:spPr>
            <a:ln w="25400" cap="rnd">
              <a:solidFill>
                <a:schemeClr val="bg2"/>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Sheet1!$B$4:$AL$4</c:f>
              <c:numCache>
                <c:formatCode>General</c:formatCode>
                <c:ptCount val="37"/>
                <c:pt idx="0">
                  <c:v>20.7</c:v>
                </c:pt>
                <c:pt idx="1">
                  <c:v>20.9</c:v>
                </c:pt>
                <c:pt idx="2">
                  <c:v>22.3</c:v>
                </c:pt>
                <c:pt idx="3">
                  <c:v>23.1</c:v>
                </c:pt>
                <c:pt idx="4">
                  <c:v>23.3</c:v>
                </c:pt>
                <c:pt idx="5">
                  <c:v>23.8</c:v>
                </c:pt>
                <c:pt idx="6">
                  <c:v>24.2</c:v>
                </c:pt>
                <c:pt idx="7">
                  <c:v>22.9</c:v>
                </c:pt>
                <c:pt idx="8">
                  <c:v>21.6</c:v>
                </c:pt>
                <c:pt idx="9">
                  <c:v>21.5</c:v>
                </c:pt>
                <c:pt idx="10">
                  <c:v>20.8</c:v>
                </c:pt>
                <c:pt idx="11">
                  <c:v>20.7</c:v>
                </c:pt>
                <c:pt idx="12">
                  <c:v>20.8</c:v>
                </c:pt>
                <c:pt idx="13">
                  <c:v>21.6</c:v>
                </c:pt>
                <c:pt idx="14">
                  <c:v>21</c:v>
                </c:pt>
                <c:pt idx="15">
                  <c:v>20.399999999999999</c:v>
                </c:pt>
                <c:pt idx="16">
                  <c:v>19.399999999999999</c:v>
                </c:pt>
                <c:pt idx="17">
                  <c:v>19</c:v>
                </c:pt>
                <c:pt idx="18">
                  <c:v>18</c:v>
                </c:pt>
                <c:pt idx="19">
                  <c:v>17.5</c:v>
                </c:pt>
                <c:pt idx="20">
                  <c:v>18.2</c:v>
                </c:pt>
                <c:pt idx="21">
                  <c:v>17.5</c:v>
                </c:pt>
                <c:pt idx="22">
                  <c:v>17.600000000000001</c:v>
                </c:pt>
                <c:pt idx="23">
                  <c:v>17.8</c:v>
                </c:pt>
                <c:pt idx="24">
                  <c:v>17.5</c:v>
                </c:pt>
                <c:pt idx="25">
                  <c:v>17.100000000000001</c:v>
                </c:pt>
                <c:pt idx="26">
                  <c:v>16.5</c:v>
                </c:pt>
                <c:pt idx="27">
                  <c:v>15.8</c:v>
                </c:pt>
                <c:pt idx="28">
                  <c:v>16.100000000000001</c:v>
                </c:pt>
                <c:pt idx="29">
                  <c:v>16.2</c:v>
                </c:pt>
                <c:pt idx="30">
                  <c:v>15.9</c:v>
                </c:pt>
                <c:pt idx="31">
                  <c:v>15.8</c:v>
                </c:pt>
                <c:pt idx="32">
                  <c:v>14.6</c:v>
                </c:pt>
                <c:pt idx="33">
                  <c:v>14.3</c:v>
                </c:pt>
                <c:pt idx="34">
                  <c:v>13.1</c:v>
                </c:pt>
                <c:pt idx="35">
                  <c:v>13.1</c:v>
                </c:pt>
              </c:numCache>
            </c:numRef>
          </c:val>
          <c:smooth val="0"/>
          <c:extLst>
            <c:ext xmlns:c16="http://schemas.microsoft.com/office/drawing/2014/chart" uri="{C3380CC4-5D6E-409C-BE32-E72D297353CC}">
              <c16:uniqueId val="{00000001-159B-264A-9F43-4CCF6DB92779}"/>
            </c:ext>
          </c:extLst>
        </c:ser>
        <c:ser>
          <c:idx val="0"/>
          <c:order val="2"/>
          <c:tx>
            <c:strRef>
              <c:f>Sheet1!$A$2</c:f>
              <c:strCache>
                <c:ptCount val="1"/>
                <c:pt idx="0">
                  <c:v>AUS (11.9)</c:v>
                </c:pt>
              </c:strCache>
            </c:strRef>
          </c:tx>
          <c:spPr>
            <a:ln w="25400" cap="rnd">
              <a:solidFill>
                <a:schemeClr val="tx2"/>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Sheet1!$B$2:$AL$2</c:f>
              <c:numCache>
                <c:formatCode>General</c:formatCode>
                <c:ptCount val="37"/>
                <c:pt idx="0">
                  <c:v>12.3</c:v>
                </c:pt>
                <c:pt idx="1">
                  <c:v>12.5</c:v>
                </c:pt>
                <c:pt idx="2">
                  <c:v>12.9</c:v>
                </c:pt>
                <c:pt idx="3">
                  <c:v>12.1</c:v>
                </c:pt>
                <c:pt idx="4">
                  <c:v>12.2</c:v>
                </c:pt>
                <c:pt idx="5">
                  <c:v>12.6</c:v>
                </c:pt>
                <c:pt idx="6">
                  <c:v>13.6</c:v>
                </c:pt>
                <c:pt idx="7">
                  <c:v>14.2</c:v>
                </c:pt>
                <c:pt idx="8">
                  <c:v>13.8</c:v>
                </c:pt>
                <c:pt idx="9">
                  <c:v>12.9</c:v>
                </c:pt>
                <c:pt idx="10">
                  <c:v>13.4</c:v>
                </c:pt>
                <c:pt idx="11">
                  <c:v>13.7</c:v>
                </c:pt>
                <c:pt idx="12">
                  <c:v>13.3</c:v>
                </c:pt>
                <c:pt idx="13">
                  <c:v>11.9</c:v>
                </c:pt>
                <c:pt idx="14">
                  <c:v>13.1</c:v>
                </c:pt>
                <c:pt idx="15">
                  <c:v>12.2</c:v>
                </c:pt>
                <c:pt idx="16">
                  <c:v>13.5</c:v>
                </c:pt>
                <c:pt idx="17">
                  <c:v>14.5</c:v>
                </c:pt>
                <c:pt idx="18">
                  <c:v>14.1</c:v>
                </c:pt>
                <c:pt idx="19">
                  <c:v>13.3</c:v>
                </c:pt>
                <c:pt idx="20">
                  <c:v>12.6</c:v>
                </c:pt>
                <c:pt idx="21">
                  <c:v>12.8</c:v>
                </c:pt>
                <c:pt idx="22">
                  <c:v>11.9</c:v>
                </c:pt>
                <c:pt idx="23">
                  <c:v>10.9</c:v>
                </c:pt>
                <c:pt idx="24">
                  <c:v>10.6</c:v>
                </c:pt>
                <c:pt idx="26">
                  <c:v>10.5</c:v>
                </c:pt>
                <c:pt idx="27">
                  <c:v>10.6</c:v>
                </c:pt>
                <c:pt idx="28">
                  <c:v>10.9</c:v>
                </c:pt>
                <c:pt idx="29">
                  <c:v>10.7</c:v>
                </c:pt>
                <c:pt idx="30">
                  <c:v>10.9</c:v>
                </c:pt>
                <c:pt idx="31">
                  <c:v>10.7</c:v>
                </c:pt>
                <c:pt idx="32">
                  <c:v>11.4</c:v>
                </c:pt>
                <c:pt idx="33">
                  <c:v>11.3</c:v>
                </c:pt>
                <c:pt idx="34">
                  <c:v>12.5</c:v>
                </c:pt>
                <c:pt idx="35">
                  <c:v>12.9</c:v>
                </c:pt>
                <c:pt idx="36">
                  <c:v>11.9</c:v>
                </c:pt>
              </c:numCache>
            </c:numRef>
          </c:val>
          <c:smooth val="0"/>
          <c:extLst>
            <c:ext xmlns:c16="http://schemas.microsoft.com/office/drawing/2014/chart" uri="{C3380CC4-5D6E-409C-BE32-E72D297353CC}">
              <c16:uniqueId val="{00000002-159B-264A-9F43-4CCF6DB92779}"/>
            </c:ext>
          </c:extLst>
        </c:ser>
        <c:ser>
          <c:idx val="1"/>
          <c:order val="3"/>
          <c:tx>
            <c:strRef>
              <c:f>Sheet1!$A$3</c:f>
              <c:strCache>
                <c:ptCount val="1"/>
                <c:pt idx="0">
                  <c:v>CAN (11.8)</c:v>
                </c:pt>
              </c:strCache>
            </c:strRef>
          </c:tx>
          <c:spPr>
            <a:ln w="25400" cap="rnd">
              <a:solidFill>
                <a:schemeClr val="accent4"/>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Sheet1!$B$3:$AL$3</c:f>
              <c:numCache>
                <c:formatCode>General</c:formatCode>
                <c:ptCount val="37"/>
                <c:pt idx="0">
                  <c:v>15.1</c:v>
                </c:pt>
                <c:pt idx="1">
                  <c:v>14.9</c:v>
                </c:pt>
                <c:pt idx="2">
                  <c:v>15.2</c:v>
                </c:pt>
                <c:pt idx="3">
                  <c:v>15.9</c:v>
                </c:pt>
                <c:pt idx="4">
                  <c:v>14.3</c:v>
                </c:pt>
                <c:pt idx="5">
                  <c:v>13.3</c:v>
                </c:pt>
                <c:pt idx="6">
                  <c:v>14.9</c:v>
                </c:pt>
                <c:pt idx="7">
                  <c:v>14.5</c:v>
                </c:pt>
                <c:pt idx="8">
                  <c:v>13.8</c:v>
                </c:pt>
                <c:pt idx="9">
                  <c:v>13.6</c:v>
                </c:pt>
                <c:pt idx="10">
                  <c:v>12.8</c:v>
                </c:pt>
                <c:pt idx="11">
                  <c:v>13.3</c:v>
                </c:pt>
                <c:pt idx="12">
                  <c:v>13.2</c:v>
                </c:pt>
                <c:pt idx="13">
                  <c:v>13.3</c:v>
                </c:pt>
                <c:pt idx="14">
                  <c:v>13</c:v>
                </c:pt>
                <c:pt idx="15">
                  <c:v>13.4</c:v>
                </c:pt>
                <c:pt idx="16">
                  <c:v>13.3</c:v>
                </c:pt>
                <c:pt idx="17">
                  <c:v>12.3</c:v>
                </c:pt>
                <c:pt idx="18">
                  <c:v>12.2</c:v>
                </c:pt>
                <c:pt idx="19">
                  <c:v>13.2</c:v>
                </c:pt>
                <c:pt idx="20">
                  <c:v>11.5</c:v>
                </c:pt>
                <c:pt idx="21">
                  <c:v>11.7</c:v>
                </c:pt>
                <c:pt idx="22">
                  <c:v>11.5</c:v>
                </c:pt>
                <c:pt idx="23">
                  <c:v>11.7</c:v>
                </c:pt>
                <c:pt idx="24">
                  <c:v>11</c:v>
                </c:pt>
                <c:pt idx="25">
                  <c:v>11.2</c:v>
                </c:pt>
                <c:pt idx="26">
                  <c:v>10.8</c:v>
                </c:pt>
                <c:pt idx="27">
                  <c:v>10.6</c:v>
                </c:pt>
                <c:pt idx="28">
                  <c:v>10.7</c:v>
                </c:pt>
                <c:pt idx="29">
                  <c:v>11.1</c:v>
                </c:pt>
                <c:pt idx="30">
                  <c:v>11.1</c:v>
                </c:pt>
                <c:pt idx="31">
                  <c:v>10.8</c:v>
                </c:pt>
                <c:pt idx="32">
                  <c:v>10.8</c:v>
                </c:pt>
                <c:pt idx="33">
                  <c:v>11.1</c:v>
                </c:pt>
                <c:pt idx="34">
                  <c:v>11.5</c:v>
                </c:pt>
                <c:pt idx="35">
                  <c:v>11.8</c:v>
                </c:pt>
              </c:numCache>
            </c:numRef>
          </c:val>
          <c:smooth val="0"/>
          <c:extLst>
            <c:ext xmlns:c16="http://schemas.microsoft.com/office/drawing/2014/chart" uri="{C3380CC4-5D6E-409C-BE32-E72D297353CC}">
              <c16:uniqueId val="{00000003-159B-264A-9F43-4CCF6DB92779}"/>
            </c:ext>
          </c:extLst>
        </c:ser>
        <c:ser>
          <c:idx val="6"/>
          <c:order val="4"/>
          <c:tx>
            <c:strRef>
              <c:f>Sheet1!$A$8</c:f>
              <c:strCache>
                <c:ptCount val="1"/>
                <c:pt idx="0">
                  <c:v>NOR (11.6)</c:v>
                </c:pt>
              </c:strCache>
            </c:strRef>
          </c:tx>
          <c:spPr>
            <a:ln w="25400" cap="rnd">
              <a:solidFill>
                <a:schemeClr val="accent5">
                  <a:lumMod val="40000"/>
                  <a:lumOff val="60000"/>
                </a:schemeClr>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Sheet1!$B$8:$AL$8</c:f>
              <c:numCache>
                <c:formatCode>General</c:formatCode>
                <c:ptCount val="37"/>
                <c:pt idx="0">
                  <c:v>13.1</c:v>
                </c:pt>
                <c:pt idx="1">
                  <c:v>13.6</c:v>
                </c:pt>
                <c:pt idx="2">
                  <c:v>14.9</c:v>
                </c:pt>
                <c:pt idx="3">
                  <c:v>15.6</c:v>
                </c:pt>
                <c:pt idx="4">
                  <c:v>15</c:v>
                </c:pt>
                <c:pt idx="5">
                  <c:v>14.6</c:v>
                </c:pt>
                <c:pt idx="6">
                  <c:v>14.4</c:v>
                </c:pt>
                <c:pt idx="7">
                  <c:v>16</c:v>
                </c:pt>
                <c:pt idx="8">
                  <c:v>17.3</c:v>
                </c:pt>
                <c:pt idx="9">
                  <c:v>15.9</c:v>
                </c:pt>
                <c:pt idx="10">
                  <c:v>15.7</c:v>
                </c:pt>
                <c:pt idx="11">
                  <c:v>16.2</c:v>
                </c:pt>
                <c:pt idx="12">
                  <c:v>14.5</c:v>
                </c:pt>
                <c:pt idx="13">
                  <c:v>13.7</c:v>
                </c:pt>
                <c:pt idx="14">
                  <c:v>12.4</c:v>
                </c:pt>
                <c:pt idx="15">
                  <c:v>12.7</c:v>
                </c:pt>
                <c:pt idx="16">
                  <c:v>11.8</c:v>
                </c:pt>
                <c:pt idx="17">
                  <c:v>12.3</c:v>
                </c:pt>
                <c:pt idx="18">
                  <c:v>12.5</c:v>
                </c:pt>
                <c:pt idx="19">
                  <c:v>13.4</c:v>
                </c:pt>
                <c:pt idx="20">
                  <c:v>12.3</c:v>
                </c:pt>
                <c:pt idx="21">
                  <c:v>12.4</c:v>
                </c:pt>
                <c:pt idx="22">
                  <c:v>11</c:v>
                </c:pt>
                <c:pt idx="23">
                  <c:v>11.1</c:v>
                </c:pt>
                <c:pt idx="24">
                  <c:v>11.8</c:v>
                </c:pt>
                <c:pt idx="25">
                  <c:v>11.6</c:v>
                </c:pt>
                <c:pt idx="26">
                  <c:v>11.5</c:v>
                </c:pt>
                <c:pt idx="27">
                  <c:v>10.5</c:v>
                </c:pt>
                <c:pt idx="28">
                  <c:v>10.6</c:v>
                </c:pt>
                <c:pt idx="29">
                  <c:v>11.9</c:v>
                </c:pt>
                <c:pt idx="30">
                  <c:v>11.2</c:v>
                </c:pt>
                <c:pt idx="31">
                  <c:v>12.1</c:v>
                </c:pt>
                <c:pt idx="32">
                  <c:v>10.199999999999999</c:v>
                </c:pt>
                <c:pt idx="33">
                  <c:v>10.8</c:v>
                </c:pt>
                <c:pt idx="34">
                  <c:v>10.5</c:v>
                </c:pt>
                <c:pt idx="35">
                  <c:v>11.1</c:v>
                </c:pt>
                <c:pt idx="36">
                  <c:v>11.6</c:v>
                </c:pt>
              </c:numCache>
            </c:numRef>
          </c:val>
          <c:smooth val="0"/>
          <c:extLst>
            <c:ext xmlns:c16="http://schemas.microsoft.com/office/drawing/2014/chart" uri="{C3380CC4-5D6E-409C-BE32-E72D297353CC}">
              <c16:uniqueId val="{00000004-159B-264A-9F43-4CCF6DB92779}"/>
            </c:ext>
          </c:extLst>
        </c:ser>
        <c:ser>
          <c:idx val="5"/>
          <c:order val="5"/>
          <c:tx>
            <c:strRef>
              <c:f>Sheet1!$A$7</c:f>
              <c:strCache>
                <c:ptCount val="1"/>
                <c:pt idx="0">
                  <c:v>NZ (11.5)</c:v>
                </c:pt>
              </c:strCache>
            </c:strRef>
          </c:tx>
          <c:spPr>
            <a:ln w="25400" cap="rnd">
              <a:solidFill>
                <a:schemeClr val="accent6"/>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Sheet1!$B$7:$AL$7</c:f>
              <c:numCache>
                <c:formatCode>General</c:formatCode>
                <c:ptCount val="37"/>
                <c:pt idx="0">
                  <c:v>12.4</c:v>
                </c:pt>
                <c:pt idx="1">
                  <c:v>11.9</c:v>
                </c:pt>
                <c:pt idx="2">
                  <c:v>13.2</c:v>
                </c:pt>
                <c:pt idx="3">
                  <c:v>12.2</c:v>
                </c:pt>
                <c:pt idx="4">
                  <c:v>13.4</c:v>
                </c:pt>
                <c:pt idx="5">
                  <c:v>11.3</c:v>
                </c:pt>
                <c:pt idx="6">
                  <c:v>13.8</c:v>
                </c:pt>
                <c:pt idx="7">
                  <c:v>15</c:v>
                </c:pt>
                <c:pt idx="8">
                  <c:v>15.3</c:v>
                </c:pt>
                <c:pt idx="9">
                  <c:v>14.4</c:v>
                </c:pt>
                <c:pt idx="10">
                  <c:v>14</c:v>
                </c:pt>
                <c:pt idx="11">
                  <c:v>13.7</c:v>
                </c:pt>
                <c:pt idx="12">
                  <c:v>14.5</c:v>
                </c:pt>
                <c:pt idx="13">
                  <c:v>12.5</c:v>
                </c:pt>
                <c:pt idx="14">
                  <c:v>14.6</c:v>
                </c:pt>
                <c:pt idx="15">
                  <c:v>15.1</c:v>
                </c:pt>
                <c:pt idx="16">
                  <c:v>14.7</c:v>
                </c:pt>
                <c:pt idx="17">
                  <c:v>15.1</c:v>
                </c:pt>
                <c:pt idx="18">
                  <c:v>15.5</c:v>
                </c:pt>
                <c:pt idx="19">
                  <c:v>13.7</c:v>
                </c:pt>
                <c:pt idx="20">
                  <c:v>12.3</c:v>
                </c:pt>
                <c:pt idx="21">
                  <c:v>13.5</c:v>
                </c:pt>
                <c:pt idx="22">
                  <c:v>12.2</c:v>
                </c:pt>
                <c:pt idx="23">
                  <c:v>13.3</c:v>
                </c:pt>
                <c:pt idx="24">
                  <c:v>12.4</c:v>
                </c:pt>
                <c:pt idx="25">
                  <c:v>12.7</c:v>
                </c:pt>
                <c:pt idx="26">
                  <c:v>12.7</c:v>
                </c:pt>
                <c:pt idx="27">
                  <c:v>11.9</c:v>
                </c:pt>
                <c:pt idx="28">
                  <c:v>12.3</c:v>
                </c:pt>
                <c:pt idx="29">
                  <c:v>12</c:v>
                </c:pt>
                <c:pt idx="30">
                  <c:v>12.4</c:v>
                </c:pt>
                <c:pt idx="31">
                  <c:v>11.3</c:v>
                </c:pt>
                <c:pt idx="32">
                  <c:v>12.5</c:v>
                </c:pt>
                <c:pt idx="33">
                  <c:v>11.8</c:v>
                </c:pt>
                <c:pt idx="34">
                  <c:v>11.5</c:v>
                </c:pt>
              </c:numCache>
            </c:numRef>
          </c:val>
          <c:smooth val="0"/>
          <c:extLst>
            <c:ext xmlns:c16="http://schemas.microsoft.com/office/drawing/2014/chart" uri="{C3380CC4-5D6E-409C-BE32-E72D297353CC}">
              <c16:uniqueId val="{00000005-159B-264A-9F43-4CCF6DB92779}"/>
            </c:ext>
          </c:extLst>
        </c:ser>
        <c:ser>
          <c:idx val="8"/>
          <c:order val="6"/>
          <c:tx>
            <c:strRef>
              <c:f>Sheet1!$A$10</c:f>
              <c:strCache>
                <c:ptCount val="1"/>
                <c:pt idx="0">
                  <c:v>SWIZ (11.2)</c:v>
                </c:pt>
              </c:strCache>
            </c:strRef>
          </c:tx>
          <c:spPr>
            <a:ln w="25400" cap="rnd">
              <a:solidFill>
                <a:schemeClr val="tx1">
                  <a:lumMod val="60000"/>
                  <a:lumOff val="40000"/>
                </a:schemeClr>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Sheet1!$B$10:$AL$10</c:f>
              <c:numCache>
                <c:formatCode>General</c:formatCode>
                <c:ptCount val="37"/>
                <c:pt idx="0">
                  <c:v>26.4</c:v>
                </c:pt>
                <c:pt idx="1">
                  <c:v>24.5</c:v>
                </c:pt>
                <c:pt idx="2">
                  <c:v>25</c:v>
                </c:pt>
                <c:pt idx="3">
                  <c:v>25.7</c:v>
                </c:pt>
                <c:pt idx="4">
                  <c:v>25</c:v>
                </c:pt>
                <c:pt idx="5">
                  <c:v>25.2</c:v>
                </c:pt>
                <c:pt idx="6">
                  <c:v>22.8</c:v>
                </c:pt>
                <c:pt idx="7">
                  <c:v>24</c:v>
                </c:pt>
                <c:pt idx="8">
                  <c:v>22.2</c:v>
                </c:pt>
                <c:pt idx="9">
                  <c:v>22.5</c:v>
                </c:pt>
                <c:pt idx="10">
                  <c:v>21.7</c:v>
                </c:pt>
                <c:pt idx="11">
                  <c:v>22.5</c:v>
                </c:pt>
                <c:pt idx="12">
                  <c:v>20.6</c:v>
                </c:pt>
                <c:pt idx="13">
                  <c:v>20.2</c:v>
                </c:pt>
                <c:pt idx="14">
                  <c:v>21.3</c:v>
                </c:pt>
                <c:pt idx="15">
                  <c:v>20.100000000000001</c:v>
                </c:pt>
                <c:pt idx="16">
                  <c:v>20.100000000000001</c:v>
                </c:pt>
                <c:pt idx="17">
                  <c:v>18.7</c:v>
                </c:pt>
                <c:pt idx="18">
                  <c:v>19</c:v>
                </c:pt>
                <c:pt idx="19">
                  <c:v>17.7</c:v>
                </c:pt>
                <c:pt idx="20">
                  <c:v>18.7</c:v>
                </c:pt>
                <c:pt idx="21">
                  <c:v>18</c:v>
                </c:pt>
                <c:pt idx="22">
                  <c:v>19</c:v>
                </c:pt>
                <c:pt idx="23">
                  <c:v>16.600000000000001</c:v>
                </c:pt>
                <c:pt idx="24">
                  <c:v>16.600000000000001</c:v>
                </c:pt>
                <c:pt idx="25">
                  <c:v>16.600000000000001</c:v>
                </c:pt>
                <c:pt idx="26">
                  <c:v>16.5</c:v>
                </c:pt>
                <c:pt idx="27">
                  <c:v>16.899999999999999</c:v>
                </c:pt>
                <c:pt idx="28">
                  <c:v>16</c:v>
                </c:pt>
                <c:pt idx="29">
                  <c:v>13.4</c:v>
                </c:pt>
                <c:pt idx="30">
                  <c:v>11.9</c:v>
                </c:pt>
                <c:pt idx="31">
                  <c:v>12.1</c:v>
                </c:pt>
                <c:pt idx="32">
                  <c:v>12</c:v>
                </c:pt>
                <c:pt idx="33">
                  <c:v>12.2</c:v>
                </c:pt>
                <c:pt idx="34">
                  <c:v>11.4</c:v>
                </c:pt>
                <c:pt idx="35">
                  <c:v>11.9</c:v>
                </c:pt>
                <c:pt idx="36">
                  <c:v>11.2</c:v>
                </c:pt>
              </c:numCache>
            </c:numRef>
          </c:val>
          <c:smooth val="0"/>
          <c:extLst>
            <c:ext xmlns:c16="http://schemas.microsoft.com/office/drawing/2014/chart" uri="{C3380CC4-5D6E-409C-BE32-E72D297353CC}">
              <c16:uniqueId val="{00000006-159B-264A-9F43-4CCF6DB92779}"/>
            </c:ext>
          </c:extLst>
        </c:ser>
        <c:ser>
          <c:idx val="7"/>
          <c:order val="7"/>
          <c:tx>
            <c:strRef>
              <c:f>Sheet1!$A$9</c:f>
              <c:strCache>
                <c:ptCount val="1"/>
                <c:pt idx="0">
                  <c:v>SWE (11.1)</c:v>
                </c:pt>
              </c:strCache>
            </c:strRef>
          </c:tx>
          <c:spPr>
            <a:ln w="25400" cap="rnd">
              <a:solidFill>
                <a:schemeClr val="bg2">
                  <a:lumMod val="40000"/>
                  <a:lumOff val="60000"/>
                </a:schemeClr>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Sheet1!$B$9:$AL$9</c:f>
              <c:numCache>
                <c:formatCode>General</c:formatCode>
                <c:ptCount val="37"/>
                <c:pt idx="0">
                  <c:v>20</c:v>
                </c:pt>
                <c:pt idx="1">
                  <c:v>17.899999999999999</c:v>
                </c:pt>
                <c:pt idx="2">
                  <c:v>19.8</c:v>
                </c:pt>
                <c:pt idx="3">
                  <c:v>19.2</c:v>
                </c:pt>
                <c:pt idx="4">
                  <c:v>19.7</c:v>
                </c:pt>
                <c:pt idx="5">
                  <c:v>18.100000000000001</c:v>
                </c:pt>
                <c:pt idx="6">
                  <c:v>18.5</c:v>
                </c:pt>
                <c:pt idx="7">
                  <c:v>18.3</c:v>
                </c:pt>
                <c:pt idx="8">
                  <c:v>18.8</c:v>
                </c:pt>
                <c:pt idx="9">
                  <c:v>18.399999999999999</c:v>
                </c:pt>
                <c:pt idx="10">
                  <c:v>16.899999999999999</c:v>
                </c:pt>
                <c:pt idx="11">
                  <c:v>17</c:v>
                </c:pt>
                <c:pt idx="12">
                  <c:v>15.4</c:v>
                </c:pt>
                <c:pt idx="13">
                  <c:v>15.6</c:v>
                </c:pt>
                <c:pt idx="14">
                  <c:v>14.8</c:v>
                </c:pt>
                <c:pt idx="15">
                  <c:v>15.1</c:v>
                </c:pt>
                <c:pt idx="16">
                  <c:v>13.9</c:v>
                </c:pt>
                <c:pt idx="17">
                  <c:v>13.4</c:v>
                </c:pt>
                <c:pt idx="18">
                  <c:v>13.6</c:v>
                </c:pt>
                <c:pt idx="19">
                  <c:v>13.5</c:v>
                </c:pt>
                <c:pt idx="20">
                  <c:v>12.4</c:v>
                </c:pt>
                <c:pt idx="21">
                  <c:v>13</c:v>
                </c:pt>
                <c:pt idx="22">
                  <c:v>12.9</c:v>
                </c:pt>
                <c:pt idx="23">
                  <c:v>12</c:v>
                </c:pt>
                <c:pt idx="24">
                  <c:v>12.4</c:v>
                </c:pt>
                <c:pt idx="25">
                  <c:v>13.1</c:v>
                </c:pt>
                <c:pt idx="26">
                  <c:v>12.7</c:v>
                </c:pt>
                <c:pt idx="27">
                  <c:v>11.9</c:v>
                </c:pt>
                <c:pt idx="28">
                  <c:v>12.2</c:v>
                </c:pt>
                <c:pt idx="29">
                  <c:v>12.9</c:v>
                </c:pt>
                <c:pt idx="30">
                  <c:v>11.7</c:v>
                </c:pt>
                <c:pt idx="31">
                  <c:v>11.4</c:v>
                </c:pt>
                <c:pt idx="32">
                  <c:v>11.6</c:v>
                </c:pt>
                <c:pt idx="33">
                  <c:v>12.3</c:v>
                </c:pt>
                <c:pt idx="34">
                  <c:v>11.4</c:v>
                </c:pt>
                <c:pt idx="35">
                  <c:v>11.7</c:v>
                </c:pt>
                <c:pt idx="36">
                  <c:v>11.1</c:v>
                </c:pt>
              </c:numCache>
            </c:numRef>
          </c:val>
          <c:smooth val="0"/>
          <c:extLst>
            <c:ext xmlns:c16="http://schemas.microsoft.com/office/drawing/2014/chart" uri="{C3380CC4-5D6E-409C-BE32-E72D297353CC}">
              <c16:uniqueId val="{00000007-159B-264A-9F43-4CCF6DB92779}"/>
            </c:ext>
          </c:extLst>
        </c:ser>
        <c:ser>
          <c:idx val="4"/>
          <c:order val="8"/>
          <c:tx>
            <c:strRef>
              <c:f>Sheet1!$A$6</c:f>
              <c:strCache>
                <c:ptCount val="1"/>
                <c:pt idx="0">
                  <c:v>NETH (10.5)</c:v>
                </c:pt>
              </c:strCache>
            </c:strRef>
          </c:tx>
          <c:spPr>
            <a:ln w="25400" cap="rnd">
              <a:solidFill>
                <a:schemeClr val="tx2">
                  <a:lumMod val="20000"/>
                  <a:lumOff val="80000"/>
                </a:schemeClr>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Sheet1!$B$6:$AL$6</c:f>
              <c:numCache>
                <c:formatCode>General</c:formatCode>
                <c:ptCount val="37"/>
                <c:pt idx="0">
                  <c:v>11.4</c:v>
                </c:pt>
                <c:pt idx="1">
                  <c:v>11.3</c:v>
                </c:pt>
                <c:pt idx="2">
                  <c:v>12</c:v>
                </c:pt>
                <c:pt idx="3">
                  <c:v>13.3</c:v>
                </c:pt>
                <c:pt idx="4">
                  <c:v>13.5</c:v>
                </c:pt>
                <c:pt idx="5">
                  <c:v>12</c:v>
                </c:pt>
                <c:pt idx="6">
                  <c:v>11.7</c:v>
                </c:pt>
                <c:pt idx="7">
                  <c:v>11.6</c:v>
                </c:pt>
                <c:pt idx="8">
                  <c:v>10.9</c:v>
                </c:pt>
                <c:pt idx="9">
                  <c:v>10.6</c:v>
                </c:pt>
                <c:pt idx="10">
                  <c:v>10</c:v>
                </c:pt>
                <c:pt idx="11">
                  <c:v>11</c:v>
                </c:pt>
                <c:pt idx="12">
                  <c:v>10.7</c:v>
                </c:pt>
                <c:pt idx="13">
                  <c:v>10.3</c:v>
                </c:pt>
                <c:pt idx="14">
                  <c:v>10.4</c:v>
                </c:pt>
                <c:pt idx="15">
                  <c:v>9.8000000000000007</c:v>
                </c:pt>
                <c:pt idx="16">
                  <c:v>10.199999999999999</c:v>
                </c:pt>
                <c:pt idx="17">
                  <c:v>10.1</c:v>
                </c:pt>
                <c:pt idx="18">
                  <c:v>9.6</c:v>
                </c:pt>
                <c:pt idx="19">
                  <c:v>9.6</c:v>
                </c:pt>
                <c:pt idx="20">
                  <c:v>9.4</c:v>
                </c:pt>
                <c:pt idx="21">
                  <c:v>9.1</c:v>
                </c:pt>
                <c:pt idx="22">
                  <c:v>9.6</c:v>
                </c:pt>
                <c:pt idx="23">
                  <c:v>9.1999999999999993</c:v>
                </c:pt>
                <c:pt idx="24">
                  <c:v>9.1</c:v>
                </c:pt>
                <c:pt idx="25">
                  <c:v>9.4</c:v>
                </c:pt>
                <c:pt idx="26">
                  <c:v>9.1</c:v>
                </c:pt>
                <c:pt idx="27">
                  <c:v>8</c:v>
                </c:pt>
                <c:pt idx="28">
                  <c:v>8.4</c:v>
                </c:pt>
                <c:pt idx="29">
                  <c:v>8.9</c:v>
                </c:pt>
                <c:pt idx="30">
                  <c:v>9.1999999999999993</c:v>
                </c:pt>
                <c:pt idx="31">
                  <c:v>9.5</c:v>
                </c:pt>
                <c:pt idx="32">
                  <c:v>10</c:v>
                </c:pt>
                <c:pt idx="33">
                  <c:v>10.5</c:v>
                </c:pt>
                <c:pt idx="34">
                  <c:v>10.4</c:v>
                </c:pt>
                <c:pt idx="35">
                  <c:v>10.5</c:v>
                </c:pt>
                <c:pt idx="36">
                  <c:v>10.5</c:v>
                </c:pt>
              </c:numCache>
            </c:numRef>
          </c:val>
          <c:smooth val="0"/>
          <c:extLst>
            <c:ext xmlns:c16="http://schemas.microsoft.com/office/drawing/2014/chart" uri="{C3380CC4-5D6E-409C-BE32-E72D297353CC}">
              <c16:uniqueId val="{00000008-159B-264A-9F43-4CCF6DB92779}"/>
            </c:ext>
          </c:extLst>
        </c:ser>
        <c:ser>
          <c:idx val="3"/>
          <c:order val="9"/>
          <c:tx>
            <c:strRef>
              <c:f>Sheet1!$A$5</c:f>
              <c:strCache>
                <c:ptCount val="1"/>
                <c:pt idx="0">
                  <c:v>GER (10.2)</c:v>
                </c:pt>
              </c:strCache>
            </c:strRef>
          </c:tx>
          <c:spPr>
            <a:ln w="25400" cap="rnd">
              <a:solidFill>
                <a:schemeClr val="accent4">
                  <a:lumMod val="60000"/>
                  <a:lumOff val="40000"/>
                </a:schemeClr>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Sheet1!$B$5:$AL$5</c:f>
              <c:numCache>
                <c:formatCode>General</c:formatCode>
                <c:ptCount val="37"/>
                <c:pt idx="10">
                  <c:v>17.100000000000001</c:v>
                </c:pt>
                <c:pt idx="11">
                  <c:v>17.100000000000001</c:v>
                </c:pt>
                <c:pt idx="12">
                  <c:v>16.3</c:v>
                </c:pt>
                <c:pt idx="13">
                  <c:v>15.2</c:v>
                </c:pt>
                <c:pt idx="14">
                  <c:v>15.2</c:v>
                </c:pt>
                <c:pt idx="15">
                  <c:v>15.3</c:v>
                </c:pt>
                <c:pt idx="16">
                  <c:v>14.4</c:v>
                </c:pt>
                <c:pt idx="17">
                  <c:v>14.4</c:v>
                </c:pt>
                <c:pt idx="18">
                  <c:v>13.6</c:v>
                </c:pt>
                <c:pt idx="19">
                  <c:v>12.9</c:v>
                </c:pt>
                <c:pt idx="20">
                  <c:v>12.8</c:v>
                </c:pt>
                <c:pt idx="21">
                  <c:v>12.8</c:v>
                </c:pt>
                <c:pt idx="22">
                  <c:v>12.7</c:v>
                </c:pt>
                <c:pt idx="23">
                  <c:v>12.6</c:v>
                </c:pt>
                <c:pt idx="24">
                  <c:v>12</c:v>
                </c:pt>
                <c:pt idx="25">
                  <c:v>11.4</c:v>
                </c:pt>
                <c:pt idx="26">
                  <c:v>10.7</c:v>
                </c:pt>
                <c:pt idx="27">
                  <c:v>10.199999999999999</c:v>
                </c:pt>
                <c:pt idx="28">
                  <c:v>10.3</c:v>
                </c:pt>
                <c:pt idx="29">
                  <c:v>10.3</c:v>
                </c:pt>
                <c:pt idx="30">
                  <c:v>10.8</c:v>
                </c:pt>
                <c:pt idx="31">
                  <c:v>10.8</c:v>
                </c:pt>
                <c:pt idx="32">
                  <c:v>10.5</c:v>
                </c:pt>
                <c:pt idx="33">
                  <c:v>10.8</c:v>
                </c:pt>
                <c:pt idx="34">
                  <c:v>10.8</c:v>
                </c:pt>
                <c:pt idx="35">
                  <c:v>10.6</c:v>
                </c:pt>
                <c:pt idx="36">
                  <c:v>10.199999999999999</c:v>
                </c:pt>
              </c:numCache>
            </c:numRef>
          </c:val>
          <c:smooth val="0"/>
          <c:extLst>
            <c:ext xmlns:c16="http://schemas.microsoft.com/office/drawing/2014/chart" uri="{C3380CC4-5D6E-409C-BE32-E72D297353CC}">
              <c16:uniqueId val="{00000009-159B-264A-9F43-4CCF6DB92779}"/>
            </c:ext>
          </c:extLst>
        </c:ser>
        <c:ser>
          <c:idx val="9"/>
          <c:order val="10"/>
          <c:tx>
            <c:strRef>
              <c:f>Sheet1!$A$11</c:f>
              <c:strCache>
                <c:ptCount val="1"/>
                <c:pt idx="0">
                  <c:v>UK (7.3)</c:v>
                </c:pt>
              </c:strCache>
            </c:strRef>
          </c:tx>
          <c:spPr>
            <a:ln w="25400" cap="rnd">
              <a:solidFill>
                <a:schemeClr val="accent5"/>
              </a:solidFill>
              <a:round/>
            </a:ln>
            <a:effectLst/>
          </c:spPr>
          <c:marker>
            <c:symbol val="none"/>
          </c:marker>
          <c:cat>
            <c:numRef>
              <c:f>Sheet1!$B$1:$AL$1</c:f>
              <c:numCache>
                <c:formatCode>General</c:formatCode>
                <c:ptCount val="37"/>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Sheet1!$B$11:$AL$11</c:f>
              <c:numCache>
                <c:formatCode>General</c:formatCode>
                <c:ptCount val="37"/>
                <c:pt idx="0">
                  <c:v>9.1999999999999993</c:v>
                </c:pt>
                <c:pt idx="1">
                  <c:v>9.3000000000000007</c:v>
                </c:pt>
                <c:pt idx="2">
                  <c:v>9.1999999999999993</c:v>
                </c:pt>
                <c:pt idx="3">
                  <c:v>9.1</c:v>
                </c:pt>
                <c:pt idx="4">
                  <c:v>9.1</c:v>
                </c:pt>
                <c:pt idx="5">
                  <c:v>9.3000000000000007</c:v>
                </c:pt>
                <c:pt idx="6">
                  <c:v>8.6999999999999993</c:v>
                </c:pt>
                <c:pt idx="7">
                  <c:v>8.1999999999999993</c:v>
                </c:pt>
                <c:pt idx="8">
                  <c:v>8.8000000000000007</c:v>
                </c:pt>
                <c:pt idx="9">
                  <c:v>7.7</c:v>
                </c:pt>
                <c:pt idx="10">
                  <c:v>8.1999999999999993</c:v>
                </c:pt>
                <c:pt idx="11">
                  <c:v>8</c:v>
                </c:pt>
                <c:pt idx="12">
                  <c:v>8</c:v>
                </c:pt>
                <c:pt idx="13">
                  <c:v>7.7</c:v>
                </c:pt>
                <c:pt idx="14">
                  <c:v>7.5</c:v>
                </c:pt>
                <c:pt idx="15">
                  <c:v>7.4</c:v>
                </c:pt>
                <c:pt idx="16">
                  <c:v>7.1</c:v>
                </c:pt>
                <c:pt idx="17">
                  <c:v>7</c:v>
                </c:pt>
                <c:pt idx="18">
                  <c:v>7.4</c:v>
                </c:pt>
                <c:pt idx="19">
                  <c:v>7.5</c:v>
                </c:pt>
                <c:pt idx="21">
                  <c:v>7</c:v>
                </c:pt>
                <c:pt idx="22">
                  <c:v>6.9</c:v>
                </c:pt>
                <c:pt idx="23">
                  <c:v>6.6</c:v>
                </c:pt>
                <c:pt idx="24">
                  <c:v>6.9</c:v>
                </c:pt>
                <c:pt idx="25">
                  <c:v>6.7</c:v>
                </c:pt>
                <c:pt idx="26">
                  <c:v>6.7</c:v>
                </c:pt>
                <c:pt idx="27">
                  <c:v>6.3</c:v>
                </c:pt>
                <c:pt idx="28">
                  <c:v>6.9</c:v>
                </c:pt>
                <c:pt idx="29">
                  <c:v>6.8</c:v>
                </c:pt>
                <c:pt idx="30">
                  <c:v>6.7</c:v>
                </c:pt>
                <c:pt idx="31">
                  <c:v>6.9</c:v>
                </c:pt>
                <c:pt idx="32">
                  <c:v>6.9</c:v>
                </c:pt>
                <c:pt idx="33">
                  <c:v>7.5</c:v>
                </c:pt>
                <c:pt idx="34">
                  <c:v>7.4</c:v>
                </c:pt>
                <c:pt idx="35">
                  <c:v>7.5</c:v>
                </c:pt>
                <c:pt idx="36">
                  <c:v>7.3</c:v>
                </c:pt>
              </c:numCache>
            </c:numRef>
          </c:val>
          <c:smooth val="0"/>
          <c:extLst>
            <c:ext xmlns:c16="http://schemas.microsoft.com/office/drawing/2014/chart" uri="{C3380CC4-5D6E-409C-BE32-E72D297353CC}">
              <c16:uniqueId val="{0000000A-159B-264A-9F43-4CCF6DB92779}"/>
            </c:ext>
          </c:extLst>
        </c:ser>
        <c:dLbls>
          <c:showLegendKey val="0"/>
          <c:showVal val="0"/>
          <c:showCatName val="0"/>
          <c:showSerName val="0"/>
          <c:showPercent val="0"/>
          <c:showBubbleSize val="0"/>
        </c:dLbls>
        <c:smooth val="0"/>
        <c:axId val="636214856"/>
        <c:axId val="636216424"/>
      </c:lineChart>
      <c:catAx>
        <c:axId val="636214856"/>
        <c:scaling>
          <c:orientation val="minMax"/>
        </c:scaling>
        <c:delete val="0"/>
        <c:axPos val="b"/>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636216424"/>
        <c:crosses val="autoZero"/>
        <c:auto val="1"/>
        <c:lblAlgn val="ctr"/>
        <c:lblOffset val="100"/>
        <c:tickLblSkip val="2"/>
        <c:tickMarkSkip val="5"/>
        <c:noMultiLvlLbl val="0"/>
      </c:catAx>
      <c:valAx>
        <c:axId val="636216424"/>
        <c:scaling>
          <c:orientation val="minMax"/>
        </c:scaling>
        <c:delete val="0"/>
        <c:axPos val="l"/>
        <c:numFmt formatCode="#,##0" sourceLinked="0"/>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636214856"/>
        <c:crosses val="autoZero"/>
        <c:crossBetween val="between"/>
      </c:valAx>
      <c:spPr>
        <a:noFill/>
        <a:ln>
          <a:noFill/>
        </a:ln>
        <a:effectLst/>
      </c:spPr>
    </c:plotArea>
    <c:legend>
      <c:legendPos val="r"/>
      <c:layout>
        <c:manualLayout>
          <c:xMode val="edge"/>
          <c:yMode val="edge"/>
          <c:x val="0.85200577889534823"/>
          <c:y val="7.8074515813378126E-2"/>
          <c:w val="0.13966088476623517"/>
          <c:h val="0.6803335837146545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drug deaths per mn</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1-C649-463D-894D-969E493ED315}"/>
              </c:ext>
            </c:extLst>
          </c:dPt>
          <c:dPt>
            <c:idx val="1"/>
            <c:invertIfNegative val="0"/>
            <c:bubble3D val="0"/>
            <c:spPr>
              <a:solidFill>
                <a:schemeClr val="bg2"/>
              </a:solidFill>
              <a:ln>
                <a:noFill/>
              </a:ln>
              <a:effectLst/>
            </c:spPr>
            <c:extLst>
              <c:ext xmlns:c16="http://schemas.microsoft.com/office/drawing/2014/chart" uri="{C3380CC4-5D6E-409C-BE32-E72D297353CC}">
                <c16:uniqueId val="{00000000-11A4-4E3C-A18E-B77611B4BB4D}"/>
              </c:ext>
            </c:extLst>
          </c:dPt>
          <c:dPt>
            <c:idx val="9"/>
            <c:invertIfNegative val="0"/>
            <c:bubble3D val="0"/>
            <c:spPr>
              <a:solidFill>
                <a:schemeClr val="tx2"/>
              </a:solidFill>
              <a:ln>
                <a:noFill/>
              </a:ln>
              <a:effectLst/>
            </c:spPr>
            <c:extLst>
              <c:ext xmlns:c16="http://schemas.microsoft.com/office/drawing/2014/chart" uri="{C3380CC4-5D6E-409C-BE32-E72D297353CC}">
                <c16:uniqueId val="{00000003-C649-463D-894D-969E493ED315}"/>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NZ</c:v>
                </c:pt>
                <c:pt idx="1">
                  <c:v>AUS</c:v>
                </c:pt>
                <c:pt idx="2">
                  <c:v>NETH</c:v>
                </c:pt>
                <c:pt idx="3">
                  <c:v>NOR</c:v>
                </c:pt>
                <c:pt idx="4">
                  <c:v>SWE</c:v>
                </c:pt>
                <c:pt idx="5">
                  <c:v>UK</c:v>
                </c:pt>
                <c:pt idx="6">
                  <c:v>FRA</c:v>
                </c:pt>
                <c:pt idx="7">
                  <c:v>CAN</c:v>
                </c:pt>
                <c:pt idx="8">
                  <c:v>SWIZ</c:v>
                </c:pt>
                <c:pt idx="9">
                  <c:v>US</c:v>
                </c:pt>
                <c:pt idx="10">
                  <c:v>GER</c:v>
                </c:pt>
              </c:strCache>
            </c:strRef>
          </c:cat>
          <c:val>
            <c:numRef>
              <c:f>Sheet1!$B$2:$B$12</c:f>
              <c:numCache>
                <c:formatCode>General</c:formatCode>
                <c:ptCount val="11"/>
                <c:pt idx="0" formatCode="0">
                  <c:v>1</c:v>
                </c:pt>
                <c:pt idx="1">
                  <c:v>2</c:v>
                </c:pt>
                <c:pt idx="2">
                  <c:v>3</c:v>
                </c:pt>
                <c:pt idx="3">
                  <c:v>3</c:v>
                </c:pt>
                <c:pt idx="4">
                  <c:v>3</c:v>
                </c:pt>
                <c:pt idx="5">
                  <c:v>3</c:v>
                </c:pt>
                <c:pt idx="6" formatCode="0">
                  <c:v>3</c:v>
                </c:pt>
                <c:pt idx="7" formatCode="0">
                  <c:v>4</c:v>
                </c:pt>
                <c:pt idx="8">
                  <c:v>8</c:v>
                </c:pt>
                <c:pt idx="9">
                  <c:v>9</c:v>
                </c:pt>
                <c:pt idx="10">
                  <c:v>10</c:v>
                </c:pt>
              </c:numCache>
            </c:numRef>
          </c:val>
          <c:extLst>
            <c:ext xmlns:c16="http://schemas.microsoft.com/office/drawing/2014/chart" uri="{C3380CC4-5D6E-409C-BE32-E72D297353CC}">
              <c16:uniqueId val="{00000004-C649-463D-894D-969E493ED315}"/>
            </c:ext>
          </c:extLst>
        </c:ser>
        <c:dLbls>
          <c:showLegendKey val="0"/>
          <c:showVal val="0"/>
          <c:showCatName val="0"/>
          <c:showSerName val="0"/>
          <c:showPercent val="0"/>
          <c:showBubbleSize val="0"/>
        </c:dLbls>
        <c:gapWidth val="47"/>
        <c:axId val="654359480"/>
        <c:axId val="654356736"/>
      </c:barChart>
      <c:lineChart>
        <c:grouping val="standard"/>
        <c:varyColors val="0"/>
        <c:ser>
          <c:idx val="1"/>
          <c:order val="1"/>
          <c:tx>
            <c:strRef>
              <c:f>Sheet1!$C$1</c:f>
              <c:strCache>
                <c:ptCount val="1"/>
                <c:pt idx="0">
                  <c:v>oecd avg</c:v>
                </c:pt>
              </c:strCache>
            </c:strRef>
          </c:tx>
          <c:spPr>
            <a:ln w="28575" cap="rnd">
              <a:solidFill>
                <a:schemeClr val="accent2"/>
              </a:solidFill>
              <a:round/>
            </a:ln>
            <a:effectLst/>
          </c:spPr>
          <c:marker>
            <c:symbol val="none"/>
          </c:marker>
          <c:cat>
            <c:strRef>
              <c:f>Sheet1!$A$2:$A$12</c:f>
              <c:strCache>
                <c:ptCount val="11"/>
                <c:pt idx="0">
                  <c:v>NZ</c:v>
                </c:pt>
                <c:pt idx="1">
                  <c:v>AUS</c:v>
                </c:pt>
                <c:pt idx="2">
                  <c:v>NETH</c:v>
                </c:pt>
                <c:pt idx="3">
                  <c:v>NOR</c:v>
                </c:pt>
                <c:pt idx="4">
                  <c:v>SWE</c:v>
                </c:pt>
                <c:pt idx="5">
                  <c:v>UK</c:v>
                </c:pt>
                <c:pt idx="6">
                  <c:v>FRA</c:v>
                </c:pt>
                <c:pt idx="7">
                  <c:v>CAN</c:v>
                </c:pt>
                <c:pt idx="8">
                  <c:v>SWIZ</c:v>
                </c:pt>
                <c:pt idx="9">
                  <c:v>US</c:v>
                </c:pt>
                <c:pt idx="10">
                  <c:v>GER</c:v>
                </c:pt>
              </c:strCache>
            </c:strRef>
          </c:cat>
          <c:val>
            <c:numRef>
              <c:f>Sheet1!$C$2:$C$12</c:f>
              <c:numCache>
                <c:formatCode>0</c:formatCode>
                <c:ptCount val="11"/>
                <c:pt idx="0" formatCode="General">
                  <c:v>3</c:v>
                </c:pt>
                <c:pt idx="1">
                  <c:v>3</c:v>
                </c:pt>
                <c:pt idx="2" formatCode="General">
                  <c:v>3</c:v>
                </c:pt>
                <c:pt idx="3" formatCode="General">
                  <c:v>3</c:v>
                </c:pt>
                <c:pt idx="4" formatCode="General">
                  <c:v>3</c:v>
                </c:pt>
                <c:pt idx="5" formatCode="General">
                  <c:v>3</c:v>
                </c:pt>
                <c:pt idx="6" formatCode="General">
                  <c:v>3</c:v>
                </c:pt>
                <c:pt idx="7" formatCode="General">
                  <c:v>3</c:v>
                </c:pt>
                <c:pt idx="8" formatCode="General">
                  <c:v>3</c:v>
                </c:pt>
                <c:pt idx="9" formatCode="General">
                  <c:v>3</c:v>
                </c:pt>
                <c:pt idx="10" formatCode="General">
                  <c:v>3</c:v>
                </c:pt>
              </c:numCache>
            </c:numRef>
          </c:val>
          <c:smooth val="0"/>
          <c:extLst>
            <c:ext xmlns:c16="http://schemas.microsoft.com/office/drawing/2014/chart" uri="{C3380CC4-5D6E-409C-BE32-E72D297353CC}">
              <c16:uniqueId val="{00000000-CF30-44D6-AEA4-9DF6AF98C704}"/>
            </c:ext>
          </c:extLst>
        </c:ser>
        <c:dLbls>
          <c:showLegendKey val="0"/>
          <c:showVal val="0"/>
          <c:showCatName val="0"/>
          <c:showSerName val="0"/>
          <c:showPercent val="0"/>
          <c:showBubbleSize val="0"/>
        </c:dLbls>
        <c:marker val="1"/>
        <c:smooth val="0"/>
        <c:axId val="654359480"/>
        <c:axId val="654356736"/>
      </c:line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581583552055985E-2"/>
          <c:y val="7.0311399216983442E-2"/>
          <c:w val="0.93015343394575678"/>
          <c:h val="0.84947113066286184"/>
        </c:manualLayout>
      </c:layout>
      <c:barChart>
        <c:barDir val="col"/>
        <c:grouping val="stacked"/>
        <c:varyColors val="0"/>
        <c:ser>
          <c:idx val="3"/>
          <c:order val="0"/>
          <c:tx>
            <c:strRef>
              <c:f>Sheet1!$E$1</c:f>
              <c:strCache>
                <c:ptCount val="1"/>
                <c:pt idx="0">
                  <c:v>Social workers</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E-09CB-497F-9BF7-07232291B6BB}"/>
              </c:ext>
            </c:extLst>
          </c:dPt>
          <c:dPt>
            <c:idx val="6"/>
            <c:invertIfNegative val="0"/>
            <c:bubble3D val="0"/>
            <c:spPr>
              <a:solidFill>
                <a:schemeClr val="bg2"/>
              </a:solidFill>
              <a:ln>
                <a:noFill/>
              </a:ln>
              <a:effectLst/>
            </c:spPr>
            <c:extLst>
              <c:ext xmlns:c16="http://schemas.microsoft.com/office/drawing/2014/chart" uri="{C3380CC4-5D6E-409C-BE32-E72D297353CC}">
                <c16:uniqueId val="{0000000C-09CB-497F-9BF7-07232291B6BB}"/>
              </c:ext>
            </c:extLst>
          </c:dPt>
          <c:dLbls>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CAN</c:v>
                </c:pt>
                <c:pt idx="1">
                  <c:v>SWIZ</c:v>
                </c:pt>
                <c:pt idx="2">
                  <c:v>AUS</c:v>
                </c:pt>
                <c:pt idx="3">
                  <c:v>FRA</c:v>
                </c:pt>
                <c:pt idx="4">
                  <c:v>NETH</c:v>
                </c:pt>
                <c:pt idx="5">
                  <c:v>NOR</c:v>
                </c:pt>
                <c:pt idx="6">
                  <c:v>US</c:v>
                </c:pt>
                <c:pt idx="7">
                  <c:v>NZ</c:v>
                </c:pt>
                <c:pt idx="8">
                  <c:v>SWE</c:v>
                </c:pt>
                <c:pt idx="9">
                  <c:v>GER</c:v>
                </c:pt>
              </c:strCache>
            </c:strRef>
          </c:cat>
          <c:val>
            <c:numRef>
              <c:f>Sheet1!$E$2:$E$11</c:f>
              <c:numCache>
                <c:formatCode>General</c:formatCode>
                <c:ptCount val="10"/>
                <c:pt idx="0" formatCode="0.00">
                  <c:v>145.4</c:v>
                </c:pt>
                <c:pt idx="6">
                  <c:v>60.338000000000001</c:v>
                </c:pt>
              </c:numCache>
            </c:numRef>
          </c:val>
          <c:extLst>
            <c:ext xmlns:c16="http://schemas.microsoft.com/office/drawing/2014/chart" uri="{C3380CC4-5D6E-409C-BE32-E72D297353CC}">
              <c16:uniqueId val="{00000000-09CB-497F-9BF7-07232291B6BB}"/>
            </c:ext>
          </c:extLst>
        </c:ser>
        <c:ser>
          <c:idx val="1"/>
          <c:order val="1"/>
          <c:tx>
            <c:strRef>
              <c:f>Sheet1!$C$1</c:f>
              <c:strCache>
                <c:ptCount val="1"/>
                <c:pt idx="0">
                  <c:v>Psychologists</c:v>
                </c:pt>
              </c:strCache>
            </c:strRef>
          </c:tx>
          <c:spPr>
            <a:solidFill>
              <a:schemeClr val="tx2"/>
            </a:solidFill>
            <a:ln>
              <a:noFill/>
            </a:ln>
            <a:effectLst/>
          </c:spPr>
          <c:invertIfNegative val="0"/>
          <c:dPt>
            <c:idx val="6"/>
            <c:invertIfNegative val="0"/>
            <c:bubble3D val="0"/>
            <c:spPr>
              <a:solidFill>
                <a:schemeClr val="tx2"/>
              </a:solidFill>
              <a:ln>
                <a:noFill/>
              </a:ln>
              <a:effectLst/>
            </c:spPr>
            <c:extLst>
              <c:ext xmlns:c16="http://schemas.microsoft.com/office/drawing/2014/chart" uri="{C3380CC4-5D6E-409C-BE32-E72D297353CC}">
                <c16:uniqueId val="{0000000D-09CB-497F-9BF7-07232291B6BB}"/>
              </c:ext>
            </c:extLst>
          </c:dPt>
          <c:dLbls>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CAN</c:v>
                </c:pt>
                <c:pt idx="1">
                  <c:v>SWIZ</c:v>
                </c:pt>
                <c:pt idx="2">
                  <c:v>AUS</c:v>
                </c:pt>
                <c:pt idx="3">
                  <c:v>FRA</c:v>
                </c:pt>
                <c:pt idx="4">
                  <c:v>NETH</c:v>
                </c:pt>
                <c:pt idx="5">
                  <c:v>NOR</c:v>
                </c:pt>
                <c:pt idx="6">
                  <c:v>US</c:v>
                </c:pt>
                <c:pt idx="7">
                  <c:v>NZ</c:v>
                </c:pt>
                <c:pt idx="8">
                  <c:v>SWE</c:v>
                </c:pt>
                <c:pt idx="9">
                  <c:v>GER</c:v>
                </c:pt>
              </c:strCache>
            </c:strRef>
          </c:cat>
          <c:val>
            <c:numRef>
              <c:f>Sheet1!$C$2:$C$11</c:f>
              <c:numCache>
                <c:formatCode>0.00</c:formatCode>
                <c:ptCount val="10"/>
                <c:pt idx="0">
                  <c:v>48.74</c:v>
                </c:pt>
                <c:pt idx="1">
                  <c:v>84.137</c:v>
                </c:pt>
                <c:pt idx="2">
                  <c:v>103.036</c:v>
                </c:pt>
                <c:pt idx="3">
                  <c:v>48.7</c:v>
                </c:pt>
                <c:pt idx="4">
                  <c:v>123.464</c:v>
                </c:pt>
                <c:pt idx="5">
                  <c:v>73.522000000000006</c:v>
                </c:pt>
                <c:pt idx="6" formatCode="General">
                  <c:v>29.864000000000001</c:v>
                </c:pt>
                <c:pt idx="9">
                  <c:v>49.555</c:v>
                </c:pt>
              </c:numCache>
            </c:numRef>
          </c:val>
          <c:extLst>
            <c:ext xmlns:c16="http://schemas.microsoft.com/office/drawing/2014/chart" uri="{C3380CC4-5D6E-409C-BE32-E72D297353CC}">
              <c16:uniqueId val="{00000001-09CB-497F-9BF7-07232291B6BB}"/>
            </c:ext>
          </c:extLst>
        </c:ser>
        <c:ser>
          <c:idx val="2"/>
          <c:order val="2"/>
          <c:tx>
            <c:strRef>
              <c:f>Sheet1!$D$1</c:f>
              <c:strCache>
                <c:ptCount val="1"/>
                <c:pt idx="0">
                  <c:v>Nurses</c:v>
                </c:pt>
              </c:strCache>
            </c:strRef>
          </c:tx>
          <c:spPr>
            <a:solidFill>
              <a:schemeClr val="accent2"/>
            </a:solidFill>
            <a:ln>
              <a:noFill/>
            </a:ln>
            <a:effectLst/>
          </c:spPr>
          <c:invertIfNegative val="0"/>
          <c:dPt>
            <c:idx val="6"/>
            <c:invertIfNegative val="0"/>
            <c:bubble3D val="0"/>
            <c:spPr>
              <a:solidFill>
                <a:schemeClr val="accent2"/>
              </a:solidFill>
              <a:ln>
                <a:noFill/>
              </a:ln>
              <a:effectLst/>
            </c:spPr>
            <c:extLst>
              <c:ext xmlns:c16="http://schemas.microsoft.com/office/drawing/2014/chart" uri="{C3380CC4-5D6E-409C-BE32-E72D297353CC}">
                <c16:uniqueId val="{0000000B-09CB-497F-9BF7-07232291B6BB}"/>
              </c:ext>
            </c:extLst>
          </c:dPt>
          <c:dLbls>
            <c:dLbl>
              <c:idx val="6"/>
              <c:layout>
                <c:manualLayout>
                  <c:x val="1.4125957317857644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9CB-497F-9BF7-07232291B6BB}"/>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CAN</c:v>
                </c:pt>
                <c:pt idx="1">
                  <c:v>SWIZ</c:v>
                </c:pt>
                <c:pt idx="2">
                  <c:v>AUS</c:v>
                </c:pt>
                <c:pt idx="3">
                  <c:v>FRA</c:v>
                </c:pt>
                <c:pt idx="4">
                  <c:v>NETH</c:v>
                </c:pt>
                <c:pt idx="5">
                  <c:v>NOR</c:v>
                </c:pt>
                <c:pt idx="6">
                  <c:v>US</c:v>
                </c:pt>
                <c:pt idx="7">
                  <c:v>NZ</c:v>
                </c:pt>
                <c:pt idx="8">
                  <c:v>SWE</c:v>
                </c:pt>
                <c:pt idx="9">
                  <c:v>GER</c:v>
                </c:pt>
              </c:strCache>
            </c:strRef>
          </c:cat>
          <c:val>
            <c:numRef>
              <c:f>Sheet1!$D$2:$D$11</c:f>
              <c:numCache>
                <c:formatCode>0.00</c:formatCode>
                <c:ptCount val="10"/>
                <c:pt idx="0">
                  <c:v>68.659000000000006</c:v>
                </c:pt>
                <c:pt idx="1">
                  <c:v>92.659000000000006</c:v>
                </c:pt>
                <c:pt idx="2">
                  <c:v>90.581999999999994</c:v>
                </c:pt>
                <c:pt idx="3">
                  <c:v>98.016999999999996</c:v>
                </c:pt>
                <c:pt idx="6" formatCode="General">
                  <c:v>4.2830000000000004</c:v>
                </c:pt>
                <c:pt idx="7">
                  <c:v>75.132000000000005</c:v>
                </c:pt>
                <c:pt idx="8">
                  <c:v>50.566000000000003</c:v>
                </c:pt>
              </c:numCache>
            </c:numRef>
          </c:val>
          <c:extLst>
            <c:ext xmlns:c16="http://schemas.microsoft.com/office/drawing/2014/chart" uri="{C3380CC4-5D6E-409C-BE32-E72D297353CC}">
              <c16:uniqueId val="{00000002-09CB-497F-9BF7-07232291B6BB}"/>
            </c:ext>
          </c:extLst>
        </c:ser>
        <c:ser>
          <c:idx val="0"/>
          <c:order val="3"/>
          <c:tx>
            <c:strRef>
              <c:f>Sheet1!$B$1</c:f>
              <c:strCache>
                <c:ptCount val="1"/>
                <c:pt idx="0">
                  <c:v>Psychiatrists</c:v>
                </c:pt>
              </c:strCache>
            </c:strRef>
          </c:tx>
          <c:spPr>
            <a:solidFill>
              <a:schemeClr val="tx1">
                <a:lumMod val="60000"/>
                <a:lumOff val="40000"/>
              </a:schemeClr>
            </a:solidFill>
            <a:ln>
              <a:noFill/>
            </a:ln>
            <a:effectLst/>
          </c:spPr>
          <c:invertIfNegative val="0"/>
          <c:dPt>
            <c:idx val="0"/>
            <c:invertIfNegative val="0"/>
            <c:bubble3D val="0"/>
            <c:spPr>
              <a:solidFill>
                <a:schemeClr val="tx1">
                  <a:lumMod val="60000"/>
                  <a:lumOff val="40000"/>
                </a:schemeClr>
              </a:solidFill>
              <a:ln>
                <a:noFill/>
              </a:ln>
              <a:effectLst/>
            </c:spPr>
            <c:extLst>
              <c:ext xmlns:c16="http://schemas.microsoft.com/office/drawing/2014/chart" uri="{C3380CC4-5D6E-409C-BE32-E72D297353CC}">
                <c16:uniqueId val="{00000004-09CB-497F-9BF7-07232291B6BB}"/>
              </c:ext>
            </c:extLst>
          </c:dPt>
          <c:dPt>
            <c:idx val="6"/>
            <c:invertIfNegative val="0"/>
            <c:bubble3D val="0"/>
            <c:spPr>
              <a:solidFill>
                <a:schemeClr val="tx1">
                  <a:lumMod val="60000"/>
                  <a:lumOff val="40000"/>
                </a:schemeClr>
              </a:solidFill>
              <a:ln>
                <a:noFill/>
              </a:ln>
              <a:effectLst/>
            </c:spPr>
            <c:extLst>
              <c:ext xmlns:c16="http://schemas.microsoft.com/office/drawing/2014/chart" uri="{C3380CC4-5D6E-409C-BE32-E72D297353CC}">
                <c16:uniqueId val="{0000000A-09CB-497F-9BF7-07232291B6BB}"/>
              </c:ext>
            </c:extLst>
          </c:dPt>
          <c:dPt>
            <c:idx val="8"/>
            <c:invertIfNegative val="0"/>
            <c:bubble3D val="0"/>
            <c:spPr>
              <a:solidFill>
                <a:schemeClr val="tx1">
                  <a:lumMod val="60000"/>
                  <a:lumOff val="40000"/>
                </a:schemeClr>
              </a:solidFill>
              <a:ln>
                <a:noFill/>
              </a:ln>
              <a:effectLst/>
            </c:spPr>
            <c:extLst>
              <c:ext xmlns:c16="http://schemas.microsoft.com/office/drawing/2014/chart" uri="{C3380CC4-5D6E-409C-BE32-E72D297353CC}">
                <c16:uniqueId val="{00000006-09CB-497F-9BF7-07232291B6BB}"/>
              </c:ext>
            </c:extLst>
          </c:dPt>
          <c:dPt>
            <c:idx val="9"/>
            <c:invertIfNegative val="0"/>
            <c:bubble3D val="0"/>
            <c:spPr>
              <a:solidFill>
                <a:schemeClr val="tx1">
                  <a:lumMod val="60000"/>
                  <a:lumOff val="40000"/>
                </a:schemeClr>
              </a:solidFill>
              <a:ln>
                <a:noFill/>
              </a:ln>
              <a:effectLst/>
            </c:spPr>
            <c:extLst>
              <c:ext xmlns:c16="http://schemas.microsoft.com/office/drawing/2014/chart" uri="{C3380CC4-5D6E-409C-BE32-E72D297353CC}">
                <c16:uniqueId val="{00000008-09CB-497F-9BF7-07232291B6BB}"/>
              </c:ext>
            </c:extLst>
          </c:dPt>
          <c:dLbls>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CAN</c:v>
                </c:pt>
                <c:pt idx="1">
                  <c:v>SWIZ</c:v>
                </c:pt>
                <c:pt idx="2">
                  <c:v>AUS</c:v>
                </c:pt>
                <c:pt idx="3">
                  <c:v>FRA</c:v>
                </c:pt>
                <c:pt idx="4">
                  <c:v>NETH</c:v>
                </c:pt>
                <c:pt idx="5">
                  <c:v>NOR</c:v>
                </c:pt>
                <c:pt idx="6">
                  <c:v>US</c:v>
                </c:pt>
                <c:pt idx="7">
                  <c:v>NZ</c:v>
                </c:pt>
                <c:pt idx="8">
                  <c:v>SWE</c:v>
                </c:pt>
                <c:pt idx="9">
                  <c:v>GER</c:v>
                </c:pt>
              </c:strCache>
            </c:strRef>
          </c:cat>
          <c:val>
            <c:numRef>
              <c:f>Sheet1!$B$2:$B$11</c:f>
              <c:numCache>
                <c:formatCode>0.00</c:formatCode>
                <c:ptCount val="10"/>
                <c:pt idx="0">
                  <c:v>14.679</c:v>
                </c:pt>
                <c:pt idx="1">
                  <c:v>43.956000000000003</c:v>
                </c:pt>
                <c:pt idx="2">
                  <c:v>13.525</c:v>
                </c:pt>
                <c:pt idx="3">
                  <c:v>20.9</c:v>
                </c:pt>
                <c:pt idx="4">
                  <c:v>20.87</c:v>
                </c:pt>
                <c:pt idx="5">
                  <c:v>48.04</c:v>
                </c:pt>
                <c:pt idx="6" formatCode="0">
                  <c:v>10.542</c:v>
                </c:pt>
                <c:pt idx="7">
                  <c:v>28.54</c:v>
                </c:pt>
                <c:pt idx="8">
                  <c:v>20.863</c:v>
                </c:pt>
                <c:pt idx="9">
                  <c:v>13.202</c:v>
                </c:pt>
              </c:numCache>
            </c:numRef>
          </c:val>
          <c:extLst>
            <c:ext xmlns:c16="http://schemas.microsoft.com/office/drawing/2014/chart" uri="{C3380CC4-5D6E-409C-BE32-E72D297353CC}">
              <c16:uniqueId val="{00000009-09CB-497F-9BF7-07232291B6BB}"/>
            </c:ext>
          </c:extLst>
        </c:ser>
        <c:dLbls>
          <c:showLegendKey val="0"/>
          <c:showVal val="0"/>
          <c:showCatName val="0"/>
          <c:showSerName val="0"/>
          <c:showPercent val="0"/>
          <c:showBubbleSize val="0"/>
        </c:dLbls>
        <c:gapWidth val="55"/>
        <c:overlap val="100"/>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valAx>
      <c:spPr>
        <a:noFill/>
        <a:ln>
          <a:noFill/>
        </a:ln>
        <a:effectLst/>
      </c:spPr>
    </c:plotArea>
    <c:legend>
      <c:legendPos val="r"/>
      <c:layout>
        <c:manualLayout>
          <c:xMode val="edge"/>
          <c:yMode val="edge"/>
          <c:x val="0.85636614173228354"/>
          <c:y val="4.5622521492143082E-2"/>
          <c:w val="0.13530052493438322"/>
          <c:h val="0.268916689017855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yes</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3-47AF-41CA-A273-FF08F14A338B}"/>
              </c:ext>
            </c:extLst>
          </c:dPt>
          <c:dPt>
            <c:idx val="5"/>
            <c:invertIfNegative val="0"/>
            <c:bubble3D val="0"/>
            <c:spPr>
              <a:solidFill>
                <a:schemeClr val="tx2"/>
              </a:solidFill>
              <a:ln>
                <a:noFill/>
              </a:ln>
              <a:effectLst/>
            </c:spPr>
            <c:extLst>
              <c:ext xmlns:c16="http://schemas.microsoft.com/office/drawing/2014/chart" uri="{C3380CC4-5D6E-409C-BE32-E72D297353CC}">
                <c16:uniqueId val="{00000000-0CD3-4181-BA53-3D84533E1E16}"/>
              </c:ext>
            </c:extLst>
          </c:dPt>
          <c:dPt>
            <c:idx val="10"/>
            <c:invertIfNegative val="0"/>
            <c:bubble3D val="0"/>
            <c:spPr>
              <a:solidFill>
                <a:schemeClr val="bg2"/>
              </a:solidFill>
              <a:ln>
                <a:noFill/>
              </a:ln>
              <a:effectLst/>
            </c:spPr>
            <c:extLst>
              <c:ext xmlns:c16="http://schemas.microsoft.com/office/drawing/2014/chart" uri="{C3380CC4-5D6E-409C-BE32-E72D297353CC}">
                <c16:uniqueId val="{00000001-B5D1-4925-8530-EC0153297CB0}"/>
              </c:ext>
            </c:extLst>
          </c:dPt>
          <c:dLbls>
            <c:dLbl>
              <c:idx val="10"/>
              <c:layout>
                <c:manualLayout>
                  <c:x val="0"/>
                  <c:y val="5.7240959792905818E-2"/>
                </c:manualLayout>
              </c:layout>
              <c:tx>
                <c:rich>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fld id="{9E8D4B28-88C6-4261-B584-813FE0A14FFE}" type="VALUE">
                      <a:rPr lang="en-US">
                        <a:solidFill>
                          <a:schemeClr val="bg1"/>
                        </a:solidFill>
                      </a:rPr>
                      <a:pPr>
                        <a:defRPr sz="1400" b="1">
                          <a:solidFill>
                            <a:schemeClr val="bg2"/>
                          </a:solidFill>
                        </a:defRPr>
                      </a:pPr>
                      <a:t>[VALUE]</a:t>
                    </a:fld>
                    <a:endParaRPr lang="en-US"/>
                  </a:p>
                </c:rich>
              </c:tx>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5D1-4925-8530-EC0153297CB0}"/>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NETH</c:v>
                </c:pt>
                <c:pt idx="1">
                  <c:v>SWE</c:v>
                </c:pt>
                <c:pt idx="2">
                  <c:v>AUS</c:v>
                </c:pt>
                <c:pt idx="3">
                  <c:v>CAN</c:v>
                </c:pt>
                <c:pt idx="4">
                  <c:v>NZ</c:v>
                </c:pt>
                <c:pt idx="5">
                  <c:v>US</c:v>
                </c:pt>
                <c:pt idx="6">
                  <c:v>FRA</c:v>
                </c:pt>
                <c:pt idx="7">
                  <c:v>UK</c:v>
                </c:pt>
                <c:pt idx="8">
                  <c:v>NOR</c:v>
                </c:pt>
                <c:pt idx="9">
                  <c:v>SWIZ</c:v>
                </c:pt>
                <c:pt idx="10">
                  <c:v>GER</c:v>
                </c:pt>
              </c:strCache>
            </c:strRef>
          </c:cat>
          <c:val>
            <c:numRef>
              <c:f>Sheet1!$B$2:$B$12</c:f>
              <c:numCache>
                <c:formatCode>General</c:formatCode>
                <c:ptCount val="11"/>
                <c:pt idx="0">
                  <c:v>94</c:v>
                </c:pt>
                <c:pt idx="1">
                  <c:v>93</c:v>
                </c:pt>
                <c:pt idx="2">
                  <c:v>56</c:v>
                </c:pt>
                <c:pt idx="3">
                  <c:v>41</c:v>
                </c:pt>
                <c:pt idx="4">
                  <c:v>33</c:v>
                </c:pt>
                <c:pt idx="5">
                  <c:v>33</c:v>
                </c:pt>
                <c:pt idx="6">
                  <c:v>31</c:v>
                </c:pt>
                <c:pt idx="7">
                  <c:v>31</c:v>
                </c:pt>
                <c:pt idx="8">
                  <c:v>14</c:v>
                </c:pt>
                <c:pt idx="9">
                  <c:v>13</c:v>
                </c:pt>
                <c:pt idx="10">
                  <c:v>5</c:v>
                </c:pt>
              </c:numCache>
            </c:numRef>
          </c:val>
          <c:extLst>
            <c:ext xmlns:c16="http://schemas.microsoft.com/office/drawing/2014/chart" uri="{C3380CC4-5D6E-409C-BE32-E72D297353CC}">
              <c16:uniqueId val="{00000000-47AF-41CA-A273-FF08F14A338B}"/>
            </c:ext>
          </c:extLst>
        </c:ser>
        <c:dLbls>
          <c:showLegendKey val="0"/>
          <c:showVal val="0"/>
          <c:showCatName val="0"/>
          <c:showSerName val="0"/>
          <c:showPercent val="0"/>
          <c:showBubbleSize val="0"/>
        </c:dLbls>
        <c:gapWidth val="45"/>
        <c:overlap val="-27"/>
        <c:axId val="654359480"/>
        <c:axId val="654356736"/>
      </c:barChart>
      <c:catAx>
        <c:axId val="654359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6736"/>
        <c:crosses val="autoZero"/>
        <c:auto val="1"/>
        <c:lblAlgn val="ctr"/>
        <c:lblOffset val="100"/>
        <c:noMultiLvlLbl val="0"/>
      </c:catAx>
      <c:valAx>
        <c:axId val="654356736"/>
        <c:scaling>
          <c:orientation val="minMax"/>
          <c:max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54359480"/>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0.07393</cdr:x>
      <cdr:y>0.6226</cdr:y>
    </cdr:from>
    <cdr:to>
      <cdr:x>0.27781</cdr:x>
      <cdr:y>0.69234</cdr:y>
    </cdr:to>
    <cdr:sp macro="" textlink="">
      <cdr:nvSpPr>
        <cdr:cNvPr id="2" name="TextBox 1">
          <a:extLst xmlns:a="http://schemas.openxmlformats.org/drawingml/2006/main">
            <a:ext uri="{FF2B5EF4-FFF2-40B4-BE49-F238E27FC236}">
              <a16:creationId xmlns:a16="http://schemas.microsoft.com/office/drawing/2014/main" id="{0505A07E-9868-4AE9-8351-43AAFBF79C5A}"/>
            </a:ext>
          </a:extLst>
        </cdr:cNvPr>
        <cdr:cNvSpPr txBox="1"/>
      </cdr:nvSpPr>
      <cdr:spPr>
        <a:xfrm xmlns:a="http://schemas.openxmlformats.org/drawingml/2006/main">
          <a:off x="675990" y="2562881"/>
          <a:ext cx="1864279" cy="2870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dirty="0">
              <a:solidFill>
                <a:schemeClr val="accent2"/>
              </a:solidFill>
            </a:rPr>
            <a:t>OECD average: 3</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5/21/2020</a:t>
            </a:fld>
            <a:endParaRPr lang="en-US" b="1">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5/21/2020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10</a:t>
            </a:fld>
            <a:endParaRPr lang="en-US"/>
          </a:p>
        </p:txBody>
      </p:sp>
    </p:spTree>
    <p:extLst>
      <p:ext uri="{BB962C8B-B14F-4D97-AF65-F5344CB8AC3E}">
        <p14:creationId xmlns:p14="http://schemas.microsoft.com/office/powerpoint/2010/main" val="39043697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368920"/>
            <a:ext cx="7308811" cy="408452"/>
          </a:xfrm>
          <a:prstGeom prst="rect">
            <a:avLst/>
          </a:prstGeom>
          <a:noFill/>
        </p:spPr>
        <p:txBody>
          <a:bodyPr wrap="square" lIns="0" tIns="0" rIns="0" bIns="0" rtlCol="0" anchor="ctr" anchorCtr="0">
            <a:noAutofit/>
          </a:bodyPr>
          <a:lstStyle/>
          <a:p>
            <a:r>
              <a:rPr lang="en-US" sz="900"/>
              <a:t>Source: OECD Health Data, 2019.</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1" name="Slide Number Placeholder 5"/>
          <p:cNvSpPr txBox="1">
            <a:spLocks/>
          </p:cNvSpPr>
          <p:nvPr userDrawn="1"/>
        </p:nvSpPr>
        <p:spPr>
          <a:xfrm>
            <a:off x="8480962" y="5916168"/>
            <a:ext cx="282574" cy="777240"/>
          </a:xfrm>
          <a:prstGeom prst="rect">
            <a:avLst/>
          </a:prstGeom>
        </p:spPr>
        <p:txBody>
          <a:bodyPr vert="horz" wrap="none" lIns="0" tIns="0" rIns="0" bIns="0" rtlCol="0" anchor="b" anchorCtr="0">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1"/>
                </a:solidFill>
                <a:latin typeface="+mn-lt"/>
              </a:rPr>
              <a:pPr algn="r"/>
              <a:t>‹#›</a:t>
            </a:fld>
            <a:endParaRPr lang="en-US" sz="900">
              <a:solidFill>
                <a:schemeClr val="tx1"/>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20206"/>
          <a:stretch/>
        </p:blipFill>
        <p:spPr>
          <a:xfrm>
            <a:off x="228600" y="6087822"/>
            <a:ext cx="2077720" cy="770178"/>
          </a:xfrm>
          <a:prstGeom prst="rect">
            <a:avLst/>
          </a:prstGeom>
        </p:spPr>
      </p:pic>
    </p:spTree>
    <p:extLst>
      <p:ext uri="{BB962C8B-B14F-4D97-AF65-F5344CB8AC3E}">
        <p14:creationId xmlns:p14="http://schemas.microsoft.com/office/powerpoint/2010/main" val="376652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a:p>
        </p:txBody>
      </p:sp>
      <p:sp>
        <p:nvSpPr>
          <p:cNvPr id="57" name="Chart Placeholder 5"/>
          <p:cNvSpPr>
            <a:spLocks noGrp="1"/>
          </p:cNvSpPr>
          <p:nvPr>
            <p:ph type="chart" sz="quarter" idx="19"/>
          </p:nvPr>
        </p:nvSpPr>
        <p:spPr>
          <a:xfrm>
            <a:off x="0" y="1165527"/>
            <a:ext cx="9143999" cy="4115388"/>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455E8D7-A5BF-E048-B785-90F95E44B0B6}"/>
              </a:ext>
            </a:extLst>
          </p:cNvPr>
          <p:cNvSpPr txBox="1"/>
          <p:nvPr userDrawn="1"/>
        </p:nvSpPr>
        <p:spPr>
          <a:xfrm>
            <a:off x="1845892" y="6400800"/>
            <a:ext cx="6900869" cy="369332"/>
          </a:xfrm>
          <a:prstGeom prst="rect">
            <a:avLst/>
          </a:prstGeom>
          <a:noFill/>
        </p:spPr>
        <p:txBody>
          <a:bodyPr wrap="square" rtlCol="0">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t>Source: </a:t>
            </a:r>
            <a:r>
              <a:rPr lang="en-US" sz="900" err="1"/>
              <a:t>Roosa</a:t>
            </a:r>
            <a:r>
              <a:rPr lang="en-US" sz="900"/>
              <a:t> </a:t>
            </a:r>
            <a:r>
              <a:rPr lang="en-US" sz="900" err="1"/>
              <a:t>Tikkanen</a:t>
            </a:r>
            <a:r>
              <a:rPr lang="en-US" sz="900"/>
              <a:t> et al., </a:t>
            </a:r>
            <a:r>
              <a:rPr lang="en-US" sz="900" i="1"/>
              <a:t>Mental Health Conditions and Substance U</a:t>
            </a:r>
            <a:r>
              <a:rPr lang="en-US" sz="900" i="1" u="none">
                <a:solidFill>
                  <a:schemeClr val="tx1"/>
                </a:solidFill>
              </a:rPr>
              <a:t>se</a:t>
            </a:r>
            <a:r>
              <a:rPr lang="en-US" sz="900" i="1"/>
              <a:t>: Comparing U.S. Needs and Treatment Capacity with Those in Other High-Income Countries </a:t>
            </a:r>
            <a:r>
              <a:rPr lang="en-US" sz="900"/>
              <a:t>(Commonwealth Fund, May 2020).</a:t>
            </a:r>
          </a:p>
        </p:txBody>
      </p:sp>
    </p:spTree>
    <p:extLst>
      <p:ext uri="{BB962C8B-B14F-4D97-AF65-F5344CB8AC3E}">
        <p14:creationId xmlns:p14="http://schemas.microsoft.com/office/powerpoint/2010/main" val="614240325"/>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11476154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a:t>Depression, Anxiety, or Other Mental Health Diagnoses Among Adults, 2016</a:t>
            </a:r>
          </a:p>
        </p:txBody>
      </p:sp>
      <p:graphicFrame>
        <p:nvGraphicFramePr>
          <p:cNvPr id="13" name="Chart Placeholder 9">
            <a:extLst>
              <a:ext uri="{FF2B5EF4-FFF2-40B4-BE49-F238E27FC236}">
                <a16:creationId xmlns:a16="http://schemas.microsoft.com/office/drawing/2014/main" id="{56EF7E93-5DF9-49BB-980B-D76DDCE40179}"/>
              </a:ext>
            </a:extLst>
          </p:cNvPr>
          <p:cNvGraphicFramePr>
            <a:graphicFrameLocks noGrp="1"/>
          </p:cNvGraphicFramePr>
          <p:nvPr>
            <p:ph type="chart" sz="quarter" idx="19"/>
            <p:extLst>
              <p:ext uri="{D42A27DB-BD31-4B8C-83A1-F6EECF244321}">
                <p14:modId xmlns:p14="http://schemas.microsoft.com/office/powerpoint/2010/main" val="4083845799"/>
              </p:ext>
            </p:extLst>
          </p:nvPr>
        </p:nvGraphicFramePr>
        <p:xfrm>
          <a:off x="0" y="1165527"/>
          <a:ext cx="8455843" cy="4115388"/>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10"/>
          <p:cNvSpPr>
            <a:spLocks noGrp="1"/>
          </p:cNvSpPr>
          <p:nvPr>
            <p:ph type="body" sz="quarter" idx="22"/>
          </p:nvPr>
        </p:nvSpPr>
        <p:spPr/>
        <p:txBody>
          <a:bodyPr/>
          <a:lstStyle/>
          <a:p>
            <a:r>
              <a:rPr lang="en-US" i="1"/>
              <a:t>Question:</a:t>
            </a:r>
            <a:r>
              <a:rPr lang="en-US"/>
              <a:t> Have you ever been told by a doctor that you have, or have had, depression, anxiety, or other mental health problems?</a:t>
            </a:r>
          </a:p>
          <a:p>
            <a:r>
              <a:rPr lang="en-US"/>
              <a:t>Data: 2016 Commonwealth Fund International Health Policy Survey.</a:t>
            </a:r>
          </a:p>
        </p:txBody>
      </p:sp>
      <p:sp>
        <p:nvSpPr>
          <p:cNvPr id="12" name="TextBox 11"/>
          <p:cNvSpPr txBox="1"/>
          <p:nvPr/>
        </p:nvSpPr>
        <p:spPr>
          <a:xfrm>
            <a:off x="73152" y="804672"/>
            <a:ext cx="3768919" cy="184666"/>
          </a:xfrm>
          <a:prstGeom prst="rect">
            <a:avLst/>
          </a:prstGeom>
          <a:noFill/>
        </p:spPr>
        <p:txBody>
          <a:bodyPr wrap="square" lIns="0" tIns="0" rIns="0" bIns="0" rtlCol="0">
            <a:spAutoFit/>
          </a:bodyPr>
          <a:lstStyle/>
          <a:p>
            <a:r>
              <a:rPr lang="en-US" sz="1200" i="1"/>
              <a:t>Percent</a:t>
            </a:r>
          </a:p>
        </p:txBody>
      </p:sp>
    </p:spTree>
    <p:extLst>
      <p:ext uri="{BB962C8B-B14F-4D97-AF65-F5344CB8AC3E}">
        <p14:creationId xmlns:p14="http://schemas.microsoft.com/office/powerpoint/2010/main" val="138123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2652BBE-43C5-7043-BCCF-4DCD37C16782}"/>
              </a:ext>
            </a:extLst>
          </p:cNvPr>
          <p:cNvSpPr/>
          <p:nvPr/>
        </p:nvSpPr>
        <p:spPr>
          <a:xfrm>
            <a:off x="6922008" y="3264408"/>
            <a:ext cx="721796" cy="2103120"/>
          </a:xfrm>
          <a:prstGeom prst="rect">
            <a:avLst/>
          </a:prstGeom>
          <a:solidFill>
            <a:schemeClr val="accent2">
              <a:lumMod val="20000"/>
              <a:lumOff val="80000"/>
            </a:schemeClr>
          </a:solidFill>
          <a:ln w="63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Chart Placeholder 8">
            <a:extLst>
              <a:ext uri="{FF2B5EF4-FFF2-40B4-BE49-F238E27FC236}">
                <a16:creationId xmlns:a16="http://schemas.microsoft.com/office/drawing/2014/main" id="{C35FE0D2-4B92-4F9D-A44D-B9BCB94A9685}"/>
              </a:ext>
            </a:extLst>
          </p:cNvPr>
          <p:cNvGraphicFramePr>
            <a:graphicFrameLocks noGrp="1"/>
          </p:cNvGraphicFramePr>
          <p:nvPr>
            <p:ph type="chart" sz="quarter" idx="19"/>
            <p:extLst>
              <p:ext uri="{D42A27DB-BD31-4B8C-83A1-F6EECF244321}">
                <p14:modId xmlns:p14="http://schemas.microsoft.com/office/powerpoint/2010/main" val="3882753536"/>
              </p:ext>
            </p:extLst>
          </p:nvPr>
        </p:nvGraphicFramePr>
        <p:xfrm>
          <a:off x="71501" y="1165599"/>
          <a:ext cx="8366444" cy="418110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ctrTitle"/>
          </p:nvPr>
        </p:nvSpPr>
        <p:spPr>
          <a:xfrm>
            <a:off x="98135" y="0"/>
            <a:ext cx="8902027" cy="628410"/>
          </a:xfrm>
        </p:spPr>
        <p:txBody>
          <a:bodyPr/>
          <a:lstStyle/>
          <a:p>
            <a:r>
              <a:rPr lang="en-US"/>
              <a:t>Primary Care Practice Preparedness to Manage Patients with Mental Illnesses or Substance Use–Related Issues, 2019</a:t>
            </a:r>
          </a:p>
        </p:txBody>
      </p:sp>
      <p:sp>
        <p:nvSpPr>
          <p:cNvPr id="5" name="Text Placeholder 4"/>
          <p:cNvSpPr>
            <a:spLocks noGrp="1"/>
          </p:cNvSpPr>
          <p:nvPr>
            <p:ph type="body" sz="quarter" idx="22"/>
          </p:nvPr>
        </p:nvSpPr>
        <p:spPr>
          <a:xfrm>
            <a:off x="71500" y="5697252"/>
            <a:ext cx="8997696" cy="495834"/>
          </a:xfrm>
        </p:spPr>
        <p:txBody>
          <a:bodyPr/>
          <a:lstStyle/>
          <a:p>
            <a:pPr lvl="0"/>
            <a:r>
              <a:rPr lang="en-US"/>
              <a:t>Note: Reflects primary care physicians who reported that their practices are “well prepared,” with respect to having sufficient skills and experience, to manage care for patients with mental illnesses (e.g., anxiety, mild or moderate depression) or substance use–related issues (e.g., drug, opioid, alcohol use).</a:t>
            </a:r>
          </a:p>
          <a:p>
            <a:pPr lvl="0"/>
            <a:r>
              <a:rPr lang="en-US"/>
              <a:t>* Other response categories: “somewhat prepared,” “not prepared.” Data exclude those who said “do not see these patients” (0–2% for mental illness; &lt;1%–10% for substance use–related issues).</a:t>
            </a:r>
          </a:p>
          <a:p>
            <a:r>
              <a:rPr lang="en-US"/>
              <a:t>Data: 2019 Commonwealth Fund International Health Policy Survey of Primary Care Physicians.</a:t>
            </a:r>
          </a:p>
        </p:txBody>
      </p:sp>
      <p:sp>
        <p:nvSpPr>
          <p:cNvPr id="10" name="TextBox 9">
            <a:extLst>
              <a:ext uri="{FF2B5EF4-FFF2-40B4-BE49-F238E27FC236}">
                <a16:creationId xmlns:a16="http://schemas.microsoft.com/office/drawing/2014/main" id="{5D64BBA3-703D-A54D-9528-91D91A617B51}"/>
              </a:ext>
            </a:extLst>
          </p:cNvPr>
          <p:cNvSpPr txBox="1"/>
          <p:nvPr/>
        </p:nvSpPr>
        <p:spPr>
          <a:xfrm>
            <a:off x="73152" y="804672"/>
            <a:ext cx="3768919" cy="184666"/>
          </a:xfrm>
          <a:prstGeom prst="rect">
            <a:avLst/>
          </a:prstGeom>
          <a:noFill/>
        </p:spPr>
        <p:txBody>
          <a:bodyPr wrap="square" lIns="0" tIns="0" rIns="0" bIns="0" rtlCol="0">
            <a:spAutoFit/>
          </a:bodyPr>
          <a:lstStyle/>
          <a:p>
            <a:r>
              <a:rPr lang="en-US" sz="1200" i="1"/>
              <a:t>Percent who said they were “well prepared”*</a:t>
            </a:r>
          </a:p>
        </p:txBody>
      </p:sp>
    </p:spTree>
    <p:extLst>
      <p:ext uri="{BB962C8B-B14F-4D97-AF65-F5344CB8AC3E}">
        <p14:creationId xmlns:p14="http://schemas.microsoft.com/office/powerpoint/2010/main" val="37597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a:t>Subjective Experience of Emotional Distress, 2016</a:t>
            </a:r>
          </a:p>
        </p:txBody>
      </p:sp>
      <p:graphicFrame>
        <p:nvGraphicFramePr>
          <p:cNvPr id="13" name="Chart Placeholder 9">
            <a:extLst>
              <a:ext uri="{FF2B5EF4-FFF2-40B4-BE49-F238E27FC236}">
                <a16:creationId xmlns:a16="http://schemas.microsoft.com/office/drawing/2014/main" id="{56EF7E93-5DF9-49BB-980B-D76DDCE40179}"/>
              </a:ext>
            </a:extLst>
          </p:cNvPr>
          <p:cNvGraphicFramePr>
            <a:graphicFrameLocks noGrp="1"/>
          </p:cNvGraphicFramePr>
          <p:nvPr>
            <p:ph type="chart" sz="quarter" idx="19"/>
            <p:extLst>
              <p:ext uri="{D42A27DB-BD31-4B8C-83A1-F6EECF244321}">
                <p14:modId xmlns:p14="http://schemas.microsoft.com/office/powerpoint/2010/main" val="2026785303"/>
              </p:ext>
            </p:extLst>
          </p:nvPr>
        </p:nvGraphicFramePr>
        <p:xfrm>
          <a:off x="0" y="1165225"/>
          <a:ext cx="8455843" cy="4116388"/>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10"/>
          <p:cNvSpPr>
            <a:spLocks noGrp="1"/>
          </p:cNvSpPr>
          <p:nvPr>
            <p:ph type="body" sz="quarter" idx="22"/>
          </p:nvPr>
        </p:nvSpPr>
        <p:spPr/>
        <p:txBody>
          <a:bodyPr/>
          <a:lstStyle/>
          <a:p>
            <a:r>
              <a:rPr lang="en-US" i="1"/>
              <a:t>Question:</a:t>
            </a:r>
            <a:r>
              <a:rPr lang="en-US"/>
              <a:t> In the past two years, have you experienced emotional distress, such as anxiety or great sadness, which you found difficult to cope with by yourself?</a:t>
            </a:r>
          </a:p>
          <a:p>
            <a:r>
              <a:rPr lang="en-US"/>
              <a:t>Data: 2016 Commonwealth Fund International Health Policy Survey.</a:t>
            </a:r>
          </a:p>
        </p:txBody>
      </p:sp>
      <p:sp>
        <p:nvSpPr>
          <p:cNvPr id="14" name="TextBox 13">
            <a:extLst>
              <a:ext uri="{FF2B5EF4-FFF2-40B4-BE49-F238E27FC236}">
                <a16:creationId xmlns:a16="http://schemas.microsoft.com/office/drawing/2014/main" id="{5BC4352A-91D0-174F-AB8D-65FC6D279148}"/>
              </a:ext>
            </a:extLst>
          </p:cNvPr>
          <p:cNvSpPr txBox="1"/>
          <p:nvPr/>
        </p:nvSpPr>
        <p:spPr>
          <a:xfrm>
            <a:off x="73152" y="804672"/>
            <a:ext cx="3768919" cy="184666"/>
          </a:xfrm>
          <a:prstGeom prst="rect">
            <a:avLst/>
          </a:prstGeom>
          <a:noFill/>
        </p:spPr>
        <p:txBody>
          <a:bodyPr wrap="square" lIns="0" tIns="0" rIns="0" bIns="0" rtlCol="0">
            <a:spAutoFit/>
          </a:bodyPr>
          <a:lstStyle/>
          <a:p>
            <a:r>
              <a:rPr lang="en-US" sz="1200" i="1"/>
              <a:t>Percent</a:t>
            </a:r>
          </a:p>
        </p:txBody>
      </p:sp>
    </p:spTree>
    <p:extLst>
      <p:ext uri="{BB962C8B-B14F-4D97-AF65-F5344CB8AC3E}">
        <p14:creationId xmlns:p14="http://schemas.microsoft.com/office/powerpoint/2010/main" val="173229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68D62DF-5A95-4B4A-A028-F573D8EC6B63}"/>
              </a:ext>
            </a:extLst>
          </p:cNvPr>
          <p:cNvSpPr/>
          <p:nvPr/>
        </p:nvSpPr>
        <p:spPr>
          <a:xfrm>
            <a:off x="7141464" y="1581912"/>
            <a:ext cx="688238" cy="3749040"/>
          </a:xfrm>
          <a:prstGeom prst="rect">
            <a:avLst/>
          </a:prstGeom>
          <a:solidFill>
            <a:schemeClr val="accent2">
              <a:lumMod val="20000"/>
              <a:lumOff val="80000"/>
            </a:schemeClr>
          </a:solidFill>
          <a:ln w="63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3" name="Chart Placeholder 9">
            <a:extLst>
              <a:ext uri="{FF2B5EF4-FFF2-40B4-BE49-F238E27FC236}">
                <a16:creationId xmlns:a16="http://schemas.microsoft.com/office/drawing/2014/main" id="{56EF7E93-5DF9-49BB-980B-D76DDCE40179}"/>
              </a:ext>
            </a:extLst>
          </p:cNvPr>
          <p:cNvGraphicFramePr>
            <a:graphicFrameLocks noGrp="1"/>
          </p:cNvGraphicFramePr>
          <p:nvPr>
            <p:ph type="chart" sz="quarter" idx="19"/>
            <p:extLst>
              <p:ext uri="{D42A27DB-BD31-4B8C-83A1-F6EECF244321}">
                <p14:modId xmlns:p14="http://schemas.microsoft.com/office/powerpoint/2010/main" val="3622313153"/>
              </p:ext>
            </p:extLst>
          </p:nvPr>
        </p:nvGraphicFramePr>
        <p:xfrm>
          <a:off x="71501" y="1165225"/>
          <a:ext cx="7822434" cy="418147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p:cNvSpPr>
            <a:spLocks noGrp="1"/>
          </p:cNvSpPr>
          <p:nvPr>
            <p:ph type="ctrTitle"/>
          </p:nvPr>
        </p:nvSpPr>
        <p:spPr/>
        <p:txBody>
          <a:bodyPr/>
          <a:lstStyle/>
          <a:p>
            <a:r>
              <a:rPr lang="en-US"/>
              <a:t>Socioeconomic Needs Among Adults Who Had and Had Not Experienced Emotional Distress, 2016</a:t>
            </a:r>
          </a:p>
        </p:txBody>
      </p:sp>
      <p:sp>
        <p:nvSpPr>
          <p:cNvPr id="11" name="Text Placeholder 10"/>
          <p:cNvSpPr>
            <a:spLocks noGrp="1"/>
          </p:cNvSpPr>
          <p:nvPr>
            <p:ph type="body" sz="quarter" idx="22"/>
          </p:nvPr>
        </p:nvSpPr>
        <p:spPr>
          <a:xfrm>
            <a:off x="71501" y="5696712"/>
            <a:ext cx="9001063" cy="495834"/>
          </a:xfrm>
        </p:spPr>
        <p:txBody>
          <a:bodyPr/>
          <a:lstStyle/>
          <a:p>
            <a:r>
              <a:rPr lang="en-US" i="1"/>
              <a:t>Question:</a:t>
            </a:r>
            <a:r>
              <a:rPr lang="en-US"/>
              <a:t> In the past 12 months, have you “always” or “usually” been worried or stressed about one or more of the following: having enough money to buy nutritious meals, crime or drugs in your neighborhood, and/or having enough money to pay your rent or mortgage?</a:t>
            </a:r>
          </a:p>
          <a:p>
            <a:r>
              <a:rPr lang="en-US"/>
              <a:t>* Other response categories: “sometimes,” “rarely,” “never.”</a:t>
            </a:r>
          </a:p>
          <a:p>
            <a:r>
              <a:rPr lang="en-US"/>
              <a:t>Data: 2016 Commonwealth Fund International Health Policy Survey.</a:t>
            </a:r>
          </a:p>
        </p:txBody>
      </p:sp>
      <p:sp>
        <p:nvSpPr>
          <p:cNvPr id="10" name="TextBox 9">
            <a:extLst>
              <a:ext uri="{FF2B5EF4-FFF2-40B4-BE49-F238E27FC236}">
                <a16:creationId xmlns:a16="http://schemas.microsoft.com/office/drawing/2014/main" id="{D6BF213F-9F55-E244-B5E4-6851BF065279}"/>
              </a:ext>
            </a:extLst>
          </p:cNvPr>
          <p:cNvSpPr txBox="1"/>
          <p:nvPr/>
        </p:nvSpPr>
        <p:spPr>
          <a:xfrm>
            <a:off x="73152" y="804672"/>
            <a:ext cx="3767328" cy="184666"/>
          </a:xfrm>
          <a:prstGeom prst="rect">
            <a:avLst/>
          </a:prstGeom>
          <a:noFill/>
        </p:spPr>
        <p:txBody>
          <a:bodyPr wrap="square" lIns="0" tIns="0" rIns="0" bIns="0" rtlCol="0">
            <a:spAutoFit/>
          </a:bodyPr>
          <a:lstStyle/>
          <a:p>
            <a:r>
              <a:rPr lang="en-US" sz="1200" i="1"/>
              <a:t>Percent who said “always” or “usually”*</a:t>
            </a:r>
          </a:p>
        </p:txBody>
      </p:sp>
    </p:spTree>
    <p:extLst>
      <p:ext uri="{BB962C8B-B14F-4D97-AF65-F5344CB8AC3E}">
        <p14:creationId xmlns:p14="http://schemas.microsoft.com/office/powerpoint/2010/main" val="300732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3B6386-E6D8-4F7E-B778-07D8843CE2F9}"/>
              </a:ext>
            </a:extLst>
          </p:cNvPr>
          <p:cNvSpPr>
            <a:spLocks noGrp="1"/>
          </p:cNvSpPr>
          <p:nvPr>
            <p:ph type="ctrTitle"/>
          </p:nvPr>
        </p:nvSpPr>
        <p:spPr/>
        <p:txBody>
          <a:bodyPr/>
          <a:lstStyle/>
          <a:p>
            <a:r>
              <a:rPr lang="en-US"/>
              <a:t>Did Not Want to See a Professional for Emotional Distress, 2016</a:t>
            </a:r>
          </a:p>
        </p:txBody>
      </p:sp>
      <p:graphicFrame>
        <p:nvGraphicFramePr>
          <p:cNvPr id="7" name="Chart Placeholder 9">
            <a:extLst>
              <a:ext uri="{FF2B5EF4-FFF2-40B4-BE49-F238E27FC236}">
                <a16:creationId xmlns:a16="http://schemas.microsoft.com/office/drawing/2014/main" id="{875FE88A-9A68-41E2-8D52-6E1514CCFB77}"/>
              </a:ext>
            </a:extLst>
          </p:cNvPr>
          <p:cNvGraphicFramePr>
            <a:graphicFrameLocks noGrp="1"/>
          </p:cNvGraphicFramePr>
          <p:nvPr>
            <p:ph type="chart" sz="quarter" idx="19"/>
            <p:extLst>
              <p:ext uri="{D42A27DB-BD31-4B8C-83A1-F6EECF244321}">
                <p14:modId xmlns:p14="http://schemas.microsoft.com/office/powerpoint/2010/main" val="1959112636"/>
              </p:ext>
            </p:extLst>
          </p:nvPr>
        </p:nvGraphicFramePr>
        <p:xfrm>
          <a:off x="0" y="1165225"/>
          <a:ext cx="8461094" cy="41163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0F771523-276A-4D11-B069-C3B9C6F8F048}"/>
              </a:ext>
            </a:extLst>
          </p:cNvPr>
          <p:cNvSpPr>
            <a:spLocks noGrp="1"/>
          </p:cNvSpPr>
          <p:nvPr>
            <p:ph type="body" sz="quarter" idx="22"/>
          </p:nvPr>
        </p:nvSpPr>
        <p:spPr/>
        <p:txBody>
          <a:bodyPr/>
          <a:lstStyle/>
          <a:p>
            <a:r>
              <a:rPr lang="en-US" i="1"/>
              <a:t>Question:</a:t>
            </a:r>
            <a:r>
              <a:rPr lang="en-US"/>
              <a:t> When you felt this way, were you able to get help from a professional when you needed it? </a:t>
            </a:r>
            <a:r>
              <a:rPr lang="en-US" i="1"/>
              <a:t>Response:</a:t>
            </a:r>
            <a:r>
              <a:rPr lang="en-US"/>
              <a:t> No, did not want to see a professional.</a:t>
            </a:r>
          </a:p>
          <a:p>
            <a:r>
              <a:rPr lang="en-US"/>
              <a:t>Notes: “Emotional distress” refers to adults who report they have experienced anxiety or great sadness which they found difficult to cope with by themselves in the past two years. No data shown for GER because of small sample size (n&lt;100). </a:t>
            </a:r>
          </a:p>
          <a:p>
            <a:r>
              <a:rPr lang="en-US"/>
              <a:t>Data: 2016 Commonwealth Fund International Health Policy Survey.</a:t>
            </a:r>
          </a:p>
        </p:txBody>
      </p:sp>
      <p:sp>
        <p:nvSpPr>
          <p:cNvPr id="14" name="TextBox 13">
            <a:extLst>
              <a:ext uri="{FF2B5EF4-FFF2-40B4-BE49-F238E27FC236}">
                <a16:creationId xmlns:a16="http://schemas.microsoft.com/office/drawing/2014/main" id="{3DC1C441-6D6B-5F41-86CD-8DD83C6CC76A}"/>
              </a:ext>
            </a:extLst>
          </p:cNvPr>
          <p:cNvSpPr txBox="1"/>
          <p:nvPr/>
        </p:nvSpPr>
        <p:spPr>
          <a:xfrm>
            <a:off x="73152" y="804672"/>
            <a:ext cx="5303520" cy="184666"/>
          </a:xfrm>
          <a:prstGeom prst="rect">
            <a:avLst/>
          </a:prstGeom>
          <a:noFill/>
        </p:spPr>
        <p:txBody>
          <a:bodyPr wrap="square" lIns="0" tIns="0" rIns="0" bIns="0" rtlCol="0">
            <a:spAutoFit/>
          </a:bodyPr>
          <a:lstStyle/>
          <a:p>
            <a:r>
              <a:rPr lang="en-US" sz="1200" i="1"/>
              <a:t>Percent who had experienced emotional distress</a:t>
            </a:r>
          </a:p>
        </p:txBody>
      </p:sp>
      <p:sp>
        <p:nvSpPr>
          <p:cNvPr id="2" name="TextBox 1">
            <a:extLst>
              <a:ext uri="{FF2B5EF4-FFF2-40B4-BE49-F238E27FC236}">
                <a16:creationId xmlns:a16="http://schemas.microsoft.com/office/drawing/2014/main" id="{99632793-2F60-814F-BDF1-C965E4DFDAF9}"/>
              </a:ext>
            </a:extLst>
          </p:cNvPr>
          <p:cNvSpPr txBox="1"/>
          <p:nvPr/>
        </p:nvSpPr>
        <p:spPr>
          <a:xfrm>
            <a:off x="2857500" y="471488"/>
            <a:ext cx="184731" cy="461665"/>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81837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3B6386-E6D8-4F7E-B778-07D8843CE2F9}"/>
              </a:ext>
            </a:extLst>
          </p:cNvPr>
          <p:cNvSpPr>
            <a:spLocks noGrp="1"/>
          </p:cNvSpPr>
          <p:nvPr>
            <p:ph type="ctrTitle"/>
          </p:nvPr>
        </p:nvSpPr>
        <p:spPr/>
        <p:txBody>
          <a:bodyPr/>
          <a:lstStyle/>
          <a:p>
            <a:r>
              <a:rPr lang="en-US"/>
              <a:t>Unable to Get or Afford Needed Mental Health Care, 2016</a:t>
            </a:r>
          </a:p>
        </p:txBody>
      </p:sp>
      <p:graphicFrame>
        <p:nvGraphicFramePr>
          <p:cNvPr id="7" name="Chart Placeholder 9">
            <a:extLst>
              <a:ext uri="{FF2B5EF4-FFF2-40B4-BE49-F238E27FC236}">
                <a16:creationId xmlns:a16="http://schemas.microsoft.com/office/drawing/2014/main" id="{875FE88A-9A68-41E2-8D52-6E1514CCFB77}"/>
              </a:ext>
            </a:extLst>
          </p:cNvPr>
          <p:cNvGraphicFramePr>
            <a:graphicFrameLocks noGrp="1"/>
          </p:cNvGraphicFramePr>
          <p:nvPr>
            <p:ph type="chart" sz="quarter" idx="19"/>
            <p:extLst>
              <p:ext uri="{D42A27DB-BD31-4B8C-83A1-F6EECF244321}">
                <p14:modId xmlns:p14="http://schemas.microsoft.com/office/powerpoint/2010/main" val="3691773526"/>
              </p:ext>
            </p:extLst>
          </p:nvPr>
        </p:nvGraphicFramePr>
        <p:xfrm>
          <a:off x="0" y="1165225"/>
          <a:ext cx="8461094" cy="41163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0F771523-276A-4D11-B069-C3B9C6F8F048}"/>
              </a:ext>
            </a:extLst>
          </p:cNvPr>
          <p:cNvSpPr>
            <a:spLocks noGrp="1"/>
          </p:cNvSpPr>
          <p:nvPr>
            <p:ph type="body" sz="quarter" idx="22"/>
          </p:nvPr>
        </p:nvSpPr>
        <p:spPr/>
        <p:txBody>
          <a:bodyPr/>
          <a:lstStyle/>
          <a:p>
            <a:r>
              <a:rPr lang="en-US" i="1"/>
              <a:t>Question:</a:t>
            </a:r>
            <a:r>
              <a:rPr lang="en-US"/>
              <a:t> When you felt this way, were you able to get help from a professional when you needed it? </a:t>
            </a:r>
            <a:r>
              <a:rPr lang="en-US" i="1"/>
              <a:t>Response:</a:t>
            </a:r>
            <a:r>
              <a:rPr lang="en-US"/>
              <a:t> No, could not get help or could not afford to see a professional.</a:t>
            </a:r>
          </a:p>
          <a:p>
            <a:r>
              <a:rPr lang="en-US"/>
              <a:t>Notes: “Emotional distress” refers to adults who report they have experienced anxiety or great sadness which they found difficult to cope with by themselves in the past two years. No data shown for GER because of small sample size (n&lt;100).</a:t>
            </a:r>
          </a:p>
          <a:p>
            <a:r>
              <a:rPr lang="en-US"/>
              <a:t>Data: 2016 Commonwealth Fund International Health Policy Survey.</a:t>
            </a:r>
          </a:p>
        </p:txBody>
      </p:sp>
      <p:sp>
        <p:nvSpPr>
          <p:cNvPr id="14" name="TextBox 13">
            <a:extLst>
              <a:ext uri="{FF2B5EF4-FFF2-40B4-BE49-F238E27FC236}">
                <a16:creationId xmlns:a16="http://schemas.microsoft.com/office/drawing/2014/main" id="{541E9340-0A52-404B-8444-176B88D35AC4}"/>
              </a:ext>
            </a:extLst>
          </p:cNvPr>
          <p:cNvSpPr txBox="1"/>
          <p:nvPr/>
        </p:nvSpPr>
        <p:spPr>
          <a:xfrm>
            <a:off x="73152" y="804672"/>
            <a:ext cx="5303520" cy="184666"/>
          </a:xfrm>
          <a:prstGeom prst="rect">
            <a:avLst/>
          </a:prstGeom>
          <a:noFill/>
        </p:spPr>
        <p:txBody>
          <a:bodyPr wrap="square" lIns="0" tIns="0" rIns="0" bIns="0" rtlCol="0">
            <a:spAutoFit/>
          </a:bodyPr>
          <a:lstStyle/>
          <a:p>
            <a:r>
              <a:rPr lang="en-US" sz="1200" i="1"/>
              <a:t>Percent who had experienced emotional distress</a:t>
            </a:r>
          </a:p>
        </p:txBody>
      </p:sp>
    </p:spTree>
    <p:extLst>
      <p:ext uri="{BB962C8B-B14F-4D97-AF65-F5344CB8AC3E}">
        <p14:creationId xmlns:p14="http://schemas.microsoft.com/office/powerpoint/2010/main" val="73475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267A-CE70-4121-9DE1-58EF62C7CA25}"/>
              </a:ext>
            </a:extLst>
          </p:cNvPr>
          <p:cNvSpPr>
            <a:spLocks noGrp="1"/>
          </p:cNvSpPr>
          <p:nvPr>
            <p:ph type="ctrTitle"/>
          </p:nvPr>
        </p:nvSpPr>
        <p:spPr/>
        <p:txBody>
          <a:bodyPr/>
          <a:lstStyle/>
          <a:p>
            <a:r>
              <a:rPr lang="en-US"/>
              <a:t>Trends in Suicides, 1980–2016</a:t>
            </a:r>
          </a:p>
        </p:txBody>
      </p:sp>
      <p:sp>
        <p:nvSpPr>
          <p:cNvPr id="5" name="Text Placeholder 4">
            <a:extLst>
              <a:ext uri="{FF2B5EF4-FFF2-40B4-BE49-F238E27FC236}">
                <a16:creationId xmlns:a16="http://schemas.microsoft.com/office/drawing/2014/main" id="{743DA96A-3E20-425E-A14A-88E4928D2B86}"/>
              </a:ext>
            </a:extLst>
          </p:cNvPr>
          <p:cNvSpPr>
            <a:spLocks noGrp="1"/>
          </p:cNvSpPr>
          <p:nvPr>
            <p:ph type="body" sz="quarter" idx="22"/>
          </p:nvPr>
        </p:nvSpPr>
        <p:spPr/>
        <p:txBody>
          <a:bodyPr/>
          <a:lstStyle/>
          <a:p>
            <a:r>
              <a:rPr lang="en-US"/>
              <a:t>Note: Rates reflect age- and sex-standardized rates for 2016 or latest available year (2015 for CAN, FRA; 2014 for NZ).</a:t>
            </a:r>
          </a:p>
          <a:p>
            <a:r>
              <a:rPr lang="en-US"/>
              <a:t>Data: OECD Health Data 2019.</a:t>
            </a:r>
          </a:p>
        </p:txBody>
      </p:sp>
      <p:graphicFrame>
        <p:nvGraphicFramePr>
          <p:cNvPr id="19" name="Object 3">
            <a:extLst>
              <a:ext uri="{FF2B5EF4-FFF2-40B4-BE49-F238E27FC236}">
                <a16:creationId xmlns:a16="http://schemas.microsoft.com/office/drawing/2014/main" id="{9AC976FF-BE54-2543-B44D-8F67E8FDEC84}"/>
              </a:ext>
            </a:extLst>
          </p:cNvPr>
          <p:cNvGraphicFramePr>
            <a:graphicFrameLocks noGrp="1" noChangeAspect="1"/>
          </p:cNvGraphicFramePr>
          <p:nvPr>
            <p:ph type="chart" sz="quarter" idx="19"/>
            <p:extLst>
              <p:ext uri="{D42A27DB-BD31-4B8C-83A1-F6EECF244321}">
                <p14:modId xmlns:p14="http://schemas.microsoft.com/office/powerpoint/2010/main" val="2640890616"/>
              </p:ext>
            </p:extLst>
          </p:nvPr>
        </p:nvGraphicFramePr>
        <p:xfrm>
          <a:off x="26110" y="1165225"/>
          <a:ext cx="8319237" cy="4181476"/>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a:extLst>
              <a:ext uri="{FF2B5EF4-FFF2-40B4-BE49-F238E27FC236}">
                <a16:creationId xmlns:a16="http://schemas.microsoft.com/office/drawing/2014/main" id="{E1CE7F3A-756E-B349-999D-BF8E435386F1}"/>
              </a:ext>
            </a:extLst>
          </p:cNvPr>
          <p:cNvSpPr txBox="1"/>
          <p:nvPr/>
        </p:nvSpPr>
        <p:spPr>
          <a:xfrm>
            <a:off x="73152" y="804672"/>
            <a:ext cx="3768919" cy="184666"/>
          </a:xfrm>
          <a:prstGeom prst="rect">
            <a:avLst/>
          </a:prstGeom>
          <a:noFill/>
        </p:spPr>
        <p:txBody>
          <a:bodyPr wrap="square" lIns="0" tIns="0" rIns="0" bIns="0" rtlCol="0">
            <a:spAutoFit/>
          </a:bodyPr>
          <a:lstStyle/>
          <a:p>
            <a:r>
              <a:rPr lang="en-US" sz="1200" i="1"/>
              <a:t>Deaths per 100,000 (standardized rates)</a:t>
            </a:r>
          </a:p>
        </p:txBody>
      </p:sp>
      <p:sp>
        <p:nvSpPr>
          <p:cNvPr id="11" name="TextBox 10">
            <a:extLst>
              <a:ext uri="{FF2B5EF4-FFF2-40B4-BE49-F238E27FC236}">
                <a16:creationId xmlns:a16="http://schemas.microsoft.com/office/drawing/2014/main" id="{6011D5B8-65C1-4BE6-A763-9C1128908AEC}"/>
              </a:ext>
            </a:extLst>
          </p:cNvPr>
          <p:cNvSpPr txBox="1"/>
          <p:nvPr/>
        </p:nvSpPr>
        <p:spPr>
          <a:xfrm>
            <a:off x="7040697" y="1165225"/>
            <a:ext cx="1050335" cy="276999"/>
          </a:xfrm>
          <a:prstGeom prst="rect">
            <a:avLst/>
          </a:prstGeom>
          <a:noFill/>
        </p:spPr>
        <p:txBody>
          <a:bodyPr wrap="square" rtlCol="0">
            <a:spAutoFit/>
          </a:bodyPr>
          <a:lstStyle/>
          <a:p>
            <a:pPr defTabSz="914400"/>
            <a:r>
              <a:rPr lang="en-US" sz="1200">
                <a:ea typeface="Lato" charset="0"/>
                <a:cs typeface="Lato" charset="0"/>
              </a:rPr>
              <a:t>2016 data:</a:t>
            </a:r>
          </a:p>
        </p:txBody>
      </p:sp>
      <p:sp>
        <p:nvSpPr>
          <p:cNvPr id="17" name="TextBox 16">
            <a:extLst>
              <a:ext uri="{FF2B5EF4-FFF2-40B4-BE49-F238E27FC236}">
                <a16:creationId xmlns:a16="http://schemas.microsoft.com/office/drawing/2014/main" id="{A5113621-553B-4221-ABCA-E3E594728D49}"/>
              </a:ext>
            </a:extLst>
          </p:cNvPr>
          <p:cNvSpPr txBox="1"/>
          <p:nvPr/>
        </p:nvSpPr>
        <p:spPr>
          <a:xfrm>
            <a:off x="7040697" y="4900753"/>
            <a:ext cx="1713373" cy="276999"/>
          </a:xfrm>
          <a:prstGeom prst="rect">
            <a:avLst/>
          </a:prstGeom>
          <a:noFill/>
        </p:spPr>
        <p:txBody>
          <a:bodyPr wrap="square" rtlCol="0">
            <a:spAutoFit/>
          </a:bodyPr>
          <a:lstStyle/>
          <a:p>
            <a:pPr defTabSz="914400"/>
            <a:r>
              <a:rPr lang="en-US" sz="1200">
                <a:ea typeface="Lato" charset="0"/>
                <a:cs typeface="Lato" charset="0"/>
              </a:rPr>
              <a:t>OECD average: 11.4</a:t>
            </a:r>
          </a:p>
        </p:txBody>
      </p:sp>
    </p:spTree>
    <p:extLst>
      <p:ext uri="{BB962C8B-B14F-4D97-AF65-F5344CB8AC3E}">
        <p14:creationId xmlns:p14="http://schemas.microsoft.com/office/powerpoint/2010/main" val="218698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3B6386-E6D8-4F7E-B778-07D8843CE2F9}"/>
              </a:ext>
            </a:extLst>
          </p:cNvPr>
          <p:cNvSpPr>
            <a:spLocks noGrp="1"/>
          </p:cNvSpPr>
          <p:nvPr>
            <p:ph type="ctrTitle"/>
          </p:nvPr>
        </p:nvSpPr>
        <p:spPr/>
        <p:txBody>
          <a:bodyPr/>
          <a:lstStyle/>
          <a:p>
            <a:r>
              <a:rPr lang="en-US"/>
              <a:t>Deaths Related to Drug Use, 2016</a:t>
            </a:r>
          </a:p>
        </p:txBody>
      </p:sp>
      <p:graphicFrame>
        <p:nvGraphicFramePr>
          <p:cNvPr id="7" name="Chart Placeholder 9">
            <a:extLst>
              <a:ext uri="{FF2B5EF4-FFF2-40B4-BE49-F238E27FC236}">
                <a16:creationId xmlns:a16="http://schemas.microsoft.com/office/drawing/2014/main" id="{875FE88A-9A68-41E2-8D52-6E1514CCFB77}"/>
              </a:ext>
            </a:extLst>
          </p:cNvPr>
          <p:cNvGraphicFramePr>
            <a:graphicFrameLocks noGrp="1"/>
          </p:cNvGraphicFramePr>
          <p:nvPr>
            <p:ph type="chart" sz="quarter" idx="19"/>
            <p:extLst>
              <p:ext uri="{D42A27DB-BD31-4B8C-83A1-F6EECF244321}">
                <p14:modId xmlns:p14="http://schemas.microsoft.com/office/powerpoint/2010/main" val="2581817352"/>
              </p:ext>
            </p:extLst>
          </p:nvPr>
        </p:nvGraphicFramePr>
        <p:xfrm>
          <a:off x="0" y="1165225"/>
          <a:ext cx="8461094" cy="41163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0F771523-276A-4D11-B069-C3B9C6F8F048}"/>
              </a:ext>
            </a:extLst>
          </p:cNvPr>
          <p:cNvSpPr>
            <a:spLocks noGrp="1"/>
          </p:cNvSpPr>
          <p:nvPr>
            <p:ph type="body" sz="quarter" idx="22"/>
          </p:nvPr>
        </p:nvSpPr>
        <p:spPr/>
        <p:txBody>
          <a:bodyPr/>
          <a:lstStyle/>
          <a:p>
            <a:r>
              <a:rPr lang="en-US"/>
              <a:t>Notes: Reflects deaths from psychoactive substance use, including from opioids, cannabis, sedatives, hypnotics, anxiolytics, cocaine, other stimulants, hallucinogens, nicotine, inhalants, and other psychoactive substances, but excluding alcohol. Rates reflect age- and sex-standardized rates for 2016 or latest available year (2015 for CAN, FRA; 2014 for NZ).</a:t>
            </a:r>
          </a:p>
          <a:p>
            <a:r>
              <a:rPr lang="en-US"/>
              <a:t>Data: OECD Health Data 2019.</a:t>
            </a:r>
          </a:p>
        </p:txBody>
      </p:sp>
      <p:sp>
        <p:nvSpPr>
          <p:cNvPr id="10" name="TextBox 9">
            <a:extLst>
              <a:ext uri="{FF2B5EF4-FFF2-40B4-BE49-F238E27FC236}">
                <a16:creationId xmlns:a16="http://schemas.microsoft.com/office/drawing/2014/main" id="{B2B49582-93F6-A84C-BAE2-21E26428381E}"/>
              </a:ext>
            </a:extLst>
          </p:cNvPr>
          <p:cNvSpPr txBox="1"/>
          <p:nvPr/>
        </p:nvSpPr>
        <p:spPr>
          <a:xfrm>
            <a:off x="73152" y="804672"/>
            <a:ext cx="3768919" cy="184666"/>
          </a:xfrm>
          <a:prstGeom prst="rect">
            <a:avLst/>
          </a:prstGeom>
          <a:noFill/>
        </p:spPr>
        <p:txBody>
          <a:bodyPr wrap="square" lIns="0" tIns="0" rIns="0" bIns="0" rtlCol="0">
            <a:spAutoFit/>
          </a:bodyPr>
          <a:lstStyle/>
          <a:p>
            <a:r>
              <a:rPr lang="en-US" sz="1200" i="1"/>
              <a:t>Deaths per 1,000,000 (standardized rates)</a:t>
            </a:r>
          </a:p>
        </p:txBody>
      </p:sp>
    </p:spTree>
    <p:extLst>
      <p:ext uri="{BB962C8B-B14F-4D97-AF65-F5344CB8AC3E}">
        <p14:creationId xmlns:p14="http://schemas.microsoft.com/office/powerpoint/2010/main" val="2093202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052BDA4-D6E7-2146-A54F-112B48026512}"/>
              </a:ext>
            </a:extLst>
          </p:cNvPr>
          <p:cNvSpPr/>
          <p:nvPr/>
        </p:nvSpPr>
        <p:spPr>
          <a:xfrm>
            <a:off x="5199578" y="3474720"/>
            <a:ext cx="713232" cy="1865376"/>
          </a:xfrm>
          <a:prstGeom prst="rect">
            <a:avLst/>
          </a:prstGeom>
          <a:solidFill>
            <a:schemeClr val="accent2">
              <a:lumMod val="20000"/>
              <a:lumOff val="80000"/>
            </a:schemeClr>
          </a:solidFill>
          <a:ln w="63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6" name="Chart Placeholder 9">
            <a:extLst>
              <a:ext uri="{FF2B5EF4-FFF2-40B4-BE49-F238E27FC236}">
                <a16:creationId xmlns:a16="http://schemas.microsoft.com/office/drawing/2014/main" id="{2667C342-B7A2-42EB-A465-89A688F693AF}"/>
              </a:ext>
            </a:extLst>
          </p:cNvPr>
          <p:cNvGraphicFramePr>
            <a:graphicFrameLocks noGrp="1"/>
          </p:cNvGraphicFramePr>
          <p:nvPr>
            <p:ph type="chart" sz="quarter" idx="19"/>
            <p:extLst>
              <p:ext uri="{D42A27DB-BD31-4B8C-83A1-F6EECF244321}">
                <p14:modId xmlns:p14="http://schemas.microsoft.com/office/powerpoint/2010/main" val="3391953802"/>
              </p:ext>
            </p:extLst>
          </p:nvPr>
        </p:nvGraphicFramePr>
        <p:xfrm>
          <a:off x="0" y="1165224"/>
          <a:ext cx="8458200" cy="418695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a:extLst>
              <a:ext uri="{FF2B5EF4-FFF2-40B4-BE49-F238E27FC236}">
                <a16:creationId xmlns:a16="http://schemas.microsoft.com/office/drawing/2014/main" id="{38430252-6D7E-4791-88CF-EA1DADCF2EF9}"/>
              </a:ext>
            </a:extLst>
          </p:cNvPr>
          <p:cNvSpPr>
            <a:spLocks noGrp="1"/>
          </p:cNvSpPr>
          <p:nvPr>
            <p:ph type="ctrTitle"/>
          </p:nvPr>
        </p:nvSpPr>
        <p:spPr/>
        <p:txBody>
          <a:bodyPr/>
          <a:lstStyle/>
          <a:p>
            <a:r>
              <a:rPr lang="en-US"/>
              <a:t>Mental Health Workforce Supply, 2017</a:t>
            </a:r>
          </a:p>
        </p:txBody>
      </p:sp>
      <p:sp>
        <p:nvSpPr>
          <p:cNvPr id="3" name="Text Placeholder 2">
            <a:extLst>
              <a:ext uri="{FF2B5EF4-FFF2-40B4-BE49-F238E27FC236}">
                <a16:creationId xmlns:a16="http://schemas.microsoft.com/office/drawing/2014/main" id="{49F54CA2-551C-445C-9BEA-2C7F3C87A6CE}"/>
              </a:ext>
            </a:extLst>
          </p:cNvPr>
          <p:cNvSpPr>
            <a:spLocks noGrp="1"/>
          </p:cNvSpPr>
          <p:nvPr>
            <p:ph type="body" sz="quarter" idx="22"/>
          </p:nvPr>
        </p:nvSpPr>
        <p:spPr/>
        <p:txBody>
          <a:bodyPr/>
          <a:lstStyle/>
          <a:p>
            <a:r>
              <a:rPr lang="en-US"/>
              <a:t>Notes: Data for 2017 or latest available year (2016 for NZ, NOR, SWE, US; 2015 for AUS, GER, NETH, SWIZ). No data available for UK. Because of rounding, the total number of professionals may not equal the sum of the four subcategories of workers.</a:t>
            </a:r>
          </a:p>
          <a:p>
            <a:r>
              <a:rPr lang="en-US"/>
              <a:t>Data: World Health Organization Global Health Observatory data repository.</a:t>
            </a:r>
          </a:p>
        </p:txBody>
      </p:sp>
      <p:sp>
        <p:nvSpPr>
          <p:cNvPr id="9" name="TextBox 8">
            <a:extLst>
              <a:ext uri="{FF2B5EF4-FFF2-40B4-BE49-F238E27FC236}">
                <a16:creationId xmlns:a16="http://schemas.microsoft.com/office/drawing/2014/main" id="{DB8D024B-075A-4870-9735-8D65854C12AA}"/>
              </a:ext>
            </a:extLst>
          </p:cNvPr>
          <p:cNvSpPr txBox="1"/>
          <p:nvPr/>
        </p:nvSpPr>
        <p:spPr>
          <a:xfrm>
            <a:off x="616350" y="1399032"/>
            <a:ext cx="449239" cy="276999"/>
          </a:xfrm>
          <a:prstGeom prst="rect">
            <a:avLst/>
          </a:prstGeom>
          <a:noFill/>
        </p:spPr>
        <p:txBody>
          <a:bodyPr wrap="square" rtlCol="0">
            <a:spAutoFit/>
          </a:bodyPr>
          <a:lstStyle/>
          <a:p>
            <a:r>
              <a:rPr lang="en-US" sz="1200" b="1"/>
              <a:t>277</a:t>
            </a:r>
            <a:endParaRPr lang="en-US" sz="1200"/>
          </a:p>
        </p:txBody>
      </p:sp>
      <p:sp>
        <p:nvSpPr>
          <p:cNvPr id="10" name="TextBox 9">
            <a:extLst>
              <a:ext uri="{FF2B5EF4-FFF2-40B4-BE49-F238E27FC236}">
                <a16:creationId xmlns:a16="http://schemas.microsoft.com/office/drawing/2014/main" id="{18406282-8F2D-4A3C-9035-C89E72C632A8}"/>
              </a:ext>
            </a:extLst>
          </p:cNvPr>
          <p:cNvSpPr txBox="1"/>
          <p:nvPr/>
        </p:nvSpPr>
        <p:spPr>
          <a:xfrm>
            <a:off x="1419177" y="2078511"/>
            <a:ext cx="434734" cy="276999"/>
          </a:xfrm>
          <a:prstGeom prst="rect">
            <a:avLst/>
          </a:prstGeom>
          <a:noFill/>
        </p:spPr>
        <p:txBody>
          <a:bodyPr wrap="none" rtlCol="0">
            <a:spAutoFit/>
          </a:bodyPr>
          <a:lstStyle/>
          <a:p>
            <a:r>
              <a:rPr lang="en-US" sz="1200" b="1"/>
              <a:t>221</a:t>
            </a:r>
          </a:p>
        </p:txBody>
      </p:sp>
      <p:sp>
        <p:nvSpPr>
          <p:cNvPr id="11" name="TextBox 10">
            <a:extLst>
              <a:ext uri="{FF2B5EF4-FFF2-40B4-BE49-F238E27FC236}">
                <a16:creationId xmlns:a16="http://schemas.microsoft.com/office/drawing/2014/main" id="{8A513001-34FD-4D19-A9E6-6C39B5D59109}"/>
              </a:ext>
            </a:extLst>
          </p:cNvPr>
          <p:cNvSpPr txBox="1"/>
          <p:nvPr/>
        </p:nvSpPr>
        <p:spPr>
          <a:xfrm>
            <a:off x="2207499" y="2231136"/>
            <a:ext cx="434734" cy="276999"/>
          </a:xfrm>
          <a:prstGeom prst="rect">
            <a:avLst/>
          </a:prstGeom>
          <a:noFill/>
        </p:spPr>
        <p:txBody>
          <a:bodyPr wrap="none" rtlCol="0">
            <a:spAutoFit/>
          </a:bodyPr>
          <a:lstStyle/>
          <a:p>
            <a:r>
              <a:rPr lang="en-US" sz="1200" b="1"/>
              <a:t>207</a:t>
            </a:r>
          </a:p>
        </p:txBody>
      </p:sp>
      <p:sp>
        <p:nvSpPr>
          <p:cNvPr id="12" name="TextBox 11">
            <a:extLst>
              <a:ext uri="{FF2B5EF4-FFF2-40B4-BE49-F238E27FC236}">
                <a16:creationId xmlns:a16="http://schemas.microsoft.com/office/drawing/2014/main" id="{1F4903EF-951E-4628-9821-B01788599BAA}"/>
              </a:ext>
            </a:extLst>
          </p:cNvPr>
          <p:cNvSpPr txBox="1"/>
          <p:nvPr/>
        </p:nvSpPr>
        <p:spPr>
          <a:xfrm>
            <a:off x="2995821" y="2697480"/>
            <a:ext cx="434734" cy="276999"/>
          </a:xfrm>
          <a:prstGeom prst="rect">
            <a:avLst/>
          </a:prstGeom>
          <a:noFill/>
        </p:spPr>
        <p:txBody>
          <a:bodyPr wrap="none" rtlCol="0">
            <a:spAutoFit/>
          </a:bodyPr>
          <a:lstStyle/>
          <a:p>
            <a:r>
              <a:rPr lang="en-US" sz="1200" b="1"/>
              <a:t>168</a:t>
            </a:r>
          </a:p>
        </p:txBody>
      </p:sp>
      <p:sp>
        <p:nvSpPr>
          <p:cNvPr id="13" name="TextBox 12">
            <a:extLst>
              <a:ext uri="{FF2B5EF4-FFF2-40B4-BE49-F238E27FC236}">
                <a16:creationId xmlns:a16="http://schemas.microsoft.com/office/drawing/2014/main" id="{C56F4329-6ACB-41C2-A9CA-E5B2E750CB7C}"/>
              </a:ext>
            </a:extLst>
          </p:cNvPr>
          <p:cNvSpPr txBox="1"/>
          <p:nvPr/>
        </p:nvSpPr>
        <p:spPr>
          <a:xfrm>
            <a:off x="3784143" y="2990088"/>
            <a:ext cx="434734" cy="276999"/>
          </a:xfrm>
          <a:prstGeom prst="rect">
            <a:avLst/>
          </a:prstGeom>
          <a:noFill/>
        </p:spPr>
        <p:txBody>
          <a:bodyPr wrap="none" rtlCol="0">
            <a:spAutoFit/>
          </a:bodyPr>
          <a:lstStyle/>
          <a:p>
            <a:r>
              <a:rPr lang="en-US" sz="1200" b="1"/>
              <a:t>144</a:t>
            </a:r>
          </a:p>
        </p:txBody>
      </p:sp>
      <p:sp>
        <p:nvSpPr>
          <p:cNvPr id="14" name="TextBox 13">
            <a:extLst>
              <a:ext uri="{FF2B5EF4-FFF2-40B4-BE49-F238E27FC236}">
                <a16:creationId xmlns:a16="http://schemas.microsoft.com/office/drawing/2014/main" id="{412F3145-2A25-4B44-8DAF-EEF6D855FCFC}"/>
              </a:ext>
            </a:extLst>
          </p:cNvPr>
          <p:cNvSpPr txBox="1"/>
          <p:nvPr/>
        </p:nvSpPr>
        <p:spPr>
          <a:xfrm>
            <a:off x="4560890" y="3255264"/>
            <a:ext cx="434734" cy="276999"/>
          </a:xfrm>
          <a:prstGeom prst="rect">
            <a:avLst/>
          </a:prstGeom>
          <a:noFill/>
        </p:spPr>
        <p:txBody>
          <a:bodyPr wrap="none" rtlCol="0">
            <a:spAutoFit/>
          </a:bodyPr>
          <a:lstStyle/>
          <a:p>
            <a:r>
              <a:rPr lang="en-US" sz="1200" b="1"/>
              <a:t>122</a:t>
            </a:r>
          </a:p>
        </p:txBody>
      </p:sp>
      <p:sp>
        <p:nvSpPr>
          <p:cNvPr id="15" name="TextBox 14">
            <a:extLst>
              <a:ext uri="{FF2B5EF4-FFF2-40B4-BE49-F238E27FC236}">
                <a16:creationId xmlns:a16="http://schemas.microsoft.com/office/drawing/2014/main" id="{C93816A3-33C8-4EBB-BD63-9812BC943E76}"/>
              </a:ext>
            </a:extLst>
          </p:cNvPr>
          <p:cNvSpPr txBox="1"/>
          <p:nvPr/>
        </p:nvSpPr>
        <p:spPr>
          <a:xfrm>
            <a:off x="5349212" y="3468328"/>
            <a:ext cx="434734" cy="276999"/>
          </a:xfrm>
          <a:prstGeom prst="rect">
            <a:avLst/>
          </a:prstGeom>
          <a:noFill/>
        </p:spPr>
        <p:txBody>
          <a:bodyPr wrap="none" rtlCol="0">
            <a:spAutoFit/>
          </a:bodyPr>
          <a:lstStyle/>
          <a:p>
            <a:r>
              <a:rPr lang="en-US" sz="1200" b="1"/>
              <a:t>105</a:t>
            </a:r>
          </a:p>
        </p:txBody>
      </p:sp>
      <p:sp>
        <p:nvSpPr>
          <p:cNvPr id="16" name="TextBox 15">
            <a:extLst>
              <a:ext uri="{FF2B5EF4-FFF2-40B4-BE49-F238E27FC236}">
                <a16:creationId xmlns:a16="http://schemas.microsoft.com/office/drawing/2014/main" id="{8F538AC3-8C4A-46CF-9541-86AF12DD2718}"/>
              </a:ext>
            </a:extLst>
          </p:cNvPr>
          <p:cNvSpPr txBox="1"/>
          <p:nvPr/>
        </p:nvSpPr>
        <p:spPr>
          <a:xfrm>
            <a:off x="6125959" y="3465576"/>
            <a:ext cx="434734" cy="276999"/>
          </a:xfrm>
          <a:prstGeom prst="rect">
            <a:avLst/>
          </a:prstGeom>
          <a:noFill/>
        </p:spPr>
        <p:txBody>
          <a:bodyPr wrap="none" rtlCol="0">
            <a:spAutoFit/>
          </a:bodyPr>
          <a:lstStyle/>
          <a:p>
            <a:r>
              <a:rPr lang="en-US" sz="1200" b="1"/>
              <a:t>104</a:t>
            </a:r>
          </a:p>
        </p:txBody>
      </p:sp>
      <p:sp>
        <p:nvSpPr>
          <p:cNvPr id="17" name="TextBox 16">
            <a:extLst>
              <a:ext uri="{FF2B5EF4-FFF2-40B4-BE49-F238E27FC236}">
                <a16:creationId xmlns:a16="http://schemas.microsoft.com/office/drawing/2014/main" id="{D4F8244C-A05F-4D21-9257-DE2E51B45C14}"/>
              </a:ext>
            </a:extLst>
          </p:cNvPr>
          <p:cNvSpPr txBox="1"/>
          <p:nvPr/>
        </p:nvSpPr>
        <p:spPr>
          <a:xfrm>
            <a:off x="6949006" y="3849624"/>
            <a:ext cx="351378" cy="276999"/>
          </a:xfrm>
          <a:prstGeom prst="rect">
            <a:avLst/>
          </a:prstGeom>
          <a:noFill/>
        </p:spPr>
        <p:txBody>
          <a:bodyPr wrap="none" rtlCol="0">
            <a:spAutoFit/>
          </a:bodyPr>
          <a:lstStyle/>
          <a:p>
            <a:r>
              <a:rPr lang="en-US" sz="1200" b="1"/>
              <a:t>71</a:t>
            </a:r>
          </a:p>
        </p:txBody>
      </p:sp>
      <p:sp>
        <p:nvSpPr>
          <p:cNvPr id="18" name="TextBox 17">
            <a:extLst>
              <a:ext uri="{FF2B5EF4-FFF2-40B4-BE49-F238E27FC236}">
                <a16:creationId xmlns:a16="http://schemas.microsoft.com/office/drawing/2014/main" id="{EA709E95-CD18-4C01-8AA0-823D0103E998}"/>
              </a:ext>
            </a:extLst>
          </p:cNvPr>
          <p:cNvSpPr txBox="1"/>
          <p:nvPr/>
        </p:nvSpPr>
        <p:spPr>
          <a:xfrm>
            <a:off x="7746574" y="3950208"/>
            <a:ext cx="351378" cy="276999"/>
          </a:xfrm>
          <a:prstGeom prst="rect">
            <a:avLst/>
          </a:prstGeom>
          <a:noFill/>
        </p:spPr>
        <p:txBody>
          <a:bodyPr wrap="none" rtlCol="0">
            <a:spAutoFit/>
          </a:bodyPr>
          <a:lstStyle/>
          <a:p>
            <a:r>
              <a:rPr lang="en-US" sz="1200" b="1"/>
              <a:t>63</a:t>
            </a:r>
          </a:p>
        </p:txBody>
      </p:sp>
      <p:sp>
        <p:nvSpPr>
          <p:cNvPr id="24" name="TextBox 23">
            <a:extLst>
              <a:ext uri="{FF2B5EF4-FFF2-40B4-BE49-F238E27FC236}">
                <a16:creationId xmlns:a16="http://schemas.microsoft.com/office/drawing/2014/main" id="{D01C363C-EE70-8446-9625-B89D8D168D08}"/>
              </a:ext>
            </a:extLst>
          </p:cNvPr>
          <p:cNvSpPr txBox="1"/>
          <p:nvPr/>
        </p:nvSpPr>
        <p:spPr>
          <a:xfrm>
            <a:off x="0" y="701962"/>
            <a:ext cx="4061266" cy="461665"/>
          </a:xfrm>
          <a:prstGeom prst="rect">
            <a:avLst/>
          </a:prstGeom>
          <a:noFill/>
        </p:spPr>
        <p:txBody>
          <a:bodyPr wrap="square" rtlCol="0">
            <a:spAutoFit/>
          </a:bodyPr>
          <a:lstStyle/>
          <a:p>
            <a:r>
              <a:rPr lang="en-US" sz="1200" i="1"/>
              <a:t>Number of professionals working in the mental health sector, per 100,000 population</a:t>
            </a:r>
          </a:p>
        </p:txBody>
      </p:sp>
    </p:spTree>
    <p:extLst>
      <p:ext uri="{BB962C8B-B14F-4D97-AF65-F5344CB8AC3E}">
        <p14:creationId xmlns:p14="http://schemas.microsoft.com/office/powerpoint/2010/main" val="56890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a:t>Primary Care Practices with Psychologists or Mental Health Providers on Team, 2019</a:t>
            </a:r>
          </a:p>
        </p:txBody>
      </p:sp>
      <p:graphicFrame>
        <p:nvGraphicFramePr>
          <p:cNvPr id="13" name="Chart Placeholder 9">
            <a:extLst>
              <a:ext uri="{FF2B5EF4-FFF2-40B4-BE49-F238E27FC236}">
                <a16:creationId xmlns:a16="http://schemas.microsoft.com/office/drawing/2014/main" id="{56EF7E93-5DF9-49BB-980B-D76DDCE40179}"/>
              </a:ext>
            </a:extLst>
          </p:cNvPr>
          <p:cNvGraphicFramePr>
            <a:graphicFrameLocks noGrp="1"/>
          </p:cNvGraphicFramePr>
          <p:nvPr>
            <p:ph type="chart" sz="quarter" idx="19"/>
            <p:extLst>
              <p:ext uri="{D42A27DB-BD31-4B8C-83A1-F6EECF244321}">
                <p14:modId xmlns:p14="http://schemas.microsoft.com/office/powerpoint/2010/main" val="1917508289"/>
              </p:ext>
            </p:extLst>
          </p:nvPr>
        </p:nvGraphicFramePr>
        <p:xfrm>
          <a:off x="0" y="1165224"/>
          <a:ext cx="8461094" cy="4254063"/>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10"/>
          <p:cNvSpPr>
            <a:spLocks noGrp="1"/>
          </p:cNvSpPr>
          <p:nvPr>
            <p:ph type="body" sz="quarter" idx="22"/>
          </p:nvPr>
        </p:nvSpPr>
        <p:spPr/>
        <p:txBody>
          <a:bodyPr/>
          <a:lstStyle/>
          <a:p>
            <a:r>
              <a:rPr lang="en-US"/>
              <a:t>Note: Data reflect the share of primary care physicians who indicated that a psychologist or mental health provider work on their team to provide patient care.</a:t>
            </a:r>
          </a:p>
          <a:p>
            <a:r>
              <a:rPr lang="en-US"/>
              <a:t>Data: 2019 Commonwealth Fund International Health Policy Survey of Primary Care Physicians.</a:t>
            </a:r>
          </a:p>
        </p:txBody>
      </p:sp>
      <p:sp>
        <p:nvSpPr>
          <p:cNvPr id="14" name="TextBox 13">
            <a:extLst>
              <a:ext uri="{FF2B5EF4-FFF2-40B4-BE49-F238E27FC236}">
                <a16:creationId xmlns:a16="http://schemas.microsoft.com/office/drawing/2014/main" id="{D76B5D8A-3093-044C-B05E-9D558FE1B140}"/>
              </a:ext>
            </a:extLst>
          </p:cNvPr>
          <p:cNvSpPr txBox="1"/>
          <p:nvPr/>
        </p:nvSpPr>
        <p:spPr>
          <a:xfrm>
            <a:off x="73152" y="804672"/>
            <a:ext cx="3768919" cy="184666"/>
          </a:xfrm>
          <a:prstGeom prst="rect">
            <a:avLst/>
          </a:prstGeom>
          <a:noFill/>
        </p:spPr>
        <p:txBody>
          <a:bodyPr wrap="square" lIns="0" tIns="0" rIns="0" bIns="0" rtlCol="0">
            <a:spAutoFit/>
          </a:bodyPr>
          <a:lstStyle/>
          <a:p>
            <a:r>
              <a:rPr lang="en-US" sz="1200" i="1"/>
              <a:t>Percent</a:t>
            </a:r>
          </a:p>
        </p:txBody>
      </p:sp>
    </p:spTree>
    <p:extLst>
      <p:ext uri="{BB962C8B-B14F-4D97-AF65-F5344CB8AC3E}">
        <p14:creationId xmlns:p14="http://schemas.microsoft.com/office/powerpoint/2010/main" val="671814151"/>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9" ma:contentTypeDescription="Create a new document." ma:contentTypeScope="" ma:versionID="0f480cea01b4ec68d256a20ed642a24f">
  <xsd:schema xmlns:xsd="http://www.w3.org/2001/XMLSchema" xmlns:xs="http://www.w3.org/2001/XMLSchema" xmlns:p="http://schemas.microsoft.com/office/2006/metadata/properties" xmlns:ns2="29e91428-62e1-404e-8dba-d479e0ef01ba" targetNamespace="http://schemas.microsoft.com/office/2006/metadata/properties" ma:root="true" ma:fieldsID="d7dc8ca0e25312604c789d96c662ddd9" ns2:_="">
    <xsd:import namespace="29e91428-62e1-404e-8dba-d479e0ef01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BA2246-E059-4950-AD4D-1AC979F3E0CB}">
  <ds:schemaRefs>
    <ds:schemaRef ds:uri="29e91428-62e1-404e-8dba-d479e0ef01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C3980D-3A09-4573-A03C-DF3708AC1F50}">
  <ds:schemaRefs>
    <ds:schemaRef ds:uri="29e91428-62e1-404e-8dba-d479e0ef01b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6DEBD1E-68A7-406F-800F-D0F11A2179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10</Slides>
  <Notes>1</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1_Office Theme</vt:lpstr>
      <vt:lpstr>Depression, Anxiety, or Other Mental Health Diagnoses Among Adults, 2016</vt:lpstr>
      <vt:lpstr>Subjective Experience of Emotional Distress, 2016</vt:lpstr>
      <vt:lpstr>Socioeconomic Needs Among Adults Who Had and Had Not Experienced Emotional Distress, 2016</vt:lpstr>
      <vt:lpstr>Did Not Want to See a Professional for Emotional Distress, 2016</vt:lpstr>
      <vt:lpstr>Unable to Get or Afford Needed Mental Health Care, 2016</vt:lpstr>
      <vt:lpstr>Trends in Suicides, 1980–2016</vt:lpstr>
      <vt:lpstr>Deaths Related to Drug Use, 2016</vt:lpstr>
      <vt:lpstr>Mental Health Workforce Supply, 2017</vt:lpstr>
      <vt:lpstr>Primary Care Practices with Psychologists or Mental Health Providers on Team, 2019</vt:lpstr>
      <vt:lpstr>Primary Care Practice Preparedness to Manage Patients with Mental Illnesses or Substance Use–Related Issues,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revision>1</cp:revision>
  <cp:lastPrinted>2018-07-11T13:51:43Z</cp:lastPrinted>
  <dcterms:created xsi:type="dcterms:W3CDTF">2014-10-08T23:03:32Z</dcterms:created>
  <dcterms:modified xsi:type="dcterms:W3CDTF">2020-05-21T16:14:27Z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6334800</vt:r8>
  </property>
</Properties>
</file>