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18" r:id="rId5"/>
  </p:sldMasterIdLst>
  <p:notesMasterIdLst>
    <p:notesMasterId r:id="rId11"/>
  </p:notesMasterIdLst>
  <p:handoutMasterIdLst>
    <p:handoutMasterId r:id="rId12"/>
  </p:handoutMasterIdLst>
  <p:sldIdLst>
    <p:sldId id="501" r:id="rId6"/>
    <p:sldId id="474" r:id="rId7"/>
    <p:sldId id="500" r:id="rId8"/>
    <p:sldId id="499" r:id="rId9"/>
    <p:sldId id="49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ira Gunja" initials="MG" lastIdx="6" clrIdx="0">
    <p:extLst>
      <p:ext uri="{19B8F6BF-5375-455C-9EA6-DF929625EA0E}">
        <p15:presenceInfo xmlns:p15="http://schemas.microsoft.com/office/powerpoint/2012/main" userId="S::mg@cmwf.org::74f460f7-66e3-40e9-8405-3d43e8edf2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5E7"/>
    <a:srgbClr val="868D99"/>
    <a:srgbClr val="9CA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62C5E1-FAAE-4F46-9BF8-42E4B5324526}" v="25" dt="2020-07-20T16:14:44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7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25A228D2-8B26-4387-8DA8-9E39D8264A52}"/>
    <pc:docChg chg="modSld">
      <pc:chgData name="Paul Frame" userId="ded3f5c5-00e7-408d-9358-fc292cfa5078" providerId="ADAL" clId="{25A228D2-8B26-4387-8DA8-9E39D8264A52}" dt="2020-07-21T14:24:54.334" v="116" actId="1035"/>
      <pc:docMkLst>
        <pc:docMk/>
      </pc:docMkLst>
      <pc:sldChg chg="modSp">
        <pc:chgData name="Paul Frame" userId="ded3f5c5-00e7-408d-9358-fc292cfa5078" providerId="ADAL" clId="{25A228D2-8B26-4387-8DA8-9E39D8264A52}" dt="2020-07-21T14:21:23.290" v="39" actId="20577"/>
        <pc:sldMkLst>
          <pc:docMk/>
          <pc:sldMk cId="4168941731" sldId="474"/>
        </pc:sldMkLst>
        <pc:spChg chg="mod">
          <ac:chgData name="Paul Frame" userId="ded3f5c5-00e7-408d-9358-fc292cfa5078" providerId="ADAL" clId="{25A228D2-8B26-4387-8DA8-9E39D8264A52}" dt="2020-07-21T14:21:23.290" v="39" actId="20577"/>
          <ac:spMkLst>
            <pc:docMk/>
            <pc:sldMk cId="4168941731" sldId="474"/>
            <ac:spMk id="5" creationId="{00000000-0000-0000-0000-000000000000}"/>
          </ac:spMkLst>
        </pc:spChg>
      </pc:sldChg>
      <pc:sldChg chg="modSp">
        <pc:chgData name="Paul Frame" userId="ded3f5c5-00e7-408d-9358-fc292cfa5078" providerId="ADAL" clId="{25A228D2-8B26-4387-8DA8-9E39D8264A52}" dt="2020-07-21T14:15:43.914" v="23" actId="6549"/>
        <pc:sldMkLst>
          <pc:docMk/>
          <pc:sldMk cId="2025003968" sldId="492"/>
        </pc:sldMkLst>
        <pc:spChg chg="mod">
          <ac:chgData name="Paul Frame" userId="ded3f5c5-00e7-408d-9358-fc292cfa5078" providerId="ADAL" clId="{25A228D2-8B26-4387-8DA8-9E39D8264A52}" dt="2020-07-21T14:15:43.914" v="23" actId="6549"/>
          <ac:spMkLst>
            <pc:docMk/>
            <pc:sldMk cId="2025003968" sldId="492"/>
            <ac:spMk id="5" creationId="{00000000-0000-0000-0000-000000000000}"/>
          </ac:spMkLst>
        </pc:spChg>
      </pc:sldChg>
      <pc:sldChg chg="modSp">
        <pc:chgData name="Paul Frame" userId="ded3f5c5-00e7-408d-9358-fc292cfa5078" providerId="ADAL" clId="{25A228D2-8B26-4387-8DA8-9E39D8264A52}" dt="2020-07-17T19:02:31.191" v="22" actId="20577"/>
        <pc:sldMkLst>
          <pc:docMk/>
          <pc:sldMk cId="2402783240" sldId="499"/>
        </pc:sldMkLst>
        <pc:spChg chg="mod">
          <ac:chgData name="Paul Frame" userId="ded3f5c5-00e7-408d-9358-fc292cfa5078" providerId="ADAL" clId="{25A228D2-8B26-4387-8DA8-9E39D8264A52}" dt="2020-07-17T19:02:31.191" v="22" actId="20577"/>
          <ac:spMkLst>
            <pc:docMk/>
            <pc:sldMk cId="2402783240" sldId="499"/>
            <ac:spMk id="23" creationId="{7FED46A3-9B21-4CCC-864E-A211A20D9F71}"/>
          </ac:spMkLst>
        </pc:spChg>
      </pc:sldChg>
      <pc:sldChg chg="modSp">
        <pc:chgData name="Paul Frame" userId="ded3f5c5-00e7-408d-9358-fc292cfa5078" providerId="ADAL" clId="{25A228D2-8B26-4387-8DA8-9E39D8264A52}" dt="2020-07-17T19:02:02.765" v="18" actId="20577"/>
        <pc:sldMkLst>
          <pc:docMk/>
          <pc:sldMk cId="2707233294" sldId="500"/>
        </pc:sldMkLst>
        <pc:spChg chg="mod">
          <ac:chgData name="Paul Frame" userId="ded3f5c5-00e7-408d-9358-fc292cfa5078" providerId="ADAL" clId="{25A228D2-8B26-4387-8DA8-9E39D8264A52}" dt="2020-07-17T19:02:02.765" v="18" actId="20577"/>
          <ac:spMkLst>
            <pc:docMk/>
            <pc:sldMk cId="2707233294" sldId="500"/>
            <ac:spMk id="3" creationId="{47A04146-1033-4CC1-A871-FF562B877377}"/>
          </ac:spMkLst>
        </pc:spChg>
      </pc:sldChg>
      <pc:sldChg chg="modSp">
        <pc:chgData name="Paul Frame" userId="ded3f5c5-00e7-408d-9358-fc292cfa5078" providerId="ADAL" clId="{25A228D2-8B26-4387-8DA8-9E39D8264A52}" dt="2020-07-21T14:24:54.334" v="116" actId="1035"/>
        <pc:sldMkLst>
          <pc:docMk/>
          <pc:sldMk cId="2380741829" sldId="501"/>
        </pc:sldMkLst>
        <pc:spChg chg="mod">
          <ac:chgData name="Paul Frame" userId="ded3f5c5-00e7-408d-9358-fc292cfa5078" providerId="ADAL" clId="{25A228D2-8B26-4387-8DA8-9E39D8264A52}" dt="2020-07-21T14:24:01.427" v="83" actId="1036"/>
          <ac:spMkLst>
            <pc:docMk/>
            <pc:sldMk cId="2380741829" sldId="501"/>
            <ac:spMk id="7" creationId="{3860D341-3983-9240-BD3A-653FE3F61224}"/>
          </ac:spMkLst>
        </pc:spChg>
        <pc:spChg chg="mod">
          <ac:chgData name="Paul Frame" userId="ded3f5c5-00e7-408d-9358-fc292cfa5078" providerId="ADAL" clId="{25A228D2-8B26-4387-8DA8-9E39D8264A52}" dt="2020-07-21T14:24:09.068" v="89" actId="20577"/>
          <ac:spMkLst>
            <pc:docMk/>
            <pc:sldMk cId="2380741829" sldId="501"/>
            <ac:spMk id="9" creationId="{BEF0F5B2-A9F8-BC4A-A232-F790DE890EB7}"/>
          </ac:spMkLst>
        </pc:spChg>
        <pc:spChg chg="mod">
          <ac:chgData name="Paul Frame" userId="ded3f5c5-00e7-408d-9358-fc292cfa5078" providerId="ADAL" clId="{25A228D2-8B26-4387-8DA8-9E39D8264A52}" dt="2020-07-21T14:24:54.334" v="116" actId="1035"/>
          <ac:spMkLst>
            <pc:docMk/>
            <pc:sldMk cId="2380741829" sldId="501"/>
            <ac:spMk id="11" creationId="{595C582F-4A4C-0046-AAC3-C90FDDE4E5F4}"/>
          </ac:spMkLst>
        </pc:spChg>
      </pc:sldChg>
    </pc:docChg>
  </pc:docChgLst>
  <pc:docChgLst>
    <pc:chgData name="Paul Frame" userId="ded3f5c5-00e7-408d-9358-fc292cfa5078" providerId="ADAL" clId="{A0395486-A29A-4A76-B6F7-F4286B0F7CCF}"/>
    <pc:docChg chg="modMainMaster">
      <pc:chgData name="Paul Frame" userId="ded3f5c5-00e7-408d-9358-fc292cfa5078" providerId="ADAL" clId="{A0395486-A29A-4A76-B6F7-F4286B0F7CCF}" dt="2020-07-17T17:16:49.520" v="20" actId="1038"/>
      <pc:docMkLst>
        <pc:docMk/>
      </pc:docMkLst>
      <pc:sldMasterChg chg="modSldLayout">
        <pc:chgData name="Paul Frame" userId="ded3f5c5-00e7-408d-9358-fc292cfa5078" providerId="ADAL" clId="{A0395486-A29A-4A76-B6F7-F4286B0F7CCF}" dt="2020-07-17T17:16:49.520" v="20" actId="1038"/>
        <pc:sldMasterMkLst>
          <pc:docMk/>
          <pc:sldMasterMk cId="3519303494" sldId="2147483672"/>
        </pc:sldMasterMkLst>
        <pc:sldLayoutChg chg="modSp">
          <pc:chgData name="Paul Frame" userId="ded3f5c5-00e7-408d-9358-fc292cfa5078" providerId="ADAL" clId="{A0395486-A29A-4A76-B6F7-F4286B0F7CCF}" dt="2020-07-17T17:16:49.520" v="20" actId="1038"/>
          <pc:sldLayoutMkLst>
            <pc:docMk/>
            <pc:sldMasterMk cId="3519303494" sldId="2147483672"/>
            <pc:sldLayoutMk cId="3853638117" sldId="2147483716"/>
          </pc:sldLayoutMkLst>
          <pc:spChg chg="mod">
            <ac:chgData name="Paul Frame" userId="ded3f5c5-00e7-408d-9358-fc292cfa5078" providerId="ADAL" clId="{A0395486-A29A-4A76-B6F7-F4286B0F7CCF}" dt="2020-07-17T17:16:49.520" v="20" actId="1038"/>
            <ac:spMkLst>
              <pc:docMk/>
              <pc:sldMasterMk cId="3519303494" sldId="2147483672"/>
              <pc:sldLayoutMk cId="3853638117" sldId="2147483716"/>
              <ac:spMk id="2" creationId="{E0A297BD-D51F-4576-8896-90C4E4C983F0}"/>
            </ac:spMkLst>
          </pc:spChg>
        </pc:sldLayoutChg>
      </pc:sldMasterChg>
    </pc:docChg>
  </pc:docChgLst>
  <pc:docChgLst>
    <pc:chgData name="Jen Wilson" userId="000f367a-3246-491c-88b4-803a33f58a8b" providerId="ADAL" clId="{9462C5E1-FAAE-4F46-9BF8-42E4B5324526}"/>
    <pc:docChg chg="undo custSel modSld">
      <pc:chgData name="Jen Wilson" userId="000f367a-3246-491c-88b4-803a33f58a8b" providerId="ADAL" clId="{9462C5E1-FAAE-4F46-9BF8-42E4B5324526}" dt="2020-07-20T16:14:44.421" v="21" actId="27918"/>
      <pc:docMkLst>
        <pc:docMk/>
      </pc:docMkLst>
      <pc:sldChg chg="mod">
        <pc:chgData name="Jen Wilson" userId="000f367a-3246-491c-88b4-803a33f58a8b" providerId="ADAL" clId="{9462C5E1-FAAE-4F46-9BF8-42E4B5324526}" dt="2020-07-20T14:32:57.116" v="5" actId="27918"/>
        <pc:sldMkLst>
          <pc:docMk/>
          <pc:sldMk cId="4168941731" sldId="474"/>
        </pc:sldMkLst>
      </pc:sldChg>
      <pc:sldChg chg="mod">
        <pc:chgData name="Jen Wilson" userId="000f367a-3246-491c-88b4-803a33f58a8b" providerId="ADAL" clId="{9462C5E1-FAAE-4F46-9BF8-42E4B5324526}" dt="2020-07-20T16:05:26.882" v="19" actId="27918"/>
        <pc:sldMkLst>
          <pc:docMk/>
          <pc:sldMk cId="2025003968" sldId="492"/>
        </pc:sldMkLst>
      </pc:sldChg>
      <pc:sldChg chg="modSp mod">
        <pc:chgData name="Jen Wilson" userId="000f367a-3246-491c-88b4-803a33f58a8b" providerId="ADAL" clId="{9462C5E1-FAAE-4F46-9BF8-42E4B5324526}" dt="2020-07-20T16:14:44.421" v="21" actId="27918"/>
        <pc:sldMkLst>
          <pc:docMk/>
          <pc:sldMk cId="2402783240" sldId="499"/>
        </pc:sldMkLst>
        <pc:graphicFrameChg chg="mod">
          <ac:chgData name="Jen Wilson" userId="000f367a-3246-491c-88b4-803a33f58a8b" providerId="ADAL" clId="{9462C5E1-FAAE-4F46-9BF8-42E4B5324526}" dt="2020-07-20T14:59:56.159" v="10"/>
          <ac:graphicFrameMkLst>
            <pc:docMk/>
            <pc:sldMk cId="2402783240" sldId="499"/>
            <ac:graphicFrameMk id="6" creationId="{068644A0-B743-4284-B122-BC240B37EF5D}"/>
          </ac:graphicFrameMkLst>
        </pc:graphicFrameChg>
      </pc:sldChg>
      <pc:sldChg chg="mod">
        <pc:chgData name="Jen Wilson" userId="000f367a-3246-491c-88b4-803a33f58a8b" providerId="ADAL" clId="{9462C5E1-FAAE-4F46-9BF8-42E4B5324526}" dt="2020-07-20T14:41:57.267" v="9" actId="27918"/>
        <pc:sldMkLst>
          <pc:docMk/>
          <pc:sldMk cId="2707233294" sldId="500"/>
        </pc:sldMkLst>
      </pc:sldChg>
      <pc:sldChg chg="modSp mod">
        <pc:chgData name="Jen Wilson" userId="000f367a-3246-491c-88b4-803a33f58a8b" providerId="ADAL" clId="{9462C5E1-FAAE-4F46-9BF8-42E4B5324526}" dt="2020-07-20T14:00:24.230" v="3" actId="27918"/>
        <pc:sldMkLst>
          <pc:docMk/>
          <pc:sldMk cId="2380741829" sldId="501"/>
        </pc:sldMkLst>
        <pc:spChg chg="mod">
          <ac:chgData name="Jen Wilson" userId="000f367a-3246-491c-88b4-803a33f58a8b" providerId="ADAL" clId="{9462C5E1-FAAE-4F46-9BF8-42E4B5324526}" dt="2020-07-20T13:58:42.800" v="1" actId="20577"/>
          <ac:spMkLst>
            <pc:docMk/>
            <pc:sldMk cId="2380741829" sldId="501"/>
            <ac:spMk id="5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85036027925624E-3"/>
          <c:y val="7.628294721038309E-2"/>
          <c:w val="0.77544497784365218"/>
          <c:h val="0.8443803512722878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875000000000013E-2"/>
                  <c:y val="1.70720093374093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58-4A23-B215-1DC9BCAA4A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D1-4F99-8246-F376D114C184}"/>
                </c:ext>
              </c:extLst>
            </c:dLbl>
            <c:dLbl>
              <c:idx val="2"/>
              <c:layout>
                <c:manualLayout>
                  <c:x val="-2.3920166229221398E-2"/>
                  <c:y val="2.0057856708958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A8-4C3B-805F-C464D102AC8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A8-4C3B-805F-C464D102AC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6D1-4F99-8246-F376D114C1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6D1-4F99-8246-F376D114C1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6D1-4F99-8246-F376D114C184}"/>
                </c:ext>
              </c:extLst>
            </c:dLbl>
            <c:dLbl>
              <c:idx val="7"/>
              <c:layout>
                <c:manualLayout>
                  <c:x val="6.3888888888899073E-4"/>
                  <c:y val="-6.076024489298785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6D1-4F99-8246-F376D114C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15.3</c:v>
                </c:pt>
                <c:pt idx="1">
                  <c:v>15</c:v>
                </c:pt>
                <c:pt idx="2">
                  <c:v>14.7</c:v>
                </c:pt>
                <c:pt idx="3">
                  <c:v>13</c:v>
                </c:pt>
                <c:pt idx="4">
                  <c:v>10.199999999999999</c:v>
                </c:pt>
                <c:pt idx="5">
                  <c:v>8.5</c:v>
                </c:pt>
                <c:pt idx="6">
                  <c:v>8.3000000000000007</c:v>
                </c:pt>
                <c:pt idx="7">
                  <c:v>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AE-455D-B976-4B1D84704B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250000000000001E-2"/>
                  <c:y val="-2.00576509303661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58-44B5-ADE8-AE4E7F23C60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58-44B5-ADE8-AE4E7F23C602}"/>
                </c:ext>
              </c:extLst>
            </c:dLbl>
            <c:dLbl>
              <c:idx val="2"/>
              <c:layout>
                <c:manualLayout>
                  <c:x val="-2.0250000000000049E-2"/>
                  <c:y val="-1.4830874690714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58-44B5-ADE8-AE4E7F23C60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E9-4CC5-9458-0ADEDFA721C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6D1-4F99-8246-F376D114C1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6D1-4F99-8246-F376D114C1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6D1-4F99-8246-F376D114C184}"/>
                </c:ext>
              </c:extLst>
            </c:dLbl>
            <c:dLbl>
              <c:idx val="7"/>
              <c:layout>
                <c:manualLayout>
                  <c:x val="-3.5833333333333333E-3"/>
                  <c:y val="-1.2217486570889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6D1-4F99-8246-F376D114C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4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25.5</c:v>
                </c:pt>
                <c:pt idx="1">
                  <c:v>24.8</c:v>
                </c:pt>
                <c:pt idx="2">
                  <c:v>24.4</c:v>
                </c:pt>
                <c:pt idx="3">
                  <c:v>21.8</c:v>
                </c:pt>
                <c:pt idx="4">
                  <c:v>17.3</c:v>
                </c:pt>
                <c:pt idx="5">
                  <c:v>14.6</c:v>
                </c:pt>
                <c:pt idx="6">
                  <c:v>13.8</c:v>
                </c:pt>
                <c:pt idx="7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55-45D7-B453-CFB97D8AE52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461832895888013E-2"/>
                  <c:y val="-2.8002350814636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58-4A23-B215-1DC9BCAA4A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87-4462-8F19-B0293BBD7932}"/>
                </c:ext>
              </c:extLst>
            </c:dLbl>
            <c:dLbl>
              <c:idx val="2"/>
              <c:layout>
                <c:manualLayout>
                  <c:x val="-2.5461832895888013E-2"/>
                  <c:y val="-2.8002350814636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58-4A23-B215-1DC9BCAA4A3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87-4462-8F19-B0293BBD79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6D1-4F99-8246-F376D114C1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6D1-4F99-8246-F376D114C1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6D1-4F99-8246-F376D114C184}"/>
                </c:ext>
              </c:extLst>
            </c:dLbl>
            <c:dLbl>
              <c:idx val="7"/>
              <c:layout>
                <c:manualLayout>
                  <c:x val="-5.6597769028872407E-3"/>
                  <c:y val="2.68787997017032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6D1-4F99-8246-F376D114C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Sheet1!$B$4:$I$4</c:f>
              <c:numCache>
                <c:formatCode>0.0</c:formatCode>
                <c:ptCount val="8"/>
                <c:pt idx="0">
                  <c:v>42.6</c:v>
                </c:pt>
                <c:pt idx="1">
                  <c:v>41.4</c:v>
                </c:pt>
                <c:pt idx="2">
                  <c:v>40.6</c:v>
                </c:pt>
                <c:pt idx="3">
                  <c:v>36.6</c:v>
                </c:pt>
                <c:pt idx="4">
                  <c:v>30.3</c:v>
                </c:pt>
                <c:pt idx="5">
                  <c:v>26.6</c:v>
                </c:pt>
                <c:pt idx="6">
                  <c:v>25.3</c:v>
                </c:pt>
                <c:pt idx="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7F-4494-997A-06A247472DE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Asian American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715332458442706E-2"/>
                  <c:y val="2.2775780353576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58-4A23-B215-1DC9BCAA4A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D1-4F99-8246-F376D114C184}"/>
                </c:ext>
              </c:extLst>
            </c:dLbl>
            <c:dLbl>
              <c:idx val="2"/>
              <c:layout>
                <c:manualLayout>
                  <c:x val="-2.0937554680664917E-2"/>
                  <c:y val="3.0615944713054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58-4A23-B215-1DC9BCAA4A3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E9-4CC5-9458-0ADEDFA721C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D1-4F99-8246-F376D114C1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6D1-4F99-8246-F376D114C1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6D1-4F99-8246-F376D114C184}"/>
                </c:ext>
              </c:extLst>
            </c:dLbl>
            <c:dLbl>
              <c:idx val="7"/>
              <c:layout>
                <c:manualLayout>
                  <c:x val="-7.5699912510946322E-4"/>
                  <c:y val="2.01623922337512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6D1-4F99-8246-F376D114C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Sheet1!$B$5:$I$5</c:f>
              <c:numCache>
                <c:formatCode>0.0</c:formatCode>
                <c:ptCount val="8"/>
                <c:pt idx="0">
                  <c:v>19.5</c:v>
                </c:pt>
                <c:pt idx="1">
                  <c:v>19.3</c:v>
                </c:pt>
                <c:pt idx="2">
                  <c:v>18.7</c:v>
                </c:pt>
                <c:pt idx="3">
                  <c:v>15.6</c:v>
                </c:pt>
                <c:pt idx="4">
                  <c:v>11.3</c:v>
                </c:pt>
                <c:pt idx="5">
                  <c:v>9</c:v>
                </c:pt>
                <c:pt idx="6">
                  <c:v>8.1999999999999993</c:v>
                </c:pt>
                <c:pt idx="7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87-4462-8F19-B0293BBD793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American Indian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000000000000012E-2"/>
                  <c:y val="-1.829371683877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58-44B5-ADE8-AE4E7F23C60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58-44B5-ADE8-AE4E7F23C602}"/>
                </c:ext>
              </c:extLst>
            </c:dLbl>
            <c:dLbl>
              <c:idx val="2"/>
              <c:layout>
                <c:manualLayout>
                  <c:x val="-2.361111111111111E-2"/>
                  <c:y val="-2.090710495860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D1-4F99-8246-F376D114C18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87-4462-8F19-B0293BBD79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D1-4F99-8246-F376D114C1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6D1-4F99-8246-F376D114C1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6D1-4F99-8246-F376D114C184}"/>
                </c:ext>
              </c:extLst>
            </c:dLbl>
            <c:dLbl>
              <c:idx val="7"/>
              <c:layout>
                <c:manualLayout>
                  <c:x val="-2.7777777777778798E-3"/>
                  <c:y val="-5.22677623965139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58-4A23-B215-1DC9BCAA4A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6"/>
                    </a:solidFill>
                    <a:latin typeface="InterFace" panose="020B050303020302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Sheet1!$B$6:$I$6</c:f>
              <c:numCache>
                <c:formatCode>0.0</c:formatCode>
                <c:ptCount val="8"/>
                <c:pt idx="0">
                  <c:v>36</c:v>
                </c:pt>
                <c:pt idx="1">
                  <c:v>35.6</c:v>
                </c:pt>
                <c:pt idx="2">
                  <c:v>35.799999999999997</c:v>
                </c:pt>
                <c:pt idx="3">
                  <c:v>32.799999999999997</c:v>
                </c:pt>
                <c:pt idx="4">
                  <c:v>28.4</c:v>
                </c:pt>
                <c:pt idx="5">
                  <c:v>26.3</c:v>
                </c:pt>
                <c:pt idx="6">
                  <c:v>25.6</c:v>
                </c:pt>
                <c:pt idx="7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87-4462-8F19-B0293BBD793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tx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833333333333332E-2"/>
                  <c:y val="-2.090710495860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D1-4F99-8246-F376D114C18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D1-4F99-8246-F376D114C184}"/>
                </c:ext>
              </c:extLst>
            </c:dLbl>
            <c:dLbl>
              <c:idx val="2"/>
              <c:layout>
                <c:manualLayout>
                  <c:x val="-2.2222222222222223E-2"/>
                  <c:y val="-1.5680328718954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D1-4F99-8246-F376D114C18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D1-4F99-8246-F376D114C18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6D1-4F99-8246-F376D114C1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6D1-4F99-8246-F376D114C1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6D1-4F99-8246-F376D114C184}"/>
                </c:ext>
              </c:extLst>
            </c:dLbl>
            <c:dLbl>
              <c:idx val="7"/>
              <c:layout>
                <c:manualLayout>
                  <c:x val="-5.5555555555555558E-3"/>
                  <c:y val="-9.582312410336902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C6D1-4F99-8246-F376D114C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40000"/>
                        <a:lumOff val="60000"/>
                      </a:schemeClr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Sheet1!$B$7:$I$7</c:f>
              <c:numCache>
                <c:formatCode>0.0</c:formatCode>
                <c:ptCount val="8"/>
                <c:pt idx="0">
                  <c:v>22</c:v>
                </c:pt>
                <c:pt idx="1">
                  <c:v>22.3</c:v>
                </c:pt>
                <c:pt idx="2">
                  <c:v>22.1</c:v>
                </c:pt>
                <c:pt idx="3">
                  <c:v>19.5</c:v>
                </c:pt>
                <c:pt idx="4">
                  <c:v>14.7</c:v>
                </c:pt>
                <c:pt idx="5">
                  <c:v>12.7</c:v>
                </c:pt>
                <c:pt idx="6">
                  <c:v>13</c:v>
                </c:pt>
                <c:pt idx="7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28-4029-A14E-F1223D6E1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84032"/>
        <c:axId val="378084424"/>
      </c:lineChart>
      <c:catAx>
        <c:axId val="37808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424"/>
        <c:crosses val="autoZero"/>
        <c:auto val="1"/>
        <c:lblAlgn val="ctr"/>
        <c:lblOffset val="100"/>
        <c:noMultiLvlLbl val="0"/>
      </c:catAx>
      <c:valAx>
        <c:axId val="378084424"/>
        <c:scaling>
          <c:orientation val="minMax"/>
          <c:max val="50"/>
          <c:min val="0"/>
        </c:scaling>
        <c:delete val="1"/>
        <c:axPos val="l"/>
        <c:numFmt formatCode="0" sourceLinked="0"/>
        <c:majorTickMark val="out"/>
        <c:minorTickMark val="none"/>
        <c:tickLblPos val="nextTo"/>
        <c:crossAx val="378084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244750656168015E-3"/>
          <c:y val="3.4468737293171937E-2"/>
          <c:w val="0.69450010936132989"/>
          <c:h val="0.8861945611894990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15627734033246E-2"/>
                  <c:y val="-1.8143292687945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FC-46D3-B802-3B167CB2A9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76-4495-8547-FEB877958636}"/>
                </c:ext>
              </c:extLst>
            </c:dLbl>
            <c:dLbl>
              <c:idx val="2"/>
              <c:layout>
                <c:manualLayout>
                  <c:x val="-2.715627734033246E-2"/>
                  <c:y val="2.8897693468916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FC-46D3-B802-3B167CB2A9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76-4495-8547-FEB87795863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376-4495-8547-FEB87795863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376-4495-8547-FEB87795863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376-4495-8547-FEB877958636}"/>
                </c:ext>
              </c:extLst>
            </c:dLbl>
            <c:dLbl>
              <c:idx val="7"/>
              <c:layout>
                <c:manualLayout>
                  <c:x val="-4.3405511811033806E-4"/>
                  <c:y val="1.32173647499624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FC-46D3-B802-3B167CB2A9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14.3</c:v>
                </c:pt>
                <c:pt idx="1">
                  <c:v>14.3</c:v>
                </c:pt>
                <c:pt idx="2">
                  <c:v>13.2</c:v>
                </c:pt>
                <c:pt idx="3">
                  <c:v>10.4</c:v>
                </c:pt>
                <c:pt idx="4">
                  <c:v>7.8</c:v>
                </c:pt>
                <c:pt idx="5">
                  <c:v>6.3</c:v>
                </c:pt>
                <c:pt idx="6">
                  <c:v>5.5</c:v>
                </c:pt>
                <c:pt idx="7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AE-455D-B976-4B1D84704B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Chinese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194444444444445E-2"/>
                  <c:y val="1.65297827471934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4D-4F28-A43E-F733C34BFDC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AE-4018-85BB-B7CA827915BB}"/>
                </c:ext>
              </c:extLst>
            </c:dLbl>
            <c:dLbl>
              <c:idx val="2"/>
              <c:layout>
                <c:manualLayout>
                  <c:x val="-2.4416666666666718E-2"/>
                  <c:y val="-2.26710390501918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376-4495-8547-FEB87795863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55-45D7-B453-CFB97D8AE52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376-4495-8547-FEB87795863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376-4495-8547-FEB87795863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376-4495-8547-FEB877958636}"/>
                </c:ext>
              </c:extLst>
            </c:dLbl>
            <c:dLbl>
              <c:idx val="7"/>
              <c:layout>
                <c:manualLayout>
                  <c:x val="-7.5000000000000002E-4"/>
                  <c:y val="8.494540282394078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376-4495-8547-FEB8779586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InterFace" panose="020B050303020302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18</c:v>
                </c:pt>
                <c:pt idx="1">
                  <c:v>17.899999999999999</c:v>
                </c:pt>
                <c:pt idx="2">
                  <c:v>17.7</c:v>
                </c:pt>
                <c:pt idx="3">
                  <c:v>14.8</c:v>
                </c:pt>
                <c:pt idx="4">
                  <c:v>10.7</c:v>
                </c:pt>
                <c:pt idx="5">
                  <c:v>8.6999999999999993</c:v>
                </c:pt>
                <c:pt idx="6">
                  <c:v>8.1</c:v>
                </c:pt>
                <c:pt idx="7">
                  <c:v>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55-45D7-B453-CFB97D8AE52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881999125109361E-2"/>
                  <c:y val="2.1652023462051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376-4495-8547-FEB87795863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87-4462-8F19-B0293BBD7932}"/>
                </c:ext>
              </c:extLst>
            </c:dLbl>
            <c:dLbl>
              <c:idx val="2"/>
              <c:layout>
                <c:manualLayout>
                  <c:x val="-2.5461832895888013E-2"/>
                  <c:y val="-2.8002350814636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376-4495-8547-FEB87795863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87-4462-8F19-B0293BBD79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376-4495-8547-FEB87795863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376-4495-8547-FEB87795863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376-4495-8547-FEB877958636}"/>
                </c:ext>
              </c:extLst>
            </c:dLbl>
            <c:dLbl>
              <c:idx val="7"/>
              <c:layout>
                <c:manualLayout>
                  <c:x val="-3.9938757655303271E-4"/>
                  <c:y val="3.35830662327207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376-4495-8547-FEB8779586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Sheet1!$B$4:$I$4</c:f>
              <c:numCache>
                <c:formatCode>0.0</c:formatCode>
                <c:ptCount val="8"/>
                <c:pt idx="0">
                  <c:v>14.2</c:v>
                </c:pt>
                <c:pt idx="1">
                  <c:v>14.5</c:v>
                </c:pt>
                <c:pt idx="2">
                  <c:v>14.6</c:v>
                </c:pt>
                <c:pt idx="3">
                  <c:v>12.6</c:v>
                </c:pt>
                <c:pt idx="4">
                  <c:v>9.3000000000000007</c:v>
                </c:pt>
                <c:pt idx="5">
                  <c:v>7.5</c:v>
                </c:pt>
                <c:pt idx="6">
                  <c:v>6.6</c:v>
                </c:pt>
                <c:pt idx="7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7F-4494-997A-06A247472DE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Korean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15627734033246E-2"/>
                  <c:y val="-2.88974876903246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FC-46D3-B802-3B167CB2A9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76-4495-8547-FEB877958636}"/>
                </c:ext>
              </c:extLst>
            </c:dLbl>
            <c:dLbl>
              <c:idx val="2"/>
              <c:layout>
                <c:manualLayout>
                  <c:x val="-2.715627734033246E-2"/>
                  <c:y val="-3.1510875810150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FC-46D3-B802-3B167CB2A9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AE-4018-85BB-B7CA827915B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76-4495-8547-FEB87795863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76-4495-8547-FEB87795863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76-4495-8547-FEB877958636}"/>
                </c:ext>
              </c:extLst>
            </c:dLbl>
            <c:dLbl>
              <c:idx val="7"/>
              <c:layout>
                <c:manualLayout>
                  <c:x val="-7.40627734033256E-3"/>
                  <c:y val="-2.0162186455159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C0-43BE-8F93-990618814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accent4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Sheet1!$B$5:$I$5</c:f>
              <c:numCache>
                <c:formatCode>0.0</c:formatCode>
                <c:ptCount val="8"/>
                <c:pt idx="0">
                  <c:v>31.3</c:v>
                </c:pt>
                <c:pt idx="1">
                  <c:v>30.1</c:v>
                </c:pt>
                <c:pt idx="2">
                  <c:v>29.3</c:v>
                </c:pt>
                <c:pt idx="3">
                  <c:v>24.6</c:v>
                </c:pt>
                <c:pt idx="4">
                  <c:v>17.399999999999999</c:v>
                </c:pt>
                <c:pt idx="5">
                  <c:v>12.9</c:v>
                </c:pt>
                <c:pt idx="6">
                  <c:v>11.4</c:v>
                </c:pt>
                <c:pt idx="7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87-4462-8F19-B0293BBD793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Vietnamese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767388451443569E-2"/>
                  <c:y val="-1.9750629270934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5"/>
                      </a:solidFill>
                      <a:latin typeface="InterFace" panose="020B050303020302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034667541557308E-2"/>
                      <c:h val="3.68880762006357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FC-46D3-B802-3B167CB2A9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76-4495-8547-FEB877958636}"/>
                </c:ext>
              </c:extLst>
            </c:dLbl>
            <c:dLbl>
              <c:idx val="2"/>
              <c:layout>
                <c:manualLayout>
                  <c:x val="-2.715627734033246E-2"/>
                  <c:y val="-2.889748769032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FC-46D3-B802-3B167CB2A9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376-4495-8547-FEB87795863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376-4495-8547-FEB87795863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376-4495-8547-FEB87795863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376-4495-8547-FEB877958636}"/>
                </c:ext>
              </c:extLst>
            </c:dLbl>
            <c:dLbl>
              <c:idx val="7"/>
              <c:layout>
                <c:manualLayout>
                  <c:x val="-1.042213473316854E-4"/>
                  <c:y val="1.3811859102574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4376-4495-8547-FEB8779586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5"/>
                    </a:solidFill>
                    <a:latin typeface="InterFace" panose="020B050303020302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Sheet1!$B$6:$I$6</c:f>
              <c:numCache>
                <c:formatCode>0.0</c:formatCode>
                <c:ptCount val="8"/>
                <c:pt idx="0">
                  <c:v>26.4</c:v>
                </c:pt>
                <c:pt idx="1">
                  <c:v>25.8</c:v>
                </c:pt>
                <c:pt idx="2">
                  <c:v>25</c:v>
                </c:pt>
                <c:pt idx="3">
                  <c:v>20</c:v>
                </c:pt>
                <c:pt idx="4">
                  <c:v>13.4</c:v>
                </c:pt>
                <c:pt idx="5">
                  <c:v>10.6</c:v>
                </c:pt>
                <c:pt idx="6">
                  <c:v>10.1</c:v>
                </c:pt>
                <c:pt idx="7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0E-4890-B970-113385928BA6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767388451443569E-2"/>
                  <c:y val="-3.4124263929976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FC-46D3-B802-3B167CB2A9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76-4495-8547-FEB877958636}"/>
                </c:ext>
              </c:extLst>
            </c:dLbl>
            <c:dLbl>
              <c:idx val="2"/>
              <c:layout>
                <c:manualLayout>
                  <c:x val="-4.1045166229221344E-2"/>
                  <c:y val="-3.1510875810150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FC-46D3-B802-3B167CB2A9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76-4495-8547-FEB87795863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376-4495-8547-FEB87795863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376-4495-8547-FEB87795863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376-4495-8547-FEB877958636}"/>
                </c:ext>
              </c:extLst>
            </c:dLbl>
            <c:dLbl>
              <c:idx val="7"/>
              <c:layout>
                <c:manualLayout>
                  <c:x val="-7.0486657917760284E-3"/>
                  <c:y val="-1.868469616379317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376-4495-8547-FEB8779586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6"/>
                    </a:solidFill>
                    <a:latin typeface="InterFace" panose="020B050303020302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Sheet1!$B$7:$I$7</c:f>
              <c:numCache>
                <c:formatCode>0.0</c:formatCode>
                <c:ptCount val="8"/>
                <c:pt idx="0">
                  <c:v>21.6</c:v>
                </c:pt>
                <c:pt idx="1">
                  <c:v>21.4</c:v>
                </c:pt>
                <c:pt idx="2">
                  <c:v>20.6</c:v>
                </c:pt>
                <c:pt idx="3">
                  <c:v>18</c:v>
                </c:pt>
                <c:pt idx="4">
                  <c:v>13.9</c:v>
                </c:pt>
                <c:pt idx="5">
                  <c:v>11.3</c:v>
                </c:pt>
                <c:pt idx="6">
                  <c:v>10.3</c:v>
                </c:pt>
                <c:pt idx="7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0E-4890-B970-113385928BA6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Total U.S.</c:v>
                </c:pt>
              </c:strCache>
            </c:strRef>
          </c:tx>
          <c:spPr>
            <a:ln w="28575" cap="rnd">
              <a:solidFill>
                <a:schemeClr val="tx1">
                  <a:lumMod val="40000"/>
                  <a:lumOff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388888888888903E-2"/>
                  <c:y val="2.352049307843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2C0-43BE-8F93-990618814F7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C0-43BE-8F93-990618814F74}"/>
                </c:ext>
              </c:extLst>
            </c:dLbl>
            <c:dLbl>
              <c:idx val="2"/>
              <c:layout>
                <c:manualLayout>
                  <c:x val="-2.7777777777778286E-3"/>
                  <c:y val="-3.1360657437908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2C0-43BE-8F93-990618814F7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C0-43BE-8F93-990618814F7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C0-43BE-8F93-990618814F7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C0-43BE-8F93-990618814F7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C0-43BE-8F93-990618814F74}"/>
                </c:ext>
              </c:extLst>
            </c:dLbl>
            <c:dLbl>
              <c:idx val="7"/>
              <c:layout>
                <c:manualLayout>
                  <c:x val="-6.9444444444444441E-3"/>
                  <c:y val="-2.352049307843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C0-43BE-8F93-990618814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40000"/>
                        <a:lumOff val="60000"/>
                      </a:schemeClr>
                    </a:solidFill>
                    <a:latin typeface="InterFace" panose="020B050303020302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Sheet1!$B$8:$I$8</c:f>
              <c:numCache>
                <c:formatCode>0.0</c:formatCode>
                <c:ptCount val="8"/>
                <c:pt idx="0">
                  <c:v>21.3</c:v>
                </c:pt>
                <c:pt idx="1">
                  <c:v>20.9</c:v>
                </c:pt>
                <c:pt idx="2">
                  <c:v>20.6</c:v>
                </c:pt>
                <c:pt idx="3">
                  <c:v>18.399999999999999</c:v>
                </c:pt>
                <c:pt idx="4">
                  <c:v>14.8</c:v>
                </c:pt>
                <c:pt idx="5">
                  <c:v>12.6</c:v>
                </c:pt>
                <c:pt idx="6">
                  <c:v>12.2</c:v>
                </c:pt>
                <c:pt idx="7">
                  <c:v>12.3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C0-43BE-8F93-990618814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84032"/>
        <c:axId val="378084424"/>
      </c:lineChart>
      <c:catAx>
        <c:axId val="37808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424"/>
        <c:crosses val="autoZero"/>
        <c:auto val="1"/>
        <c:lblAlgn val="ctr"/>
        <c:lblOffset val="100"/>
        <c:noMultiLvlLbl val="0"/>
      </c:catAx>
      <c:valAx>
        <c:axId val="378084424"/>
        <c:scaling>
          <c:orientation val="minMax"/>
          <c:max val="40"/>
          <c:min val="0"/>
        </c:scaling>
        <c:delete val="1"/>
        <c:axPos val="l"/>
        <c:numFmt formatCode="0" sourceLinked="0"/>
        <c:majorTickMark val="out"/>
        <c:minorTickMark val="none"/>
        <c:tickLblPos val="nextTo"/>
        <c:crossAx val="378084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264136906493259E-2"/>
          <c:y val="0.14958794093476127"/>
          <c:w val="0.84872199486544142"/>
          <c:h val="0.699222434208044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C2-44CC-9254-D760F934E26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C2-44CC-9254-D760F934E26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C2-44CC-9254-D760F934E26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C2-44CC-9254-D760F934E26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C2-44CC-9254-D760F934E266}"/>
                </c:ext>
              </c:extLst>
            </c:dLbl>
            <c:dLbl>
              <c:idx val="7"/>
              <c:layout>
                <c:manualLayout>
                  <c:x val="-2.619967868287236E-2"/>
                  <c:y val="-2.96676852765067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3C2-44CC-9254-D760F934E2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
11</c:v>
                </c:pt>
                <c:pt idx="1">
                  <c:v>.</c:v>
                </c:pt>
                <c:pt idx="2">
                  <c:v>2012–
13</c:v>
                </c:pt>
                <c:pt idx="3">
                  <c:v>.2</c:v>
                </c:pt>
                <c:pt idx="4">
                  <c:v>.3</c:v>
                </c:pt>
                <c:pt idx="5">
                  <c:v>.4</c:v>
                </c:pt>
                <c:pt idx="6">
                  <c:v>.5</c:v>
                </c:pt>
                <c:pt idx="7">
                  <c:v>2017–
18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19.2</c:v>
                </c:pt>
                <c:pt idx="1">
                  <c:v>18.8</c:v>
                </c:pt>
                <c:pt idx="2">
                  <c:v>18.399999999999999</c:v>
                </c:pt>
                <c:pt idx="3">
                  <c:v>16.399999999999999</c:v>
                </c:pt>
                <c:pt idx="4">
                  <c:v>13.2</c:v>
                </c:pt>
                <c:pt idx="5">
                  <c:v>11.4</c:v>
                </c:pt>
                <c:pt idx="6">
                  <c:v>11.3</c:v>
                </c:pt>
                <c:pt idx="7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3C2-44CC-9254-D760F934E2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Asian American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C2-44CC-9254-D760F934E26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C2-44CC-9254-D760F934E26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C2-44CC-9254-D760F934E26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C2-44CC-9254-D760F934E26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3C2-44CC-9254-D760F934E266}"/>
                </c:ext>
              </c:extLst>
            </c:dLbl>
            <c:dLbl>
              <c:idx val="7"/>
              <c:layout>
                <c:manualLayout>
                  <c:x val="-3.0421412100019845E-2"/>
                  <c:y val="3.4834615128961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C2-44CC-9254-D760F934E2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
11</c:v>
                </c:pt>
                <c:pt idx="1">
                  <c:v>.</c:v>
                </c:pt>
                <c:pt idx="2">
                  <c:v>2012–
13</c:v>
                </c:pt>
                <c:pt idx="3">
                  <c:v>.2</c:v>
                </c:pt>
                <c:pt idx="4">
                  <c:v>.3</c:v>
                </c:pt>
                <c:pt idx="5">
                  <c:v>.4</c:v>
                </c:pt>
                <c:pt idx="6">
                  <c:v>.5</c:v>
                </c:pt>
                <c:pt idx="7">
                  <c:v>2017–
18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25.9</c:v>
                </c:pt>
                <c:pt idx="1">
                  <c:v>25.9</c:v>
                </c:pt>
                <c:pt idx="2">
                  <c:v>25.4</c:v>
                </c:pt>
                <c:pt idx="3">
                  <c:v>21.1</c:v>
                </c:pt>
                <c:pt idx="4">
                  <c:v>15.2</c:v>
                </c:pt>
                <c:pt idx="5">
                  <c:v>12.3</c:v>
                </c:pt>
                <c:pt idx="6">
                  <c:v>11.4</c:v>
                </c:pt>
                <c:pt idx="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3C2-44CC-9254-D760F934E2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84032"/>
        <c:axId val="378084424"/>
      </c:lineChart>
      <c:catAx>
        <c:axId val="378084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19050" cap="flat" cmpd="sng" algn="ctr">
            <a:solidFill>
              <a:schemeClr val="tx1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424"/>
        <c:crosses val="autoZero"/>
        <c:auto val="1"/>
        <c:lblAlgn val="ctr"/>
        <c:lblOffset val="100"/>
        <c:noMultiLvlLbl val="0"/>
      </c:catAx>
      <c:valAx>
        <c:axId val="378084424"/>
        <c:scaling>
          <c:orientation val="minMax"/>
          <c:max val="50"/>
          <c:min val="0"/>
        </c:scaling>
        <c:delete val="1"/>
        <c:axPos val="l"/>
        <c:numFmt formatCode="0" sourceLinked="0"/>
        <c:majorTickMark val="out"/>
        <c:minorTickMark val="none"/>
        <c:tickLblPos val="nextTo"/>
        <c:crossAx val="378084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25696029210406"/>
          <c:y val="0.14958794093476127"/>
          <c:w val="0.84404750547080121"/>
          <c:h val="0.69637050630478181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C4-4273-A402-18075A218FC9}"/>
                </c:ext>
              </c:extLst>
            </c:dLbl>
            <c:dLbl>
              <c:idx val="2"/>
              <c:layout>
                <c:manualLayout>
                  <c:x val="-0.11770470882724908"/>
                  <c:y val="3.84085074581283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C9-8044-BC49-6DF7A9DC431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A8-4C3B-805F-C464D102AC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A8-4C3B-805F-C464D102AC8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A8-4C3B-805F-C464D102AC8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A8-4C3B-805F-C464D102AC87}"/>
                </c:ext>
              </c:extLst>
            </c:dLbl>
            <c:dLbl>
              <c:idx val="7"/>
              <c:layout>
                <c:manualLayout>
                  <c:x val="-2.619967868287236E-2"/>
                  <c:y val="-3.18032627851704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3F-4692-BD3B-BE4DA5022F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
11</c:v>
                </c:pt>
                <c:pt idx="1">
                  <c:v>.</c:v>
                </c:pt>
                <c:pt idx="2">
                  <c:v>2012–
13</c:v>
                </c:pt>
                <c:pt idx="3">
                  <c:v>.2</c:v>
                </c:pt>
                <c:pt idx="4">
                  <c:v>.3</c:v>
                </c:pt>
                <c:pt idx="5">
                  <c:v>.4</c:v>
                </c:pt>
                <c:pt idx="6">
                  <c:v>.5</c:v>
                </c:pt>
                <c:pt idx="7">
                  <c:v>2017–
18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35.4</c:v>
                </c:pt>
                <c:pt idx="1">
                  <c:v>34.700000000000003</c:v>
                </c:pt>
                <c:pt idx="2">
                  <c:v>33.6</c:v>
                </c:pt>
                <c:pt idx="3">
                  <c:v>29.4</c:v>
                </c:pt>
                <c:pt idx="4">
                  <c:v>23</c:v>
                </c:pt>
                <c:pt idx="5">
                  <c:v>19.2</c:v>
                </c:pt>
                <c:pt idx="6">
                  <c:v>18.399999999999999</c:v>
                </c:pt>
                <c:pt idx="7">
                  <c:v>18.399999999999999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AE-455D-B976-4B1D84704B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Asian American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C4-4273-A402-18075A218FC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55-45D7-B453-CFB97D8AE52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C4-4273-A402-18075A218FC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C4-4273-A402-18075A218FC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C4-4273-A402-18075A218FC9}"/>
                </c:ext>
              </c:extLst>
            </c:dLbl>
            <c:dLbl>
              <c:idx val="7"/>
              <c:layout>
                <c:manualLayout>
                  <c:x val="-2.619967868287236E-2"/>
                  <c:y val="3.1624512028398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3F-4692-BD3B-BE4DA5022F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
11</c:v>
                </c:pt>
                <c:pt idx="1">
                  <c:v>.</c:v>
                </c:pt>
                <c:pt idx="2">
                  <c:v>2012–
13</c:v>
                </c:pt>
                <c:pt idx="3">
                  <c:v>.2</c:v>
                </c:pt>
                <c:pt idx="4">
                  <c:v>.3</c:v>
                </c:pt>
                <c:pt idx="5">
                  <c:v>.4</c:v>
                </c:pt>
                <c:pt idx="6">
                  <c:v>.5</c:v>
                </c:pt>
                <c:pt idx="7">
                  <c:v>2017–
18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37.4</c:v>
                </c:pt>
                <c:pt idx="1">
                  <c:v>37.1</c:v>
                </c:pt>
                <c:pt idx="2">
                  <c:v>35.700000000000003</c:v>
                </c:pt>
                <c:pt idx="3">
                  <c:v>30.3</c:v>
                </c:pt>
                <c:pt idx="4">
                  <c:v>23.1</c:v>
                </c:pt>
                <c:pt idx="5">
                  <c:v>18.5</c:v>
                </c:pt>
                <c:pt idx="6">
                  <c:v>16.899999999999999</c:v>
                </c:pt>
                <c:pt idx="7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55-45D7-B453-CFB97D8AE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84032"/>
        <c:axId val="378084424"/>
      </c:lineChart>
      <c:catAx>
        <c:axId val="378084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19050" cap="flat" cmpd="sng" algn="ctr">
            <a:solidFill>
              <a:schemeClr val="tx1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424"/>
        <c:crosses val="autoZero"/>
        <c:auto val="1"/>
        <c:lblAlgn val="ctr"/>
        <c:lblOffset val="100"/>
        <c:noMultiLvlLbl val="0"/>
      </c:catAx>
      <c:valAx>
        <c:axId val="378084424"/>
        <c:scaling>
          <c:orientation val="minMax"/>
          <c:max val="50"/>
          <c:min val="0"/>
        </c:scaling>
        <c:delete val="1"/>
        <c:axPos val="l"/>
        <c:numFmt formatCode="0" sourceLinked="0"/>
        <c:majorTickMark val="out"/>
        <c:minorTickMark val="none"/>
        <c:tickLblPos val="nextTo"/>
        <c:crossAx val="378084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78882291091511"/>
          <c:y val="0.14958794093476127"/>
          <c:w val="0.8740344446908046"/>
          <c:h val="0.697637256328585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02-4AB9-8F50-B90085BAFD3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02-4AB9-8F50-B90085BAFD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02-4AB9-8F50-B90085BAFD3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02-4AB9-8F50-B90085BAFD3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02-4AB9-8F50-B90085BAFD32}"/>
                </c:ext>
              </c:extLst>
            </c:dLbl>
            <c:dLbl>
              <c:idx val="7"/>
              <c:layout>
                <c:manualLayout>
                  <c:x val="-1.1900634356998421E-2"/>
                  <c:y val="2.01276495982150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8F-4D2E-BF64-678BBC7AB8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
11</c:v>
                </c:pt>
                <c:pt idx="1">
                  <c:v>.</c:v>
                </c:pt>
                <c:pt idx="2">
                  <c:v>2012–
13</c:v>
                </c:pt>
                <c:pt idx="3">
                  <c:v>.2</c:v>
                </c:pt>
                <c:pt idx="4">
                  <c:v>.3</c:v>
                </c:pt>
                <c:pt idx="5">
                  <c:v>.4</c:v>
                </c:pt>
                <c:pt idx="6">
                  <c:v>.5</c:v>
                </c:pt>
                <c:pt idx="7">
                  <c:v>2017–
18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5.3</c:v>
                </c:pt>
                <c:pt idx="1">
                  <c:v>5.0999999999999996</c:v>
                </c:pt>
                <c:pt idx="2">
                  <c:v>5.2</c:v>
                </c:pt>
                <c:pt idx="3">
                  <c:v>4.7</c:v>
                </c:pt>
                <c:pt idx="4">
                  <c:v>3.8</c:v>
                </c:pt>
                <c:pt idx="5">
                  <c:v>3.3</c:v>
                </c:pt>
                <c:pt idx="6">
                  <c:v>3.3</c:v>
                </c:pt>
                <c:pt idx="7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402-4AB9-8F50-B90085BAFD3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Asian American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02-4AB9-8F50-B90085BAFD3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02-4AB9-8F50-B90085BAFD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02-4AB9-8F50-B90085BAFD3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02-4AB9-8F50-B90085BAFD3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02-4AB9-8F50-B90085BAFD32}"/>
                </c:ext>
              </c:extLst>
            </c:dLbl>
            <c:dLbl>
              <c:idx val="7"/>
              <c:layout>
                <c:manualLayout>
                  <c:x val="-2.0344101191293391E-2"/>
                  <c:y val="-3.7238992456538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D2E-BF64-678BBC7AB8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
11</c:v>
                </c:pt>
                <c:pt idx="1">
                  <c:v>.</c:v>
                </c:pt>
                <c:pt idx="2">
                  <c:v>2012–
13</c:v>
                </c:pt>
                <c:pt idx="3">
                  <c:v>.2</c:v>
                </c:pt>
                <c:pt idx="4">
                  <c:v>.3</c:v>
                </c:pt>
                <c:pt idx="5">
                  <c:v>.4</c:v>
                </c:pt>
                <c:pt idx="6">
                  <c:v>.5</c:v>
                </c:pt>
                <c:pt idx="7">
                  <c:v>2017–
18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7.9</c:v>
                </c:pt>
                <c:pt idx="1">
                  <c:v>7.4</c:v>
                </c:pt>
                <c:pt idx="2">
                  <c:v>7.4</c:v>
                </c:pt>
                <c:pt idx="3">
                  <c:v>6.3</c:v>
                </c:pt>
                <c:pt idx="4">
                  <c:v>4.5</c:v>
                </c:pt>
                <c:pt idx="5">
                  <c:v>3.7</c:v>
                </c:pt>
                <c:pt idx="6">
                  <c:v>3.6</c:v>
                </c:pt>
                <c:pt idx="7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402-4AB9-8F50-B90085BAF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84032"/>
        <c:axId val="378084424"/>
      </c:lineChart>
      <c:catAx>
        <c:axId val="378084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19050" cap="flat" cmpd="sng" algn="ctr">
            <a:solidFill>
              <a:schemeClr val="tx1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424"/>
        <c:crosses val="autoZero"/>
        <c:auto val="1"/>
        <c:lblAlgn val="ctr"/>
        <c:lblOffset val="100"/>
        <c:noMultiLvlLbl val="0"/>
      </c:catAx>
      <c:valAx>
        <c:axId val="378084424"/>
        <c:scaling>
          <c:orientation val="minMax"/>
          <c:max val="50"/>
          <c:min val="0"/>
        </c:scaling>
        <c:delete val="1"/>
        <c:axPos val="l"/>
        <c:numFmt formatCode="0" sourceLinked="0"/>
        <c:majorTickMark val="out"/>
        <c:minorTickMark val="none"/>
        <c:tickLblPos val="nextTo"/>
        <c:crossAx val="378084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102878429506661E-2"/>
          <c:y val="3.3047122073514117E-2"/>
          <c:w val="0.94232919458664544"/>
          <c:h val="0.941561475335184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2017/18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1DB8-445E-8580-13FE6FA7AC0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3DE5-40A3-A3E3-0ABDDD6147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DB8-445E-8580-13FE6FA7AC0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DE5-40A3-A3E3-0ABDDD61476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DB8-445E-8580-13FE6FA7AC0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DE5-40A3-A3E3-0ABDDD6147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  <a:latin typeface="Interface" panose="020B0503030203020204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ESI White</c:v>
                </c:pt>
                <c:pt idx="1">
                  <c:v>ESI Asian American</c:v>
                </c:pt>
                <c:pt idx="2">
                  <c:v>Medicaid White</c:v>
                </c:pt>
                <c:pt idx="3">
                  <c:v>Medicaid Asian American</c:v>
                </c:pt>
                <c:pt idx="4">
                  <c:v>Indiv White</c:v>
                </c:pt>
                <c:pt idx="5">
                  <c:v>Indiv Asian American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68.400000000000006</c:v>
                </c:pt>
                <c:pt idx="1">
                  <c:v>65.5</c:v>
                </c:pt>
                <c:pt idx="2">
                  <c:v>8.9</c:v>
                </c:pt>
                <c:pt idx="3">
                  <c:v>11.4</c:v>
                </c:pt>
                <c:pt idx="4">
                  <c:v>9.1999999999999993</c:v>
                </c:pt>
                <c:pt idx="5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E5-40A3-A3E3-0ABDDD6147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2010/11</c:v>
                </c:pt>
              </c:strCache>
            </c:strRef>
          </c:tx>
          <c:spPr>
            <a:solidFill>
              <a:schemeClr val="tx2">
                <a:alpha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DE5-40A3-A3E3-0ABDDD61476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DE5-40A3-A3E3-0ABDDD6147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3DE5-40A3-A3E3-0ABDDD61476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DE5-40A3-A3E3-0ABDDD61476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DE5-40A3-A3E3-0ABDDD61476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DE5-40A3-A3E3-0ABDDD6147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>
                    <a:solidFill>
                      <a:schemeClr val="bg1"/>
                    </a:solidFill>
                    <a:latin typeface="InterFace" panose="020B0503030203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ESI White</c:v>
                </c:pt>
                <c:pt idx="1">
                  <c:v>ESI Asian American</c:v>
                </c:pt>
                <c:pt idx="2">
                  <c:v>Medicaid White</c:v>
                </c:pt>
                <c:pt idx="3">
                  <c:v>Medicaid Asian American</c:v>
                </c:pt>
                <c:pt idx="4">
                  <c:v>Indiv White</c:v>
                </c:pt>
                <c:pt idx="5">
                  <c:v>Indiv Asian American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66.7</c:v>
                </c:pt>
                <c:pt idx="1">
                  <c:v>60.7</c:v>
                </c:pt>
                <c:pt idx="2">
                  <c:v>5.6</c:v>
                </c:pt>
                <c:pt idx="3">
                  <c:v>7</c:v>
                </c:pt>
                <c:pt idx="4">
                  <c:v>7.7</c:v>
                </c:pt>
                <c:pt idx="5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E5-40A3-A3E3-0ABDDD61476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1588693600"/>
        <c:axId val="1338776208"/>
      </c:barChart>
      <c:catAx>
        <c:axId val="15886936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38776208"/>
        <c:crosses val="autoZero"/>
        <c:auto val="1"/>
        <c:lblAlgn val="ctr"/>
        <c:lblOffset val="100"/>
        <c:noMultiLvlLbl val="0"/>
      </c:catAx>
      <c:valAx>
        <c:axId val="1338776208"/>
        <c:scaling>
          <c:orientation val="minMax"/>
          <c:max val="7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crossAx val="158869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82390279228182E-3"/>
          <c:y val="3.1855349173346238E-2"/>
          <c:w val="0.65491987593838108"/>
          <c:h val="0.8888079493093247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Asian American, state has expanded Medicaid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D8-49F6-840B-FCEEA4E0274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8D8-49F6-840B-FCEEA4E0274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8D8-49F6-840B-FCEEA4E0274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8D8-49F6-840B-FCEEA4E0274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8D8-49F6-840B-FCEEA4E0274C}"/>
                </c:ext>
              </c:extLst>
            </c:dLbl>
            <c:dLbl>
              <c:idx val="7"/>
              <c:layout>
                <c:manualLayout>
                  <c:x val="-6.6241561985479428E-3"/>
                  <c:y val="-1.4288648100498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0F-4E9B-B0C5-CD0C46288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>
                  <c:v>18.2</c:v>
                </c:pt>
                <c:pt idx="1">
                  <c:v>17.899999999999999</c:v>
                </c:pt>
                <c:pt idx="2">
                  <c:v>17.399999999999999</c:v>
                </c:pt>
                <c:pt idx="3">
                  <c:v>14.4</c:v>
                </c:pt>
                <c:pt idx="4">
                  <c:v>10.199999999999999</c:v>
                </c:pt>
                <c:pt idx="5">
                  <c:v>7.9</c:v>
                </c:pt>
                <c:pt idx="6">
                  <c:v>6.9</c:v>
                </c:pt>
                <c:pt idx="7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AE-455D-B976-4B1D84704B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Asian American, state has not expanded Medicaid</c:v>
                </c:pt>
              </c:strCache>
            </c:strRef>
          </c:tx>
          <c:spPr>
            <a:ln w="28575" cap="rnd">
              <a:solidFill>
                <a:schemeClr val="tx2">
                  <a:alpha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D8-49F6-840B-FCEEA4E0274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93-481B-A01E-2E9A4672279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8D8-49F6-840B-FCEEA4E0274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8D8-49F6-840B-FCEEA4E0274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8D8-49F6-840B-FCEEA4E0274C}"/>
                </c:ext>
              </c:extLst>
            </c:dLbl>
            <c:dLbl>
              <c:idx val="7"/>
              <c:layout>
                <c:manualLayout>
                  <c:x val="-1.3688975148501325E-2"/>
                  <c:y val="-2.7355588699627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0F-4E9B-B0C5-CD0C46288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alpha val="50000"/>
                      </a:schemeClr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Sheet1!$B$3:$I$3</c:f>
              <c:numCache>
                <c:formatCode>0.0</c:formatCode>
                <c:ptCount val="8"/>
                <c:pt idx="0">
                  <c:v>24.2</c:v>
                </c:pt>
                <c:pt idx="1">
                  <c:v>24.2</c:v>
                </c:pt>
                <c:pt idx="2">
                  <c:v>23.1</c:v>
                </c:pt>
                <c:pt idx="3">
                  <c:v>19.600000000000001</c:v>
                </c:pt>
                <c:pt idx="4">
                  <c:v>15.1</c:v>
                </c:pt>
                <c:pt idx="5">
                  <c:v>12.7</c:v>
                </c:pt>
                <c:pt idx="6">
                  <c:v>12.3</c:v>
                </c:pt>
                <c:pt idx="7">
                  <c:v>12.3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55-45D7-B453-CFB97D8AE52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White, state has expanded Medicaid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BD-4C28-BA3A-D71DBB8F9DA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BD-4C28-BA3A-D71DBB8F9DA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BD-4C28-BA3A-D71DBB8F9DA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BD-4C28-BA3A-D71DBB8F9DA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BD-4C28-BA3A-D71DBB8F9DAB}"/>
                </c:ext>
              </c:extLst>
            </c:dLbl>
            <c:dLbl>
              <c:idx val="7"/>
              <c:layout>
                <c:manualLayout>
                  <c:x val="-6.4607404969853083E-3"/>
                  <c:y val="1.4935615994099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0F-4E9B-B0C5-CD0C46288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InterFace" panose="020B050303020302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Sheet1!$B$4:$I$4</c:f>
              <c:numCache>
                <c:formatCode>0.0</c:formatCode>
                <c:ptCount val="8"/>
                <c:pt idx="0">
                  <c:v>13.9</c:v>
                </c:pt>
                <c:pt idx="1">
                  <c:v>13.6</c:v>
                </c:pt>
                <c:pt idx="2">
                  <c:v>13.2</c:v>
                </c:pt>
                <c:pt idx="3">
                  <c:v>11.4</c:v>
                </c:pt>
                <c:pt idx="4">
                  <c:v>8.3000000000000007</c:v>
                </c:pt>
                <c:pt idx="5">
                  <c:v>6.5</c:v>
                </c:pt>
                <c:pt idx="6">
                  <c:v>6.2</c:v>
                </c:pt>
                <c:pt idx="7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B2-46FC-94B9-93E87AA2F197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White, state has not expanded Medicaid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BD-4C28-BA3A-D71DBB8F9DA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BD-4C28-BA3A-D71DBB8F9DA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BD-4C28-BA3A-D71DBB8F9DA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BD-4C28-BA3A-D71DBB8F9DA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BD-4C28-BA3A-D71DBB8F9DAB}"/>
                </c:ext>
              </c:extLst>
            </c:dLbl>
            <c:dLbl>
              <c:idx val="7"/>
              <c:layout>
                <c:manualLayout>
                  <c:x val="-1.2668410513673857E-2"/>
                  <c:y val="1.7549004113925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0F-4E9B-B0C5-CD0C46288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InterFace" panose="020B050303020302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Sheet1!$B$1:$I$1</c:f>
              <c:strCache>
                <c:ptCount val="8"/>
                <c:pt idx="0">
                  <c:v>2010–11</c:v>
                </c:pt>
                <c:pt idx="1">
                  <c:v>2011–12</c:v>
                </c:pt>
                <c:pt idx="2">
                  <c:v>2012–13</c:v>
                </c:pt>
                <c:pt idx="3">
                  <c:v>2013–14</c:v>
                </c:pt>
                <c:pt idx="4">
                  <c:v>2014–15</c:v>
                </c:pt>
                <c:pt idx="5">
                  <c:v>2015–16</c:v>
                </c:pt>
                <c:pt idx="6">
                  <c:v>2016–17</c:v>
                </c:pt>
                <c:pt idx="7">
                  <c:v>2017–18</c:v>
                </c:pt>
              </c:strCache>
            </c:strRef>
          </c:cat>
          <c:val>
            <c:numRef>
              <c:f>Sheet1!$B$5:$I$5</c:f>
              <c:numCache>
                <c:formatCode>0.0</c:formatCode>
                <c:ptCount val="8"/>
                <c:pt idx="0">
                  <c:v>17.600000000000001</c:v>
                </c:pt>
                <c:pt idx="1">
                  <c:v>17.399999999999999</c:v>
                </c:pt>
                <c:pt idx="2">
                  <c:v>17.100000000000001</c:v>
                </c:pt>
                <c:pt idx="3">
                  <c:v>15.6</c:v>
                </c:pt>
                <c:pt idx="4">
                  <c:v>13.3</c:v>
                </c:pt>
                <c:pt idx="5">
                  <c:v>11.9</c:v>
                </c:pt>
                <c:pt idx="6">
                  <c:v>11.8</c:v>
                </c:pt>
                <c:pt idx="7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B2-46FC-94B9-93E87AA2F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84032"/>
        <c:axId val="378084424"/>
      </c:lineChart>
      <c:catAx>
        <c:axId val="37808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424"/>
        <c:crosses val="autoZero"/>
        <c:auto val="1"/>
        <c:lblAlgn val="ctr"/>
        <c:lblOffset val="100"/>
        <c:noMultiLvlLbl val="0"/>
      </c:catAx>
      <c:valAx>
        <c:axId val="378084424"/>
        <c:scaling>
          <c:orientation val="minMax"/>
          <c:max val="40"/>
          <c:min val="0"/>
        </c:scaling>
        <c:delete val="1"/>
        <c:axPos val="l"/>
        <c:numFmt formatCode="0" sourceLinked="0"/>
        <c:majorTickMark val="out"/>
        <c:minorTickMark val="none"/>
        <c:tickLblPos val="nextTo"/>
        <c:crossAx val="378084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CAAA5E-6285-3141-A788-24FD1E9340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D80A4-1615-EA47-BBC5-DB8CC03145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60BCD-07CC-1D42-A91B-2507804D005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FF81B4-5A05-014B-9949-5A46DF9950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D5289-C785-D342-B2E6-10CAA2D337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375D6-259D-224D-BA03-71B4D8F7C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92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BD398-527F-4174-A4C3-F51A03C40B85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721FE-A709-42DA-9090-B21D81C90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3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57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81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5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8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8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98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  <p:extLst>
      <p:ext uri="{BB962C8B-B14F-4D97-AF65-F5344CB8AC3E}">
        <p14:creationId xmlns:p14="http://schemas.microsoft.com/office/powerpoint/2010/main" val="348547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  <p:extLst>
      <p:ext uri="{BB962C8B-B14F-4D97-AF65-F5344CB8AC3E}">
        <p14:creationId xmlns:p14="http://schemas.microsoft.com/office/powerpoint/2010/main" val="1637234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39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814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634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326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056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5" y="1828800"/>
            <a:ext cx="7919046" cy="402336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78044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5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700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85897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627435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43581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947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4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19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86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94352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67680"/>
      </p:ext>
    </p:extLst>
  </p:cSld>
  <p:clrMapOvr>
    <a:masterClrMapping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31229"/>
      </p:ext>
    </p:extLst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77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09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33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9939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44043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797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67709"/>
      </p:ext>
    </p:extLst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6586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249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99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69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16433"/>
      </p:ext>
    </p:extLst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61062"/>
      </p:ext>
    </p:extLst>
  </p:cSld>
  <p:clrMapOvr>
    <a:masterClrMapping/>
  </p:clrMapOvr>
  <p:hf sldNum="0"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64994"/>
      </p:ext>
    </p:extLst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53134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561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85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77691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8663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1491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081D3CB-30D3-4E5B-ADBC-119D9A4C8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4135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47EE5BF-10A2-4B1A-B482-2B248D5EC84D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Chart Placeholder 5">
            <a:extLst>
              <a:ext uri="{FF2B5EF4-FFF2-40B4-BE49-F238E27FC236}">
                <a16:creationId xmlns:a16="http://schemas.microsoft.com/office/drawing/2014/main" id="{CB2E600E-04D2-4E4E-AD93-159B2544EE3A}"/>
              </a:ext>
            </a:extLst>
          </p:cNvPr>
          <p:cNvSpPr txBox="1">
            <a:spLocks/>
          </p:cNvSpPr>
          <p:nvPr userDrawn="1"/>
        </p:nvSpPr>
        <p:spPr>
          <a:xfrm>
            <a:off x="71501" y="1052736"/>
            <a:ext cx="9000999" cy="45961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71446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00" kern="800" spc="-1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46" marR="0" lvl="0" indent="-171446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44C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300" b="0" i="0" u="none" strike="noStrike" kern="800" cap="none" spc="-10" normalizeH="0" baseline="0" noProof="0" dirty="0">
              <a:ln>
                <a:noFill/>
              </a:ln>
              <a:solidFill>
                <a:srgbClr val="4C515A"/>
              </a:solidFill>
              <a:effectLst/>
              <a:uLnTx/>
              <a:uFillTx/>
              <a:latin typeface="InterFace"/>
              <a:ea typeface="+mn-ea"/>
              <a:cs typeface="+mn-cs"/>
            </a:endParaRPr>
          </a:p>
        </p:txBody>
      </p:sp>
      <p:sp>
        <p:nvSpPr>
          <p:cNvPr id="17" name="Chart Placeholder 5">
            <a:extLst>
              <a:ext uri="{FF2B5EF4-FFF2-40B4-BE49-F238E27FC236}">
                <a16:creationId xmlns:a16="http://schemas.microsoft.com/office/drawing/2014/main" id="{ED2EDA08-9D7C-4F14-8925-60F14BA100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64" y="1170813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02AC100B-D3B8-4569-ABAF-21AE6AFC86F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64" y="578006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  <a:latin typeface="InterFace" panose="020B0503030203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A297BD-D51F-4576-8896-90C4E4C983F0}"/>
              </a:ext>
            </a:extLst>
          </p:cNvPr>
          <p:cNvSpPr txBox="1"/>
          <p:nvPr userDrawn="1"/>
        </p:nvSpPr>
        <p:spPr>
          <a:xfrm>
            <a:off x="1853748" y="6467298"/>
            <a:ext cx="67136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InterFace" panose="020B0503030203020204" pitchFamily="34" charset="0"/>
              </a:rPr>
              <a:t>Munira Z. Gunja et al., </a:t>
            </a:r>
            <a:r>
              <a:rPr lang="en-US" sz="900" i="1" dirty="0">
                <a:latin typeface="InterFace" panose="020B0503030203020204" pitchFamily="34" charset="0"/>
              </a:rPr>
              <a:t>Gap Closed: The Affordable Care Act’s Impact on Asian Americans’ Health Coverage</a:t>
            </a:r>
            <a:r>
              <a:rPr lang="en-US" sz="900" dirty="0">
                <a:latin typeface="InterFace" panose="020B0503030203020204" pitchFamily="34" charset="0"/>
              </a:rPr>
              <a:t> (Commonwealth Fund, July 2020).</a:t>
            </a:r>
          </a:p>
        </p:txBody>
      </p:sp>
    </p:spTree>
    <p:extLst>
      <p:ext uri="{BB962C8B-B14F-4D97-AF65-F5344CB8AC3E}">
        <p14:creationId xmlns:p14="http://schemas.microsoft.com/office/powerpoint/2010/main" val="3853638117"/>
      </p:ext>
    </p:extLst>
  </p:cSld>
  <p:clrMapOvr>
    <a:masterClrMapping/>
  </p:clrMapOvr>
  <p:hf sldNum="0"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F54D87-F117-BA45-BBA8-94B4CEDF6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3" y="6373368"/>
            <a:ext cx="1837943" cy="41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44809"/>
      </p:ext>
    </p:extLst>
  </p:cSld>
  <p:clrMapOvr>
    <a:masterClrMapping/>
  </p:clrMapOvr>
  <p:hf sldNum="0"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427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350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10832"/>
            <a:ext cx="2172716" cy="647192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301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9144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3716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18288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-1" y="304800"/>
            <a:ext cx="9132017" cy="91135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9144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3716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18288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0" y="5524500"/>
            <a:ext cx="9144000" cy="604264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9144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3716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8288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116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84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8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0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  <p:extLst>
      <p:ext uri="{BB962C8B-B14F-4D97-AF65-F5344CB8AC3E}">
        <p14:creationId xmlns:p14="http://schemas.microsoft.com/office/powerpoint/2010/main" val="402754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  <p:extLst>
      <p:ext uri="{BB962C8B-B14F-4D97-AF65-F5344CB8AC3E}">
        <p14:creationId xmlns:p14="http://schemas.microsoft.com/office/powerpoint/2010/main" val="202802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  <p:extLst>
      <p:ext uri="{BB962C8B-B14F-4D97-AF65-F5344CB8AC3E}">
        <p14:creationId xmlns:p14="http://schemas.microsoft.com/office/powerpoint/2010/main" val="119758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  <p:sldLayoutId id="2147483705" r:id="rId33"/>
    <p:sldLayoutId id="2147483706" r:id="rId34"/>
    <p:sldLayoutId id="2147483707" r:id="rId35"/>
    <p:sldLayoutId id="2147483708" r:id="rId36"/>
    <p:sldLayoutId id="2147483709" r:id="rId37"/>
    <p:sldLayoutId id="2147483710" r:id="rId38"/>
    <p:sldLayoutId id="2147483711" r:id="rId39"/>
    <p:sldLayoutId id="2147483712" r:id="rId40"/>
    <p:sldLayoutId id="2147483713" r:id="rId41"/>
    <p:sldLayoutId id="2147483714" r:id="rId42"/>
    <p:sldLayoutId id="2147483715" r:id="rId43"/>
    <p:sldLayoutId id="2147483716" r:id="rId44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183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3" r:id="rId4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3131489015"/>
              </p:ext>
            </p:extLst>
          </p:nvPr>
        </p:nvGraphicFramePr>
        <p:xfrm>
          <a:off x="-2" y="990815"/>
          <a:ext cx="8198779" cy="5123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1563" y="2358"/>
            <a:ext cx="9001000" cy="61264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1800" b="1" spc="0" dirty="0">
                <a:solidFill>
                  <a:schemeClr val="bg1"/>
                </a:solidFill>
                <a:latin typeface="Interface"/>
              </a:rPr>
              <a:t>The ACA eliminated the insurance coverage gap between Asian Americans and whites.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71468" y="5788152"/>
            <a:ext cx="9001063" cy="457200"/>
          </a:xfrm>
        </p:spPr>
        <p:txBody>
          <a:bodyPr anchor="b" anchorCtr="0">
            <a:normAutofit/>
          </a:bodyPr>
          <a:lstStyle/>
          <a:p>
            <a:pPr marL="0" indent="0">
              <a:buNone/>
            </a:pPr>
            <a:r>
              <a:rPr lang="en-US" sz="900" spc="0" dirty="0">
                <a:latin typeface="Interface"/>
              </a:rPr>
              <a:t>Data: Commonwealth Fund analysis of the American Community Survey (2010–2018).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A58DCC-DC66-4F1B-9FE5-D012B2C4529C}"/>
              </a:ext>
            </a:extLst>
          </p:cNvPr>
          <p:cNvSpPr txBox="1"/>
          <p:nvPr/>
        </p:nvSpPr>
        <p:spPr>
          <a:xfrm>
            <a:off x="75501" y="914400"/>
            <a:ext cx="4572000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latin typeface="Interface"/>
              </a:rPr>
              <a:t>Percent of adults ages 19–64 who were uninsured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0D341-3983-9240-BD3A-653FE3F61224}"/>
              </a:ext>
            </a:extLst>
          </p:cNvPr>
          <p:cNvSpPr txBox="1"/>
          <p:nvPr/>
        </p:nvSpPr>
        <p:spPr>
          <a:xfrm>
            <a:off x="6556412" y="3216375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6"/>
                </a:solidFill>
                <a:latin typeface="Interface"/>
              </a:rPr>
              <a:t>Native American/</a:t>
            </a:r>
            <a:br>
              <a:rPr lang="en-US" sz="1200" dirty="0">
                <a:solidFill>
                  <a:schemeClr val="accent6"/>
                </a:solidFill>
                <a:latin typeface="Interface"/>
              </a:rPr>
            </a:br>
            <a:r>
              <a:rPr lang="en-US" sz="1200" dirty="0">
                <a:solidFill>
                  <a:schemeClr val="accent6"/>
                </a:solidFill>
                <a:latin typeface="Interface"/>
              </a:rPr>
              <a:t>Alaska Native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F0F5B2-A9F8-BC4A-A232-F790DE890EB7}"/>
              </a:ext>
            </a:extLst>
          </p:cNvPr>
          <p:cNvSpPr txBox="1"/>
          <p:nvPr/>
        </p:nvSpPr>
        <p:spPr>
          <a:xfrm>
            <a:off x="6556412" y="3599714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Interface"/>
              </a:rPr>
              <a:t>Latino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36A537-F0D8-1741-8AE1-B2CB789395FD}"/>
              </a:ext>
            </a:extLst>
          </p:cNvPr>
          <p:cNvSpPr txBox="1"/>
          <p:nvPr/>
        </p:nvSpPr>
        <p:spPr>
          <a:xfrm>
            <a:off x="6556412" y="4332673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4"/>
                </a:solidFill>
                <a:latin typeface="Interface"/>
              </a:rPr>
              <a:t>Black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5C582F-4A4C-0046-AAC3-C90FDDE4E5F4}"/>
              </a:ext>
            </a:extLst>
          </p:cNvPr>
          <p:cNvSpPr txBox="1"/>
          <p:nvPr/>
        </p:nvSpPr>
        <p:spPr>
          <a:xfrm>
            <a:off x="6556412" y="4504451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tx1">
                    <a:lumMod val="40000"/>
                    <a:lumOff val="60000"/>
                  </a:schemeClr>
                </a:solidFill>
                <a:latin typeface="Interface"/>
              </a:rPr>
              <a:t>Native Hawaiian/</a:t>
            </a:r>
            <a:br>
              <a:rPr lang="en-US" sz="1200" dirty="0">
                <a:solidFill>
                  <a:schemeClr val="tx1">
                    <a:lumMod val="40000"/>
                    <a:lumOff val="60000"/>
                  </a:schemeClr>
                </a:solidFill>
                <a:latin typeface="Interface"/>
              </a:rPr>
            </a:br>
            <a:r>
              <a:rPr lang="en-US" sz="1200" dirty="0">
                <a:solidFill>
                  <a:schemeClr val="tx1">
                    <a:lumMod val="40000"/>
                    <a:lumOff val="60000"/>
                  </a:schemeClr>
                </a:solidFill>
                <a:latin typeface="Interface"/>
              </a:rPr>
              <a:t>Pacific Islander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DAB280-8C5E-3C45-B17F-8F7436F599DC}"/>
              </a:ext>
            </a:extLst>
          </p:cNvPr>
          <p:cNvSpPr txBox="1"/>
          <p:nvPr/>
        </p:nvSpPr>
        <p:spPr>
          <a:xfrm>
            <a:off x="6556412" y="4850382"/>
            <a:ext cx="1944871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Interface"/>
              </a:rPr>
              <a:t>White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2C99CB-79F7-E842-8D0B-92DF62DB7855}"/>
              </a:ext>
            </a:extLst>
          </p:cNvPr>
          <p:cNvSpPr txBox="1"/>
          <p:nvPr/>
        </p:nvSpPr>
        <p:spPr>
          <a:xfrm>
            <a:off x="6556412" y="5025391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Interface"/>
              </a:rPr>
              <a:t>Asian American</a:t>
            </a:r>
          </a:p>
        </p:txBody>
      </p:sp>
    </p:spTree>
    <p:extLst>
      <p:ext uri="{BB962C8B-B14F-4D97-AF65-F5344CB8AC3E}">
        <p14:creationId xmlns:p14="http://schemas.microsoft.com/office/powerpoint/2010/main" val="238074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1563" y="2358"/>
            <a:ext cx="9001000" cy="64008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Interface" panose="020B0503030203020204"/>
              </a:rPr>
              <a:t>Uninsured rates across all Asian American subpopulations dropped, with Indians the least likely to be uninsured by 2017–2018. </a:t>
            </a:r>
            <a:endParaRPr lang="en-US" sz="1800" dirty="0">
              <a:solidFill>
                <a:schemeClr val="bg1"/>
              </a:solidFill>
              <a:latin typeface="Interface" panose="020B0503030203020204"/>
            </a:endParaRPr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278990404"/>
              </p:ext>
            </p:extLst>
          </p:nvPr>
        </p:nvGraphicFramePr>
        <p:xfrm>
          <a:off x="0" y="980768"/>
          <a:ext cx="9144000" cy="5117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71468" y="5788152"/>
            <a:ext cx="9001063" cy="457200"/>
          </a:xfrm>
        </p:spPr>
        <p:txBody>
          <a:bodyPr anchor="b" anchorCtr="0">
            <a:normAutofit/>
          </a:bodyPr>
          <a:lstStyle/>
          <a:p>
            <a:pPr marL="0" indent="0">
              <a:buNone/>
            </a:pPr>
            <a:r>
              <a:rPr lang="en-US" sz="900" spc="0" dirty="0">
                <a:latin typeface="Interface"/>
              </a:rPr>
              <a:t>Data: Commonwealth Fund analysis of the American Community Survey (2010–2018).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F9724C-D312-487A-8769-44CCE7052EB0}"/>
              </a:ext>
            </a:extLst>
          </p:cNvPr>
          <p:cNvSpPr txBox="1"/>
          <p:nvPr/>
        </p:nvSpPr>
        <p:spPr>
          <a:xfrm>
            <a:off x="73151" y="914400"/>
            <a:ext cx="457200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latin typeface="Interface"/>
              </a:rPr>
              <a:t>Percent of adults ages 19–64 who were uninsured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BA802D-756B-8E46-9360-45EDE414AB16}"/>
              </a:ext>
            </a:extLst>
          </p:cNvPr>
          <p:cNvSpPr txBox="1"/>
          <p:nvPr/>
        </p:nvSpPr>
        <p:spPr>
          <a:xfrm>
            <a:off x="6556412" y="4425578"/>
            <a:ext cx="1759789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6"/>
                </a:solidFill>
                <a:latin typeface="Interface"/>
              </a:rPr>
              <a:t>Other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C8A86C-7D6E-744A-B216-BDE721291A7D}"/>
              </a:ext>
            </a:extLst>
          </p:cNvPr>
          <p:cNvSpPr txBox="1"/>
          <p:nvPr/>
        </p:nvSpPr>
        <p:spPr>
          <a:xfrm>
            <a:off x="6556412" y="4886004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Interface"/>
              </a:rPr>
              <a:t>Filipino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5448A6-D430-F94B-B843-A508928FA20B}"/>
              </a:ext>
            </a:extLst>
          </p:cNvPr>
          <p:cNvSpPr txBox="1"/>
          <p:nvPr/>
        </p:nvSpPr>
        <p:spPr>
          <a:xfrm>
            <a:off x="6556412" y="4268019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4"/>
                </a:solidFill>
                <a:latin typeface="Interface"/>
              </a:rPr>
              <a:t>Korean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6190B3-3146-5B40-9208-874850DB68A6}"/>
              </a:ext>
            </a:extLst>
          </p:cNvPr>
          <p:cNvSpPr txBox="1"/>
          <p:nvPr/>
        </p:nvSpPr>
        <p:spPr>
          <a:xfrm>
            <a:off x="6556412" y="4104993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tx1">
                    <a:lumMod val="40000"/>
                    <a:lumOff val="60000"/>
                  </a:schemeClr>
                </a:solidFill>
                <a:latin typeface="Interface"/>
              </a:rPr>
              <a:t>Total U.S.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EE72D9-00ED-1741-B698-6F9124C1B3B4}"/>
              </a:ext>
            </a:extLst>
          </p:cNvPr>
          <p:cNvSpPr txBox="1"/>
          <p:nvPr/>
        </p:nvSpPr>
        <p:spPr>
          <a:xfrm>
            <a:off x="6556412" y="5058744"/>
            <a:ext cx="1944871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Interface"/>
              </a:rPr>
              <a:t>Indian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5C702-175D-2E49-A5EC-654B6A401B0B}"/>
              </a:ext>
            </a:extLst>
          </p:cNvPr>
          <p:cNvSpPr txBox="1"/>
          <p:nvPr/>
        </p:nvSpPr>
        <p:spPr>
          <a:xfrm>
            <a:off x="6556412" y="4738138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Interface"/>
              </a:rPr>
              <a:t>Chinese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F65AC7-20EA-4744-A3DC-C3383659416C}"/>
              </a:ext>
            </a:extLst>
          </p:cNvPr>
          <p:cNvSpPr txBox="1"/>
          <p:nvPr/>
        </p:nvSpPr>
        <p:spPr>
          <a:xfrm>
            <a:off x="6556412" y="4568678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5"/>
                </a:solidFill>
                <a:latin typeface="Interface"/>
              </a:rPr>
              <a:t>Vietnamese</a:t>
            </a:r>
          </a:p>
        </p:txBody>
      </p:sp>
    </p:spTree>
    <p:extLst>
      <p:ext uri="{BB962C8B-B14F-4D97-AF65-F5344CB8AC3E}">
        <p14:creationId xmlns:p14="http://schemas.microsoft.com/office/powerpoint/2010/main" val="416894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Placeholder 7">
            <a:extLst>
              <a:ext uri="{FF2B5EF4-FFF2-40B4-BE49-F238E27FC236}">
                <a16:creationId xmlns:a16="http://schemas.microsoft.com/office/drawing/2014/main" id="{7FEA2604-0990-4EF9-8A0F-89577D9736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588367"/>
              </p:ext>
            </p:extLst>
          </p:nvPr>
        </p:nvGraphicFramePr>
        <p:xfrm>
          <a:off x="2591126" y="1338188"/>
          <a:ext cx="2441712" cy="445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425608981"/>
              </p:ext>
            </p:extLst>
          </p:nvPr>
        </p:nvGraphicFramePr>
        <p:xfrm>
          <a:off x="1728" y="1342622"/>
          <a:ext cx="2441712" cy="445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Chart Placeholder 7">
            <a:extLst>
              <a:ext uri="{FF2B5EF4-FFF2-40B4-BE49-F238E27FC236}">
                <a16:creationId xmlns:a16="http://schemas.microsoft.com/office/drawing/2014/main" id="{3DB997A3-3523-4B02-A824-D340E993A1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375118"/>
              </p:ext>
            </p:extLst>
          </p:nvPr>
        </p:nvGraphicFramePr>
        <p:xfrm>
          <a:off x="4977560" y="1338188"/>
          <a:ext cx="2441712" cy="445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71468" y="5788152"/>
            <a:ext cx="9001063" cy="457200"/>
          </a:xfrm>
        </p:spPr>
        <p:txBody>
          <a:bodyPr anchor="b" anchorCtr="0">
            <a:normAutofit/>
          </a:bodyPr>
          <a:lstStyle/>
          <a:p>
            <a:pPr marL="0" indent="0">
              <a:buNone/>
            </a:pPr>
            <a:r>
              <a:rPr lang="en-US" sz="900" spc="0" dirty="0">
                <a:latin typeface="Interface"/>
              </a:rPr>
              <a:t>Note: FPL = federal poverty level.</a:t>
            </a:r>
          </a:p>
          <a:p>
            <a:pPr marL="0" indent="0">
              <a:buNone/>
            </a:pPr>
            <a:r>
              <a:rPr lang="en-US" sz="900" spc="0" dirty="0">
                <a:latin typeface="Interface"/>
              </a:rPr>
              <a:t>Data: Commonwealth Fund analysis of the American Community Survey (2010–2018).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7A04146-1033-4CC1-A871-FF562B877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" y="0"/>
            <a:ext cx="8997696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Interface"/>
              </a:rPr>
              <a:t>The Asian American–white coverage disparity had been eliminated across all poverty categories by 2017–2018.</a:t>
            </a:r>
            <a:endParaRPr lang="en-US" dirty="0">
              <a:solidFill>
                <a:schemeClr val="bg1"/>
              </a:solidFill>
              <a:latin typeface="Interface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C918CD-0B68-4199-AE15-FBA846E3DBC3}"/>
              </a:ext>
            </a:extLst>
          </p:cNvPr>
          <p:cNvSpPr txBox="1"/>
          <p:nvPr/>
        </p:nvSpPr>
        <p:spPr>
          <a:xfrm>
            <a:off x="270999" y="1433354"/>
            <a:ext cx="2061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terface"/>
              </a:rPr>
              <a:t>&lt;138% FPL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4B5C5A-5088-4976-A6A3-E6E3D054AF06}"/>
              </a:ext>
            </a:extLst>
          </p:cNvPr>
          <p:cNvSpPr txBox="1"/>
          <p:nvPr/>
        </p:nvSpPr>
        <p:spPr>
          <a:xfrm>
            <a:off x="2812942" y="1433353"/>
            <a:ext cx="2016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terface"/>
              </a:rPr>
              <a:t>138%–399% FPL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D59D82-AB3C-47E6-B51A-916B1C8DFC10}"/>
              </a:ext>
            </a:extLst>
          </p:cNvPr>
          <p:cNvSpPr txBox="1"/>
          <p:nvPr/>
        </p:nvSpPr>
        <p:spPr>
          <a:xfrm>
            <a:off x="5238426" y="1433353"/>
            <a:ext cx="2162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Interface"/>
              </a:rPr>
              <a:t>400%+ FPL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48C40A-11D9-4275-9A87-1839135AF16A}"/>
              </a:ext>
            </a:extLst>
          </p:cNvPr>
          <p:cNvSpPr txBox="1"/>
          <p:nvPr/>
        </p:nvSpPr>
        <p:spPr>
          <a:xfrm>
            <a:off x="73151" y="914400"/>
            <a:ext cx="4572000" cy="2286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i="1" dirty="0">
                <a:latin typeface="Interface"/>
              </a:rPr>
              <a:t>Percent of adults ages 19–64 who were uninsured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95A546-17C2-6240-8EAE-F83154202C98}"/>
              </a:ext>
            </a:extLst>
          </p:cNvPr>
          <p:cNvSpPr txBox="1"/>
          <p:nvPr/>
        </p:nvSpPr>
        <p:spPr>
          <a:xfrm>
            <a:off x="273395" y="3205167"/>
            <a:ext cx="1944871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accent2"/>
                </a:solidFill>
                <a:latin typeface="Interface"/>
              </a:rPr>
              <a:t>White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A3B346-3814-7744-B52E-8A01A3B735D1}"/>
              </a:ext>
            </a:extLst>
          </p:cNvPr>
          <p:cNvSpPr txBox="1"/>
          <p:nvPr/>
        </p:nvSpPr>
        <p:spPr>
          <a:xfrm>
            <a:off x="270999" y="2334144"/>
            <a:ext cx="176902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Interface"/>
              </a:rPr>
              <a:t>Asian American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E521D1-29EB-E347-A707-928FE4BD0DA7}"/>
              </a:ext>
            </a:extLst>
          </p:cNvPr>
          <p:cNvSpPr txBox="1"/>
          <p:nvPr/>
        </p:nvSpPr>
        <p:spPr>
          <a:xfrm rot="19800000">
            <a:off x="3064284" y="5199545"/>
            <a:ext cx="555726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2012–13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878417-825E-FC4F-840E-937FC007C8BE}"/>
              </a:ext>
            </a:extLst>
          </p:cNvPr>
          <p:cNvSpPr txBox="1"/>
          <p:nvPr/>
        </p:nvSpPr>
        <p:spPr>
          <a:xfrm rot="19800000">
            <a:off x="2530261" y="5197815"/>
            <a:ext cx="581684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2010–11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0EB9FE-7DC2-F240-A18E-91F82B6BA62B}"/>
              </a:ext>
            </a:extLst>
          </p:cNvPr>
          <p:cNvSpPr txBox="1"/>
          <p:nvPr/>
        </p:nvSpPr>
        <p:spPr>
          <a:xfrm rot="19800000">
            <a:off x="4342385" y="5198031"/>
            <a:ext cx="578474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2017–18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1B32FFF-CEA4-F547-8636-147FBD424526}"/>
              </a:ext>
            </a:extLst>
          </p:cNvPr>
          <p:cNvSpPr txBox="1"/>
          <p:nvPr/>
        </p:nvSpPr>
        <p:spPr>
          <a:xfrm rot="19800000">
            <a:off x="533032" y="5199545"/>
            <a:ext cx="555726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2012–13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B6FEE4-0202-F84D-8657-5A36C8A5D243}"/>
              </a:ext>
            </a:extLst>
          </p:cNvPr>
          <p:cNvSpPr txBox="1"/>
          <p:nvPr/>
        </p:nvSpPr>
        <p:spPr>
          <a:xfrm rot="19800000">
            <a:off x="-991" y="5197815"/>
            <a:ext cx="581684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2010–11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AB0EFF-4811-0B4B-A950-491EF76DD79D}"/>
              </a:ext>
            </a:extLst>
          </p:cNvPr>
          <p:cNvSpPr txBox="1"/>
          <p:nvPr/>
        </p:nvSpPr>
        <p:spPr>
          <a:xfrm rot="19800000">
            <a:off x="1811133" y="5198031"/>
            <a:ext cx="578474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2017–18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CAA1348-8AE6-554E-8B30-C17A729F7AB5}"/>
              </a:ext>
            </a:extLst>
          </p:cNvPr>
          <p:cNvSpPr txBox="1"/>
          <p:nvPr/>
        </p:nvSpPr>
        <p:spPr>
          <a:xfrm rot="19800000">
            <a:off x="5525795" y="5199545"/>
            <a:ext cx="555726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2012–13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77266CC-B7BE-9743-9801-C5A4B390A09F}"/>
              </a:ext>
            </a:extLst>
          </p:cNvPr>
          <p:cNvSpPr txBox="1"/>
          <p:nvPr/>
        </p:nvSpPr>
        <p:spPr>
          <a:xfrm rot="19800000">
            <a:off x="4991772" y="5197815"/>
            <a:ext cx="581684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2010–11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9437A9-3B91-E545-A493-0ABE02694C01}"/>
              </a:ext>
            </a:extLst>
          </p:cNvPr>
          <p:cNvSpPr txBox="1"/>
          <p:nvPr/>
        </p:nvSpPr>
        <p:spPr>
          <a:xfrm rot="19800000">
            <a:off x="6803896" y="5198031"/>
            <a:ext cx="578474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en-US" sz="900" dirty="0">
                <a:latin typeface="Interface"/>
              </a:rPr>
              <a:t>2017–18</a:t>
            </a:r>
          </a:p>
        </p:txBody>
      </p:sp>
    </p:spTree>
    <p:extLst>
      <p:ext uri="{BB962C8B-B14F-4D97-AF65-F5344CB8AC3E}">
        <p14:creationId xmlns:p14="http://schemas.microsoft.com/office/powerpoint/2010/main" val="270723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1563" y="2358"/>
            <a:ext cx="9001000" cy="64008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1800" b="1" spc="0" dirty="0">
                <a:solidFill>
                  <a:schemeClr val="bg1"/>
                </a:solidFill>
                <a:latin typeface="Interface"/>
              </a:rPr>
              <a:t>Asian Americans eliminated the coverage gap through improvements in the private market and Medicaid.</a:t>
            </a:r>
            <a:endParaRPr lang="en-US" sz="1800" spc="0" dirty="0">
              <a:solidFill>
                <a:schemeClr val="bg1"/>
              </a:solidFill>
              <a:latin typeface="Interface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68644A0-B743-4284-B122-BC240B37EF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0444954"/>
              </p:ext>
            </p:extLst>
          </p:nvPr>
        </p:nvGraphicFramePr>
        <p:xfrm>
          <a:off x="763937" y="1143000"/>
          <a:ext cx="6953171" cy="4877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874BE7F-A2BF-4C88-A868-2F6A8C0FFD95}"/>
              </a:ext>
            </a:extLst>
          </p:cNvPr>
          <p:cNvSpPr txBox="1"/>
          <p:nvPr/>
        </p:nvSpPr>
        <p:spPr>
          <a:xfrm>
            <a:off x="73152" y="1930911"/>
            <a:ext cx="731520" cy="2286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200" dirty="0">
                <a:latin typeface="Interface"/>
              </a:rPr>
              <a:t>Individual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F2659F-8470-48AD-A81C-21D93EAFC537}"/>
              </a:ext>
            </a:extLst>
          </p:cNvPr>
          <p:cNvSpPr txBox="1"/>
          <p:nvPr/>
        </p:nvSpPr>
        <p:spPr>
          <a:xfrm>
            <a:off x="73152" y="3446835"/>
            <a:ext cx="729172" cy="25385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200" dirty="0">
                <a:latin typeface="Interface"/>
              </a:rPr>
              <a:t>Medicaid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E8EF9C-B645-4F0A-B5D8-BF696D5DEF4F}"/>
              </a:ext>
            </a:extLst>
          </p:cNvPr>
          <p:cNvSpPr txBox="1"/>
          <p:nvPr/>
        </p:nvSpPr>
        <p:spPr>
          <a:xfrm>
            <a:off x="73152" y="4994598"/>
            <a:ext cx="731520" cy="2286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200" dirty="0">
                <a:latin typeface="Interface"/>
              </a:rPr>
              <a:t>Employer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A21C26-DE8C-4FE0-858E-8B031342317F}"/>
              </a:ext>
            </a:extLst>
          </p:cNvPr>
          <p:cNvCxnSpPr>
            <a:cxnSpLocks/>
          </p:cNvCxnSpPr>
          <p:nvPr/>
        </p:nvCxnSpPr>
        <p:spPr>
          <a:xfrm>
            <a:off x="73151" y="2813274"/>
            <a:ext cx="7589520" cy="0"/>
          </a:xfrm>
          <a:prstGeom prst="line">
            <a:avLst/>
          </a:prstGeom>
          <a:ln w="9525">
            <a:solidFill>
              <a:srgbClr val="E3E5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61079B-BA64-403A-A214-C184DA3765AE}"/>
              </a:ext>
            </a:extLst>
          </p:cNvPr>
          <p:cNvCxnSpPr>
            <a:cxnSpLocks/>
          </p:cNvCxnSpPr>
          <p:nvPr/>
        </p:nvCxnSpPr>
        <p:spPr>
          <a:xfrm>
            <a:off x="73151" y="4359797"/>
            <a:ext cx="7589520" cy="0"/>
          </a:xfrm>
          <a:prstGeom prst="line">
            <a:avLst/>
          </a:prstGeom>
          <a:ln w="9525">
            <a:solidFill>
              <a:srgbClr val="E3E5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7DE62447-6970-43BF-BEF0-C63E6B44FF88}"/>
              </a:ext>
            </a:extLst>
          </p:cNvPr>
          <p:cNvSpPr txBox="1">
            <a:spLocks/>
          </p:cNvSpPr>
          <p:nvPr/>
        </p:nvSpPr>
        <p:spPr>
          <a:xfrm>
            <a:off x="71468" y="5788152"/>
            <a:ext cx="9001063" cy="4572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marL="171446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500" kern="800" spc="-1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00" spc="0" dirty="0">
                <a:latin typeface="Interface"/>
              </a:rPr>
              <a:t>Data: Commonwealth Fund analysis of the American Community Survey (2010–2018).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347E319-FDA7-8941-ABA4-B6ECF0FBB664}"/>
              </a:ext>
            </a:extLst>
          </p:cNvPr>
          <p:cNvGrpSpPr/>
          <p:nvPr/>
        </p:nvGrpSpPr>
        <p:grpSpPr>
          <a:xfrm>
            <a:off x="5803066" y="1622416"/>
            <a:ext cx="2020397" cy="958395"/>
            <a:chOff x="4804375" y="1839669"/>
            <a:chExt cx="2020397" cy="95839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68EE423-76C4-4681-87E7-86DD7ECEE428}"/>
                </a:ext>
              </a:extLst>
            </p:cNvPr>
            <p:cNvSpPr/>
            <p:nvPr/>
          </p:nvSpPr>
          <p:spPr>
            <a:xfrm>
              <a:off x="4804375" y="2423160"/>
              <a:ext cx="137160" cy="13716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2B3A8E3-86CA-41A2-B04A-F8EC37146A8B}"/>
                </a:ext>
              </a:extLst>
            </p:cNvPr>
            <p:cNvSpPr txBox="1"/>
            <p:nvPr/>
          </p:nvSpPr>
          <p:spPr>
            <a:xfrm>
              <a:off x="4995972" y="2386584"/>
              <a:ext cx="1143000" cy="1828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200" dirty="0">
                  <a:latin typeface="Interface"/>
                </a:rPr>
                <a:t>White (2010</a:t>
              </a:r>
              <a:r>
                <a:rPr lang="en-US" sz="1200" i="1" dirty="0">
                  <a:latin typeface="Interface"/>
                </a:rPr>
                <a:t>–</a:t>
              </a:r>
              <a:r>
                <a:rPr lang="en-US" sz="1200" dirty="0">
                  <a:latin typeface="Interface"/>
                </a:rPr>
                <a:t>11)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A71DEAE-951F-41EF-8B69-CBA7EED1CFC4}"/>
                </a:ext>
              </a:extLst>
            </p:cNvPr>
            <p:cNvSpPr/>
            <p:nvPr/>
          </p:nvSpPr>
          <p:spPr>
            <a:xfrm>
              <a:off x="4804375" y="1874520"/>
              <a:ext cx="137160" cy="137160"/>
            </a:xfrm>
            <a:prstGeom prst="rect">
              <a:avLst/>
            </a:prstGeom>
            <a:solidFill>
              <a:schemeClr val="tx2">
                <a:alpha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latin typeface="Interface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6B493E7-7CD5-4DA0-9082-8043A9CE259B}"/>
                </a:ext>
              </a:extLst>
            </p:cNvPr>
            <p:cNvSpPr txBox="1"/>
            <p:nvPr/>
          </p:nvSpPr>
          <p:spPr>
            <a:xfrm>
              <a:off x="4995972" y="1839669"/>
              <a:ext cx="1828800" cy="182880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r>
                <a:rPr lang="en-US" sz="1200" dirty="0">
                  <a:latin typeface="Interface"/>
                </a:rPr>
                <a:t>Asian American (2010</a:t>
              </a:r>
              <a:r>
                <a:rPr lang="en-US" sz="1200" i="1" dirty="0">
                  <a:latin typeface="Interface"/>
                </a:rPr>
                <a:t>–</a:t>
              </a:r>
              <a:r>
                <a:rPr lang="en-US" sz="1200" dirty="0">
                  <a:latin typeface="Interface"/>
                </a:rPr>
                <a:t>11)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E8B3631-4DE5-4527-B72A-7B3A9B87432C}"/>
                </a:ext>
              </a:extLst>
            </p:cNvPr>
            <p:cNvSpPr/>
            <p:nvPr/>
          </p:nvSpPr>
          <p:spPr>
            <a:xfrm>
              <a:off x="4804375" y="2651760"/>
              <a:ext cx="13716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12EA449-208B-4439-97AC-E468340D119A}"/>
                </a:ext>
              </a:extLst>
            </p:cNvPr>
            <p:cNvSpPr txBox="1"/>
            <p:nvPr/>
          </p:nvSpPr>
          <p:spPr>
            <a:xfrm>
              <a:off x="4992624" y="2615184"/>
              <a:ext cx="1143000" cy="1828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200" dirty="0">
                  <a:latin typeface="Interface"/>
                </a:rPr>
                <a:t>White (2017</a:t>
              </a:r>
              <a:r>
                <a:rPr lang="en-US" sz="1200" i="1" dirty="0">
                  <a:latin typeface="Interface"/>
                </a:rPr>
                <a:t>–</a:t>
              </a:r>
              <a:r>
                <a:rPr lang="en-US" sz="1200" dirty="0">
                  <a:latin typeface="Interface"/>
                </a:rPr>
                <a:t>18)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014496A-35B6-49DD-9E47-FD83C4FFBEAD}"/>
                </a:ext>
              </a:extLst>
            </p:cNvPr>
            <p:cNvSpPr/>
            <p:nvPr/>
          </p:nvSpPr>
          <p:spPr>
            <a:xfrm>
              <a:off x="4804375" y="2103120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solidFill>
                  <a:schemeClr val="tx1">
                    <a:lumMod val="60000"/>
                    <a:lumOff val="40000"/>
                  </a:schemeClr>
                </a:solidFill>
                <a:latin typeface="Interface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A3D4415-36D0-44D9-AE7A-02BE0DB88178}"/>
                </a:ext>
              </a:extLst>
            </p:cNvPr>
            <p:cNvSpPr txBox="1"/>
            <p:nvPr/>
          </p:nvSpPr>
          <p:spPr>
            <a:xfrm>
              <a:off x="4995972" y="2068511"/>
              <a:ext cx="1828800" cy="1828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200" dirty="0">
                  <a:latin typeface="Interface"/>
                </a:rPr>
                <a:t>Asian American (2017</a:t>
              </a:r>
              <a:r>
                <a:rPr lang="en-US" sz="1200" i="1" dirty="0">
                  <a:latin typeface="Interface"/>
                </a:rPr>
                <a:t>–</a:t>
              </a:r>
              <a:r>
                <a:rPr lang="en-US" sz="1200" dirty="0">
                  <a:latin typeface="Interface"/>
                </a:rPr>
                <a:t>18)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FED46A3-9B21-4CCC-864E-A211A20D9F71}"/>
              </a:ext>
            </a:extLst>
          </p:cNvPr>
          <p:cNvSpPr txBox="1"/>
          <p:nvPr/>
        </p:nvSpPr>
        <p:spPr>
          <a:xfrm>
            <a:off x="73151" y="914400"/>
            <a:ext cx="740664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latin typeface="Interface"/>
              </a:rPr>
              <a:t>Percent of adults ages 19–64 with different forms of insurance coverage, 2010–2011 vs. 2017–2018</a:t>
            </a:r>
          </a:p>
        </p:txBody>
      </p:sp>
    </p:spTree>
    <p:extLst>
      <p:ext uri="{BB962C8B-B14F-4D97-AF65-F5344CB8AC3E}">
        <p14:creationId xmlns:p14="http://schemas.microsoft.com/office/powerpoint/2010/main" val="240278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1563" y="2358"/>
            <a:ext cx="9001000" cy="64008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Interface" panose="020B0503030203020204"/>
              </a:rPr>
              <a:t>In states that expanded Medicaid eligibility as well as states that did not, Asian Americans experienced greater gains in health insurance coverage compared to whites.</a:t>
            </a:r>
            <a:endParaRPr lang="en-US" sz="1800" dirty="0">
              <a:solidFill>
                <a:schemeClr val="bg1"/>
              </a:solidFill>
              <a:latin typeface="Interface" panose="020B0503030203020204"/>
            </a:endParaRPr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4180357167"/>
              </p:ext>
            </p:extLst>
          </p:nvPr>
        </p:nvGraphicFramePr>
        <p:xfrm>
          <a:off x="0" y="980768"/>
          <a:ext cx="8934270" cy="485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71468" y="5788152"/>
            <a:ext cx="9001063" cy="457200"/>
          </a:xfrm>
        </p:spPr>
        <p:txBody>
          <a:bodyPr anchor="b" anchorCtr="0">
            <a:normAutofit/>
          </a:bodyPr>
          <a:lstStyle/>
          <a:p>
            <a:pPr marL="0" indent="0">
              <a:buNone/>
            </a:pPr>
            <a:r>
              <a:rPr lang="en-US" sz="900" spc="0" dirty="0">
                <a:latin typeface="Interface"/>
              </a:rPr>
              <a:t>Data: Commonwealth Fund analysis of the American Community Survey (2010–2018).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20C71-7C14-45AC-B8D4-7EC025A2B400}"/>
              </a:ext>
            </a:extLst>
          </p:cNvPr>
          <p:cNvSpPr txBox="1"/>
          <p:nvPr/>
        </p:nvSpPr>
        <p:spPr>
          <a:xfrm>
            <a:off x="75501" y="914400"/>
            <a:ext cx="5486400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latin typeface="Interface"/>
              </a:rPr>
              <a:t>Percent of adults ages 19–64 who were uninsured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96F032-3422-6546-BC98-F4EF15E798AD}"/>
              </a:ext>
            </a:extLst>
          </p:cNvPr>
          <p:cNvSpPr txBox="1"/>
          <p:nvPr/>
        </p:nvSpPr>
        <p:spPr>
          <a:xfrm>
            <a:off x="5994280" y="4804743"/>
            <a:ext cx="2220329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1100" dirty="0">
                <a:solidFill>
                  <a:schemeClr val="accent2"/>
                </a:solidFill>
                <a:latin typeface="Interface"/>
              </a:rPr>
              <a:t>White, state has expanded Medicaid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1ED7A8-9AE6-374C-B5D6-759086EEE752}"/>
              </a:ext>
            </a:extLst>
          </p:cNvPr>
          <p:cNvSpPr txBox="1"/>
          <p:nvPr/>
        </p:nvSpPr>
        <p:spPr>
          <a:xfrm>
            <a:off x="5994281" y="4503595"/>
            <a:ext cx="1972992" cy="3819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1100" dirty="0">
                <a:solidFill>
                  <a:schemeClr val="tx2"/>
                </a:solidFill>
                <a:latin typeface="Interface"/>
              </a:rPr>
              <a:t>Asian American, state has expanded Medicaid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17A368-2883-E34E-B4D9-3B2E6FB9A516}"/>
              </a:ext>
            </a:extLst>
          </p:cNvPr>
          <p:cNvSpPr txBox="1"/>
          <p:nvPr/>
        </p:nvSpPr>
        <p:spPr>
          <a:xfrm>
            <a:off x="5994281" y="4175918"/>
            <a:ext cx="2332755" cy="2238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1100" dirty="0">
                <a:solidFill>
                  <a:schemeClr val="accent2">
                    <a:lumMod val="60000"/>
                    <a:lumOff val="40000"/>
                  </a:schemeClr>
                </a:solidFill>
                <a:latin typeface="Interface"/>
              </a:rPr>
              <a:t>White, state has not expanded Medicaid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D56DAA-CC29-4242-AA2F-43349A1C0698}"/>
              </a:ext>
            </a:extLst>
          </p:cNvPr>
          <p:cNvSpPr txBox="1"/>
          <p:nvPr/>
        </p:nvSpPr>
        <p:spPr>
          <a:xfrm>
            <a:off x="5994280" y="3817016"/>
            <a:ext cx="2332755" cy="2815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1100" dirty="0">
                <a:solidFill>
                  <a:schemeClr val="tx2">
                    <a:alpha val="50000"/>
                  </a:schemeClr>
                </a:solidFill>
                <a:latin typeface="Interface"/>
              </a:rPr>
              <a:t>Asian American, state has not </a:t>
            </a:r>
            <a:br>
              <a:rPr lang="en-US" sz="1100" dirty="0">
                <a:solidFill>
                  <a:schemeClr val="tx2">
                    <a:alpha val="50000"/>
                  </a:schemeClr>
                </a:solidFill>
                <a:latin typeface="Interface"/>
              </a:rPr>
            </a:br>
            <a:r>
              <a:rPr lang="en-US" sz="1100" dirty="0">
                <a:solidFill>
                  <a:schemeClr val="tx2">
                    <a:alpha val="50000"/>
                  </a:schemeClr>
                </a:solidFill>
                <a:latin typeface="Interface"/>
              </a:rPr>
              <a:t>expanded Medicaid</a:t>
            </a:r>
          </a:p>
        </p:txBody>
      </p:sp>
    </p:spTree>
    <p:extLst>
      <p:ext uri="{BB962C8B-B14F-4D97-AF65-F5344CB8AC3E}">
        <p14:creationId xmlns:p14="http://schemas.microsoft.com/office/powerpoint/2010/main" val="20250039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Apr2017 [Read-Only]" id="{BAA804D5-27CE-4C43-9A6D-356D1AB2E708}" vid="{D15AFD4A-BF6A-4E22-98D1-086A07A5CA1E}"/>
    </a:ext>
  </a:extLst>
</a:theme>
</file>

<file path=ppt/theme/theme2.xml><?xml version="1.0" encoding="utf-8"?>
<a:theme xmlns:a="http://schemas.openxmlformats.org/drawingml/2006/main" name="2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79E24-6043-4D7E-B1D8-85374CDD65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C31D2A-5CC2-4B36-B368-657F33D1949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d0705cf-2316-48c0-96f8-e5d689de0d99"/>
    <ds:schemaRef ds:uri="http://purl.org/dc/elements/1.1/"/>
    <ds:schemaRef ds:uri="29e91428-62e1-404e-8dba-d479e0ef01b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8908BB9-0B5E-4584-9D99-C64C427CE8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29263</TotalTime>
  <Words>361</Words>
  <Application>Microsoft Office PowerPoint</Application>
  <PresentationFormat>On-screen Show (4:3)</PresentationFormat>
  <Paragraphs>109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Berlingske Serif Text</vt:lpstr>
      <vt:lpstr>Calibri</vt:lpstr>
      <vt:lpstr>Calibri Light</vt:lpstr>
      <vt:lpstr>Georgia</vt:lpstr>
      <vt:lpstr>InterFace</vt:lpstr>
      <vt:lpstr>InterFace</vt:lpstr>
      <vt:lpstr>Open Sans Light</vt:lpstr>
      <vt:lpstr>Trebuchet MS</vt:lpstr>
      <vt:lpstr>1_Office Theme</vt:lpstr>
      <vt:lpstr>2_Office Theme</vt:lpstr>
      <vt:lpstr>The ACA eliminated the insurance coverage gap between Asian Americans and whites.</vt:lpstr>
      <vt:lpstr>Uninsured rates across all Asian American subpopulations dropped, with Indians the least likely to be uninsured by 2017–2018. </vt:lpstr>
      <vt:lpstr>PowerPoint Presentation</vt:lpstr>
      <vt:lpstr>Asian Americans eliminated the coverage gap through improvements in the private market and Medicaid.</vt:lpstr>
      <vt:lpstr>In states that expanded Medicaid eligibility as well as states that did not, Asian Americans experienced greater gains in health insurance coverage compared to whites.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uninsured rate significantly declined for young adults since the ACA’s coverage expansions and young adult provision went into effect</dc:title>
  <dc:creator>Munira Gunja</dc:creator>
  <cp:lastModifiedBy>Paul Frame</cp:lastModifiedBy>
  <cp:revision>124</cp:revision>
  <dcterms:created xsi:type="dcterms:W3CDTF">2019-10-25T14:32:34Z</dcterms:created>
  <dcterms:modified xsi:type="dcterms:W3CDTF">2020-07-21T14:25:00Z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