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4"/>
    <p:sldMasterId id="2147483807" r:id="rId5"/>
    <p:sldMasterId id="2147483814" r:id="rId6"/>
  </p:sldMasterIdLst>
  <p:notesMasterIdLst>
    <p:notesMasterId r:id="rId20"/>
  </p:notesMasterIdLst>
  <p:handoutMasterIdLst>
    <p:handoutMasterId r:id="rId21"/>
  </p:handoutMasterIdLst>
  <p:sldIdLst>
    <p:sldId id="514" r:id="rId7"/>
    <p:sldId id="515" r:id="rId8"/>
    <p:sldId id="539" r:id="rId9"/>
    <p:sldId id="528" r:id="rId10"/>
    <p:sldId id="536" r:id="rId11"/>
    <p:sldId id="537" r:id="rId12"/>
    <p:sldId id="538" r:id="rId13"/>
    <p:sldId id="533" r:id="rId14"/>
    <p:sldId id="525" r:id="rId15"/>
    <p:sldId id="526" r:id="rId16"/>
    <p:sldId id="527" r:id="rId17"/>
    <p:sldId id="534" r:id="rId18"/>
    <p:sldId id="540" r:id="rId19"/>
  </p:sldIdLst>
  <p:sldSz cx="9144000" cy="6858000" type="screen4x3"/>
  <p:notesSz cx="7010400" cy="9236075"/>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Munira Gunja" initials="MG" lastIdx="4" clrIdx="1">
    <p:extLst>
      <p:ext uri="{19B8F6BF-5375-455C-9EA6-DF929625EA0E}">
        <p15:presenceInfo xmlns:p15="http://schemas.microsoft.com/office/powerpoint/2012/main" userId="S::mg@cmwf.org::74f460f7-66e3-40e9-8405-3d43e8edf2b7" providerId="AD"/>
      </p:ext>
    </p:extLst>
  </p:cmAuthor>
  <p:cmAuthor id="3" name="Chris Hollander" initials="CH" lastIdx="6" clrIdx="2">
    <p:extLst>
      <p:ext uri="{19B8F6BF-5375-455C-9EA6-DF929625EA0E}">
        <p15:presenceInfo xmlns:p15="http://schemas.microsoft.com/office/powerpoint/2012/main" userId="S::CAH@CMWF.org::45bf6f1b-2827-4b00-a19f-e2c1d925869e" providerId="AD"/>
      </p:ext>
    </p:extLst>
  </p:cmAuthor>
  <p:cmAuthor id="4" name="Sara R. Collins" initials="SRC" lastIdx="1" clrIdx="3">
    <p:extLst>
      <p:ext uri="{19B8F6BF-5375-455C-9EA6-DF929625EA0E}">
        <p15:presenceInfo xmlns:p15="http://schemas.microsoft.com/office/powerpoint/2012/main" userId="S::SRC@CMWF.org::dfbb467f-0fd7-48a6-a78e-014a35e76e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E0E0"/>
    <a:srgbClr val="5F5A9D"/>
    <a:srgbClr val="C9DEE3"/>
    <a:srgbClr val="4ABDBC"/>
    <a:srgbClr val="8ADAD2"/>
    <a:srgbClr val="9FE1DB"/>
    <a:srgbClr val="B6E8E3"/>
    <a:srgbClr val="CDEFEC"/>
    <a:srgbClr val="DFF5F3"/>
    <a:srgbClr val="EDF9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5D13E6-B36D-4CA9-BEC0-2F111009BAE8}" v="1" dt="2020-09-23T22:51:15.077"/>
    <p1510:client id="{98B91726-7985-4A70-BE1B-AB6D8B49A76E}" v="11" dt="2020-09-23T15:11:49.4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44" autoAdjust="0"/>
  </p:normalViewPr>
  <p:slideViewPr>
    <p:cSldViewPr snapToGrid="0">
      <p:cViewPr varScale="1">
        <p:scale>
          <a:sx n="113" d="100"/>
          <a:sy n="113" d="100"/>
        </p:scale>
        <p:origin x="1548" y="120"/>
      </p:cViewPr>
      <p:guideLst>
        <p:guide orient="horz" pos="1570"/>
        <p:guide pos="2988"/>
        <p:guide orient="horz" pos="1094"/>
        <p:guide pos="249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Frame" userId="ded3f5c5-00e7-408d-9358-fc292cfa5078" providerId="ADAL" clId="{F9750F39-1168-4C19-8552-2F141E8D25D6}"/>
    <pc:docChg chg="undo modMainMaster">
      <pc:chgData name="Paul Frame" userId="ded3f5c5-00e7-408d-9358-fc292cfa5078" providerId="ADAL" clId="{F9750F39-1168-4C19-8552-2F141E8D25D6}" dt="2020-09-24T13:56:37.958" v="7" actId="20577"/>
      <pc:docMkLst>
        <pc:docMk/>
      </pc:docMkLst>
      <pc:sldMasterChg chg="modSldLayout">
        <pc:chgData name="Paul Frame" userId="ded3f5c5-00e7-408d-9358-fc292cfa5078" providerId="ADAL" clId="{F9750F39-1168-4C19-8552-2F141E8D25D6}" dt="2020-09-24T13:56:37.958" v="7" actId="20577"/>
        <pc:sldMasterMkLst>
          <pc:docMk/>
          <pc:sldMasterMk cId="1241911007" sldId="2147483680"/>
        </pc:sldMasterMkLst>
        <pc:sldLayoutChg chg="modSp">
          <pc:chgData name="Paul Frame" userId="ded3f5c5-00e7-408d-9358-fc292cfa5078" providerId="ADAL" clId="{F9750F39-1168-4C19-8552-2F141E8D25D6}" dt="2020-09-24T13:56:37.958" v="7" actId="20577"/>
          <pc:sldLayoutMkLst>
            <pc:docMk/>
            <pc:sldMasterMk cId="1241911007" sldId="2147483680"/>
            <pc:sldLayoutMk cId="4094830517" sldId="2147483804"/>
          </pc:sldLayoutMkLst>
          <pc:spChg chg="mod">
            <ac:chgData name="Paul Frame" userId="ded3f5c5-00e7-408d-9358-fc292cfa5078" providerId="ADAL" clId="{F9750F39-1168-4C19-8552-2F141E8D25D6}" dt="2020-09-24T13:56:37.958" v="7" actId="20577"/>
            <ac:spMkLst>
              <pc:docMk/>
              <pc:sldMasterMk cId="1241911007" sldId="2147483680"/>
              <pc:sldLayoutMk cId="4094830517" sldId="2147483804"/>
              <ac:spMk id="10" creationId="{B35941CE-9F80-464C-AF21-B45B44DA2031}"/>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Sheet1!$A$2</c:f>
              <c:strCache>
                <c:ptCount val="1"/>
                <c:pt idx="0">
                  <c:v>All</c:v>
                </c:pt>
              </c:strCache>
            </c:strRef>
          </c:tx>
          <c:spPr>
            <a:solidFill>
              <a:schemeClr val="accent1"/>
            </a:solidFill>
            <a:ln>
              <a:noFill/>
            </a:ln>
            <a:effectLst/>
          </c:spPr>
          <c:invertIfNegative val="0"/>
          <c:dPt>
            <c:idx val="0"/>
            <c:invertIfNegative val="0"/>
            <c:bubble3D val="0"/>
            <c:spPr>
              <a:solidFill>
                <a:schemeClr val="tx2"/>
              </a:solidFill>
              <a:ln>
                <a:noFill/>
              </a:ln>
              <a:effectLst/>
            </c:spPr>
            <c:extLst>
              <c:ext xmlns:c16="http://schemas.microsoft.com/office/drawing/2014/chart" uri="{C3380CC4-5D6E-409C-BE32-E72D297353CC}">
                <c16:uniqueId val="{00000005-BEE2-464F-B031-2C3583DB2569}"/>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4-BEE2-464F-B031-2C3583DB2569}"/>
              </c:ext>
            </c:extLst>
          </c:dPt>
          <c:dPt>
            <c:idx val="2"/>
            <c:invertIfNegative val="0"/>
            <c:bubble3D val="0"/>
            <c:spPr>
              <a:solidFill>
                <a:schemeClr val="bg2"/>
              </a:solidFill>
              <a:ln>
                <a:noFill/>
              </a:ln>
              <a:effectLst/>
            </c:spPr>
            <c:extLst>
              <c:ext xmlns:c16="http://schemas.microsoft.com/office/drawing/2014/chart" uri="{C3380CC4-5D6E-409C-BE32-E72D297353CC}">
                <c16:uniqueId val="{00000003-BEE2-464F-B031-2C3583DB2569}"/>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InterFace" panose="020B0503030203020204"/>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Likelihood to lower the 
cost of your health care</c:v>
                </c:pt>
                <c:pt idx="1">
                  <c:v>Likelihood to protect 
health insurance coverage for
people with preexisting conditions</c:v>
                </c:pt>
                <c:pt idx="2">
                  <c:v>Ability to address public 
health needs and economic 
costs of COVID-19</c:v>
                </c:pt>
              </c:strCache>
            </c:strRef>
          </c:cat>
          <c:val>
            <c:numRef>
              <c:f>Sheet1!$B$2:$D$2</c:f>
              <c:numCache>
                <c:formatCode>0</c:formatCode>
                <c:ptCount val="3"/>
                <c:pt idx="0">
                  <c:v>20.419999999999998</c:v>
                </c:pt>
                <c:pt idx="1">
                  <c:v>39.300000000000004</c:v>
                </c:pt>
                <c:pt idx="2">
                  <c:v>40.270000000000003</c:v>
                </c:pt>
              </c:numCache>
            </c:numRef>
          </c:val>
          <c:extLst>
            <c:ext xmlns:c16="http://schemas.microsoft.com/office/drawing/2014/chart" uri="{C3380CC4-5D6E-409C-BE32-E72D297353CC}">
              <c16:uniqueId val="{00000000-BEE2-464F-B031-2C3583DB2569}"/>
            </c:ext>
          </c:extLst>
        </c:ser>
        <c:dLbls>
          <c:showLegendKey val="0"/>
          <c:showVal val="0"/>
          <c:showCatName val="0"/>
          <c:showSerName val="0"/>
          <c:showPercent val="0"/>
          <c:showBubbleSize val="0"/>
        </c:dLbls>
        <c:gapWidth val="85"/>
        <c:axId val="393325056"/>
        <c:axId val="314614640"/>
      </c:barChart>
      <c:catAx>
        <c:axId val="3933250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InterFace" panose="020B0503030203020204"/>
                <a:ea typeface="+mn-ea"/>
                <a:cs typeface="+mn-cs"/>
              </a:defRPr>
            </a:pPr>
            <a:endParaRPr lang="en-US"/>
          </a:p>
        </c:txPr>
        <c:crossAx val="314614640"/>
        <c:crosses val="autoZero"/>
        <c:auto val="1"/>
        <c:lblAlgn val="ctr"/>
        <c:lblOffset val="100"/>
        <c:noMultiLvlLbl val="0"/>
      </c:catAx>
      <c:valAx>
        <c:axId val="314614640"/>
        <c:scaling>
          <c:orientation val="minMax"/>
        </c:scaling>
        <c:delete val="1"/>
        <c:axPos val="b"/>
        <c:numFmt formatCode="0" sourceLinked="1"/>
        <c:majorTickMark val="none"/>
        <c:minorTickMark val="none"/>
        <c:tickLblPos val="nextTo"/>
        <c:crossAx val="3933250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President Trump</c:v>
                </c:pt>
              </c:strCache>
            </c:strRef>
          </c:tx>
          <c:spPr>
            <a:solidFill>
              <a:srgbClr val="FF0000"/>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6-FE88-44EA-85A2-A70D6FBC78B6}"/>
              </c:ext>
            </c:extLst>
          </c:dPt>
          <c:dPt>
            <c:idx val="1"/>
            <c:invertIfNegative val="0"/>
            <c:bubble3D val="0"/>
            <c:spPr>
              <a:solidFill>
                <a:srgbClr val="FF0000"/>
              </a:solidFill>
              <a:ln>
                <a:noFill/>
              </a:ln>
              <a:effectLst/>
            </c:spPr>
            <c:extLst>
              <c:ext xmlns:c16="http://schemas.microsoft.com/office/drawing/2014/chart" uri="{C3380CC4-5D6E-409C-BE32-E72D297353CC}">
                <c16:uniqueId val="{00000005-FE88-44EA-85A2-A70D6FBC78B6}"/>
              </c:ext>
            </c:extLst>
          </c:dPt>
          <c:dPt>
            <c:idx val="2"/>
            <c:invertIfNegative val="0"/>
            <c:bubble3D val="0"/>
            <c:spPr>
              <a:solidFill>
                <a:srgbClr val="FF0000"/>
              </a:solidFill>
              <a:ln>
                <a:noFill/>
              </a:ln>
              <a:effectLst/>
            </c:spPr>
            <c:extLst>
              <c:ext xmlns:c16="http://schemas.microsoft.com/office/drawing/2014/chart" uri="{C3380CC4-5D6E-409C-BE32-E72D297353CC}">
                <c16:uniqueId val="{00000004-FE88-44EA-85A2-A70D6FBC78B6}"/>
              </c:ext>
            </c:extLst>
          </c:dPt>
          <c:dPt>
            <c:idx val="3"/>
            <c:invertIfNegative val="0"/>
            <c:bubble3D val="0"/>
            <c:spPr>
              <a:solidFill>
                <a:srgbClr val="FF0000"/>
              </a:solidFill>
              <a:ln>
                <a:noFill/>
              </a:ln>
              <a:effectLst/>
            </c:spPr>
            <c:extLst>
              <c:ext xmlns:c16="http://schemas.microsoft.com/office/drawing/2014/chart" uri="{C3380CC4-5D6E-409C-BE32-E72D297353CC}">
                <c16:uniqueId val="{0000000E-F326-44B4-9866-F70AADCB658B}"/>
              </c:ext>
            </c:extLst>
          </c:dPt>
          <c:dPt>
            <c:idx val="4"/>
            <c:invertIfNegative val="0"/>
            <c:bubble3D val="0"/>
            <c:spPr>
              <a:solidFill>
                <a:srgbClr val="FF0000"/>
              </a:solidFill>
              <a:ln>
                <a:noFill/>
              </a:ln>
              <a:effectLst/>
            </c:spPr>
            <c:extLst>
              <c:ext xmlns:c16="http://schemas.microsoft.com/office/drawing/2014/chart" uri="{C3380CC4-5D6E-409C-BE32-E72D297353CC}">
                <c16:uniqueId val="{0000000D-F326-44B4-9866-F70AADCB658B}"/>
              </c:ext>
            </c:extLst>
          </c:dPt>
          <c:dPt>
            <c:idx val="5"/>
            <c:invertIfNegative val="0"/>
            <c:bubble3D val="0"/>
            <c:spPr>
              <a:solidFill>
                <a:srgbClr val="FF0000"/>
              </a:solidFill>
              <a:ln>
                <a:noFill/>
              </a:ln>
              <a:effectLst/>
            </c:spPr>
            <c:extLst>
              <c:ext xmlns:c16="http://schemas.microsoft.com/office/drawing/2014/chart" uri="{C3380CC4-5D6E-409C-BE32-E72D297353CC}">
                <c16:uniqueId val="{00000001-E9C4-4BAA-99BA-CEA90B261B34}"/>
              </c:ext>
            </c:extLst>
          </c:dPt>
          <c:dPt>
            <c:idx val="6"/>
            <c:invertIfNegative val="0"/>
            <c:bubble3D val="0"/>
            <c:spPr>
              <a:solidFill>
                <a:srgbClr val="FF0000"/>
              </a:solidFill>
              <a:ln>
                <a:noFill/>
              </a:ln>
              <a:effectLst/>
            </c:spPr>
            <c:extLst>
              <c:ext xmlns:c16="http://schemas.microsoft.com/office/drawing/2014/chart" uri="{C3380CC4-5D6E-409C-BE32-E72D297353CC}">
                <c16:uniqueId val="{0000000C-F326-44B4-9866-F70AADCB658B}"/>
              </c:ext>
            </c:extLst>
          </c:dPt>
          <c:dPt>
            <c:idx val="7"/>
            <c:invertIfNegative val="0"/>
            <c:bubble3D val="0"/>
            <c:spPr>
              <a:solidFill>
                <a:srgbClr val="FF0000"/>
              </a:solidFill>
              <a:ln>
                <a:noFill/>
              </a:ln>
              <a:effectLst/>
            </c:spPr>
            <c:extLst>
              <c:ext xmlns:c16="http://schemas.microsoft.com/office/drawing/2014/chart" uri="{C3380CC4-5D6E-409C-BE32-E72D297353CC}">
                <c16:uniqueId val="{0000000B-F326-44B4-9866-F70AADCB658B}"/>
              </c:ext>
            </c:extLst>
          </c:dPt>
          <c:dPt>
            <c:idx val="8"/>
            <c:invertIfNegative val="0"/>
            <c:bubble3D val="0"/>
            <c:spPr>
              <a:solidFill>
                <a:srgbClr val="FF0000"/>
              </a:solidFill>
              <a:ln>
                <a:noFill/>
              </a:ln>
              <a:effectLst/>
            </c:spPr>
            <c:extLst>
              <c:ext xmlns:c16="http://schemas.microsoft.com/office/drawing/2014/chart" uri="{C3380CC4-5D6E-409C-BE32-E72D297353CC}">
                <c16:uniqueId val="{0000000A-F326-44B4-9866-F70AADCB658B}"/>
              </c:ext>
            </c:extLst>
          </c:dPt>
          <c:dPt>
            <c:idx val="9"/>
            <c:invertIfNegative val="0"/>
            <c:bubble3D val="0"/>
            <c:spPr>
              <a:solidFill>
                <a:srgbClr val="FF0000"/>
              </a:solidFill>
              <a:ln>
                <a:noFill/>
              </a:ln>
              <a:effectLst/>
            </c:spPr>
            <c:extLst>
              <c:ext xmlns:c16="http://schemas.microsoft.com/office/drawing/2014/chart" uri="{C3380CC4-5D6E-409C-BE32-E72D297353CC}">
                <c16:uniqueId val="{00000009-F326-44B4-9866-F70AADCB658B}"/>
              </c:ext>
            </c:extLst>
          </c:dPt>
          <c:dPt>
            <c:idx val="11"/>
            <c:invertIfNegative val="0"/>
            <c:bubble3D val="0"/>
            <c:spPr>
              <a:solidFill>
                <a:srgbClr val="FF0000"/>
              </a:solidFill>
              <a:ln>
                <a:noFill/>
              </a:ln>
              <a:effectLst/>
            </c:spPr>
            <c:extLst>
              <c:ext xmlns:c16="http://schemas.microsoft.com/office/drawing/2014/chart" uri="{C3380CC4-5D6E-409C-BE32-E72D297353CC}">
                <c16:uniqueId val="{00000008-F326-44B4-9866-F70AADCB658B}"/>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InterFace" panose="020B0503030203020204"/>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Wisconsin </c:v>
                </c:pt>
                <c:pt idx="1">
                  <c:v>Texas</c:v>
                </c:pt>
                <c:pt idx="2">
                  <c:v>Pennsylvania</c:v>
                </c:pt>
                <c:pt idx="3">
                  <c:v>Ohio</c:v>
                </c:pt>
                <c:pt idx="4">
                  <c:v>North Carolina </c:v>
                </c:pt>
                <c:pt idx="5">
                  <c:v>Minnesota</c:v>
                </c:pt>
                <c:pt idx="6">
                  <c:v>Michigan</c:v>
                </c:pt>
                <c:pt idx="7">
                  <c:v>Georgia</c:v>
                </c:pt>
                <c:pt idx="8">
                  <c:v>Florida</c:v>
                </c:pt>
                <c:pt idx="9">
                  <c:v>Arizona</c:v>
                </c:pt>
                <c:pt idx="11">
                  <c:v>National</c:v>
                </c:pt>
              </c:strCache>
            </c:strRef>
          </c:cat>
          <c:val>
            <c:numRef>
              <c:f>Sheet1!$B$2:$B$13</c:f>
              <c:numCache>
                <c:formatCode>0</c:formatCode>
                <c:ptCount val="12"/>
                <c:pt idx="0">
                  <c:v>38</c:v>
                </c:pt>
                <c:pt idx="1">
                  <c:v>42.16</c:v>
                </c:pt>
                <c:pt idx="2">
                  <c:v>35.120000000000005</c:v>
                </c:pt>
                <c:pt idx="3">
                  <c:v>45.03</c:v>
                </c:pt>
                <c:pt idx="4">
                  <c:v>38.76</c:v>
                </c:pt>
                <c:pt idx="5">
                  <c:v>40.839999999999996</c:v>
                </c:pt>
                <c:pt idx="6">
                  <c:v>34.549999999999997</c:v>
                </c:pt>
                <c:pt idx="7">
                  <c:v>34.510000000000005</c:v>
                </c:pt>
                <c:pt idx="8">
                  <c:v>33.4</c:v>
                </c:pt>
                <c:pt idx="9">
                  <c:v>38.54</c:v>
                </c:pt>
                <c:pt idx="11">
                  <c:v>36.64</c:v>
                </c:pt>
              </c:numCache>
            </c:numRef>
          </c:val>
          <c:extLst>
            <c:ext xmlns:c16="http://schemas.microsoft.com/office/drawing/2014/chart" uri="{C3380CC4-5D6E-409C-BE32-E72D297353CC}">
              <c16:uniqueId val="{00000000-BEE2-464F-B031-2C3583DB2569}"/>
            </c:ext>
          </c:extLst>
        </c:ser>
        <c:ser>
          <c:idx val="1"/>
          <c:order val="1"/>
          <c:tx>
            <c:strRef>
              <c:f>Sheet1!$C$1</c:f>
              <c:strCache>
                <c:ptCount val="1"/>
                <c:pt idx="0">
                  <c:v>Neither or not sure*</c:v>
                </c:pt>
              </c:strCache>
            </c:strRef>
          </c:tx>
          <c:spPr>
            <a:solidFill>
              <a:schemeClr val="tx1">
                <a:lumMod val="20000"/>
                <a:lumOff val="80000"/>
              </a:schemeClr>
            </a:solidFill>
            <a:ln>
              <a:noFill/>
            </a:ln>
            <a:effectLst/>
          </c:spPr>
          <c:invertIfNegative val="0"/>
          <c:dLbls>
            <c:dLbl>
              <c:idx val="3"/>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726A-45DD-BE99-6F4DC7DB571C}"/>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InterFace" panose="020B0503030203020204"/>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Wisconsin </c:v>
                </c:pt>
                <c:pt idx="1">
                  <c:v>Texas</c:v>
                </c:pt>
                <c:pt idx="2">
                  <c:v>Pennsylvania</c:v>
                </c:pt>
                <c:pt idx="3">
                  <c:v>Ohio</c:v>
                </c:pt>
                <c:pt idx="4">
                  <c:v>North Carolina </c:v>
                </c:pt>
                <c:pt idx="5">
                  <c:v>Minnesota</c:v>
                </c:pt>
                <c:pt idx="6">
                  <c:v>Michigan</c:v>
                </c:pt>
                <c:pt idx="7">
                  <c:v>Georgia</c:v>
                </c:pt>
                <c:pt idx="8">
                  <c:v>Florida</c:v>
                </c:pt>
                <c:pt idx="9">
                  <c:v>Arizona</c:v>
                </c:pt>
                <c:pt idx="11">
                  <c:v>National</c:v>
                </c:pt>
              </c:strCache>
            </c:strRef>
          </c:cat>
          <c:val>
            <c:numRef>
              <c:f>Sheet1!$C$2:$C$13</c:f>
              <c:numCache>
                <c:formatCode>0</c:formatCode>
                <c:ptCount val="12"/>
                <c:pt idx="0">
                  <c:v>12.2</c:v>
                </c:pt>
                <c:pt idx="1">
                  <c:v>9.6</c:v>
                </c:pt>
                <c:pt idx="2">
                  <c:v>14.030000000000001</c:v>
                </c:pt>
                <c:pt idx="3">
                  <c:v>10.9</c:v>
                </c:pt>
                <c:pt idx="4">
                  <c:v>9.85</c:v>
                </c:pt>
                <c:pt idx="5">
                  <c:v>8.77</c:v>
                </c:pt>
                <c:pt idx="6">
                  <c:v>13.87</c:v>
                </c:pt>
                <c:pt idx="7">
                  <c:v>6.76</c:v>
                </c:pt>
                <c:pt idx="8">
                  <c:v>9.6100000000000012</c:v>
                </c:pt>
                <c:pt idx="9">
                  <c:v>9.33</c:v>
                </c:pt>
                <c:pt idx="11">
                  <c:v>10.25</c:v>
                </c:pt>
              </c:numCache>
            </c:numRef>
          </c:val>
          <c:extLst>
            <c:ext xmlns:c16="http://schemas.microsoft.com/office/drawing/2014/chart" uri="{C3380CC4-5D6E-409C-BE32-E72D297353CC}">
              <c16:uniqueId val="{0000002E-5B6A-48E4-8CB8-66F8080AA9F7}"/>
            </c:ext>
          </c:extLst>
        </c:ser>
        <c:ser>
          <c:idx val="2"/>
          <c:order val="2"/>
          <c:tx>
            <c:strRef>
              <c:f>Sheet1!$D$1</c:f>
              <c:strCache>
                <c:ptCount val="1"/>
                <c:pt idx="0">
                  <c:v>Former Vice President Biden</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InterFace" panose="020B0503030203020204"/>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Wisconsin </c:v>
                </c:pt>
                <c:pt idx="1">
                  <c:v>Texas</c:v>
                </c:pt>
                <c:pt idx="2">
                  <c:v>Pennsylvania</c:v>
                </c:pt>
                <c:pt idx="3">
                  <c:v>Ohio</c:v>
                </c:pt>
                <c:pt idx="4">
                  <c:v>North Carolina </c:v>
                </c:pt>
                <c:pt idx="5">
                  <c:v>Minnesota</c:v>
                </c:pt>
                <c:pt idx="6">
                  <c:v>Michigan</c:v>
                </c:pt>
                <c:pt idx="7">
                  <c:v>Georgia</c:v>
                </c:pt>
                <c:pt idx="8">
                  <c:v>Florida</c:v>
                </c:pt>
                <c:pt idx="9">
                  <c:v>Arizona</c:v>
                </c:pt>
                <c:pt idx="11">
                  <c:v>National</c:v>
                </c:pt>
              </c:strCache>
            </c:strRef>
          </c:cat>
          <c:val>
            <c:numRef>
              <c:f>Sheet1!$D$2:$D$13</c:f>
              <c:numCache>
                <c:formatCode>0</c:formatCode>
                <c:ptCount val="12"/>
                <c:pt idx="0">
                  <c:v>49.8</c:v>
                </c:pt>
                <c:pt idx="1">
                  <c:v>48.230000000000004</c:v>
                </c:pt>
                <c:pt idx="2">
                  <c:v>50.839999999999996</c:v>
                </c:pt>
                <c:pt idx="3">
                  <c:v>44.07</c:v>
                </c:pt>
                <c:pt idx="4">
                  <c:v>51.39</c:v>
                </c:pt>
                <c:pt idx="5">
                  <c:v>50.39</c:v>
                </c:pt>
                <c:pt idx="6">
                  <c:v>51.580000000000005</c:v>
                </c:pt>
                <c:pt idx="7">
                  <c:v>58.730000000000004</c:v>
                </c:pt>
                <c:pt idx="8">
                  <c:v>56.989999999999995</c:v>
                </c:pt>
                <c:pt idx="9">
                  <c:v>52.129999999999995</c:v>
                </c:pt>
                <c:pt idx="11">
                  <c:v>53.12</c:v>
                </c:pt>
              </c:numCache>
            </c:numRef>
          </c:val>
          <c:extLst>
            <c:ext xmlns:c16="http://schemas.microsoft.com/office/drawing/2014/chart" uri="{C3380CC4-5D6E-409C-BE32-E72D297353CC}">
              <c16:uniqueId val="{0000002F-5B6A-48E4-8CB8-66F8080AA9F7}"/>
            </c:ext>
          </c:extLst>
        </c:ser>
        <c:dLbls>
          <c:showLegendKey val="0"/>
          <c:showVal val="0"/>
          <c:showCatName val="0"/>
          <c:showSerName val="0"/>
          <c:showPercent val="0"/>
          <c:showBubbleSize val="0"/>
        </c:dLbls>
        <c:gapWidth val="20"/>
        <c:overlap val="100"/>
        <c:axId val="393325056"/>
        <c:axId val="314614640"/>
      </c:barChart>
      <c:catAx>
        <c:axId val="393325056"/>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InterFace" panose="020B0503030203020204"/>
                <a:ea typeface="+mn-ea"/>
                <a:cs typeface="+mn-cs"/>
              </a:defRPr>
            </a:pPr>
            <a:endParaRPr lang="en-US"/>
          </a:p>
        </c:txPr>
        <c:crossAx val="314614640"/>
        <c:crosses val="autoZero"/>
        <c:auto val="1"/>
        <c:lblAlgn val="ctr"/>
        <c:lblOffset val="100"/>
        <c:noMultiLvlLbl val="0"/>
      </c:catAx>
      <c:valAx>
        <c:axId val="314614640"/>
        <c:scaling>
          <c:orientation val="minMax"/>
          <c:max val="101"/>
          <c:min val="0"/>
        </c:scaling>
        <c:delete val="1"/>
        <c:axPos val="b"/>
        <c:numFmt formatCode="0%" sourceLinked="0"/>
        <c:majorTickMark val="out"/>
        <c:minorTickMark val="none"/>
        <c:tickLblPos val="nextTo"/>
        <c:crossAx val="393325056"/>
        <c:crosses val="autoZero"/>
        <c:crossBetween val="between"/>
      </c:valAx>
      <c:spPr>
        <a:noFill/>
        <a:ln w="25400">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InterFace" panose="020B0503030203020204"/>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Column2</c:v>
                </c:pt>
              </c:strCache>
            </c:strRef>
          </c:tx>
          <c:spPr>
            <a:solidFill>
              <a:schemeClr val="bg2"/>
            </a:solidFill>
            <a:ln>
              <a:noFill/>
            </a:ln>
            <a:effectLst/>
          </c:spPr>
          <c:invertIfNegative val="0"/>
          <c:dPt>
            <c:idx val="0"/>
            <c:invertIfNegative val="0"/>
            <c:bubble3D val="0"/>
            <c:spPr>
              <a:solidFill>
                <a:schemeClr val="bg2"/>
              </a:solidFill>
              <a:ln>
                <a:noFill/>
              </a:ln>
              <a:effectLst/>
            </c:spPr>
            <c:extLst>
              <c:ext xmlns:c16="http://schemas.microsoft.com/office/drawing/2014/chart" uri="{C3380CC4-5D6E-409C-BE32-E72D297353CC}">
                <c16:uniqueId val="{00000004-96E8-4CC5-843A-40E48C2C6393}"/>
              </c:ext>
            </c:extLst>
          </c:dPt>
          <c:dPt>
            <c:idx val="1"/>
            <c:invertIfNegative val="0"/>
            <c:bubble3D val="0"/>
            <c:spPr>
              <a:solidFill>
                <a:schemeClr val="bg2"/>
              </a:solidFill>
              <a:ln>
                <a:noFill/>
              </a:ln>
              <a:effectLst/>
            </c:spPr>
            <c:extLst>
              <c:ext xmlns:c16="http://schemas.microsoft.com/office/drawing/2014/chart" uri="{C3380CC4-5D6E-409C-BE32-E72D297353CC}">
                <c16:uniqueId val="{00000003-96E8-4CC5-843A-40E48C2C6393}"/>
              </c:ext>
            </c:extLst>
          </c:dPt>
          <c:dPt>
            <c:idx val="3"/>
            <c:invertIfNegative val="0"/>
            <c:bubble3D val="0"/>
            <c:spPr>
              <a:solidFill>
                <a:schemeClr val="bg2"/>
              </a:solidFill>
              <a:ln>
                <a:noFill/>
              </a:ln>
              <a:effectLst/>
            </c:spPr>
            <c:extLst>
              <c:ext xmlns:c16="http://schemas.microsoft.com/office/drawing/2014/chart" uri="{C3380CC4-5D6E-409C-BE32-E72D297353CC}">
                <c16:uniqueId val="{00000002-96E8-4CC5-843A-40E48C2C6393}"/>
              </c:ext>
            </c:extLst>
          </c:dPt>
          <c:dPt>
            <c:idx val="4"/>
            <c:invertIfNegative val="0"/>
            <c:bubble3D val="0"/>
            <c:spPr>
              <a:solidFill>
                <a:schemeClr val="bg2"/>
              </a:solidFill>
              <a:ln>
                <a:noFill/>
              </a:ln>
              <a:effectLst/>
            </c:spPr>
            <c:extLst>
              <c:ext xmlns:c16="http://schemas.microsoft.com/office/drawing/2014/chart" uri="{C3380CC4-5D6E-409C-BE32-E72D297353CC}">
                <c16:uniqueId val="{00000001-96E8-4CC5-843A-40E48C2C6393}"/>
              </c:ext>
            </c:extLst>
          </c:dPt>
          <c:dPt>
            <c:idx val="5"/>
            <c:invertIfNegative val="0"/>
            <c:bubble3D val="0"/>
            <c:spPr>
              <a:solidFill>
                <a:schemeClr val="bg2"/>
              </a:solidFill>
              <a:ln>
                <a:noFill/>
              </a:ln>
              <a:effectLst/>
            </c:spPr>
            <c:extLst>
              <c:ext xmlns:c16="http://schemas.microsoft.com/office/drawing/2014/chart" uri="{C3380CC4-5D6E-409C-BE32-E72D297353CC}">
                <c16:uniqueId val="{00000000-96E8-4CC5-843A-40E48C2C6393}"/>
              </c:ext>
            </c:extLst>
          </c:dPt>
          <c:dPt>
            <c:idx val="11"/>
            <c:invertIfNegative val="0"/>
            <c:bubble3D val="0"/>
            <c:spPr>
              <a:solidFill>
                <a:schemeClr val="tx2"/>
              </a:solidFill>
              <a:ln>
                <a:noFill/>
              </a:ln>
              <a:effectLst/>
            </c:spPr>
            <c:extLst>
              <c:ext xmlns:c16="http://schemas.microsoft.com/office/drawing/2014/chart" uri="{C3380CC4-5D6E-409C-BE32-E72D297353CC}">
                <c16:uniqueId val="{0000000F-9262-48F2-8BC8-4B3ABEEB7E5F}"/>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InterFace" panose="020B0503030203020204"/>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Wisconsin </c:v>
                </c:pt>
                <c:pt idx="1">
                  <c:v>Texas</c:v>
                </c:pt>
                <c:pt idx="2">
                  <c:v>Pennsylvania</c:v>
                </c:pt>
                <c:pt idx="3">
                  <c:v>Ohio</c:v>
                </c:pt>
                <c:pt idx="4">
                  <c:v>North Carolina </c:v>
                </c:pt>
                <c:pt idx="5">
                  <c:v>Minnesota</c:v>
                </c:pt>
                <c:pt idx="6">
                  <c:v>Michigan</c:v>
                </c:pt>
                <c:pt idx="7">
                  <c:v>Georgia</c:v>
                </c:pt>
                <c:pt idx="8">
                  <c:v>Florida</c:v>
                </c:pt>
                <c:pt idx="9">
                  <c:v>Arizona</c:v>
                </c:pt>
                <c:pt idx="11">
                  <c:v>National</c:v>
                </c:pt>
              </c:strCache>
            </c:strRef>
          </c:cat>
          <c:val>
            <c:numRef>
              <c:f>Sheet1!$B$2:$B$13</c:f>
              <c:numCache>
                <c:formatCode>0</c:formatCode>
                <c:ptCount val="12"/>
                <c:pt idx="0">
                  <c:v>55.08</c:v>
                </c:pt>
                <c:pt idx="1">
                  <c:v>53.339999999999996</c:v>
                </c:pt>
                <c:pt idx="2">
                  <c:v>52.1</c:v>
                </c:pt>
                <c:pt idx="3">
                  <c:v>50.249999999999993</c:v>
                </c:pt>
                <c:pt idx="4">
                  <c:v>48.620000000000005</c:v>
                </c:pt>
                <c:pt idx="5">
                  <c:v>53.080000000000005</c:v>
                </c:pt>
                <c:pt idx="6">
                  <c:v>52.1</c:v>
                </c:pt>
                <c:pt idx="7">
                  <c:v>45.540000000000006</c:v>
                </c:pt>
                <c:pt idx="8">
                  <c:v>50.12</c:v>
                </c:pt>
                <c:pt idx="9">
                  <c:v>47.4</c:v>
                </c:pt>
                <c:pt idx="11">
                  <c:v>48.449999999999996</c:v>
                </c:pt>
              </c:numCache>
            </c:numRef>
          </c:val>
          <c:extLst>
            <c:ext xmlns:c16="http://schemas.microsoft.com/office/drawing/2014/chart" uri="{C3380CC4-5D6E-409C-BE32-E72D297353CC}">
              <c16:uniqueId val="{00000000-4553-4EAF-B77C-AD5A5B7999E4}"/>
            </c:ext>
          </c:extLst>
        </c:ser>
        <c:dLbls>
          <c:showLegendKey val="0"/>
          <c:showVal val="0"/>
          <c:showCatName val="0"/>
          <c:showSerName val="0"/>
          <c:showPercent val="0"/>
          <c:showBubbleSize val="0"/>
        </c:dLbls>
        <c:gapWidth val="50"/>
        <c:axId val="460504648"/>
        <c:axId val="460506288"/>
      </c:barChart>
      <c:catAx>
        <c:axId val="4605046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InterFace"/>
                <a:ea typeface="+mn-ea"/>
                <a:cs typeface="+mn-cs"/>
              </a:defRPr>
            </a:pPr>
            <a:endParaRPr lang="en-US"/>
          </a:p>
        </c:txPr>
        <c:crossAx val="460506288"/>
        <c:crosses val="autoZero"/>
        <c:auto val="1"/>
        <c:lblAlgn val="ctr"/>
        <c:lblOffset val="100"/>
        <c:noMultiLvlLbl val="0"/>
      </c:catAx>
      <c:valAx>
        <c:axId val="460506288"/>
        <c:scaling>
          <c:orientation val="minMax"/>
          <c:max val="75"/>
          <c:min val="0"/>
        </c:scaling>
        <c:delete val="1"/>
        <c:axPos val="b"/>
        <c:numFmt formatCode="0" sourceLinked="1"/>
        <c:majorTickMark val="out"/>
        <c:minorTickMark val="none"/>
        <c:tickLblPos val="nextTo"/>
        <c:crossAx val="4605046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737477259786971"/>
          <c:y val="3.3850615320347492E-2"/>
          <c:w val="0.86428307572664531"/>
          <c:h val="0.932298769359305"/>
        </c:manualLayout>
      </c:layout>
      <c:barChart>
        <c:barDir val="bar"/>
        <c:grouping val="clustered"/>
        <c:varyColors val="0"/>
        <c:ser>
          <c:idx val="0"/>
          <c:order val="0"/>
          <c:tx>
            <c:strRef>
              <c:f>Sheet1!$B$1</c:f>
              <c:strCache>
                <c:ptCount val="1"/>
                <c:pt idx="0">
                  <c:v>Column2</c:v>
                </c:pt>
              </c:strCache>
            </c:strRef>
          </c:tx>
          <c:spPr>
            <a:solidFill>
              <a:schemeClr val="tx1">
                <a:lumMod val="40000"/>
                <a:lumOff val="60000"/>
              </a:schemeClr>
            </a:solidFill>
            <a:ln>
              <a:noFill/>
            </a:ln>
            <a:effectLst/>
          </c:spPr>
          <c:invertIfNegative val="0"/>
          <c:dPt>
            <c:idx val="0"/>
            <c:invertIfNegative val="0"/>
            <c:bubble3D val="0"/>
            <c:spPr>
              <a:solidFill>
                <a:schemeClr val="tx1"/>
              </a:solidFill>
              <a:ln>
                <a:noFill/>
              </a:ln>
              <a:effectLst/>
            </c:spPr>
            <c:extLst>
              <c:ext xmlns:c16="http://schemas.microsoft.com/office/drawing/2014/chart" uri="{C3380CC4-5D6E-409C-BE32-E72D297353CC}">
                <c16:uniqueId val="{00000004-96E8-4CC5-843A-40E48C2C6393}"/>
              </c:ext>
            </c:extLst>
          </c:dPt>
          <c:dPt>
            <c:idx val="1"/>
            <c:invertIfNegative val="0"/>
            <c:bubble3D val="0"/>
            <c:spPr>
              <a:solidFill>
                <a:schemeClr val="tx1">
                  <a:alpha val="50000"/>
                </a:schemeClr>
              </a:solidFill>
              <a:ln>
                <a:noFill/>
              </a:ln>
              <a:effectLst/>
            </c:spPr>
            <c:extLst>
              <c:ext xmlns:c16="http://schemas.microsoft.com/office/drawing/2014/chart" uri="{C3380CC4-5D6E-409C-BE32-E72D297353CC}">
                <c16:uniqueId val="{00000003-96E8-4CC5-843A-40E48C2C6393}"/>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2-96E8-4CC5-843A-40E48C2C6393}"/>
              </c:ext>
            </c:extLst>
          </c:dPt>
          <c:dPt>
            <c:idx val="4"/>
            <c:invertIfNegative val="0"/>
            <c:bubble3D val="0"/>
            <c:spPr>
              <a:solidFill>
                <a:schemeClr val="accent4">
                  <a:alpha val="50000"/>
                </a:schemeClr>
              </a:solidFill>
              <a:ln>
                <a:noFill/>
              </a:ln>
              <a:effectLst/>
            </c:spPr>
            <c:extLst>
              <c:ext xmlns:c16="http://schemas.microsoft.com/office/drawing/2014/chart" uri="{C3380CC4-5D6E-409C-BE32-E72D297353CC}">
                <c16:uniqueId val="{00000001-96E8-4CC5-843A-40E48C2C6393}"/>
              </c:ext>
            </c:extLst>
          </c:dPt>
          <c:dPt>
            <c:idx val="5"/>
            <c:invertIfNegative val="0"/>
            <c:bubble3D val="0"/>
            <c:spPr>
              <a:solidFill>
                <a:schemeClr val="tx1">
                  <a:lumMod val="40000"/>
                  <a:lumOff val="60000"/>
                </a:schemeClr>
              </a:solidFill>
              <a:ln>
                <a:noFill/>
              </a:ln>
              <a:effectLst/>
            </c:spPr>
            <c:extLst>
              <c:ext xmlns:c16="http://schemas.microsoft.com/office/drawing/2014/chart" uri="{C3380CC4-5D6E-409C-BE32-E72D297353CC}">
                <c16:uniqueId val="{00000000-96E8-4CC5-843A-40E48C2C6393}"/>
              </c:ext>
            </c:extLst>
          </c:dPt>
          <c:dPt>
            <c:idx val="6"/>
            <c:invertIfNegative val="0"/>
            <c:bubble3D val="0"/>
            <c:spPr>
              <a:solidFill>
                <a:schemeClr val="accent2"/>
              </a:solidFill>
              <a:ln>
                <a:noFill/>
              </a:ln>
              <a:effectLst/>
            </c:spPr>
            <c:extLst>
              <c:ext xmlns:c16="http://schemas.microsoft.com/office/drawing/2014/chart" uri="{C3380CC4-5D6E-409C-BE32-E72D297353CC}">
                <c16:uniqueId val="{00000011-0B5F-4C3E-AF78-CFEE2FC67617}"/>
              </c:ext>
            </c:extLst>
          </c:dPt>
          <c:dPt>
            <c:idx val="7"/>
            <c:invertIfNegative val="0"/>
            <c:bubble3D val="0"/>
            <c:spPr>
              <a:solidFill>
                <a:schemeClr val="accent2">
                  <a:alpha val="75000"/>
                </a:schemeClr>
              </a:solidFill>
              <a:ln>
                <a:noFill/>
              </a:ln>
              <a:effectLst/>
            </c:spPr>
            <c:extLst>
              <c:ext xmlns:c16="http://schemas.microsoft.com/office/drawing/2014/chart" uri="{C3380CC4-5D6E-409C-BE32-E72D297353CC}">
                <c16:uniqueId val="{00000010-0B5F-4C3E-AF78-CFEE2FC67617}"/>
              </c:ext>
            </c:extLst>
          </c:dPt>
          <c:dPt>
            <c:idx val="8"/>
            <c:invertIfNegative val="0"/>
            <c:bubble3D val="0"/>
            <c:spPr>
              <a:solidFill>
                <a:schemeClr val="accent2">
                  <a:alpha val="50000"/>
                </a:schemeClr>
              </a:solidFill>
              <a:ln>
                <a:noFill/>
              </a:ln>
              <a:effectLst/>
            </c:spPr>
            <c:extLst>
              <c:ext xmlns:c16="http://schemas.microsoft.com/office/drawing/2014/chart" uri="{C3380CC4-5D6E-409C-BE32-E72D297353CC}">
                <c16:uniqueId val="{0000000F-0B5F-4C3E-AF78-CFEE2FC67617}"/>
              </c:ext>
            </c:extLst>
          </c:dPt>
          <c:dPt>
            <c:idx val="10"/>
            <c:invertIfNegative val="0"/>
            <c:bubble3D val="0"/>
            <c:spPr>
              <a:solidFill>
                <a:schemeClr val="bg2"/>
              </a:solidFill>
              <a:ln>
                <a:noFill/>
              </a:ln>
              <a:effectLst/>
            </c:spPr>
            <c:extLst>
              <c:ext xmlns:c16="http://schemas.microsoft.com/office/drawing/2014/chart" uri="{C3380CC4-5D6E-409C-BE32-E72D297353CC}">
                <c16:uniqueId val="{0000000E-0B5F-4C3E-AF78-CFEE2FC67617}"/>
              </c:ext>
            </c:extLst>
          </c:dPt>
          <c:dPt>
            <c:idx val="11"/>
            <c:invertIfNegative val="0"/>
            <c:bubble3D val="0"/>
            <c:spPr>
              <a:solidFill>
                <a:schemeClr val="bg2">
                  <a:alpha val="50000"/>
                </a:schemeClr>
              </a:solidFill>
              <a:ln>
                <a:noFill/>
              </a:ln>
              <a:effectLst/>
            </c:spPr>
            <c:extLst>
              <c:ext xmlns:c16="http://schemas.microsoft.com/office/drawing/2014/chart" uri="{C3380CC4-5D6E-409C-BE32-E72D297353CC}">
                <c16:uniqueId val="{0000000F-9262-48F2-8BC8-4B3ABEEB7E5F}"/>
              </c:ext>
            </c:extLst>
          </c:dPt>
          <c:dPt>
            <c:idx val="13"/>
            <c:invertIfNegative val="0"/>
            <c:bubble3D val="0"/>
            <c:spPr>
              <a:solidFill>
                <a:schemeClr val="tx2"/>
              </a:solidFill>
              <a:ln>
                <a:noFill/>
              </a:ln>
              <a:effectLst/>
            </c:spPr>
            <c:extLst>
              <c:ext xmlns:c16="http://schemas.microsoft.com/office/drawing/2014/chart" uri="{C3380CC4-5D6E-409C-BE32-E72D297353CC}">
                <c16:uniqueId val="{00000000-4EAA-4DB1-AF95-2D6F3A8D07D5}"/>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InterFace" panose="020B0503030203020204"/>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Republican</c:v>
                </c:pt>
                <c:pt idx="1">
                  <c:v>Democrat</c:v>
                </c:pt>
                <c:pt idx="3">
                  <c:v>50+</c:v>
                </c:pt>
                <c:pt idx="4">
                  <c:v>18–34</c:v>
                </c:pt>
                <c:pt idx="6">
                  <c:v>White</c:v>
                </c:pt>
                <c:pt idx="7">
                  <c:v>Hispanic</c:v>
                </c:pt>
                <c:pt idx="8">
                  <c:v>Black</c:v>
                </c:pt>
                <c:pt idx="10">
                  <c:v>Men</c:v>
                </c:pt>
                <c:pt idx="11">
                  <c:v>Women</c:v>
                </c:pt>
                <c:pt idx="13">
                  <c:v>All</c:v>
                </c:pt>
              </c:strCache>
            </c:strRef>
          </c:cat>
          <c:val>
            <c:numRef>
              <c:f>Sheet1!$B$2:$B$15</c:f>
              <c:numCache>
                <c:formatCode>0</c:formatCode>
                <c:ptCount val="14"/>
                <c:pt idx="0">
                  <c:v>74.209999999999994</c:v>
                </c:pt>
                <c:pt idx="1">
                  <c:v>28.310000000000002</c:v>
                </c:pt>
                <c:pt idx="3">
                  <c:v>53.43</c:v>
                </c:pt>
                <c:pt idx="4">
                  <c:v>36.43</c:v>
                </c:pt>
                <c:pt idx="6">
                  <c:v>49.54</c:v>
                </c:pt>
                <c:pt idx="7">
                  <c:v>44.230000000000004</c:v>
                </c:pt>
                <c:pt idx="8">
                  <c:v>39.78</c:v>
                </c:pt>
                <c:pt idx="10">
                  <c:v>53.059999999999995</c:v>
                </c:pt>
                <c:pt idx="11">
                  <c:v>44.32</c:v>
                </c:pt>
                <c:pt idx="13">
                  <c:v>48.449999999999996</c:v>
                </c:pt>
              </c:numCache>
            </c:numRef>
          </c:val>
          <c:extLst>
            <c:ext xmlns:c16="http://schemas.microsoft.com/office/drawing/2014/chart" uri="{C3380CC4-5D6E-409C-BE32-E72D297353CC}">
              <c16:uniqueId val="{00000000-4553-4EAF-B77C-AD5A5B7999E4}"/>
            </c:ext>
          </c:extLst>
        </c:ser>
        <c:dLbls>
          <c:showLegendKey val="0"/>
          <c:showVal val="0"/>
          <c:showCatName val="0"/>
          <c:showSerName val="0"/>
          <c:showPercent val="0"/>
          <c:showBubbleSize val="0"/>
        </c:dLbls>
        <c:gapWidth val="50"/>
        <c:axId val="460504648"/>
        <c:axId val="460506288"/>
      </c:barChart>
      <c:catAx>
        <c:axId val="4605046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InterFace"/>
                <a:ea typeface="+mn-ea"/>
                <a:cs typeface="+mn-cs"/>
              </a:defRPr>
            </a:pPr>
            <a:endParaRPr lang="en-US"/>
          </a:p>
        </c:txPr>
        <c:crossAx val="460506288"/>
        <c:crosses val="autoZero"/>
        <c:auto val="1"/>
        <c:lblAlgn val="ctr"/>
        <c:lblOffset val="100"/>
        <c:noMultiLvlLbl val="0"/>
      </c:catAx>
      <c:valAx>
        <c:axId val="460506288"/>
        <c:scaling>
          <c:orientation val="minMax"/>
          <c:max val="75"/>
          <c:min val="0"/>
        </c:scaling>
        <c:delete val="1"/>
        <c:axPos val="b"/>
        <c:numFmt formatCode="0" sourceLinked="1"/>
        <c:majorTickMark val="out"/>
        <c:minorTickMark val="none"/>
        <c:tickLblPos val="nextTo"/>
        <c:crossAx val="4605046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Column2</c:v>
                </c:pt>
              </c:strCache>
            </c:strRef>
          </c:tx>
          <c:spPr>
            <a:solidFill>
              <a:schemeClr val="bg2"/>
            </a:solidFill>
            <a:ln>
              <a:noFill/>
            </a:ln>
            <a:effectLst/>
          </c:spPr>
          <c:invertIfNegative val="0"/>
          <c:dPt>
            <c:idx val="0"/>
            <c:invertIfNegative val="0"/>
            <c:bubble3D val="0"/>
            <c:spPr>
              <a:solidFill>
                <a:schemeClr val="bg2"/>
              </a:solidFill>
              <a:ln>
                <a:noFill/>
              </a:ln>
              <a:effectLst/>
            </c:spPr>
            <c:extLst>
              <c:ext xmlns:c16="http://schemas.microsoft.com/office/drawing/2014/chart" uri="{C3380CC4-5D6E-409C-BE32-E72D297353CC}">
                <c16:uniqueId val="{00000004-96E8-4CC5-843A-40E48C2C6393}"/>
              </c:ext>
            </c:extLst>
          </c:dPt>
          <c:dPt>
            <c:idx val="1"/>
            <c:invertIfNegative val="0"/>
            <c:bubble3D val="0"/>
            <c:spPr>
              <a:solidFill>
                <a:schemeClr val="bg2"/>
              </a:solidFill>
              <a:ln>
                <a:noFill/>
              </a:ln>
              <a:effectLst/>
            </c:spPr>
            <c:extLst>
              <c:ext xmlns:c16="http://schemas.microsoft.com/office/drawing/2014/chart" uri="{C3380CC4-5D6E-409C-BE32-E72D297353CC}">
                <c16:uniqueId val="{00000003-96E8-4CC5-843A-40E48C2C6393}"/>
              </c:ext>
            </c:extLst>
          </c:dPt>
          <c:dPt>
            <c:idx val="3"/>
            <c:invertIfNegative val="0"/>
            <c:bubble3D val="0"/>
            <c:spPr>
              <a:solidFill>
                <a:schemeClr val="bg2"/>
              </a:solidFill>
              <a:ln>
                <a:noFill/>
              </a:ln>
              <a:effectLst/>
            </c:spPr>
            <c:extLst>
              <c:ext xmlns:c16="http://schemas.microsoft.com/office/drawing/2014/chart" uri="{C3380CC4-5D6E-409C-BE32-E72D297353CC}">
                <c16:uniqueId val="{00000002-96E8-4CC5-843A-40E48C2C6393}"/>
              </c:ext>
            </c:extLst>
          </c:dPt>
          <c:dPt>
            <c:idx val="4"/>
            <c:invertIfNegative val="0"/>
            <c:bubble3D val="0"/>
            <c:spPr>
              <a:solidFill>
                <a:schemeClr val="bg2"/>
              </a:solidFill>
              <a:ln>
                <a:noFill/>
              </a:ln>
              <a:effectLst/>
            </c:spPr>
            <c:extLst>
              <c:ext xmlns:c16="http://schemas.microsoft.com/office/drawing/2014/chart" uri="{C3380CC4-5D6E-409C-BE32-E72D297353CC}">
                <c16:uniqueId val="{00000001-96E8-4CC5-843A-40E48C2C6393}"/>
              </c:ext>
            </c:extLst>
          </c:dPt>
          <c:dPt>
            <c:idx val="5"/>
            <c:invertIfNegative val="0"/>
            <c:bubble3D val="0"/>
            <c:spPr>
              <a:solidFill>
                <a:schemeClr val="bg2"/>
              </a:solidFill>
              <a:ln>
                <a:noFill/>
              </a:ln>
              <a:effectLst/>
            </c:spPr>
            <c:extLst>
              <c:ext xmlns:c16="http://schemas.microsoft.com/office/drawing/2014/chart" uri="{C3380CC4-5D6E-409C-BE32-E72D297353CC}">
                <c16:uniqueId val="{00000000-96E8-4CC5-843A-40E48C2C6393}"/>
              </c:ext>
            </c:extLst>
          </c:dPt>
          <c:dPt>
            <c:idx val="11"/>
            <c:invertIfNegative val="0"/>
            <c:bubble3D val="0"/>
            <c:spPr>
              <a:solidFill>
                <a:schemeClr val="tx2"/>
              </a:solidFill>
              <a:ln>
                <a:noFill/>
              </a:ln>
              <a:effectLst/>
            </c:spPr>
            <c:extLst>
              <c:ext xmlns:c16="http://schemas.microsoft.com/office/drawing/2014/chart" uri="{C3380CC4-5D6E-409C-BE32-E72D297353CC}">
                <c16:uniqueId val="{0000000F-9262-48F2-8BC8-4B3ABEEB7E5F}"/>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InterFace" panose="020B0503030203020204"/>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Wisconsin </c:v>
                </c:pt>
                <c:pt idx="1">
                  <c:v>Texas</c:v>
                </c:pt>
                <c:pt idx="2">
                  <c:v>Pennsylvania</c:v>
                </c:pt>
                <c:pt idx="3">
                  <c:v>Ohio</c:v>
                </c:pt>
                <c:pt idx="4">
                  <c:v>North Carolina </c:v>
                </c:pt>
                <c:pt idx="5">
                  <c:v>Minnesota</c:v>
                </c:pt>
                <c:pt idx="6">
                  <c:v>Michigan</c:v>
                </c:pt>
                <c:pt idx="7">
                  <c:v>Georgia</c:v>
                </c:pt>
                <c:pt idx="8">
                  <c:v>Florida</c:v>
                </c:pt>
                <c:pt idx="9">
                  <c:v>Arizona</c:v>
                </c:pt>
                <c:pt idx="11">
                  <c:v>National</c:v>
                </c:pt>
              </c:strCache>
            </c:strRef>
          </c:cat>
          <c:val>
            <c:numRef>
              <c:f>Sheet1!$B$2:$B$13</c:f>
              <c:numCache>
                <c:formatCode>0</c:formatCode>
                <c:ptCount val="12"/>
                <c:pt idx="0">
                  <c:v>30.709999999999997</c:v>
                </c:pt>
                <c:pt idx="1">
                  <c:v>29.21</c:v>
                </c:pt>
                <c:pt idx="2">
                  <c:v>30.620000000000005</c:v>
                </c:pt>
                <c:pt idx="3">
                  <c:v>27.900000000000002</c:v>
                </c:pt>
                <c:pt idx="4">
                  <c:v>23.39</c:v>
                </c:pt>
                <c:pt idx="5">
                  <c:v>29.759999999999998</c:v>
                </c:pt>
                <c:pt idx="6">
                  <c:v>32.22</c:v>
                </c:pt>
                <c:pt idx="7">
                  <c:v>25.72</c:v>
                </c:pt>
                <c:pt idx="8">
                  <c:v>34.449999999999996</c:v>
                </c:pt>
                <c:pt idx="9">
                  <c:v>47.12</c:v>
                </c:pt>
                <c:pt idx="11">
                  <c:v>33.15</c:v>
                </c:pt>
              </c:numCache>
            </c:numRef>
          </c:val>
          <c:extLst>
            <c:ext xmlns:c16="http://schemas.microsoft.com/office/drawing/2014/chart" uri="{C3380CC4-5D6E-409C-BE32-E72D297353CC}">
              <c16:uniqueId val="{00000000-4553-4EAF-B77C-AD5A5B7999E4}"/>
            </c:ext>
          </c:extLst>
        </c:ser>
        <c:dLbls>
          <c:showLegendKey val="0"/>
          <c:showVal val="0"/>
          <c:showCatName val="0"/>
          <c:showSerName val="0"/>
          <c:showPercent val="0"/>
          <c:showBubbleSize val="0"/>
        </c:dLbls>
        <c:gapWidth val="50"/>
        <c:axId val="460504648"/>
        <c:axId val="460506288"/>
      </c:barChart>
      <c:catAx>
        <c:axId val="4605046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InterFace"/>
                <a:ea typeface="+mn-ea"/>
                <a:cs typeface="+mn-cs"/>
              </a:defRPr>
            </a:pPr>
            <a:endParaRPr lang="en-US"/>
          </a:p>
        </c:txPr>
        <c:crossAx val="460506288"/>
        <c:crosses val="autoZero"/>
        <c:auto val="1"/>
        <c:lblAlgn val="ctr"/>
        <c:lblOffset val="100"/>
        <c:noMultiLvlLbl val="0"/>
      </c:catAx>
      <c:valAx>
        <c:axId val="460506288"/>
        <c:scaling>
          <c:orientation val="minMax"/>
          <c:max val="75"/>
          <c:min val="0"/>
        </c:scaling>
        <c:delete val="1"/>
        <c:axPos val="b"/>
        <c:numFmt formatCode="0" sourceLinked="1"/>
        <c:majorTickMark val="out"/>
        <c:minorTickMark val="none"/>
        <c:tickLblPos val="nextTo"/>
        <c:crossAx val="4605046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Ability to address public 
health needs and economic 
costs of COVID-19</c:v>
                </c:pt>
              </c:strCache>
            </c:strRef>
          </c:tx>
          <c:spPr>
            <a:solidFill>
              <a:schemeClr val="bg2"/>
            </a:solidFill>
            <a:ln>
              <a:noFill/>
            </a:ln>
            <a:effectLst/>
          </c:spPr>
          <c:invertIfNegative val="0"/>
          <c:dPt>
            <c:idx val="0"/>
            <c:invertIfNegative val="0"/>
            <c:bubble3D val="0"/>
            <c:spPr>
              <a:solidFill>
                <a:schemeClr val="bg2"/>
              </a:solidFill>
              <a:ln>
                <a:noFill/>
              </a:ln>
              <a:effectLst/>
            </c:spPr>
            <c:extLst>
              <c:ext xmlns:c16="http://schemas.microsoft.com/office/drawing/2014/chart" uri="{C3380CC4-5D6E-409C-BE32-E72D297353CC}">
                <c16:uniqueId val="{00000004-96E8-4CC5-843A-40E48C2C6393}"/>
              </c:ext>
            </c:extLst>
          </c:dPt>
          <c:dPt>
            <c:idx val="1"/>
            <c:invertIfNegative val="0"/>
            <c:bubble3D val="0"/>
            <c:spPr>
              <a:solidFill>
                <a:schemeClr val="bg2"/>
              </a:solidFill>
              <a:ln>
                <a:noFill/>
              </a:ln>
              <a:effectLst/>
            </c:spPr>
            <c:extLst>
              <c:ext xmlns:c16="http://schemas.microsoft.com/office/drawing/2014/chart" uri="{C3380CC4-5D6E-409C-BE32-E72D297353CC}">
                <c16:uniqueId val="{00000003-96E8-4CC5-843A-40E48C2C6393}"/>
              </c:ext>
            </c:extLst>
          </c:dPt>
          <c:dPt>
            <c:idx val="3"/>
            <c:invertIfNegative val="0"/>
            <c:bubble3D val="0"/>
            <c:spPr>
              <a:solidFill>
                <a:schemeClr val="bg2"/>
              </a:solidFill>
              <a:ln>
                <a:noFill/>
              </a:ln>
              <a:effectLst/>
            </c:spPr>
            <c:extLst>
              <c:ext xmlns:c16="http://schemas.microsoft.com/office/drawing/2014/chart" uri="{C3380CC4-5D6E-409C-BE32-E72D297353CC}">
                <c16:uniqueId val="{00000002-96E8-4CC5-843A-40E48C2C6393}"/>
              </c:ext>
            </c:extLst>
          </c:dPt>
          <c:dPt>
            <c:idx val="4"/>
            <c:invertIfNegative val="0"/>
            <c:bubble3D val="0"/>
            <c:spPr>
              <a:solidFill>
                <a:schemeClr val="bg2"/>
              </a:solidFill>
              <a:ln>
                <a:noFill/>
              </a:ln>
              <a:effectLst/>
            </c:spPr>
            <c:extLst>
              <c:ext xmlns:c16="http://schemas.microsoft.com/office/drawing/2014/chart" uri="{C3380CC4-5D6E-409C-BE32-E72D297353CC}">
                <c16:uniqueId val="{00000001-96E8-4CC5-843A-40E48C2C6393}"/>
              </c:ext>
            </c:extLst>
          </c:dPt>
          <c:dPt>
            <c:idx val="5"/>
            <c:invertIfNegative val="0"/>
            <c:bubble3D val="0"/>
            <c:spPr>
              <a:solidFill>
                <a:schemeClr val="bg2"/>
              </a:solidFill>
              <a:ln>
                <a:noFill/>
              </a:ln>
              <a:effectLst/>
            </c:spPr>
            <c:extLst>
              <c:ext xmlns:c16="http://schemas.microsoft.com/office/drawing/2014/chart" uri="{C3380CC4-5D6E-409C-BE32-E72D297353CC}">
                <c16:uniqueId val="{00000000-96E8-4CC5-843A-40E48C2C6393}"/>
              </c:ext>
            </c:extLst>
          </c:dPt>
          <c:dPt>
            <c:idx val="11"/>
            <c:invertIfNegative val="0"/>
            <c:bubble3D val="0"/>
            <c:spPr>
              <a:solidFill>
                <a:schemeClr val="bg2"/>
              </a:solidFill>
              <a:ln>
                <a:noFill/>
              </a:ln>
              <a:effectLst/>
            </c:spPr>
            <c:extLst>
              <c:ext xmlns:c16="http://schemas.microsoft.com/office/drawing/2014/chart" uri="{C3380CC4-5D6E-409C-BE32-E72D297353CC}">
                <c16:uniqueId val="{0000000F-9262-48F2-8BC8-4B3ABEEB7E5F}"/>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InterFace" panose="020B0503030203020204"/>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White</c:v>
                </c:pt>
                <c:pt idx="1">
                  <c:v>Hispanic</c:v>
                </c:pt>
                <c:pt idx="2">
                  <c:v>Black</c:v>
                </c:pt>
                <c:pt idx="4">
                  <c:v>Men</c:v>
                </c:pt>
                <c:pt idx="5">
                  <c:v>Women</c:v>
                </c:pt>
                <c:pt idx="7">
                  <c:v>50+</c:v>
                </c:pt>
                <c:pt idx="8">
                  <c:v>18–34</c:v>
                </c:pt>
                <c:pt idx="10">
                  <c:v>National</c:v>
                </c:pt>
              </c:strCache>
            </c:strRef>
          </c:cat>
          <c:val>
            <c:numRef>
              <c:f>Sheet1!$B$2:$B$12</c:f>
              <c:numCache>
                <c:formatCode>0</c:formatCode>
                <c:ptCount val="11"/>
                <c:pt idx="0">
                  <c:v>38.57</c:v>
                </c:pt>
                <c:pt idx="1">
                  <c:v>46.589999999999996</c:v>
                </c:pt>
                <c:pt idx="2">
                  <c:v>47.06</c:v>
                </c:pt>
                <c:pt idx="4">
                  <c:v>41.58</c:v>
                </c:pt>
                <c:pt idx="5">
                  <c:v>39.160000000000004</c:v>
                </c:pt>
                <c:pt idx="7">
                  <c:v>36.199999999999996</c:v>
                </c:pt>
                <c:pt idx="8">
                  <c:v>51.129999999999995</c:v>
                </c:pt>
                <c:pt idx="10">
                  <c:v>40.270000000000003</c:v>
                </c:pt>
              </c:numCache>
            </c:numRef>
          </c:val>
          <c:extLst>
            <c:ext xmlns:c16="http://schemas.microsoft.com/office/drawing/2014/chart" uri="{C3380CC4-5D6E-409C-BE32-E72D297353CC}">
              <c16:uniqueId val="{00000000-4553-4EAF-B77C-AD5A5B7999E4}"/>
            </c:ext>
          </c:extLst>
        </c:ser>
        <c:ser>
          <c:idx val="1"/>
          <c:order val="1"/>
          <c:tx>
            <c:strRef>
              <c:f>Sheet1!$C$1</c:f>
              <c:strCache>
                <c:ptCount val="1"/>
                <c:pt idx="0">
                  <c:v>Likelihood to protect 
health insurance coverage for
people with preexisting conditions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InterFace" panose="020B0503030203020204"/>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White</c:v>
                </c:pt>
                <c:pt idx="1">
                  <c:v>Hispanic</c:v>
                </c:pt>
                <c:pt idx="2">
                  <c:v>Black</c:v>
                </c:pt>
                <c:pt idx="4">
                  <c:v>Men</c:v>
                </c:pt>
                <c:pt idx="5">
                  <c:v>Women</c:v>
                </c:pt>
                <c:pt idx="7">
                  <c:v>50+</c:v>
                </c:pt>
                <c:pt idx="8">
                  <c:v>18–34</c:v>
                </c:pt>
                <c:pt idx="10">
                  <c:v>National</c:v>
                </c:pt>
              </c:strCache>
            </c:strRef>
          </c:cat>
          <c:val>
            <c:numRef>
              <c:f>Sheet1!$C$2:$C$12</c:f>
              <c:numCache>
                <c:formatCode>0</c:formatCode>
                <c:ptCount val="11"/>
                <c:pt idx="0">
                  <c:v>40.75</c:v>
                </c:pt>
                <c:pt idx="1">
                  <c:v>31.3</c:v>
                </c:pt>
                <c:pt idx="2">
                  <c:v>35.78</c:v>
                </c:pt>
                <c:pt idx="4">
                  <c:v>36.03</c:v>
                </c:pt>
                <c:pt idx="5">
                  <c:v>42.24</c:v>
                </c:pt>
                <c:pt idx="7">
                  <c:v>45.550000000000004</c:v>
                </c:pt>
                <c:pt idx="8">
                  <c:v>27.73</c:v>
                </c:pt>
                <c:pt idx="10">
                  <c:v>39.300000000000004</c:v>
                </c:pt>
              </c:numCache>
            </c:numRef>
          </c:val>
          <c:extLst>
            <c:ext xmlns:c16="http://schemas.microsoft.com/office/drawing/2014/chart" uri="{C3380CC4-5D6E-409C-BE32-E72D297353CC}">
              <c16:uniqueId val="{0000000C-D5CA-41BC-A87D-47CB64E8D9D9}"/>
            </c:ext>
          </c:extLst>
        </c:ser>
        <c:ser>
          <c:idx val="2"/>
          <c:order val="2"/>
          <c:tx>
            <c:strRef>
              <c:f>Sheet1!$D$1</c:f>
              <c:strCache>
                <c:ptCount val="1"/>
                <c:pt idx="0">
                  <c:v>Likelihood to lower the 
cost of your health care</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InterFace" panose="020B0503030203020204"/>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White</c:v>
                </c:pt>
                <c:pt idx="1">
                  <c:v>Hispanic</c:v>
                </c:pt>
                <c:pt idx="2">
                  <c:v>Black</c:v>
                </c:pt>
                <c:pt idx="4">
                  <c:v>Men</c:v>
                </c:pt>
                <c:pt idx="5">
                  <c:v>Women</c:v>
                </c:pt>
                <c:pt idx="7">
                  <c:v>50+</c:v>
                </c:pt>
                <c:pt idx="8">
                  <c:v>18–34</c:v>
                </c:pt>
                <c:pt idx="10">
                  <c:v>National</c:v>
                </c:pt>
              </c:strCache>
            </c:strRef>
          </c:cat>
          <c:val>
            <c:numRef>
              <c:f>Sheet1!$D$2:$D$12</c:f>
              <c:numCache>
                <c:formatCode>0</c:formatCode>
                <c:ptCount val="11"/>
                <c:pt idx="0">
                  <c:v>20.68</c:v>
                </c:pt>
                <c:pt idx="1">
                  <c:v>22.1</c:v>
                </c:pt>
                <c:pt idx="2">
                  <c:v>17.150000000000002</c:v>
                </c:pt>
                <c:pt idx="4">
                  <c:v>22.39</c:v>
                </c:pt>
                <c:pt idx="5">
                  <c:v>18.600000000000001</c:v>
                </c:pt>
                <c:pt idx="7">
                  <c:v>18.25</c:v>
                </c:pt>
                <c:pt idx="8">
                  <c:v>21.14</c:v>
                </c:pt>
                <c:pt idx="10">
                  <c:v>20.419999999999998</c:v>
                </c:pt>
              </c:numCache>
            </c:numRef>
          </c:val>
          <c:extLst>
            <c:ext xmlns:c16="http://schemas.microsoft.com/office/drawing/2014/chart" uri="{C3380CC4-5D6E-409C-BE32-E72D297353CC}">
              <c16:uniqueId val="{0000000D-D5CA-41BC-A87D-47CB64E8D9D9}"/>
            </c:ext>
          </c:extLst>
        </c:ser>
        <c:dLbls>
          <c:showLegendKey val="0"/>
          <c:showVal val="0"/>
          <c:showCatName val="0"/>
          <c:showSerName val="0"/>
          <c:showPercent val="0"/>
          <c:showBubbleSize val="0"/>
        </c:dLbls>
        <c:gapWidth val="50"/>
        <c:overlap val="100"/>
        <c:axId val="460504648"/>
        <c:axId val="460506288"/>
      </c:barChart>
      <c:catAx>
        <c:axId val="4605046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InterFace"/>
                <a:ea typeface="+mn-ea"/>
                <a:cs typeface="+mn-cs"/>
              </a:defRPr>
            </a:pPr>
            <a:endParaRPr lang="en-US"/>
          </a:p>
        </c:txPr>
        <c:crossAx val="460506288"/>
        <c:crosses val="autoZero"/>
        <c:auto val="1"/>
        <c:lblAlgn val="ctr"/>
        <c:lblOffset val="100"/>
        <c:noMultiLvlLbl val="0"/>
      </c:catAx>
      <c:valAx>
        <c:axId val="460506288"/>
        <c:scaling>
          <c:orientation val="minMax"/>
          <c:max val="100"/>
          <c:min val="0"/>
        </c:scaling>
        <c:delete val="1"/>
        <c:axPos val="b"/>
        <c:numFmt formatCode="0" sourceLinked="1"/>
        <c:majorTickMark val="out"/>
        <c:minorTickMark val="none"/>
        <c:tickLblPos val="nextTo"/>
        <c:crossAx val="460504648"/>
        <c:crosses val="autoZero"/>
        <c:crossBetween val="between"/>
      </c:valAx>
      <c:spPr>
        <a:noFill/>
        <a:ln>
          <a:noFill/>
        </a:ln>
        <a:effectLst/>
      </c:spPr>
    </c:plotArea>
    <c:legend>
      <c:legendPos val="t"/>
      <c:layout>
        <c:manualLayout>
          <c:xMode val="edge"/>
          <c:yMode val="edge"/>
          <c:x val="3.9061783943673166E-4"/>
          <c:y val="1.8463971992916814E-2"/>
          <c:w val="0.99921865322390258"/>
          <c:h val="0.16104169756110798"/>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InterFace" panose="020B0503030203020204"/>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Ability to address public 
health needs and economic 
costs of COVID-19</c:v>
                </c:pt>
              </c:strCache>
            </c:strRef>
          </c:tx>
          <c:spPr>
            <a:solidFill>
              <a:schemeClr val="bg2"/>
            </a:solidFill>
            <a:ln>
              <a:noFill/>
            </a:ln>
            <a:effectLst/>
          </c:spPr>
          <c:invertIfNegative val="0"/>
          <c:dPt>
            <c:idx val="0"/>
            <c:invertIfNegative val="0"/>
            <c:bubble3D val="0"/>
            <c:spPr>
              <a:solidFill>
                <a:schemeClr val="bg2"/>
              </a:solidFill>
              <a:ln>
                <a:noFill/>
              </a:ln>
              <a:effectLst/>
            </c:spPr>
            <c:extLst>
              <c:ext xmlns:c16="http://schemas.microsoft.com/office/drawing/2014/chart" uri="{C3380CC4-5D6E-409C-BE32-E72D297353CC}">
                <c16:uniqueId val="{00000004-96E8-4CC5-843A-40E48C2C6393}"/>
              </c:ext>
            </c:extLst>
          </c:dPt>
          <c:dPt>
            <c:idx val="1"/>
            <c:invertIfNegative val="0"/>
            <c:bubble3D val="0"/>
            <c:spPr>
              <a:solidFill>
                <a:schemeClr val="bg2"/>
              </a:solidFill>
              <a:ln>
                <a:noFill/>
              </a:ln>
              <a:effectLst/>
            </c:spPr>
            <c:extLst>
              <c:ext xmlns:c16="http://schemas.microsoft.com/office/drawing/2014/chart" uri="{C3380CC4-5D6E-409C-BE32-E72D297353CC}">
                <c16:uniqueId val="{00000003-96E8-4CC5-843A-40E48C2C6393}"/>
              </c:ext>
            </c:extLst>
          </c:dPt>
          <c:dPt>
            <c:idx val="3"/>
            <c:invertIfNegative val="0"/>
            <c:bubble3D val="0"/>
            <c:spPr>
              <a:solidFill>
                <a:schemeClr val="bg2"/>
              </a:solidFill>
              <a:ln>
                <a:noFill/>
              </a:ln>
              <a:effectLst/>
            </c:spPr>
            <c:extLst>
              <c:ext xmlns:c16="http://schemas.microsoft.com/office/drawing/2014/chart" uri="{C3380CC4-5D6E-409C-BE32-E72D297353CC}">
                <c16:uniqueId val="{00000002-96E8-4CC5-843A-40E48C2C6393}"/>
              </c:ext>
            </c:extLst>
          </c:dPt>
          <c:dPt>
            <c:idx val="4"/>
            <c:invertIfNegative val="0"/>
            <c:bubble3D val="0"/>
            <c:spPr>
              <a:solidFill>
                <a:schemeClr val="bg2"/>
              </a:solidFill>
              <a:ln>
                <a:noFill/>
              </a:ln>
              <a:effectLst/>
            </c:spPr>
            <c:extLst>
              <c:ext xmlns:c16="http://schemas.microsoft.com/office/drawing/2014/chart" uri="{C3380CC4-5D6E-409C-BE32-E72D297353CC}">
                <c16:uniqueId val="{00000001-96E8-4CC5-843A-40E48C2C6393}"/>
              </c:ext>
            </c:extLst>
          </c:dPt>
          <c:dPt>
            <c:idx val="5"/>
            <c:invertIfNegative val="0"/>
            <c:bubble3D val="0"/>
            <c:spPr>
              <a:solidFill>
                <a:schemeClr val="bg2"/>
              </a:solidFill>
              <a:ln>
                <a:noFill/>
              </a:ln>
              <a:effectLst/>
            </c:spPr>
            <c:extLst>
              <c:ext xmlns:c16="http://schemas.microsoft.com/office/drawing/2014/chart" uri="{C3380CC4-5D6E-409C-BE32-E72D297353CC}">
                <c16:uniqueId val="{00000000-96E8-4CC5-843A-40E48C2C6393}"/>
              </c:ext>
            </c:extLst>
          </c:dPt>
          <c:dPt>
            <c:idx val="11"/>
            <c:invertIfNegative val="0"/>
            <c:bubble3D val="0"/>
            <c:spPr>
              <a:solidFill>
                <a:schemeClr val="bg2"/>
              </a:solidFill>
              <a:ln>
                <a:noFill/>
              </a:ln>
              <a:effectLst/>
            </c:spPr>
            <c:extLst>
              <c:ext xmlns:c16="http://schemas.microsoft.com/office/drawing/2014/chart" uri="{C3380CC4-5D6E-409C-BE32-E72D297353CC}">
                <c16:uniqueId val="{0000000F-9262-48F2-8BC8-4B3ABEEB7E5F}"/>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InterFace" panose="020B0503030203020204"/>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Wisconsin </c:v>
                </c:pt>
                <c:pt idx="1">
                  <c:v>Texas</c:v>
                </c:pt>
                <c:pt idx="2">
                  <c:v>Pennsylvania</c:v>
                </c:pt>
                <c:pt idx="3">
                  <c:v>Ohio</c:v>
                </c:pt>
                <c:pt idx="4">
                  <c:v>North Carolina </c:v>
                </c:pt>
                <c:pt idx="5">
                  <c:v>Minnesota</c:v>
                </c:pt>
                <c:pt idx="6">
                  <c:v>Michigan</c:v>
                </c:pt>
                <c:pt idx="7">
                  <c:v>Georgia</c:v>
                </c:pt>
                <c:pt idx="8">
                  <c:v>Florida</c:v>
                </c:pt>
                <c:pt idx="9">
                  <c:v>Arizona</c:v>
                </c:pt>
                <c:pt idx="11">
                  <c:v>National</c:v>
                </c:pt>
              </c:strCache>
            </c:strRef>
          </c:cat>
          <c:val>
            <c:numRef>
              <c:f>Sheet1!$B$2:$B$13</c:f>
              <c:numCache>
                <c:formatCode>0</c:formatCode>
                <c:ptCount val="12"/>
                <c:pt idx="0">
                  <c:v>39.01</c:v>
                </c:pt>
                <c:pt idx="1">
                  <c:v>37.669999999999995</c:v>
                </c:pt>
                <c:pt idx="2">
                  <c:v>36.75</c:v>
                </c:pt>
                <c:pt idx="3">
                  <c:v>37.89</c:v>
                </c:pt>
                <c:pt idx="4">
                  <c:v>39.619999999999997</c:v>
                </c:pt>
                <c:pt idx="5">
                  <c:v>33.07</c:v>
                </c:pt>
                <c:pt idx="6">
                  <c:v>41.06</c:v>
                </c:pt>
                <c:pt idx="7">
                  <c:v>38.89</c:v>
                </c:pt>
                <c:pt idx="8">
                  <c:v>41.89</c:v>
                </c:pt>
                <c:pt idx="9">
                  <c:v>34.449999999999996</c:v>
                </c:pt>
                <c:pt idx="11">
                  <c:v>40.270000000000003</c:v>
                </c:pt>
              </c:numCache>
            </c:numRef>
          </c:val>
          <c:extLst>
            <c:ext xmlns:c16="http://schemas.microsoft.com/office/drawing/2014/chart" uri="{C3380CC4-5D6E-409C-BE32-E72D297353CC}">
              <c16:uniqueId val="{00000000-4553-4EAF-B77C-AD5A5B7999E4}"/>
            </c:ext>
          </c:extLst>
        </c:ser>
        <c:ser>
          <c:idx val="1"/>
          <c:order val="1"/>
          <c:tx>
            <c:strRef>
              <c:f>Sheet1!$C$1</c:f>
              <c:strCache>
                <c:ptCount val="1"/>
                <c:pt idx="0">
                  <c:v>Likelihood to protect 
health insurance coverage for
people with preexisting conditions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InterFace" panose="020B0503030203020204"/>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Wisconsin </c:v>
                </c:pt>
                <c:pt idx="1">
                  <c:v>Texas</c:v>
                </c:pt>
                <c:pt idx="2">
                  <c:v>Pennsylvania</c:v>
                </c:pt>
                <c:pt idx="3">
                  <c:v>Ohio</c:v>
                </c:pt>
                <c:pt idx="4">
                  <c:v>North Carolina </c:v>
                </c:pt>
                <c:pt idx="5">
                  <c:v>Minnesota</c:v>
                </c:pt>
                <c:pt idx="6">
                  <c:v>Michigan</c:v>
                </c:pt>
                <c:pt idx="7">
                  <c:v>Georgia</c:v>
                </c:pt>
                <c:pt idx="8">
                  <c:v>Florida</c:v>
                </c:pt>
                <c:pt idx="9">
                  <c:v>Arizona</c:v>
                </c:pt>
                <c:pt idx="11">
                  <c:v>National</c:v>
                </c:pt>
              </c:strCache>
            </c:strRef>
          </c:cat>
          <c:val>
            <c:numRef>
              <c:f>Sheet1!$C$2:$C$13</c:f>
              <c:numCache>
                <c:formatCode>0</c:formatCode>
                <c:ptCount val="12"/>
                <c:pt idx="0">
                  <c:v>44.68</c:v>
                </c:pt>
                <c:pt idx="1">
                  <c:v>37.059999999999995</c:v>
                </c:pt>
                <c:pt idx="2">
                  <c:v>44.57</c:v>
                </c:pt>
                <c:pt idx="3">
                  <c:v>46.47</c:v>
                </c:pt>
                <c:pt idx="4">
                  <c:v>38.78</c:v>
                </c:pt>
                <c:pt idx="5">
                  <c:v>52.449999999999996</c:v>
                </c:pt>
                <c:pt idx="6">
                  <c:v>46.17</c:v>
                </c:pt>
                <c:pt idx="7">
                  <c:v>41.699999999999996</c:v>
                </c:pt>
                <c:pt idx="8">
                  <c:v>37.669999999999995</c:v>
                </c:pt>
                <c:pt idx="9">
                  <c:v>43.54</c:v>
                </c:pt>
                <c:pt idx="11">
                  <c:v>39.300000000000004</c:v>
                </c:pt>
              </c:numCache>
            </c:numRef>
          </c:val>
          <c:extLst>
            <c:ext xmlns:c16="http://schemas.microsoft.com/office/drawing/2014/chart" uri="{C3380CC4-5D6E-409C-BE32-E72D297353CC}">
              <c16:uniqueId val="{0000000C-D5CA-41BC-A87D-47CB64E8D9D9}"/>
            </c:ext>
          </c:extLst>
        </c:ser>
        <c:ser>
          <c:idx val="2"/>
          <c:order val="2"/>
          <c:tx>
            <c:strRef>
              <c:f>Sheet1!$D$1</c:f>
              <c:strCache>
                <c:ptCount val="1"/>
                <c:pt idx="0">
                  <c:v>Likelihood to lower the 
cost of your health care</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InterFace" panose="020B0503030203020204"/>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Wisconsin </c:v>
                </c:pt>
                <c:pt idx="1">
                  <c:v>Texas</c:v>
                </c:pt>
                <c:pt idx="2">
                  <c:v>Pennsylvania</c:v>
                </c:pt>
                <c:pt idx="3">
                  <c:v>Ohio</c:v>
                </c:pt>
                <c:pt idx="4">
                  <c:v>North Carolina </c:v>
                </c:pt>
                <c:pt idx="5">
                  <c:v>Minnesota</c:v>
                </c:pt>
                <c:pt idx="6">
                  <c:v>Michigan</c:v>
                </c:pt>
                <c:pt idx="7">
                  <c:v>Georgia</c:v>
                </c:pt>
                <c:pt idx="8">
                  <c:v>Florida</c:v>
                </c:pt>
                <c:pt idx="9">
                  <c:v>Arizona</c:v>
                </c:pt>
                <c:pt idx="11">
                  <c:v>National</c:v>
                </c:pt>
              </c:strCache>
            </c:strRef>
          </c:cat>
          <c:val>
            <c:numRef>
              <c:f>Sheet1!$D$2:$D$13</c:f>
              <c:numCache>
                <c:formatCode>0</c:formatCode>
                <c:ptCount val="12"/>
                <c:pt idx="0">
                  <c:v>16.309999999999999</c:v>
                </c:pt>
                <c:pt idx="1">
                  <c:v>25.27</c:v>
                </c:pt>
                <c:pt idx="2">
                  <c:v>18.68</c:v>
                </c:pt>
                <c:pt idx="3">
                  <c:v>15.65</c:v>
                </c:pt>
                <c:pt idx="4">
                  <c:v>21.6</c:v>
                </c:pt>
                <c:pt idx="5">
                  <c:v>14.469999999999999</c:v>
                </c:pt>
                <c:pt idx="6">
                  <c:v>12.770000000000001</c:v>
                </c:pt>
                <c:pt idx="7">
                  <c:v>19.420000000000002</c:v>
                </c:pt>
                <c:pt idx="8">
                  <c:v>20.440000000000001</c:v>
                </c:pt>
                <c:pt idx="9">
                  <c:v>22.009999999999998</c:v>
                </c:pt>
                <c:pt idx="11">
                  <c:v>20.419999999999998</c:v>
                </c:pt>
              </c:numCache>
            </c:numRef>
          </c:val>
          <c:extLst>
            <c:ext xmlns:c16="http://schemas.microsoft.com/office/drawing/2014/chart" uri="{C3380CC4-5D6E-409C-BE32-E72D297353CC}">
              <c16:uniqueId val="{0000000D-D5CA-41BC-A87D-47CB64E8D9D9}"/>
            </c:ext>
          </c:extLst>
        </c:ser>
        <c:dLbls>
          <c:showLegendKey val="0"/>
          <c:showVal val="0"/>
          <c:showCatName val="0"/>
          <c:showSerName val="0"/>
          <c:showPercent val="0"/>
          <c:showBubbleSize val="0"/>
        </c:dLbls>
        <c:gapWidth val="50"/>
        <c:overlap val="100"/>
        <c:axId val="460504648"/>
        <c:axId val="460506288"/>
      </c:barChart>
      <c:catAx>
        <c:axId val="4605046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InterFace"/>
                <a:ea typeface="+mn-ea"/>
                <a:cs typeface="+mn-cs"/>
              </a:defRPr>
            </a:pPr>
            <a:endParaRPr lang="en-US"/>
          </a:p>
        </c:txPr>
        <c:crossAx val="460506288"/>
        <c:crosses val="autoZero"/>
        <c:auto val="1"/>
        <c:lblAlgn val="ctr"/>
        <c:lblOffset val="100"/>
        <c:noMultiLvlLbl val="0"/>
      </c:catAx>
      <c:valAx>
        <c:axId val="460506288"/>
        <c:scaling>
          <c:orientation val="minMax"/>
          <c:max val="100"/>
          <c:min val="0"/>
        </c:scaling>
        <c:delete val="1"/>
        <c:axPos val="b"/>
        <c:numFmt formatCode="0" sourceLinked="1"/>
        <c:majorTickMark val="out"/>
        <c:minorTickMark val="none"/>
        <c:tickLblPos val="nextTo"/>
        <c:crossAx val="460504648"/>
        <c:crosses val="autoZero"/>
        <c:crossBetween val="between"/>
      </c:valAx>
      <c:spPr>
        <a:noFill/>
        <a:ln>
          <a:noFill/>
        </a:ln>
        <a:effectLst/>
      </c:spPr>
    </c:plotArea>
    <c:legend>
      <c:legendPos val="t"/>
      <c:layout>
        <c:manualLayout>
          <c:xMode val="edge"/>
          <c:yMode val="edge"/>
          <c:x val="3.9061783943673166E-4"/>
          <c:y val="1.8463971992916814E-2"/>
          <c:w val="0.99921865322390258"/>
          <c:h val="0.16104169756110798"/>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InterFace" panose="020B0503030203020204"/>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2"/>
          <c:order val="0"/>
          <c:tx>
            <c:strRef>
              <c:f>Sheet1!$B$1</c:f>
              <c:strCache>
                <c:ptCount val="1"/>
                <c:pt idx="0">
                  <c:v>President Trump</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sz="1400" b="0" i="0" u="none" strike="noStrike" kern="1200" baseline="0">
                    <a:solidFill>
                      <a:schemeClr val="bg1"/>
                    </a:solidFill>
                    <a:latin typeface="InterFace" panose="020B0503030203020204"/>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Lower the cost of your 
health care</c:v>
                </c:pt>
                <c:pt idx="1">
                  <c:v>Protect health insurance 
coverage for people with
preexisting conditions</c:v>
                </c:pt>
                <c:pt idx="2">
                  <c:v>Address both the public 
health needs and economic 
costs of COVID-19 </c:v>
                </c:pt>
              </c:strCache>
            </c:strRef>
          </c:cat>
          <c:val>
            <c:numRef>
              <c:f>Sheet1!$B$2:$B$4</c:f>
              <c:numCache>
                <c:formatCode>0</c:formatCode>
                <c:ptCount val="3"/>
                <c:pt idx="0">
                  <c:v>36.64</c:v>
                </c:pt>
                <c:pt idx="1">
                  <c:v>35.58</c:v>
                </c:pt>
                <c:pt idx="2">
                  <c:v>39.26</c:v>
                </c:pt>
              </c:numCache>
            </c:numRef>
          </c:val>
          <c:extLst>
            <c:ext xmlns:c16="http://schemas.microsoft.com/office/drawing/2014/chart" uri="{C3380CC4-5D6E-409C-BE32-E72D297353CC}">
              <c16:uniqueId val="{0000000D-3367-46C1-8E4A-2765C8A30BCB}"/>
            </c:ext>
          </c:extLst>
        </c:ser>
        <c:ser>
          <c:idx val="0"/>
          <c:order val="1"/>
          <c:tx>
            <c:strRef>
              <c:f>Sheet1!$C$1</c:f>
              <c:strCache>
                <c:ptCount val="1"/>
                <c:pt idx="0">
                  <c:v>Neither or not sure*</c:v>
                </c:pt>
              </c:strCache>
            </c:strRef>
          </c:tx>
          <c:spPr>
            <a:solidFill>
              <a:schemeClr val="tx1">
                <a:lumMod val="20000"/>
                <a:lumOff val="80000"/>
              </a:schemeClr>
            </a:solidFill>
            <a:ln>
              <a:noFill/>
            </a:ln>
            <a:effectLst/>
          </c:spPr>
          <c:invertIfNegative val="0"/>
          <c:dPt>
            <c:idx val="0"/>
            <c:invertIfNegative val="0"/>
            <c:bubble3D val="0"/>
            <c:spPr>
              <a:solidFill>
                <a:schemeClr val="tx1">
                  <a:lumMod val="20000"/>
                  <a:lumOff val="80000"/>
                </a:schemeClr>
              </a:solidFill>
              <a:ln>
                <a:noFill/>
              </a:ln>
              <a:effectLst/>
            </c:spPr>
            <c:extLst>
              <c:ext xmlns:c16="http://schemas.microsoft.com/office/drawing/2014/chart" uri="{C3380CC4-5D6E-409C-BE32-E72D297353CC}">
                <c16:uniqueId val="{00000006-FE88-44EA-85A2-A70D6FBC78B6}"/>
              </c:ext>
            </c:extLst>
          </c:dPt>
          <c:dPt>
            <c:idx val="1"/>
            <c:invertIfNegative val="0"/>
            <c:bubble3D val="0"/>
            <c:spPr>
              <a:solidFill>
                <a:schemeClr val="tx1">
                  <a:lumMod val="20000"/>
                  <a:lumOff val="80000"/>
                </a:schemeClr>
              </a:solidFill>
              <a:ln>
                <a:noFill/>
              </a:ln>
              <a:effectLst/>
            </c:spPr>
            <c:extLst>
              <c:ext xmlns:c16="http://schemas.microsoft.com/office/drawing/2014/chart" uri="{C3380CC4-5D6E-409C-BE32-E72D297353CC}">
                <c16:uniqueId val="{00000005-FE88-44EA-85A2-A70D6FBC78B6}"/>
              </c:ext>
            </c:extLst>
          </c:dPt>
          <c:dPt>
            <c:idx val="2"/>
            <c:invertIfNegative val="0"/>
            <c:bubble3D val="0"/>
            <c:spPr>
              <a:solidFill>
                <a:schemeClr val="tx1">
                  <a:lumMod val="20000"/>
                  <a:lumOff val="80000"/>
                </a:schemeClr>
              </a:solidFill>
              <a:ln>
                <a:noFill/>
              </a:ln>
              <a:effectLst/>
            </c:spPr>
            <c:extLst>
              <c:ext xmlns:c16="http://schemas.microsoft.com/office/drawing/2014/chart" uri="{C3380CC4-5D6E-409C-BE32-E72D297353CC}">
                <c16:uniqueId val="{00000004-FE88-44EA-85A2-A70D6FBC78B6}"/>
              </c:ext>
            </c:extLst>
          </c:dPt>
          <c:dLbls>
            <c:dLbl>
              <c:idx val="0"/>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E88-44EA-85A2-A70D6FBC78B6}"/>
                </c:ext>
              </c:extLst>
            </c:dLbl>
            <c:dLbl>
              <c:idx val="1"/>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E88-44EA-85A2-A70D6FBC78B6}"/>
                </c:ext>
              </c:extLst>
            </c:dLbl>
            <c:dLbl>
              <c:idx val="2"/>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E88-44EA-85A2-A70D6FBC78B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InterFace" panose="020B0503030203020204"/>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Lower the cost of your 
health care</c:v>
                </c:pt>
                <c:pt idx="1">
                  <c:v>Protect health insurance 
coverage for people with
preexisting conditions</c:v>
                </c:pt>
                <c:pt idx="2">
                  <c:v>Address both the public 
health needs and economic 
costs of COVID-19 </c:v>
                </c:pt>
              </c:strCache>
            </c:strRef>
          </c:cat>
          <c:val>
            <c:numRef>
              <c:f>Sheet1!$C$2:$C$4</c:f>
              <c:numCache>
                <c:formatCode>0</c:formatCode>
                <c:ptCount val="3"/>
                <c:pt idx="0">
                  <c:v>10.25</c:v>
                </c:pt>
                <c:pt idx="1">
                  <c:v>6.8000000000000007</c:v>
                </c:pt>
                <c:pt idx="2">
                  <c:v>5.25</c:v>
                </c:pt>
              </c:numCache>
            </c:numRef>
          </c:val>
          <c:extLst>
            <c:ext xmlns:c16="http://schemas.microsoft.com/office/drawing/2014/chart" uri="{C3380CC4-5D6E-409C-BE32-E72D297353CC}">
              <c16:uniqueId val="{00000000-BEE2-464F-B031-2C3583DB2569}"/>
            </c:ext>
          </c:extLst>
        </c:ser>
        <c:ser>
          <c:idx val="1"/>
          <c:order val="2"/>
          <c:tx>
            <c:strRef>
              <c:f>Sheet1!$D$1</c:f>
              <c:strCache>
                <c:ptCount val="1"/>
                <c:pt idx="0">
                  <c:v>Former Vice President Biden</c:v>
                </c:pt>
              </c:strCache>
            </c:strRef>
          </c:tx>
          <c:spPr>
            <a:solidFill>
              <a:srgbClr val="0070C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1-FE88-44EA-85A2-A70D6FBC78B6}"/>
              </c:ext>
            </c:extLst>
          </c:dPt>
          <c:dPt>
            <c:idx val="1"/>
            <c:invertIfNegative val="0"/>
            <c:bubble3D val="0"/>
            <c:spPr>
              <a:solidFill>
                <a:srgbClr val="0070C0"/>
              </a:solidFill>
              <a:ln>
                <a:noFill/>
              </a:ln>
              <a:effectLst/>
            </c:spPr>
            <c:extLst>
              <c:ext xmlns:c16="http://schemas.microsoft.com/office/drawing/2014/chart" uri="{C3380CC4-5D6E-409C-BE32-E72D297353CC}">
                <c16:uniqueId val="{00000003-FE88-44EA-85A2-A70D6FBC78B6}"/>
              </c:ext>
            </c:extLst>
          </c:dPt>
          <c:dPt>
            <c:idx val="2"/>
            <c:invertIfNegative val="0"/>
            <c:bubble3D val="0"/>
            <c:spPr>
              <a:solidFill>
                <a:srgbClr val="0070C0"/>
              </a:solidFill>
              <a:ln>
                <a:noFill/>
              </a:ln>
              <a:effectLst/>
            </c:spPr>
            <c:extLst>
              <c:ext xmlns:c16="http://schemas.microsoft.com/office/drawing/2014/chart" uri="{C3380CC4-5D6E-409C-BE32-E72D297353CC}">
                <c16:uniqueId val="{00000002-FE88-44EA-85A2-A70D6FBC78B6}"/>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InterFace" panose="020B0503030203020204"/>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Lower the cost of your 
health care</c:v>
                </c:pt>
                <c:pt idx="1">
                  <c:v>Protect health insurance 
coverage for people with
preexisting conditions</c:v>
                </c:pt>
                <c:pt idx="2">
                  <c:v>Address both the public 
health needs and economic 
costs of COVID-19 </c:v>
                </c:pt>
              </c:strCache>
            </c:strRef>
          </c:cat>
          <c:val>
            <c:numRef>
              <c:f>Sheet1!$D$2:$D$4</c:f>
              <c:numCache>
                <c:formatCode>0</c:formatCode>
                <c:ptCount val="3"/>
                <c:pt idx="0">
                  <c:v>53.12</c:v>
                </c:pt>
                <c:pt idx="1">
                  <c:v>57.620000000000005</c:v>
                </c:pt>
                <c:pt idx="2">
                  <c:v>55.500000000000007</c:v>
                </c:pt>
              </c:numCache>
            </c:numRef>
          </c:val>
          <c:extLst>
            <c:ext xmlns:c16="http://schemas.microsoft.com/office/drawing/2014/chart" uri="{C3380CC4-5D6E-409C-BE32-E72D297353CC}">
              <c16:uniqueId val="{00000001-BEE2-464F-B031-2C3583DB2569}"/>
            </c:ext>
          </c:extLst>
        </c:ser>
        <c:dLbls>
          <c:showLegendKey val="0"/>
          <c:showVal val="0"/>
          <c:showCatName val="0"/>
          <c:showSerName val="0"/>
          <c:showPercent val="0"/>
          <c:showBubbleSize val="0"/>
        </c:dLbls>
        <c:gapWidth val="85"/>
        <c:overlap val="100"/>
        <c:axId val="393325056"/>
        <c:axId val="314614640"/>
      </c:barChart>
      <c:catAx>
        <c:axId val="3933250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InterFace" panose="020B0503030203020204"/>
                <a:ea typeface="+mn-ea"/>
                <a:cs typeface="+mn-cs"/>
              </a:defRPr>
            </a:pPr>
            <a:endParaRPr lang="en-US"/>
          </a:p>
        </c:txPr>
        <c:crossAx val="314614640"/>
        <c:crosses val="autoZero"/>
        <c:auto val="1"/>
        <c:lblAlgn val="ctr"/>
        <c:lblOffset val="100"/>
        <c:noMultiLvlLbl val="0"/>
      </c:catAx>
      <c:valAx>
        <c:axId val="314614640"/>
        <c:scaling>
          <c:orientation val="minMax"/>
          <c:max val="101"/>
          <c:min val="0"/>
        </c:scaling>
        <c:delete val="1"/>
        <c:axPos val="b"/>
        <c:numFmt formatCode="0%" sourceLinked="0"/>
        <c:majorTickMark val="out"/>
        <c:minorTickMark val="none"/>
        <c:tickLblPos val="nextTo"/>
        <c:crossAx val="393325056"/>
        <c:crosses val="autoZero"/>
        <c:crossBetween val="between"/>
      </c:valAx>
      <c:spPr>
        <a:noFill/>
        <a:ln>
          <a:noFill/>
        </a:ln>
        <a:effectLst/>
      </c:spPr>
    </c:plotArea>
    <c:legend>
      <c:legendPos val="t"/>
      <c:layout>
        <c:manualLayout>
          <c:xMode val="edge"/>
          <c:yMode val="edge"/>
          <c:x val="0.14791839908900276"/>
          <c:y val="1.8512107574294407E-2"/>
          <c:w val="0.70416309072477057"/>
          <c:h val="8.42310612272167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InterFace" panose="020B0503030203020204"/>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11849314775183524"/>
          <c:w val="1"/>
          <c:h val="0.73841097002054445"/>
        </c:manualLayout>
      </c:layout>
      <c:barChart>
        <c:barDir val="col"/>
        <c:grouping val="stacked"/>
        <c:varyColors val="0"/>
        <c:ser>
          <c:idx val="2"/>
          <c:order val="1"/>
          <c:tx>
            <c:strRef>
              <c:f>Sheet1!$D$1</c:f>
              <c:strCache>
                <c:ptCount val="1"/>
                <c:pt idx="0">
                  <c:v>Gap push</c:v>
                </c:pt>
              </c:strCache>
            </c:strRef>
          </c:tx>
          <c:spPr>
            <a:solidFill>
              <a:schemeClr val="bg1"/>
            </a:solidFill>
            <a:ln>
              <a:noFill/>
            </a:ln>
            <a:effectLst/>
          </c:spPr>
          <c:invertIfNegative val="0"/>
          <c:cat>
            <c:strRef>
              <c:f>Sheet1!$A$11:$A$19</c:f>
              <c:strCache>
                <c:ptCount val="1"/>
                <c:pt idx="0">
                  <c:v>$50,000+</c:v>
                </c:pt>
              </c:strCache>
            </c:strRef>
          </c:cat>
          <c:val>
            <c:numRef>
              <c:f>Sheet1!$D$2:$D$11</c:f>
              <c:numCache>
                <c:formatCode>0%</c:formatCode>
                <c:ptCount val="10"/>
                <c:pt idx="0">
                  <c:v>0.3926</c:v>
                </c:pt>
                <c:pt idx="1">
                  <c:v>0.33850000000000002</c:v>
                </c:pt>
                <c:pt idx="2">
                  <c:v>0.45200000000000001</c:v>
                </c:pt>
                <c:pt idx="3">
                  <c:v>0.12330000000000001</c:v>
                </c:pt>
                <c:pt idx="4">
                  <c:v>0.29549999999999998</c:v>
                </c:pt>
                <c:pt idx="5">
                  <c:v>0.44330000000000003</c:v>
                </c:pt>
                <c:pt idx="6">
                  <c:v>5.0500000000000003E-2</c:v>
                </c:pt>
                <c:pt idx="7">
                  <c:v>9.06E-2</c:v>
                </c:pt>
                <c:pt idx="8">
                  <c:v>0.35870000000000002</c:v>
                </c:pt>
                <c:pt idx="9">
                  <c:v>0.4133</c:v>
                </c:pt>
              </c:numCache>
            </c:numRef>
          </c:val>
          <c:extLst>
            <c:ext xmlns:c16="http://schemas.microsoft.com/office/drawing/2014/chart" uri="{C3380CC4-5D6E-409C-BE32-E72D297353CC}">
              <c16:uniqueId val="{00000000-F22D-4C4F-AF4E-E19167A8A30A}"/>
            </c:ext>
          </c:extLst>
        </c:ser>
        <c:ser>
          <c:idx val="1"/>
          <c:order val="2"/>
          <c:tx>
            <c:strRef>
              <c:f>Sheet1!$C$1</c:f>
              <c:strCache>
                <c:ptCount val="1"/>
                <c:pt idx="0">
                  <c:v>Gap</c:v>
                </c:pt>
              </c:strCache>
            </c:strRef>
          </c:tx>
          <c:spPr>
            <a:solidFill>
              <a:schemeClr val="bg2">
                <a:alpha val="20000"/>
              </a:schemeClr>
            </a:solidFill>
            <a:ln>
              <a:noFill/>
            </a:ln>
            <a:effectLst/>
          </c:spPr>
          <c:invertIfNegative val="0"/>
          <c:dPt>
            <c:idx val="0"/>
            <c:invertIfNegative val="0"/>
            <c:bubble3D val="0"/>
            <c:spPr>
              <a:solidFill>
                <a:schemeClr val="bg2">
                  <a:alpha val="20000"/>
                </a:schemeClr>
              </a:solidFill>
              <a:ln>
                <a:noFill/>
              </a:ln>
              <a:effectLst/>
            </c:spPr>
            <c:extLst>
              <c:ext xmlns:c16="http://schemas.microsoft.com/office/drawing/2014/chart" uri="{C3380CC4-5D6E-409C-BE32-E72D297353CC}">
                <c16:uniqueId val="{00000001-FE88-44EA-85A2-A70D6FBC78B6}"/>
              </c:ext>
            </c:extLst>
          </c:dPt>
          <c:dPt>
            <c:idx val="1"/>
            <c:invertIfNegative val="0"/>
            <c:bubble3D val="0"/>
            <c:spPr>
              <a:solidFill>
                <a:schemeClr val="bg2">
                  <a:alpha val="20000"/>
                </a:schemeClr>
              </a:solidFill>
              <a:ln>
                <a:noFill/>
              </a:ln>
              <a:effectLst/>
            </c:spPr>
            <c:extLst>
              <c:ext xmlns:c16="http://schemas.microsoft.com/office/drawing/2014/chart" uri="{C3380CC4-5D6E-409C-BE32-E72D297353CC}">
                <c16:uniqueId val="{00000003-FE88-44EA-85A2-A70D6FBC78B6}"/>
              </c:ext>
            </c:extLst>
          </c:dPt>
          <c:dPt>
            <c:idx val="2"/>
            <c:invertIfNegative val="0"/>
            <c:bubble3D val="0"/>
            <c:spPr>
              <a:solidFill>
                <a:schemeClr val="bg2">
                  <a:alpha val="20000"/>
                </a:schemeClr>
              </a:solidFill>
              <a:ln>
                <a:noFill/>
              </a:ln>
              <a:effectLst/>
            </c:spPr>
            <c:extLst>
              <c:ext xmlns:c16="http://schemas.microsoft.com/office/drawing/2014/chart" uri="{C3380CC4-5D6E-409C-BE32-E72D297353CC}">
                <c16:uniqueId val="{00000002-FE88-44EA-85A2-A70D6FBC78B6}"/>
              </c:ext>
            </c:extLst>
          </c:dPt>
          <c:dPt>
            <c:idx val="3"/>
            <c:invertIfNegative val="0"/>
            <c:bubble3D val="0"/>
            <c:spPr>
              <a:solidFill>
                <a:schemeClr val="bg2">
                  <a:alpha val="20000"/>
                </a:schemeClr>
              </a:solidFill>
              <a:ln>
                <a:noFill/>
              </a:ln>
              <a:effectLst/>
            </c:spPr>
            <c:extLst>
              <c:ext xmlns:c16="http://schemas.microsoft.com/office/drawing/2014/chart" uri="{C3380CC4-5D6E-409C-BE32-E72D297353CC}">
                <c16:uniqueId val="{0000000F-FE88-44EA-85A2-A70D6FBC78B6}"/>
              </c:ext>
            </c:extLst>
          </c:dPt>
          <c:dPt>
            <c:idx val="4"/>
            <c:invertIfNegative val="0"/>
            <c:bubble3D val="0"/>
            <c:spPr>
              <a:solidFill>
                <a:schemeClr val="bg2">
                  <a:alpha val="20000"/>
                </a:schemeClr>
              </a:solidFill>
              <a:ln>
                <a:noFill/>
              </a:ln>
              <a:effectLst/>
            </c:spPr>
            <c:extLst>
              <c:ext xmlns:c16="http://schemas.microsoft.com/office/drawing/2014/chart" uri="{C3380CC4-5D6E-409C-BE32-E72D297353CC}">
                <c16:uniqueId val="{0000000E-FE88-44EA-85A2-A70D6FBC78B6}"/>
              </c:ext>
            </c:extLst>
          </c:dPt>
          <c:dPt>
            <c:idx val="6"/>
            <c:invertIfNegative val="0"/>
            <c:bubble3D val="0"/>
            <c:spPr>
              <a:solidFill>
                <a:schemeClr val="bg2">
                  <a:alpha val="20000"/>
                </a:schemeClr>
              </a:solidFill>
              <a:ln>
                <a:noFill/>
              </a:ln>
              <a:effectLst/>
            </c:spPr>
            <c:extLst>
              <c:ext xmlns:c16="http://schemas.microsoft.com/office/drawing/2014/chart" uri="{C3380CC4-5D6E-409C-BE32-E72D297353CC}">
                <c16:uniqueId val="{0000000D-FE88-44EA-85A2-A70D6FBC78B6}"/>
              </c:ext>
            </c:extLst>
          </c:dPt>
          <c:dPt>
            <c:idx val="7"/>
            <c:invertIfNegative val="0"/>
            <c:bubble3D val="0"/>
            <c:spPr>
              <a:solidFill>
                <a:schemeClr val="bg2">
                  <a:alpha val="20000"/>
                </a:schemeClr>
              </a:solidFill>
              <a:ln>
                <a:noFill/>
              </a:ln>
              <a:effectLst/>
            </c:spPr>
            <c:extLst>
              <c:ext xmlns:c16="http://schemas.microsoft.com/office/drawing/2014/chart" uri="{C3380CC4-5D6E-409C-BE32-E72D297353CC}">
                <c16:uniqueId val="{0000000C-FE88-44EA-85A2-A70D6FBC78B6}"/>
              </c:ext>
            </c:extLst>
          </c:dPt>
          <c:dPt>
            <c:idx val="8"/>
            <c:invertIfNegative val="0"/>
            <c:bubble3D val="0"/>
            <c:spPr>
              <a:solidFill>
                <a:schemeClr val="bg2">
                  <a:alpha val="20000"/>
                </a:schemeClr>
              </a:solidFill>
              <a:ln>
                <a:noFill/>
              </a:ln>
              <a:effectLst/>
            </c:spPr>
            <c:extLst>
              <c:ext xmlns:c16="http://schemas.microsoft.com/office/drawing/2014/chart" uri="{C3380CC4-5D6E-409C-BE32-E72D297353CC}">
                <c16:uniqueId val="{0000000B-FE88-44EA-85A2-A70D6FBC78B6}"/>
              </c:ext>
            </c:extLst>
          </c:dPt>
          <c:dPt>
            <c:idx val="10"/>
            <c:invertIfNegative val="0"/>
            <c:bubble3D val="0"/>
            <c:spPr>
              <a:solidFill>
                <a:schemeClr val="bg2">
                  <a:alpha val="20000"/>
                </a:schemeClr>
              </a:solidFill>
              <a:ln>
                <a:noFill/>
              </a:ln>
              <a:effectLst/>
            </c:spPr>
            <c:extLst>
              <c:ext xmlns:c16="http://schemas.microsoft.com/office/drawing/2014/chart" uri="{C3380CC4-5D6E-409C-BE32-E72D297353CC}">
                <c16:uniqueId val="{0000000A-FE88-44EA-85A2-A70D6FBC78B6}"/>
              </c:ext>
            </c:extLst>
          </c:dPt>
          <c:dPt>
            <c:idx val="11"/>
            <c:invertIfNegative val="0"/>
            <c:bubble3D val="0"/>
            <c:spPr>
              <a:solidFill>
                <a:schemeClr val="bg2">
                  <a:alpha val="20000"/>
                </a:schemeClr>
              </a:solidFill>
              <a:ln>
                <a:noFill/>
              </a:ln>
              <a:effectLst/>
            </c:spPr>
            <c:extLst>
              <c:ext xmlns:c16="http://schemas.microsoft.com/office/drawing/2014/chart" uri="{C3380CC4-5D6E-409C-BE32-E72D297353CC}">
                <c16:uniqueId val="{00000009-FE88-44EA-85A2-A70D6FBC78B6}"/>
              </c:ext>
            </c:extLst>
          </c:dPt>
          <c:dPt>
            <c:idx val="13"/>
            <c:invertIfNegative val="0"/>
            <c:bubble3D val="0"/>
            <c:spPr>
              <a:solidFill>
                <a:schemeClr val="bg2">
                  <a:alpha val="20000"/>
                </a:schemeClr>
              </a:solidFill>
              <a:ln>
                <a:noFill/>
              </a:ln>
              <a:effectLst/>
            </c:spPr>
            <c:extLst>
              <c:ext xmlns:c16="http://schemas.microsoft.com/office/drawing/2014/chart" uri="{C3380CC4-5D6E-409C-BE32-E72D297353CC}">
                <c16:uniqueId val="{00000008-FE88-44EA-85A2-A70D6FBC78B6}"/>
              </c:ext>
            </c:extLst>
          </c:dPt>
          <c:cat>
            <c:strRef>
              <c:f>Sheet1!$A$11:$A$19</c:f>
              <c:strCache>
                <c:ptCount val="1"/>
                <c:pt idx="0">
                  <c:v>$50,000+</c:v>
                </c:pt>
              </c:strCache>
            </c:strRef>
          </c:cat>
          <c:val>
            <c:numRef>
              <c:f>Sheet1!$C$2:$C$11</c:f>
              <c:numCache>
                <c:formatCode>0%</c:formatCode>
                <c:ptCount val="10"/>
                <c:pt idx="0">
                  <c:v>0.16240000000000004</c:v>
                </c:pt>
                <c:pt idx="1">
                  <c:v>0.26769999999999994</c:v>
                </c:pt>
                <c:pt idx="2">
                  <c:v>4.6499999999999986E-2</c:v>
                </c:pt>
                <c:pt idx="3">
                  <c:v>0.71430000000000005</c:v>
                </c:pt>
                <c:pt idx="4">
                  <c:v>0.35099999999999998</c:v>
                </c:pt>
                <c:pt idx="5">
                  <c:v>6.5300000000000025E-2</c:v>
                </c:pt>
                <c:pt idx="6">
                  <c:v>0.87570000000000003</c:v>
                </c:pt>
                <c:pt idx="7">
                  <c:v>0.76819999999999999</c:v>
                </c:pt>
                <c:pt idx="8">
                  <c:v>0.21879999999999999</c:v>
                </c:pt>
                <c:pt idx="9">
                  <c:v>0.13139999999999996</c:v>
                </c:pt>
              </c:numCache>
            </c:numRef>
          </c:val>
          <c:extLst>
            <c:ext xmlns:c16="http://schemas.microsoft.com/office/drawing/2014/chart" uri="{C3380CC4-5D6E-409C-BE32-E72D297353CC}">
              <c16:uniqueId val="{00000001-BEE2-464F-B031-2C3583DB2569}"/>
            </c:ext>
          </c:extLst>
        </c:ser>
        <c:dLbls>
          <c:showLegendKey val="0"/>
          <c:showVal val="0"/>
          <c:showCatName val="0"/>
          <c:showSerName val="0"/>
          <c:showPercent val="0"/>
          <c:showBubbleSize val="0"/>
        </c:dLbls>
        <c:gapWidth val="500"/>
        <c:overlap val="100"/>
        <c:axId val="393325056"/>
        <c:axId val="314614640"/>
      </c:barChart>
      <c:lineChart>
        <c:grouping val="standard"/>
        <c:varyColors val="0"/>
        <c:ser>
          <c:idx val="0"/>
          <c:order val="0"/>
          <c:tx>
            <c:strRef>
              <c:f>Sheet1!$B$1</c:f>
              <c:strCache>
                <c:ptCount val="1"/>
                <c:pt idx="0">
                  <c:v>President Trump</c:v>
                </c:pt>
              </c:strCache>
            </c:strRef>
          </c:tx>
          <c:spPr>
            <a:ln w="28575" cap="rnd">
              <a:noFill/>
              <a:round/>
            </a:ln>
            <a:effectLst/>
          </c:spPr>
          <c:marker>
            <c:symbol val="circle"/>
            <c:size val="13"/>
            <c:spPr>
              <a:solidFill>
                <a:srgbClr val="FF0000"/>
              </a:solidFill>
              <a:ln w="9525">
                <a:noFill/>
              </a:ln>
              <a:effectLst/>
            </c:spPr>
          </c:marker>
          <c:dPt>
            <c:idx val="0"/>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06-FE88-44EA-85A2-A70D6FBC78B6}"/>
              </c:ext>
            </c:extLst>
          </c:dPt>
          <c:dPt>
            <c:idx val="1"/>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05-FE88-44EA-85A2-A70D6FBC78B6}"/>
              </c:ext>
            </c:extLst>
          </c:dPt>
          <c:dPt>
            <c:idx val="2"/>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04-FE88-44EA-85A2-A70D6FBC78B6}"/>
              </c:ext>
            </c:extLst>
          </c:dPt>
          <c:dPt>
            <c:idx val="3"/>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17-FE88-44EA-85A2-A70D6FBC78B6}"/>
              </c:ext>
            </c:extLst>
          </c:dPt>
          <c:dPt>
            <c:idx val="4"/>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10-FE88-44EA-85A2-A70D6FBC78B6}"/>
              </c:ext>
            </c:extLst>
          </c:dPt>
          <c:dPt>
            <c:idx val="6"/>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16-FE88-44EA-85A2-A70D6FBC78B6}"/>
              </c:ext>
            </c:extLst>
          </c:dPt>
          <c:dPt>
            <c:idx val="7"/>
            <c:marker>
              <c:symbol val="circle"/>
              <c:size val="13"/>
              <c:spPr>
                <a:solidFill>
                  <a:srgbClr val="0070C0"/>
                </a:solidFill>
                <a:ln w="9525">
                  <a:noFill/>
                </a:ln>
                <a:effectLst/>
              </c:spPr>
            </c:marker>
            <c:bubble3D val="0"/>
            <c:spPr>
              <a:ln w="28575" cap="rnd">
                <a:noFill/>
                <a:round/>
              </a:ln>
              <a:effectLst/>
            </c:spPr>
            <c:extLst>
              <c:ext xmlns:c16="http://schemas.microsoft.com/office/drawing/2014/chart" uri="{C3380CC4-5D6E-409C-BE32-E72D297353CC}">
                <c16:uniqueId val="{00000014-FE88-44EA-85A2-A70D6FBC78B6}"/>
              </c:ext>
            </c:extLst>
          </c:dPt>
          <c:dPt>
            <c:idx val="8"/>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15-FE88-44EA-85A2-A70D6FBC78B6}"/>
              </c:ext>
            </c:extLst>
          </c:dPt>
          <c:dPt>
            <c:idx val="10"/>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13-FE88-44EA-85A2-A70D6FBC78B6}"/>
              </c:ext>
            </c:extLst>
          </c:dPt>
          <c:dPt>
            <c:idx val="11"/>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12-FE88-44EA-85A2-A70D6FBC78B6}"/>
              </c:ext>
            </c:extLst>
          </c:dPt>
          <c:dPt>
            <c:idx val="13"/>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11-FE88-44EA-85A2-A70D6FBC78B6}"/>
              </c:ext>
            </c:extLst>
          </c:dPt>
          <c:dLbls>
            <c:dLbl>
              <c:idx val="3"/>
              <c:tx>
                <c:rich>
                  <a:bodyPr/>
                  <a:lstStyle/>
                  <a:p>
                    <a:fld id="{7B2C27D1-A6AD-A24A-BA90-966D83E39F11}" type="VALUE">
                      <a:rPr lang="en-US">
                        <a:solidFill>
                          <a:srgbClr val="FF0000"/>
                        </a:solidFill>
                      </a:rPr>
                      <a:pPr/>
                      <a:t>[VALUE]</a:t>
                    </a:fld>
                    <a:endParaRPr lang="en-US"/>
                  </a:p>
                </c:rich>
              </c:tx>
              <c:dLblPos val="b"/>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FE88-44EA-85A2-A70D6FBC78B6}"/>
                </c:ext>
              </c:extLst>
            </c:dLbl>
            <c:dLbl>
              <c:idx val="7"/>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0070C0"/>
                      </a:solidFill>
                      <a:latin typeface="InterFace" panose="020B0503030203020204"/>
                      <a:ea typeface="+mn-ea"/>
                      <a:cs typeface="+mn-cs"/>
                    </a:defRPr>
                  </a:pPr>
                  <a:endParaRPr lang="en-US"/>
                </a:p>
              </c:txPr>
              <c:dLblPos val="b"/>
              <c:showLegendKey val="0"/>
              <c:showVal val="1"/>
              <c:showCatName val="0"/>
              <c:showSerName val="0"/>
              <c:showPercent val="0"/>
              <c:showBubbleSize val="0"/>
              <c:extLst>
                <c:ext xmlns:c16="http://schemas.microsoft.com/office/drawing/2014/chart" uri="{C3380CC4-5D6E-409C-BE32-E72D297353CC}">
                  <c16:uniqueId val="{00000014-FE88-44EA-85A2-A70D6FBC78B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FF0000"/>
                    </a:solidFill>
                    <a:latin typeface="InterFace" panose="020B0503030203020204"/>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All</c:v>
                </c:pt>
                <c:pt idx="1">
                  <c:v>Women</c:v>
                </c:pt>
                <c:pt idx="2">
                  <c:v>Men</c:v>
                </c:pt>
                <c:pt idx="3">
                  <c:v>Black</c:v>
                </c:pt>
                <c:pt idx="4">
                  <c:v>Hispanic</c:v>
                </c:pt>
                <c:pt idx="5">
                  <c:v>White</c:v>
                </c:pt>
                <c:pt idx="6">
                  <c:v>Democrat</c:v>
                </c:pt>
                <c:pt idx="7">
                  <c:v>Republican</c:v>
                </c:pt>
                <c:pt idx="8">
                  <c:v>&lt;$50,000</c:v>
                </c:pt>
                <c:pt idx="9">
                  <c:v>$50,000+</c:v>
                </c:pt>
              </c:strCache>
            </c:strRef>
          </c:cat>
          <c:val>
            <c:numRef>
              <c:f>Sheet1!$B$2:$B$11</c:f>
              <c:numCache>
                <c:formatCode>0%</c:formatCode>
                <c:ptCount val="10"/>
                <c:pt idx="0">
                  <c:v>0.3926</c:v>
                </c:pt>
                <c:pt idx="1">
                  <c:v>0.33850000000000002</c:v>
                </c:pt>
                <c:pt idx="2">
                  <c:v>0.45200000000000001</c:v>
                </c:pt>
                <c:pt idx="3">
                  <c:v>0.12330000000000001</c:v>
                </c:pt>
                <c:pt idx="4">
                  <c:v>0.29549999999999998</c:v>
                </c:pt>
                <c:pt idx="5">
                  <c:v>0.44330000000000003</c:v>
                </c:pt>
                <c:pt idx="6">
                  <c:v>5.0500000000000003E-2</c:v>
                </c:pt>
                <c:pt idx="7">
                  <c:v>9.06E-2</c:v>
                </c:pt>
                <c:pt idx="8">
                  <c:v>0.35870000000000002</c:v>
                </c:pt>
                <c:pt idx="9">
                  <c:v>0.4133</c:v>
                </c:pt>
              </c:numCache>
            </c:numRef>
          </c:val>
          <c:smooth val="0"/>
          <c:extLst>
            <c:ext xmlns:c16="http://schemas.microsoft.com/office/drawing/2014/chart" uri="{C3380CC4-5D6E-409C-BE32-E72D297353CC}">
              <c16:uniqueId val="{00000000-BEE2-464F-B031-2C3583DB2569}"/>
            </c:ext>
          </c:extLst>
        </c:ser>
        <c:ser>
          <c:idx val="3"/>
          <c:order val="3"/>
          <c:tx>
            <c:strRef>
              <c:f>Sheet1!$E$1</c:f>
              <c:strCache>
                <c:ptCount val="1"/>
                <c:pt idx="0">
                  <c:v>Former Vice President Biden</c:v>
                </c:pt>
              </c:strCache>
            </c:strRef>
          </c:tx>
          <c:spPr>
            <a:ln w="25400" cap="rnd">
              <a:noFill/>
              <a:round/>
            </a:ln>
            <a:effectLst/>
          </c:spPr>
          <c:marker>
            <c:symbol val="circle"/>
            <c:size val="13"/>
            <c:spPr>
              <a:solidFill>
                <a:srgbClr val="0070C0"/>
              </a:solidFill>
              <a:ln w="9525">
                <a:noFill/>
              </a:ln>
              <a:effectLst/>
            </c:spPr>
          </c:marker>
          <c:dPt>
            <c:idx val="3"/>
            <c:marker>
              <c:symbol val="circle"/>
              <c:size val="13"/>
              <c:spPr>
                <a:solidFill>
                  <a:srgbClr val="0070C0"/>
                </a:solidFill>
                <a:ln w="9525">
                  <a:noFill/>
                </a:ln>
                <a:effectLst/>
              </c:spPr>
            </c:marker>
            <c:bubble3D val="0"/>
            <c:extLst>
              <c:ext xmlns:c16="http://schemas.microsoft.com/office/drawing/2014/chart" uri="{C3380CC4-5D6E-409C-BE32-E72D297353CC}">
                <c16:uniqueId val="{00000003-F22D-4C4F-AF4E-E19167A8A30A}"/>
              </c:ext>
            </c:extLst>
          </c:dPt>
          <c:dPt>
            <c:idx val="7"/>
            <c:marker>
              <c:symbol val="circle"/>
              <c:size val="13"/>
              <c:spPr>
                <a:solidFill>
                  <a:srgbClr val="FF0000"/>
                </a:solidFill>
                <a:ln w="9525">
                  <a:noFill/>
                </a:ln>
                <a:effectLst/>
              </c:spPr>
            </c:marker>
            <c:bubble3D val="0"/>
            <c:extLst>
              <c:ext xmlns:c16="http://schemas.microsoft.com/office/drawing/2014/chart" uri="{C3380CC4-5D6E-409C-BE32-E72D297353CC}">
                <c16:uniqueId val="{00000001-4B52-4694-A0E3-23FEB9D09241}"/>
              </c:ext>
            </c:extLst>
          </c:dPt>
          <c:dLbls>
            <c:dLbl>
              <c:idx val="3"/>
              <c:tx>
                <c:rich>
                  <a:bodyPr/>
                  <a:lstStyle/>
                  <a:p>
                    <a:fld id="{D5CB0578-9C47-6D4F-92AA-8EA604D16FA8}" type="VALUE">
                      <a:rPr lang="en-US">
                        <a:solidFill>
                          <a:srgbClr val="0070C0"/>
                        </a:solidFill>
                      </a:rPr>
                      <a:pPr/>
                      <a:t>[VALUE]</a:t>
                    </a:fld>
                    <a:endParaRPr lang="en-US"/>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F22D-4C4F-AF4E-E19167A8A30A}"/>
                </c:ext>
              </c:extLst>
            </c:dLbl>
            <c:dLbl>
              <c:idx val="7"/>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FF0000"/>
                      </a:solidFill>
                      <a:latin typeface="InterFace" panose="020B0503030203020204" pitchFamily="34" charset="0"/>
                      <a:ea typeface="+mn-ea"/>
                      <a:cs typeface="+mn-cs"/>
                    </a:defRPr>
                  </a:pPr>
                  <a:endParaRPr lang="en-US"/>
                </a:p>
              </c:txPr>
              <c:dLblPos val="t"/>
              <c:showLegendKey val="0"/>
              <c:showVal val="1"/>
              <c:showCatName val="0"/>
              <c:showSerName val="0"/>
              <c:showPercent val="0"/>
              <c:showBubbleSize val="0"/>
              <c:extLst>
                <c:ext xmlns:c16="http://schemas.microsoft.com/office/drawing/2014/chart" uri="{C3380CC4-5D6E-409C-BE32-E72D297353CC}">
                  <c16:uniqueId val="{00000001-4B52-4694-A0E3-23FEB9D09241}"/>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0070C0"/>
                    </a:solidFill>
                    <a:latin typeface="InterFace" panose="020B050303020302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All</c:v>
                </c:pt>
                <c:pt idx="1">
                  <c:v>Women</c:v>
                </c:pt>
                <c:pt idx="2">
                  <c:v>Men</c:v>
                </c:pt>
                <c:pt idx="3">
                  <c:v>Black</c:v>
                </c:pt>
                <c:pt idx="4">
                  <c:v>Hispanic</c:v>
                </c:pt>
                <c:pt idx="5">
                  <c:v>White</c:v>
                </c:pt>
                <c:pt idx="6">
                  <c:v>Democrat</c:v>
                </c:pt>
                <c:pt idx="7">
                  <c:v>Republican</c:v>
                </c:pt>
                <c:pt idx="8">
                  <c:v>&lt;$50,000</c:v>
                </c:pt>
                <c:pt idx="9">
                  <c:v>$50,000+</c:v>
                </c:pt>
              </c:strCache>
            </c:strRef>
          </c:cat>
          <c:val>
            <c:numRef>
              <c:f>Sheet1!$E$2:$E$11</c:f>
              <c:numCache>
                <c:formatCode>0%</c:formatCode>
                <c:ptCount val="10"/>
                <c:pt idx="0">
                  <c:v>0.55500000000000005</c:v>
                </c:pt>
                <c:pt idx="1">
                  <c:v>0.60619999999999996</c:v>
                </c:pt>
                <c:pt idx="2">
                  <c:v>0.4985</c:v>
                </c:pt>
                <c:pt idx="3">
                  <c:v>0.83760000000000001</c:v>
                </c:pt>
                <c:pt idx="4">
                  <c:v>0.64649999999999996</c:v>
                </c:pt>
                <c:pt idx="5">
                  <c:v>0.50860000000000005</c:v>
                </c:pt>
                <c:pt idx="6">
                  <c:v>0.92620000000000002</c:v>
                </c:pt>
                <c:pt idx="7">
                  <c:v>0.85880000000000001</c:v>
                </c:pt>
                <c:pt idx="8">
                  <c:v>0.57750000000000001</c:v>
                </c:pt>
                <c:pt idx="9">
                  <c:v>0.54469999999999996</c:v>
                </c:pt>
              </c:numCache>
            </c:numRef>
          </c:val>
          <c:smooth val="0"/>
          <c:extLst>
            <c:ext xmlns:c16="http://schemas.microsoft.com/office/drawing/2014/chart" uri="{C3380CC4-5D6E-409C-BE32-E72D297353CC}">
              <c16:uniqueId val="{00000001-F22D-4C4F-AF4E-E19167A8A30A}"/>
            </c:ext>
          </c:extLst>
        </c:ser>
        <c:dLbls>
          <c:showLegendKey val="0"/>
          <c:showVal val="0"/>
          <c:showCatName val="0"/>
          <c:showSerName val="0"/>
          <c:showPercent val="0"/>
          <c:showBubbleSize val="0"/>
        </c:dLbls>
        <c:marker val="1"/>
        <c:smooth val="0"/>
        <c:axId val="393325056"/>
        <c:axId val="314614640"/>
      </c:lineChart>
      <c:catAx>
        <c:axId val="393325056"/>
        <c:scaling>
          <c:orientation val="minMax"/>
        </c:scaling>
        <c:delete val="0"/>
        <c:axPos val="b"/>
        <c:numFmt formatCode="General" sourceLinked="1"/>
        <c:majorTickMark val="out"/>
        <c:minorTickMark val="none"/>
        <c:tickLblPos val="nextTo"/>
        <c:spPr>
          <a:noFill/>
          <a:ln w="9525" cap="flat" cmpd="sng" algn="ctr">
            <a:noFill/>
            <a:round/>
          </a:ln>
          <a:effectLst/>
        </c:spPr>
        <c:txPr>
          <a:bodyPr rot="-60000000" spcFirstLastPara="1" vertOverflow="ellipsis" vert="horz" wrap="square" anchor="ctr" anchorCtr="1"/>
          <a:lstStyle/>
          <a:p>
            <a:pPr>
              <a:defRPr sz="1200" b="0" i="0" u="none" strike="noStrike" kern="1200" baseline="0">
                <a:solidFill>
                  <a:schemeClr val="tx1"/>
                </a:solidFill>
                <a:latin typeface="InterFace" panose="020B0503030203020204" pitchFamily="34" charset="0"/>
                <a:ea typeface="+mn-ea"/>
                <a:cs typeface="+mn-cs"/>
              </a:defRPr>
            </a:pPr>
            <a:endParaRPr lang="en-US"/>
          </a:p>
        </c:txPr>
        <c:crossAx val="314614640"/>
        <c:crosses val="autoZero"/>
        <c:auto val="1"/>
        <c:lblAlgn val="ctr"/>
        <c:lblOffset val="700"/>
        <c:noMultiLvlLbl val="0"/>
      </c:catAx>
      <c:valAx>
        <c:axId val="314614640"/>
        <c:scaling>
          <c:orientation val="minMax"/>
        </c:scaling>
        <c:delete val="0"/>
        <c:axPos val="l"/>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InterFace" panose="020B0503030203020204"/>
                <a:ea typeface="+mn-ea"/>
                <a:cs typeface="+mn-cs"/>
              </a:defRPr>
            </a:pPr>
            <a:endParaRPr lang="en-US"/>
          </a:p>
        </c:txPr>
        <c:crossAx val="393325056"/>
        <c:crosses val="autoZero"/>
        <c:crossBetween val="between"/>
        <c:majorUnit val="0.25"/>
      </c:valAx>
      <c:spPr>
        <a:noFill/>
        <a:ln>
          <a:noFill/>
        </a:ln>
        <a:effectLst/>
      </c:spPr>
    </c:plotArea>
    <c:legend>
      <c:legendPos val="t"/>
      <c:legendEntry>
        <c:idx val="0"/>
        <c:delete val="1"/>
      </c:legendEntry>
      <c:legendEntry>
        <c:idx val="1"/>
        <c:delete val="1"/>
      </c:legendEntry>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InterFace" panose="020B0503030203020204"/>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11849314775183524"/>
          <c:w val="1"/>
          <c:h val="0.73841097002054445"/>
        </c:manualLayout>
      </c:layout>
      <c:barChart>
        <c:barDir val="col"/>
        <c:grouping val="stacked"/>
        <c:varyColors val="0"/>
        <c:ser>
          <c:idx val="2"/>
          <c:order val="1"/>
          <c:tx>
            <c:strRef>
              <c:f>Sheet1!$D$1</c:f>
              <c:strCache>
                <c:ptCount val="1"/>
                <c:pt idx="0">
                  <c:v>Gap push</c:v>
                </c:pt>
              </c:strCache>
            </c:strRef>
          </c:tx>
          <c:spPr>
            <a:solidFill>
              <a:schemeClr val="bg1"/>
            </a:solidFill>
            <a:ln>
              <a:noFill/>
            </a:ln>
            <a:effectLst/>
          </c:spPr>
          <c:invertIfNegative val="0"/>
          <c:cat>
            <c:strRef>
              <c:f>Sheet1!$A$11:$A$19</c:f>
              <c:strCache>
                <c:ptCount val="1"/>
                <c:pt idx="0">
                  <c:v>$50,000+</c:v>
                </c:pt>
              </c:strCache>
            </c:strRef>
          </c:cat>
          <c:val>
            <c:numRef>
              <c:f>Sheet1!$D$2:$D$11</c:f>
              <c:numCache>
                <c:formatCode>0%</c:formatCode>
                <c:ptCount val="10"/>
                <c:pt idx="0">
                  <c:v>0.35580000000000001</c:v>
                </c:pt>
                <c:pt idx="1">
                  <c:v>0.30299999999999999</c:v>
                </c:pt>
                <c:pt idx="2">
                  <c:v>0.41370000000000001</c:v>
                </c:pt>
                <c:pt idx="3">
                  <c:v>0.108</c:v>
                </c:pt>
                <c:pt idx="4">
                  <c:v>0.25729999999999997</c:v>
                </c:pt>
                <c:pt idx="5">
                  <c:v>0.40139999999999998</c:v>
                </c:pt>
                <c:pt idx="6">
                  <c:v>3.8800000000000001E-2</c:v>
                </c:pt>
                <c:pt idx="7">
                  <c:v>0.12820000000000001</c:v>
                </c:pt>
                <c:pt idx="8">
                  <c:v>0.3337</c:v>
                </c:pt>
                <c:pt idx="9">
                  <c:v>0.36890000000000001</c:v>
                </c:pt>
              </c:numCache>
            </c:numRef>
          </c:val>
          <c:extLst>
            <c:ext xmlns:c16="http://schemas.microsoft.com/office/drawing/2014/chart" uri="{C3380CC4-5D6E-409C-BE32-E72D297353CC}">
              <c16:uniqueId val="{00000000-F22D-4C4F-AF4E-E19167A8A30A}"/>
            </c:ext>
          </c:extLst>
        </c:ser>
        <c:ser>
          <c:idx val="1"/>
          <c:order val="2"/>
          <c:tx>
            <c:strRef>
              <c:f>Sheet1!$C$1</c:f>
              <c:strCache>
                <c:ptCount val="1"/>
                <c:pt idx="0">
                  <c:v>Gap</c:v>
                </c:pt>
              </c:strCache>
            </c:strRef>
          </c:tx>
          <c:spPr>
            <a:solidFill>
              <a:schemeClr val="bg2">
                <a:alpha val="20000"/>
              </a:schemeClr>
            </a:solidFill>
            <a:ln>
              <a:noFill/>
            </a:ln>
            <a:effectLst/>
          </c:spPr>
          <c:invertIfNegative val="0"/>
          <c:dPt>
            <c:idx val="0"/>
            <c:invertIfNegative val="0"/>
            <c:bubble3D val="0"/>
            <c:spPr>
              <a:solidFill>
                <a:schemeClr val="bg2">
                  <a:alpha val="20000"/>
                </a:schemeClr>
              </a:solidFill>
              <a:ln>
                <a:noFill/>
              </a:ln>
              <a:effectLst/>
            </c:spPr>
            <c:extLst>
              <c:ext xmlns:c16="http://schemas.microsoft.com/office/drawing/2014/chart" uri="{C3380CC4-5D6E-409C-BE32-E72D297353CC}">
                <c16:uniqueId val="{00000001-FE88-44EA-85A2-A70D6FBC78B6}"/>
              </c:ext>
            </c:extLst>
          </c:dPt>
          <c:dPt>
            <c:idx val="1"/>
            <c:invertIfNegative val="0"/>
            <c:bubble3D val="0"/>
            <c:spPr>
              <a:solidFill>
                <a:schemeClr val="bg2">
                  <a:alpha val="20000"/>
                </a:schemeClr>
              </a:solidFill>
              <a:ln>
                <a:noFill/>
              </a:ln>
              <a:effectLst/>
            </c:spPr>
            <c:extLst>
              <c:ext xmlns:c16="http://schemas.microsoft.com/office/drawing/2014/chart" uri="{C3380CC4-5D6E-409C-BE32-E72D297353CC}">
                <c16:uniqueId val="{00000003-FE88-44EA-85A2-A70D6FBC78B6}"/>
              </c:ext>
            </c:extLst>
          </c:dPt>
          <c:dPt>
            <c:idx val="2"/>
            <c:invertIfNegative val="0"/>
            <c:bubble3D val="0"/>
            <c:spPr>
              <a:solidFill>
                <a:schemeClr val="bg2">
                  <a:alpha val="20000"/>
                </a:schemeClr>
              </a:solidFill>
              <a:ln>
                <a:noFill/>
              </a:ln>
              <a:effectLst/>
            </c:spPr>
            <c:extLst>
              <c:ext xmlns:c16="http://schemas.microsoft.com/office/drawing/2014/chart" uri="{C3380CC4-5D6E-409C-BE32-E72D297353CC}">
                <c16:uniqueId val="{00000002-FE88-44EA-85A2-A70D6FBC78B6}"/>
              </c:ext>
            </c:extLst>
          </c:dPt>
          <c:dPt>
            <c:idx val="3"/>
            <c:invertIfNegative val="0"/>
            <c:bubble3D val="0"/>
            <c:spPr>
              <a:solidFill>
                <a:schemeClr val="bg2">
                  <a:alpha val="20000"/>
                </a:schemeClr>
              </a:solidFill>
              <a:ln>
                <a:noFill/>
              </a:ln>
              <a:effectLst/>
            </c:spPr>
            <c:extLst>
              <c:ext xmlns:c16="http://schemas.microsoft.com/office/drawing/2014/chart" uri="{C3380CC4-5D6E-409C-BE32-E72D297353CC}">
                <c16:uniqueId val="{0000000F-FE88-44EA-85A2-A70D6FBC78B6}"/>
              </c:ext>
            </c:extLst>
          </c:dPt>
          <c:dPt>
            <c:idx val="4"/>
            <c:invertIfNegative val="0"/>
            <c:bubble3D val="0"/>
            <c:spPr>
              <a:solidFill>
                <a:schemeClr val="bg2">
                  <a:alpha val="20000"/>
                </a:schemeClr>
              </a:solidFill>
              <a:ln>
                <a:noFill/>
              </a:ln>
              <a:effectLst/>
            </c:spPr>
            <c:extLst>
              <c:ext xmlns:c16="http://schemas.microsoft.com/office/drawing/2014/chart" uri="{C3380CC4-5D6E-409C-BE32-E72D297353CC}">
                <c16:uniqueId val="{0000000E-FE88-44EA-85A2-A70D6FBC78B6}"/>
              </c:ext>
            </c:extLst>
          </c:dPt>
          <c:dPt>
            <c:idx val="6"/>
            <c:invertIfNegative val="0"/>
            <c:bubble3D val="0"/>
            <c:spPr>
              <a:solidFill>
                <a:schemeClr val="bg2">
                  <a:alpha val="20000"/>
                </a:schemeClr>
              </a:solidFill>
              <a:ln>
                <a:noFill/>
              </a:ln>
              <a:effectLst/>
            </c:spPr>
            <c:extLst>
              <c:ext xmlns:c16="http://schemas.microsoft.com/office/drawing/2014/chart" uri="{C3380CC4-5D6E-409C-BE32-E72D297353CC}">
                <c16:uniqueId val="{0000000D-FE88-44EA-85A2-A70D6FBC78B6}"/>
              </c:ext>
            </c:extLst>
          </c:dPt>
          <c:dPt>
            <c:idx val="7"/>
            <c:invertIfNegative val="0"/>
            <c:bubble3D val="0"/>
            <c:spPr>
              <a:solidFill>
                <a:schemeClr val="bg2">
                  <a:alpha val="20000"/>
                </a:schemeClr>
              </a:solidFill>
              <a:ln>
                <a:noFill/>
              </a:ln>
              <a:effectLst/>
            </c:spPr>
            <c:extLst>
              <c:ext xmlns:c16="http://schemas.microsoft.com/office/drawing/2014/chart" uri="{C3380CC4-5D6E-409C-BE32-E72D297353CC}">
                <c16:uniqueId val="{0000000C-FE88-44EA-85A2-A70D6FBC78B6}"/>
              </c:ext>
            </c:extLst>
          </c:dPt>
          <c:dPt>
            <c:idx val="8"/>
            <c:invertIfNegative val="0"/>
            <c:bubble3D val="0"/>
            <c:spPr>
              <a:solidFill>
                <a:schemeClr val="bg2">
                  <a:alpha val="20000"/>
                </a:schemeClr>
              </a:solidFill>
              <a:ln>
                <a:noFill/>
              </a:ln>
              <a:effectLst/>
            </c:spPr>
            <c:extLst>
              <c:ext xmlns:c16="http://schemas.microsoft.com/office/drawing/2014/chart" uri="{C3380CC4-5D6E-409C-BE32-E72D297353CC}">
                <c16:uniqueId val="{0000000B-FE88-44EA-85A2-A70D6FBC78B6}"/>
              </c:ext>
            </c:extLst>
          </c:dPt>
          <c:dPt>
            <c:idx val="10"/>
            <c:invertIfNegative val="0"/>
            <c:bubble3D val="0"/>
            <c:spPr>
              <a:solidFill>
                <a:schemeClr val="bg2">
                  <a:alpha val="20000"/>
                </a:schemeClr>
              </a:solidFill>
              <a:ln>
                <a:noFill/>
              </a:ln>
              <a:effectLst/>
            </c:spPr>
            <c:extLst>
              <c:ext xmlns:c16="http://schemas.microsoft.com/office/drawing/2014/chart" uri="{C3380CC4-5D6E-409C-BE32-E72D297353CC}">
                <c16:uniqueId val="{0000000A-FE88-44EA-85A2-A70D6FBC78B6}"/>
              </c:ext>
            </c:extLst>
          </c:dPt>
          <c:dPt>
            <c:idx val="11"/>
            <c:invertIfNegative val="0"/>
            <c:bubble3D val="0"/>
            <c:spPr>
              <a:solidFill>
                <a:schemeClr val="bg2">
                  <a:alpha val="20000"/>
                </a:schemeClr>
              </a:solidFill>
              <a:ln>
                <a:noFill/>
              </a:ln>
              <a:effectLst/>
            </c:spPr>
            <c:extLst>
              <c:ext xmlns:c16="http://schemas.microsoft.com/office/drawing/2014/chart" uri="{C3380CC4-5D6E-409C-BE32-E72D297353CC}">
                <c16:uniqueId val="{00000009-FE88-44EA-85A2-A70D6FBC78B6}"/>
              </c:ext>
            </c:extLst>
          </c:dPt>
          <c:dPt>
            <c:idx val="13"/>
            <c:invertIfNegative val="0"/>
            <c:bubble3D val="0"/>
            <c:spPr>
              <a:solidFill>
                <a:schemeClr val="bg2">
                  <a:alpha val="20000"/>
                </a:schemeClr>
              </a:solidFill>
              <a:ln>
                <a:noFill/>
              </a:ln>
              <a:effectLst/>
            </c:spPr>
            <c:extLst>
              <c:ext xmlns:c16="http://schemas.microsoft.com/office/drawing/2014/chart" uri="{C3380CC4-5D6E-409C-BE32-E72D297353CC}">
                <c16:uniqueId val="{00000008-FE88-44EA-85A2-A70D6FBC78B6}"/>
              </c:ext>
            </c:extLst>
          </c:dPt>
          <c:cat>
            <c:strRef>
              <c:f>Sheet1!$A$11:$A$19</c:f>
              <c:strCache>
                <c:ptCount val="1"/>
                <c:pt idx="0">
                  <c:v>$50,000+</c:v>
                </c:pt>
              </c:strCache>
            </c:strRef>
          </c:cat>
          <c:val>
            <c:numRef>
              <c:f>Sheet1!$C$2:$C$11</c:f>
              <c:numCache>
                <c:formatCode>0%</c:formatCode>
                <c:ptCount val="10"/>
                <c:pt idx="0">
                  <c:v>0.22040000000000004</c:v>
                </c:pt>
                <c:pt idx="1">
                  <c:v>0.3241</c:v>
                </c:pt>
                <c:pt idx="2">
                  <c:v>0.10639999999999999</c:v>
                </c:pt>
                <c:pt idx="3">
                  <c:v>0.73840000000000006</c:v>
                </c:pt>
                <c:pt idx="4">
                  <c:v>0.43400000000000005</c:v>
                </c:pt>
                <c:pt idx="5">
                  <c:v>0.12780000000000002</c:v>
                </c:pt>
                <c:pt idx="6">
                  <c:v>0.89729999999999999</c:v>
                </c:pt>
                <c:pt idx="7">
                  <c:v>0.66610000000000003</c:v>
                </c:pt>
                <c:pt idx="8">
                  <c:v>0.26280000000000003</c:v>
                </c:pt>
                <c:pt idx="9">
                  <c:v>0.20020000000000004</c:v>
                </c:pt>
              </c:numCache>
            </c:numRef>
          </c:val>
          <c:extLst>
            <c:ext xmlns:c16="http://schemas.microsoft.com/office/drawing/2014/chart" uri="{C3380CC4-5D6E-409C-BE32-E72D297353CC}">
              <c16:uniqueId val="{00000001-BEE2-464F-B031-2C3583DB2569}"/>
            </c:ext>
          </c:extLst>
        </c:ser>
        <c:dLbls>
          <c:showLegendKey val="0"/>
          <c:showVal val="0"/>
          <c:showCatName val="0"/>
          <c:showSerName val="0"/>
          <c:showPercent val="0"/>
          <c:showBubbleSize val="0"/>
        </c:dLbls>
        <c:gapWidth val="500"/>
        <c:overlap val="100"/>
        <c:axId val="393325056"/>
        <c:axId val="314614640"/>
      </c:barChart>
      <c:lineChart>
        <c:grouping val="standard"/>
        <c:varyColors val="0"/>
        <c:ser>
          <c:idx val="0"/>
          <c:order val="0"/>
          <c:tx>
            <c:strRef>
              <c:f>Sheet1!$B$1</c:f>
              <c:strCache>
                <c:ptCount val="1"/>
                <c:pt idx="0">
                  <c:v>President Trump</c:v>
                </c:pt>
              </c:strCache>
            </c:strRef>
          </c:tx>
          <c:spPr>
            <a:ln w="28575" cap="rnd">
              <a:noFill/>
              <a:round/>
            </a:ln>
            <a:effectLst/>
          </c:spPr>
          <c:marker>
            <c:symbol val="circle"/>
            <c:size val="13"/>
            <c:spPr>
              <a:solidFill>
                <a:srgbClr val="FF0000"/>
              </a:solidFill>
              <a:ln w="9525">
                <a:noFill/>
              </a:ln>
              <a:effectLst/>
            </c:spPr>
          </c:marker>
          <c:dPt>
            <c:idx val="0"/>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06-FE88-44EA-85A2-A70D6FBC78B6}"/>
              </c:ext>
            </c:extLst>
          </c:dPt>
          <c:dPt>
            <c:idx val="1"/>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05-FE88-44EA-85A2-A70D6FBC78B6}"/>
              </c:ext>
            </c:extLst>
          </c:dPt>
          <c:dPt>
            <c:idx val="2"/>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04-FE88-44EA-85A2-A70D6FBC78B6}"/>
              </c:ext>
            </c:extLst>
          </c:dPt>
          <c:dPt>
            <c:idx val="3"/>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17-FE88-44EA-85A2-A70D6FBC78B6}"/>
              </c:ext>
            </c:extLst>
          </c:dPt>
          <c:dPt>
            <c:idx val="4"/>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10-FE88-44EA-85A2-A70D6FBC78B6}"/>
              </c:ext>
            </c:extLst>
          </c:dPt>
          <c:dPt>
            <c:idx val="6"/>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16-FE88-44EA-85A2-A70D6FBC78B6}"/>
              </c:ext>
            </c:extLst>
          </c:dPt>
          <c:dPt>
            <c:idx val="7"/>
            <c:marker>
              <c:symbol val="circle"/>
              <c:size val="13"/>
              <c:spPr>
                <a:solidFill>
                  <a:srgbClr val="0070C0"/>
                </a:solidFill>
                <a:ln w="9525">
                  <a:noFill/>
                </a:ln>
                <a:effectLst/>
              </c:spPr>
            </c:marker>
            <c:bubble3D val="0"/>
            <c:spPr>
              <a:ln w="28575" cap="rnd">
                <a:noFill/>
                <a:round/>
              </a:ln>
              <a:effectLst/>
            </c:spPr>
            <c:extLst>
              <c:ext xmlns:c16="http://schemas.microsoft.com/office/drawing/2014/chart" uri="{C3380CC4-5D6E-409C-BE32-E72D297353CC}">
                <c16:uniqueId val="{00000014-FE88-44EA-85A2-A70D6FBC78B6}"/>
              </c:ext>
            </c:extLst>
          </c:dPt>
          <c:dPt>
            <c:idx val="8"/>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15-FE88-44EA-85A2-A70D6FBC78B6}"/>
              </c:ext>
            </c:extLst>
          </c:dPt>
          <c:dPt>
            <c:idx val="10"/>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13-FE88-44EA-85A2-A70D6FBC78B6}"/>
              </c:ext>
            </c:extLst>
          </c:dPt>
          <c:dPt>
            <c:idx val="11"/>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12-FE88-44EA-85A2-A70D6FBC78B6}"/>
              </c:ext>
            </c:extLst>
          </c:dPt>
          <c:dPt>
            <c:idx val="13"/>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11-FE88-44EA-85A2-A70D6FBC78B6}"/>
              </c:ext>
            </c:extLst>
          </c:dPt>
          <c:dLbls>
            <c:dLbl>
              <c:idx val="3"/>
              <c:tx>
                <c:rich>
                  <a:bodyPr/>
                  <a:lstStyle/>
                  <a:p>
                    <a:fld id="{7B2C27D1-A6AD-A24A-BA90-966D83E39F11}" type="VALUE">
                      <a:rPr lang="en-US">
                        <a:solidFill>
                          <a:srgbClr val="FF0000"/>
                        </a:solidFill>
                      </a:rPr>
                      <a:pPr/>
                      <a:t>[VALUE]</a:t>
                    </a:fld>
                    <a:endParaRPr lang="en-US"/>
                  </a:p>
                </c:rich>
              </c:tx>
              <c:dLblPos val="b"/>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FE88-44EA-85A2-A70D6FBC78B6}"/>
                </c:ext>
              </c:extLst>
            </c:dLbl>
            <c:dLbl>
              <c:idx val="7"/>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0070C0"/>
                      </a:solidFill>
                      <a:latin typeface="InterFace" panose="020B0503030203020204"/>
                      <a:ea typeface="+mn-ea"/>
                      <a:cs typeface="+mn-cs"/>
                    </a:defRPr>
                  </a:pPr>
                  <a:endParaRPr lang="en-US"/>
                </a:p>
              </c:txPr>
              <c:dLblPos val="b"/>
              <c:showLegendKey val="0"/>
              <c:showVal val="1"/>
              <c:showCatName val="0"/>
              <c:showSerName val="0"/>
              <c:showPercent val="0"/>
              <c:showBubbleSize val="0"/>
              <c:extLst>
                <c:ext xmlns:c16="http://schemas.microsoft.com/office/drawing/2014/chart" uri="{C3380CC4-5D6E-409C-BE32-E72D297353CC}">
                  <c16:uniqueId val="{00000014-FE88-44EA-85A2-A70D6FBC78B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FF0000"/>
                    </a:solidFill>
                    <a:latin typeface="InterFace" panose="020B0503030203020204"/>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All</c:v>
                </c:pt>
                <c:pt idx="1">
                  <c:v>Women</c:v>
                </c:pt>
                <c:pt idx="2">
                  <c:v>Men</c:v>
                </c:pt>
                <c:pt idx="3">
                  <c:v>Black</c:v>
                </c:pt>
                <c:pt idx="4">
                  <c:v>Hispanic</c:v>
                </c:pt>
                <c:pt idx="5">
                  <c:v>White</c:v>
                </c:pt>
                <c:pt idx="6">
                  <c:v>Democrat</c:v>
                </c:pt>
                <c:pt idx="7">
                  <c:v>Republican</c:v>
                </c:pt>
                <c:pt idx="8">
                  <c:v>&lt;$50,000</c:v>
                </c:pt>
                <c:pt idx="9">
                  <c:v>$50,000+</c:v>
                </c:pt>
              </c:strCache>
            </c:strRef>
          </c:cat>
          <c:val>
            <c:numRef>
              <c:f>Sheet1!$B$2:$B$11</c:f>
              <c:numCache>
                <c:formatCode>0%</c:formatCode>
                <c:ptCount val="10"/>
                <c:pt idx="0">
                  <c:v>0.35580000000000001</c:v>
                </c:pt>
                <c:pt idx="1">
                  <c:v>0.30299999999999999</c:v>
                </c:pt>
                <c:pt idx="2">
                  <c:v>0.41370000000000001</c:v>
                </c:pt>
                <c:pt idx="3">
                  <c:v>0.108</c:v>
                </c:pt>
                <c:pt idx="4">
                  <c:v>0.25729999999999997</c:v>
                </c:pt>
                <c:pt idx="5">
                  <c:v>0.40139999999999998</c:v>
                </c:pt>
                <c:pt idx="6">
                  <c:v>3.8800000000000001E-2</c:v>
                </c:pt>
                <c:pt idx="7">
                  <c:v>0.12820000000000001</c:v>
                </c:pt>
                <c:pt idx="8">
                  <c:v>0.3337</c:v>
                </c:pt>
                <c:pt idx="9">
                  <c:v>0.36890000000000001</c:v>
                </c:pt>
              </c:numCache>
            </c:numRef>
          </c:val>
          <c:smooth val="0"/>
          <c:extLst>
            <c:ext xmlns:c16="http://schemas.microsoft.com/office/drawing/2014/chart" uri="{C3380CC4-5D6E-409C-BE32-E72D297353CC}">
              <c16:uniqueId val="{00000000-BEE2-464F-B031-2C3583DB2569}"/>
            </c:ext>
          </c:extLst>
        </c:ser>
        <c:ser>
          <c:idx val="3"/>
          <c:order val="3"/>
          <c:tx>
            <c:strRef>
              <c:f>Sheet1!$E$1</c:f>
              <c:strCache>
                <c:ptCount val="1"/>
                <c:pt idx="0">
                  <c:v>Former Vice President Biden</c:v>
                </c:pt>
              </c:strCache>
            </c:strRef>
          </c:tx>
          <c:spPr>
            <a:ln w="25400" cap="rnd">
              <a:noFill/>
              <a:round/>
            </a:ln>
            <a:effectLst/>
          </c:spPr>
          <c:marker>
            <c:symbol val="circle"/>
            <c:size val="13"/>
            <c:spPr>
              <a:solidFill>
                <a:srgbClr val="0070C0"/>
              </a:solidFill>
              <a:ln w="9525">
                <a:noFill/>
              </a:ln>
              <a:effectLst/>
            </c:spPr>
          </c:marker>
          <c:dPt>
            <c:idx val="3"/>
            <c:marker>
              <c:symbol val="circle"/>
              <c:size val="13"/>
              <c:spPr>
                <a:solidFill>
                  <a:srgbClr val="0070C0"/>
                </a:solidFill>
                <a:ln w="9525">
                  <a:noFill/>
                </a:ln>
                <a:effectLst/>
              </c:spPr>
            </c:marker>
            <c:bubble3D val="0"/>
            <c:extLst>
              <c:ext xmlns:c16="http://schemas.microsoft.com/office/drawing/2014/chart" uri="{C3380CC4-5D6E-409C-BE32-E72D297353CC}">
                <c16:uniqueId val="{00000003-F22D-4C4F-AF4E-E19167A8A30A}"/>
              </c:ext>
            </c:extLst>
          </c:dPt>
          <c:dPt>
            <c:idx val="7"/>
            <c:marker>
              <c:symbol val="circle"/>
              <c:size val="13"/>
              <c:spPr>
                <a:solidFill>
                  <a:srgbClr val="FF0000"/>
                </a:solidFill>
                <a:ln w="9525">
                  <a:noFill/>
                </a:ln>
                <a:effectLst/>
              </c:spPr>
            </c:marker>
            <c:bubble3D val="0"/>
            <c:extLst>
              <c:ext xmlns:c16="http://schemas.microsoft.com/office/drawing/2014/chart" uri="{C3380CC4-5D6E-409C-BE32-E72D297353CC}">
                <c16:uniqueId val="{00000001-4B52-4694-A0E3-23FEB9D09241}"/>
              </c:ext>
            </c:extLst>
          </c:dPt>
          <c:dLbls>
            <c:dLbl>
              <c:idx val="3"/>
              <c:tx>
                <c:rich>
                  <a:bodyPr/>
                  <a:lstStyle/>
                  <a:p>
                    <a:fld id="{D5CB0578-9C47-6D4F-92AA-8EA604D16FA8}" type="VALUE">
                      <a:rPr lang="en-US">
                        <a:solidFill>
                          <a:srgbClr val="0070C0"/>
                        </a:solidFill>
                      </a:rPr>
                      <a:pPr/>
                      <a:t>[VALUE]</a:t>
                    </a:fld>
                    <a:endParaRPr lang="en-US"/>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F22D-4C4F-AF4E-E19167A8A30A}"/>
                </c:ext>
              </c:extLst>
            </c:dLbl>
            <c:dLbl>
              <c:idx val="7"/>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FF0000"/>
                      </a:solidFill>
                      <a:latin typeface="InterFace" panose="020B0503030203020204" pitchFamily="34" charset="0"/>
                      <a:ea typeface="+mn-ea"/>
                      <a:cs typeface="+mn-cs"/>
                    </a:defRPr>
                  </a:pPr>
                  <a:endParaRPr lang="en-US"/>
                </a:p>
              </c:txPr>
              <c:dLblPos val="t"/>
              <c:showLegendKey val="0"/>
              <c:showVal val="1"/>
              <c:showCatName val="0"/>
              <c:showSerName val="0"/>
              <c:showPercent val="0"/>
              <c:showBubbleSize val="0"/>
              <c:extLst>
                <c:ext xmlns:c16="http://schemas.microsoft.com/office/drawing/2014/chart" uri="{C3380CC4-5D6E-409C-BE32-E72D297353CC}">
                  <c16:uniqueId val="{00000001-4B52-4694-A0E3-23FEB9D09241}"/>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0070C0"/>
                    </a:solidFill>
                    <a:latin typeface="InterFace" panose="020B050303020302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All</c:v>
                </c:pt>
                <c:pt idx="1">
                  <c:v>Women</c:v>
                </c:pt>
                <c:pt idx="2">
                  <c:v>Men</c:v>
                </c:pt>
                <c:pt idx="3">
                  <c:v>Black</c:v>
                </c:pt>
                <c:pt idx="4">
                  <c:v>Hispanic</c:v>
                </c:pt>
                <c:pt idx="5">
                  <c:v>White</c:v>
                </c:pt>
                <c:pt idx="6">
                  <c:v>Democrat</c:v>
                </c:pt>
                <c:pt idx="7">
                  <c:v>Republican</c:v>
                </c:pt>
                <c:pt idx="8">
                  <c:v>&lt;$50,000</c:v>
                </c:pt>
                <c:pt idx="9">
                  <c:v>$50,000+</c:v>
                </c:pt>
              </c:strCache>
            </c:strRef>
          </c:cat>
          <c:val>
            <c:numRef>
              <c:f>Sheet1!$E$2:$E$11</c:f>
              <c:numCache>
                <c:formatCode>0%</c:formatCode>
                <c:ptCount val="10"/>
                <c:pt idx="0">
                  <c:v>0.57620000000000005</c:v>
                </c:pt>
                <c:pt idx="1">
                  <c:v>0.62709999999999999</c:v>
                </c:pt>
                <c:pt idx="2">
                  <c:v>0.52010000000000001</c:v>
                </c:pt>
                <c:pt idx="3">
                  <c:v>0.84640000000000004</c:v>
                </c:pt>
                <c:pt idx="4">
                  <c:v>0.69130000000000003</c:v>
                </c:pt>
                <c:pt idx="5">
                  <c:v>0.5292</c:v>
                </c:pt>
                <c:pt idx="6">
                  <c:v>0.93610000000000004</c:v>
                </c:pt>
                <c:pt idx="7">
                  <c:v>0.79430000000000001</c:v>
                </c:pt>
                <c:pt idx="8">
                  <c:v>0.59650000000000003</c:v>
                </c:pt>
                <c:pt idx="9">
                  <c:v>0.56910000000000005</c:v>
                </c:pt>
              </c:numCache>
            </c:numRef>
          </c:val>
          <c:smooth val="0"/>
          <c:extLst>
            <c:ext xmlns:c16="http://schemas.microsoft.com/office/drawing/2014/chart" uri="{C3380CC4-5D6E-409C-BE32-E72D297353CC}">
              <c16:uniqueId val="{00000001-F22D-4C4F-AF4E-E19167A8A30A}"/>
            </c:ext>
          </c:extLst>
        </c:ser>
        <c:dLbls>
          <c:showLegendKey val="0"/>
          <c:showVal val="0"/>
          <c:showCatName val="0"/>
          <c:showSerName val="0"/>
          <c:showPercent val="0"/>
          <c:showBubbleSize val="0"/>
        </c:dLbls>
        <c:marker val="1"/>
        <c:smooth val="0"/>
        <c:axId val="393325056"/>
        <c:axId val="314614640"/>
      </c:lineChart>
      <c:catAx>
        <c:axId val="393325056"/>
        <c:scaling>
          <c:orientation val="minMax"/>
        </c:scaling>
        <c:delete val="0"/>
        <c:axPos val="b"/>
        <c:numFmt formatCode="General" sourceLinked="1"/>
        <c:majorTickMark val="out"/>
        <c:minorTickMark val="none"/>
        <c:tickLblPos val="nextTo"/>
        <c:spPr>
          <a:noFill/>
          <a:ln w="9525" cap="flat" cmpd="sng" algn="ctr">
            <a:noFill/>
            <a:round/>
          </a:ln>
          <a:effectLst/>
        </c:spPr>
        <c:txPr>
          <a:bodyPr rot="-60000000" spcFirstLastPara="1" vertOverflow="ellipsis" vert="horz" wrap="square" anchor="ctr" anchorCtr="1"/>
          <a:lstStyle/>
          <a:p>
            <a:pPr>
              <a:defRPr sz="1200" b="0" i="0" u="none" strike="noStrike" kern="1200" baseline="0">
                <a:solidFill>
                  <a:schemeClr val="tx1"/>
                </a:solidFill>
                <a:latin typeface="InterFace" panose="020B0503030203020204" pitchFamily="34" charset="0"/>
                <a:ea typeface="+mn-ea"/>
                <a:cs typeface="+mn-cs"/>
              </a:defRPr>
            </a:pPr>
            <a:endParaRPr lang="en-US"/>
          </a:p>
        </c:txPr>
        <c:crossAx val="314614640"/>
        <c:crosses val="autoZero"/>
        <c:auto val="1"/>
        <c:lblAlgn val="ctr"/>
        <c:lblOffset val="700"/>
        <c:noMultiLvlLbl val="0"/>
      </c:catAx>
      <c:valAx>
        <c:axId val="314614640"/>
        <c:scaling>
          <c:orientation val="minMax"/>
        </c:scaling>
        <c:delete val="0"/>
        <c:axPos val="l"/>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InterFace" panose="020B0503030203020204"/>
                <a:ea typeface="+mn-ea"/>
                <a:cs typeface="+mn-cs"/>
              </a:defRPr>
            </a:pPr>
            <a:endParaRPr lang="en-US"/>
          </a:p>
        </c:txPr>
        <c:crossAx val="393325056"/>
        <c:crosses val="autoZero"/>
        <c:crossBetween val="between"/>
        <c:majorUnit val="0.25"/>
      </c:valAx>
      <c:spPr>
        <a:noFill/>
        <a:ln>
          <a:noFill/>
        </a:ln>
        <a:effectLst/>
      </c:spPr>
    </c:plotArea>
    <c:legend>
      <c:legendPos val="t"/>
      <c:legendEntry>
        <c:idx val="0"/>
        <c:delete val="1"/>
      </c:legendEntry>
      <c:legendEntry>
        <c:idx val="1"/>
        <c:delete val="1"/>
      </c:legendEntry>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InterFace" panose="020B0503030203020204"/>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11849314775183524"/>
          <c:w val="1"/>
          <c:h val="0.73841097002054445"/>
        </c:manualLayout>
      </c:layout>
      <c:barChart>
        <c:barDir val="col"/>
        <c:grouping val="stacked"/>
        <c:varyColors val="0"/>
        <c:ser>
          <c:idx val="2"/>
          <c:order val="1"/>
          <c:tx>
            <c:strRef>
              <c:f>Sheet1!$D$1</c:f>
              <c:strCache>
                <c:ptCount val="1"/>
                <c:pt idx="0">
                  <c:v>Gap push</c:v>
                </c:pt>
              </c:strCache>
            </c:strRef>
          </c:tx>
          <c:spPr>
            <a:solidFill>
              <a:schemeClr val="bg1"/>
            </a:solidFill>
            <a:ln>
              <a:noFill/>
            </a:ln>
            <a:effectLst/>
          </c:spPr>
          <c:invertIfNegative val="0"/>
          <c:cat>
            <c:strRef>
              <c:f>Sheet1!$A$11:$A$19</c:f>
              <c:strCache>
                <c:ptCount val="1"/>
                <c:pt idx="0">
                  <c:v>$50,000+</c:v>
                </c:pt>
              </c:strCache>
            </c:strRef>
          </c:cat>
          <c:val>
            <c:numRef>
              <c:f>Sheet1!$D$2:$D$11</c:f>
              <c:numCache>
                <c:formatCode>0%</c:formatCode>
                <c:ptCount val="10"/>
                <c:pt idx="0">
                  <c:v>0.3664</c:v>
                </c:pt>
                <c:pt idx="1">
                  <c:v>0.30830000000000002</c:v>
                </c:pt>
                <c:pt idx="2">
                  <c:v>0.43</c:v>
                </c:pt>
                <c:pt idx="3">
                  <c:v>0.1221</c:v>
                </c:pt>
                <c:pt idx="4">
                  <c:v>0.26719999999999999</c:v>
                </c:pt>
                <c:pt idx="5">
                  <c:v>0.41399999999999998</c:v>
                </c:pt>
                <c:pt idx="6">
                  <c:v>5.7599999999999998E-2</c:v>
                </c:pt>
                <c:pt idx="7">
                  <c:v>0.10009999999999999</c:v>
                </c:pt>
                <c:pt idx="8">
                  <c:v>0.3291</c:v>
                </c:pt>
                <c:pt idx="9">
                  <c:v>0.39040000000000002</c:v>
                </c:pt>
              </c:numCache>
            </c:numRef>
          </c:val>
          <c:extLst>
            <c:ext xmlns:c16="http://schemas.microsoft.com/office/drawing/2014/chart" uri="{C3380CC4-5D6E-409C-BE32-E72D297353CC}">
              <c16:uniqueId val="{00000000-F22D-4C4F-AF4E-E19167A8A30A}"/>
            </c:ext>
          </c:extLst>
        </c:ser>
        <c:ser>
          <c:idx val="1"/>
          <c:order val="2"/>
          <c:tx>
            <c:strRef>
              <c:f>Sheet1!$C$1</c:f>
              <c:strCache>
                <c:ptCount val="1"/>
                <c:pt idx="0">
                  <c:v>Gap</c:v>
                </c:pt>
              </c:strCache>
            </c:strRef>
          </c:tx>
          <c:spPr>
            <a:solidFill>
              <a:schemeClr val="bg2">
                <a:alpha val="20000"/>
              </a:schemeClr>
            </a:solidFill>
            <a:ln>
              <a:noFill/>
            </a:ln>
            <a:effectLst/>
          </c:spPr>
          <c:invertIfNegative val="0"/>
          <c:dPt>
            <c:idx val="0"/>
            <c:invertIfNegative val="0"/>
            <c:bubble3D val="0"/>
            <c:spPr>
              <a:solidFill>
                <a:schemeClr val="bg2">
                  <a:alpha val="20000"/>
                </a:schemeClr>
              </a:solidFill>
              <a:ln>
                <a:noFill/>
              </a:ln>
              <a:effectLst/>
            </c:spPr>
            <c:extLst>
              <c:ext xmlns:c16="http://schemas.microsoft.com/office/drawing/2014/chart" uri="{C3380CC4-5D6E-409C-BE32-E72D297353CC}">
                <c16:uniqueId val="{00000001-FE88-44EA-85A2-A70D6FBC78B6}"/>
              </c:ext>
            </c:extLst>
          </c:dPt>
          <c:dPt>
            <c:idx val="1"/>
            <c:invertIfNegative val="0"/>
            <c:bubble3D val="0"/>
            <c:spPr>
              <a:solidFill>
                <a:schemeClr val="bg2">
                  <a:alpha val="20000"/>
                </a:schemeClr>
              </a:solidFill>
              <a:ln>
                <a:noFill/>
              </a:ln>
              <a:effectLst/>
            </c:spPr>
            <c:extLst>
              <c:ext xmlns:c16="http://schemas.microsoft.com/office/drawing/2014/chart" uri="{C3380CC4-5D6E-409C-BE32-E72D297353CC}">
                <c16:uniqueId val="{00000003-FE88-44EA-85A2-A70D6FBC78B6}"/>
              </c:ext>
            </c:extLst>
          </c:dPt>
          <c:dPt>
            <c:idx val="2"/>
            <c:invertIfNegative val="0"/>
            <c:bubble3D val="0"/>
            <c:spPr>
              <a:solidFill>
                <a:schemeClr val="bg2">
                  <a:alpha val="20000"/>
                </a:schemeClr>
              </a:solidFill>
              <a:ln>
                <a:noFill/>
              </a:ln>
              <a:effectLst/>
            </c:spPr>
            <c:extLst>
              <c:ext xmlns:c16="http://schemas.microsoft.com/office/drawing/2014/chart" uri="{C3380CC4-5D6E-409C-BE32-E72D297353CC}">
                <c16:uniqueId val="{00000002-FE88-44EA-85A2-A70D6FBC78B6}"/>
              </c:ext>
            </c:extLst>
          </c:dPt>
          <c:dPt>
            <c:idx val="3"/>
            <c:invertIfNegative val="0"/>
            <c:bubble3D val="0"/>
            <c:spPr>
              <a:solidFill>
                <a:schemeClr val="bg2">
                  <a:alpha val="20000"/>
                </a:schemeClr>
              </a:solidFill>
              <a:ln>
                <a:noFill/>
              </a:ln>
              <a:effectLst/>
            </c:spPr>
            <c:extLst>
              <c:ext xmlns:c16="http://schemas.microsoft.com/office/drawing/2014/chart" uri="{C3380CC4-5D6E-409C-BE32-E72D297353CC}">
                <c16:uniqueId val="{0000000F-FE88-44EA-85A2-A70D6FBC78B6}"/>
              </c:ext>
            </c:extLst>
          </c:dPt>
          <c:dPt>
            <c:idx val="4"/>
            <c:invertIfNegative val="0"/>
            <c:bubble3D val="0"/>
            <c:spPr>
              <a:solidFill>
                <a:schemeClr val="bg2">
                  <a:alpha val="20000"/>
                </a:schemeClr>
              </a:solidFill>
              <a:ln>
                <a:noFill/>
              </a:ln>
              <a:effectLst/>
            </c:spPr>
            <c:extLst>
              <c:ext xmlns:c16="http://schemas.microsoft.com/office/drawing/2014/chart" uri="{C3380CC4-5D6E-409C-BE32-E72D297353CC}">
                <c16:uniqueId val="{0000000E-FE88-44EA-85A2-A70D6FBC78B6}"/>
              </c:ext>
            </c:extLst>
          </c:dPt>
          <c:dPt>
            <c:idx val="6"/>
            <c:invertIfNegative val="0"/>
            <c:bubble3D val="0"/>
            <c:spPr>
              <a:solidFill>
                <a:schemeClr val="bg2">
                  <a:alpha val="20000"/>
                </a:schemeClr>
              </a:solidFill>
              <a:ln>
                <a:noFill/>
              </a:ln>
              <a:effectLst/>
            </c:spPr>
            <c:extLst>
              <c:ext xmlns:c16="http://schemas.microsoft.com/office/drawing/2014/chart" uri="{C3380CC4-5D6E-409C-BE32-E72D297353CC}">
                <c16:uniqueId val="{0000000D-FE88-44EA-85A2-A70D6FBC78B6}"/>
              </c:ext>
            </c:extLst>
          </c:dPt>
          <c:dPt>
            <c:idx val="7"/>
            <c:invertIfNegative val="0"/>
            <c:bubble3D val="0"/>
            <c:spPr>
              <a:solidFill>
                <a:schemeClr val="bg2">
                  <a:alpha val="20000"/>
                </a:schemeClr>
              </a:solidFill>
              <a:ln>
                <a:noFill/>
              </a:ln>
              <a:effectLst/>
            </c:spPr>
            <c:extLst>
              <c:ext xmlns:c16="http://schemas.microsoft.com/office/drawing/2014/chart" uri="{C3380CC4-5D6E-409C-BE32-E72D297353CC}">
                <c16:uniqueId val="{0000000C-FE88-44EA-85A2-A70D6FBC78B6}"/>
              </c:ext>
            </c:extLst>
          </c:dPt>
          <c:dPt>
            <c:idx val="8"/>
            <c:invertIfNegative val="0"/>
            <c:bubble3D val="0"/>
            <c:spPr>
              <a:solidFill>
                <a:schemeClr val="bg2">
                  <a:alpha val="20000"/>
                </a:schemeClr>
              </a:solidFill>
              <a:ln>
                <a:noFill/>
              </a:ln>
              <a:effectLst/>
            </c:spPr>
            <c:extLst>
              <c:ext xmlns:c16="http://schemas.microsoft.com/office/drawing/2014/chart" uri="{C3380CC4-5D6E-409C-BE32-E72D297353CC}">
                <c16:uniqueId val="{0000000B-FE88-44EA-85A2-A70D6FBC78B6}"/>
              </c:ext>
            </c:extLst>
          </c:dPt>
          <c:dPt>
            <c:idx val="10"/>
            <c:invertIfNegative val="0"/>
            <c:bubble3D val="0"/>
            <c:spPr>
              <a:solidFill>
                <a:schemeClr val="bg2">
                  <a:alpha val="20000"/>
                </a:schemeClr>
              </a:solidFill>
              <a:ln>
                <a:noFill/>
              </a:ln>
              <a:effectLst/>
            </c:spPr>
            <c:extLst>
              <c:ext xmlns:c16="http://schemas.microsoft.com/office/drawing/2014/chart" uri="{C3380CC4-5D6E-409C-BE32-E72D297353CC}">
                <c16:uniqueId val="{0000000A-FE88-44EA-85A2-A70D6FBC78B6}"/>
              </c:ext>
            </c:extLst>
          </c:dPt>
          <c:dPt>
            <c:idx val="11"/>
            <c:invertIfNegative val="0"/>
            <c:bubble3D val="0"/>
            <c:spPr>
              <a:solidFill>
                <a:schemeClr val="bg2">
                  <a:alpha val="20000"/>
                </a:schemeClr>
              </a:solidFill>
              <a:ln>
                <a:noFill/>
              </a:ln>
              <a:effectLst/>
            </c:spPr>
            <c:extLst>
              <c:ext xmlns:c16="http://schemas.microsoft.com/office/drawing/2014/chart" uri="{C3380CC4-5D6E-409C-BE32-E72D297353CC}">
                <c16:uniqueId val="{00000009-FE88-44EA-85A2-A70D6FBC78B6}"/>
              </c:ext>
            </c:extLst>
          </c:dPt>
          <c:dPt>
            <c:idx val="13"/>
            <c:invertIfNegative val="0"/>
            <c:bubble3D val="0"/>
            <c:spPr>
              <a:solidFill>
                <a:schemeClr val="bg2">
                  <a:alpha val="20000"/>
                </a:schemeClr>
              </a:solidFill>
              <a:ln>
                <a:noFill/>
              </a:ln>
              <a:effectLst/>
            </c:spPr>
            <c:extLst>
              <c:ext xmlns:c16="http://schemas.microsoft.com/office/drawing/2014/chart" uri="{C3380CC4-5D6E-409C-BE32-E72D297353CC}">
                <c16:uniqueId val="{00000008-FE88-44EA-85A2-A70D6FBC78B6}"/>
              </c:ext>
            </c:extLst>
          </c:dPt>
          <c:cat>
            <c:strRef>
              <c:f>Sheet1!$A$11:$A$19</c:f>
              <c:strCache>
                <c:ptCount val="1"/>
                <c:pt idx="0">
                  <c:v>$50,000+</c:v>
                </c:pt>
              </c:strCache>
            </c:strRef>
          </c:cat>
          <c:val>
            <c:numRef>
              <c:f>Sheet1!$C$2:$C$11</c:f>
              <c:numCache>
                <c:formatCode>0%</c:formatCode>
                <c:ptCount val="10"/>
                <c:pt idx="0">
                  <c:v>0.1648</c:v>
                </c:pt>
                <c:pt idx="1">
                  <c:v>0.27439999999999998</c:v>
                </c:pt>
                <c:pt idx="2">
                  <c:v>4.4100000000000028E-2</c:v>
                </c:pt>
                <c:pt idx="3">
                  <c:v>0.6915</c:v>
                </c:pt>
                <c:pt idx="4">
                  <c:v>0.37980000000000003</c:v>
                </c:pt>
                <c:pt idx="5">
                  <c:v>6.7300000000000026E-2</c:v>
                </c:pt>
                <c:pt idx="6">
                  <c:v>0.82540000000000002</c:v>
                </c:pt>
                <c:pt idx="7">
                  <c:v>0.69750000000000001</c:v>
                </c:pt>
                <c:pt idx="8">
                  <c:v>0.23290000000000005</c:v>
                </c:pt>
                <c:pt idx="9">
                  <c:v>0.12730000000000002</c:v>
                </c:pt>
              </c:numCache>
            </c:numRef>
          </c:val>
          <c:extLst>
            <c:ext xmlns:c16="http://schemas.microsoft.com/office/drawing/2014/chart" uri="{C3380CC4-5D6E-409C-BE32-E72D297353CC}">
              <c16:uniqueId val="{00000001-BEE2-464F-B031-2C3583DB2569}"/>
            </c:ext>
          </c:extLst>
        </c:ser>
        <c:dLbls>
          <c:showLegendKey val="0"/>
          <c:showVal val="0"/>
          <c:showCatName val="0"/>
          <c:showSerName val="0"/>
          <c:showPercent val="0"/>
          <c:showBubbleSize val="0"/>
        </c:dLbls>
        <c:gapWidth val="500"/>
        <c:overlap val="100"/>
        <c:axId val="393325056"/>
        <c:axId val="314614640"/>
      </c:barChart>
      <c:lineChart>
        <c:grouping val="standard"/>
        <c:varyColors val="0"/>
        <c:ser>
          <c:idx val="0"/>
          <c:order val="0"/>
          <c:tx>
            <c:strRef>
              <c:f>Sheet1!$B$1</c:f>
              <c:strCache>
                <c:ptCount val="1"/>
                <c:pt idx="0">
                  <c:v>President Trump</c:v>
                </c:pt>
              </c:strCache>
            </c:strRef>
          </c:tx>
          <c:spPr>
            <a:ln w="28575" cap="rnd">
              <a:noFill/>
              <a:round/>
            </a:ln>
            <a:effectLst/>
          </c:spPr>
          <c:marker>
            <c:symbol val="circle"/>
            <c:size val="13"/>
            <c:spPr>
              <a:solidFill>
                <a:srgbClr val="FF0000"/>
              </a:solidFill>
              <a:ln w="9525">
                <a:noFill/>
              </a:ln>
              <a:effectLst/>
            </c:spPr>
          </c:marker>
          <c:dPt>
            <c:idx val="0"/>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06-FE88-44EA-85A2-A70D6FBC78B6}"/>
              </c:ext>
            </c:extLst>
          </c:dPt>
          <c:dPt>
            <c:idx val="1"/>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05-FE88-44EA-85A2-A70D6FBC78B6}"/>
              </c:ext>
            </c:extLst>
          </c:dPt>
          <c:dPt>
            <c:idx val="2"/>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04-FE88-44EA-85A2-A70D6FBC78B6}"/>
              </c:ext>
            </c:extLst>
          </c:dPt>
          <c:dPt>
            <c:idx val="3"/>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17-FE88-44EA-85A2-A70D6FBC78B6}"/>
              </c:ext>
            </c:extLst>
          </c:dPt>
          <c:dPt>
            <c:idx val="4"/>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10-FE88-44EA-85A2-A70D6FBC78B6}"/>
              </c:ext>
            </c:extLst>
          </c:dPt>
          <c:dPt>
            <c:idx val="6"/>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16-FE88-44EA-85A2-A70D6FBC78B6}"/>
              </c:ext>
            </c:extLst>
          </c:dPt>
          <c:dPt>
            <c:idx val="7"/>
            <c:marker>
              <c:symbol val="circle"/>
              <c:size val="13"/>
              <c:spPr>
                <a:solidFill>
                  <a:srgbClr val="0070C0"/>
                </a:solidFill>
                <a:ln w="9525">
                  <a:noFill/>
                </a:ln>
                <a:effectLst/>
              </c:spPr>
            </c:marker>
            <c:bubble3D val="0"/>
            <c:spPr>
              <a:ln w="28575" cap="rnd">
                <a:noFill/>
                <a:round/>
              </a:ln>
              <a:effectLst/>
            </c:spPr>
            <c:extLst>
              <c:ext xmlns:c16="http://schemas.microsoft.com/office/drawing/2014/chart" uri="{C3380CC4-5D6E-409C-BE32-E72D297353CC}">
                <c16:uniqueId val="{00000014-FE88-44EA-85A2-A70D6FBC78B6}"/>
              </c:ext>
            </c:extLst>
          </c:dPt>
          <c:dPt>
            <c:idx val="8"/>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15-FE88-44EA-85A2-A70D6FBC78B6}"/>
              </c:ext>
            </c:extLst>
          </c:dPt>
          <c:dPt>
            <c:idx val="10"/>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13-FE88-44EA-85A2-A70D6FBC78B6}"/>
              </c:ext>
            </c:extLst>
          </c:dPt>
          <c:dPt>
            <c:idx val="11"/>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12-FE88-44EA-85A2-A70D6FBC78B6}"/>
              </c:ext>
            </c:extLst>
          </c:dPt>
          <c:dPt>
            <c:idx val="13"/>
            <c:marker>
              <c:symbol val="circle"/>
              <c:size val="13"/>
              <c:spPr>
                <a:solidFill>
                  <a:srgbClr val="FF0000"/>
                </a:solidFill>
                <a:ln w="9525">
                  <a:noFill/>
                </a:ln>
                <a:effectLst/>
              </c:spPr>
            </c:marker>
            <c:bubble3D val="0"/>
            <c:spPr>
              <a:ln w="28575" cap="rnd">
                <a:noFill/>
                <a:round/>
              </a:ln>
              <a:effectLst/>
            </c:spPr>
            <c:extLst>
              <c:ext xmlns:c16="http://schemas.microsoft.com/office/drawing/2014/chart" uri="{C3380CC4-5D6E-409C-BE32-E72D297353CC}">
                <c16:uniqueId val="{00000011-FE88-44EA-85A2-A70D6FBC78B6}"/>
              </c:ext>
            </c:extLst>
          </c:dPt>
          <c:dLbls>
            <c:dLbl>
              <c:idx val="3"/>
              <c:tx>
                <c:rich>
                  <a:bodyPr/>
                  <a:lstStyle/>
                  <a:p>
                    <a:fld id="{7B2C27D1-A6AD-A24A-BA90-966D83E39F11}" type="VALUE">
                      <a:rPr lang="en-US">
                        <a:solidFill>
                          <a:srgbClr val="FF0000"/>
                        </a:solidFill>
                      </a:rPr>
                      <a:pPr/>
                      <a:t>[VALUE]</a:t>
                    </a:fld>
                    <a:endParaRPr lang="en-US"/>
                  </a:p>
                </c:rich>
              </c:tx>
              <c:dLblPos val="b"/>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FE88-44EA-85A2-A70D6FBC78B6}"/>
                </c:ext>
              </c:extLst>
            </c:dLbl>
            <c:dLbl>
              <c:idx val="7"/>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0070C0"/>
                      </a:solidFill>
                      <a:latin typeface="InterFace" panose="020B0503030203020204"/>
                      <a:ea typeface="+mn-ea"/>
                      <a:cs typeface="+mn-cs"/>
                    </a:defRPr>
                  </a:pPr>
                  <a:endParaRPr lang="en-US"/>
                </a:p>
              </c:txPr>
              <c:dLblPos val="b"/>
              <c:showLegendKey val="0"/>
              <c:showVal val="1"/>
              <c:showCatName val="0"/>
              <c:showSerName val="0"/>
              <c:showPercent val="0"/>
              <c:showBubbleSize val="0"/>
              <c:extLst>
                <c:ext xmlns:c16="http://schemas.microsoft.com/office/drawing/2014/chart" uri="{C3380CC4-5D6E-409C-BE32-E72D297353CC}">
                  <c16:uniqueId val="{00000014-FE88-44EA-85A2-A70D6FBC78B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FF0000"/>
                    </a:solidFill>
                    <a:latin typeface="InterFace" panose="020B0503030203020204"/>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All</c:v>
                </c:pt>
                <c:pt idx="1">
                  <c:v>Women</c:v>
                </c:pt>
                <c:pt idx="2">
                  <c:v>Men</c:v>
                </c:pt>
                <c:pt idx="3">
                  <c:v>Black</c:v>
                </c:pt>
                <c:pt idx="4">
                  <c:v>Hispanic</c:v>
                </c:pt>
                <c:pt idx="5">
                  <c:v>White</c:v>
                </c:pt>
                <c:pt idx="6">
                  <c:v>Democrat</c:v>
                </c:pt>
                <c:pt idx="7">
                  <c:v>Republicans</c:v>
                </c:pt>
                <c:pt idx="8">
                  <c:v>&lt;$50,000</c:v>
                </c:pt>
                <c:pt idx="9">
                  <c:v>$50,000+</c:v>
                </c:pt>
              </c:strCache>
            </c:strRef>
          </c:cat>
          <c:val>
            <c:numRef>
              <c:f>Sheet1!$B$2:$B$11</c:f>
              <c:numCache>
                <c:formatCode>0%</c:formatCode>
                <c:ptCount val="10"/>
                <c:pt idx="0">
                  <c:v>0.3664</c:v>
                </c:pt>
                <c:pt idx="1">
                  <c:v>0.30830000000000002</c:v>
                </c:pt>
                <c:pt idx="2">
                  <c:v>0.43</c:v>
                </c:pt>
                <c:pt idx="3">
                  <c:v>0.1221</c:v>
                </c:pt>
                <c:pt idx="4">
                  <c:v>0.26719999999999999</c:v>
                </c:pt>
                <c:pt idx="5">
                  <c:v>0.41399999999999998</c:v>
                </c:pt>
                <c:pt idx="6">
                  <c:v>5.7599999999999998E-2</c:v>
                </c:pt>
                <c:pt idx="7">
                  <c:v>0.10009999999999999</c:v>
                </c:pt>
                <c:pt idx="8">
                  <c:v>0.3291</c:v>
                </c:pt>
                <c:pt idx="9">
                  <c:v>0.39040000000000002</c:v>
                </c:pt>
              </c:numCache>
            </c:numRef>
          </c:val>
          <c:smooth val="0"/>
          <c:extLst>
            <c:ext xmlns:c16="http://schemas.microsoft.com/office/drawing/2014/chart" uri="{C3380CC4-5D6E-409C-BE32-E72D297353CC}">
              <c16:uniqueId val="{00000000-BEE2-464F-B031-2C3583DB2569}"/>
            </c:ext>
          </c:extLst>
        </c:ser>
        <c:ser>
          <c:idx val="3"/>
          <c:order val="3"/>
          <c:tx>
            <c:strRef>
              <c:f>Sheet1!$E$1</c:f>
              <c:strCache>
                <c:ptCount val="1"/>
                <c:pt idx="0">
                  <c:v>Former Vice President Biden</c:v>
                </c:pt>
              </c:strCache>
            </c:strRef>
          </c:tx>
          <c:spPr>
            <a:ln w="25400" cap="rnd">
              <a:noFill/>
              <a:round/>
            </a:ln>
            <a:effectLst/>
          </c:spPr>
          <c:marker>
            <c:symbol val="circle"/>
            <c:size val="13"/>
            <c:spPr>
              <a:solidFill>
                <a:srgbClr val="0070C0"/>
              </a:solidFill>
              <a:ln w="9525">
                <a:noFill/>
              </a:ln>
              <a:effectLst/>
            </c:spPr>
          </c:marker>
          <c:dPt>
            <c:idx val="3"/>
            <c:marker>
              <c:symbol val="circle"/>
              <c:size val="13"/>
              <c:spPr>
                <a:solidFill>
                  <a:srgbClr val="0070C0"/>
                </a:solidFill>
                <a:ln w="9525">
                  <a:noFill/>
                </a:ln>
                <a:effectLst/>
              </c:spPr>
            </c:marker>
            <c:bubble3D val="0"/>
            <c:extLst>
              <c:ext xmlns:c16="http://schemas.microsoft.com/office/drawing/2014/chart" uri="{C3380CC4-5D6E-409C-BE32-E72D297353CC}">
                <c16:uniqueId val="{00000003-F22D-4C4F-AF4E-E19167A8A30A}"/>
              </c:ext>
            </c:extLst>
          </c:dPt>
          <c:dPt>
            <c:idx val="7"/>
            <c:marker>
              <c:symbol val="circle"/>
              <c:size val="13"/>
              <c:spPr>
                <a:solidFill>
                  <a:srgbClr val="FF0000"/>
                </a:solidFill>
                <a:ln w="9525">
                  <a:noFill/>
                </a:ln>
                <a:effectLst/>
              </c:spPr>
            </c:marker>
            <c:bubble3D val="0"/>
            <c:extLst>
              <c:ext xmlns:c16="http://schemas.microsoft.com/office/drawing/2014/chart" uri="{C3380CC4-5D6E-409C-BE32-E72D297353CC}">
                <c16:uniqueId val="{00000001-4B52-4694-A0E3-23FEB9D09241}"/>
              </c:ext>
            </c:extLst>
          </c:dPt>
          <c:dLbls>
            <c:dLbl>
              <c:idx val="3"/>
              <c:tx>
                <c:rich>
                  <a:bodyPr/>
                  <a:lstStyle/>
                  <a:p>
                    <a:fld id="{D5CB0578-9C47-6D4F-92AA-8EA604D16FA8}" type="VALUE">
                      <a:rPr lang="en-US">
                        <a:solidFill>
                          <a:srgbClr val="0070C0"/>
                        </a:solidFill>
                      </a:rPr>
                      <a:pPr/>
                      <a:t>[VALUE]</a:t>
                    </a:fld>
                    <a:endParaRPr lang="en-US"/>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F22D-4C4F-AF4E-E19167A8A30A}"/>
                </c:ext>
              </c:extLst>
            </c:dLbl>
            <c:dLbl>
              <c:idx val="7"/>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FF0000"/>
                      </a:solidFill>
                      <a:latin typeface="InterFace" panose="020B0503030203020204" pitchFamily="34" charset="0"/>
                      <a:ea typeface="+mn-ea"/>
                      <a:cs typeface="+mn-cs"/>
                    </a:defRPr>
                  </a:pPr>
                  <a:endParaRPr lang="en-US"/>
                </a:p>
              </c:txPr>
              <c:dLblPos val="t"/>
              <c:showLegendKey val="0"/>
              <c:showVal val="1"/>
              <c:showCatName val="0"/>
              <c:showSerName val="0"/>
              <c:showPercent val="0"/>
              <c:showBubbleSize val="0"/>
              <c:extLst>
                <c:ext xmlns:c16="http://schemas.microsoft.com/office/drawing/2014/chart" uri="{C3380CC4-5D6E-409C-BE32-E72D297353CC}">
                  <c16:uniqueId val="{00000001-4B52-4694-A0E3-23FEB9D09241}"/>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0070C0"/>
                    </a:solidFill>
                    <a:latin typeface="InterFace" panose="020B050303020302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All</c:v>
                </c:pt>
                <c:pt idx="1">
                  <c:v>Women</c:v>
                </c:pt>
                <c:pt idx="2">
                  <c:v>Men</c:v>
                </c:pt>
                <c:pt idx="3">
                  <c:v>Black</c:v>
                </c:pt>
                <c:pt idx="4">
                  <c:v>Hispanic</c:v>
                </c:pt>
                <c:pt idx="5">
                  <c:v>White</c:v>
                </c:pt>
                <c:pt idx="6">
                  <c:v>Democrat</c:v>
                </c:pt>
                <c:pt idx="7">
                  <c:v>Republicans</c:v>
                </c:pt>
                <c:pt idx="8">
                  <c:v>&lt;$50,000</c:v>
                </c:pt>
                <c:pt idx="9">
                  <c:v>$50,000+</c:v>
                </c:pt>
              </c:strCache>
            </c:strRef>
          </c:cat>
          <c:val>
            <c:numRef>
              <c:f>Sheet1!$E$2:$E$11</c:f>
              <c:numCache>
                <c:formatCode>0%</c:formatCode>
                <c:ptCount val="10"/>
                <c:pt idx="0">
                  <c:v>0.53120000000000001</c:v>
                </c:pt>
                <c:pt idx="1">
                  <c:v>0.5827</c:v>
                </c:pt>
                <c:pt idx="2">
                  <c:v>0.47410000000000002</c:v>
                </c:pt>
                <c:pt idx="3">
                  <c:v>0.81359999999999999</c:v>
                </c:pt>
                <c:pt idx="4">
                  <c:v>0.64700000000000002</c:v>
                </c:pt>
                <c:pt idx="5">
                  <c:v>0.48130000000000001</c:v>
                </c:pt>
                <c:pt idx="6">
                  <c:v>0.88300000000000001</c:v>
                </c:pt>
                <c:pt idx="7">
                  <c:v>0.79759999999999998</c:v>
                </c:pt>
                <c:pt idx="8">
                  <c:v>0.56200000000000006</c:v>
                </c:pt>
                <c:pt idx="9">
                  <c:v>0.51770000000000005</c:v>
                </c:pt>
              </c:numCache>
            </c:numRef>
          </c:val>
          <c:smooth val="0"/>
          <c:extLst>
            <c:ext xmlns:c16="http://schemas.microsoft.com/office/drawing/2014/chart" uri="{C3380CC4-5D6E-409C-BE32-E72D297353CC}">
              <c16:uniqueId val="{00000001-F22D-4C4F-AF4E-E19167A8A30A}"/>
            </c:ext>
          </c:extLst>
        </c:ser>
        <c:dLbls>
          <c:showLegendKey val="0"/>
          <c:showVal val="0"/>
          <c:showCatName val="0"/>
          <c:showSerName val="0"/>
          <c:showPercent val="0"/>
          <c:showBubbleSize val="0"/>
        </c:dLbls>
        <c:marker val="1"/>
        <c:smooth val="0"/>
        <c:axId val="393325056"/>
        <c:axId val="314614640"/>
      </c:lineChart>
      <c:catAx>
        <c:axId val="393325056"/>
        <c:scaling>
          <c:orientation val="minMax"/>
        </c:scaling>
        <c:delete val="0"/>
        <c:axPos val="b"/>
        <c:numFmt formatCode="General" sourceLinked="1"/>
        <c:majorTickMark val="out"/>
        <c:minorTickMark val="none"/>
        <c:tickLblPos val="nextTo"/>
        <c:spPr>
          <a:noFill/>
          <a:ln w="9525" cap="flat" cmpd="sng" algn="ctr">
            <a:noFill/>
            <a:round/>
          </a:ln>
          <a:effectLst/>
        </c:spPr>
        <c:txPr>
          <a:bodyPr rot="-60000000" spcFirstLastPara="1" vertOverflow="ellipsis" vert="horz" wrap="square" anchor="ctr" anchorCtr="1"/>
          <a:lstStyle/>
          <a:p>
            <a:pPr>
              <a:defRPr sz="1200" b="0" i="0" u="none" strike="noStrike" kern="1200" baseline="0">
                <a:solidFill>
                  <a:schemeClr val="tx1"/>
                </a:solidFill>
                <a:latin typeface="InterFace" panose="020B0503030203020204" pitchFamily="34" charset="0"/>
                <a:ea typeface="+mn-ea"/>
                <a:cs typeface="+mn-cs"/>
              </a:defRPr>
            </a:pPr>
            <a:endParaRPr lang="en-US"/>
          </a:p>
        </c:txPr>
        <c:crossAx val="314614640"/>
        <c:crosses val="autoZero"/>
        <c:auto val="1"/>
        <c:lblAlgn val="ctr"/>
        <c:lblOffset val="700"/>
        <c:noMultiLvlLbl val="0"/>
      </c:catAx>
      <c:valAx>
        <c:axId val="314614640"/>
        <c:scaling>
          <c:orientation val="minMax"/>
        </c:scaling>
        <c:delete val="0"/>
        <c:axPos val="l"/>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InterFace" panose="020B0503030203020204"/>
                <a:ea typeface="+mn-ea"/>
                <a:cs typeface="+mn-cs"/>
              </a:defRPr>
            </a:pPr>
            <a:endParaRPr lang="en-US"/>
          </a:p>
        </c:txPr>
        <c:crossAx val="393325056"/>
        <c:crosses val="autoZero"/>
        <c:crossBetween val="between"/>
        <c:majorUnit val="0.25"/>
      </c:valAx>
      <c:spPr>
        <a:noFill/>
        <a:ln>
          <a:noFill/>
        </a:ln>
        <a:effectLst/>
      </c:spPr>
    </c:plotArea>
    <c:legend>
      <c:legendPos val="t"/>
      <c:legendEntry>
        <c:idx val="0"/>
        <c:delete val="1"/>
      </c:legendEntry>
      <c:legendEntry>
        <c:idx val="1"/>
        <c:delete val="1"/>
      </c:legendEntry>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InterFace" panose="020B0503030203020204"/>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President Trump</c:v>
                </c:pt>
              </c:strCache>
            </c:strRef>
          </c:tx>
          <c:spPr>
            <a:solidFill>
              <a:srgbClr val="FF0000"/>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6-FE88-44EA-85A2-A70D6FBC78B6}"/>
              </c:ext>
            </c:extLst>
          </c:dPt>
          <c:dPt>
            <c:idx val="1"/>
            <c:invertIfNegative val="0"/>
            <c:bubble3D val="0"/>
            <c:spPr>
              <a:solidFill>
                <a:srgbClr val="FF0000"/>
              </a:solidFill>
              <a:ln>
                <a:noFill/>
              </a:ln>
              <a:effectLst/>
            </c:spPr>
            <c:extLst>
              <c:ext xmlns:c16="http://schemas.microsoft.com/office/drawing/2014/chart" uri="{C3380CC4-5D6E-409C-BE32-E72D297353CC}">
                <c16:uniqueId val="{00000005-FE88-44EA-85A2-A70D6FBC78B6}"/>
              </c:ext>
            </c:extLst>
          </c:dPt>
          <c:dPt>
            <c:idx val="2"/>
            <c:invertIfNegative val="0"/>
            <c:bubble3D val="0"/>
            <c:spPr>
              <a:solidFill>
                <a:srgbClr val="FF0000"/>
              </a:solidFill>
              <a:ln>
                <a:noFill/>
              </a:ln>
              <a:effectLst/>
            </c:spPr>
            <c:extLst>
              <c:ext xmlns:c16="http://schemas.microsoft.com/office/drawing/2014/chart" uri="{C3380CC4-5D6E-409C-BE32-E72D297353CC}">
                <c16:uniqueId val="{00000004-FE88-44EA-85A2-A70D6FBC78B6}"/>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InterFace" panose="020B0503030203020204"/>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Wisconsin </c:v>
                </c:pt>
                <c:pt idx="1">
                  <c:v>Texas</c:v>
                </c:pt>
                <c:pt idx="2">
                  <c:v>Pennsylvania</c:v>
                </c:pt>
                <c:pt idx="3">
                  <c:v>Ohio</c:v>
                </c:pt>
                <c:pt idx="4">
                  <c:v>North Carolina </c:v>
                </c:pt>
                <c:pt idx="5">
                  <c:v>Minnesota</c:v>
                </c:pt>
                <c:pt idx="6">
                  <c:v>Michigan</c:v>
                </c:pt>
                <c:pt idx="7">
                  <c:v>Georgia</c:v>
                </c:pt>
                <c:pt idx="8">
                  <c:v>Florida</c:v>
                </c:pt>
                <c:pt idx="9">
                  <c:v>Arizona</c:v>
                </c:pt>
                <c:pt idx="11">
                  <c:v>National</c:v>
                </c:pt>
              </c:strCache>
            </c:strRef>
          </c:cat>
          <c:val>
            <c:numRef>
              <c:f>Sheet1!$B$2:$B$13</c:f>
              <c:numCache>
                <c:formatCode>0</c:formatCode>
                <c:ptCount val="12"/>
                <c:pt idx="0">
                  <c:v>39.300000000000004</c:v>
                </c:pt>
                <c:pt idx="1">
                  <c:v>44.4</c:v>
                </c:pt>
                <c:pt idx="2">
                  <c:v>38.61</c:v>
                </c:pt>
                <c:pt idx="3">
                  <c:v>47.61</c:v>
                </c:pt>
                <c:pt idx="4">
                  <c:v>38.03</c:v>
                </c:pt>
                <c:pt idx="5">
                  <c:v>41.94</c:v>
                </c:pt>
                <c:pt idx="6">
                  <c:v>37.24</c:v>
                </c:pt>
                <c:pt idx="7">
                  <c:v>35.299999999999997</c:v>
                </c:pt>
                <c:pt idx="8">
                  <c:v>35.46</c:v>
                </c:pt>
                <c:pt idx="9">
                  <c:v>43.53</c:v>
                </c:pt>
                <c:pt idx="11">
                  <c:v>39.26</c:v>
                </c:pt>
              </c:numCache>
            </c:numRef>
          </c:val>
          <c:extLst>
            <c:ext xmlns:c16="http://schemas.microsoft.com/office/drawing/2014/chart" uri="{C3380CC4-5D6E-409C-BE32-E72D297353CC}">
              <c16:uniqueId val="{00000000-BEE2-464F-B031-2C3583DB2569}"/>
            </c:ext>
          </c:extLst>
        </c:ser>
        <c:ser>
          <c:idx val="1"/>
          <c:order val="1"/>
          <c:tx>
            <c:strRef>
              <c:f>Sheet1!$C$1</c:f>
              <c:strCache>
                <c:ptCount val="1"/>
                <c:pt idx="0">
                  <c:v>Neither or not sure*</c:v>
                </c:pt>
              </c:strCache>
            </c:strRef>
          </c:tx>
          <c:spPr>
            <a:solidFill>
              <a:schemeClr val="tx1">
                <a:lumMod val="20000"/>
                <a:lumOff val="80000"/>
              </a:schemeClr>
            </a:solidFill>
            <a:ln>
              <a:noFill/>
            </a:ln>
            <a:effectLst/>
          </c:spPr>
          <c:invertIfNegative val="0"/>
          <c:dPt>
            <c:idx val="0"/>
            <c:invertIfNegative val="0"/>
            <c:bubble3D val="0"/>
            <c:spPr>
              <a:solidFill>
                <a:schemeClr val="tx1">
                  <a:lumMod val="20000"/>
                  <a:lumOff val="80000"/>
                </a:schemeClr>
              </a:solidFill>
              <a:ln>
                <a:noFill/>
              </a:ln>
              <a:effectLst/>
            </c:spPr>
            <c:extLst>
              <c:ext xmlns:c16="http://schemas.microsoft.com/office/drawing/2014/chart" uri="{C3380CC4-5D6E-409C-BE32-E72D297353CC}">
                <c16:uniqueId val="{00000001-FE88-44EA-85A2-A70D6FBC78B6}"/>
              </c:ext>
            </c:extLst>
          </c:dPt>
          <c:dPt>
            <c:idx val="1"/>
            <c:invertIfNegative val="0"/>
            <c:bubble3D val="0"/>
            <c:spPr>
              <a:solidFill>
                <a:schemeClr val="tx1">
                  <a:lumMod val="20000"/>
                  <a:lumOff val="80000"/>
                </a:schemeClr>
              </a:solidFill>
              <a:ln>
                <a:noFill/>
              </a:ln>
              <a:effectLst/>
            </c:spPr>
            <c:extLst>
              <c:ext xmlns:c16="http://schemas.microsoft.com/office/drawing/2014/chart" uri="{C3380CC4-5D6E-409C-BE32-E72D297353CC}">
                <c16:uniqueId val="{00000003-FE88-44EA-85A2-A70D6FBC78B6}"/>
              </c:ext>
            </c:extLst>
          </c:dPt>
          <c:dPt>
            <c:idx val="2"/>
            <c:invertIfNegative val="0"/>
            <c:bubble3D val="0"/>
            <c:spPr>
              <a:solidFill>
                <a:schemeClr val="tx1">
                  <a:lumMod val="20000"/>
                  <a:lumOff val="80000"/>
                </a:schemeClr>
              </a:solidFill>
              <a:ln>
                <a:noFill/>
              </a:ln>
              <a:effectLst/>
            </c:spPr>
            <c:extLst>
              <c:ext xmlns:c16="http://schemas.microsoft.com/office/drawing/2014/chart" uri="{C3380CC4-5D6E-409C-BE32-E72D297353CC}">
                <c16:uniqueId val="{00000002-FE88-44EA-85A2-A70D6FBC78B6}"/>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InterFace" panose="020B0503030203020204"/>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Wisconsin </c:v>
                </c:pt>
                <c:pt idx="1">
                  <c:v>Texas</c:v>
                </c:pt>
                <c:pt idx="2">
                  <c:v>Pennsylvania</c:v>
                </c:pt>
                <c:pt idx="3">
                  <c:v>Ohio</c:v>
                </c:pt>
                <c:pt idx="4">
                  <c:v>North Carolina </c:v>
                </c:pt>
                <c:pt idx="5">
                  <c:v>Minnesota</c:v>
                </c:pt>
                <c:pt idx="6">
                  <c:v>Michigan</c:v>
                </c:pt>
                <c:pt idx="7">
                  <c:v>Georgia</c:v>
                </c:pt>
                <c:pt idx="8">
                  <c:v>Florida</c:v>
                </c:pt>
                <c:pt idx="9">
                  <c:v>Arizona</c:v>
                </c:pt>
                <c:pt idx="11">
                  <c:v>National</c:v>
                </c:pt>
              </c:strCache>
            </c:strRef>
          </c:cat>
          <c:val>
            <c:numRef>
              <c:f>Sheet1!$C$2:$C$13</c:f>
              <c:numCache>
                <c:formatCode>0</c:formatCode>
                <c:ptCount val="12"/>
                <c:pt idx="0">
                  <c:v>6.5299999999999994</c:v>
                </c:pt>
                <c:pt idx="1">
                  <c:v>4.87</c:v>
                </c:pt>
                <c:pt idx="2">
                  <c:v>8.2100000000000009</c:v>
                </c:pt>
                <c:pt idx="3">
                  <c:v>7.13</c:v>
                </c:pt>
                <c:pt idx="4">
                  <c:v>5.66</c:v>
                </c:pt>
                <c:pt idx="5">
                  <c:v>6.36</c:v>
                </c:pt>
                <c:pt idx="6">
                  <c:v>9.9699999999999989</c:v>
                </c:pt>
                <c:pt idx="7">
                  <c:v>4.4799999999999995</c:v>
                </c:pt>
                <c:pt idx="8">
                  <c:v>5.4</c:v>
                </c:pt>
                <c:pt idx="9">
                  <c:v>4.66</c:v>
                </c:pt>
                <c:pt idx="11">
                  <c:v>5.25</c:v>
                </c:pt>
              </c:numCache>
            </c:numRef>
          </c:val>
          <c:extLst>
            <c:ext xmlns:c16="http://schemas.microsoft.com/office/drawing/2014/chart" uri="{C3380CC4-5D6E-409C-BE32-E72D297353CC}">
              <c16:uniqueId val="{00000001-BEE2-464F-B031-2C3583DB2569}"/>
            </c:ext>
          </c:extLst>
        </c:ser>
        <c:ser>
          <c:idx val="2"/>
          <c:order val="2"/>
          <c:tx>
            <c:strRef>
              <c:f>Sheet1!$D$1</c:f>
              <c:strCache>
                <c:ptCount val="1"/>
                <c:pt idx="0">
                  <c:v>Former Vice President Biden</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InterFace" panose="020B0503030203020204"/>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Wisconsin </c:v>
                </c:pt>
                <c:pt idx="1">
                  <c:v>Texas</c:v>
                </c:pt>
                <c:pt idx="2">
                  <c:v>Pennsylvania</c:v>
                </c:pt>
                <c:pt idx="3">
                  <c:v>Ohio</c:v>
                </c:pt>
                <c:pt idx="4">
                  <c:v>North Carolina </c:v>
                </c:pt>
                <c:pt idx="5">
                  <c:v>Minnesota</c:v>
                </c:pt>
                <c:pt idx="6">
                  <c:v>Michigan</c:v>
                </c:pt>
                <c:pt idx="7">
                  <c:v>Georgia</c:v>
                </c:pt>
                <c:pt idx="8">
                  <c:v>Florida</c:v>
                </c:pt>
                <c:pt idx="9">
                  <c:v>Arizona</c:v>
                </c:pt>
                <c:pt idx="11">
                  <c:v>National</c:v>
                </c:pt>
              </c:strCache>
            </c:strRef>
          </c:cat>
          <c:val>
            <c:numRef>
              <c:f>Sheet1!$D$2:$D$13</c:f>
              <c:numCache>
                <c:formatCode>0</c:formatCode>
                <c:ptCount val="12"/>
                <c:pt idx="0">
                  <c:v>54.179999999999993</c:v>
                </c:pt>
                <c:pt idx="1">
                  <c:v>50.73</c:v>
                </c:pt>
                <c:pt idx="2">
                  <c:v>53.180000000000007</c:v>
                </c:pt>
                <c:pt idx="3">
                  <c:v>45.26</c:v>
                </c:pt>
                <c:pt idx="4">
                  <c:v>56.31</c:v>
                </c:pt>
                <c:pt idx="5">
                  <c:v>51.7</c:v>
                </c:pt>
                <c:pt idx="6">
                  <c:v>52.790000000000006</c:v>
                </c:pt>
                <c:pt idx="7">
                  <c:v>60.22</c:v>
                </c:pt>
                <c:pt idx="8">
                  <c:v>59.14</c:v>
                </c:pt>
                <c:pt idx="9">
                  <c:v>51.800000000000004</c:v>
                </c:pt>
                <c:pt idx="11">
                  <c:v>55.500000000000007</c:v>
                </c:pt>
              </c:numCache>
            </c:numRef>
          </c:val>
          <c:extLst>
            <c:ext xmlns:c16="http://schemas.microsoft.com/office/drawing/2014/chart" uri="{C3380CC4-5D6E-409C-BE32-E72D297353CC}">
              <c16:uniqueId val="{00000000-0BE2-4FA1-83BC-52C2F28958DB}"/>
            </c:ext>
          </c:extLst>
        </c:ser>
        <c:dLbls>
          <c:showLegendKey val="0"/>
          <c:showVal val="0"/>
          <c:showCatName val="0"/>
          <c:showSerName val="0"/>
          <c:showPercent val="0"/>
          <c:showBubbleSize val="0"/>
        </c:dLbls>
        <c:gapWidth val="20"/>
        <c:overlap val="100"/>
        <c:axId val="393325056"/>
        <c:axId val="314614640"/>
      </c:barChart>
      <c:catAx>
        <c:axId val="393325056"/>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InterFace" panose="020B0503030203020204"/>
                <a:ea typeface="+mn-ea"/>
                <a:cs typeface="+mn-cs"/>
              </a:defRPr>
            </a:pPr>
            <a:endParaRPr lang="en-US"/>
          </a:p>
        </c:txPr>
        <c:crossAx val="314614640"/>
        <c:crosses val="autoZero"/>
        <c:auto val="1"/>
        <c:lblAlgn val="ctr"/>
        <c:lblOffset val="100"/>
        <c:noMultiLvlLbl val="0"/>
      </c:catAx>
      <c:valAx>
        <c:axId val="314614640"/>
        <c:scaling>
          <c:orientation val="minMax"/>
          <c:max val="101"/>
          <c:min val="0"/>
        </c:scaling>
        <c:delete val="1"/>
        <c:axPos val="b"/>
        <c:numFmt formatCode="0%" sourceLinked="0"/>
        <c:majorTickMark val="out"/>
        <c:minorTickMark val="none"/>
        <c:tickLblPos val="nextTo"/>
        <c:crossAx val="393325056"/>
        <c:crosses val="autoZero"/>
        <c:crossBetween val="between"/>
        <c:majorUnit val="0.1"/>
      </c:valAx>
      <c:spPr>
        <a:noFill/>
        <a:ln w="25400">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InterFace" panose="020B0503030203020204"/>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President Trump</c:v>
                </c:pt>
              </c:strCache>
            </c:strRef>
          </c:tx>
          <c:spPr>
            <a:solidFill>
              <a:srgbClr val="FF0000"/>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6-FE88-44EA-85A2-A70D6FBC78B6}"/>
              </c:ext>
            </c:extLst>
          </c:dPt>
          <c:dPt>
            <c:idx val="1"/>
            <c:invertIfNegative val="0"/>
            <c:bubble3D val="0"/>
            <c:spPr>
              <a:solidFill>
                <a:srgbClr val="FF0000"/>
              </a:solidFill>
              <a:ln>
                <a:noFill/>
              </a:ln>
              <a:effectLst/>
            </c:spPr>
            <c:extLst>
              <c:ext xmlns:c16="http://schemas.microsoft.com/office/drawing/2014/chart" uri="{C3380CC4-5D6E-409C-BE32-E72D297353CC}">
                <c16:uniqueId val="{00000005-FE88-44EA-85A2-A70D6FBC78B6}"/>
              </c:ext>
            </c:extLst>
          </c:dPt>
          <c:dPt>
            <c:idx val="2"/>
            <c:invertIfNegative val="0"/>
            <c:bubble3D val="0"/>
            <c:spPr>
              <a:solidFill>
                <a:srgbClr val="FF0000"/>
              </a:solidFill>
              <a:ln>
                <a:noFill/>
              </a:ln>
              <a:effectLst/>
            </c:spPr>
            <c:extLst>
              <c:ext xmlns:c16="http://schemas.microsoft.com/office/drawing/2014/chart" uri="{C3380CC4-5D6E-409C-BE32-E72D297353CC}">
                <c16:uniqueId val="{00000004-FE88-44EA-85A2-A70D6FBC78B6}"/>
              </c:ext>
            </c:extLst>
          </c:dPt>
          <c:dPt>
            <c:idx val="3"/>
            <c:invertIfNegative val="0"/>
            <c:bubble3D val="0"/>
            <c:spPr>
              <a:solidFill>
                <a:srgbClr val="FF0000"/>
              </a:solidFill>
              <a:ln>
                <a:noFill/>
              </a:ln>
              <a:effectLst/>
            </c:spPr>
            <c:extLst>
              <c:ext xmlns:c16="http://schemas.microsoft.com/office/drawing/2014/chart" uri="{C3380CC4-5D6E-409C-BE32-E72D297353CC}">
                <c16:uniqueId val="{0000000E-F326-44B4-9866-F70AADCB658B}"/>
              </c:ext>
            </c:extLst>
          </c:dPt>
          <c:dPt>
            <c:idx val="4"/>
            <c:invertIfNegative val="0"/>
            <c:bubble3D val="0"/>
            <c:spPr>
              <a:solidFill>
                <a:srgbClr val="FF0000"/>
              </a:solidFill>
              <a:ln>
                <a:noFill/>
              </a:ln>
              <a:effectLst/>
            </c:spPr>
            <c:extLst>
              <c:ext xmlns:c16="http://schemas.microsoft.com/office/drawing/2014/chart" uri="{C3380CC4-5D6E-409C-BE32-E72D297353CC}">
                <c16:uniqueId val="{0000000D-F326-44B4-9866-F70AADCB658B}"/>
              </c:ext>
            </c:extLst>
          </c:dPt>
          <c:dPt>
            <c:idx val="5"/>
            <c:invertIfNegative val="0"/>
            <c:bubble3D val="0"/>
            <c:spPr>
              <a:solidFill>
                <a:srgbClr val="FF0000"/>
              </a:solidFill>
              <a:ln>
                <a:noFill/>
              </a:ln>
              <a:effectLst/>
            </c:spPr>
            <c:extLst>
              <c:ext xmlns:c16="http://schemas.microsoft.com/office/drawing/2014/chart" uri="{C3380CC4-5D6E-409C-BE32-E72D297353CC}">
                <c16:uniqueId val="{00000001-E9C4-4BAA-99BA-CEA90B261B34}"/>
              </c:ext>
            </c:extLst>
          </c:dPt>
          <c:dPt>
            <c:idx val="6"/>
            <c:invertIfNegative val="0"/>
            <c:bubble3D val="0"/>
            <c:spPr>
              <a:solidFill>
                <a:srgbClr val="FF0000"/>
              </a:solidFill>
              <a:ln>
                <a:noFill/>
              </a:ln>
              <a:effectLst/>
            </c:spPr>
            <c:extLst>
              <c:ext xmlns:c16="http://schemas.microsoft.com/office/drawing/2014/chart" uri="{C3380CC4-5D6E-409C-BE32-E72D297353CC}">
                <c16:uniqueId val="{0000000C-F326-44B4-9866-F70AADCB658B}"/>
              </c:ext>
            </c:extLst>
          </c:dPt>
          <c:dPt>
            <c:idx val="7"/>
            <c:invertIfNegative val="0"/>
            <c:bubble3D val="0"/>
            <c:spPr>
              <a:solidFill>
                <a:srgbClr val="FF0000"/>
              </a:solidFill>
              <a:ln>
                <a:noFill/>
              </a:ln>
              <a:effectLst/>
            </c:spPr>
            <c:extLst>
              <c:ext xmlns:c16="http://schemas.microsoft.com/office/drawing/2014/chart" uri="{C3380CC4-5D6E-409C-BE32-E72D297353CC}">
                <c16:uniqueId val="{0000000B-F326-44B4-9866-F70AADCB658B}"/>
              </c:ext>
            </c:extLst>
          </c:dPt>
          <c:dPt>
            <c:idx val="8"/>
            <c:invertIfNegative val="0"/>
            <c:bubble3D val="0"/>
            <c:spPr>
              <a:solidFill>
                <a:srgbClr val="FF0000"/>
              </a:solidFill>
              <a:ln>
                <a:noFill/>
              </a:ln>
              <a:effectLst/>
            </c:spPr>
            <c:extLst>
              <c:ext xmlns:c16="http://schemas.microsoft.com/office/drawing/2014/chart" uri="{C3380CC4-5D6E-409C-BE32-E72D297353CC}">
                <c16:uniqueId val="{0000000A-F326-44B4-9866-F70AADCB658B}"/>
              </c:ext>
            </c:extLst>
          </c:dPt>
          <c:dPt>
            <c:idx val="9"/>
            <c:invertIfNegative val="0"/>
            <c:bubble3D val="0"/>
            <c:spPr>
              <a:solidFill>
                <a:srgbClr val="FF0000"/>
              </a:solidFill>
              <a:ln>
                <a:noFill/>
              </a:ln>
              <a:effectLst/>
            </c:spPr>
            <c:extLst>
              <c:ext xmlns:c16="http://schemas.microsoft.com/office/drawing/2014/chart" uri="{C3380CC4-5D6E-409C-BE32-E72D297353CC}">
                <c16:uniqueId val="{00000009-F326-44B4-9866-F70AADCB658B}"/>
              </c:ext>
            </c:extLst>
          </c:dPt>
          <c:dPt>
            <c:idx val="11"/>
            <c:invertIfNegative val="0"/>
            <c:bubble3D val="0"/>
            <c:spPr>
              <a:solidFill>
                <a:srgbClr val="FF0000"/>
              </a:solidFill>
              <a:ln>
                <a:noFill/>
              </a:ln>
              <a:effectLst/>
            </c:spPr>
            <c:extLst>
              <c:ext xmlns:c16="http://schemas.microsoft.com/office/drawing/2014/chart" uri="{C3380CC4-5D6E-409C-BE32-E72D297353CC}">
                <c16:uniqueId val="{00000008-F326-44B4-9866-F70AADCB658B}"/>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InterFace" panose="020B0503030203020204"/>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Wisconsin </c:v>
                </c:pt>
                <c:pt idx="1">
                  <c:v>Texas</c:v>
                </c:pt>
                <c:pt idx="2">
                  <c:v>Pennsylvania</c:v>
                </c:pt>
                <c:pt idx="3">
                  <c:v>Ohio</c:v>
                </c:pt>
                <c:pt idx="4">
                  <c:v>North Carolina </c:v>
                </c:pt>
                <c:pt idx="5">
                  <c:v>Minnesota</c:v>
                </c:pt>
                <c:pt idx="6">
                  <c:v>Michigan</c:v>
                </c:pt>
                <c:pt idx="7">
                  <c:v>Georgia</c:v>
                </c:pt>
                <c:pt idx="8">
                  <c:v>Florida</c:v>
                </c:pt>
                <c:pt idx="9">
                  <c:v>Arizona</c:v>
                </c:pt>
                <c:pt idx="11">
                  <c:v>National</c:v>
                </c:pt>
              </c:strCache>
            </c:strRef>
          </c:cat>
          <c:val>
            <c:numRef>
              <c:f>Sheet1!$B$2:$B$13</c:f>
              <c:numCache>
                <c:formatCode>0</c:formatCode>
                <c:ptCount val="12"/>
                <c:pt idx="0">
                  <c:v>34.130000000000003</c:v>
                </c:pt>
                <c:pt idx="1">
                  <c:v>40.93</c:v>
                </c:pt>
                <c:pt idx="2">
                  <c:v>35.020000000000003</c:v>
                </c:pt>
                <c:pt idx="3">
                  <c:v>43.74</c:v>
                </c:pt>
                <c:pt idx="4">
                  <c:v>36.07</c:v>
                </c:pt>
                <c:pt idx="5">
                  <c:v>37.25</c:v>
                </c:pt>
                <c:pt idx="6">
                  <c:v>35.099999999999994</c:v>
                </c:pt>
                <c:pt idx="7">
                  <c:v>30.320000000000004</c:v>
                </c:pt>
                <c:pt idx="8">
                  <c:v>32.76</c:v>
                </c:pt>
                <c:pt idx="9">
                  <c:v>38.35</c:v>
                </c:pt>
                <c:pt idx="11">
                  <c:v>35.58</c:v>
                </c:pt>
              </c:numCache>
            </c:numRef>
          </c:val>
          <c:extLst>
            <c:ext xmlns:c16="http://schemas.microsoft.com/office/drawing/2014/chart" uri="{C3380CC4-5D6E-409C-BE32-E72D297353CC}">
              <c16:uniqueId val="{00000000-BEE2-464F-B031-2C3583DB2569}"/>
            </c:ext>
          </c:extLst>
        </c:ser>
        <c:ser>
          <c:idx val="1"/>
          <c:order val="1"/>
          <c:tx>
            <c:strRef>
              <c:f>Sheet1!$C$1</c:f>
              <c:strCache>
                <c:ptCount val="1"/>
                <c:pt idx="0">
                  <c:v>Neither or not sure*</c:v>
                </c:pt>
              </c:strCache>
            </c:strRef>
          </c:tx>
          <c:spPr>
            <a:solidFill>
              <a:schemeClr val="tx1">
                <a:lumMod val="20000"/>
                <a:lumOff val="80000"/>
              </a:schemeClr>
            </a:solidFill>
            <a:ln>
              <a:noFill/>
            </a:ln>
            <a:effectLst/>
          </c:spPr>
          <c:invertIfNegative val="0"/>
          <c:dPt>
            <c:idx val="0"/>
            <c:invertIfNegative val="0"/>
            <c:bubble3D val="0"/>
            <c:spPr>
              <a:solidFill>
                <a:schemeClr val="tx1">
                  <a:lumMod val="20000"/>
                  <a:lumOff val="80000"/>
                </a:schemeClr>
              </a:solidFill>
              <a:ln>
                <a:noFill/>
              </a:ln>
              <a:effectLst/>
            </c:spPr>
            <c:extLst>
              <c:ext xmlns:c16="http://schemas.microsoft.com/office/drawing/2014/chart" uri="{C3380CC4-5D6E-409C-BE32-E72D297353CC}">
                <c16:uniqueId val="{00000001-FE88-44EA-85A2-A70D6FBC78B6}"/>
              </c:ext>
            </c:extLst>
          </c:dPt>
          <c:dPt>
            <c:idx val="1"/>
            <c:invertIfNegative val="0"/>
            <c:bubble3D val="0"/>
            <c:spPr>
              <a:solidFill>
                <a:schemeClr val="tx1">
                  <a:lumMod val="20000"/>
                  <a:lumOff val="80000"/>
                </a:schemeClr>
              </a:solidFill>
              <a:ln>
                <a:noFill/>
              </a:ln>
              <a:effectLst/>
            </c:spPr>
            <c:extLst>
              <c:ext xmlns:c16="http://schemas.microsoft.com/office/drawing/2014/chart" uri="{C3380CC4-5D6E-409C-BE32-E72D297353CC}">
                <c16:uniqueId val="{00000003-FE88-44EA-85A2-A70D6FBC78B6}"/>
              </c:ext>
            </c:extLst>
          </c:dPt>
          <c:dPt>
            <c:idx val="2"/>
            <c:invertIfNegative val="0"/>
            <c:bubble3D val="0"/>
            <c:spPr>
              <a:solidFill>
                <a:schemeClr val="tx1">
                  <a:lumMod val="20000"/>
                  <a:lumOff val="80000"/>
                </a:schemeClr>
              </a:solidFill>
              <a:ln>
                <a:noFill/>
              </a:ln>
              <a:effectLst/>
            </c:spPr>
            <c:extLst>
              <c:ext xmlns:c16="http://schemas.microsoft.com/office/drawing/2014/chart" uri="{C3380CC4-5D6E-409C-BE32-E72D297353CC}">
                <c16:uniqueId val="{00000002-FE88-44EA-85A2-A70D6FBC78B6}"/>
              </c:ext>
            </c:extLst>
          </c:dPt>
          <c:dPt>
            <c:idx val="3"/>
            <c:invertIfNegative val="0"/>
            <c:bubble3D val="0"/>
            <c:spPr>
              <a:solidFill>
                <a:schemeClr val="tx1">
                  <a:lumMod val="20000"/>
                  <a:lumOff val="80000"/>
                </a:schemeClr>
              </a:solidFill>
              <a:ln>
                <a:noFill/>
              </a:ln>
              <a:effectLst/>
            </c:spPr>
            <c:extLst>
              <c:ext xmlns:c16="http://schemas.microsoft.com/office/drawing/2014/chart" uri="{C3380CC4-5D6E-409C-BE32-E72D297353CC}">
                <c16:uniqueId val="{00000007-F326-44B4-9866-F70AADCB658B}"/>
              </c:ext>
            </c:extLst>
          </c:dPt>
          <c:dPt>
            <c:idx val="4"/>
            <c:invertIfNegative val="0"/>
            <c:bubble3D val="0"/>
            <c:spPr>
              <a:solidFill>
                <a:schemeClr val="tx1">
                  <a:lumMod val="20000"/>
                  <a:lumOff val="80000"/>
                </a:schemeClr>
              </a:solidFill>
              <a:ln>
                <a:noFill/>
              </a:ln>
              <a:effectLst/>
            </c:spPr>
            <c:extLst>
              <c:ext xmlns:c16="http://schemas.microsoft.com/office/drawing/2014/chart" uri="{C3380CC4-5D6E-409C-BE32-E72D297353CC}">
                <c16:uniqueId val="{00000006-F326-44B4-9866-F70AADCB658B}"/>
              </c:ext>
            </c:extLst>
          </c:dPt>
          <c:dPt>
            <c:idx val="5"/>
            <c:invertIfNegative val="0"/>
            <c:bubble3D val="0"/>
            <c:spPr>
              <a:solidFill>
                <a:schemeClr val="tx1">
                  <a:lumMod val="20000"/>
                  <a:lumOff val="80000"/>
                </a:schemeClr>
              </a:solidFill>
              <a:ln>
                <a:noFill/>
              </a:ln>
              <a:effectLst/>
            </c:spPr>
            <c:extLst>
              <c:ext xmlns:c16="http://schemas.microsoft.com/office/drawing/2014/chart" uri="{C3380CC4-5D6E-409C-BE32-E72D297353CC}">
                <c16:uniqueId val="{00000005-F326-44B4-9866-F70AADCB658B}"/>
              </c:ext>
            </c:extLst>
          </c:dPt>
          <c:dPt>
            <c:idx val="6"/>
            <c:invertIfNegative val="0"/>
            <c:bubble3D val="0"/>
            <c:spPr>
              <a:solidFill>
                <a:schemeClr val="tx1">
                  <a:lumMod val="20000"/>
                  <a:lumOff val="80000"/>
                </a:schemeClr>
              </a:solidFill>
              <a:ln>
                <a:noFill/>
              </a:ln>
              <a:effectLst/>
            </c:spPr>
            <c:extLst>
              <c:ext xmlns:c16="http://schemas.microsoft.com/office/drawing/2014/chart" uri="{C3380CC4-5D6E-409C-BE32-E72D297353CC}">
                <c16:uniqueId val="{00000004-F326-44B4-9866-F70AADCB658B}"/>
              </c:ext>
            </c:extLst>
          </c:dPt>
          <c:dPt>
            <c:idx val="7"/>
            <c:invertIfNegative val="0"/>
            <c:bubble3D val="0"/>
            <c:spPr>
              <a:solidFill>
                <a:schemeClr val="tx1">
                  <a:lumMod val="20000"/>
                  <a:lumOff val="80000"/>
                </a:schemeClr>
              </a:solidFill>
              <a:ln>
                <a:noFill/>
              </a:ln>
              <a:effectLst/>
            </c:spPr>
            <c:extLst>
              <c:ext xmlns:c16="http://schemas.microsoft.com/office/drawing/2014/chart" uri="{C3380CC4-5D6E-409C-BE32-E72D297353CC}">
                <c16:uniqueId val="{00000003-F326-44B4-9866-F70AADCB658B}"/>
              </c:ext>
            </c:extLst>
          </c:dPt>
          <c:dPt>
            <c:idx val="8"/>
            <c:invertIfNegative val="0"/>
            <c:bubble3D val="0"/>
            <c:spPr>
              <a:solidFill>
                <a:schemeClr val="tx1">
                  <a:lumMod val="20000"/>
                  <a:lumOff val="80000"/>
                </a:schemeClr>
              </a:solidFill>
              <a:ln>
                <a:noFill/>
              </a:ln>
              <a:effectLst/>
            </c:spPr>
            <c:extLst>
              <c:ext xmlns:c16="http://schemas.microsoft.com/office/drawing/2014/chart" uri="{C3380CC4-5D6E-409C-BE32-E72D297353CC}">
                <c16:uniqueId val="{00000002-F326-44B4-9866-F70AADCB658B}"/>
              </c:ext>
            </c:extLst>
          </c:dPt>
          <c:dPt>
            <c:idx val="9"/>
            <c:invertIfNegative val="0"/>
            <c:bubble3D val="0"/>
            <c:spPr>
              <a:solidFill>
                <a:schemeClr val="tx1">
                  <a:lumMod val="20000"/>
                  <a:lumOff val="80000"/>
                </a:schemeClr>
              </a:solidFill>
              <a:ln>
                <a:noFill/>
              </a:ln>
              <a:effectLst/>
            </c:spPr>
            <c:extLst>
              <c:ext xmlns:c16="http://schemas.microsoft.com/office/drawing/2014/chart" uri="{C3380CC4-5D6E-409C-BE32-E72D297353CC}">
                <c16:uniqueId val="{00000001-F326-44B4-9866-F70AADCB658B}"/>
              </c:ext>
            </c:extLst>
          </c:dPt>
          <c:dPt>
            <c:idx val="11"/>
            <c:invertIfNegative val="0"/>
            <c:bubble3D val="0"/>
            <c:spPr>
              <a:solidFill>
                <a:schemeClr val="tx1">
                  <a:lumMod val="20000"/>
                  <a:lumOff val="80000"/>
                </a:schemeClr>
              </a:solidFill>
              <a:ln>
                <a:noFill/>
              </a:ln>
              <a:effectLst/>
            </c:spPr>
            <c:extLst>
              <c:ext xmlns:c16="http://schemas.microsoft.com/office/drawing/2014/chart" uri="{C3380CC4-5D6E-409C-BE32-E72D297353CC}">
                <c16:uniqueId val="{00000000-F326-44B4-9866-F70AADCB658B}"/>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InterFace" panose="020B0503030203020204"/>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Wisconsin </c:v>
                </c:pt>
                <c:pt idx="1">
                  <c:v>Texas</c:v>
                </c:pt>
                <c:pt idx="2">
                  <c:v>Pennsylvania</c:v>
                </c:pt>
                <c:pt idx="3">
                  <c:v>Ohio</c:v>
                </c:pt>
                <c:pt idx="4">
                  <c:v>North Carolina </c:v>
                </c:pt>
                <c:pt idx="5">
                  <c:v>Minnesota</c:v>
                </c:pt>
                <c:pt idx="6">
                  <c:v>Michigan</c:v>
                </c:pt>
                <c:pt idx="7">
                  <c:v>Georgia</c:v>
                </c:pt>
                <c:pt idx="8">
                  <c:v>Florida</c:v>
                </c:pt>
                <c:pt idx="9">
                  <c:v>Arizona</c:v>
                </c:pt>
                <c:pt idx="11">
                  <c:v>National</c:v>
                </c:pt>
              </c:strCache>
            </c:strRef>
          </c:cat>
          <c:val>
            <c:numRef>
              <c:f>Sheet1!$C$2:$C$13</c:f>
              <c:numCache>
                <c:formatCode>0</c:formatCode>
                <c:ptCount val="12"/>
                <c:pt idx="0">
                  <c:v>10.8</c:v>
                </c:pt>
                <c:pt idx="1">
                  <c:v>7.2900000000000009</c:v>
                </c:pt>
                <c:pt idx="2">
                  <c:v>9.1</c:v>
                </c:pt>
                <c:pt idx="3">
                  <c:v>6.3299999999999992</c:v>
                </c:pt>
                <c:pt idx="4">
                  <c:v>6.34</c:v>
                </c:pt>
                <c:pt idx="5">
                  <c:v>6.36</c:v>
                </c:pt>
                <c:pt idx="6">
                  <c:v>8.76</c:v>
                </c:pt>
                <c:pt idx="7">
                  <c:v>6.67</c:v>
                </c:pt>
                <c:pt idx="8">
                  <c:v>7.08</c:v>
                </c:pt>
                <c:pt idx="9">
                  <c:v>3.5000000000000004</c:v>
                </c:pt>
                <c:pt idx="11">
                  <c:v>6.8000000000000007</c:v>
                </c:pt>
              </c:numCache>
            </c:numRef>
          </c:val>
          <c:extLst>
            <c:ext xmlns:c16="http://schemas.microsoft.com/office/drawing/2014/chart" uri="{C3380CC4-5D6E-409C-BE32-E72D297353CC}">
              <c16:uniqueId val="{00000001-BEE2-464F-B031-2C3583DB2569}"/>
            </c:ext>
          </c:extLst>
        </c:ser>
        <c:ser>
          <c:idx val="2"/>
          <c:order val="2"/>
          <c:tx>
            <c:strRef>
              <c:f>Sheet1!$D$1</c:f>
              <c:strCache>
                <c:ptCount val="1"/>
                <c:pt idx="0">
                  <c:v>Former Vice President Biden</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InterFace" panose="020B0503030203020204"/>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Wisconsin </c:v>
                </c:pt>
                <c:pt idx="1">
                  <c:v>Texas</c:v>
                </c:pt>
                <c:pt idx="2">
                  <c:v>Pennsylvania</c:v>
                </c:pt>
                <c:pt idx="3">
                  <c:v>Ohio</c:v>
                </c:pt>
                <c:pt idx="4">
                  <c:v>North Carolina </c:v>
                </c:pt>
                <c:pt idx="5">
                  <c:v>Minnesota</c:v>
                </c:pt>
                <c:pt idx="6">
                  <c:v>Michigan</c:v>
                </c:pt>
                <c:pt idx="7">
                  <c:v>Georgia</c:v>
                </c:pt>
                <c:pt idx="8">
                  <c:v>Florida</c:v>
                </c:pt>
                <c:pt idx="9">
                  <c:v>Arizona</c:v>
                </c:pt>
                <c:pt idx="11">
                  <c:v>National</c:v>
                </c:pt>
              </c:strCache>
            </c:strRef>
          </c:cat>
          <c:val>
            <c:numRef>
              <c:f>Sheet1!$D$2:$D$13</c:f>
              <c:numCache>
                <c:formatCode>0</c:formatCode>
                <c:ptCount val="12"/>
                <c:pt idx="0">
                  <c:v>55.069999999999993</c:v>
                </c:pt>
                <c:pt idx="1">
                  <c:v>51.78</c:v>
                </c:pt>
                <c:pt idx="2">
                  <c:v>55.87</c:v>
                </c:pt>
                <c:pt idx="3">
                  <c:v>49.93</c:v>
                </c:pt>
                <c:pt idx="4">
                  <c:v>57.599999999999994</c:v>
                </c:pt>
                <c:pt idx="5">
                  <c:v>56.389999999999993</c:v>
                </c:pt>
                <c:pt idx="6">
                  <c:v>56.14</c:v>
                </c:pt>
                <c:pt idx="7">
                  <c:v>63.01</c:v>
                </c:pt>
                <c:pt idx="8">
                  <c:v>60.160000000000004</c:v>
                </c:pt>
                <c:pt idx="9">
                  <c:v>58.15</c:v>
                </c:pt>
                <c:pt idx="11">
                  <c:v>57.620000000000005</c:v>
                </c:pt>
              </c:numCache>
            </c:numRef>
          </c:val>
          <c:extLst>
            <c:ext xmlns:c16="http://schemas.microsoft.com/office/drawing/2014/chart" uri="{C3380CC4-5D6E-409C-BE32-E72D297353CC}">
              <c16:uniqueId val="{0000002C-F6E7-43FE-AEB5-F6B1C9574490}"/>
            </c:ext>
          </c:extLst>
        </c:ser>
        <c:dLbls>
          <c:showLegendKey val="0"/>
          <c:showVal val="0"/>
          <c:showCatName val="0"/>
          <c:showSerName val="0"/>
          <c:showPercent val="0"/>
          <c:showBubbleSize val="0"/>
        </c:dLbls>
        <c:gapWidth val="20"/>
        <c:overlap val="100"/>
        <c:axId val="393325056"/>
        <c:axId val="314614640"/>
      </c:barChart>
      <c:catAx>
        <c:axId val="393325056"/>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InterFace" panose="020B0503030203020204"/>
                <a:ea typeface="+mn-ea"/>
                <a:cs typeface="+mn-cs"/>
              </a:defRPr>
            </a:pPr>
            <a:endParaRPr lang="en-US"/>
          </a:p>
        </c:txPr>
        <c:crossAx val="314614640"/>
        <c:crosses val="autoZero"/>
        <c:auto val="1"/>
        <c:lblAlgn val="ctr"/>
        <c:lblOffset val="100"/>
        <c:noMultiLvlLbl val="0"/>
      </c:catAx>
      <c:valAx>
        <c:axId val="314614640"/>
        <c:scaling>
          <c:orientation val="minMax"/>
          <c:max val="101"/>
          <c:min val="0"/>
        </c:scaling>
        <c:delete val="1"/>
        <c:axPos val="b"/>
        <c:numFmt formatCode="0%" sourceLinked="0"/>
        <c:majorTickMark val="out"/>
        <c:minorTickMark val="none"/>
        <c:tickLblPos val="nextTo"/>
        <c:crossAx val="393325056"/>
        <c:crosses val="autoZero"/>
        <c:crossBetween val="between"/>
        <c:majorUnit val="0.1"/>
      </c:valAx>
      <c:spPr>
        <a:noFill/>
        <a:ln w="25400">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InterFace" panose="020B0503030203020204"/>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772671"/>
            <a:ext cx="3037840" cy="46340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772671"/>
            <a:ext cx="3037840" cy="463407"/>
          </a:xfrm>
          <a:prstGeom prst="rect">
            <a:avLst/>
          </a:prstGeom>
        </p:spPr>
        <p:txBody>
          <a:bodyPr vert="horz" lIns="91440" tIns="45720" rIns="91440" bIns="45720" rtlCol="0" anchor="b"/>
          <a:lstStyle>
            <a:lvl1pPr algn="r">
              <a:defRPr sz="1200"/>
            </a:lvl1pPr>
          </a:lstStyle>
          <a:p>
            <a:fld id="{092E6626-612B-455B-9FD1-DD7A1306BEA5}" type="slidenum">
              <a:rPr lang="en-US" smtClean="0"/>
              <a:t>‹#›</a:t>
            </a:fld>
            <a:endParaRPr lang="en-US"/>
          </a:p>
        </p:txBody>
      </p:sp>
      <p:sp>
        <p:nvSpPr>
          <p:cNvPr id="6" name="Date Placeholder 5"/>
          <p:cNvSpPr>
            <a:spLocks noGrp="1"/>
          </p:cNvSpPr>
          <p:nvPr>
            <p:ph type="dt" sz="quarter" idx="1"/>
          </p:nvPr>
        </p:nvSpPr>
        <p:spPr>
          <a:xfrm>
            <a:off x="3970938" y="0"/>
            <a:ext cx="3037840" cy="463408"/>
          </a:xfrm>
          <a:prstGeom prst="rect">
            <a:avLst/>
          </a:prstGeom>
        </p:spPr>
        <p:txBody>
          <a:bodyPr vert="horz" lIns="91440" tIns="45720" rIns="91440" bIns="45720" rtlCol="0"/>
          <a:lstStyle>
            <a:lvl1pPr algn="r">
              <a:defRPr sz="1200"/>
            </a:lvl1pPr>
          </a:lstStyle>
          <a:p>
            <a:fld id="{236AF209-B9D8-5A44-A745-F19C0FB259FD}" type="datetimeFigureOut">
              <a:rPr lang="en-US" smtClean="0"/>
              <a:t>9/24/2020</a:t>
            </a:fld>
            <a:endParaRPr lang="en-US"/>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1440" tIns="45720" rIns="91440" bIns="45720" rtlCol="0"/>
          <a:lstStyle>
            <a:lvl1pPr algn="r">
              <a:defRPr sz="1200"/>
            </a:lvl1pPr>
          </a:lstStyle>
          <a:p>
            <a:fld id="{03A1D146-B4E0-1741-B9EE-9789392EFCC4}" type="datetimeFigureOut">
              <a:rPr lang="en-US" smtClean="0"/>
              <a:t>9/24/2020</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387138"/>
            <a:ext cx="5608320" cy="415623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37840" cy="46180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1440" tIns="45720" rIns="91440" bIns="45720"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7863621-2E60-B848-8968-B0341E26A312}" type="slidenum">
              <a:rPr lang="en-US" smtClean="0"/>
              <a:t>2</a:t>
            </a:fld>
            <a:endParaRPr lang="en-US"/>
          </a:p>
        </p:txBody>
      </p:sp>
    </p:spTree>
    <p:extLst>
      <p:ext uri="{BB962C8B-B14F-4D97-AF65-F5344CB8AC3E}">
        <p14:creationId xmlns:p14="http://schemas.microsoft.com/office/powerpoint/2010/main" val="526058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7863621-2E60-B848-8968-B0341E26A312}" type="slidenum">
              <a:rPr lang="en-US" smtClean="0"/>
              <a:t>8</a:t>
            </a:fld>
            <a:endParaRPr lang="en-US"/>
          </a:p>
        </p:txBody>
      </p:sp>
    </p:spTree>
    <p:extLst>
      <p:ext uri="{BB962C8B-B14F-4D97-AF65-F5344CB8AC3E}">
        <p14:creationId xmlns:p14="http://schemas.microsoft.com/office/powerpoint/2010/main" val="33326589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MWF Title Slide">
    <p:bg>
      <p:bgPr>
        <a:solidFill>
          <a:schemeClr val="bg2"/>
        </a:solidFill>
        <a:effectLst/>
      </p:bgPr>
    </p:bg>
    <p:spTree>
      <p:nvGrpSpPr>
        <p:cNvPr id="1" name=""/>
        <p:cNvGrpSpPr/>
        <p:nvPr/>
      </p:nvGrpSpPr>
      <p:grpSpPr>
        <a:xfrm>
          <a:off x="0" y="0"/>
          <a:ext cx="0" cy="0"/>
          <a:chOff x="0" y="0"/>
          <a:chExt cx="0" cy="0"/>
        </a:xfrm>
      </p:grpSpPr>
      <p:sp>
        <p:nvSpPr>
          <p:cNvPr id="49" name="Rectangle 48"/>
          <p:cNvSpPr/>
          <p:nvPr userDrawn="1"/>
        </p:nvSpPr>
        <p:spPr>
          <a:xfrm>
            <a:off x="215516" y="0"/>
            <a:ext cx="892848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spc="0">
                <a:solidFill>
                  <a:schemeClr val="bg1"/>
                </a:solidFill>
              </a:defRPr>
            </a:lvl1pPr>
          </a:lstStyle>
          <a:p>
            <a:pPr lvl="0"/>
            <a:r>
              <a:rPr lang="en-US"/>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800" b="1" spc="0" baseline="0">
                <a:solidFill>
                  <a:schemeClr val="bg1"/>
                </a:solidFill>
                <a:effectLst/>
              </a:defRPr>
            </a:lvl1pPr>
          </a:lstStyle>
          <a:p>
            <a:r>
              <a:rPr lang="en-US"/>
              <a:t>Click to edit Master title style</a:t>
            </a:r>
          </a:p>
        </p:txBody>
      </p:sp>
      <p:sp>
        <p:nvSpPr>
          <p:cNvPr id="3" name="Subtitle 2"/>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spc="0" baseline="0">
                <a:solidFill>
                  <a:schemeClr val="bg1"/>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sub text</a:t>
            </a:r>
          </a:p>
        </p:txBody>
      </p:sp>
      <p:sp>
        <p:nvSpPr>
          <p:cNvPr id="4" name="Rectangle 3"/>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0" name="Straight Connector 39"/>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extLst>
      <p:ext uri="{BB962C8B-B14F-4D97-AF65-F5344CB8AC3E}">
        <p14:creationId xmlns:p14="http://schemas.microsoft.com/office/powerpoint/2010/main" val="3093063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MWF Section 2 Photo - Green">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4">
                    <a:lumMod val="20000"/>
                    <a:lumOff val="80000"/>
                  </a:schemeClr>
                </a:solidFill>
              </a:defRPr>
            </a:lvl1pPr>
          </a:lstStyle>
          <a:p>
            <a:pPr lvl="0"/>
            <a:r>
              <a:rPr lang="en-US"/>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
        <p:nvSpPr>
          <p:cNvPr id="10" name="Text Placeholder 3"/>
          <p:cNvSpPr>
            <a:spLocks noGrp="1"/>
          </p:cNvSpPr>
          <p:nvPr>
            <p:ph type="body" sz="quarter" idx="14" hasCustomPrompt="1"/>
          </p:nvPr>
        </p:nvSpPr>
        <p:spPr>
          <a:xfrm>
            <a:off x="5080001"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MWF Section 2 Photo - Purpl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5">
                    <a:lumMod val="20000"/>
                    <a:lumOff val="80000"/>
                  </a:schemeClr>
                </a:solidFill>
              </a:defRPr>
            </a:lvl1pPr>
          </a:lstStyle>
          <a:p>
            <a:pPr lvl="0"/>
            <a:r>
              <a:rPr lang="en-US"/>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
        <p:nvSpPr>
          <p:cNvPr id="10" name="Text Placeholder 3"/>
          <p:cNvSpPr>
            <a:spLocks noGrp="1"/>
          </p:cNvSpPr>
          <p:nvPr>
            <p:ph type="body" sz="quarter" idx="14" hasCustomPrompt="1"/>
          </p:nvPr>
        </p:nvSpPr>
        <p:spPr>
          <a:xfrm>
            <a:off x="5080001"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MWF Section 3 Photo - Blu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a:t>1</a:t>
            </a:r>
          </a:p>
        </p:txBody>
      </p:sp>
      <p:sp>
        <p:nvSpPr>
          <p:cNvPr id="13" name="Rectangle 12"/>
          <p:cNvSpPr/>
          <p:nvPr userDrawn="1"/>
        </p:nvSpPr>
        <p:spPr>
          <a:xfrm>
            <a:off x="-1" y="1351722"/>
            <a:ext cx="9144001" cy="14335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Click icon to add picture</a:t>
            </a:r>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1">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cxnSp>
        <p:nvCxnSpPr>
          <p:cNvPr id="50" name="Straight Connector 49"/>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MWF Section 3 Photo - Orang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Click icon to add picture</a:t>
            </a:r>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11"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a:t>1</a:t>
            </a:r>
          </a:p>
        </p:txBody>
      </p:sp>
      <p:cxnSp>
        <p:nvCxnSpPr>
          <p:cNvPr id="12" name="Straight Connector 11"/>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MWF Section 3 Photo - Teal">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Click icon to add picture</a:t>
            </a:r>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bg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a:t>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MWF Section 3 Photo - Green">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71B25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rgbClr val="D3E3B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Click icon to add picture</a:t>
            </a:r>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4">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a:t>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MWF Section 3 Photo - Purpl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5F5A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rgbClr val="BCB8D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Click icon to add picture</a:t>
            </a:r>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5">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a:t>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MWF Content Blue">
    <p:bg>
      <p:bgPr>
        <a:solidFill>
          <a:srgbClr val="044C7F"/>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 Placeholder 6"/>
          <p:cNvSpPr>
            <a:spLocks noGrp="1"/>
          </p:cNvSpPr>
          <p:nvPr>
            <p:ph type="body" sz="quarter" idx="13"/>
          </p:nvPr>
        </p:nvSpPr>
        <p:spPr>
          <a:xfrm>
            <a:off x="627435" y="1828800"/>
            <a:ext cx="7919046" cy="4023360"/>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a:solidFill>
                <a:schemeClr val="accent1">
                  <a:lumMod val="20000"/>
                  <a:lumOff val="80000"/>
                </a:schemeClr>
              </a:solidFill>
              <a:latin typeface="+mn-lt"/>
            </a:endParaRPr>
          </a:p>
        </p:txBody>
      </p:sp>
      <p:sp>
        <p:nvSpPr>
          <p:cNvPr id="2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426188783"/>
      </p:ext>
    </p:extLst>
  </p:cSld>
  <p:clrMapOvr>
    <a:masterClrMapping/>
  </p:clrMapOvr>
  <p:hf sldNum="0" hd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MWF Content Blue - 2 Columns">
    <p:bg>
      <p:bgPr>
        <a:solidFill>
          <a:srgbClr val="044C7F"/>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 Placeholder 6"/>
          <p:cNvSpPr>
            <a:spLocks noGrp="1"/>
          </p:cNvSpPr>
          <p:nvPr>
            <p:ph type="body" sz="quarter" idx="13"/>
          </p:nvPr>
        </p:nvSpPr>
        <p:spPr>
          <a:xfrm>
            <a:off x="627435" y="1828798"/>
            <a:ext cx="3834781" cy="4023361"/>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a:solidFill>
                <a:schemeClr val="accent1">
                  <a:lumMod val="20000"/>
                  <a:lumOff val="80000"/>
                </a:schemeClr>
              </a:solidFill>
              <a:latin typeface="+mn-lt"/>
            </a:endParaRPr>
          </a:p>
        </p:txBody>
      </p:sp>
      <p:sp>
        <p:nvSpPr>
          <p:cNvPr id="12" name="Text Placeholder 6"/>
          <p:cNvSpPr>
            <a:spLocks noGrp="1"/>
          </p:cNvSpPr>
          <p:nvPr>
            <p:ph type="body" sz="quarter" idx="17"/>
          </p:nvPr>
        </p:nvSpPr>
        <p:spPr>
          <a:xfrm>
            <a:off x="4711700" y="1828798"/>
            <a:ext cx="3834781" cy="4023361"/>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hf sldNum="0" hd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MWF Content Blue - Round Photo">
    <p:bg>
      <p:bgPr>
        <a:solidFill>
          <a:srgbClr val="044C7F"/>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a:solidFill>
                <a:schemeClr val="accent1">
                  <a:lumMod val="20000"/>
                  <a:lumOff val="80000"/>
                </a:schemeClr>
              </a:solidFill>
              <a:latin typeface="+mn-lt"/>
            </a:endParaRPr>
          </a:p>
        </p:txBody>
      </p:sp>
      <p:sp>
        <p:nvSpPr>
          <p:cNvPr id="10"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1"/>
                </a:solidFill>
              </a:defRPr>
            </a:lvl1pPr>
          </a:lstStyle>
          <a:p>
            <a:r>
              <a:rPr lang="en-US"/>
              <a:t>Click icon to add picture</a:t>
            </a:r>
          </a:p>
        </p:txBody>
      </p:sp>
      <p:sp>
        <p:nvSpPr>
          <p:cNvPr id="11" name="Text Placeholder 6"/>
          <p:cNvSpPr>
            <a:spLocks noGrp="1"/>
          </p:cNvSpPr>
          <p:nvPr>
            <p:ph type="body" sz="quarter" idx="20"/>
          </p:nvPr>
        </p:nvSpPr>
        <p:spPr>
          <a:xfrm>
            <a:off x="627435" y="1828798"/>
            <a:ext cx="3834781" cy="4023361"/>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p>
        </p:txBody>
      </p:sp>
      <p:pic>
        <p:nvPicPr>
          <p:cNvPr id="12" name="Picture 11"/>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WMF Section 1 - Blue">
    <p:spTree>
      <p:nvGrpSpPr>
        <p:cNvPr id="1" name=""/>
        <p:cNvGrpSpPr/>
        <p:nvPr/>
      </p:nvGrpSpPr>
      <p:grpSpPr>
        <a:xfrm>
          <a:off x="0" y="0"/>
          <a:ext cx="0" cy="0"/>
          <a:chOff x="0" y="0"/>
          <a:chExt cx="0" cy="0"/>
        </a:xfrm>
      </p:grpSpPr>
      <p:sp>
        <p:nvSpPr>
          <p:cNvPr id="2" name="Rectangle 1"/>
          <p:cNvSpPr/>
          <p:nvPr userDrawn="1"/>
        </p:nvSpPr>
        <p:spPr>
          <a:xfrm>
            <a:off x="217054" y="0"/>
            <a:ext cx="8928484" cy="6858000"/>
          </a:xfrm>
          <a:prstGeom prst="rect">
            <a:avLst/>
          </a:prstGeom>
          <a:solidFill>
            <a:srgbClr val="044C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47"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a:solidFill>
                <a:schemeClr val="accent1">
                  <a:lumMod val="20000"/>
                  <a:lumOff val="80000"/>
                </a:schemeClr>
              </a:solidFill>
              <a:latin typeface="+mn-lt"/>
            </a:endParaRPr>
          </a:p>
        </p:txBody>
      </p:sp>
      <p:sp>
        <p:nvSpPr>
          <p:cNvPr id="16"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7"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13024889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a:solidFill>
                <a:schemeClr val="tx2"/>
              </a:solidFill>
              <a:latin typeface="+mn-lt"/>
            </a:endParaRPr>
          </a:p>
        </p:txBody>
      </p:sp>
      <p:sp>
        <p:nvSpPr>
          <p:cNvPr id="13" name="Text Placeholder 6"/>
          <p:cNvSpPr>
            <a:spLocks noGrp="1"/>
          </p:cNvSpPr>
          <p:nvPr>
            <p:ph type="body" sz="quarter" idx="16"/>
          </p:nvPr>
        </p:nvSpPr>
        <p:spPr>
          <a:xfrm>
            <a:off x="627434" y="1828800"/>
            <a:ext cx="7919047"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MWF Text White+Blue 2 Columns">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a:solidFill>
                <a:schemeClr val="tx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6"/>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CMWF Text White+Blue - Photo Round">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a:solidFill>
                <a:schemeClr val="tx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tx2"/>
                </a:solidFill>
              </a:defRPr>
            </a:lvl1pPr>
          </a:lstStyle>
          <a:p>
            <a:r>
              <a:rPr lang="en-US"/>
              <a:t>Click icon to add picture</a:t>
            </a:r>
          </a:p>
        </p:txBody>
      </p:sp>
      <p:sp>
        <p:nvSpPr>
          <p:cNvPr id="15"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2249687676"/>
      </p:ext>
    </p:extLst>
  </p:cSld>
  <p:clrMapOvr>
    <a:masterClrMapping/>
  </p:clrMapOvr>
  <p:hf sldNum="0"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masterClrMapping/>
  </p:clrMapOvr>
  <p:hf sldNum="0"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MWF Flowchart - Blue">
    <p:bg>
      <p:bgPr>
        <a:solidFill>
          <a:schemeClr val="bg1"/>
        </a:solidFill>
        <a:effectLst/>
      </p:bgPr>
    </p:bg>
    <p:spTree>
      <p:nvGrpSpPr>
        <p:cNvPr id="1" name=""/>
        <p:cNvGrpSpPr/>
        <p:nvPr/>
      </p:nvGrpSpPr>
      <p:grpSpPr>
        <a:xfrm>
          <a:off x="0" y="0"/>
          <a:ext cx="0" cy="0"/>
          <a:chOff x="0" y="0"/>
          <a:chExt cx="0" cy="0"/>
        </a:xfrm>
      </p:grpSpPr>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pic>
        <p:nvPicPr>
          <p:cNvPr id="33" name="Picture 3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34" name="Text Placeholder 4"/>
          <p:cNvSpPr>
            <a:spLocks noGrp="1"/>
          </p:cNvSpPr>
          <p:nvPr>
            <p:ph type="body" sz="quarter" idx="33"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35" name="Straight Connector 34"/>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36" name="Rectangle 35"/>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37"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masterClrMapping/>
  </p:clrMapOvr>
  <p:hf sldNum="0"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MWF Text White+Orang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2"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5" name="Text Placeholder 6"/>
          <p:cNvSpPr>
            <a:spLocks noGrp="1"/>
          </p:cNvSpPr>
          <p:nvPr>
            <p:ph type="body" sz="quarter" idx="16"/>
          </p:nvPr>
        </p:nvSpPr>
        <p:spPr>
          <a:xfrm>
            <a:off x="627434" y="1828800"/>
            <a:ext cx="7919047"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MWF Text White+Orange 2 Columns">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6"/>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accent2"/>
                </a:solidFill>
              </a:defRPr>
            </a:lvl1pPr>
          </a:lstStyle>
          <a:p>
            <a:r>
              <a:rPr lang="en-US"/>
              <a:t>Click icon to add picture</a:t>
            </a: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9939"/>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lumMod val="20000"/>
                    <a:lumOff val="80000"/>
                  </a:schemeClr>
                </a:solidFill>
                <a:latin typeface="+mn-lt"/>
              </a:rPr>
              <a:pPr algn="r"/>
              <a:t>‹#›</a:t>
            </a:fld>
            <a:endParaRPr lang="en-US" sz="900">
              <a:solidFill>
                <a:schemeClr val="accent2">
                  <a:lumMod val="20000"/>
                  <a:lumOff val="80000"/>
                </a:schemeClr>
              </a:solidFill>
              <a:latin typeface="+mn-lt"/>
            </a:endParaRPr>
          </a:p>
        </p:txBody>
      </p:sp>
      <p:pic>
        <p:nvPicPr>
          <p:cNvPr id="12" name="Picture 11"/>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MWF Table - Orang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p>
        </p:txBody>
      </p:sp>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masterClrMapping/>
  </p:clrMapOvr>
  <p:hf sldNum="0" hd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mart Art Layout: 02">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pic>
        <p:nvPicPr>
          <p:cNvPr id="33" name="Picture 3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34" name="Text Placeholder 4"/>
          <p:cNvSpPr>
            <a:spLocks noGrp="1"/>
          </p:cNvSpPr>
          <p:nvPr>
            <p:ph type="body" sz="quarter" idx="33"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35" name="Straight Connector 34"/>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37"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618709387"/>
      </p:ext>
    </p:extLst>
  </p:cSld>
  <p:clrMapOvr>
    <a:masterClrMapping/>
  </p:clrMapOvr>
  <p:hf sldNum="0" hd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5_Content Layout: 02">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2"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5" name="Text Placeholder 6"/>
          <p:cNvSpPr>
            <a:spLocks noGrp="1"/>
          </p:cNvSpPr>
          <p:nvPr>
            <p:ph type="body" sz="quarter" idx="16"/>
          </p:nvPr>
        </p:nvSpPr>
        <p:spPr>
          <a:xfrm>
            <a:off x="627434" y="1828800"/>
            <a:ext cx="7919047"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6"/>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6_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2"/>
                </a:solidFill>
              </a:defRPr>
            </a:lvl1pPr>
          </a:lstStyle>
          <a:p>
            <a:r>
              <a:rPr lang="en-US"/>
              <a:t>Click icon to add picture</a:t>
            </a: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MWF Table - Teal">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p>
        </p:txBody>
      </p:sp>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masterClrMapping/>
  </p:clrMapOvr>
  <p:hf sldNum="0" hdr="0" dt="0"/>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MWF Graph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8"/>
            <a:ext cx="8091115" cy="4054959"/>
          </a:xfrm>
        </p:spPr>
        <p:txBody>
          <a:bodyPr>
            <a:normAutofit/>
          </a:bodyPr>
          <a:lstStyle>
            <a:lvl1pPr marL="0" indent="0">
              <a:buNone/>
              <a:defRPr sz="1600">
                <a:solidFill>
                  <a:srgbClr val="4C515A"/>
                </a:solidFill>
              </a:defRPr>
            </a:lvl1pPr>
          </a:lstStyle>
          <a:p>
            <a:r>
              <a:rPr lang="en-US"/>
              <a:t>Click icon to add chart</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2"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4"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masterClrMapping/>
  </p:clrMapOvr>
  <p:hf sldNum="0" hdr="0" dt="0"/>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MWF Arrow Chart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pic>
        <p:nvPicPr>
          <p:cNvPr id="33" name="Picture 3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34" name="Text Placeholder 4"/>
          <p:cNvSpPr>
            <a:spLocks noGrp="1"/>
          </p:cNvSpPr>
          <p:nvPr>
            <p:ph type="body" sz="quarter" idx="33"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35" name="Straight Connector 34"/>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3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masterClrMapping/>
  </p:clrMapOvr>
  <p:hf sldNum="0" hdr="0" dt="0"/>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MWF Quote - Blu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tx2">
                    <a:lumMod val="20000"/>
                    <a:lumOff val="80000"/>
                  </a:schemeClr>
                </a:solidFill>
              </a:defRPr>
            </a:lvl1pPr>
          </a:lstStyle>
          <a:p>
            <a:pPr lvl="0"/>
            <a:r>
              <a:rPr lang="en-US"/>
              <a:t>Insert Source Info</a:t>
            </a: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
        <p:nvSpPr>
          <p:cNvPr id="14" name="Text Placeholder 3"/>
          <p:cNvSpPr>
            <a:spLocks noGrp="1"/>
          </p:cNvSpPr>
          <p:nvPr>
            <p:ph type="body" sz="quarter" idx="16"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5"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a:solidFill>
                <a:schemeClr val="accent1">
                  <a:lumMod val="20000"/>
                  <a:lumOff val="80000"/>
                </a:schemeClr>
              </a:solidFill>
              <a:latin typeface="+mn-lt"/>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MWF Quote - Orang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0">
            <a:noFill/>
          </a:ln>
        </p:spPr>
        <p:txBody>
          <a:bodyPr anchor="ctr"/>
          <a:lstStyle>
            <a:lvl1pPr marL="0" indent="0" algn="ctr">
              <a:buFontTx/>
              <a:buNone/>
              <a:defRPr b="1">
                <a:solidFill>
                  <a:schemeClr val="bg1"/>
                </a:solidFill>
              </a:defRPr>
            </a:lvl1pPr>
          </a:lstStyle>
          <a:p>
            <a:r>
              <a:rPr lang="en-US"/>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2">
                    <a:lumMod val="40000"/>
                    <a:lumOff val="60000"/>
                  </a:schemeClr>
                </a:solidFill>
              </a:defRPr>
            </a:lvl1pPr>
          </a:lstStyle>
          <a:p>
            <a:pPr lvl="0"/>
            <a:r>
              <a:rPr lang="en-US"/>
              <a:t>Insert Source Info</a:t>
            </a:r>
          </a:p>
        </p:txBody>
      </p:sp>
      <p:pic>
        <p:nvPicPr>
          <p:cNvPr id="15" name="Picture 14"/>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
        <p:nvSpPr>
          <p:cNvPr id="11" name="Text Placeholder 3"/>
          <p:cNvSpPr>
            <a:spLocks noGrp="1"/>
          </p:cNvSpPr>
          <p:nvPr>
            <p:ph type="body" sz="quarter" idx="16"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2"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lumMod val="40000"/>
                    <a:lumOff val="60000"/>
                  </a:schemeClr>
                </a:solidFill>
                <a:latin typeface="+mn-lt"/>
              </a:rPr>
              <a:pPr algn="r"/>
              <a:t>‹#›</a:t>
            </a:fld>
            <a:endParaRPr lang="en-US" sz="900">
              <a:solidFill>
                <a:schemeClr val="accent2">
                  <a:lumMod val="40000"/>
                  <a:lumOff val="60000"/>
                </a:schemeClr>
              </a:solidFill>
              <a:latin typeface="+mn-lt"/>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MWF Section 1 - Teal">
    <p:spTree>
      <p:nvGrpSpPr>
        <p:cNvPr id="1" name=""/>
        <p:cNvGrpSpPr/>
        <p:nvPr/>
      </p:nvGrpSpPr>
      <p:grpSpPr>
        <a:xfrm>
          <a:off x="0" y="0"/>
          <a:ext cx="0" cy="0"/>
          <a:chOff x="0" y="0"/>
          <a:chExt cx="0" cy="0"/>
        </a:xfrm>
      </p:grpSpPr>
      <p:sp>
        <p:nvSpPr>
          <p:cNvPr id="2" name="Rectangle 1"/>
          <p:cNvSpPr/>
          <p:nvPr userDrawn="1"/>
        </p:nvSpPr>
        <p:spPr>
          <a:xfrm>
            <a:off x="217054" y="0"/>
            <a:ext cx="892848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8"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9"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bg2">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10"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lumMod val="40000"/>
                    <a:lumOff val="60000"/>
                  </a:schemeClr>
                </a:solidFill>
                <a:latin typeface="+mn-lt"/>
              </a:rPr>
              <a:pPr algn="r"/>
              <a:t>‹#›</a:t>
            </a:fld>
            <a:endParaRPr lang="en-US" sz="900">
              <a:solidFill>
                <a:schemeClr val="bg2">
                  <a:lumMod val="40000"/>
                  <a:lumOff val="60000"/>
                </a:schemeClr>
              </a:solidFill>
              <a:latin typeface="+mn-lt"/>
            </a:endParaRP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MWF Quote - Teal">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bg2">
                    <a:lumMod val="20000"/>
                    <a:lumOff val="80000"/>
                  </a:schemeClr>
                </a:solidFill>
              </a:defRPr>
            </a:lvl1pPr>
          </a:lstStyle>
          <a:p>
            <a:pPr lvl="0"/>
            <a:r>
              <a:rPr lang="en-US"/>
              <a:t>Insert Source Info</a:t>
            </a: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
        <p:nvSpPr>
          <p:cNvPr id="12" name="Text Placeholder 3"/>
          <p:cNvSpPr>
            <a:spLocks noGrp="1"/>
          </p:cNvSpPr>
          <p:nvPr>
            <p:ph type="body" sz="quarter" idx="16"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lumMod val="40000"/>
                    <a:lumOff val="60000"/>
                  </a:schemeClr>
                </a:solidFill>
                <a:latin typeface="+mn-lt"/>
              </a:rPr>
              <a:pPr algn="r"/>
              <a:t>‹#›</a:t>
            </a:fld>
            <a:endParaRPr lang="en-US" sz="900">
              <a:solidFill>
                <a:schemeClr val="bg2">
                  <a:lumMod val="40000"/>
                  <a:lumOff val="60000"/>
                </a:schemeClr>
              </a:solidFill>
              <a:latin typeface="+mn-lt"/>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MWF Quote - Green">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4">
                    <a:lumMod val="40000"/>
                    <a:lumOff val="60000"/>
                  </a:schemeClr>
                </a:solidFill>
              </a:defRPr>
            </a:lvl1pPr>
          </a:lstStyle>
          <a:p>
            <a:pPr lvl="0"/>
            <a:r>
              <a:rPr lang="en-US"/>
              <a:t>Insert Source Info</a:t>
            </a: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
        <p:nvSpPr>
          <p:cNvPr id="12" name="Text Placeholder 3"/>
          <p:cNvSpPr>
            <a:spLocks noGrp="1"/>
          </p:cNvSpPr>
          <p:nvPr>
            <p:ph type="body" sz="quarter" idx="16"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lumMod val="40000"/>
                    <a:lumOff val="60000"/>
                  </a:schemeClr>
                </a:solidFill>
                <a:latin typeface="+mn-lt"/>
              </a:rPr>
              <a:pPr algn="r"/>
              <a:t>‹#›</a:t>
            </a:fld>
            <a:endParaRPr lang="en-US" sz="900">
              <a:solidFill>
                <a:schemeClr val="accent4">
                  <a:lumMod val="40000"/>
                  <a:lumOff val="60000"/>
                </a:schemeClr>
              </a:solidFill>
              <a:latin typeface="+mn-lt"/>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MWF Quote - Purpl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5">
                    <a:lumMod val="40000"/>
                    <a:lumOff val="60000"/>
                  </a:schemeClr>
                </a:solidFill>
              </a:defRPr>
            </a:lvl1pPr>
          </a:lstStyle>
          <a:p>
            <a:pPr lvl="0"/>
            <a:r>
              <a:rPr lang="en-US"/>
              <a:t>Insert Source Info</a:t>
            </a: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
        <p:nvSpPr>
          <p:cNvPr id="12" name="Text Placeholder 3"/>
          <p:cNvSpPr>
            <a:spLocks noGrp="1"/>
          </p:cNvSpPr>
          <p:nvPr>
            <p:ph type="body" sz="quarter" idx="16"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5">
                    <a:lumMod val="40000"/>
                    <a:lumOff val="60000"/>
                  </a:schemeClr>
                </a:solidFill>
                <a:latin typeface="+mn-lt"/>
              </a:rPr>
              <a:pPr algn="r"/>
              <a:t>‹#›</a:t>
            </a:fld>
            <a:endParaRPr lang="en-US" sz="900">
              <a:solidFill>
                <a:schemeClr val="accent5">
                  <a:lumMod val="40000"/>
                  <a:lumOff val="60000"/>
                </a:schemeClr>
              </a:solidFill>
              <a:latin typeface="+mn-lt"/>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12A7DB-00AA-4B45-A271-52E23B3215EA}"/>
              </a:ext>
            </a:extLst>
          </p:cNvPr>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Chart Placeholder 5">
            <a:extLst>
              <a:ext uri="{FF2B5EF4-FFF2-40B4-BE49-F238E27FC236}">
                <a16:creationId xmlns:a16="http://schemas.microsoft.com/office/drawing/2014/main" id="{1F9C27C3-804C-4F38-AD87-255F226C5766}"/>
              </a:ext>
            </a:extLst>
          </p:cNvPr>
          <p:cNvSpPr>
            <a:spLocks noGrp="1"/>
          </p:cNvSpPr>
          <p:nvPr>
            <p:ph type="chart" sz="quarter" idx="19"/>
          </p:nvPr>
        </p:nvSpPr>
        <p:spPr>
          <a:xfrm>
            <a:off x="71501" y="1052736"/>
            <a:ext cx="9000999" cy="4596104"/>
          </a:xfrm>
        </p:spPr>
        <p:txBody>
          <a:bodyPr>
            <a:normAutofit/>
          </a:bodyPr>
          <a:lstStyle>
            <a:lvl1pPr>
              <a:defRPr sz="1300">
                <a:solidFill>
                  <a:srgbClr val="4C515A"/>
                </a:solidFill>
              </a:defRPr>
            </a:lvl1pPr>
          </a:lstStyle>
          <a:p>
            <a:endParaRPr lang="en-US"/>
          </a:p>
        </p:txBody>
      </p:sp>
      <p:sp>
        <p:nvSpPr>
          <p:cNvPr id="5" name="Text Placeholder 9">
            <a:extLst>
              <a:ext uri="{FF2B5EF4-FFF2-40B4-BE49-F238E27FC236}">
                <a16:creationId xmlns:a16="http://schemas.microsoft.com/office/drawing/2014/main" id="{BD3C9A03-64C1-41D8-AFC4-5DC62ED49E9C}"/>
              </a:ext>
            </a:extLst>
          </p:cNvPr>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cxnSp>
        <p:nvCxnSpPr>
          <p:cNvPr id="6" name="Straight Connector 5">
            <a:extLst>
              <a:ext uri="{FF2B5EF4-FFF2-40B4-BE49-F238E27FC236}">
                <a16:creationId xmlns:a16="http://schemas.microsoft.com/office/drawing/2014/main" id="{ACB0B400-8AFB-49B4-BCDB-EFB0F1BDF25A}"/>
              </a:ext>
            </a:extLst>
          </p:cNvPr>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C081D3CB-30D3-4E5B-ADBC-119D9A4C805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Tree>
    <p:extLst>
      <p:ext uri="{BB962C8B-B14F-4D97-AF65-F5344CB8AC3E}">
        <p14:creationId xmlns:p14="http://schemas.microsoft.com/office/powerpoint/2010/main" val="101131033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Graph Layout: 01">
    <p:bg>
      <p:bgPr>
        <a:solidFill>
          <a:schemeClr val="bg1"/>
        </a:solidFill>
        <a:effectLst/>
      </p:bgPr>
    </p:bg>
    <p:spTree>
      <p:nvGrpSpPr>
        <p:cNvPr id="1" name=""/>
        <p:cNvGrpSpPr/>
        <p:nvPr/>
      </p:nvGrpSpPr>
      <p:grpSpPr>
        <a:xfrm>
          <a:off x="0" y="0"/>
          <a:ext cx="0" cy="0"/>
          <a:chOff x="0" y="0"/>
          <a:chExt cx="0" cy="0"/>
        </a:xfrm>
      </p:grpSpPr>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8" name="Rectangle 7">
            <a:extLst>
              <a:ext uri="{FF2B5EF4-FFF2-40B4-BE49-F238E27FC236}">
                <a16:creationId xmlns:a16="http://schemas.microsoft.com/office/drawing/2014/main" id="{447EE5BF-10A2-4B1A-B482-2B248D5EC84D}"/>
              </a:ext>
            </a:extLst>
          </p:cNvPr>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Chart Placeholder 5">
            <a:extLst>
              <a:ext uri="{FF2B5EF4-FFF2-40B4-BE49-F238E27FC236}">
                <a16:creationId xmlns:a16="http://schemas.microsoft.com/office/drawing/2014/main" id="{CB2E600E-04D2-4E4E-AD93-159B2544EE3A}"/>
              </a:ext>
            </a:extLst>
          </p:cNvPr>
          <p:cNvSpPr txBox="1">
            <a:spLocks/>
          </p:cNvSpPr>
          <p:nvPr userDrawn="1"/>
        </p:nvSpPr>
        <p:spPr>
          <a:xfrm>
            <a:off x="71501" y="1052736"/>
            <a:ext cx="9000999" cy="4596104"/>
          </a:xfrm>
          <a:prstGeom prst="rect">
            <a:avLst/>
          </a:prstGeom>
        </p:spPr>
        <p:txBody>
          <a:bodyPr vert="horz" lIns="0" tIns="0" rIns="0" bIns="0" rtlCol="0">
            <a:normAutofit/>
          </a:bodyPr>
          <a:lstStyle>
            <a:lvl1pPr marL="171446" indent="-171446" algn="l" defTabSz="914378" rtl="0" eaLnBrk="1" latinLnBrk="0" hangingPunct="1">
              <a:spcBef>
                <a:spcPct val="20000"/>
              </a:spcBef>
              <a:buClr>
                <a:schemeClr val="accent1"/>
              </a:buClr>
              <a:buFont typeface="Arial" panose="020B0604020202020204" pitchFamily="34" charset="0"/>
              <a:buChar char="•"/>
              <a:defRPr sz="1300" kern="800" spc="-10">
                <a:solidFill>
                  <a:srgbClr val="4C515A"/>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71446" marR="0" lvl="0" indent="-171446" algn="l" defTabSz="914378" rtl="0" eaLnBrk="1" fontAlgn="auto" latinLnBrk="0" hangingPunct="1">
              <a:lnSpc>
                <a:spcPct val="100000"/>
              </a:lnSpc>
              <a:spcBef>
                <a:spcPct val="20000"/>
              </a:spcBef>
              <a:spcAft>
                <a:spcPts val="0"/>
              </a:spcAft>
              <a:buClr>
                <a:srgbClr val="044C7F"/>
              </a:buClr>
              <a:buSzTx/>
              <a:buFont typeface="Arial" panose="020B0604020202020204" pitchFamily="34" charset="0"/>
              <a:buChar char="•"/>
              <a:tabLst/>
              <a:defRPr/>
            </a:pPr>
            <a:endParaRPr kumimoji="0" lang="en-US" sz="1300" b="0" i="0" u="none" strike="noStrike" kern="800" cap="none" spc="-10" normalizeH="0" baseline="0" noProof="0">
              <a:ln>
                <a:noFill/>
              </a:ln>
              <a:solidFill>
                <a:srgbClr val="4C515A"/>
              </a:solidFill>
              <a:effectLst/>
              <a:uLnTx/>
              <a:uFillTx/>
              <a:latin typeface="InterFace"/>
              <a:ea typeface="+mn-ea"/>
              <a:cs typeface="+mn-cs"/>
            </a:endParaRPr>
          </a:p>
        </p:txBody>
      </p:sp>
      <p:sp>
        <p:nvSpPr>
          <p:cNvPr id="17" name="Chart Placeholder 5">
            <a:extLst>
              <a:ext uri="{FF2B5EF4-FFF2-40B4-BE49-F238E27FC236}">
                <a16:creationId xmlns:a16="http://schemas.microsoft.com/office/drawing/2014/main" id="{ED2EDA08-9D7C-4F14-8925-60F14BA100CF}"/>
              </a:ext>
            </a:extLst>
          </p:cNvPr>
          <p:cNvSpPr>
            <a:spLocks noGrp="1"/>
          </p:cNvSpPr>
          <p:nvPr>
            <p:ph type="chart" sz="quarter" idx="19"/>
          </p:nvPr>
        </p:nvSpPr>
        <p:spPr>
          <a:xfrm>
            <a:off x="71564" y="1170813"/>
            <a:ext cx="9000999" cy="4596104"/>
          </a:xfrm>
        </p:spPr>
        <p:txBody>
          <a:bodyPr>
            <a:normAutofit/>
          </a:bodyPr>
          <a:lstStyle>
            <a:lvl1pPr>
              <a:defRPr sz="1300">
                <a:solidFill>
                  <a:srgbClr val="4C515A"/>
                </a:solidFill>
              </a:defRPr>
            </a:lvl1pPr>
          </a:lstStyle>
          <a:p>
            <a:endParaRPr lang="en-US"/>
          </a:p>
        </p:txBody>
      </p:sp>
      <p:sp>
        <p:nvSpPr>
          <p:cNvPr id="18" name="Text Placeholder 9">
            <a:extLst>
              <a:ext uri="{FF2B5EF4-FFF2-40B4-BE49-F238E27FC236}">
                <a16:creationId xmlns:a16="http://schemas.microsoft.com/office/drawing/2014/main" id="{02AC100B-D3B8-4569-ABAF-21AE6AFC86FF}"/>
              </a:ext>
            </a:extLst>
          </p:cNvPr>
          <p:cNvSpPr>
            <a:spLocks noGrp="1"/>
          </p:cNvSpPr>
          <p:nvPr>
            <p:ph type="body" sz="quarter" idx="22"/>
          </p:nvPr>
        </p:nvSpPr>
        <p:spPr>
          <a:xfrm>
            <a:off x="71564" y="5780067"/>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dirty="0"/>
          </a:p>
        </p:txBody>
      </p:sp>
      <p:sp>
        <p:nvSpPr>
          <p:cNvPr id="10" name="TextBox 9">
            <a:extLst>
              <a:ext uri="{FF2B5EF4-FFF2-40B4-BE49-F238E27FC236}">
                <a16:creationId xmlns:a16="http://schemas.microsoft.com/office/drawing/2014/main" id="{B35941CE-9F80-464C-AF21-B45B44DA2031}"/>
              </a:ext>
            </a:extLst>
          </p:cNvPr>
          <p:cNvSpPr txBox="1"/>
          <p:nvPr userDrawn="1"/>
        </p:nvSpPr>
        <p:spPr>
          <a:xfrm>
            <a:off x="2059535" y="6446520"/>
            <a:ext cx="7012963" cy="276999"/>
          </a:xfrm>
          <a:prstGeom prst="rect">
            <a:avLst/>
          </a:prstGeom>
          <a:noFill/>
        </p:spPr>
        <p:txBody>
          <a:bodyPr wrap="square" lIns="0" tIns="0" rIns="0" bIns="0" rtlCol="0" anchor="ctr" anchorCtr="0">
            <a:spAutoFit/>
          </a:bodyPr>
          <a:lstStyle/>
          <a:p>
            <a:r>
              <a:rPr lang="en-US" sz="900" dirty="0">
                <a:solidFill>
                  <a:schemeClr val="tx1"/>
                </a:solidFill>
                <a:latin typeface="InterFace" panose="020B0503030203020204" pitchFamily="34" charset="0"/>
              </a:rPr>
              <a:t>Source: Sara R. Collins, Munira Z. Gunja, and Gabriella N. Aboulafia, </a:t>
            </a:r>
            <a:r>
              <a:rPr lang="en-US" sz="900" i="1" dirty="0">
                <a:solidFill>
                  <a:schemeClr val="tx1"/>
                </a:solidFill>
                <a:latin typeface="InterFace" panose="020B0503030203020204" pitchFamily="34" charset="0"/>
              </a:rPr>
              <a:t>Commonwealth Fund/Election 2020 Battleground State Health Care Poll: </a:t>
            </a:r>
            <a:br>
              <a:rPr lang="en-US" sz="900" i="1" dirty="0">
                <a:solidFill>
                  <a:schemeClr val="tx1"/>
                </a:solidFill>
                <a:latin typeface="InterFace" panose="020B0503030203020204" pitchFamily="34" charset="0"/>
              </a:rPr>
            </a:br>
            <a:r>
              <a:rPr lang="en-US" sz="900" i="1" dirty="0">
                <a:solidFill>
                  <a:schemeClr val="tx1"/>
                </a:solidFill>
                <a:latin typeface="InterFace" panose="020B0503030203020204" pitchFamily="34" charset="0"/>
              </a:rPr>
              <a:t>Which Health Care Issues Matter Most to U.S. Voters?</a:t>
            </a:r>
            <a:r>
              <a:rPr lang="en-US" sz="900" dirty="0">
                <a:solidFill>
                  <a:schemeClr val="tx1"/>
                </a:solidFill>
                <a:latin typeface="InterFace" panose="020B0503030203020204" pitchFamily="34" charset="0"/>
              </a:rPr>
              <a:t> (Commonwealth Fund, Sept. 2020).</a:t>
            </a:r>
          </a:p>
        </p:txBody>
      </p:sp>
    </p:spTree>
    <p:extLst>
      <p:ext uri="{BB962C8B-B14F-4D97-AF65-F5344CB8AC3E}">
        <p14:creationId xmlns:p14="http://schemas.microsoft.com/office/powerpoint/2010/main" val="4094830517"/>
      </p:ext>
    </p:extLst>
  </p:cSld>
  <p:clrMapOvr>
    <a:masterClrMapping/>
  </p:clrMapOvr>
  <p:hf sldNum="0" hdr="0" dt="0"/>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53" name="Title 1"/>
          <p:cNvSpPr>
            <a:spLocks noGrp="1"/>
          </p:cNvSpPr>
          <p:nvPr>
            <p:ph type="ctrTitle" hasCustomPrompt="1"/>
          </p:nvPr>
        </p:nvSpPr>
        <p:spPr>
          <a:xfrm>
            <a:off x="71501"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sp>
        <p:nvSpPr>
          <p:cNvPr id="57" name="Chart Placeholder 5"/>
          <p:cNvSpPr>
            <a:spLocks noGrp="1"/>
          </p:cNvSpPr>
          <p:nvPr>
            <p:ph type="chart" sz="quarter" idx="19"/>
          </p:nvPr>
        </p:nvSpPr>
        <p:spPr>
          <a:xfrm>
            <a:off x="71501"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1"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9" name="Text Placeholder 9"/>
          <p:cNvSpPr>
            <a:spLocks noGrp="1"/>
          </p:cNvSpPr>
          <p:nvPr>
            <p:ph type="body" sz="quarter" idx="23" hasCustomPrompt="1"/>
          </p:nvPr>
        </p:nvSpPr>
        <p:spPr>
          <a:xfrm>
            <a:off x="71501"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Tree>
    <p:extLst>
      <p:ext uri="{BB962C8B-B14F-4D97-AF65-F5344CB8AC3E}">
        <p14:creationId xmlns:p14="http://schemas.microsoft.com/office/powerpoint/2010/main" val="4222998741"/>
      </p:ext>
    </p:extLst>
  </p:cSld>
  <p:clrMapOvr>
    <a:masterClrMapping/>
  </p:clrMapOvr>
  <p:hf sldNum="0" hd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Graph Layout: 05">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71499" y="1052738"/>
            <a:ext cx="4389120" cy="4701151"/>
          </a:xfrm>
        </p:spPr>
        <p:txBody>
          <a:bodyPr>
            <a:normAutofit/>
          </a:bodyPr>
          <a:lstStyle>
            <a:lvl1pPr>
              <a:defRPr sz="1300">
                <a:solidFill>
                  <a:srgbClr val="4C515A"/>
                </a:solidFill>
              </a:defRPr>
            </a:lvl1pPr>
          </a:lstStyle>
          <a:p>
            <a:endParaRPr lang="en-US"/>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10" name="Title 1"/>
          <p:cNvSpPr>
            <a:spLocks noGrp="1"/>
          </p:cNvSpPr>
          <p:nvPr>
            <p:ph type="ctrTitle" hasCustomPrompt="1"/>
          </p:nvPr>
        </p:nvSpPr>
        <p:spPr>
          <a:xfrm>
            <a:off x="71501"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cxnSp>
        <p:nvCxnSpPr>
          <p:cNvPr id="12" name="Straight Connector 11"/>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Text Placeholder 2"/>
          <p:cNvSpPr>
            <a:spLocks noGrp="1"/>
          </p:cNvSpPr>
          <p:nvPr>
            <p:ph type="body" sz="quarter" idx="22" hasCustomPrompt="1"/>
          </p:nvPr>
        </p:nvSpPr>
        <p:spPr>
          <a:xfrm>
            <a:off x="71501"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4" name="Text Placeholder 9"/>
          <p:cNvSpPr>
            <a:spLocks noGrp="1"/>
          </p:cNvSpPr>
          <p:nvPr>
            <p:ph type="body" sz="quarter" idx="23" hasCustomPrompt="1"/>
          </p:nvPr>
        </p:nvSpPr>
        <p:spPr>
          <a:xfrm>
            <a:off x="71501"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15" name="Chart Placeholder 5"/>
          <p:cNvSpPr>
            <a:spLocks noGrp="1"/>
          </p:cNvSpPr>
          <p:nvPr>
            <p:ph type="chart" sz="quarter" idx="24"/>
          </p:nvPr>
        </p:nvSpPr>
        <p:spPr>
          <a:xfrm>
            <a:off x="4683379" y="1052738"/>
            <a:ext cx="4389120" cy="4701151"/>
          </a:xfrm>
        </p:spPr>
        <p:txBody>
          <a:bodyPr>
            <a:normAutofit/>
          </a:bodyPr>
          <a:lstStyle>
            <a:lvl1pPr>
              <a:defRPr sz="1300">
                <a:solidFill>
                  <a:srgbClr val="4C515A"/>
                </a:solidFill>
              </a:defRPr>
            </a:lvl1pPr>
          </a:lstStyle>
          <a:p>
            <a:endParaRPr lang="en-US"/>
          </a:p>
        </p:txBody>
      </p:sp>
      <p:sp>
        <p:nvSpPr>
          <p:cNvPr id="11" name="Rectangle 10"/>
          <p:cNvSpPr/>
          <p:nvPr userDrawn="1"/>
        </p:nvSpPr>
        <p:spPr>
          <a:xfrm>
            <a:off x="1655677" y="6408040"/>
            <a:ext cx="7416824" cy="369332"/>
          </a:xfrm>
          <a:prstGeom prst="rect">
            <a:avLst/>
          </a:prstGeom>
        </p:spPr>
        <p:txBody>
          <a:bodyPr wrap="square">
            <a:sp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a:solidFill>
                  <a:schemeClr val="tx1"/>
                </a:solidFill>
              </a:rPr>
              <a:t>Source: M. Z. Gunja, S. R. Collins, M.</a:t>
            </a:r>
            <a:r>
              <a:rPr lang="en-US" sz="900" baseline="0">
                <a:solidFill>
                  <a:schemeClr val="tx1"/>
                </a:solidFill>
              </a:rPr>
              <a:t> </a:t>
            </a:r>
            <a:r>
              <a:rPr lang="en-US" sz="900">
                <a:solidFill>
                  <a:schemeClr val="tx1"/>
                </a:solidFill>
              </a:rPr>
              <a:t>M. Doty, and S. Beutel, </a:t>
            </a:r>
            <a:r>
              <a:rPr lang="en-US" sz="900" b="0" i="1">
                <a:solidFill>
                  <a:schemeClr val="tx1"/>
                </a:solidFill>
                <a:latin typeface="InterFace" charset="0"/>
                <a:ea typeface="InterFace" charset="0"/>
                <a:cs typeface="InterFace" charset="0"/>
              </a:rPr>
              <a:t>How the Affordable Care Act Has Helped Women Gain Insurance and Improved Their Ability to Get Health Care: Findings from The Commonwealth Fund Biennial Health Insurance Survey, 2016, </a:t>
            </a:r>
            <a:r>
              <a:rPr lang="en-US" sz="900">
                <a:solidFill>
                  <a:schemeClr val="tx1"/>
                </a:solidFill>
              </a:rPr>
              <a:t>The Commonwealth Fund, August</a:t>
            </a:r>
            <a:r>
              <a:rPr lang="en-US" sz="900" baseline="0">
                <a:solidFill>
                  <a:schemeClr val="tx1"/>
                </a:solidFill>
              </a:rPr>
              <a:t> 2017.</a:t>
            </a:r>
            <a:endParaRPr lang="en-US" sz="900">
              <a:solidFill>
                <a:schemeClr val="tx1"/>
              </a:solidFill>
            </a:endParaRPr>
          </a:p>
        </p:txBody>
      </p:sp>
    </p:spTree>
    <p:extLst>
      <p:ext uri="{BB962C8B-B14F-4D97-AF65-F5344CB8AC3E}">
        <p14:creationId xmlns:p14="http://schemas.microsoft.com/office/powerpoint/2010/main" val="4223332371"/>
      </p:ext>
    </p:extLst>
  </p:cSld>
  <p:clrMapOvr>
    <a:masterClrMapping/>
  </p:clrMapOvr>
  <p:hf sldNum="0" hd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able Layout: 01">
    <p:bg>
      <p:bgPr>
        <a:solidFill>
          <a:schemeClr val="bg1"/>
        </a:solidFill>
        <a:effectLst/>
      </p:bgPr>
    </p:bg>
    <p:spTree>
      <p:nvGrpSpPr>
        <p:cNvPr id="1" name=""/>
        <p:cNvGrpSpPr/>
        <p:nvPr/>
      </p:nvGrpSpPr>
      <p:grpSpPr>
        <a:xfrm>
          <a:off x="0" y="0"/>
          <a:ext cx="0" cy="0"/>
          <a:chOff x="0" y="0"/>
          <a:chExt cx="0" cy="0"/>
        </a:xfrm>
      </p:grpSpPr>
      <p:sp>
        <p:nvSpPr>
          <p:cNvPr id="4" name="Table Placeholder 3"/>
          <p:cNvSpPr>
            <a:spLocks noGrp="1"/>
          </p:cNvSpPr>
          <p:nvPr>
            <p:ph type="tbl" sz="quarter" idx="21"/>
          </p:nvPr>
        </p:nvSpPr>
        <p:spPr>
          <a:xfrm>
            <a:off x="71501" y="1052738"/>
            <a:ext cx="9000999" cy="4680407"/>
          </a:xfrm>
        </p:spPr>
        <p:txBody>
          <a:bodyPr/>
          <a:lstStyle/>
          <a:p>
            <a:endParaRPr lang="en-US"/>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cxnSp>
        <p:nvCxnSpPr>
          <p:cNvPr id="11" name="Straight Connector 10"/>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Text Placeholder 9"/>
          <p:cNvSpPr>
            <a:spLocks noGrp="1"/>
          </p:cNvSpPr>
          <p:nvPr>
            <p:ph type="body" sz="quarter" idx="23" hasCustomPrompt="1"/>
          </p:nvPr>
        </p:nvSpPr>
        <p:spPr>
          <a:xfrm>
            <a:off x="71501"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10" name="Rectangle 9">
            <a:extLst>
              <a:ext uri="{FF2B5EF4-FFF2-40B4-BE49-F238E27FC236}">
                <a16:creationId xmlns:a16="http://schemas.microsoft.com/office/drawing/2014/main" id="{07C04AEC-6297-44D5-85E1-0428F13A219F}"/>
              </a:ext>
            </a:extLst>
          </p:cNvPr>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43648073"/>
      </p:ext>
    </p:extLst>
  </p:cSld>
  <p:clrMapOvr>
    <a:masterClrMapping/>
  </p:clrMapOvr>
  <p:hf sldNum="0" hdr="0" dt="0"/>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accent2"/>
              </a:solidFill>
            </a:endParaRPr>
          </a:p>
        </p:txBody>
      </p:sp>
      <p:sp>
        <p:nvSpPr>
          <p:cNvPr id="57" name="Chart Placeholder 5"/>
          <p:cNvSpPr>
            <a:spLocks noGrp="1"/>
          </p:cNvSpPr>
          <p:nvPr>
            <p:ph type="chart" sz="quarter" idx="19"/>
          </p:nvPr>
        </p:nvSpPr>
        <p:spPr>
          <a:xfrm>
            <a:off x="627434" y="1699589"/>
            <a:ext cx="8091115" cy="4054958"/>
          </a:xfrm>
        </p:spPr>
        <p:txBody>
          <a:bodyPr>
            <a:normAutofit/>
          </a:bodyPr>
          <a:lstStyle>
            <a:lvl1pPr marL="0" indent="0">
              <a:buNone/>
              <a:defRPr sz="1600">
                <a:solidFill>
                  <a:srgbClr val="4C515A"/>
                </a:solidFill>
              </a:defRPr>
            </a:lvl1pPr>
          </a:lstStyle>
          <a:p>
            <a:r>
              <a:rPr lang="en-US"/>
              <a:t>Click icon to add chart</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9" name="Text Placeholder 4"/>
          <p:cNvSpPr>
            <a:spLocks noGrp="1"/>
          </p:cNvSpPr>
          <p:nvPr>
            <p:ph type="body" sz="quarter" idx="21" hasCustomPrompt="1"/>
          </p:nvPr>
        </p:nvSpPr>
        <p:spPr>
          <a:xfrm>
            <a:off x="2341785" y="5999999"/>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9"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2224712200"/>
      </p:ext>
    </p:extLst>
  </p:cSld>
  <p:clrMapOvr>
    <a:masterClrMapping/>
  </p:clrMapOvr>
  <p:hf sldNum="0" hdr="0" dt="0"/>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4" y="1699589"/>
            <a:ext cx="8091115" cy="4054958"/>
          </a:xfrm>
        </p:spPr>
        <p:txBody>
          <a:bodyPr>
            <a:normAutofit/>
          </a:bodyPr>
          <a:lstStyle>
            <a:lvl1pPr marL="0" indent="0">
              <a:buNone/>
              <a:defRPr sz="1600"/>
            </a:lvl1pPr>
          </a:lstStyle>
          <a:p>
            <a:r>
              <a:rPr lang="en-US"/>
              <a:t>Click icon to add table</a:t>
            </a:r>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accent2"/>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9" name="Text Placeholder 4"/>
          <p:cNvSpPr>
            <a:spLocks noGrp="1"/>
          </p:cNvSpPr>
          <p:nvPr>
            <p:ph type="body" sz="quarter" idx="21" hasCustomPrompt="1"/>
          </p:nvPr>
        </p:nvSpPr>
        <p:spPr>
          <a:xfrm>
            <a:off x="2341785" y="5999999"/>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9"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1193336295"/>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MWF Section 1 - Green">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4">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lumMod val="40000"/>
                    <a:lumOff val="60000"/>
                  </a:schemeClr>
                </a:solidFill>
                <a:latin typeface="+mn-lt"/>
              </a:rPr>
              <a:pPr algn="r"/>
              <a:t>‹#›</a:t>
            </a:fld>
            <a:endParaRPr lang="en-US" sz="900">
              <a:solidFill>
                <a:schemeClr val="accent4">
                  <a:lumMod val="40000"/>
                  <a:lumOff val="60000"/>
                </a:schemeClr>
              </a:solidFill>
              <a:latin typeface="+mn-lt"/>
            </a:endParaRPr>
          </a:p>
        </p:txBody>
      </p:sp>
      <p:pic>
        <p:nvPicPr>
          <p:cNvPr id="12" name="Picture 11"/>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53"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9"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Tree>
    <p:extLst>
      <p:ext uri="{BB962C8B-B14F-4D97-AF65-F5344CB8AC3E}">
        <p14:creationId xmlns:p14="http://schemas.microsoft.com/office/powerpoint/2010/main" val="569510075"/>
      </p:ext>
    </p:extLst>
  </p:cSld>
  <p:clrMapOvr>
    <a:masterClrMapping/>
  </p:clrMapOvr>
  <p:hf sldNum="0" hdr="0" dt="0"/>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Graph Layout: 05">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71499" y="1052736"/>
            <a:ext cx="4389120" cy="4701151"/>
          </a:xfrm>
        </p:spPr>
        <p:txBody>
          <a:bodyPr>
            <a:normAutofit/>
          </a:bodyPr>
          <a:lstStyle>
            <a:lvl1pPr>
              <a:defRPr sz="1300">
                <a:solidFill>
                  <a:srgbClr val="4C515A"/>
                </a:solidFill>
              </a:defRPr>
            </a:lvl1pPr>
          </a:lstStyle>
          <a:p>
            <a:endParaRPr lang="en-US"/>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10"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cxnSp>
        <p:nvCxnSpPr>
          <p:cNvPr id="12" name="Straight Connector 11"/>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Text Placeholder 2"/>
          <p:cNvSpPr>
            <a:spLocks noGrp="1"/>
          </p:cNvSpPr>
          <p:nvPr>
            <p:ph type="body" sz="quarter" idx="22"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4"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15" name="Chart Placeholder 5"/>
          <p:cNvSpPr>
            <a:spLocks noGrp="1"/>
          </p:cNvSpPr>
          <p:nvPr>
            <p:ph type="chart" sz="quarter" idx="24"/>
          </p:nvPr>
        </p:nvSpPr>
        <p:spPr>
          <a:xfrm>
            <a:off x="4683379" y="1052736"/>
            <a:ext cx="4389120" cy="4701151"/>
          </a:xfrm>
        </p:spPr>
        <p:txBody>
          <a:bodyPr>
            <a:normAutofit/>
          </a:bodyPr>
          <a:lstStyle>
            <a:lvl1pPr>
              <a:defRPr sz="1300">
                <a:solidFill>
                  <a:srgbClr val="4C515A"/>
                </a:solidFill>
              </a:defRPr>
            </a:lvl1pPr>
          </a:lstStyle>
          <a:p>
            <a:endParaRPr lang="en-US"/>
          </a:p>
        </p:txBody>
      </p:sp>
      <p:sp>
        <p:nvSpPr>
          <p:cNvPr id="11" name="Rectangle 10"/>
          <p:cNvSpPr/>
          <p:nvPr userDrawn="1"/>
        </p:nvSpPr>
        <p:spPr>
          <a:xfrm>
            <a:off x="1655676" y="6408040"/>
            <a:ext cx="7416824" cy="369332"/>
          </a:xfrm>
          <a:prstGeom prst="rect">
            <a:avLst/>
          </a:prstGeom>
        </p:spPr>
        <p:txBody>
          <a:bodyPr wrap="square">
            <a:sp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a:solidFill>
                  <a:schemeClr val="tx1"/>
                </a:solidFill>
              </a:rPr>
              <a:t>Source: M. Z. Gunja, S. R. Collins, M.</a:t>
            </a:r>
            <a:r>
              <a:rPr lang="en-US" sz="900" baseline="0">
                <a:solidFill>
                  <a:schemeClr val="tx1"/>
                </a:solidFill>
              </a:rPr>
              <a:t> </a:t>
            </a:r>
            <a:r>
              <a:rPr lang="en-US" sz="900">
                <a:solidFill>
                  <a:schemeClr val="tx1"/>
                </a:solidFill>
              </a:rPr>
              <a:t>M. Doty, and S. Beutel, </a:t>
            </a:r>
            <a:r>
              <a:rPr lang="en-US" sz="900" b="0" i="1">
                <a:solidFill>
                  <a:schemeClr val="tx1"/>
                </a:solidFill>
                <a:latin typeface="InterFace" charset="0"/>
                <a:ea typeface="InterFace" charset="0"/>
                <a:cs typeface="InterFace" charset="0"/>
              </a:rPr>
              <a:t>How the Affordable Care Act Has Helped Women Gain Insurance and Improved Their Ability to Get Health Care: Findings from The Commonwealth Fund Biennial Health Insurance Survey, 2016, </a:t>
            </a:r>
            <a:r>
              <a:rPr lang="en-US" sz="900">
                <a:solidFill>
                  <a:schemeClr val="tx1"/>
                </a:solidFill>
              </a:rPr>
              <a:t>The Commonwealth Fund, August</a:t>
            </a:r>
            <a:r>
              <a:rPr lang="en-US" sz="900" baseline="0">
                <a:solidFill>
                  <a:schemeClr val="tx1"/>
                </a:solidFill>
              </a:rPr>
              <a:t> 2017.</a:t>
            </a:r>
            <a:endParaRPr lang="en-US" sz="900">
              <a:solidFill>
                <a:schemeClr val="tx1"/>
              </a:solidFill>
            </a:endParaRPr>
          </a:p>
        </p:txBody>
      </p:sp>
    </p:spTree>
    <p:extLst>
      <p:ext uri="{BB962C8B-B14F-4D97-AF65-F5344CB8AC3E}">
        <p14:creationId xmlns:p14="http://schemas.microsoft.com/office/powerpoint/2010/main" val="882937761"/>
      </p:ext>
    </p:extLst>
  </p:cSld>
  <p:clrMapOvr>
    <a:masterClrMapping/>
  </p:clrMapOvr>
  <p:hf sldNum="0" hdr="0" dt="0"/>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able Layout: 01">
    <p:bg>
      <p:bgPr>
        <a:solidFill>
          <a:schemeClr val="bg1"/>
        </a:solidFill>
        <a:effectLst/>
      </p:bgPr>
    </p:bg>
    <p:spTree>
      <p:nvGrpSpPr>
        <p:cNvPr id="1" name=""/>
        <p:cNvGrpSpPr/>
        <p:nvPr/>
      </p:nvGrpSpPr>
      <p:grpSpPr>
        <a:xfrm>
          <a:off x="0" y="0"/>
          <a:ext cx="0" cy="0"/>
          <a:chOff x="0" y="0"/>
          <a:chExt cx="0" cy="0"/>
        </a:xfrm>
      </p:grpSpPr>
      <p:sp>
        <p:nvSpPr>
          <p:cNvPr id="4" name="Table Placeholder 3"/>
          <p:cNvSpPr>
            <a:spLocks noGrp="1"/>
          </p:cNvSpPr>
          <p:nvPr>
            <p:ph type="tbl" sz="quarter" idx="21"/>
          </p:nvPr>
        </p:nvSpPr>
        <p:spPr>
          <a:xfrm>
            <a:off x="71500" y="1052736"/>
            <a:ext cx="9000999" cy="4680407"/>
          </a:xfrm>
        </p:spPr>
        <p:txBody>
          <a:bodyPr/>
          <a:lstStyle/>
          <a:p>
            <a:endParaRPr lang="en-US"/>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cxnSp>
        <p:nvCxnSpPr>
          <p:cNvPr id="11" name="Straight Connector 1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10" name="Rectangle 9">
            <a:extLst>
              <a:ext uri="{FF2B5EF4-FFF2-40B4-BE49-F238E27FC236}">
                <a16:creationId xmlns:a16="http://schemas.microsoft.com/office/drawing/2014/main" id="{07C04AEC-6297-44D5-85E1-0428F13A219F}"/>
              </a:ext>
            </a:extLst>
          </p:cNvPr>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966143"/>
      </p:ext>
    </p:extLst>
  </p:cSld>
  <p:clrMapOvr>
    <a:masterClrMapping/>
  </p:clrMapOvr>
  <p:hf sldNum="0" hdr="0" dt="0"/>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2453075676"/>
      </p:ext>
    </p:extLst>
  </p:cSld>
  <p:clrMapOvr>
    <a:masterClrMapping/>
  </p:clrMapOvr>
  <p:hf sldNum="0" hdr="0" dt="0"/>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968719820"/>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MWF Section 1 - Purpl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5">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5">
                    <a:lumMod val="40000"/>
                    <a:lumOff val="60000"/>
                  </a:schemeClr>
                </a:solidFill>
                <a:latin typeface="+mn-lt"/>
              </a:rPr>
              <a:pPr algn="r"/>
              <a:t>‹#›</a:t>
            </a:fld>
            <a:endParaRPr lang="en-US" sz="900">
              <a:solidFill>
                <a:schemeClr val="accent5">
                  <a:lumMod val="40000"/>
                  <a:lumOff val="60000"/>
                </a:schemeClr>
              </a:solidFill>
              <a:latin typeface="+mn-lt"/>
            </a:endParaRPr>
          </a:p>
        </p:txBody>
      </p:sp>
      <p:pic>
        <p:nvPicPr>
          <p:cNvPr id="13" name="Picture 12"/>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MWF Section 2 Photo - Blu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tx2">
                    <a:lumMod val="20000"/>
                    <a:lumOff val="80000"/>
                  </a:schemeClr>
                </a:solidFill>
              </a:defRPr>
            </a:lvl1pPr>
          </a:lstStyle>
          <a:p>
            <a:pPr lvl="0"/>
            <a:r>
              <a:rPr lang="en-US"/>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
        <p:nvSpPr>
          <p:cNvPr id="17" name="Text Placeholder 3"/>
          <p:cNvSpPr>
            <a:spLocks noGrp="1"/>
          </p:cNvSpPr>
          <p:nvPr>
            <p:ph type="body" sz="quarter" idx="14" hasCustomPrompt="1"/>
          </p:nvPr>
        </p:nvSpPr>
        <p:spPr>
          <a:xfrm>
            <a:off x="5080000"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MWF Section 2 Photo - Orang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2">
                    <a:lumMod val="20000"/>
                    <a:lumOff val="80000"/>
                  </a:schemeClr>
                </a:solidFill>
              </a:defRPr>
            </a:lvl1pPr>
          </a:lstStyle>
          <a:p>
            <a:pPr lvl="0"/>
            <a:r>
              <a:rPr lang="en-US"/>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
        <p:nvSpPr>
          <p:cNvPr id="10" name="Text Placeholder 3"/>
          <p:cNvSpPr>
            <a:spLocks noGrp="1"/>
          </p:cNvSpPr>
          <p:nvPr>
            <p:ph type="body" sz="quarter" idx="14" hasCustomPrompt="1"/>
          </p:nvPr>
        </p:nvSpPr>
        <p:spPr>
          <a:xfrm>
            <a:off x="5080001"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MWF Section 2 Photo - Teal">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bg2">
                    <a:lumMod val="20000"/>
                    <a:lumOff val="80000"/>
                  </a:schemeClr>
                </a:solidFill>
              </a:defRPr>
            </a:lvl1pPr>
          </a:lstStyle>
          <a:p>
            <a:pPr lvl="0"/>
            <a:r>
              <a:rPr lang="en-US"/>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
        <p:nvSpPr>
          <p:cNvPr id="10" name="Text Placeholder 3"/>
          <p:cNvSpPr>
            <a:spLocks noGrp="1"/>
          </p:cNvSpPr>
          <p:nvPr>
            <p:ph type="body" sz="quarter" idx="14" hasCustomPrompt="1"/>
          </p:nvPr>
        </p:nvSpPr>
        <p:spPr>
          <a:xfrm>
            <a:off x="5080001"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7.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theme" Target="../theme/theme2.xml"/><Relationship Id="rId5" Type="http://schemas.openxmlformats.org/officeDocument/2006/relationships/slideLayout" Target="../slideLayouts/slideLayout49.xml"/><Relationship Id="rId4" Type="http://schemas.openxmlformats.org/officeDocument/2006/relationships/slideLayout" Target="../slideLayouts/slideLayout4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2.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theme" Target="../theme/theme3.xml"/><Relationship Id="rId5" Type="http://schemas.openxmlformats.org/officeDocument/2006/relationships/slideLayout" Target="../slideLayouts/slideLayout54.xml"/><Relationship Id="rId4"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738" r:id="rId3"/>
    <p:sldLayoutId id="2147483736" r:id="rId4"/>
    <p:sldLayoutId id="2147483737" r:id="rId5"/>
    <p:sldLayoutId id="2147483739"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79" r:id="rId15"/>
    <p:sldLayoutId id="2147483780" r:id="rId16"/>
    <p:sldLayoutId id="2147483712" r:id="rId17"/>
    <p:sldLayoutId id="2147483781" r:id="rId18"/>
    <p:sldLayoutId id="2147483782" r:id="rId19"/>
    <p:sldLayoutId id="2147483751" r:id="rId20"/>
    <p:sldLayoutId id="2147483796" r:id="rId21"/>
    <p:sldLayoutId id="2147483797" r:id="rId22"/>
    <p:sldLayoutId id="2147483722" r:id="rId23"/>
    <p:sldLayoutId id="2147483763" r:id="rId24"/>
    <p:sldLayoutId id="2147483791" r:id="rId25"/>
    <p:sldLayoutId id="2147483750" r:id="rId26"/>
    <p:sldLayoutId id="2147483798" r:id="rId27"/>
    <p:sldLayoutId id="2147483799" r:id="rId28"/>
    <p:sldLayoutId id="2147483786" r:id="rId29"/>
    <p:sldLayoutId id="2147483787" r:id="rId30"/>
    <p:sldLayoutId id="2147483733" r:id="rId31"/>
    <p:sldLayoutId id="2147483800" r:id="rId32"/>
    <p:sldLayoutId id="2147483801" r:id="rId33"/>
    <p:sldLayoutId id="2147483802" r:id="rId34"/>
    <p:sldLayoutId id="2147483764" r:id="rId35"/>
    <p:sldLayoutId id="2147483762" r:id="rId36"/>
    <p:sldLayoutId id="2147483790" r:id="rId37"/>
    <p:sldLayoutId id="2147483792" r:id="rId38"/>
    <p:sldLayoutId id="2147483793" r:id="rId39"/>
    <p:sldLayoutId id="2147483794" r:id="rId40"/>
    <p:sldLayoutId id="2147483795" r:id="rId41"/>
    <p:sldLayoutId id="2147483767" r:id="rId42"/>
    <p:sldLayoutId id="2147483803" r:id="rId43"/>
    <p:sldLayoutId id="2147483804" r:id="rId44"/>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4"/>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3"/>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35631764"/>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39500002"/>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4.xml"/></Relationships>
</file>

<file path=ppt/slides/_rels/slide1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4.xml"/></Relationships>
</file>

<file path=ppt/slides/_rels/slide1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44.xml"/></Relationships>
</file>

<file path=ppt/slides/_rels/slide12.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44.xml"/></Relationships>
</file>

<file path=ppt/slides/_rels/slide13.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44.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44.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4.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4.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4.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4.xml"/></Relationships>
</file>

<file path=ppt/slides/_rels/slide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4.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xml"/><Relationship Id="rId1" Type="http://schemas.openxmlformats.org/officeDocument/2006/relationships/slideLayout" Target="../slideLayouts/slideLayout44.xml"/></Relationships>
</file>

<file path=ppt/slides/_rels/slide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669954D5-99DE-4AD2-84C2-A64E8C3322C7}"/>
              </a:ext>
            </a:extLst>
          </p:cNvPr>
          <p:cNvGraphicFramePr>
            <a:graphicFrameLocks noGrp="1"/>
          </p:cNvGraphicFramePr>
          <p:nvPr>
            <p:ph type="chart" sz="quarter" idx="19"/>
            <p:extLst>
              <p:ext uri="{D42A27DB-BD31-4B8C-83A1-F6EECF244321}">
                <p14:modId xmlns:p14="http://schemas.microsoft.com/office/powerpoint/2010/main" val="2871003636"/>
              </p:ext>
            </p:extLst>
          </p:nvPr>
        </p:nvGraphicFramePr>
        <p:xfrm>
          <a:off x="71438" y="1960085"/>
          <a:ext cx="9001125" cy="4116225"/>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a:extLst>
              <a:ext uri="{FF2B5EF4-FFF2-40B4-BE49-F238E27FC236}">
                <a16:creationId xmlns:a16="http://schemas.microsoft.com/office/drawing/2014/main" id="{E88A5C27-F944-489E-9697-F36C1D0A12A9}"/>
              </a:ext>
            </a:extLst>
          </p:cNvPr>
          <p:cNvSpPr>
            <a:spLocks noGrp="1"/>
          </p:cNvSpPr>
          <p:nvPr>
            <p:ph type="body" sz="quarter" idx="22"/>
          </p:nvPr>
        </p:nvSpPr>
        <p:spPr/>
        <p:txBody>
          <a:bodyPr/>
          <a:lstStyle/>
          <a:p>
            <a:r>
              <a:rPr lang="en-US" dirty="0">
                <a:latin typeface="InterFace" panose="020B0503030203020204"/>
              </a:rPr>
              <a:t>Note: Segments may not sum to 100% because of rounding. </a:t>
            </a:r>
          </a:p>
          <a:p>
            <a:pPr>
              <a:lnSpc>
                <a:spcPct val="100000"/>
              </a:lnSpc>
            </a:pPr>
            <a:r>
              <a:rPr lang="en-US" dirty="0">
                <a:latin typeface="InterFace" panose="020B0503030203020204"/>
              </a:rPr>
              <a:t>Data: Commonwealth Fund Election 2020 Battleground State Health Care Poll, Sept. 2020.</a:t>
            </a:r>
          </a:p>
        </p:txBody>
      </p:sp>
      <p:sp>
        <p:nvSpPr>
          <p:cNvPr id="7" name="TextBox 3">
            <a:extLst>
              <a:ext uri="{FF2B5EF4-FFF2-40B4-BE49-F238E27FC236}">
                <a16:creationId xmlns:a16="http://schemas.microsoft.com/office/drawing/2014/main" id="{C9E91B45-F86F-47FC-9514-AC4EDAD96C2E}"/>
              </a:ext>
            </a:extLst>
          </p:cNvPr>
          <p:cNvSpPr txBox="1"/>
          <p:nvPr/>
        </p:nvSpPr>
        <p:spPr>
          <a:xfrm>
            <a:off x="180038" y="932812"/>
            <a:ext cx="7772400" cy="628408"/>
          </a:xfrm>
          <a:prstGeom prst="rect">
            <a:avLst/>
          </a:prstGeom>
          <a:noFill/>
        </p:spPr>
        <p:txBody>
          <a:bodyPr wrap="square" lIns="64008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defTabSz="914400">
              <a:defRPr/>
            </a:pPr>
            <a:r>
              <a:rPr lang="en-US" sz="1400" dirty="0">
                <a:solidFill>
                  <a:srgbClr val="4C515A"/>
                </a:solidFill>
                <a:latin typeface="InterFace"/>
              </a:rPr>
              <a:t>When thinking about which presidential candidate to support in November, how big of a factor are the following in your decision? </a:t>
            </a:r>
          </a:p>
        </p:txBody>
      </p:sp>
      <p:grpSp>
        <p:nvGrpSpPr>
          <p:cNvPr id="8" name="Group 7">
            <a:extLst>
              <a:ext uri="{FF2B5EF4-FFF2-40B4-BE49-F238E27FC236}">
                <a16:creationId xmlns:a16="http://schemas.microsoft.com/office/drawing/2014/main" id="{7D5EB265-E70E-4087-9A6A-EE32943B714F}"/>
              </a:ext>
            </a:extLst>
          </p:cNvPr>
          <p:cNvGrpSpPr/>
          <p:nvPr/>
        </p:nvGrpSpPr>
        <p:grpSpPr>
          <a:xfrm>
            <a:off x="231791" y="961629"/>
            <a:ext cx="420867" cy="515901"/>
            <a:chOff x="1752600" y="533400"/>
            <a:chExt cx="787400" cy="965200"/>
          </a:xfrm>
          <a:solidFill>
            <a:srgbClr val="4C515A"/>
          </a:solidFill>
        </p:grpSpPr>
        <p:sp>
          <p:nvSpPr>
            <p:cNvPr id="9" name="Freeform 5">
              <a:extLst>
                <a:ext uri="{FF2B5EF4-FFF2-40B4-BE49-F238E27FC236}">
                  <a16:creationId xmlns:a16="http://schemas.microsoft.com/office/drawing/2014/main" id="{221897E2-2FDB-4C46-9F5C-B308E51E2C91}"/>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10" name="Freeform 6">
              <a:extLst>
                <a:ext uri="{FF2B5EF4-FFF2-40B4-BE49-F238E27FC236}">
                  <a16:creationId xmlns:a16="http://schemas.microsoft.com/office/drawing/2014/main" id="{CAC8AEC9-F2CD-4D92-9423-B6E34502B431}"/>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11" name="Freeform 7">
              <a:extLst>
                <a:ext uri="{FF2B5EF4-FFF2-40B4-BE49-F238E27FC236}">
                  <a16:creationId xmlns:a16="http://schemas.microsoft.com/office/drawing/2014/main" id="{8B7049EE-BA3F-4FF4-BDD2-1ADC33E877B3}"/>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grpSp>
      <p:sp>
        <p:nvSpPr>
          <p:cNvPr id="12" name="TextBox 11">
            <a:extLst>
              <a:ext uri="{FF2B5EF4-FFF2-40B4-BE49-F238E27FC236}">
                <a16:creationId xmlns:a16="http://schemas.microsoft.com/office/drawing/2014/main" id="{E99D83D5-0960-4787-B45A-A7FF4A130A6D}"/>
              </a:ext>
            </a:extLst>
          </p:cNvPr>
          <p:cNvSpPr txBox="1"/>
          <p:nvPr/>
        </p:nvSpPr>
        <p:spPr>
          <a:xfrm>
            <a:off x="227564" y="1600200"/>
            <a:ext cx="7915539" cy="228600"/>
          </a:xfrm>
          <a:prstGeom prst="rect">
            <a:avLst/>
          </a:prstGeom>
          <a:noFill/>
        </p:spPr>
        <p:txBody>
          <a:bodyPr wrap="square" lIns="0" tIns="0" rIns="0" bIns="0" rtlCol="0" anchor="t" anchorCtr="0">
            <a:noAutofit/>
          </a:bodyPr>
          <a:lstStyle/>
          <a:p>
            <a:pPr lvl="0" defTabSz="914400">
              <a:defRPr/>
            </a:pPr>
            <a:r>
              <a:rPr lang="en-US" sz="1400" i="1" dirty="0">
                <a:solidFill>
                  <a:srgbClr val="4C515A"/>
                </a:solidFill>
                <a:latin typeface="InterFace"/>
              </a:rPr>
              <a:t>Percent of respondents age 18 and older who are likely voters and said each factor was the most important</a:t>
            </a:r>
            <a:endParaRPr lang="en-US" sz="1400" i="1" dirty="0">
              <a:solidFill>
                <a:srgbClr val="4C515A"/>
              </a:solidFill>
              <a:highlight>
                <a:srgbClr val="FFFF00"/>
              </a:highlight>
              <a:latin typeface="InterFace"/>
            </a:endParaRPr>
          </a:p>
        </p:txBody>
      </p:sp>
      <p:sp>
        <p:nvSpPr>
          <p:cNvPr id="13" name="Title 4">
            <a:extLst>
              <a:ext uri="{FF2B5EF4-FFF2-40B4-BE49-F238E27FC236}">
                <a16:creationId xmlns:a16="http://schemas.microsoft.com/office/drawing/2014/main" id="{EC2BEC89-6EA5-46A2-B0DF-927092E1ECE0}"/>
              </a:ext>
            </a:extLst>
          </p:cNvPr>
          <p:cNvSpPr txBox="1">
            <a:spLocks/>
          </p:cNvSpPr>
          <p:nvPr/>
        </p:nvSpPr>
        <p:spPr>
          <a:xfrm>
            <a:off x="71563" y="-25957"/>
            <a:ext cx="900100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pPr lvl="0">
              <a:defRPr/>
            </a:pPr>
            <a:r>
              <a:rPr lang="en-US" dirty="0"/>
              <a:t>Likely voters were split on the most important factor in their vote for president: Addressing COVID-19 </a:t>
            </a:r>
            <a:r>
              <a:rPr lang="en-US"/>
              <a:t>or</a:t>
            </a:r>
            <a:r>
              <a:rPr lang="en-US" dirty="0"/>
              <a:t> protecting insurance for people with preexisting conditions.</a:t>
            </a:r>
            <a:endParaRPr kumimoji="0" lang="en-US" sz="1800" b="1" i="0" u="none" strike="noStrike" kern="800" cap="none" spc="0" normalizeH="0" baseline="0" noProof="0" dirty="0">
              <a:ln>
                <a:noFill/>
              </a:ln>
              <a:effectLst/>
              <a:uLnTx/>
              <a:uFillTx/>
            </a:endParaRPr>
          </a:p>
        </p:txBody>
      </p:sp>
    </p:spTree>
    <p:extLst>
      <p:ext uri="{BB962C8B-B14F-4D97-AF65-F5344CB8AC3E}">
        <p14:creationId xmlns:p14="http://schemas.microsoft.com/office/powerpoint/2010/main" val="3447921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669954D5-99DE-4AD2-84C2-A64E8C3322C7}"/>
              </a:ext>
            </a:extLst>
          </p:cNvPr>
          <p:cNvGraphicFramePr>
            <a:graphicFrameLocks noGrp="1"/>
          </p:cNvGraphicFramePr>
          <p:nvPr>
            <p:ph type="chart" sz="quarter" idx="19"/>
            <p:extLst>
              <p:ext uri="{D42A27DB-BD31-4B8C-83A1-F6EECF244321}">
                <p14:modId xmlns:p14="http://schemas.microsoft.com/office/powerpoint/2010/main" val="1598368636"/>
              </p:ext>
            </p:extLst>
          </p:nvPr>
        </p:nvGraphicFramePr>
        <p:xfrm>
          <a:off x="71438" y="1960086"/>
          <a:ext cx="9001125" cy="381998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a:extLst>
              <a:ext uri="{FF2B5EF4-FFF2-40B4-BE49-F238E27FC236}">
                <a16:creationId xmlns:a16="http://schemas.microsoft.com/office/drawing/2014/main" id="{E88A5C27-F944-489E-9697-F36C1D0A12A9}"/>
              </a:ext>
            </a:extLst>
          </p:cNvPr>
          <p:cNvSpPr>
            <a:spLocks noGrp="1"/>
          </p:cNvSpPr>
          <p:nvPr>
            <p:ph type="body" sz="quarter" idx="22"/>
          </p:nvPr>
        </p:nvSpPr>
        <p:spPr>
          <a:xfrm>
            <a:off x="71564" y="5779008"/>
            <a:ext cx="9001063" cy="495834"/>
          </a:xfrm>
          <a:ln>
            <a:noFill/>
          </a:ln>
        </p:spPr>
        <p:txBody>
          <a:bodyPr/>
          <a:lstStyle/>
          <a:p>
            <a:r>
              <a:rPr lang="en-US" dirty="0">
                <a:latin typeface="InterFace" panose="020B0503030203020204"/>
              </a:rPr>
              <a:t>* Also includes those who refused to respond.</a:t>
            </a:r>
          </a:p>
          <a:p>
            <a:r>
              <a:rPr lang="en-US" dirty="0">
                <a:latin typeface="InterFace" panose="020B0503030203020204"/>
              </a:rPr>
              <a:t>Note: Segments may not sum to 100% because of rounding.</a:t>
            </a:r>
          </a:p>
          <a:p>
            <a:pPr>
              <a:lnSpc>
                <a:spcPct val="100000"/>
              </a:lnSpc>
            </a:pPr>
            <a:r>
              <a:rPr lang="en-US" dirty="0">
                <a:latin typeface="InterFace" panose="020B0503030203020204"/>
              </a:rPr>
              <a:t>Data: Commonwealth Fund Election 2020 Battleground State Health Care Poll, Sept. 2020.</a:t>
            </a:r>
          </a:p>
        </p:txBody>
      </p:sp>
      <p:sp>
        <p:nvSpPr>
          <p:cNvPr id="7" name="TextBox 3">
            <a:extLst>
              <a:ext uri="{FF2B5EF4-FFF2-40B4-BE49-F238E27FC236}">
                <a16:creationId xmlns:a16="http://schemas.microsoft.com/office/drawing/2014/main" id="{C9E91B45-F86F-47FC-9514-AC4EDAD96C2E}"/>
              </a:ext>
            </a:extLst>
          </p:cNvPr>
          <p:cNvSpPr txBox="1"/>
          <p:nvPr/>
        </p:nvSpPr>
        <p:spPr>
          <a:xfrm>
            <a:off x="180038" y="932812"/>
            <a:ext cx="8046720" cy="628408"/>
          </a:xfrm>
          <a:prstGeom prst="rect">
            <a:avLst/>
          </a:prstGeom>
          <a:noFill/>
        </p:spPr>
        <p:txBody>
          <a:bodyPr wrap="square" lIns="64008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defTabSz="914400">
              <a:defRPr/>
            </a:pPr>
            <a:r>
              <a:rPr lang="en-US" sz="1400" dirty="0">
                <a:solidFill>
                  <a:srgbClr val="4C515A"/>
                </a:solidFill>
                <a:latin typeface="InterFace"/>
              </a:rPr>
              <a:t>Based on what you are hearing from the presidential candidates so far, in your view, which candidate is the most likely to lower the cost of your health care?</a:t>
            </a:r>
          </a:p>
        </p:txBody>
      </p:sp>
      <p:grpSp>
        <p:nvGrpSpPr>
          <p:cNvPr id="8" name="Group 7">
            <a:extLst>
              <a:ext uri="{FF2B5EF4-FFF2-40B4-BE49-F238E27FC236}">
                <a16:creationId xmlns:a16="http://schemas.microsoft.com/office/drawing/2014/main" id="{7D5EB265-E70E-4087-9A6A-EE32943B714F}"/>
              </a:ext>
            </a:extLst>
          </p:cNvPr>
          <p:cNvGrpSpPr/>
          <p:nvPr/>
        </p:nvGrpSpPr>
        <p:grpSpPr>
          <a:xfrm>
            <a:off x="231791" y="961629"/>
            <a:ext cx="420867" cy="515901"/>
            <a:chOff x="1752600" y="533400"/>
            <a:chExt cx="787400" cy="965200"/>
          </a:xfrm>
          <a:solidFill>
            <a:srgbClr val="4C515A"/>
          </a:solidFill>
        </p:grpSpPr>
        <p:sp>
          <p:nvSpPr>
            <p:cNvPr id="9" name="Freeform 5">
              <a:extLst>
                <a:ext uri="{FF2B5EF4-FFF2-40B4-BE49-F238E27FC236}">
                  <a16:creationId xmlns:a16="http://schemas.microsoft.com/office/drawing/2014/main" id="{221897E2-2FDB-4C46-9F5C-B308E51E2C91}"/>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10" name="Freeform 6">
              <a:extLst>
                <a:ext uri="{FF2B5EF4-FFF2-40B4-BE49-F238E27FC236}">
                  <a16:creationId xmlns:a16="http://schemas.microsoft.com/office/drawing/2014/main" id="{CAC8AEC9-F2CD-4D92-9423-B6E34502B431}"/>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11" name="Freeform 7">
              <a:extLst>
                <a:ext uri="{FF2B5EF4-FFF2-40B4-BE49-F238E27FC236}">
                  <a16:creationId xmlns:a16="http://schemas.microsoft.com/office/drawing/2014/main" id="{8B7049EE-BA3F-4FF4-BDD2-1ADC33E877B3}"/>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grpSp>
      <p:sp>
        <p:nvSpPr>
          <p:cNvPr id="12" name="TextBox 11">
            <a:extLst>
              <a:ext uri="{FF2B5EF4-FFF2-40B4-BE49-F238E27FC236}">
                <a16:creationId xmlns:a16="http://schemas.microsoft.com/office/drawing/2014/main" id="{E99D83D5-0960-4787-B45A-A7FF4A130A6D}"/>
              </a:ext>
            </a:extLst>
          </p:cNvPr>
          <p:cNvSpPr txBox="1"/>
          <p:nvPr/>
        </p:nvSpPr>
        <p:spPr>
          <a:xfrm>
            <a:off x="227564" y="1600200"/>
            <a:ext cx="7915539" cy="228600"/>
          </a:xfrm>
          <a:prstGeom prst="rect">
            <a:avLst/>
          </a:prstGeom>
          <a:noFill/>
        </p:spPr>
        <p:txBody>
          <a:bodyPr wrap="square" lIns="0" tIns="0" rIns="0" bIns="0" rtlCol="0" anchor="t" anchorCtr="0">
            <a:noAutofit/>
          </a:bodyPr>
          <a:lstStyle/>
          <a:p>
            <a:pPr lvl="0" defTabSz="914400">
              <a:defRPr/>
            </a:pPr>
            <a:r>
              <a:rPr lang="en-US" sz="1400" i="1" dirty="0">
                <a:solidFill>
                  <a:srgbClr val="4C515A"/>
                </a:solidFill>
                <a:latin typeface="InterFace"/>
              </a:rPr>
              <a:t>Percent of respondents age 18 and older who are likely voters</a:t>
            </a:r>
            <a:endParaRPr lang="en-US" sz="1400" i="1" dirty="0">
              <a:solidFill>
                <a:srgbClr val="4C515A"/>
              </a:solidFill>
              <a:highlight>
                <a:srgbClr val="FFFF00"/>
              </a:highlight>
              <a:latin typeface="InterFace"/>
            </a:endParaRPr>
          </a:p>
        </p:txBody>
      </p:sp>
      <p:sp>
        <p:nvSpPr>
          <p:cNvPr id="13" name="Title 4">
            <a:extLst>
              <a:ext uri="{FF2B5EF4-FFF2-40B4-BE49-F238E27FC236}">
                <a16:creationId xmlns:a16="http://schemas.microsoft.com/office/drawing/2014/main" id="{EC2BEC89-6EA5-46A2-B0DF-927092E1ECE0}"/>
              </a:ext>
            </a:extLst>
          </p:cNvPr>
          <p:cNvSpPr txBox="1">
            <a:spLocks/>
          </p:cNvSpPr>
          <p:nvPr/>
        </p:nvSpPr>
        <p:spPr>
          <a:xfrm>
            <a:off x="73152" y="0"/>
            <a:ext cx="900100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r>
              <a:rPr lang="en-US" dirty="0"/>
              <a:t>A majority or plurality of likely voters in nine of the 10 battleground states said Biden is more likely to lower their health care costs; likely voters were split in Ohio.</a:t>
            </a:r>
          </a:p>
        </p:txBody>
      </p:sp>
      <p:cxnSp>
        <p:nvCxnSpPr>
          <p:cNvPr id="14" name="Straight Connector 13">
            <a:extLst>
              <a:ext uri="{FF2B5EF4-FFF2-40B4-BE49-F238E27FC236}">
                <a16:creationId xmlns:a16="http://schemas.microsoft.com/office/drawing/2014/main" id="{98CBE79A-1A98-4166-B7AF-2E0426595228}"/>
              </a:ext>
            </a:extLst>
          </p:cNvPr>
          <p:cNvCxnSpPr>
            <a:cxnSpLocks/>
          </p:cNvCxnSpPr>
          <p:nvPr/>
        </p:nvCxnSpPr>
        <p:spPr>
          <a:xfrm flipV="1">
            <a:off x="5139110" y="2426922"/>
            <a:ext cx="0" cy="3272542"/>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9447DD86-4A49-44AD-A70E-49DFF46308CD}"/>
              </a:ext>
            </a:extLst>
          </p:cNvPr>
          <p:cNvSpPr txBox="1"/>
          <p:nvPr/>
        </p:nvSpPr>
        <p:spPr>
          <a:xfrm>
            <a:off x="4860347" y="5681707"/>
            <a:ext cx="558878" cy="307777"/>
          </a:xfrm>
          <a:prstGeom prst="rect">
            <a:avLst/>
          </a:prstGeom>
          <a:noFill/>
        </p:spPr>
        <p:txBody>
          <a:bodyPr wrap="square" rtlCol="0">
            <a:spAutoFit/>
          </a:bodyPr>
          <a:lstStyle/>
          <a:p>
            <a:pPr algn="ctr"/>
            <a:r>
              <a:rPr lang="en-US" sz="1400" dirty="0">
                <a:latin typeface="InterFace" panose="020B0503030203020204"/>
              </a:rPr>
              <a:t>50%</a:t>
            </a:r>
          </a:p>
        </p:txBody>
      </p:sp>
    </p:spTree>
    <p:extLst>
      <p:ext uri="{BB962C8B-B14F-4D97-AF65-F5344CB8AC3E}">
        <p14:creationId xmlns:p14="http://schemas.microsoft.com/office/powerpoint/2010/main" val="96028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0A63E844-BFAC-417C-9B0F-C126876DCE37}"/>
              </a:ext>
            </a:extLst>
          </p:cNvPr>
          <p:cNvGraphicFramePr>
            <a:graphicFrameLocks noGrp="1"/>
          </p:cNvGraphicFramePr>
          <p:nvPr>
            <p:ph type="chart" sz="quarter" idx="19"/>
            <p:extLst>
              <p:ext uri="{D42A27DB-BD31-4B8C-83A1-F6EECF244321}">
                <p14:modId xmlns:p14="http://schemas.microsoft.com/office/powerpoint/2010/main" val="2672734501"/>
              </p:ext>
            </p:extLst>
          </p:nvPr>
        </p:nvGraphicFramePr>
        <p:xfrm>
          <a:off x="71438" y="2002382"/>
          <a:ext cx="9001125" cy="4126956"/>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a:extLst>
              <a:ext uri="{FF2B5EF4-FFF2-40B4-BE49-F238E27FC236}">
                <a16:creationId xmlns:a16="http://schemas.microsoft.com/office/drawing/2014/main" id="{CE5BF846-CF4D-408B-9AB2-4C251E339DD9}"/>
              </a:ext>
            </a:extLst>
          </p:cNvPr>
          <p:cNvSpPr>
            <a:spLocks noGrp="1"/>
          </p:cNvSpPr>
          <p:nvPr>
            <p:ph type="body" sz="quarter" idx="22"/>
          </p:nvPr>
        </p:nvSpPr>
        <p:spPr>
          <a:xfrm>
            <a:off x="71564" y="5779008"/>
            <a:ext cx="9001063" cy="495834"/>
          </a:xfrm>
        </p:spPr>
        <p:txBody>
          <a:bodyPr/>
          <a:lstStyle/>
          <a:p>
            <a:pPr>
              <a:lnSpc>
                <a:spcPct val="100000"/>
              </a:lnSpc>
            </a:pPr>
            <a:r>
              <a:rPr lang="en-US" dirty="0">
                <a:latin typeface="InterFace" panose="020B0503030203020204"/>
              </a:rPr>
              <a:t>Data: Commonwealth Fund Election 2020 Battleground State Health Care Poll, Sept. 2020.</a:t>
            </a:r>
          </a:p>
        </p:txBody>
      </p:sp>
      <p:sp>
        <p:nvSpPr>
          <p:cNvPr id="17" name="TextBox 3">
            <a:extLst>
              <a:ext uri="{FF2B5EF4-FFF2-40B4-BE49-F238E27FC236}">
                <a16:creationId xmlns:a16="http://schemas.microsoft.com/office/drawing/2014/main" id="{8CAB4831-68A6-48DA-A9F9-BDFD5C7488B9}"/>
              </a:ext>
            </a:extLst>
          </p:cNvPr>
          <p:cNvSpPr txBox="1"/>
          <p:nvPr/>
        </p:nvSpPr>
        <p:spPr>
          <a:xfrm>
            <a:off x="180038" y="932812"/>
            <a:ext cx="7772400" cy="628408"/>
          </a:xfrm>
          <a:prstGeom prst="rect">
            <a:avLst/>
          </a:prstGeom>
          <a:noFill/>
        </p:spPr>
        <p:txBody>
          <a:bodyPr wrap="square" lIns="64008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defTabSz="914400">
              <a:defRPr/>
            </a:pPr>
            <a:r>
              <a:rPr lang="en-US" sz="1400" dirty="0">
                <a:solidFill>
                  <a:srgbClr val="4C515A"/>
                </a:solidFill>
                <a:latin typeface="InterFace"/>
              </a:rPr>
              <a:t>If this year’s election were held today, how safe would you feel going to your polling place and voting in person?</a:t>
            </a:r>
            <a:endParaRPr kumimoji="0" lang="en-US" sz="1400" b="0" i="0" u="none" strike="noStrike" kern="1200" cap="none" spc="0" normalizeH="0" baseline="0" noProof="0" dirty="0">
              <a:ln>
                <a:noFill/>
              </a:ln>
              <a:solidFill>
                <a:srgbClr val="4C515A"/>
              </a:solidFill>
              <a:effectLst/>
              <a:uLnTx/>
              <a:uFillTx/>
              <a:latin typeface="InterFace"/>
              <a:ea typeface="+mn-ea"/>
              <a:cs typeface="+mn-cs"/>
            </a:endParaRPr>
          </a:p>
        </p:txBody>
      </p:sp>
      <p:grpSp>
        <p:nvGrpSpPr>
          <p:cNvPr id="18" name="Group 17">
            <a:extLst>
              <a:ext uri="{FF2B5EF4-FFF2-40B4-BE49-F238E27FC236}">
                <a16:creationId xmlns:a16="http://schemas.microsoft.com/office/drawing/2014/main" id="{E3999C4E-7607-4D8C-923D-74B62662D540}"/>
              </a:ext>
            </a:extLst>
          </p:cNvPr>
          <p:cNvGrpSpPr/>
          <p:nvPr/>
        </p:nvGrpSpPr>
        <p:grpSpPr>
          <a:xfrm>
            <a:off x="231791" y="961629"/>
            <a:ext cx="420867" cy="515901"/>
            <a:chOff x="1752600" y="533400"/>
            <a:chExt cx="787400" cy="965200"/>
          </a:xfrm>
          <a:solidFill>
            <a:srgbClr val="4C515A"/>
          </a:solidFill>
        </p:grpSpPr>
        <p:sp>
          <p:nvSpPr>
            <p:cNvPr id="19" name="Freeform 5">
              <a:extLst>
                <a:ext uri="{FF2B5EF4-FFF2-40B4-BE49-F238E27FC236}">
                  <a16:creationId xmlns:a16="http://schemas.microsoft.com/office/drawing/2014/main" id="{A286947D-0F74-4847-BF7D-55CB29B87EF7}"/>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20" name="Freeform 6">
              <a:extLst>
                <a:ext uri="{FF2B5EF4-FFF2-40B4-BE49-F238E27FC236}">
                  <a16:creationId xmlns:a16="http://schemas.microsoft.com/office/drawing/2014/main" id="{80648693-6C89-4CF2-A7DA-7F9BF5873088}"/>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21" name="Freeform 7">
              <a:extLst>
                <a:ext uri="{FF2B5EF4-FFF2-40B4-BE49-F238E27FC236}">
                  <a16:creationId xmlns:a16="http://schemas.microsoft.com/office/drawing/2014/main" id="{E460E5CC-4CE4-4498-AE7A-F01C69F26AF7}"/>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grpSp>
      <p:sp>
        <p:nvSpPr>
          <p:cNvPr id="9" name="Title 4">
            <a:extLst>
              <a:ext uri="{FF2B5EF4-FFF2-40B4-BE49-F238E27FC236}">
                <a16:creationId xmlns:a16="http://schemas.microsoft.com/office/drawing/2014/main" id="{3E165DE2-B424-45C3-8A27-77B3E1406BB4}"/>
              </a:ext>
            </a:extLst>
          </p:cNvPr>
          <p:cNvSpPr txBox="1">
            <a:spLocks/>
          </p:cNvSpPr>
          <p:nvPr/>
        </p:nvSpPr>
        <p:spPr>
          <a:xfrm>
            <a:off x="73152" y="0"/>
            <a:ext cx="900100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pPr lvl="0">
              <a:defRPr/>
            </a:pPr>
            <a:r>
              <a:rPr lang="en-US" dirty="0"/>
              <a:t>About half of adults said they would feel very safe voting in person if the election were held today. </a:t>
            </a:r>
            <a:endParaRPr kumimoji="0" lang="en-US" sz="1800" b="1" i="0" u="none" strike="noStrike" kern="800" cap="none" spc="0" normalizeH="0" baseline="0" noProof="0" dirty="0">
              <a:ln>
                <a:noFill/>
              </a:ln>
              <a:solidFill>
                <a:srgbClr val="FF0000"/>
              </a:solidFill>
              <a:effectLst/>
              <a:uLnTx/>
              <a:uFillTx/>
              <a:latin typeface="InterFace" charset="0"/>
            </a:endParaRPr>
          </a:p>
        </p:txBody>
      </p:sp>
      <p:sp>
        <p:nvSpPr>
          <p:cNvPr id="10" name="TextBox 9">
            <a:extLst>
              <a:ext uri="{FF2B5EF4-FFF2-40B4-BE49-F238E27FC236}">
                <a16:creationId xmlns:a16="http://schemas.microsoft.com/office/drawing/2014/main" id="{3F553854-0852-441E-B618-B1B3034219FE}"/>
              </a:ext>
            </a:extLst>
          </p:cNvPr>
          <p:cNvSpPr txBox="1"/>
          <p:nvPr/>
        </p:nvSpPr>
        <p:spPr>
          <a:xfrm>
            <a:off x="227564" y="1600200"/>
            <a:ext cx="7915539" cy="228600"/>
          </a:xfrm>
          <a:prstGeom prst="rect">
            <a:avLst/>
          </a:prstGeom>
          <a:noFill/>
        </p:spPr>
        <p:txBody>
          <a:bodyPr wrap="square" lIns="0" tIns="0" rIns="0" bIns="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4C515A"/>
                </a:solidFill>
                <a:effectLst/>
                <a:uLnTx/>
                <a:uFillTx/>
                <a:latin typeface="InterFace"/>
                <a:ea typeface="+mn-ea"/>
                <a:cs typeface="+mn-cs"/>
              </a:rPr>
              <a:t>Percent of respondents age 18 and older who are likely voters and said “very safe”</a:t>
            </a:r>
            <a:endParaRPr kumimoji="0" lang="en-US" sz="1400" b="0" i="1" u="none" strike="noStrike" kern="1200" cap="none" spc="0" normalizeH="0" baseline="0" noProof="0" dirty="0">
              <a:ln>
                <a:noFill/>
              </a:ln>
              <a:solidFill>
                <a:srgbClr val="4C515A"/>
              </a:solidFill>
              <a:effectLst/>
              <a:highlight>
                <a:srgbClr val="FFFF00"/>
              </a:highlight>
              <a:uLnTx/>
              <a:uFillTx/>
              <a:latin typeface="InterFace"/>
              <a:ea typeface="+mn-ea"/>
              <a:cs typeface="+mn-cs"/>
            </a:endParaRPr>
          </a:p>
        </p:txBody>
      </p:sp>
    </p:spTree>
    <p:extLst>
      <p:ext uri="{BB962C8B-B14F-4D97-AF65-F5344CB8AC3E}">
        <p14:creationId xmlns:p14="http://schemas.microsoft.com/office/powerpoint/2010/main" val="3756214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0A63E844-BFAC-417C-9B0F-C126876DCE37}"/>
              </a:ext>
            </a:extLst>
          </p:cNvPr>
          <p:cNvGraphicFramePr>
            <a:graphicFrameLocks noGrp="1"/>
          </p:cNvGraphicFramePr>
          <p:nvPr>
            <p:ph type="chart" sz="quarter" idx="19"/>
            <p:extLst>
              <p:ext uri="{D42A27DB-BD31-4B8C-83A1-F6EECF244321}">
                <p14:modId xmlns:p14="http://schemas.microsoft.com/office/powerpoint/2010/main" val="3702390073"/>
              </p:ext>
            </p:extLst>
          </p:nvPr>
        </p:nvGraphicFramePr>
        <p:xfrm>
          <a:off x="71438" y="1807066"/>
          <a:ext cx="9001125" cy="4126956"/>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a:extLst>
              <a:ext uri="{FF2B5EF4-FFF2-40B4-BE49-F238E27FC236}">
                <a16:creationId xmlns:a16="http://schemas.microsoft.com/office/drawing/2014/main" id="{CE5BF846-CF4D-408B-9AB2-4C251E339DD9}"/>
              </a:ext>
            </a:extLst>
          </p:cNvPr>
          <p:cNvSpPr>
            <a:spLocks noGrp="1"/>
          </p:cNvSpPr>
          <p:nvPr>
            <p:ph type="body" sz="quarter" idx="22"/>
          </p:nvPr>
        </p:nvSpPr>
        <p:spPr>
          <a:xfrm>
            <a:off x="71564" y="5779008"/>
            <a:ext cx="9001063" cy="495834"/>
          </a:xfrm>
        </p:spPr>
        <p:txBody>
          <a:bodyPr/>
          <a:lstStyle/>
          <a:p>
            <a:endParaRPr lang="en-US" dirty="0">
              <a:latin typeface="InterFace" panose="020B0503030203020204"/>
            </a:endParaRPr>
          </a:p>
          <a:p>
            <a:r>
              <a:rPr lang="en-US" dirty="0">
                <a:latin typeface="InterFace" panose="020B0503030203020204"/>
              </a:rPr>
              <a:t>Note: Adults who reported they considered themselves an “Independent,” “Other,” or reported “Don’t know/refused” were then asked if they lean more toward the Democratic or Republican Party.</a:t>
            </a:r>
          </a:p>
          <a:p>
            <a:r>
              <a:rPr lang="en-US" dirty="0">
                <a:latin typeface="InterFace" panose="020B0503030203020204"/>
              </a:rPr>
              <a:t>Data: Commonwealth Fund Election 2020 Battleground State Health Care Poll, Sept. 2020.</a:t>
            </a:r>
          </a:p>
        </p:txBody>
      </p:sp>
      <p:sp>
        <p:nvSpPr>
          <p:cNvPr id="9" name="Title 4">
            <a:extLst>
              <a:ext uri="{FF2B5EF4-FFF2-40B4-BE49-F238E27FC236}">
                <a16:creationId xmlns:a16="http://schemas.microsoft.com/office/drawing/2014/main" id="{3E165DE2-B424-45C3-8A27-77B3E1406BB4}"/>
              </a:ext>
            </a:extLst>
          </p:cNvPr>
          <p:cNvSpPr txBox="1">
            <a:spLocks/>
          </p:cNvSpPr>
          <p:nvPr/>
        </p:nvSpPr>
        <p:spPr>
          <a:xfrm>
            <a:off x="73152" y="0"/>
            <a:ext cx="900100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pPr lvl="0">
              <a:defRPr/>
            </a:pPr>
            <a:r>
              <a:rPr lang="en-US" dirty="0"/>
              <a:t>There were significant differences in how safe people would feel voting in person by gender, </a:t>
            </a:r>
            <a:r>
              <a:rPr lang="en-US"/>
              <a:t>race and ethnicity</a:t>
            </a:r>
            <a:r>
              <a:rPr lang="en-US" dirty="0"/>
              <a:t>, age, and party affiliation.</a:t>
            </a:r>
            <a:endParaRPr kumimoji="0" lang="en-US" sz="1800" b="1" i="0" u="none" strike="noStrike" kern="800" cap="none" spc="0" normalizeH="0" baseline="0" noProof="0" dirty="0">
              <a:ln>
                <a:noFill/>
              </a:ln>
              <a:solidFill>
                <a:srgbClr val="FF0000"/>
              </a:solidFill>
              <a:effectLst/>
              <a:highlight>
                <a:srgbClr val="FFFF00"/>
              </a:highlight>
              <a:uLnTx/>
              <a:uFillTx/>
              <a:latin typeface="InterFace" charset="0"/>
            </a:endParaRPr>
          </a:p>
        </p:txBody>
      </p:sp>
      <p:sp>
        <p:nvSpPr>
          <p:cNvPr id="11" name="TextBox 3">
            <a:extLst>
              <a:ext uri="{FF2B5EF4-FFF2-40B4-BE49-F238E27FC236}">
                <a16:creationId xmlns:a16="http://schemas.microsoft.com/office/drawing/2014/main" id="{40FBCD40-983F-4E8A-A24C-6D19A854DA26}"/>
              </a:ext>
            </a:extLst>
          </p:cNvPr>
          <p:cNvSpPr txBox="1"/>
          <p:nvPr/>
        </p:nvSpPr>
        <p:spPr>
          <a:xfrm>
            <a:off x="180038" y="932812"/>
            <a:ext cx="7772400" cy="628408"/>
          </a:xfrm>
          <a:prstGeom prst="rect">
            <a:avLst/>
          </a:prstGeom>
          <a:noFill/>
        </p:spPr>
        <p:txBody>
          <a:bodyPr wrap="square" lIns="64008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defTabSz="914400">
              <a:defRPr/>
            </a:pPr>
            <a:r>
              <a:rPr lang="en-US" sz="1400" dirty="0">
                <a:solidFill>
                  <a:srgbClr val="4C515A"/>
                </a:solidFill>
                <a:latin typeface="InterFace"/>
              </a:rPr>
              <a:t>If this year’s election were held today, how safe would you feel going to your polling place and voting in person?</a:t>
            </a:r>
          </a:p>
        </p:txBody>
      </p:sp>
      <p:grpSp>
        <p:nvGrpSpPr>
          <p:cNvPr id="12" name="Group 11">
            <a:extLst>
              <a:ext uri="{FF2B5EF4-FFF2-40B4-BE49-F238E27FC236}">
                <a16:creationId xmlns:a16="http://schemas.microsoft.com/office/drawing/2014/main" id="{3F890BE2-DCA9-4770-A66D-42339CDF4EBE}"/>
              </a:ext>
            </a:extLst>
          </p:cNvPr>
          <p:cNvGrpSpPr/>
          <p:nvPr/>
        </p:nvGrpSpPr>
        <p:grpSpPr>
          <a:xfrm>
            <a:off x="231791" y="961629"/>
            <a:ext cx="420867" cy="515901"/>
            <a:chOff x="1752600" y="533400"/>
            <a:chExt cx="787400" cy="965200"/>
          </a:xfrm>
          <a:solidFill>
            <a:srgbClr val="4C515A"/>
          </a:solidFill>
        </p:grpSpPr>
        <p:sp>
          <p:nvSpPr>
            <p:cNvPr id="13" name="Freeform 5">
              <a:extLst>
                <a:ext uri="{FF2B5EF4-FFF2-40B4-BE49-F238E27FC236}">
                  <a16:creationId xmlns:a16="http://schemas.microsoft.com/office/drawing/2014/main" id="{11DA3C9A-A594-4AA3-A37F-4044BA767382}"/>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4C515A"/>
                </a:solidFill>
                <a:effectLst/>
                <a:uLnTx/>
                <a:uFillTx/>
                <a:latin typeface="InterFace"/>
                <a:ea typeface="+mn-ea"/>
                <a:cs typeface="+mn-cs"/>
              </a:endParaRPr>
            </a:p>
          </p:txBody>
        </p:sp>
        <p:sp>
          <p:nvSpPr>
            <p:cNvPr id="14" name="Freeform 6">
              <a:extLst>
                <a:ext uri="{FF2B5EF4-FFF2-40B4-BE49-F238E27FC236}">
                  <a16:creationId xmlns:a16="http://schemas.microsoft.com/office/drawing/2014/main" id="{78888FFF-F76A-400D-ACC9-C46BCB127E7B}"/>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15" name="Freeform 7">
              <a:extLst>
                <a:ext uri="{FF2B5EF4-FFF2-40B4-BE49-F238E27FC236}">
                  <a16:creationId xmlns:a16="http://schemas.microsoft.com/office/drawing/2014/main" id="{8351B00A-7565-4412-A50C-8471546DB28D}"/>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4C515A"/>
                </a:solidFill>
                <a:effectLst/>
                <a:uLnTx/>
                <a:uFillTx/>
                <a:latin typeface="InterFace"/>
                <a:ea typeface="+mn-ea"/>
                <a:cs typeface="+mn-cs"/>
              </a:endParaRPr>
            </a:p>
          </p:txBody>
        </p:sp>
      </p:grpSp>
      <p:sp>
        <p:nvSpPr>
          <p:cNvPr id="16" name="TextBox 15">
            <a:extLst>
              <a:ext uri="{FF2B5EF4-FFF2-40B4-BE49-F238E27FC236}">
                <a16:creationId xmlns:a16="http://schemas.microsoft.com/office/drawing/2014/main" id="{AB3042C5-43A0-4C9A-8A61-F32126D66C1A}"/>
              </a:ext>
            </a:extLst>
          </p:cNvPr>
          <p:cNvSpPr txBox="1"/>
          <p:nvPr/>
        </p:nvSpPr>
        <p:spPr>
          <a:xfrm>
            <a:off x="227564" y="1600200"/>
            <a:ext cx="7915539" cy="228600"/>
          </a:xfrm>
          <a:prstGeom prst="rect">
            <a:avLst/>
          </a:prstGeom>
          <a:noFill/>
        </p:spPr>
        <p:txBody>
          <a:bodyPr wrap="square" lIns="0" tIns="0" rIns="0" bIns="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4C515A"/>
                </a:solidFill>
                <a:effectLst/>
                <a:uLnTx/>
                <a:uFillTx/>
                <a:latin typeface="InterFace"/>
                <a:ea typeface="+mn-ea"/>
                <a:cs typeface="+mn-cs"/>
              </a:rPr>
              <a:t>Percent of respondents age 18 and older who are likely voters and said “very safe”</a:t>
            </a:r>
            <a:endParaRPr kumimoji="0" lang="en-US" sz="1400" b="0" i="1" u="none" strike="noStrike" kern="1200" cap="none" spc="0" normalizeH="0" baseline="0" noProof="0" dirty="0">
              <a:ln>
                <a:noFill/>
              </a:ln>
              <a:solidFill>
                <a:srgbClr val="4C515A"/>
              </a:solidFill>
              <a:effectLst/>
              <a:highlight>
                <a:srgbClr val="FFFF00"/>
              </a:highlight>
              <a:uLnTx/>
              <a:uFillTx/>
              <a:latin typeface="InterFace"/>
              <a:ea typeface="+mn-ea"/>
              <a:cs typeface="+mn-cs"/>
            </a:endParaRPr>
          </a:p>
        </p:txBody>
      </p:sp>
    </p:spTree>
    <p:extLst>
      <p:ext uri="{BB962C8B-B14F-4D97-AF65-F5344CB8AC3E}">
        <p14:creationId xmlns:p14="http://schemas.microsoft.com/office/powerpoint/2010/main" val="2864025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0A63E844-BFAC-417C-9B0F-C126876DCE37}"/>
              </a:ext>
            </a:extLst>
          </p:cNvPr>
          <p:cNvGraphicFramePr>
            <a:graphicFrameLocks noGrp="1"/>
          </p:cNvGraphicFramePr>
          <p:nvPr>
            <p:ph type="chart" sz="quarter" idx="19"/>
            <p:extLst>
              <p:ext uri="{D42A27DB-BD31-4B8C-83A1-F6EECF244321}">
                <p14:modId xmlns:p14="http://schemas.microsoft.com/office/powerpoint/2010/main" val="2036619036"/>
              </p:ext>
            </p:extLst>
          </p:nvPr>
        </p:nvGraphicFramePr>
        <p:xfrm>
          <a:off x="71438" y="2002382"/>
          <a:ext cx="9001125" cy="4126956"/>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a:extLst>
              <a:ext uri="{FF2B5EF4-FFF2-40B4-BE49-F238E27FC236}">
                <a16:creationId xmlns:a16="http://schemas.microsoft.com/office/drawing/2014/main" id="{CE5BF846-CF4D-408B-9AB2-4C251E339DD9}"/>
              </a:ext>
            </a:extLst>
          </p:cNvPr>
          <p:cNvSpPr>
            <a:spLocks noGrp="1"/>
          </p:cNvSpPr>
          <p:nvPr>
            <p:ph type="body" sz="quarter" idx="22"/>
          </p:nvPr>
        </p:nvSpPr>
        <p:spPr>
          <a:xfrm>
            <a:off x="71564" y="5779008"/>
            <a:ext cx="9001063" cy="495834"/>
          </a:xfrm>
        </p:spPr>
        <p:txBody>
          <a:bodyPr/>
          <a:lstStyle/>
          <a:p>
            <a:endParaRPr lang="en-US" dirty="0">
              <a:latin typeface="InterFace" panose="020B0503030203020204"/>
            </a:endParaRPr>
          </a:p>
          <a:p>
            <a:pPr>
              <a:lnSpc>
                <a:spcPct val="100000"/>
              </a:lnSpc>
            </a:pPr>
            <a:r>
              <a:rPr lang="en-US" dirty="0">
                <a:latin typeface="InterFace" panose="020B0503030203020204"/>
              </a:rPr>
              <a:t>Data: Commonwealth Fund Election 2020 Battleground State Health Care Poll, Sept. 2020.</a:t>
            </a:r>
          </a:p>
        </p:txBody>
      </p:sp>
      <p:sp>
        <p:nvSpPr>
          <p:cNvPr id="17" name="TextBox 3">
            <a:extLst>
              <a:ext uri="{FF2B5EF4-FFF2-40B4-BE49-F238E27FC236}">
                <a16:creationId xmlns:a16="http://schemas.microsoft.com/office/drawing/2014/main" id="{8CAB4831-68A6-48DA-A9F9-BDFD5C7488B9}"/>
              </a:ext>
            </a:extLst>
          </p:cNvPr>
          <p:cNvSpPr txBox="1"/>
          <p:nvPr/>
        </p:nvSpPr>
        <p:spPr>
          <a:xfrm>
            <a:off x="180038" y="932812"/>
            <a:ext cx="7772400" cy="628408"/>
          </a:xfrm>
          <a:prstGeom prst="rect">
            <a:avLst/>
          </a:prstGeom>
          <a:noFill/>
        </p:spPr>
        <p:txBody>
          <a:bodyPr wrap="square" lIns="64008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defTabSz="914400">
              <a:defRPr/>
            </a:pPr>
            <a:r>
              <a:rPr lang="en-US" sz="1400" dirty="0">
                <a:solidFill>
                  <a:srgbClr val="4C515A"/>
                </a:solidFill>
                <a:latin typeface="InterFace"/>
              </a:rPr>
              <a:t>How confident are you that people in your state voting in this year’s election by mail will have their vote counted?</a:t>
            </a:r>
            <a:endParaRPr kumimoji="0" lang="en-US" sz="1400" b="0" i="0" u="none" strike="noStrike" kern="1200" cap="none" spc="0" normalizeH="0" baseline="0" noProof="0" dirty="0">
              <a:ln>
                <a:noFill/>
              </a:ln>
              <a:solidFill>
                <a:srgbClr val="4C515A"/>
              </a:solidFill>
              <a:effectLst/>
              <a:uLnTx/>
              <a:uFillTx/>
              <a:latin typeface="InterFace"/>
              <a:ea typeface="+mn-ea"/>
              <a:cs typeface="+mn-cs"/>
            </a:endParaRPr>
          </a:p>
        </p:txBody>
      </p:sp>
      <p:grpSp>
        <p:nvGrpSpPr>
          <p:cNvPr id="18" name="Group 17">
            <a:extLst>
              <a:ext uri="{FF2B5EF4-FFF2-40B4-BE49-F238E27FC236}">
                <a16:creationId xmlns:a16="http://schemas.microsoft.com/office/drawing/2014/main" id="{E3999C4E-7607-4D8C-923D-74B62662D540}"/>
              </a:ext>
            </a:extLst>
          </p:cNvPr>
          <p:cNvGrpSpPr/>
          <p:nvPr/>
        </p:nvGrpSpPr>
        <p:grpSpPr>
          <a:xfrm>
            <a:off x="231791" y="961629"/>
            <a:ext cx="420867" cy="515901"/>
            <a:chOff x="1752600" y="533400"/>
            <a:chExt cx="787400" cy="965200"/>
          </a:xfrm>
          <a:solidFill>
            <a:srgbClr val="4C515A"/>
          </a:solidFill>
        </p:grpSpPr>
        <p:sp>
          <p:nvSpPr>
            <p:cNvPr id="19" name="Freeform 5">
              <a:extLst>
                <a:ext uri="{FF2B5EF4-FFF2-40B4-BE49-F238E27FC236}">
                  <a16:creationId xmlns:a16="http://schemas.microsoft.com/office/drawing/2014/main" id="{A286947D-0F74-4847-BF7D-55CB29B87EF7}"/>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4C515A"/>
                </a:solidFill>
                <a:effectLst/>
                <a:uLnTx/>
                <a:uFillTx/>
                <a:latin typeface="InterFace"/>
                <a:ea typeface="+mn-ea"/>
                <a:cs typeface="+mn-cs"/>
              </a:endParaRPr>
            </a:p>
          </p:txBody>
        </p:sp>
        <p:sp>
          <p:nvSpPr>
            <p:cNvPr id="20" name="Freeform 6">
              <a:extLst>
                <a:ext uri="{FF2B5EF4-FFF2-40B4-BE49-F238E27FC236}">
                  <a16:creationId xmlns:a16="http://schemas.microsoft.com/office/drawing/2014/main" id="{80648693-6C89-4CF2-A7DA-7F9BF5873088}"/>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21" name="Freeform 7">
              <a:extLst>
                <a:ext uri="{FF2B5EF4-FFF2-40B4-BE49-F238E27FC236}">
                  <a16:creationId xmlns:a16="http://schemas.microsoft.com/office/drawing/2014/main" id="{E460E5CC-4CE4-4498-AE7A-F01C69F26AF7}"/>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4C515A"/>
                </a:solidFill>
                <a:effectLst/>
                <a:uLnTx/>
                <a:uFillTx/>
                <a:latin typeface="InterFace"/>
                <a:ea typeface="+mn-ea"/>
                <a:cs typeface="+mn-cs"/>
              </a:endParaRPr>
            </a:p>
          </p:txBody>
        </p:sp>
      </p:grpSp>
      <p:sp>
        <p:nvSpPr>
          <p:cNvPr id="9" name="Title 4">
            <a:extLst>
              <a:ext uri="{FF2B5EF4-FFF2-40B4-BE49-F238E27FC236}">
                <a16:creationId xmlns:a16="http://schemas.microsoft.com/office/drawing/2014/main" id="{3E165DE2-B424-45C3-8A27-77B3E1406BB4}"/>
              </a:ext>
            </a:extLst>
          </p:cNvPr>
          <p:cNvSpPr txBox="1">
            <a:spLocks/>
          </p:cNvSpPr>
          <p:nvPr/>
        </p:nvSpPr>
        <p:spPr>
          <a:xfrm>
            <a:off x="73152" y="0"/>
            <a:ext cx="900100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pPr lvl="0">
              <a:defRPr/>
            </a:pPr>
            <a:r>
              <a:rPr lang="en-US"/>
              <a:t>Likely voters have very little confidence in voting by mail.</a:t>
            </a:r>
            <a:endParaRPr kumimoji="0" lang="en-US" sz="1800" b="1" i="0" u="none" strike="noStrike" kern="800" cap="none" spc="0" normalizeH="0" baseline="0" noProof="0">
              <a:ln>
                <a:noFill/>
              </a:ln>
              <a:solidFill>
                <a:srgbClr val="FF0000"/>
              </a:solidFill>
              <a:effectLst/>
              <a:uLnTx/>
              <a:uFillTx/>
              <a:latin typeface="InterFace" charset="0"/>
            </a:endParaRPr>
          </a:p>
        </p:txBody>
      </p:sp>
      <p:sp>
        <p:nvSpPr>
          <p:cNvPr id="10" name="TextBox 9">
            <a:extLst>
              <a:ext uri="{FF2B5EF4-FFF2-40B4-BE49-F238E27FC236}">
                <a16:creationId xmlns:a16="http://schemas.microsoft.com/office/drawing/2014/main" id="{3F553854-0852-441E-B618-B1B3034219FE}"/>
              </a:ext>
            </a:extLst>
          </p:cNvPr>
          <p:cNvSpPr txBox="1"/>
          <p:nvPr/>
        </p:nvSpPr>
        <p:spPr>
          <a:xfrm>
            <a:off x="227564" y="1600200"/>
            <a:ext cx="7915539" cy="228600"/>
          </a:xfrm>
          <a:prstGeom prst="rect">
            <a:avLst/>
          </a:prstGeom>
          <a:noFill/>
        </p:spPr>
        <p:txBody>
          <a:bodyPr wrap="square" lIns="0" tIns="0" rIns="0" bIns="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4C515A"/>
                </a:solidFill>
                <a:effectLst/>
                <a:uLnTx/>
                <a:uFillTx/>
                <a:latin typeface="InterFace"/>
                <a:ea typeface="+mn-ea"/>
                <a:cs typeface="+mn-cs"/>
              </a:rPr>
              <a:t>Percent of respondents age 18 and older who are likely voters and said “very </a:t>
            </a:r>
            <a:r>
              <a:rPr lang="en-US" sz="1400" i="1" dirty="0">
                <a:solidFill>
                  <a:srgbClr val="4C515A"/>
                </a:solidFill>
                <a:latin typeface="InterFace"/>
              </a:rPr>
              <a:t>confident”</a:t>
            </a:r>
            <a:endParaRPr kumimoji="0" lang="en-US" sz="1400" b="0" i="1" u="none" strike="noStrike" kern="1200" cap="none" spc="0" normalizeH="0" baseline="0" noProof="0" dirty="0">
              <a:ln>
                <a:noFill/>
              </a:ln>
              <a:solidFill>
                <a:srgbClr val="4C515A"/>
              </a:solidFill>
              <a:effectLst/>
              <a:highlight>
                <a:srgbClr val="FFFF00"/>
              </a:highlight>
              <a:uLnTx/>
              <a:uFillTx/>
              <a:latin typeface="InterFace"/>
              <a:ea typeface="+mn-ea"/>
              <a:cs typeface="+mn-cs"/>
            </a:endParaRPr>
          </a:p>
        </p:txBody>
      </p:sp>
    </p:spTree>
    <p:extLst>
      <p:ext uri="{BB962C8B-B14F-4D97-AF65-F5344CB8AC3E}">
        <p14:creationId xmlns:p14="http://schemas.microsoft.com/office/powerpoint/2010/main" val="69876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0A63E844-BFAC-417C-9B0F-C126876DCE37}"/>
              </a:ext>
            </a:extLst>
          </p:cNvPr>
          <p:cNvGraphicFramePr>
            <a:graphicFrameLocks noGrp="1"/>
          </p:cNvGraphicFramePr>
          <p:nvPr>
            <p:ph type="chart" sz="quarter" idx="19"/>
            <p:extLst>
              <p:ext uri="{D42A27DB-BD31-4B8C-83A1-F6EECF244321}">
                <p14:modId xmlns:p14="http://schemas.microsoft.com/office/powerpoint/2010/main" val="3413787598"/>
              </p:ext>
            </p:extLst>
          </p:nvPr>
        </p:nvGraphicFramePr>
        <p:xfrm>
          <a:off x="71438" y="1931358"/>
          <a:ext cx="9001125" cy="4126956"/>
        </p:xfrm>
        <a:graphic>
          <a:graphicData uri="http://schemas.openxmlformats.org/drawingml/2006/chart">
            <c:chart xmlns:c="http://schemas.openxmlformats.org/drawingml/2006/chart" xmlns:r="http://schemas.openxmlformats.org/officeDocument/2006/relationships" r:id="rId3"/>
          </a:graphicData>
        </a:graphic>
      </p:graphicFrame>
      <p:sp>
        <p:nvSpPr>
          <p:cNvPr id="17" name="TextBox 3">
            <a:extLst>
              <a:ext uri="{FF2B5EF4-FFF2-40B4-BE49-F238E27FC236}">
                <a16:creationId xmlns:a16="http://schemas.microsoft.com/office/drawing/2014/main" id="{8CAB4831-68A6-48DA-A9F9-BDFD5C7488B9}"/>
              </a:ext>
            </a:extLst>
          </p:cNvPr>
          <p:cNvSpPr txBox="1"/>
          <p:nvPr/>
        </p:nvSpPr>
        <p:spPr>
          <a:xfrm>
            <a:off x="180038" y="932812"/>
            <a:ext cx="7772400" cy="628408"/>
          </a:xfrm>
          <a:prstGeom prst="rect">
            <a:avLst/>
          </a:prstGeom>
          <a:noFill/>
        </p:spPr>
        <p:txBody>
          <a:bodyPr wrap="square" lIns="64008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defTabSz="914400">
              <a:defRPr/>
            </a:pPr>
            <a:r>
              <a:rPr lang="en-US" sz="1400" dirty="0">
                <a:solidFill>
                  <a:srgbClr val="4C515A"/>
                </a:solidFill>
                <a:latin typeface="InterFace"/>
              </a:rPr>
              <a:t>When thinking about which presidential candidate to support in November, how big of a factor are the following in your decision? </a:t>
            </a:r>
          </a:p>
        </p:txBody>
      </p:sp>
      <p:grpSp>
        <p:nvGrpSpPr>
          <p:cNvPr id="18" name="Group 17">
            <a:extLst>
              <a:ext uri="{FF2B5EF4-FFF2-40B4-BE49-F238E27FC236}">
                <a16:creationId xmlns:a16="http://schemas.microsoft.com/office/drawing/2014/main" id="{E3999C4E-7607-4D8C-923D-74B62662D540}"/>
              </a:ext>
            </a:extLst>
          </p:cNvPr>
          <p:cNvGrpSpPr/>
          <p:nvPr/>
        </p:nvGrpSpPr>
        <p:grpSpPr>
          <a:xfrm>
            <a:off x="231791" y="961629"/>
            <a:ext cx="420867" cy="515901"/>
            <a:chOff x="1752600" y="533400"/>
            <a:chExt cx="787400" cy="965200"/>
          </a:xfrm>
          <a:solidFill>
            <a:srgbClr val="4C515A"/>
          </a:solidFill>
        </p:grpSpPr>
        <p:sp>
          <p:nvSpPr>
            <p:cNvPr id="19" name="Freeform 5">
              <a:extLst>
                <a:ext uri="{FF2B5EF4-FFF2-40B4-BE49-F238E27FC236}">
                  <a16:creationId xmlns:a16="http://schemas.microsoft.com/office/drawing/2014/main" id="{A286947D-0F74-4847-BF7D-55CB29B87EF7}"/>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20" name="Freeform 6">
              <a:extLst>
                <a:ext uri="{FF2B5EF4-FFF2-40B4-BE49-F238E27FC236}">
                  <a16:creationId xmlns:a16="http://schemas.microsoft.com/office/drawing/2014/main" id="{80648693-6C89-4CF2-A7DA-7F9BF5873088}"/>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21" name="Freeform 7">
              <a:extLst>
                <a:ext uri="{FF2B5EF4-FFF2-40B4-BE49-F238E27FC236}">
                  <a16:creationId xmlns:a16="http://schemas.microsoft.com/office/drawing/2014/main" id="{E460E5CC-4CE4-4498-AE7A-F01C69F26AF7}"/>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grpSp>
      <p:sp>
        <p:nvSpPr>
          <p:cNvPr id="9" name="Title 4">
            <a:extLst>
              <a:ext uri="{FF2B5EF4-FFF2-40B4-BE49-F238E27FC236}">
                <a16:creationId xmlns:a16="http://schemas.microsoft.com/office/drawing/2014/main" id="{3E165DE2-B424-45C3-8A27-77B3E1406BB4}"/>
              </a:ext>
            </a:extLst>
          </p:cNvPr>
          <p:cNvSpPr txBox="1">
            <a:spLocks/>
          </p:cNvSpPr>
          <p:nvPr/>
        </p:nvSpPr>
        <p:spPr>
          <a:xfrm>
            <a:off x="73152" y="0"/>
            <a:ext cx="900100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pPr lvl="0">
              <a:defRPr/>
            </a:pPr>
            <a:r>
              <a:rPr lang="en-US" dirty="0"/>
              <a:t>Top health care issues varied among some demographic groups.</a:t>
            </a:r>
            <a:endParaRPr kumimoji="0" lang="en-US" sz="1800" b="1" i="0" u="none" strike="noStrike" kern="800" cap="none" spc="0" normalizeH="0" baseline="0" noProof="0" dirty="0">
              <a:ln>
                <a:noFill/>
              </a:ln>
              <a:solidFill>
                <a:srgbClr val="FF0000"/>
              </a:solidFill>
              <a:effectLst/>
              <a:uLnTx/>
              <a:uFillTx/>
              <a:latin typeface="InterFace" charset="0"/>
            </a:endParaRPr>
          </a:p>
        </p:txBody>
      </p:sp>
      <p:sp>
        <p:nvSpPr>
          <p:cNvPr id="10" name="TextBox 9">
            <a:extLst>
              <a:ext uri="{FF2B5EF4-FFF2-40B4-BE49-F238E27FC236}">
                <a16:creationId xmlns:a16="http://schemas.microsoft.com/office/drawing/2014/main" id="{3F553854-0852-441E-B618-B1B3034219FE}"/>
              </a:ext>
            </a:extLst>
          </p:cNvPr>
          <p:cNvSpPr txBox="1"/>
          <p:nvPr/>
        </p:nvSpPr>
        <p:spPr>
          <a:xfrm>
            <a:off x="227563" y="1600200"/>
            <a:ext cx="8686800" cy="228600"/>
          </a:xfrm>
          <a:prstGeom prst="rect">
            <a:avLst/>
          </a:prstGeom>
          <a:noFill/>
        </p:spPr>
        <p:txBody>
          <a:bodyPr wrap="square" lIns="0" tIns="0" rIns="0" bIns="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4C515A"/>
                </a:solidFill>
                <a:effectLst/>
                <a:uLnTx/>
                <a:uFillTx/>
                <a:latin typeface="InterFace"/>
                <a:ea typeface="+mn-ea"/>
                <a:cs typeface="+mn-cs"/>
              </a:rPr>
              <a:t>Percent of respondents age 18 and older who are likely</a:t>
            </a:r>
            <a:r>
              <a:rPr lang="en-US" sz="1400" i="1" dirty="0">
                <a:solidFill>
                  <a:srgbClr val="4C515A"/>
                </a:solidFill>
                <a:latin typeface="InterFace"/>
              </a:rPr>
              <a:t> voters and </a:t>
            </a:r>
            <a:r>
              <a:rPr kumimoji="0" lang="en-US" sz="1400" b="0" i="1" u="none" strike="noStrike" kern="1200" cap="none" spc="0" normalizeH="0" baseline="0" noProof="0" dirty="0">
                <a:ln>
                  <a:noFill/>
                </a:ln>
                <a:solidFill>
                  <a:srgbClr val="4C515A"/>
                </a:solidFill>
                <a:effectLst/>
                <a:uLnTx/>
                <a:uFillTx/>
                <a:latin typeface="InterFace"/>
                <a:ea typeface="+mn-ea"/>
                <a:cs typeface="+mn-cs"/>
              </a:rPr>
              <a:t>said the following was the most important factor </a:t>
            </a:r>
          </a:p>
        </p:txBody>
      </p:sp>
      <p:sp>
        <p:nvSpPr>
          <p:cNvPr id="12" name="Text Placeholder 2">
            <a:extLst>
              <a:ext uri="{FF2B5EF4-FFF2-40B4-BE49-F238E27FC236}">
                <a16:creationId xmlns:a16="http://schemas.microsoft.com/office/drawing/2014/main" id="{CDD2690F-11C0-40E2-B053-677DE7F53D27}"/>
              </a:ext>
            </a:extLst>
          </p:cNvPr>
          <p:cNvSpPr txBox="1">
            <a:spLocks/>
          </p:cNvSpPr>
          <p:nvPr/>
        </p:nvSpPr>
        <p:spPr>
          <a:xfrm>
            <a:off x="71564" y="5780067"/>
            <a:ext cx="9001063" cy="495834"/>
          </a:xfrm>
          <a:prstGeom prst="rect">
            <a:avLst/>
          </a:prstGeom>
        </p:spPr>
        <p:txBody>
          <a:bodyPr vert="horz" lIns="0" tIns="0" rIns="0" bIns="0" rtlCol="0" anchor="b" anchorCtr="0">
            <a:noAutofit/>
          </a:bodyPr>
          <a:lstStyle>
            <a:lvl1pPr marL="0" indent="0" algn="l" defTabSz="914378" rtl="0" eaLnBrk="1" latinLnBrk="0" hangingPunct="1">
              <a:lnSpc>
                <a:spcPct val="90000"/>
              </a:lnSpc>
              <a:spcBef>
                <a:spcPts val="0"/>
              </a:spcBef>
              <a:spcAft>
                <a:spcPts val="600"/>
              </a:spcAft>
              <a:buClr>
                <a:schemeClr val="accent1"/>
              </a:buClr>
              <a:buFont typeface="Arial" panose="020B0604020202020204" pitchFamily="34" charset="0"/>
              <a:buNone/>
              <a:defRPr lang="en-US" sz="900" b="0" i="0" kern="800" spc="-10" smtClean="0">
                <a:solidFill>
                  <a:schemeClr val="tx1"/>
                </a:solidFill>
                <a:effectLst/>
                <a:latin typeface="+mn-lt"/>
                <a:ea typeface="+mn-ea"/>
                <a:cs typeface="+mn-cs"/>
              </a:defRPr>
            </a:lvl1pPr>
            <a:lvl2pPr marL="171446" indent="0" algn="l" defTabSz="914378" rtl="0" eaLnBrk="1" latinLnBrk="0" hangingPunct="1">
              <a:spcBef>
                <a:spcPct val="20000"/>
              </a:spcBef>
              <a:buClr>
                <a:schemeClr val="accent1"/>
              </a:buClr>
              <a:buFont typeface="Arial" panose="020B0604020202020204" pitchFamily="34" charset="0"/>
              <a:buNone/>
              <a:defRPr sz="900" kern="800">
                <a:solidFill>
                  <a:schemeClr val="tx1"/>
                </a:solidFill>
                <a:latin typeface="+mn-lt"/>
                <a:ea typeface="+mn-ea"/>
                <a:cs typeface="+mn-cs"/>
              </a:defRPr>
            </a:lvl2pPr>
            <a:lvl3pPr marL="344479" indent="0" algn="l" defTabSz="914378" rtl="0" eaLnBrk="1" latinLnBrk="0" hangingPunct="1">
              <a:spcBef>
                <a:spcPct val="20000"/>
              </a:spcBef>
              <a:buClr>
                <a:schemeClr val="accent1"/>
              </a:buClr>
              <a:buFont typeface="Arial" panose="020B0604020202020204" pitchFamily="34" charset="0"/>
              <a:buNone/>
              <a:defRPr sz="900" kern="800">
                <a:solidFill>
                  <a:schemeClr val="tx1"/>
                </a:solidFill>
                <a:latin typeface="+mn-lt"/>
                <a:ea typeface="+mn-ea"/>
                <a:cs typeface="+mn-cs"/>
              </a:defRPr>
            </a:lvl3pPr>
            <a:lvl4pPr marL="515925" indent="0" algn="l" defTabSz="914378" rtl="0" eaLnBrk="1" latinLnBrk="0" hangingPunct="1">
              <a:spcBef>
                <a:spcPct val="20000"/>
              </a:spcBef>
              <a:buClr>
                <a:schemeClr val="accent1"/>
              </a:buClr>
              <a:buFont typeface="Arial" panose="020B0604020202020204" pitchFamily="34" charset="0"/>
              <a:buNone/>
              <a:defRPr sz="900" kern="800">
                <a:solidFill>
                  <a:schemeClr val="tx1"/>
                </a:solidFill>
                <a:latin typeface="+mn-lt"/>
                <a:ea typeface="+mn-ea"/>
                <a:cs typeface="+mn-cs"/>
              </a:defRPr>
            </a:lvl4pPr>
            <a:lvl5pPr marL="687371" indent="0" algn="l" defTabSz="914378" rtl="0" eaLnBrk="1" latinLnBrk="0" hangingPunct="1">
              <a:spcBef>
                <a:spcPct val="20000"/>
              </a:spcBef>
              <a:buClr>
                <a:schemeClr val="accent1"/>
              </a:buClr>
              <a:buFont typeface="Arial" panose="020B0604020202020204" pitchFamily="34" charset="0"/>
              <a:buNone/>
              <a:defRPr sz="9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00000"/>
              </a:lnSpc>
            </a:pPr>
            <a:endParaRPr lang="en-US" dirty="0">
              <a:latin typeface="InterFace" panose="020B0503030203020204"/>
            </a:endParaRPr>
          </a:p>
          <a:p>
            <a:pPr>
              <a:lnSpc>
                <a:spcPct val="100000"/>
              </a:lnSpc>
            </a:pPr>
            <a:r>
              <a:rPr lang="en-US" dirty="0">
                <a:latin typeface="InterFace" panose="020B0503030203020204"/>
              </a:rPr>
              <a:t>Note: Segments may not sum to 100% because of rounding. </a:t>
            </a:r>
          </a:p>
          <a:p>
            <a:pPr>
              <a:lnSpc>
                <a:spcPct val="100000"/>
              </a:lnSpc>
            </a:pPr>
            <a:r>
              <a:rPr lang="en-US" dirty="0">
                <a:latin typeface="InterFace" panose="020B0503030203020204"/>
              </a:rPr>
              <a:t>Data: Commonwealth Fund Election 2020 Battleground State Health Care Poll, Sept. 2020.</a:t>
            </a:r>
          </a:p>
        </p:txBody>
      </p:sp>
    </p:spTree>
    <p:extLst>
      <p:ext uri="{BB962C8B-B14F-4D97-AF65-F5344CB8AC3E}">
        <p14:creationId xmlns:p14="http://schemas.microsoft.com/office/powerpoint/2010/main" val="2562105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0A63E844-BFAC-417C-9B0F-C126876DCE37}"/>
              </a:ext>
            </a:extLst>
          </p:cNvPr>
          <p:cNvGraphicFramePr>
            <a:graphicFrameLocks noGrp="1"/>
          </p:cNvGraphicFramePr>
          <p:nvPr>
            <p:ph type="chart" sz="quarter" idx="19"/>
            <p:extLst>
              <p:ext uri="{D42A27DB-BD31-4B8C-83A1-F6EECF244321}">
                <p14:modId xmlns:p14="http://schemas.microsoft.com/office/powerpoint/2010/main" val="4149791077"/>
              </p:ext>
            </p:extLst>
          </p:nvPr>
        </p:nvGraphicFramePr>
        <p:xfrm>
          <a:off x="71438" y="1931358"/>
          <a:ext cx="9001125" cy="4126956"/>
        </p:xfrm>
        <a:graphic>
          <a:graphicData uri="http://schemas.openxmlformats.org/drawingml/2006/chart">
            <c:chart xmlns:c="http://schemas.openxmlformats.org/drawingml/2006/chart" xmlns:r="http://schemas.openxmlformats.org/officeDocument/2006/relationships" r:id="rId2"/>
          </a:graphicData>
        </a:graphic>
      </p:graphicFrame>
      <p:sp>
        <p:nvSpPr>
          <p:cNvPr id="17" name="TextBox 3">
            <a:extLst>
              <a:ext uri="{FF2B5EF4-FFF2-40B4-BE49-F238E27FC236}">
                <a16:creationId xmlns:a16="http://schemas.microsoft.com/office/drawing/2014/main" id="{8CAB4831-68A6-48DA-A9F9-BDFD5C7488B9}"/>
              </a:ext>
            </a:extLst>
          </p:cNvPr>
          <p:cNvSpPr txBox="1"/>
          <p:nvPr/>
        </p:nvSpPr>
        <p:spPr>
          <a:xfrm>
            <a:off x="180038" y="932812"/>
            <a:ext cx="7772400" cy="628408"/>
          </a:xfrm>
          <a:prstGeom prst="rect">
            <a:avLst/>
          </a:prstGeom>
          <a:noFill/>
        </p:spPr>
        <p:txBody>
          <a:bodyPr wrap="square" lIns="64008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defTabSz="914400">
              <a:defRPr/>
            </a:pPr>
            <a:r>
              <a:rPr lang="en-US" sz="1400" dirty="0">
                <a:solidFill>
                  <a:srgbClr val="4C515A"/>
                </a:solidFill>
                <a:latin typeface="InterFace"/>
              </a:rPr>
              <a:t>When thinking about which presidential candidate to support in November, how big of a factor are the following in your decision? </a:t>
            </a:r>
          </a:p>
        </p:txBody>
      </p:sp>
      <p:grpSp>
        <p:nvGrpSpPr>
          <p:cNvPr id="18" name="Group 17">
            <a:extLst>
              <a:ext uri="{FF2B5EF4-FFF2-40B4-BE49-F238E27FC236}">
                <a16:creationId xmlns:a16="http://schemas.microsoft.com/office/drawing/2014/main" id="{E3999C4E-7607-4D8C-923D-74B62662D540}"/>
              </a:ext>
            </a:extLst>
          </p:cNvPr>
          <p:cNvGrpSpPr/>
          <p:nvPr/>
        </p:nvGrpSpPr>
        <p:grpSpPr>
          <a:xfrm>
            <a:off x="231791" y="961629"/>
            <a:ext cx="420867" cy="515901"/>
            <a:chOff x="1752600" y="533400"/>
            <a:chExt cx="787400" cy="965200"/>
          </a:xfrm>
          <a:solidFill>
            <a:srgbClr val="4C515A"/>
          </a:solidFill>
        </p:grpSpPr>
        <p:sp>
          <p:nvSpPr>
            <p:cNvPr id="19" name="Freeform 5">
              <a:extLst>
                <a:ext uri="{FF2B5EF4-FFF2-40B4-BE49-F238E27FC236}">
                  <a16:creationId xmlns:a16="http://schemas.microsoft.com/office/drawing/2014/main" id="{A286947D-0F74-4847-BF7D-55CB29B87EF7}"/>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20" name="Freeform 6">
              <a:extLst>
                <a:ext uri="{FF2B5EF4-FFF2-40B4-BE49-F238E27FC236}">
                  <a16:creationId xmlns:a16="http://schemas.microsoft.com/office/drawing/2014/main" id="{80648693-6C89-4CF2-A7DA-7F9BF5873088}"/>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21" name="Freeform 7">
              <a:extLst>
                <a:ext uri="{FF2B5EF4-FFF2-40B4-BE49-F238E27FC236}">
                  <a16:creationId xmlns:a16="http://schemas.microsoft.com/office/drawing/2014/main" id="{E460E5CC-4CE4-4498-AE7A-F01C69F26AF7}"/>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grpSp>
      <p:sp>
        <p:nvSpPr>
          <p:cNvPr id="9" name="Title 4">
            <a:extLst>
              <a:ext uri="{FF2B5EF4-FFF2-40B4-BE49-F238E27FC236}">
                <a16:creationId xmlns:a16="http://schemas.microsoft.com/office/drawing/2014/main" id="{3E165DE2-B424-45C3-8A27-77B3E1406BB4}"/>
              </a:ext>
            </a:extLst>
          </p:cNvPr>
          <p:cNvSpPr txBox="1">
            <a:spLocks/>
          </p:cNvSpPr>
          <p:nvPr/>
        </p:nvSpPr>
        <p:spPr>
          <a:xfrm>
            <a:off x="73152" y="0"/>
            <a:ext cx="900100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pPr lvl="0">
              <a:defRPr/>
            </a:pPr>
            <a:r>
              <a:rPr lang="en-US" dirty="0"/>
              <a:t>Top health care issues varied across battleground states.</a:t>
            </a:r>
            <a:endParaRPr kumimoji="0" lang="en-US" sz="1800" b="1" i="0" u="none" strike="noStrike" kern="800" cap="none" spc="0" normalizeH="0" baseline="0" noProof="0" dirty="0">
              <a:ln>
                <a:noFill/>
              </a:ln>
              <a:solidFill>
                <a:srgbClr val="FF0000"/>
              </a:solidFill>
              <a:effectLst/>
              <a:uLnTx/>
              <a:uFillTx/>
              <a:latin typeface="InterFace" charset="0"/>
            </a:endParaRPr>
          </a:p>
        </p:txBody>
      </p:sp>
      <p:sp>
        <p:nvSpPr>
          <p:cNvPr id="10" name="TextBox 9">
            <a:extLst>
              <a:ext uri="{FF2B5EF4-FFF2-40B4-BE49-F238E27FC236}">
                <a16:creationId xmlns:a16="http://schemas.microsoft.com/office/drawing/2014/main" id="{3F553854-0852-441E-B618-B1B3034219FE}"/>
              </a:ext>
            </a:extLst>
          </p:cNvPr>
          <p:cNvSpPr txBox="1"/>
          <p:nvPr/>
        </p:nvSpPr>
        <p:spPr>
          <a:xfrm>
            <a:off x="227563" y="1600200"/>
            <a:ext cx="8686800" cy="228600"/>
          </a:xfrm>
          <a:prstGeom prst="rect">
            <a:avLst/>
          </a:prstGeom>
          <a:noFill/>
        </p:spPr>
        <p:txBody>
          <a:bodyPr wrap="square" lIns="0" tIns="0" rIns="0" bIns="0" rtlCol="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4C515A"/>
                </a:solidFill>
                <a:effectLst/>
                <a:uLnTx/>
                <a:uFillTx/>
                <a:latin typeface="InterFace"/>
                <a:ea typeface="+mn-ea"/>
                <a:cs typeface="+mn-cs"/>
              </a:rPr>
              <a:t>Percent of respondents age 18 and older who are likely</a:t>
            </a:r>
            <a:r>
              <a:rPr lang="en-US" sz="1400" i="1" dirty="0">
                <a:solidFill>
                  <a:srgbClr val="4C515A"/>
                </a:solidFill>
                <a:latin typeface="InterFace"/>
              </a:rPr>
              <a:t> voters and </a:t>
            </a:r>
            <a:r>
              <a:rPr kumimoji="0" lang="en-US" sz="1400" b="0" i="1" u="none" strike="noStrike" kern="1200" cap="none" spc="0" normalizeH="0" baseline="0" noProof="0" dirty="0">
                <a:ln>
                  <a:noFill/>
                </a:ln>
                <a:solidFill>
                  <a:srgbClr val="4C515A"/>
                </a:solidFill>
                <a:effectLst/>
                <a:uLnTx/>
                <a:uFillTx/>
                <a:latin typeface="InterFace"/>
                <a:ea typeface="+mn-ea"/>
                <a:cs typeface="+mn-cs"/>
              </a:rPr>
              <a:t>said the following was the most important factor </a:t>
            </a:r>
          </a:p>
        </p:txBody>
      </p:sp>
      <p:sp>
        <p:nvSpPr>
          <p:cNvPr id="14" name="Text Placeholder 2">
            <a:extLst>
              <a:ext uri="{FF2B5EF4-FFF2-40B4-BE49-F238E27FC236}">
                <a16:creationId xmlns:a16="http://schemas.microsoft.com/office/drawing/2014/main" id="{BBAAD457-A219-4513-BA09-A473F0715F1A}"/>
              </a:ext>
            </a:extLst>
          </p:cNvPr>
          <p:cNvSpPr txBox="1">
            <a:spLocks/>
          </p:cNvSpPr>
          <p:nvPr/>
        </p:nvSpPr>
        <p:spPr>
          <a:xfrm>
            <a:off x="71564" y="5780067"/>
            <a:ext cx="9001063" cy="495834"/>
          </a:xfrm>
          <a:prstGeom prst="rect">
            <a:avLst/>
          </a:prstGeom>
        </p:spPr>
        <p:txBody>
          <a:bodyPr vert="horz" lIns="0" tIns="0" rIns="0" bIns="0" rtlCol="0" anchor="b" anchorCtr="0">
            <a:noAutofit/>
          </a:bodyPr>
          <a:lstStyle>
            <a:lvl1pPr marL="0" indent="0" algn="l" defTabSz="914378" rtl="0" eaLnBrk="1" latinLnBrk="0" hangingPunct="1">
              <a:lnSpc>
                <a:spcPct val="90000"/>
              </a:lnSpc>
              <a:spcBef>
                <a:spcPts val="0"/>
              </a:spcBef>
              <a:spcAft>
                <a:spcPts val="600"/>
              </a:spcAft>
              <a:buClr>
                <a:schemeClr val="accent1"/>
              </a:buClr>
              <a:buFont typeface="Arial" panose="020B0604020202020204" pitchFamily="34" charset="0"/>
              <a:buNone/>
              <a:defRPr lang="en-US" sz="900" b="0" i="0" kern="800" spc="-10" smtClean="0">
                <a:solidFill>
                  <a:schemeClr val="tx1"/>
                </a:solidFill>
                <a:effectLst/>
                <a:latin typeface="+mn-lt"/>
                <a:ea typeface="+mn-ea"/>
                <a:cs typeface="+mn-cs"/>
              </a:defRPr>
            </a:lvl1pPr>
            <a:lvl2pPr marL="171446" indent="0" algn="l" defTabSz="914378" rtl="0" eaLnBrk="1" latinLnBrk="0" hangingPunct="1">
              <a:spcBef>
                <a:spcPct val="20000"/>
              </a:spcBef>
              <a:buClr>
                <a:schemeClr val="accent1"/>
              </a:buClr>
              <a:buFont typeface="Arial" panose="020B0604020202020204" pitchFamily="34" charset="0"/>
              <a:buNone/>
              <a:defRPr sz="900" kern="800">
                <a:solidFill>
                  <a:schemeClr val="tx1"/>
                </a:solidFill>
                <a:latin typeface="+mn-lt"/>
                <a:ea typeface="+mn-ea"/>
                <a:cs typeface="+mn-cs"/>
              </a:defRPr>
            </a:lvl2pPr>
            <a:lvl3pPr marL="344479" indent="0" algn="l" defTabSz="914378" rtl="0" eaLnBrk="1" latinLnBrk="0" hangingPunct="1">
              <a:spcBef>
                <a:spcPct val="20000"/>
              </a:spcBef>
              <a:buClr>
                <a:schemeClr val="accent1"/>
              </a:buClr>
              <a:buFont typeface="Arial" panose="020B0604020202020204" pitchFamily="34" charset="0"/>
              <a:buNone/>
              <a:defRPr sz="900" kern="800">
                <a:solidFill>
                  <a:schemeClr val="tx1"/>
                </a:solidFill>
                <a:latin typeface="+mn-lt"/>
                <a:ea typeface="+mn-ea"/>
                <a:cs typeface="+mn-cs"/>
              </a:defRPr>
            </a:lvl3pPr>
            <a:lvl4pPr marL="515925" indent="0" algn="l" defTabSz="914378" rtl="0" eaLnBrk="1" latinLnBrk="0" hangingPunct="1">
              <a:spcBef>
                <a:spcPct val="20000"/>
              </a:spcBef>
              <a:buClr>
                <a:schemeClr val="accent1"/>
              </a:buClr>
              <a:buFont typeface="Arial" panose="020B0604020202020204" pitchFamily="34" charset="0"/>
              <a:buNone/>
              <a:defRPr sz="900" kern="800">
                <a:solidFill>
                  <a:schemeClr val="tx1"/>
                </a:solidFill>
                <a:latin typeface="+mn-lt"/>
                <a:ea typeface="+mn-ea"/>
                <a:cs typeface="+mn-cs"/>
              </a:defRPr>
            </a:lvl4pPr>
            <a:lvl5pPr marL="687371" indent="0" algn="l" defTabSz="914378" rtl="0" eaLnBrk="1" latinLnBrk="0" hangingPunct="1">
              <a:spcBef>
                <a:spcPct val="20000"/>
              </a:spcBef>
              <a:buClr>
                <a:schemeClr val="accent1"/>
              </a:buClr>
              <a:buFont typeface="Arial" panose="020B0604020202020204" pitchFamily="34" charset="0"/>
              <a:buNone/>
              <a:defRPr sz="9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00000"/>
              </a:lnSpc>
            </a:pPr>
            <a:endParaRPr lang="en-US" dirty="0">
              <a:latin typeface="InterFace" panose="020B0503030203020204"/>
            </a:endParaRPr>
          </a:p>
          <a:p>
            <a:pPr>
              <a:lnSpc>
                <a:spcPct val="100000"/>
              </a:lnSpc>
            </a:pPr>
            <a:r>
              <a:rPr lang="en-US" dirty="0">
                <a:latin typeface="InterFace" panose="020B0503030203020204"/>
              </a:rPr>
              <a:t>Note: Segments may not sum to 100% because of rounding. </a:t>
            </a:r>
          </a:p>
          <a:p>
            <a:pPr>
              <a:lnSpc>
                <a:spcPct val="100000"/>
              </a:lnSpc>
            </a:pPr>
            <a:r>
              <a:rPr lang="en-US" dirty="0">
                <a:latin typeface="InterFace" panose="020B0503030203020204"/>
              </a:rPr>
              <a:t>Data: Commonwealth Fund Election 2020 Battleground State Health Care Poll, Sept. 2020.</a:t>
            </a:r>
          </a:p>
        </p:txBody>
      </p:sp>
    </p:spTree>
    <p:extLst>
      <p:ext uri="{BB962C8B-B14F-4D97-AF65-F5344CB8AC3E}">
        <p14:creationId xmlns:p14="http://schemas.microsoft.com/office/powerpoint/2010/main" val="30932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669954D5-99DE-4AD2-84C2-A64E8C3322C7}"/>
              </a:ext>
            </a:extLst>
          </p:cNvPr>
          <p:cNvGraphicFramePr>
            <a:graphicFrameLocks noGrp="1"/>
          </p:cNvGraphicFramePr>
          <p:nvPr>
            <p:ph type="chart" sz="quarter" idx="19"/>
            <p:extLst>
              <p:ext uri="{D42A27DB-BD31-4B8C-83A1-F6EECF244321}">
                <p14:modId xmlns:p14="http://schemas.microsoft.com/office/powerpoint/2010/main" val="2450093211"/>
              </p:ext>
            </p:extLst>
          </p:nvPr>
        </p:nvGraphicFramePr>
        <p:xfrm>
          <a:off x="71438" y="1784235"/>
          <a:ext cx="9001125" cy="4116225"/>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a:extLst>
              <a:ext uri="{FF2B5EF4-FFF2-40B4-BE49-F238E27FC236}">
                <a16:creationId xmlns:a16="http://schemas.microsoft.com/office/drawing/2014/main" id="{E88A5C27-F944-489E-9697-F36C1D0A12A9}"/>
              </a:ext>
            </a:extLst>
          </p:cNvPr>
          <p:cNvSpPr>
            <a:spLocks noGrp="1"/>
          </p:cNvSpPr>
          <p:nvPr>
            <p:ph type="body" sz="quarter" idx="22"/>
          </p:nvPr>
        </p:nvSpPr>
        <p:spPr>
          <a:xfrm>
            <a:off x="71564" y="5779008"/>
            <a:ext cx="9001063" cy="493776"/>
          </a:xfrm>
        </p:spPr>
        <p:txBody>
          <a:bodyPr/>
          <a:lstStyle/>
          <a:p>
            <a:pPr>
              <a:lnSpc>
                <a:spcPct val="100000"/>
              </a:lnSpc>
            </a:pPr>
            <a:r>
              <a:rPr lang="en-US" dirty="0">
                <a:latin typeface="InterFace" panose="020B0503030203020204"/>
              </a:rPr>
              <a:t>* Also includes those who refused to respond.</a:t>
            </a:r>
          </a:p>
          <a:p>
            <a:pPr>
              <a:lnSpc>
                <a:spcPct val="100000"/>
              </a:lnSpc>
            </a:pPr>
            <a:r>
              <a:rPr lang="en-US" dirty="0">
                <a:latin typeface="InterFace" panose="020B0503030203020204"/>
              </a:rPr>
              <a:t>Note: Segments may not sum to 100% because of rounding. </a:t>
            </a:r>
          </a:p>
          <a:p>
            <a:pPr>
              <a:lnSpc>
                <a:spcPct val="100000"/>
              </a:lnSpc>
            </a:pPr>
            <a:r>
              <a:rPr lang="en-US" dirty="0">
                <a:latin typeface="InterFace" panose="020B0503030203020204"/>
              </a:rPr>
              <a:t>Data: Commonwealth Fund Election 2020 Battleground State Health Care Poll, Sept. 2020.</a:t>
            </a:r>
          </a:p>
        </p:txBody>
      </p:sp>
      <p:sp>
        <p:nvSpPr>
          <p:cNvPr id="7" name="TextBox 3">
            <a:extLst>
              <a:ext uri="{FF2B5EF4-FFF2-40B4-BE49-F238E27FC236}">
                <a16:creationId xmlns:a16="http://schemas.microsoft.com/office/drawing/2014/main" id="{C9E91B45-F86F-47FC-9514-AC4EDAD96C2E}"/>
              </a:ext>
            </a:extLst>
          </p:cNvPr>
          <p:cNvSpPr txBox="1"/>
          <p:nvPr/>
        </p:nvSpPr>
        <p:spPr>
          <a:xfrm>
            <a:off x="180038" y="932812"/>
            <a:ext cx="8046720" cy="628408"/>
          </a:xfrm>
          <a:prstGeom prst="rect">
            <a:avLst/>
          </a:prstGeom>
          <a:noFill/>
        </p:spPr>
        <p:txBody>
          <a:bodyPr wrap="square" lIns="64008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defTabSz="914400">
              <a:defRPr/>
            </a:pPr>
            <a:r>
              <a:rPr lang="en-US" sz="1400" dirty="0">
                <a:solidFill>
                  <a:srgbClr val="4C515A"/>
                </a:solidFill>
                <a:latin typeface="InterFace"/>
              </a:rPr>
              <a:t>Based on what you are hearing from the presidential candidates so far, in your view, which candidate is the most likely to do the following?</a:t>
            </a:r>
          </a:p>
        </p:txBody>
      </p:sp>
      <p:grpSp>
        <p:nvGrpSpPr>
          <p:cNvPr id="8" name="Group 7">
            <a:extLst>
              <a:ext uri="{FF2B5EF4-FFF2-40B4-BE49-F238E27FC236}">
                <a16:creationId xmlns:a16="http://schemas.microsoft.com/office/drawing/2014/main" id="{7D5EB265-E70E-4087-9A6A-EE32943B714F}"/>
              </a:ext>
            </a:extLst>
          </p:cNvPr>
          <p:cNvGrpSpPr/>
          <p:nvPr/>
        </p:nvGrpSpPr>
        <p:grpSpPr>
          <a:xfrm>
            <a:off x="231791" y="961629"/>
            <a:ext cx="420867" cy="515901"/>
            <a:chOff x="1752600" y="533400"/>
            <a:chExt cx="787400" cy="965200"/>
          </a:xfrm>
          <a:solidFill>
            <a:srgbClr val="4C515A"/>
          </a:solidFill>
        </p:grpSpPr>
        <p:sp>
          <p:nvSpPr>
            <p:cNvPr id="9" name="Freeform 5">
              <a:extLst>
                <a:ext uri="{FF2B5EF4-FFF2-40B4-BE49-F238E27FC236}">
                  <a16:creationId xmlns:a16="http://schemas.microsoft.com/office/drawing/2014/main" id="{221897E2-2FDB-4C46-9F5C-B308E51E2C91}"/>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10" name="Freeform 6">
              <a:extLst>
                <a:ext uri="{FF2B5EF4-FFF2-40B4-BE49-F238E27FC236}">
                  <a16:creationId xmlns:a16="http://schemas.microsoft.com/office/drawing/2014/main" id="{CAC8AEC9-F2CD-4D92-9423-B6E34502B431}"/>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11" name="Freeform 7">
              <a:extLst>
                <a:ext uri="{FF2B5EF4-FFF2-40B4-BE49-F238E27FC236}">
                  <a16:creationId xmlns:a16="http://schemas.microsoft.com/office/drawing/2014/main" id="{8B7049EE-BA3F-4FF4-BDD2-1ADC33E877B3}"/>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grpSp>
      <p:sp>
        <p:nvSpPr>
          <p:cNvPr id="12" name="TextBox 11">
            <a:extLst>
              <a:ext uri="{FF2B5EF4-FFF2-40B4-BE49-F238E27FC236}">
                <a16:creationId xmlns:a16="http://schemas.microsoft.com/office/drawing/2014/main" id="{E99D83D5-0960-4787-B45A-A7FF4A130A6D}"/>
              </a:ext>
            </a:extLst>
          </p:cNvPr>
          <p:cNvSpPr txBox="1"/>
          <p:nvPr/>
        </p:nvSpPr>
        <p:spPr>
          <a:xfrm>
            <a:off x="227564" y="1600200"/>
            <a:ext cx="7915539" cy="228600"/>
          </a:xfrm>
          <a:prstGeom prst="rect">
            <a:avLst/>
          </a:prstGeom>
          <a:noFill/>
        </p:spPr>
        <p:txBody>
          <a:bodyPr wrap="square" lIns="0" tIns="0" rIns="0" bIns="0" rtlCol="0" anchor="t" anchorCtr="0">
            <a:noAutofit/>
          </a:bodyPr>
          <a:lstStyle/>
          <a:p>
            <a:pPr lvl="0" defTabSz="914400">
              <a:defRPr/>
            </a:pPr>
            <a:r>
              <a:rPr lang="en-US" sz="1400" i="1" dirty="0">
                <a:solidFill>
                  <a:srgbClr val="4C515A"/>
                </a:solidFill>
                <a:latin typeface="InterFace"/>
              </a:rPr>
              <a:t>Percent of respondents age 18 and older who are likely voters</a:t>
            </a:r>
            <a:endParaRPr lang="en-US" sz="1400" i="1" dirty="0">
              <a:solidFill>
                <a:srgbClr val="4C515A"/>
              </a:solidFill>
              <a:highlight>
                <a:srgbClr val="FFFF00"/>
              </a:highlight>
              <a:latin typeface="InterFace"/>
            </a:endParaRPr>
          </a:p>
        </p:txBody>
      </p:sp>
      <p:sp>
        <p:nvSpPr>
          <p:cNvPr id="13" name="Title 4">
            <a:extLst>
              <a:ext uri="{FF2B5EF4-FFF2-40B4-BE49-F238E27FC236}">
                <a16:creationId xmlns:a16="http://schemas.microsoft.com/office/drawing/2014/main" id="{EC2BEC89-6EA5-46A2-B0DF-927092E1ECE0}"/>
              </a:ext>
            </a:extLst>
          </p:cNvPr>
          <p:cNvSpPr txBox="1">
            <a:spLocks/>
          </p:cNvSpPr>
          <p:nvPr/>
        </p:nvSpPr>
        <p:spPr>
          <a:xfrm>
            <a:off x="73152" y="0"/>
            <a:ext cx="900100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pPr lvl="0">
              <a:defRPr/>
            </a:pPr>
            <a:r>
              <a:rPr lang="en-US" dirty="0"/>
              <a:t>Most respondents nationally said Biden is the more likely of the two candidates to address each of the three health care issues.</a:t>
            </a:r>
            <a:endParaRPr kumimoji="0" lang="en-US" sz="1800" b="1" i="0" u="none" strike="noStrike" kern="800" cap="none" spc="0" normalizeH="0" baseline="0" noProof="0" dirty="0">
              <a:ln>
                <a:noFill/>
              </a:ln>
              <a:solidFill>
                <a:srgbClr val="FF0000"/>
              </a:solidFill>
              <a:effectLst/>
              <a:uLnTx/>
              <a:uFillTx/>
              <a:latin typeface="InterFace" charset="0"/>
            </a:endParaRPr>
          </a:p>
        </p:txBody>
      </p:sp>
    </p:spTree>
    <p:extLst>
      <p:ext uri="{BB962C8B-B14F-4D97-AF65-F5344CB8AC3E}">
        <p14:creationId xmlns:p14="http://schemas.microsoft.com/office/powerpoint/2010/main" val="2617113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669954D5-99DE-4AD2-84C2-A64E8C3322C7}"/>
              </a:ext>
            </a:extLst>
          </p:cNvPr>
          <p:cNvGraphicFramePr>
            <a:graphicFrameLocks noGrp="1"/>
          </p:cNvGraphicFramePr>
          <p:nvPr>
            <p:ph type="chart" sz="quarter" idx="19"/>
            <p:extLst>
              <p:ext uri="{D42A27DB-BD31-4B8C-83A1-F6EECF244321}">
                <p14:modId xmlns:p14="http://schemas.microsoft.com/office/powerpoint/2010/main" val="3112491791"/>
              </p:ext>
            </p:extLst>
          </p:nvPr>
        </p:nvGraphicFramePr>
        <p:xfrm>
          <a:off x="71438" y="1960086"/>
          <a:ext cx="9001125" cy="373629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a:extLst>
              <a:ext uri="{FF2B5EF4-FFF2-40B4-BE49-F238E27FC236}">
                <a16:creationId xmlns:a16="http://schemas.microsoft.com/office/drawing/2014/main" id="{E88A5C27-F944-489E-9697-F36C1D0A12A9}"/>
              </a:ext>
            </a:extLst>
          </p:cNvPr>
          <p:cNvSpPr>
            <a:spLocks noGrp="1"/>
          </p:cNvSpPr>
          <p:nvPr>
            <p:ph type="body" sz="quarter" idx="22"/>
          </p:nvPr>
        </p:nvSpPr>
        <p:spPr/>
        <p:txBody>
          <a:bodyPr/>
          <a:lstStyle/>
          <a:p>
            <a:endParaRPr lang="en-US" dirty="0">
              <a:latin typeface="InterFace" panose="020B0503030203020204"/>
            </a:endParaRPr>
          </a:p>
          <a:p>
            <a:r>
              <a:rPr lang="en-US" dirty="0">
                <a:latin typeface="InterFace" panose="020B0503030203020204"/>
              </a:rPr>
              <a:t>Notes: Some respondents also said “neither” or “not sure”; segments may not sum to 100%. Adults who reported they considered themselves an “Independent,” “Other,” or reported “Don’t know/refused” were then asked if they lean more toward the Democratic or Republican Party.</a:t>
            </a:r>
          </a:p>
          <a:p>
            <a:pPr>
              <a:lnSpc>
                <a:spcPct val="100000"/>
              </a:lnSpc>
            </a:pPr>
            <a:r>
              <a:rPr lang="en-US" dirty="0">
                <a:latin typeface="InterFace" panose="020B0503030203020204"/>
              </a:rPr>
              <a:t>Data: Commonwealth Fund Election 2020 Battleground State Health Care Poll, Sept. 2020.</a:t>
            </a:r>
          </a:p>
        </p:txBody>
      </p:sp>
      <p:sp>
        <p:nvSpPr>
          <p:cNvPr id="7" name="TextBox 3">
            <a:extLst>
              <a:ext uri="{FF2B5EF4-FFF2-40B4-BE49-F238E27FC236}">
                <a16:creationId xmlns:a16="http://schemas.microsoft.com/office/drawing/2014/main" id="{C9E91B45-F86F-47FC-9514-AC4EDAD96C2E}"/>
              </a:ext>
            </a:extLst>
          </p:cNvPr>
          <p:cNvSpPr txBox="1"/>
          <p:nvPr/>
        </p:nvSpPr>
        <p:spPr>
          <a:xfrm>
            <a:off x="180039" y="932812"/>
            <a:ext cx="8046720" cy="628408"/>
          </a:xfrm>
          <a:prstGeom prst="rect">
            <a:avLst/>
          </a:prstGeom>
          <a:noFill/>
        </p:spPr>
        <p:txBody>
          <a:bodyPr wrap="square" lIns="64008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defTabSz="914400">
              <a:defRPr/>
            </a:pPr>
            <a:r>
              <a:rPr lang="en-US" sz="1400" dirty="0">
                <a:solidFill>
                  <a:srgbClr val="4C515A"/>
                </a:solidFill>
                <a:latin typeface="InterFace"/>
              </a:rPr>
              <a:t>Based on what you are hearing from the presidential candidates so far, in your view, which candidate is the most likely to address both the public health needs and economic costs of COVID-19?</a:t>
            </a:r>
          </a:p>
        </p:txBody>
      </p:sp>
      <p:grpSp>
        <p:nvGrpSpPr>
          <p:cNvPr id="8" name="Group 7">
            <a:extLst>
              <a:ext uri="{FF2B5EF4-FFF2-40B4-BE49-F238E27FC236}">
                <a16:creationId xmlns:a16="http://schemas.microsoft.com/office/drawing/2014/main" id="{7D5EB265-E70E-4087-9A6A-EE32943B714F}"/>
              </a:ext>
            </a:extLst>
          </p:cNvPr>
          <p:cNvGrpSpPr/>
          <p:nvPr/>
        </p:nvGrpSpPr>
        <p:grpSpPr>
          <a:xfrm>
            <a:off x="231791" y="961629"/>
            <a:ext cx="420867" cy="515901"/>
            <a:chOff x="1752600" y="533400"/>
            <a:chExt cx="787400" cy="965200"/>
          </a:xfrm>
          <a:solidFill>
            <a:srgbClr val="4C515A"/>
          </a:solidFill>
        </p:grpSpPr>
        <p:sp>
          <p:nvSpPr>
            <p:cNvPr id="9" name="Freeform 5">
              <a:extLst>
                <a:ext uri="{FF2B5EF4-FFF2-40B4-BE49-F238E27FC236}">
                  <a16:creationId xmlns:a16="http://schemas.microsoft.com/office/drawing/2014/main" id="{221897E2-2FDB-4C46-9F5C-B308E51E2C91}"/>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10" name="Freeform 6">
              <a:extLst>
                <a:ext uri="{FF2B5EF4-FFF2-40B4-BE49-F238E27FC236}">
                  <a16:creationId xmlns:a16="http://schemas.microsoft.com/office/drawing/2014/main" id="{CAC8AEC9-F2CD-4D92-9423-B6E34502B431}"/>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11" name="Freeform 7">
              <a:extLst>
                <a:ext uri="{FF2B5EF4-FFF2-40B4-BE49-F238E27FC236}">
                  <a16:creationId xmlns:a16="http://schemas.microsoft.com/office/drawing/2014/main" id="{8B7049EE-BA3F-4FF4-BDD2-1ADC33E877B3}"/>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grpSp>
      <p:sp>
        <p:nvSpPr>
          <p:cNvPr id="12" name="TextBox 11">
            <a:extLst>
              <a:ext uri="{FF2B5EF4-FFF2-40B4-BE49-F238E27FC236}">
                <a16:creationId xmlns:a16="http://schemas.microsoft.com/office/drawing/2014/main" id="{E99D83D5-0960-4787-B45A-A7FF4A130A6D}"/>
              </a:ext>
            </a:extLst>
          </p:cNvPr>
          <p:cNvSpPr txBox="1"/>
          <p:nvPr/>
        </p:nvSpPr>
        <p:spPr>
          <a:xfrm>
            <a:off x="227564" y="1600200"/>
            <a:ext cx="8686800" cy="228600"/>
          </a:xfrm>
          <a:prstGeom prst="rect">
            <a:avLst/>
          </a:prstGeom>
          <a:noFill/>
        </p:spPr>
        <p:txBody>
          <a:bodyPr wrap="square" lIns="0" tIns="0" rIns="0" bIns="0" rtlCol="0" anchor="t" anchorCtr="0">
            <a:noAutofit/>
          </a:bodyPr>
          <a:lstStyle/>
          <a:p>
            <a:pPr lvl="0" defTabSz="914400">
              <a:defRPr/>
            </a:pPr>
            <a:r>
              <a:rPr lang="en-US" sz="1400" i="1" dirty="0">
                <a:solidFill>
                  <a:srgbClr val="4C515A"/>
                </a:solidFill>
                <a:latin typeface="InterFace"/>
              </a:rPr>
              <a:t>Percent of respondents age 18 and older who are likely voters and said President Trump or former Vice President Biden</a:t>
            </a:r>
            <a:endParaRPr lang="en-US" sz="1400" i="1" dirty="0">
              <a:solidFill>
                <a:srgbClr val="4C515A"/>
              </a:solidFill>
              <a:highlight>
                <a:srgbClr val="FFFF00"/>
              </a:highlight>
              <a:latin typeface="InterFace"/>
            </a:endParaRPr>
          </a:p>
        </p:txBody>
      </p:sp>
      <p:sp>
        <p:nvSpPr>
          <p:cNvPr id="13" name="Title 4">
            <a:extLst>
              <a:ext uri="{FF2B5EF4-FFF2-40B4-BE49-F238E27FC236}">
                <a16:creationId xmlns:a16="http://schemas.microsoft.com/office/drawing/2014/main" id="{EC2BEC89-6EA5-46A2-B0DF-927092E1ECE0}"/>
              </a:ext>
            </a:extLst>
          </p:cNvPr>
          <p:cNvSpPr txBox="1">
            <a:spLocks/>
          </p:cNvSpPr>
          <p:nvPr/>
        </p:nvSpPr>
        <p:spPr>
          <a:xfrm>
            <a:off x="73152" y="-1"/>
            <a:ext cx="9001000" cy="628408"/>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r>
              <a:rPr lang="en-US" sz="1600" dirty="0"/>
              <a:t>The gulf between candidates on who is more likely to address both COVID-19 and its economic costs are widest among women, people of color, Democrats, Republicans, and those with lower incomes. </a:t>
            </a:r>
          </a:p>
        </p:txBody>
      </p:sp>
    </p:spTree>
    <p:extLst>
      <p:ext uri="{BB962C8B-B14F-4D97-AF65-F5344CB8AC3E}">
        <p14:creationId xmlns:p14="http://schemas.microsoft.com/office/powerpoint/2010/main" val="579346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669954D5-99DE-4AD2-84C2-A64E8C3322C7}"/>
              </a:ext>
            </a:extLst>
          </p:cNvPr>
          <p:cNvGraphicFramePr>
            <a:graphicFrameLocks noGrp="1"/>
          </p:cNvGraphicFramePr>
          <p:nvPr>
            <p:ph type="chart" sz="quarter" idx="19"/>
            <p:extLst>
              <p:ext uri="{D42A27DB-BD31-4B8C-83A1-F6EECF244321}">
                <p14:modId xmlns:p14="http://schemas.microsoft.com/office/powerpoint/2010/main" val="1441403002"/>
              </p:ext>
            </p:extLst>
          </p:nvPr>
        </p:nvGraphicFramePr>
        <p:xfrm>
          <a:off x="71438" y="1960086"/>
          <a:ext cx="9001125" cy="373629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a:extLst>
              <a:ext uri="{FF2B5EF4-FFF2-40B4-BE49-F238E27FC236}">
                <a16:creationId xmlns:a16="http://schemas.microsoft.com/office/drawing/2014/main" id="{E88A5C27-F944-489E-9697-F36C1D0A12A9}"/>
              </a:ext>
            </a:extLst>
          </p:cNvPr>
          <p:cNvSpPr>
            <a:spLocks noGrp="1"/>
          </p:cNvSpPr>
          <p:nvPr>
            <p:ph type="body" sz="quarter" idx="22"/>
          </p:nvPr>
        </p:nvSpPr>
        <p:spPr>
          <a:xfrm>
            <a:off x="71564" y="5779008"/>
            <a:ext cx="9001063" cy="495834"/>
          </a:xfrm>
        </p:spPr>
        <p:txBody>
          <a:bodyPr/>
          <a:lstStyle/>
          <a:p>
            <a:r>
              <a:rPr lang="en-US" dirty="0">
                <a:latin typeface="InterFace" panose="020B0503030203020204"/>
              </a:rPr>
              <a:t>Notes: Some respondents also said “neither” or “not sure”; segments may not sum to 100%. Adults who reported they considered themselves an “Independent,” “Other,” or reported “Don’t know/refused” were then asked if they lean more toward the Democratic or Republican Party.</a:t>
            </a:r>
          </a:p>
          <a:p>
            <a:pPr>
              <a:lnSpc>
                <a:spcPct val="100000"/>
              </a:lnSpc>
            </a:pPr>
            <a:r>
              <a:rPr lang="en-US" dirty="0">
                <a:latin typeface="InterFace" panose="020B0503030203020204"/>
              </a:rPr>
              <a:t>Data: Commonwealth Fund Election 2020 Battleground State Health Care Poll, Sept. 2020.</a:t>
            </a:r>
          </a:p>
        </p:txBody>
      </p:sp>
      <p:sp>
        <p:nvSpPr>
          <p:cNvPr id="7" name="TextBox 3">
            <a:extLst>
              <a:ext uri="{FF2B5EF4-FFF2-40B4-BE49-F238E27FC236}">
                <a16:creationId xmlns:a16="http://schemas.microsoft.com/office/drawing/2014/main" id="{C9E91B45-F86F-47FC-9514-AC4EDAD96C2E}"/>
              </a:ext>
            </a:extLst>
          </p:cNvPr>
          <p:cNvSpPr txBox="1"/>
          <p:nvPr/>
        </p:nvSpPr>
        <p:spPr>
          <a:xfrm>
            <a:off x="180038" y="932812"/>
            <a:ext cx="8046720" cy="628408"/>
          </a:xfrm>
          <a:prstGeom prst="rect">
            <a:avLst/>
          </a:prstGeom>
          <a:noFill/>
        </p:spPr>
        <p:txBody>
          <a:bodyPr wrap="square" lIns="64008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defTabSz="914400">
              <a:defRPr/>
            </a:pPr>
            <a:r>
              <a:rPr lang="en-US" sz="1400" dirty="0">
                <a:solidFill>
                  <a:srgbClr val="4C515A"/>
                </a:solidFill>
                <a:latin typeface="InterFace"/>
              </a:rPr>
              <a:t>Based on what you are hearing from the presidential candidates so far, in your view, which candidate is the most likely to protect health insurance coverage for people with preexisting conditions?</a:t>
            </a:r>
          </a:p>
        </p:txBody>
      </p:sp>
      <p:grpSp>
        <p:nvGrpSpPr>
          <p:cNvPr id="8" name="Group 7">
            <a:extLst>
              <a:ext uri="{FF2B5EF4-FFF2-40B4-BE49-F238E27FC236}">
                <a16:creationId xmlns:a16="http://schemas.microsoft.com/office/drawing/2014/main" id="{7D5EB265-E70E-4087-9A6A-EE32943B714F}"/>
              </a:ext>
            </a:extLst>
          </p:cNvPr>
          <p:cNvGrpSpPr/>
          <p:nvPr/>
        </p:nvGrpSpPr>
        <p:grpSpPr>
          <a:xfrm>
            <a:off x="231791" y="961629"/>
            <a:ext cx="420867" cy="515901"/>
            <a:chOff x="1752600" y="533400"/>
            <a:chExt cx="787400" cy="965200"/>
          </a:xfrm>
          <a:solidFill>
            <a:srgbClr val="4C515A"/>
          </a:solidFill>
        </p:grpSpPr>
        <p:sp>
          <p:nvSpPr>
            <p:cNvPr id="9" name="Freeform 5">
              <a:extLst>
                <a:ext uri="{FF2B5EF4-FFF2-40B4-BE49-F238E27FC236}">
                  <a16:creationId xmlns:a16="http://schemas.microsoft.com/office/drawing/2014/main" id="{221897E2-2FDB-4C46-9F5C-B308E51E2C91}"/>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10" name="Freeform 6">
              <a:extLst>
                <a:ext uri="{FF2B5EF4-FFF2-40B4-BE49-F238E27FC236}">
                  <a16:creationId xmlns:a16="http://schemas.microsoft.com/office/drawing/2014/main" id="{CAC8AEC9-F2CD-4D92-9423-B6E34502B431}"/>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11" name="Freeform 7">
              <a:extLst>
                <a:ext uri="{FF2B5EF4-FFF2-40B4-BE49-F238E27FC236}">
                  <a16:creationId xmlns:a16="http://schemas.microsoft.com/office/drawing/2014/main" id="{8B7049EE-BA3F-4FF4-BDD2-1ADC33E877B3}"/>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grpSp>
      <p:sp>
        <p:nvSpPr>
          <p:cNvPr id="12" name="TextBox 11">
            <a:extLst>
              <a:ext uri="{FF2B5EF4-FFF2-40B4-BE49-F238E27FC236}">
                <a16:creationId xmlns:a16="http://schemas.microsoft.com/office/drawing/2014/main" id="{E99D83D5-0960-4787-B45A-A7FF4A130A6D}"/>
              </a:ext>
            </a:extLst>
          </p:cNvPr>
          <p:cNvSpPr txBox="1"/>
          <p:nvPr/>
        </p:nvSpPr>
        <p:spPr>
          <a:xfrm>
            <a:off x="227564" y="1600200"/>
            <a:ext cx="8686800" cy="228600"/>
          </a:xfrm>
          <a:prstGeom prst="rect">
            <a:avLst/>
          </a:prstGeom>
          <a:noFill/>
        </p:spPr>
        <p:txBody>
          <a:bodyPr wrap="square" lIns="0" tIns="0" rIns="0" bIns="0" rtlCol="0" anchor="t" anchorCtr="0">
            <a:noAutofit/>
          </a:bodyPr>
          <a:lstStyle/>
          <a:p>
            <a:pPr lvl="0" defTabSz="914400">
              <a:defRPr/>
            </a:pPr>
            <a:r>
              <a:rPr lang="en-US" sz="1400" i="1" dirty="0">
                <a:solidFill>
                  <a:srgbClr val="4C515A"/>
                </a:solidFill>
                <a:latin typeface="InterFace"/>
              </a:rPr>
              <a:t>Percent of respondents age 18 and older who are likely voters and said President Trump or former Vice President Biden</a:t>
            </a:r>
            <a:endParaRPr lang="en-US" sz="1400" i="1" dirty="0">
              <a:solidFill>
                <a:srgbClr val="4C515A"/>
              </a:solidFill>
              <a:highlight>
                <a:srgbClr val="FFFF00"/>
              </a:highlight>
              <a:latin typeface="InterFace"/>
            </a:endParaRPr>
          </a:p>
        </p:txBody>
      </p:sp>
      <p:sp>
        <p:nvSpPr>
          <p:cNvPr id="13" name="Title 4">
            <a:extLst>
              <a:ext uri="{FF2B5EF4-FFF2-40B4-BE49-F238E27FC236}">
                <a16:creationId xmlns:a16="http://schemas.microsoft.com/office/drawing/2014/main" id="{EC2BEC89-6EA5-46A2-B0DF-927092E1ECE0}"/>
              </a:ext>
            </a:extLst>
          </p:cNvPr>
          <p:cNvSpPr txBox="1">
            <a:spLocks/>
          </p:cNvSpPr>
          <p:nvPr/>
        </p:nvSpPr>
        <p:spPr>
          <a:xfrm>
            <a:off x="73152" y="-1"/>
            <a:ext cx="9001000" cy="628408"/>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pPr lvl="0">
              <a:defRPr/>
            </a:pPr>
            <a:r>
              <a:rPr lang="en-US" sz="1600" dirty="0"/>
              <a:t>The gulf between candidates on who is more likely to protect coverage for people with preexisting conditions is widest among women, people of color, Democrats, Republicans, and those with lower incomes.</a:t>
            </a:r>
            <a:endParaRPr lang="en-US" sz="1600" dirty="0">
              <a:solidFill>
                <a:srgbClr val="FF0000"/>
              </a:solidFill>
            </a:endParaRPr>
          </a:p>
        </p:txBody>
      </p:sp>
    </p:spTree>
    <p:extLst>
      <p:ext uri="{BB962C8B-B14F-4D97-AF65-F5344CB8AC3E}">
        <p14:creationId xmlns:p14="http://schemas.microsoft.com/office/powerpoint/2010/main" val="563613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669954D5-99DE-4AD2-84C2-A64E8C3322C7}"/>
              </a:ext>
            </a:extLst>
          </p:cNvPr>
          <p:cNvGraphicFramePr>
            <a:graphicFrameLocks noGrp="1"/>
          </p:cNvGraphicFramePr>
          <p:nvPr>
            <p:ph type="chart" sz="quarter" idx="19"/>
            <p:extLst>
              <p:ext uri="{D42A27DB-BD31-4B8C-83A1-F6EECF244321}">
                <p14:modId xmlns:p14="http://schemas.microsoft.com/office/powerpoint/2010/main" val="4098048890"/>
              </p:ext>
            </p:extLst>
          </p:nvPr>
        </p:nvGraphicFramePr>
        <p:xfrm>
          <a:off x="71438" y="1960086"/>
          <a:ext cx="9001125" cy="373629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a:extLst>
              <a:ext uri="{FF2B5EF4-FFF2-40B4-BE49-F238E27FC236}">
                <a16:creationId xmlns:a16="http://schemas.microsoft.com/office/drawing/2014/main" id="{E88A5C27-F944-489E-9697-F36C1D0A12A9}"/>
              </a:ext>
            </a:extLst>
          </p:cNvPr>
          <p:cNvSpPr>
            <a:spLocks noGrp="1"/>
          </p:cNvSpPr>
          <p:nvPr>
            <p:ph type="body" sz="quarter" idx="22"/>
          </p:nvPr>
        </p:nvSpPr>
        <p:spPr>
          <a:xfrm>
            <a:off x="71564" y="5779008"/>
            <a:ext cx="9001063" cy="495834"/>
          </a:xfrm>
        </p:spPr>
        <p:txBody>
          <a:bodyPr/>
          <a:lstStyle/>
          <a:p>
            <a:r>
              <a:rPr lang="en-US" dirty="0">
                <a:latin typeface="InterFace" panose="020B0503030203020204"/>
              </a:rPr>
              <a:t>Notes: Some respondents also said “neither” or “not sure”; segments may not sum to 100%. Adults who reported they considered themselves an “Independent,” “Other,” or reported “Don’t know/refused” were then asked if they lean more toward the Democratic or Republican Party.</a:t>
            </a:r>
          </a:p>
          <a:p>
            <a:pPr>
              <a:lnSpc>
                <a:spcPct val="100000"/>
              </a:lnSpc>
            </a:pPr>
            <a:r>
              <a:rPr lang="en-US" dirty="0">
                <a:latin typeface="InterFace" panose="020B0503030203020204"/>
              </a:rPr>
              <a:t>Data: Commonwealth Fund Election 2020 Battleground State Health Care Poll, Sept. 2020.</a:t>
            </a:r>
          </a:p>
        </p:txBody>
      </p:sp>
      <p:sp>
        <p:nvSpPr>
          <p:cNvPr id="7" name="TextBox 3">
            <a:extLst>
              <a:ext uri="{FF2B5EF4-FFF2-40B4-BE49-F238E27FC236}">
                <a16:creationId xmlns:a16="http://schemas.microsoft.com/office/drawing/2014/main" id="{C9E91B45-F86F-47FC-9514-AC4EDAD96C2E}"/>
              </a:ext>
            </a:extLst>
          </p:cNvPr>
          <p:cNvSpPr txBox="1"/>
          <p:nvPr/>
        </p:nvSpPr>
        <p:spPr>
          <a:xfrm>
            <a:off x="180038" y="932812"/>
            <a:ext cx="8046720" cy="628408"/>
          </a:xfrm>
          <a:prstGeom prst="rect">
            <a:avLst/>
          </a:prstGeom>
          <a:noFill/>
        </p:spPr>
        <p:txBody>
          <a:bodyPr wrap="square" lIns="64008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defTabSz="914400">
              <a:defRPr/>
            </a:pPr>
            <a:r>
              <a:rPr lang="en-US" sz="1400" dirty="0">
                <a:solidFill>
                  <a:srgbClr val="4C515A"/>
                </a:solidFill>
                <a:latin typeface="InterFace"/>
              </a:rPr>
              <a:t>Based on what you are hearing from the presidential candidates so far, in your view, which candidate is the most likely to lower the cost of your health care?</a:t>
            </a:r>
          </a:p>
        </p:txBody>
      </p:sp>
      <p:grpSp>
        <p:nvGrpSpPr>
          <p:cNvPr id="8" name="Group 7">
            <a:extLst>
              <a:ext uri="{FF2B5EF4-FFF2-40B4-BE49-F238E27FC236}">
                <a16:creationId xmlns:a16="http://schemas.microsoft.com/office/drawing/2014/main" id="{7D5EB265-E70E-4087-9A6A-EE32943B714F}"/>
              </a:ext>
            </a:extLst>
          </p:cNvPr>
          <p:cNvGrpSpPr/>
          <p:nvPr/>
        </p:nvGrpSpPr>
        <p:grpSpPr>
          <a:xfrm>
            <a:off x="231791" y="961629"/>
            <a:ext cx="420867" cy="515901"/>
            <a:chOff x="1752600" y="533400"/>
            <a:chExt cx="787400" cy="965200"/>
          </a:xfrm>
          <a:solidFill>
            <a:srgbClr val="4C515A"/>
          </a:solidFill>
        </p:grpSpPr>
        <p:sp>
          <p:nvSpPr>
            <p:cNvPr id="9" name="Freeform 5">
              <a:extLst>
                <a:ext uri="{FF2B5EF4-FFF2-40B4-BE49-F238E27FC236}">
                  <a16:creationId xmlns:a16="http://schemas.microsoft.com/office/drawing/2014/main" id="{221897E2-2FDB-4C46-9F5C-B308E51E2C91}"/>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10" name="Freeform 6">
              <a:extLst>
                <a:ext uri="{FF2B5EF4-FFF2-40B4-BE49-F238E27FC236}">
                  <a16:creationId xmlns:a16="http://schemas.microsoft.com/office/drawing/2014/main" id="{CAC8AEC9-F2CD-4D92-9423-B6E34502B431}"/>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11" name="Freeform 7">
              <a:extLst>
                <a:ext uri="{FF2B5EF4-FFF2-40B4-BE49-F238E27FC236}">
                  <a16:creationId xmlns:a16="http://schemas.microsoft.com/office/drawing/2014/main" id="{8B7049EE-BA3F-4FF4-BDD2-1ADC33E877B3}"/>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grpSp>
      <p:sp>
        <p:nvSpPr>
          <p:cNvPr id="12" name="TextBox 11">
            <a:extLst>
              <a:ext uri="{FF2B5EF4-FFF2-40B4-BE49-F238E27FC236}">
                <a16:creationId xmlns:a16="http://schemas.microsoft.com/office/drawing/2014/main" id="{E99D83D5-0960-4787-B45A-A7FF4A130A6D}"/>
              </a:ext>
            </a:extLst>
          </p:cNvPr>
          <p:cNvSpPr txBox="1"/>
          <p:nvPr/>
        </p:nvSpPr>
        <p:spPr>
          <a:xfrm>
            <a:off x="227564" y="1600200"/>
            <a:ext cx="8686800" cy="228600"/>
          </a:xfrm>
          <a:prstGeom prst="rect">
            <a:avLst/>
          </a:prstGeom>
          <a:noFill/>
        </p:spPr>
        <p:txBody>
          <a:bodyPr wrap="square" lIns="0" tIns="0" rIns="0" bIns="0" rtlCol="0" anchor="t" anchorCtr="0">
            <a:noAutofit/>
          </a:bodyPr>
          <a:lstStyle/>
          <a:p>
            <a:pPr lvl="0" defTabSz="914400">
              <a:defRPr/>
            </a:pPr>
            <a:r>
              <a:rPr lang="en-US" sz="1400" i="1" dirty="0">
                <a:solidFill>
                  <a:srgbClr val="4C515A"/>
                </a:solidFill>
                <a:latin typeface="InterFace"/>
              </a:rPr>
              <a:t>Percent of respondents age 18 and older who are likely voters and said President Trump or former Vice President Biden</a:t>
            </a:r>
            <a:endParaRPr lang="en-US" sz="1400" i="1" dirty="0">
              <a:solidFill>
                <a:srgbClr val="4C515A"/>
              </a:solidFill>
              <a:highlight>
                <a:srgbClr val="FFFF00"/>
              </a:highlight>
              <a:latin typeface="InterFace"/>
            </a:endParaRPr>
          </a:p>
        </p:txBody>
      </p:sp>
      <p:sp>
        <p:nvSpPr>
          <p:cNvPr id="13" name="Title 4">
            <a:extLst>
              <a:ext uri="{FF2B5EF4-FFF2-40B4-BE49-F238E27FC236}">
                <a16:creationId xmlns:a16="http://schemas.microsoft.com/office/drawing/2014/main" id="{EC2BEC89-6EA5-46A2-B0DF-927092E1ECE0}"/>
              </a:ext>
            </a:extLst>
          </p:cNvPr>
          <p:cNvSpPr txBox="1">
            <a:spLocks/>
          </p:cNvSpPr>
          <p:nvPr/>
        </p:nvSpPr>
        <p:spPr>
          <a:xfrm>
            <a:off x="73152" y="-1"/>
            <a:ext cx="9001000" cy="628408"/>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r>
              <a:rPr lang="en-US" sz="1600" dirty="0"/>
              <a:t>The gulf between the candidates on who is more likely to lower people’s health care costs is widest among women, people of color, Democrats, Republicans, those with lower incomes. </a:t>
            </a:r>
          </a:p>
        </p:txBody>
      </p:sp>
    </p:spTree>
    <p:extLst>
      <p:ext uri="{BB962C8B-B14F-4D97-AF65-F5344CB8AC3E}">
        <p14:creationId xmlns:p14="http://schemas.microsoft.com/office/powerpoint/2010/main" val="3503355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669954D5-99DE-4AD2-84C2-A64E8C3322C7}"/>
              </a:ext>
            </a:extLst>
          </p:cNvPr>
          <p:cNvGraphicFramePr>
            <a:graphicFrameLocks noGrp="1"/>
          </p:cNvGraphicFramePr>
          <p:nvPr>
            <p:ph type="chart" sz="quarter" idx="19"/>
            <p:extLst>
              <p:ext uri="{D42A27DB-BD31-4B8C-83A1-F6EECF244321}">
                <p14:modId xmlns:p14="http://schemas.microsoft.com/office/powerpoint/2010/main" val="3330876779"/>
              </p:ext>
            </p:extLst>
          </p:nvPr>
        </p:nvGraphicFramePr>
        <p:xfrm>
          <a:off x="71438" y="1960086"/>
          <a:ext cx="9001125" cy="3813432"/>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a:extLst>
              <a:ext uri="{FF2B5EF4-FFF2-40B4-BE49-F238E27FC236}">
                <a16:creationId xmlns:a16="http://schemas.microsoft.com/office/drawing/2014/main" id="{E88A5C27-F944-489E-9697-F36C1D0A12A9}"/>
              </a:ext>
            </a:extLst>
          </p:cNvPr>
          <p:cNvSpPr>
            <a:spLocks noGrp="1"/>
          </p:cNvSpPr>
          <p:nvPr>
            <p:ph type="body" sz="quarter" idx="22"/>
          </p:nvPr>
        </p:nvSpPr>
        <p:spPr>
          <a:xfrm>
            <a:off x="71564" y="5781561"/>
            <a:ext cx="9001063" cy="495834"/>
          </a:xfrm>
          <a:ln>
            <a:noFill/>
          </a:ln>
        </p:spPr>
        <p:txBody>
          <a:bodyPr/>
          <a:lstStyle/>
          <a:p>
            <a:r>
              <a:rPr lang="en-US" dirty="0">
                <a:latin typeface="InterFace" panose="020B0503030203020204"/>
              </a:rPr>
              <a:t>* Also includes those who refused to respond.</a:t>
            </a:r>
          </a:p>
          <a:p>
            <a:r>
              <a:rPr lang="en-US" dirty="0">
                <a:latin typeface="InterFace" panose="020B0503030203020204"/>
              </a:rPr>
              <a:t>Note: Segments may not sum to 100% because of rounding.</a:t>
            </a:r>
          </a:p>
          <a:p>
            <a:pPr>
              <a:lnSpc>
                <a:spcPct val="100000"/>
              </a:lnSpc>
            </a:pPr>
            <a:r>
              <a:rPr lang="en-US" dirty="0">
                <a:latin typeface="InterFace" panose="020B0503030203020204"/>
              </a:rPr>
              <a:t>Data: Commonwealth Fund Election 2020 Battleground State Health Care Poll, Sept. 2020.</a:t>
            </a:r>
          </a:p>
        </p:txBody>
      </p:sp>
      <p:sp>
        <p:nvSpPr>
          <p:cNvPr id="7" name="TextBox 3">
            <a:extLst>
              <a:ext uri="{FF2B5EF4-FFF2-40B4-BE49-F238E27FC236}">
                <a16:creationId xmlns:a16="http://schemas.microsoft.com/office/drawing/2014/main" id="{C9E91B45-F86F-47FC-9514-AC4EDAD96C2E}"/>
              </a:ext>
            </a:extLst>
          </p:cNvPr>
          <p:cNvSpPr txBox="1"/>
          <p:nvPr/>
        </p:nvSpPr>
        <p:spPr>
          <a:xfrm>
            <a:off x="180038" y="932812"/>
            <a:ext cx="8046720" cy="628408"/>
          </a:xfrm>
          <a:prstGeom prst="rect">
            <a:avLst/>
          </a:prstGeom>
          <a:noFill/>
        </p:spPr>
        <p:txBody>
          <a:bodyPr wrap="square" lIns="64008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defTabSz="914400">
              <a:defRPr/>
            </a:pPr>
            <a:r>
              <a:rPr lang="en-US" sz="1400" dirty="0">
                <a:solidFill>
                  <a:srgbClr val="4C515A"/>
                </a:solidFill>
                <a:latin typeface="InterFace"/>
              </a:rPr>
              <a:t>Based on what you are hearing from the presidential candidates so far, in your view, which candidate is the most likely to address both the public health needs and economic costs of COVID-19?</a:t>
            </a:r>
          </a:p>
        </p:txBody>
      </p:sp>
      <p:grpSp>
        <p:nvGrpSpPr>
          <p:cNvPr id="8" name="Group 7">
            <a:extLst>
              <a:ext uri="{FF2B5EF4-FFF2-40B4-BE49-F238E27FC236}">
                <a16:creationId xmlns:a16="http://schemas.microsoft.com/office/drawing/2014/main" id="{7D5EB265-E70E-4087-9A6A-EE32943B714F}"/>
              </a:ext>
            </a:extLst>
          </p:cNvPr>
          <p:cNvGrpSpPr/>
          <p:nvPr/>
        </p:nvGrpSpPr>
        <p:grpSpPr>
          <a:xfrm>
            <a:off x="231791" y="961629"/>
            <a:ext cx="420867" cy="515901"/>
            <a:chOff x="1752600" y="533400"/>
            <a:chExt cx="787400" cy="965200"/>
          </a:xfrm>
          <a:solidFill>
            <a:srgbClr val="4C515A"/>
          </a:solidFill>
        </p:grpSpPr>
        <p:sp>
          <p:nvSpPr>
            <p:cNvPr id="9" name="Freeform 5">
              <a:extLst>
                <a:ext uri="{FF2B5EF4-FFF2-40B4-BE49-F238E27FC236}">
                  <a16:creationId xmlns:a16="http://schemas.microsoft.com/office/drawing/2014/main" id="{221897E2-2FDB-4C46-9F5C-B308E51E2C91}"/>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10" name="Freeform 6">
              <a:extLst>
                <a:ext uri="{FF2B5EF4-FFF2-40B4-BE49-F238E27FC236}">
                  <a16:creationId xmlns:a16="http://schemas.microsoft.com/office/drawing/2014/main" id="{CAC8AEC9-F2CD-4D92-9423-B6E34502B431}"/>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11" name="Freeform 7">
              <a:extLst>
                <a:ext uri="{FF2B5EF4-FFF2-40B4-BE49-F238E27FC236}">
                  <a16:creationId xmlns:a16="http://schemas.microsoft.com/office/drawing/2014/main" id="{8B7049EE-BA3F-4FF4-BDD2-1ADC33E877B3}"/>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grpSp>
      <p:sp>
        <p:nvSpPr>
          <p:cNvPr id="12" name="TextBox 11">
            <a:extLst>
              <a:ext uri="{FF2B5EF4-FFF2-40B4-BE49-F238E27FC236}">
                <a16:creationId xmlns:a16="http://schemas.microsoft.com/office/drawing/2014/main" id="{E99D83D5-0960-4787-B45A-A7FF4A130A6D}"/>
              </a:ext>
            </a:extLst>
          </p:cNvPr>
          <p:cNvSpPr txBox="1"/>
          <p:nvPr/>
        </p:nvSpPr>
        <p:spPr>
          <a:xfrm>
            <a:off x="227564" y="1600200"/>
            <a:ext cx="7915539" cy="228600"/>
          </a:xfrm>
          <a:prstGeom prst="rect">
            <a:avLst/>
          </a:prstGeom>
          <a:noFill/>
        </p:spPr>
        <p:txBody>
          <a:bodyPr wrap="square" lIns="0" tIns="0" rIns="0" bIns="0" rtlCol="0" anchor="t" anchorCtr="0">
            <a:noAutofit/>
          </a:bodyPr>
          <a:lstStyle/>
          <a:p>
            <a:pPr lvl="0" defTabSz="914400">
              <a:defRPr/>
            </a:pPr>
            <a:r>
              <a:rPr lang="en-US" sz="1400" i="1" dirty="0">
                <a:solidFill>
                  <a:srgbClr val="4C515A"/>
                </a:solidFill>
                <a:latin typeface="InterFace"/>
              </a:rPr>
              <a:t>Percent of respondents age 18 and older who are likely voters</a:t>
            </a:r>
            <a:endParaRPr lang="en-US" sz="1400" i="1" dirty="0">
              <a:solidFill>
                <a:srgbClr val="4C515A"/>
              </a:solidFill>
              <a:highlight>
                <a:srgbClr val="FFFF00"/>
              </a:highlight>
              <a:latin typeface="InterFace"/>
            </a:endParaRPr>
          </a:p>
        </p:txBody>
      </p:sp>
      <p:sp>
        <p:nvSpPr>
          <p:cNvPr id="13" name="Title 4">
            <a:extLst>
              <a:ext uri="{FF2B5EF4-FFF2-40B4-BE49-F238E27FC236}">
                <a16:creationId xmlns:a16="http://schemas.microsoft.com/office/drawing/2014/main" id="{EC2BEC89-6EA5-46A2-B0DF-927092E1ECE0}"/>
              </a:ext>
            </a:extLst>
          </p:cNvPr>
          <p:cNvSpPr txBox="1">
            <a:spLocks/>
          </p:cNvSpPr>
          <p:nvPr/>
        </p:nvSpPr>
        <p:spPr>
          <a:xfrm>
            <a:off x="73152" y="0"/>
            <a:ext cx="900100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pPr lvl="0">
              <a:defRPr/>
            </a:pPr>
            <a:r>
              <a:rPr lang="en-US" dirty="0"/>
              <a:t>A majority of likely voters in nine of the 10 battleground states said Biden is more likely to address COVID-19 and its economic costs; the candidates were closer in Ohio. </a:t>
            </a:r>
            <a:endParaRPr kumimoji="0" lang="en-US" b="1" i="0" u="none" strike="noStrike" kern="800" cap="none" spc="0" normalizeH="0" baseline="0" noProof="0" dirty="0">
              <a:ln>
                <a:noFill/>
              </a:ln>
              <a:effectLst/>
              <a:uLnTx/>
              <a:uFillTx/>
            </a:endParaRPr>
          </a:p>
        </p:txBody>
      </p:sp>
      <p:cxnSp>
        <p:nvCxnSpPr>
          <p:cNvPr id="15" name="Straight Connector 14">
            <a:extLst>
              <a:ext uri="{FF2B5EF4-FFF2-40B4-BE49-F238E27FC236}">
                <a16:creationId xmlns:a16="http://schemas.microsoft.com/office/drawing/2014/main" id="{2EE55B28-5E95-4D45-A8C7-C23E8933F7A3}"/>
              </a:ext>
            </a:extLst>
          </p:cNvPr>
          <p:cNvCxnSpPr>
            <a:cxnSpLocks/>
          </p:cNvCxnSpPr>
          <p:nvPr/>
        </p:nvCxnSpPr>
        <p:spPr>
          <a:xfrm flipV="1">
            <a:off x="5139110" y="2426922"/>
            <a:ext cx="0" cy="3272542"/>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2DE23400-0D8A-4B85-BAD1-6D586DDDE862}"/>
              </a:ext>
            </a:extLst>
          </p:cNvPr>
          <p:cNvSpPr txBox="1"/>
          <p:nvPr/>
        </p:nvSpPr>
        <p:spPr>
          <a:xfrm>
            <a:off x="4860347" y="5681707"/>
            <a:ext cx="558878" cy="307777"/>
          </a:xfrm>
          <a:prstGeom prst="rect">
            <a:avLst/>
          </a:prstGeom>
          <a:noFill/>
        </p:spPr>
        <p:txBody>
          <a:bodyPr wrap="square" rtlCol="0">
            <a:spAutoFit/>
          </a:bodyPr>
          <a:lstStyle/>
          <a:p>
            <a:pPr algn="ctr"/>
            <a:r>
              <a:rPr lang="en-US" sz="1400" dirty="0">
                <a:latin typeface="InterFace" panose="020B0503030203020204"/>
              </a:rPr>
              <a:t>50%</a:t>
            </a:r>
          </a:p>
        </p:txBody>
      </p:sp>
    </p:spTree>
    <p:extLst>
      <p:ext uri="{BB962C8B-B14F-4D97-AF65-F5344CB8AC3E}">
        <p14:creationId xmlns:p14="http://schemas.microsoft.com/office/powerpoint/2010/main" val="2765531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669954D5-99DE-4AD2-84C2-A64E8C3322C7}"/>
              </a:ext>
            </a:extLst>
          </p:cNvPr>
          <p:cNvGraphicFramePr>
            <a:graphicFrameLocks noGrp="1"/>
          </p:cNvGraphicFramePr>
          <p:nvPr>
            <p:ph type="chart" sz="quarter" idx="19"/>
            <p:extLst>
              <p:ext uri="{D42A27DB-BD31-4B8C-83A1-F6EECF244321}">
                <p14:modId xmlns:p14="http://schemas.microsoft.com/office/powerpoint/2010/main" val="180209996"/>
              </p:ext>
            </p:extLst>
          </p:nvPr>
        </p:nvGraphicFramePr>
        <p:xfrm>
          <a:off x="71438" y="1960086"/>
          <a:ext cx="9001125" cy="381998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a:extLst>
              <a:ext uri="{FF2B5EF4-FFF2-40B4-BE49-F238E27FC236}">
                <a16:creationId xmlns:a16="http://schemas.microsoft.com/office/drawing/2014/main" id="{E88A5C27-F944-489E-9697-F36C1D0A12A9}"/>
              </a:ext>
            </a:extLst>
          </p:cNvPr>
          <p:cNvSpPr>
            <a:spLocks noGrp="1"/>
          </p:cNvSpPr>
          <p:nvPr>
            <p:ph type="body" sz="quarter" idx="22"/>
          </p:nvPr>
        </p:nvSpPr>
        <p:spPr>
          <a:xfrm>
            <a:off x="71564" y="5781561"/>
            <a:ext cx="9001063" cy="495834"/>
          </a:xfrm>
          <a:ln>
            <a:noFill/>
          </a:ln>
        </p:spPr>
        <p:txBody>
          <a:bodyPr/>
          <a:lstStyle/>
          <a:p>
            <a:r>
              <a:rPr lang="en-US" dirty="0">
                <a:latin typeface="InterFace" panose="020B0503030203020204"/>
              </a:rPr>
              <a:t>* Also includes those who refused to respond.</a:t>
            </a:r>
          </a:p>
          <a:p>
            <a:r>
              <a:rPr lang="en-US" dirty="0">
                <a:latin typeface="InterFace" panose="020B0503030203020204"/>
              </a:rPr>
              <a:t>Note: Segments may not sum to 100% because of rounding.</a:t>
            </a:r>
          </a:p>
          <a:p>
            <a:pPr>
              <a:lnSpc>
                <a:spcPct val="100000"/>
              </a:lnSpc>
            </a:pPr>
            <a:r>
              <a:rPr lang="en-US" dirty="0">
                <a:latin typeface="InterFace" panose="020B0503030203020204"/>
              </a:rPr>
              <a:t>Data: Commonwealth Fund Election 2020 Battleground State Health Care Poll, Sept. 2020.</a:t>
            </a:r>
          </a:p>
        </p:txBody>
      </p:sp>
      <p:sp>
        <p:nvSpPr>
          <p:cNvPr id="7" name="TextBox 3">
            <a:extLst>
              <a:ext uri="{FF2B5EF4-FFF2-40B4-BE49-F238E27FC236}">
                <a16:creationId xmlns:a16="http://schemas.microsoft.com/office/drawing/2014/main" id="{C9E91B45-F86F-47FC-9514-AC4EDAD96C2E}"/>
              </a:ext>
            </a:extLst>
          </p:cNvPr>
          <p:cNvSpPr txBox="1"/>
          <p:nvPr/>
        </p:nvSpPr>
        <p:spPr>
          <a:xfrm>
            <a:off x="180038" y="932812"/>
            <a:ext cx="8046720" cy="628408"/>
          </a:xfrm>
          <a:prstGeom prst="rect">
            <a:avLst/>
          </a:prstGeom>
          <a:noFill/>
        </p:spPr>
        <p:txBody>
          <a:bodyPr wrap="square" lIns="64008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defTabSz="914400">
              <a:defRPr/>
            </a:pPr>
            <a:r>
              <a:rPr lang="en-US" sz="1400" dirty="0">
                <a:solidFill>
                  <a:srgbClr val="4C515A"/>
                </a:solidFill>
                <a:latin typeface="InterFace"/>
              </a:rPr>
              <a:t>Based on what you are hearing from the presidential candidates so far, in your view, which candidate is the most likely to protect health insurance coverage for people with preexisting conditions?</a:t>
            </a:r>
          </a:p>
        </p:txBody>
      </p:sp>
      <p:grpSp>
        <p:nvGrpSpPr>
          <p:cNvPr id="8" name="Group 7">
            <a:extLst>
              <a:ext uri="{FF2B5EF4-FFF2-40B4-BE49-F238E27FC236}">
                <a16:creationId xmlns:a16="http://schemas.microsoft.com/office/drawing/2014/main" id="{7D5EB265-E70E-4087-9A6A-EE32943B714F}"/>
              </a:ext>
            </a:extLst>
          </p:cNvPr>
          <p:cNvGrpSpPr/>
          <p:nvPr/>
        </p:nvGrpSpPr>
        <p:grpSpPr>
          <a:xfrm>
            <a:off x="231791" y="961629"/>
            <a:ext cx="420867" cy="515901"/>
            <a:chOff x="1752600" y="533400"/>
            <a:chExt cx="787400" cy="965200"/>
          </a:xfrm>
          <a:solidFill>
            <a:srgbClr val="4C515A"/>
          </a:solidFill>
        </p:grpSpPr>
        <p:sp>
          <p:nvSpPr>
            <p:cNvPr id="9" name="Freeform 5">
              <a:extLst>
                <a:ext uri="{FF2B5EF4-FFF2-40B4-BE49-F238E27FC236}">
                  <a16:creationId xmlns:a16="http://schemas.microsoft.com/office/drawing/2014/main" id="{221897E2-2FDB-4C46-9F5C-B308E51E2C91}"/>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10" name="Freeform 6">
              <a:extLst>
                <a:ext uri="{FF2B5EF4-FFF2-40B4-BE49-F238E27FC236}">
                  <a16:creationId xmlns:a16="http://schemas.microsoft.com/office/drawing/2014/main" id="{CAC8AEC9-F2CD-4D92-9423-B6E34502B431}"/>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sp>
          <p:nvSpPr>
            <p:cNvPr id="11" name="Freeform 7">
              <a:extLst>
                <a:ext uri="{FF2B5EF4-FFF2-40B4-BE49-F238E27FC236}">
                  <a16:creationId xmlns:a16="http://schemas.microsoft.com/office/drawing/2014/main" id="{8B7049EE-BA3F-4FF4-BDD2-1ADC33E877B3}"/>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4C515A"/>
                </a:solidFill>
                <a:effectLst/>
                <a:uLnTx/>
                <a:uFillTx/>
                <a:latin typeface="InterFace"/>
                <a:ea typeface="+mn-ea"/>
                <a:cs typeface="+mn-cs"/>
              </a:endParaRPr>
            </a:p>
          </p:txBody>
        </p:sp>
      </p:grpSp>
      <p:sp>
        <p:nvSpPr>
          <p:cNvPr id="12" name="TextBox 11">
            <a:extLst>
              <a:ext uri="{FF2B5EF4-FFF2-40B4-BE49-F238E27FC236}">
                <a16:creationId xmlns:a16="http://schemas.microsoft.com/office/drawing/2014/main" id="{E99D83D5-0960-4787-B45A-A7FF4A130A6D}"/>
              </a:ext>
            </a:extLst>
          </p:cNvPr>
          <p:cNvSpPr txBox="1"/>
          <p:nvPr/>
        </p:nvSpPr>
        <p:spPr>
          <a:xfrm>
            <a:off x="227564" y="1600200"/>
            <a:ext cx="7915539" cy="228600"/>
          </a:xfrm>
          <a:prstGeom prst="rect">
            <a:avLst/>
          </a:prstGeom>
          <a:noFill/>
        </p:spPr>
        <p:txBody>
          <a:bodyPr wrap="square" lIns="0" tIns="0" rIns="0" bIns="0" rtlCol="0" anchor="t" anchorCtr="0">
            <a:noAutofit/>
          </a:bodyPr>
          <a:lstStyle/>
          <a:p>
            <a:pPr lvl="0" defTabSz="914400">
              <a:defRPr/>
            </a:pPr>
            <a:r>
              <a:rPr lang="en-US" sz="1400" i="1" dirty="0">
                <a:solidFill>
                  <a:srgbClr val="4C515A"/>
                </a:solidFill>
                <a:latin typeface="InterFace"/>
              </a:rPr>
              <a:t>Percent of respondents age 18 and older who are likely voters</a:t>
            </a:r>
            <a:endParaRPr lang="en-US" sz="1400" i="1" dirty="0">
              <a:solidFill>
                <a:srgbClr val="4C515A"/>
              </a:solidFill>
              <a:highlight>
                <a:srgbClr val="FFFF00"/>
              </a:highlight>
              <a:latin typeface="InterFace"/>
            </a:endParaRPr>
          </a:p>
        </p:txBody>
      </p:sp>
      <p:sp>
        <p:nvSpPr>
          <p:cNvPr id="13" name="Title 4">
            <a:extLst>
              <a:ext uri="{FF2B5EF4-FFF2-40B4-BE49-F238E27FC236}">
                <a16:creationId xmlns:a16="http://schemas.microsoft.com/office/drawing/2014/main" id="{EC2BEC89-6EA5-46A2-B0DF-927092E1ECE0}"/>
              </a:ext>
            </a:extLst>
          </p:cNvPr>
          <p:cNvSpPr txBox="1">
            <a:spLocks/>
          </p:cNvSpPr>
          <p:nvPr/>
        </p:nvSpPr>
        <p:spPr>
          <a:xfrm>
            <a:off x="73152" y="0"/>
            <a:ext cx="900100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pPr lvl="0">
              <a:defRPr/>
            </a:pPr>
            <a:r>
              <a:rPr lang="en-US" dirty="0"/>
              <a:t>A majority of likely voters in all 10 battleground states said Biden is more likely to protect health coverage for people with preexisting conditions. </a:t>
            </a:r>
            <a:endParaRPr kumimoji="0" lang="en-US" b="1" i="0" u="none" strike="noStrike" kern="800" cap="none" spc="0" normalizeH="0" baseline="0" noProof="0" dirty="0">
              <a:ln>
                <a:noFill/>
              </a:ln>
              <a:solidFill>
                <a:srgbClr val="FF0000"/>
              </a:solidFill>
              <a:effectLst/>
              <a:uLnTx/>
              <a:uFillTx/>
              <a:latin typeface="InterFace" charset="0"/>
            </a:endParaRPr>
          </a:p>
        </p:txBody>
      </p:sp>
      <p:cxnSp>
        <p:nvCxnSpPr>
          <p:cNvPr id="14" name="Straight Connector 13">
            <a:extLst>
              <a:ext uri="{FF2B5EF4-FFF2-40B4-BE49-F238E27FC236}">
                <a16:creationId xmlns:a16="http://schemas.microsoft.com/office/drawing/2014/main" id="{978993C7-DB54-42C5-BC29-1FD7502ECDBC}"/>
              </a:ext>
            </a:extLst>
          </p:cNvPr>
          <p:cNvCxnSpPr>
            <a:cxnSpLocks/>
          </p:cNvCxnSpPr>
          <p:nvPr/>
        </p:nvCxnSpPr>
        <p:spPr>
          <a:xfrm flipV="1">
            <a:off x="5139110" y="2426922"/>
            <a:ext cx="0" cy="3272542"/>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580F0589-94D5-4877-AF7A-20FDA9273494}"/>
              </a:ext>
            </a:extLst>
          </p:cNvPr>
          <p:cNvSpPr txBox="1"/>
          <p:nvPr/>
        </p:nvSpPr>
        <p:spPr>
          <a:xfrm>
            <a:off x="4860347" y="5681707"/>
            <a:ext cx="558878" cy="307777"/>
          </a:xfrm>
          <a:prstGeom prst="rect">
            <a:avLst/>
          </a:prstGeom>
          <a:noFill/>
        </p:spPr>
        <p:txBody>
          <a:bodyPr wrap="square" rtlCol="0">
            <a:spAutoFit/>
          </a:bodyPr>
          <a:lstStyle/>
          <a:p>
            <a:pPr algn="ctr"/>
            <a:r>
              <a:rPr lang="en-US" sz="1400" dirty="0">
                <a:latin typeface="InterFace" panose="020B0503030203020204"/>
              </a:rPr>
              <a:t>50%</a:t>
            </a:r>
          </a:p>
        </p:txBody>
      </p:sp>
    </p:spTree>
    <p:extLst>
      <p:ext uri="{BB962C8B-B14F-4D97-AF65-F5344CB8AC3E}">
        <p14:creationId xmlns:p14="http://schemas.microsoft.com/office/powerpoint/2010/main" val="1216458503"/>
      </p:ext>
    </p:extLst>
  </p:cSld>
  <p:clrMapOvr>
    <a:masterClrMapping/>
  </p:clrMapOvr>
</p:sld>
</file>

<file path=ppt/theme/theme1.xml><?xml version="1.0" encoding="utf-8"?>
<a:theme xmlns:a="http://schemas.openxmlformats.org/drawingml/2006/main" name="1_Office Theme">
  <a:themeElements>
    <a:clrScheme name="CMW V1.0">
      <a:dk1>
        <a:srgbClr val="4C515A"/>
      </a:dk1>
      <a:lt1>
        <a:sysClr val="window" lastClr="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044C7F"/>
      </a:hlink>
      <a:folHlink>
        <a:srgbClr val="4ABDBC"/>
      </a:folHlink>
    </a:clrScheme>
    <a:fontScheme name="Custom 4">
      <a:majorFont>
        <a:latin typeface="Georgi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Template_Apr2017 [Read-Only]" id="{BAA804D5-27CE-4C43-9A6D-356D1AB2E708}" vid="{D15AFD4A-BF6A-4E22-98D1-086A07A5CA1E}"/>
    </a:ext>
  </a:extLst>
</a:theme>
</file>

<file path=ppt/theme/theme2.xml><?xml version="1.0" encoding="utf-8"?>
<a:theme xmlns:a="http://schemas.openxmlformats.org/drawingml/2006/main" name="2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3.xml><?xml version="1.0" encoding="utf-8"?>
<a:theme xmlns:a="http://schemas.openxmlformats.org/drawingml/2006/main" name="3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2" ma:contentTypeDescription="Create a new document." ma:contentTypeScope="" ma:versionID="53383cb74e615a78144dd16950099bf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4592ebb75fb78d7126a2367603b58420"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42938EF-51BD-4AC1-96A4-8B2A1939C195}">
  <ds:schemaRefs>
    <ds:schemaRef ds:uri="http://schemas.microsoft.com/sharepoint/v3/contenttype/forms"/>
  </ds:schemaRefs>
</ds:datastoreItem>
</file>

<file path=customXml/itemProps2.xml><?xml version="1.0" encoding="utf-8"?>
<ds:datastoreItem xmlns:ds="http://schemas.openxmlformats.org/officeDocument/2006/customXml" ds:itemID="{1CE77522-9BB3-41FA-8EDD-13576538C6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92B60CF-40F9-4360-8516-8A258CFA1767}">
  <ds:schemaRefs>
    <ds:schemaRef ds:uri="http://schemas.microsoft.com/office/2006/documentManagement/types"/>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fd0705cf-2316-48c0-96f8-e5d689de0d99"/>
    <ds:schemaRef ds:uri="29e91428-62e1-404e-8dba-d479e0ef01ba"/>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CMWF_Template_Apr2017</Template>
  <TotalTime>375</TotalTime>
  <Words>1458</Words>
  <Application>Microsoft Office PowerPoint</Application>
  <PresentationFormat>On-screen Show (4:3)</PresentationFormat>
  <Paragraphs>83</Paragraphs>
  <Slides>13</Slides>
  <Notes>2</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13</vt:i4>
      </vt:variant>
    </vt:vector>
  </HeadingPairs>
  <TitlesOfParts>
    <vt:vector size="23" baseType="lpstr">
      <vt:lpstr>Arial</vt:lpstr>
      <vt:lpstr>Berlingske Serif Text</vt:lpstr>
      <vt:lpstr>Calibri</vt:lpstr>
      <vt:lpstr>Georgia</vt:lpstr>
      <vt:lpstr>InterFace</vt:lpstr>
      <vt:lpstr>Open Sans Light</vt:lpstr>
      <vt:lpstr>Trebuchet MS</vt:lpstr>
      <vt:lpstr>1_Office Theme</vt:lpstr>
      <vt:lpstr>2_Office Theme</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Commonwealth Fund Election 2020 Battleground State Health Care Poll: Which Health Care Issues Matter Most to U.S. Voters?</dc:title>
  <dc:creator>Munira Gunja</dc:creator>
  <cp:lastModifiedBy>Paul Frame</cp:lastModifiedBy>
  <cp:revision>1</cp:revision>
  <cp:lastPrinted>2019-10-21T14:35:30Z</cp:lastPrinted>
  <dcterms:created xsi:type="dcterms:W3CDTF">2017-08-16T13:54:52Z</dcterms:created>
  <dcterms:modified xsi:type="dcterms:W3CDTF">2020-09-24T13:56:47Z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Order">
    <vt:r8>4218200</vt:r8>
  </property>
</Properties>
</file>