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7"/>
  </p:notesMasterIdLst>
  <p:handoutMasterIdLst>
    <p:handoutMasterId r:id="rId8"/>
  </p:handoutMasterIdLst>
  <p:sldIdLst>
    <p:sldId id="453" r:id="rId5"/>
    <p:sldId id="454" r:id="rId6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04DF4-7F70-4B6B-A5FA-60DEFEB53E97}" v="5" dt="2020-09-17T19:42:23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5482" autoAdjust="0"/>
  </p:normalViewPr>
  <p:slideViewPr>
    <p:cSldViewPr snapToObjects="1">
      <p:cViewPr varScale="1">
        <p:scale>
          <a:sx n="113" d="100"/>
          <a:sy n="113" d="100"/>
        </p:scale>
        <p:origin x="1584" y="11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8C104DF4-7F70-4B6B-A5FA-60DEFEB53E97}"/>
    <pc:docChg chg="custSel modSld modMainMaster">
      <pc:chgData name="Paul Frame" userId="ded3f5c5-00e7-408d-9358-fc292cfa5078" providerId="ADAL" clId="{8C104DF4-7F70-4B6B-A5FA-60DEFEB53E97}" dt="2020-09-23T17:02:38.418" v="134" actId="20577"/>
      <pc:docMkLst>
        <pc:docMk/>
      </pc:docMkLst>
      <pc:sldChg chg="modSp mod">
        <pc:chgData name="Paul Frame" userId="ded3f5c5-00e7-408d-9358-fc292cfa5078" providerId="ADAL" clId="{8C104DF4-7F70-4B6B-A5FA-60DEFEB53E97}" dt="2020-09-23T17:02:38.418" v="134" actId="20577"/>
        <pc:sldMkLst>
          <pc:docMk/>
          <pc:sldMk cId="1835719076" sldId="453"/>
        </pc:sldMkLst>
        <pc:spChg chg="mod">
          <ac:chgData name="Paul Frame" userId="ded3f5c5-00e7-408d-9358-fc292cfa5078" providerId="ADAL" clId="{8C104DF4-7F70-4B6B-A5FA-60DEFEB53E97}" dt="2020-09-23T17:02:38.418" v="134" actId="20577"/>
          <ac:spMkLst>
            <pc:docMk/>
            <pc:sldMk cId="1835719076" sldId="453"/>
            <ac:spMk id="2" creationId="{DA583BDD-CC8C-D84C-947A-4E222BBDA8B2}"/>
          </ac:spMkLst>
        </pc:spChg>
        <pc:spChg chg="mod">
          <ac:chgData name="Paul Frame" userId="ded3f5c5-00e7-408d-9358-fc292cfa5078" providerId="ADAL" clId="{8C104DF4-7F70-4B6B-A5FA-60DEFEB53E97}" dt="2020-09-17T19:35:34.805" v="109" actId="20577"/>
          <ac:spMkLst>
            <pc:docMk/>
            <pc:sldMk cId="1835719076" sldId="453"/>
            <ac:spMk id="9" creationId="{31D1090A-F826-774F-A5A1-3702335F4BE1}"/>
          </ac:spMkLst>
        </pc:spChg>
        <pc:graphicFrameChg chg="mod">
          <ac:chgData name="Paul Frame" userId="ded3f5c5-00e7-408d-9358-fc292cfa5078" providerId="ADAL" clId="{8C104DF4-7F70-4B6B-A5FA-60DEFEB53E97}" dt="2020-09-11T20:50:50.660" v="50"/>
          <ac:graphicFrameMkLst>
            <pc:docMk/>
            <pc:sldMk cId="1835719076" sldId="453"/>
            <ac:graphicFrameMk id="6" creationId="{5A320CD0-4344-5743-8273-17135D9F883E}"/>
          </ac:graphicFrameMkLst>
        </pc:graphicFrameChg>
      </pc:sldChg>
      <pc:sldChg chg="modSp mod">
        <pc:chgData name="Paul Frame" userId="ded3f5c5-00e7-408d-9358-fc292cfa5078" providerId="ADAL" clId="{8C104DF4-7F70-4B6B-A5FA-60DEFEB53E97}" dt="2020-09-23T16:56:25.305" v="133" actId="27918"/>
        <pc:sldMkLst>
          <pc:docMk/>
          <pc:sldMk cId="3020454404" sldId="454"/>
        </pc:sldMkLst>
        <pc:spChg chg="mod">
          <ac:chgData name="Paul Frame" userId="ded3f5c5-00e7-408d-9358-fc292cfa5078" providerId="ADAL" clId="{8C104DF4-7F70-4B6B-A5FA-60DEFEB53E97}" dt="2020-09-23T16:54:14.686" v="131" actId="20577"/>
          <ac:spMkLst>
            <pc:docMk/>
            <pc:sldMk cId="3020454404" sldId="454"/>
            <ac:spMk id="2" creationId="{DA583BDD-CC8C-D84C-947A-4E222BBDA8B2}"/>
          </ac:spMkLst>
        </pc:spChg>
        <pc:spChg chg="mod">
          <ac:chgData name="Paul Frame" userId="ded3f5c5-00e7-408d-9358-fc292cfa5078" providerId="ADAL" clId="{8C104DF4-7F70-4B6B-A5FA-60DEFEB53E97}" dt="2020-09-11T20:56:03.208" v="108" actId="20577"/>
          <ac:spMkLst>
            <pc:docMk/>
            <pc:sldMk cId="3020454404" sldId="454"/>
            <ac:spMk id="9" creationId="{31D1090A-F826-774F-A5A1-3702335F4BE1}"/>
          </ac:spMkLst>
        </pc:spChg>
        <pc:graphicFrameChg chg="mod">
          <ac:chgData name="Paul Frame" userId="ded3f5c5-00e7-408d-9358-fc292cfa5078" providerId="ADAL" clId="{8C104DF4-7F70-4B6B-A5FA-60DEFEB53E97}" dt="2020-09-17T19:42:23.391" v="115" actId="1037"/>
          <ac:graphicFrameMkLst>
            <pc:docMk/>
            <pc:sldMk cId="3020454404" sldId="454"/>
            <ac:graphicFrameMk id="6" creationId="{5A320CD0-4344-5743-8273-17135D9F883E}"/>
          </ac:graphicFrameMkLst>
        </pc:graphicFrameChg>
      </pc:sldChg>
      <pc:sldMasterChg chg="modSldLayout">
        <pc:chgData name="Paul Frame" userId="ded3f5c5-00e7-408d-9358-fc292cfa5078" providerId="ADAL" clId="{8C104DF4-7F70-4B6B-A5FA-60DEFEB53E97}" dt="2020-09-11T20:48:02.598" v="32" actId="114"/>
        <pc:sldMasterMkLst>
          <pc:docMk/>
          <pc:sldMasterMk cId="1241911007" sldId="2147483680"/>
        </pc:sldMasterMkLst>
        <pc:sldLayoutChg chg="modSp">
          <pc:chgData name="Paul Frame" userId="ded3f5c5-00e7-408d-9358-fc292cfa5078" providerId="ADAL" clId="{8C104DF4-7F70-4B6B-A5FA-60DEFEB53E97}" dt="2020-09-11T20:48:02.598" v="32" actId="114"/>
          <pc:sldLayoutMkLst>
            <pc:docMk/>
            <pc:sldMasterMk cId="1241911007" sldId="2147483680"/>
            <pc:sldLayoutMk cId="2249687676" sldId="2147483722"/>
          </pc:sldLayoutMkLst>
          <pc:spChg chg="mod">
            <ac:chgData name="Paul Frame" userId="ded3f5c5-00e7-408d-9358-fc292cfa5078" providerId="ADAL" clId="{8C104DF4-7F70-4B6B-A5FA-60DEFEB53E97}" dt="2020-09-11T20:48:02.598" v="32" actId="114"/>
            <ac:spMkLst>
              <pc:docMk/>
              <pc:sldMasterMk cId="1241911007" sldId="2147483680"/>
              <pc:sldLayoutMk cId="2249687676" sldId="2147483722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0206335681268076"/>
          <c:w val="0.9844797178130511"/>
          <c:h val="0.71801718608158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346735264930534E-16"/>
                  <c:y val="1.84211190536079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5C-B04A-B603-5F47A8F039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Income &lt;150% 
of poverty</c:v>
                </c:pt>
                <c:pt idx="1">
                  <c:v>Three or more CCs</c:v>
                </c:pt>
                <c:pt idx="2">
                  <c:v>PCI</c:v>
                </c:pt>
                <c:pt idx="3">
                  <c:v>Three or more CCs and/or PCI</c:v>
                </c:pt>
                <c:pt idx="4">
                  <c:v>Nursing homes or other institutional care</c:v>
                </c:pt>
                <c:pt idx="5">
                  <c:v>Not covered by Medicaid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0.28289999999999998</c:v>
                </c:pt>
                <c:pt idx="1">
                  <c:v>0.46810000000000002</c:v>
                </c:pt>
                <c:pt idx="2">
                  <c:v>0.23730000000000001</c:v>
                </c:pt>
                <c:pt idx="3">
                  <c:v>0.57299999999999995</c:v>
                </c:pt>
                <c:pt idx="4">
                  <c:v>3.7699999999999997E-2</c:v>
                </c:pt>
                <c:pt idx="5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Medicare beneficiaries with incomes &lt;150% of poverty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15C-B04A-B603-5F47A8F039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Income &lt;150% 
of poverty</c:v>
                </c:pt>
                <c:pt idx="1">
                  <c:v>Three or more CCs</c:v>
                </c:pt>
                <c:pt idx="2">
                  <c:v>PCI</c:v>
                </c:pt>
                <c:pt idx="3">
                  <c:v>Three or more CCs and/or PCI</c:v>
                </c:pt>
                <c:pt idx="4">
                  <c:v>Nursing homes or other institutional care</c:v>
                </c:pt>
                <c:pt idx="5">
                  <c:v>Not covered by Medicaid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1">
                  <c:v>0.51480000000000004</c:v>
                </c:pt>
                <c:pt idx="2">
                  <c:v>0.35349999999999998</c:v>
                </c:pt>
                <c:pt idx="3">
                  <c:v>0.6653</c:v>
                </c:pt>
                <c:pt idx="4">
                  <c:v>7.3400000000000007E-2</c:v>
                </c:pt>
                <c:pt idx="5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Medicare beneficiaries spending 20 percent or more on premiums and care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346735264930534E-16"/>
                  <c:y val="1.84211190536079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5C-B04A-B603-5F47A8F039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&lt;100% FPL</c:v>
                </c:pt>
                <c:pt idx="1">
                  <c:v>100%–149% FPL</c:v>
                </c:pt>
                <c:pt idx="2">
                  <c:v>150%–199% FPL</c:v>
                </c:pt>
                <c:pt idx="3">
                  <c:v>200%–399% FPL</c:v>
                </c:pt>
                <c:pt idx="4">
                  <c:v>400%+ FPL</c:v>
                </c:pt>
                <c:pt idx="5">
                  <c:v>All income levels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0.32600000000000001</c:v>
                </c:pt>
                <c:pt idx="1">
                  <c:v>0.32779999999999998</c:v>
                </c:pt>
                <c:pt idx="2">
                  <c:v>0.29770000000000002</c:v>
                </c:pt>
                <c:pt idx="3">
                  <c:v>0.17030000000000001</c:v>
                </c:pt>
                <c:pt idx="4">
                  <c:v>3.2800000000000003E-2</c:v>
                </c:pt>
                <c:pt idx="5">
                  <c:v>0.1832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9/23/2020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Karen Davis and Amber </a:t>
            </a:r>
            <a:r>
              <a:rPr lang="en-US" sz="900" dirty="0" err="1"/>
              <a:t>Willink</a:t>
            </a:r>
            <a:r>
              <a:rPr lang="en-US" sz="900" dirty="0"/>
              <a:t>, </a:t>
            </a:r>
            <a:r>
              <a:rPr lang="en-US" sz="900" i="1" dirty="0"/>
              <a:t>COVID-19 and Affordability of Coverage and Care for Medicare Beneficiaries</a:t>
            </a:r>
            <a:r>
              <a:rPr lang="en-US" sz="900" dirty="0"/>
              <a:t> (Commonwealth Fund, Sept. 2020).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Characteristics of Medicare Beneficiaries Placing Them at Higher Risk for </a:t>
            </a:r>
            <a:br>
              <a:rPr lang="en-US" dirty="0"/>
            </a:br>
            <a:r>
              <a:rPr lang="en-US" dirty="0"/>
              <a:t>Short-Term and Longer-Term COVID-19 Consequences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39605879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1D1090A-F826-774F-A5A1-3702335F4B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Note: CCs = chronic conditions; PCI = physical or cognitive impairment.</a:t>
            </a:r>
          </a:p>
          <a:p>
            <a:r>
              <a:rPr lang="en-GB" dirty="0"/>
              <a:t>Data: Authors’ analysis of the Medicare Current Beneficiary Survey 2017.</a:t>
            </a:r>
          </a:p>
        </p:txBody>
      </p: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8856984" cy="756084"/>
          </a:xfrm>
        </p:spPr>
        <p:txBody>
          <a:bodyPr/>
          <a:lstStyle/>
          <a:p>
            <a:r>
              <a:rPr lang="en-US" dirty="0"/>
              <a:t>Medicare Beneficiaries Spending 20 Percent or More on Premiums and Medical Care, by Poverty Level, 2017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39878596"/>
              </p:ext>
            </p:extLst>
          </p:nvPr>
        </p:nvGraphicFramePr>
        <p:xfrm>
          <a:off x="-36512" y="2015185"/>
          <a:ext cx="9001125" cy="363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1D1090A-F826-774F-A5A1-3702335F4B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Note: FPL = federal poverty level.</a:t>
            </a:r>
          </a:p>
          <a:p>
            <a:r>
              <a:rPr lang="en-GB" dirty="0"/>
              <a:t>Data: Authors’ analysis of the Medicare Current Beneficiary Survey 2017.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99B5C2-6F4F-A447-BC5E-B5136DE1C758}"/>
              </a:ext>
            </a:extLst>
          </p:cNvPr>
          <p:cNvSpPr txBox="1"/>
          <p:nvPr/>
        </p:nvSpPr>
        <p:spPr>
          <a:xfrm>
            <a:off x="-7454" y="1195415"/>
            <a:ext cx="321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Percent of federal poverty level, 2017</a:t>
            </a:r>
          </a:p>
        </p:txBody>
      </p:sp>
    </p:spTree>
    <p:extLst>
      <p:ext uri="{BB962C8B-B14F-4D97-AF65-F5344CB8AC3E}">
        <p14:creationId xmlns:p14="http://schemas.microsoft.com/office/powerpoint/2010/main" val="30204544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86C8B0-1EB9-428E-9A6A-7E3FF31A6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3165FF-D961-4D3A-8CA5-D693FE8387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0E9DC-251A-400D-89B6-C49F5283F59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159667</TotalTime>
  <Words>95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Berlingske Serif Text</vt:lpstr>
      <vt:lpstr>InterFace</vt:lpstr>
      <vt:lpstr>InterFace Bold</vt:lpstr>
      <vt:lpstr>1_Office Theme</vt:lpstr>
      <vt:lpstr>Characteristics of Medicare Beneficiaries Placing Them at Higher Risk for  Short-Term and Longer-Term COVID-19 Consequences  </vt:lpstr>
      <vt:lpstr>Medicare Beneficiaries Spending 20 Percent or More on Premiums and Medical Care, by Poverty Level,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1959</cp:revision>
  <cp:lastPrinted>2018-07-11T13:51:43Z</cp:lastPrinted>
  <dcterms:created xsi:type="dcterms:W3CDTF">2014-10-08T23:03:32Z</dcterms:created>
  <dcterms:modified xsi:type="dcterms:W3CDTF">2020-09-23T17:02:41Z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