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32"/>
  </p:notesMasterIdLst>
  <p:handoutMasterIdLst>
    <p:handoutMasterId r:id="rId33"/>
  </p:handoutMasterIdLst>
  <p:sldIdLst>
    <p:sldId id="1531" r:id="rId5"/>
    <p:sldId id="1556" r:id="rId6"/>
    <p:sldId id="1597" r:id="rId7"/>
    <p:sldId id="1557" r:id="rId8"/>
    <p:sldId id="1553" r:id="rId9"/>
    <p:sldId id="1562" r:id="rId10"/>
    <p:sldId id="1559" r:id="rId11"/>
    <p:sldId id="1587" r:id="rId12"/>
    <p:sldId id="1588" r:id="rId13"/>
    <p:sldId id="1589" r:id="rId14"/>
    <p:sldId id="1604" r:id="rId15"/>
    <p:sldId id="1598" r:id="rId16"/>
    <p:sldId id="1584" r:id="rId17"/>
    <p:sldId id="1585" r:id="rId18"/>
    <p:sldId id="1602" r:id="rId19"/>
    <p:sldId id="1582" r:id="rId20"/>
    <p:sldId id="1567" r:id="rId21"/>
    <p:sldId id="1583" r:id="rId22"/>
    <p:sldId id="1569" r:id="rId23"/>
    <p:sldId id="1601" r:id="rId24"/>
    <p:sldId id="1605" r:id="rId25"/>
    <p:sldId id="1575" r:id="rId26"/>
    <p:sldId id="1565" r:id="rId27"/>
    <p:sldId id="1563" r:id="rId28"/>
    <p:sldId id="1547" r:id="rId29"/>
    <p:sldId id="1578" r:id="rId30"/>
    <p:sldId id="1600" r:id="rId31"/>
  </p:sldIdLst>
  <p:sldSz cx="9144000" cy="6858000" type="screen4x3"/>
  <p:notesSz cx="7315200" cy="96012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2880" userDrawn="1">
          <p15:clr>
            <a:srgbClr val="A4A3A4"/>
          </p15:clr>
        </p15:guide>
        <p15:guide id="7" orient="horz" pos="333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Jen Wilson" initials="JW" lastIdx="11" clrIdx="1">
    <p:extLst>
      <p:ext uri="{19B8F6BF-5375-455C-9EA6-DF929625EA0E}">
        <p15:presenceInfo xmlns:p15="http://schemas.microsoft.com/office/powerpoint/2012/main" userId="000f367a-3246-491c-88b4-803a33f58a8b" providerId="Windows Live"/>
      </p:ext>
    </p:extLst>
  </p:cmAuthor>
  <p:cmAuthor id="3" name="David" initials="D" lastIdx="8" clrIdx="2">
    <p:extLst>
      <p:ext uri="{19B8F6BF-5375-455C-9EA6-DF929625EA0E}">
        <p15:presenceInfo xmlns:p15="http://schemas.microsoft.com/office/powerpoint/2012/main" userId="David" providerId="None"/>
      </p:ext>
    </p:extLst>
  </p:cmAuthor>
  <p:cmAuthor id="4" name="David Radley" initials="DR" lastIdx="14" clrIdx="3">
    <p:extLst>
      <p:ext uri="{19B8F6BF-5375-455C-9EA6-DF929625EA0E}">
        <p15:presenceInfo xmlns:p15="http://schemas.microsoft.com/office/powerpoint/2012/main" userId="S-1-5-21-250780055-1248235729-1050716318-1004" providerId="AD"/>
      </p:ext>
    </p:extLst>
  </p:cmAuthor>
  <p:cmAuthor id="5" name="David Radley" initials="DR [2]" lastIdx="1" clrIdx="4">
    <p:extLst>
      <p:ext uri="{19B8F6BF-5375-455C-9EA6-DF929625EA0E}">
        <p15:presenceInfo xmlns:p15="http://schemas.microsoft.com/office/powerpoint/2012/main" userId="David Radley" providerId="None"/>
      </p:ext>
    </p:extLst>
  </p:cmAuthor>
  <p:cmAuthor id="6" name="Sara R. Collins" initials="SRC" lastIdx="4" clrIdx="5">
    <p:extLst>
      <p:ext uri="{19B8F6BF-5375-455C-9EA6-DF929625EA0E}">
        <p15:presenceInfo xmlns:p15="http://schemas.microsoft.com/office/powerpoint/2012/main" userId="S-1-5-21-1004529278-3813118908-2288687658-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BC6"/>
    <a:srgbClr val="236060"/>
    <a:srgbClr val="4C515A"/>
    <a:srgbClr val="E6E7E8"/>
    <a:srgbClr val="F5F5F6"/>
    <a:srgbClr val="4ABDBC"/>
    <a:srgbClr val="A4A6AC"/>
    <a:srgbClr val="92D6D7"/>
    <a:srgbClr val="4BBDBD"/>
    <a:srgbClr val="9D9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1216E-3EBA-41B7-B9A5-97076AA16433}" v="17" dt="2020-09-09T21:59:56.641"/>
    <p1510:client id="{AB4FC432-E1F2-4D1A-8830-CF5E809854AE}" v="18" dt="2020-09-09T20:38:57.859"/>
    <p1510:client id="{B921FDD0-EA1A-44CA-95C8-BDDD865EFFD8}" v="4253" dt="2020-09-09T21:41:12.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656" y="96"/>
      </p:cViewPr>
      <p:guideLst>
        <p:guide orient="horz" pos="672"/>
        <p:guide pos="2880"/>
        <p:guide orient="horz" pos="3336"/>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R. Collins" userId="dfbb467f-0fd7-48a6-a78e-014a35e76e12" providerId="ADAL" clId="{D63D151C-2051-47C1-A92F-D08428EB5147}"/>
    <pc:docChg chg="undo redo custSel delSld modSld">
      <pc:chgData name="Sara R. Collins" userId="dfbb467f-0fd7-48a6-a78e-014a35e76e12" providerId="ADAL" clId="{D63D151C-2051-47C1-A92F-D08428EB5147}" dt="2020-09-09T21:41:12.278" v="8809" actId="20577"/>
      <pc:docMkLst>
        <pc:docMk/>
      </pc:docMkLst>
      <pc:sldChg chg="modSp">
        <pc:chgData name="Sara R. Collins" userId="dfbb467f-0fd7-48a6-a78e-014a35e76e12" providerId="ADAL" clId="{D63D151C-2051-47C1-A92F-D08428EB5147}" dt="2020-09-09T21:41:12.278" v="8809" actId="20577"/>
        <pc:sldMkLst>
          <pc:docMk/>
          <pc:sldMk cId="2406314906" sldId="1557"/>
        </pc:sldMkLst>
        <pc:spChg chg="mod">
          <ac:chgData name="Sara R. Collins" userId="dfbb467f-0fd7-48a6-a78e-014a35e76e12" providerId="ADAL" clId="{D63D151C-2051-47C1-A92F-D08428EB5147}" dt="2020-09-09T21:41:12.278" v="8809" actId="20577"/>
          <ac:spMkLst>
            <pc:docMk/>
            <pc:sldMk cId="2406314906" sldId="1557"/>
            <ac:spMk id="5" creationId="{00000000-0000-0000-0000-000000000000}"/>
          </ac:spMkLst>
        </pc:spChg>
      </pc:sldChg>
      <pc:sldChg chg="modSp del">
        <pc:chgData name="Sara R. Collins" userId="dfbb467f-0fd7-48a6-a78e-014a35e76e12" providerId="ADAL" clId="{D63D151C-2051-47C1-A92F-D08428EB5147}" dt="2020-09-09T21:07:31.050" v="8469" actId="20577"/>
        <pc:sldMkLst>
          <pc:docMk/>
          <pc:sldMk cId="3725649449" sldId="1575"/>
        </pc:sldMkLst>
        <pc:spChg chg="mod">
          <ac:chgData name="Sara R. Collins" userId="dfbb467f-0fd7-48a6-a78e-014a35e76e12" providerId="ADAL" clId="{D63D151C-2051-47C1-A92F-D08428EB5147}" dt="2020-09-09T21:07:31.050" v="8469" actId="20577"/>
          <ac:spMkLst>
            <pc:docMk/>
            <pc:sldMk cId="3725649449" sldId="1575"/>
            <ac:spMk id="4" creationId="{00000000-0000-0000-0000-000000000000}"/>
          </ac:spMkLst>
        </pc:spChg>
        <pc:spChg chg="mod">
          <ac:chgData name="Sara R. Collins" userId="dfbb467f-0fd7-48a6-a78e-014a35e76e12" providerId="ADAL" clId="{D63D151C-2051-47C1-A92F-D08428EB5147}" dt="2020-09-09T20:57:58.598" v="7753" actId="20577"/>
          <ac:spMkLst>
            <pc:docMk/>
            <pc:sldMk cId="3725649449" sldId="1575"/>
            <ac:spMk id="10" creationId="{00000000-0000-0000-0000-000000000000}"/>
          </ac:spMkLst>
        </pc:spChg>
      </pc:sldChg>
      <pc:sldChg chg="modSp">
        <pc:chgData name="Sara R. Collins" userId="dfbb467f-0fd7-48a6-a78e-014a35e76e12" providerId="ADAL" clId="{D63D151C-2051-47C1-A92F-D08428EB5147}" dt="2020-09-09T21:24:09.244" v="8522" actId="20577"/>
        <pc:sldMkLst>
          <pc:docMk/>
          <pc:sldMk cId="3511376949" sldId="1601"/>
        </pc:sldMkLst>
        <pc:spChg chg="mod">
          <ac:chgData name="Sara R. Collins" userId="dfbb467f-0fd7-48a6-a78e-014a35e76e12" providerId="ADAL" clId="{D63D151C-2051-47C1-A92F-D08428EB5147}" dt="2020-09-09T21:24:09.244" v="8522" actId="20577"/>
          <ac:spMkLst>
            <pc:docMk/>
            <pc:sldMk cId="3511376949" sldId="1601"/>
            <ac:spMk id="4" creationId="{00000000-0000-0000-0000-000000000000}"/>
          </ac:spMkLst>
        </pc:spChg>
        <pc:spChg chg="mod">
          <ac:chgData name="Sara R. Collins" userId="dfbb467f-0fd7-48a6-a78e-014a35e76e12" providerId="ADAL" clId="{D63D151C-2051-47C1-A92F-D08428EB5147}" dt="2020-09-09T20:32:01.946" v="6780" actId="20577"/>
          <ac:spMkLst>
            <pc:docMk/>
            <pc:sldMk cId="3511376949" sldId="1601"/>
            <ac:spMk id="10" creationId="{00000000-0000-0000-0000-000000000000}"/>
          </ac:spMkLst>
        </pc:spChg>
      </pc:sldChg>
      <pc:sldChg chg="modSp">
        <pc:chgData name="Sara R. Collins" userId="dfbb467f-0fd7-48a6-a78e-014a35e76e12" providerId="ADAL" clId="{D63D151C-2051-47C1-A92F-D08428EB5147}" dt="2020-09-09T21:25:21.956" v="8523" actId="20578"/>
        <pc:sldMkLst>
          <pc:docMk/>
          <pc:sldMk cId="1846806493" sldId="1605"/>
        </pc:sldMkLst>
        <pc:spChg chg="mod">
          <ac:chgData name="Sara R. Collins" userId="dfbb467f-0fd7-48a6-a78e-014a35e76e12" providerId="ADAL" clId="{D63D151C-2051-47C1-A92F-D08428EB5147}" dt="2020-09-09T21:25:21.956" v="8523" actId="20578"/>
          <ac:spMkLst>
            <pc:docMk/>
            <pc:sldMk cId="1846806493" sldId="1605"/>
            <ac:spMk id="4" creationId="{00000000-0000-0000-0000-000000000000}"/>
          </ac:spMkLst>
        </pc:spChg>
        <pc:spChg chg="mod">
          <ac:chgData name="Sara R. Collins" userId="dfbb467f-0fd7-48a6-a78e-014a35e76e12" providerId="ADAL" clId="{D63D151C-2051-47C1-A92F-D08428EB5147}" dt="2020-09-09T20:47:28.325" v="7345" actId="255"/>
          <ac:spMkLst>
            <pc:docMk/>
            <pc:sldMk cId="1846806493" sldId="1605"/>
            <ac:spMk id="10" creationId="{00000000-0000-0000-0000-000000000000}"/>
          </ac:spMkLst>
        </pc:spChg>
      </pc:sldChg>
    </pc:docChg>
  </pc:docChgLst>
  <pc:docChgLst>
    <pc:chgData name="Gabriella Aboulafia" userId="f928323e-fa3a-4b63-ac96-0ad6fdbee525" providerId="ADAL" clId="{AB4FC432-E1F2-4D1A-8830-CF5E809854AE}"/>
    <pc:docChg chg="modSld">
      <pc:chgData name="Gabriella Aboulafia" userId="f928323e-fa3a-4b63-ac96-0ad6fdbee525" providerId="ADAL" clId="{AB4FC432-E1F2-4D1A-8830-CF5E809854AE}" dt="2020-09-09T20:38:57.859" v="17" actId="1036"/>
      <pc:docMkLst>
        <pc:docMk/>
      </pc:docMkLst>
      <pc:sldChg chg="modSp">
        <pc:chgData name="Gabriella Aboulafia" userId="f928323e-fa3a-4b63-ac96-0ad6fdbee525" providerId="ADAL" clId="{AB4FC432-E1F2-4D1A-8830-CF5E809854AE}" dt="2020-09-09T20:38:57.859" v="17" actId="1036"/>
        <pc:sldMkLst>
          <pc:docMk/>
          <pc:sldMk cId="2585120626" sldId="1604"/>
        </pc:sldMkLst>
        <pc:spChg chg="mod">
          <ac:chgData name="Gabriella Aboulafia" userId="f928323e-fa3a-4b63-ac96-0ad6fdbee525" providerId="ADAL" clId="{AB4FC432-E1F2-4D1A-8830-CF5E809854AE}" dt="2020-09-09T20:38:57.859" v="17" actId="1036"/>
          <ac:spMkLst>
            <pc:docMk/>
            <pc:sldMk cId="2585120626" sldId="1604"/>
            <ac:spMk id="18" creationId="{1A99886F-1642-4DCB-97BF-A5C22BC6DBB8}"/>
          </ac:spMkLst>
        </pc:spChg>
        <pc:spChg chg="mod">
          <ac:chgData name="Gabriella Aboulafia" userId="f928323e-fa3a-4b63-ac96-0ad6fdbee525" providerId="ADAL" clId="{AB4FC432-E1F2-4D1A-8830-CF5E809854AE}" dt="2020-09-09T20:38:57.859" v="17" actId="1036"/>
          <ac:spMkLst>
            <pc:docMk/>
            <pc:sldMk cId="2585120626" sldId="1604"/>
            <ac:spMk id="20" creationId="{7E47C3C1-2DE6-4CEF-A833-8E0A314FC912}"/>
          </ac:spMkLst>
        </pc:spChg>
        <pc:graphicFrameChg chg="mod">
          <ac:chgData name="Gabriella Aboulafia" userId="f928323e-fa3a-4b63-ac96-0ad6fdbee525" providerId="ADAL" clId="{AB4FC432-E1F2-4D1A-8830-CF5E809854AE}" dt="2020-09-09T20:38:57.859" v="17" actId="1036"/>
          <ac:graphicFrameMkLst>
            <pc:docMk/>
            <pc:sldMk cId="2585120626" sldId="1604"/>
            <ac:graphicFrameMk id="6" creationId="{3D845E31-2B04-4CDF-80F5-4B6BADA8FDE1}"/>
          </ac:graphicFrameMkLst>
        </pc:graphicFrameChg>
        <pc:picChg chg="mod">
          <ac:chgData name="Gabriella Aboulafia" userId="f928323e-fa3a-4b63-ac96-0ad6fdbee525" providerId="ADAL" clId="{AB4FC432-E1F2-4D1A-8830-CF5E809854AE}" dt="2020-09-09T20:38:57.859" v="17" actId="1036"/>
          <ac:picMkLst>
            <pc:docMk/>
            <pc:sldMk cId="2585120626" sldId="1604"/>
            <ac:picMk id="29" creationId="{EDC0CC0E-4AC0-4346-BC1E-A73CE33CD916}"/>
          </ac:picMkLst>
        </pc:picChg>
      </pc:sldChg>
    </pc:docChg>
  </pc:docChgLst>
  <pc:docChgLst>
    <pc:chgData name="Jesse Baumgartner" userId="3883efdb-56ca-4cc4-b00e-5864e59762ae" providerId="ADAL" clId="{1741216E-3EBA-41B7-B9A5-97076AA16433}"/>
    <pc:docChg chg="modSld">
      <pc:chgData name="Jesse Baumgartner" userId="3883efdb-56ca-4cc4-b00e-5864e59762ae" providerId="ADAL" clId="{1741216E-3EBA-41B7-B9A5-97076AA16433}" dt="2020-09-09T21:59:56.641" v="16" actId="20577"/>
      <pc:docMkLst>
        <pc:docMk/>
      </pc:docMkLst>
      <pc:sldChg chg="mod">
        <pc:chgData name="Jesse Baumgartner" userId="3883efdb-56ca-4cc4-b00e-5864e59762ae" providerId="ADAL" clId="{1741216E-3EBA-41B7-B9A5-97076AA16433}" dt="2020-09-09T21:36:04.347" v="1" actId="27918"/>
        <pc:sldMkLst>
          <pc:docMk/>
          <pc:sldMk cId="2311543974" sldId="1584"/>
        </pc:sldMkLst>
      </pc:sldChg>
      <pc:sldChg chg="mod">
        <pc:chgData name="Jesse Baumgartner" userId="3883efdb-56ca-4cc4-b00e-5864e59762ae" providerId="ADAL" clId="{1741216E-3EBA-41B7-B9A5-97076AA16433}" dt="2020-09-09T21:48:26.285" v="7" actId="27918"/>
        <pc:sldMkLst>
          <pc:docMk/>
          <pc:sldMk cId="463438274" sldId="1585"/>
        </pc:sldMkLst>
      </pc:sldChg>
      <pc:sldChg chg="mod">
        <pc:chgData name="Jesse Baumgartner" userId="3883efdb-56ca-4cc4-b00e-5864e59762ae" providerId="ADAL" clId="{1741216E-3EBA-41B7-B9A5-97076AA16433}" dt="2020-09-09T21:39:13.114" v="3" actId="27918"/>
        <pc:sldMkLst>
          <pc:docMk/>
          <pc:sldMk cId="329971607" sldId="1587"/>
        </pc:sldMkLst>
      </pc:sldChg>
      <pc:sldChg chg="mod">
        <pc:chgData name="Jesse Baumgartner" userId="3883efdb-56ca-4cc4-b00e-5864e59762ae" providerId="ADAL" clId="{1741216E-3EBA-41B7-B9A5-97076AA16433}" dt="2020-09-09T21:39:58.032" v="5" actId="27918"/>
        <pc:sldMkLst>
          <pc:docMk/>
          <pc:sldMk cId="2076362798" sldId="1588"/>
        </pc:sldMkLst>
      </pc:sldChg>
      <pc:sldChg chg="modSp">
        <pc:chgData name="Jesse Baumgartner" userId="3883efdb-56ca-4cc4-b00e-5864e59762ae" providerId="ADAL" clId="{1741216E-3EBA-41B7-B9A5-97076AA16433}" dt="2020-09-09T21:59:56.641" v="16" actId="20577"/>
        <pc:sldMkLst>
          <pc:docMk/>
          <pc:sldMk cId="1846806493" sldId="1605"/>
        </pc:sldMkLst>
        <pc:spChg chg="mod">
          <ac:chgData name="Jesse Baumgartner" userId="3883efdb-56ca-4cc4-b00e-5864e59762ae" providerId="ADAL" clId="{1741216E-3EBA-41B7-B9A5-97076AA16433}" dt="2020-09-09T21:59:56.641" v="16" actId="20577"/>
          <ac:spMkLst>
            <pc:docMk/>
            <pc:sldMk cId="1846806493" sldId="1605"/>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56493548062589E-2"/>
          <c:y val="3.3657129551750847E-2"/>
          <c:w val="0.93321942006443726"/>
          <c:h val="0.93400249594179297"/>
        </c:manualLayout>
      </c:layout>
      <c:lineChart>
        <c:grouping val="standard"/>
        <c:varyColors val="0"/>
        <c:ser>
          <c:idx val="0"/>
          <c:order val="1"/>
          <c:tx>
            <c:strRef>
              <c:f>Sheet1!$B$1</c:f>
              <c:strCache>
                <c:ptCount val="1"/>
                <c:pt idx="0">
                  <c:v>_Z1</c:v>
                </c:pt>
              </c:strCache>
            </c:strRef>
          </c:tx>
          <c:spPr>
            <a:ln w="28575" cap="rnd">
              <a:noFill/>
              <a:round/>
            </a:ln>
            <a:effectLst/>
          </c:spPr>
          <c:marker>
            <c:symbol val="circle"/>
            <c:size val="13"/>
            <c:spPr>
              <a:solidFill>
                <a:schemeClr val="accent1"/>
              </a:solidFill>
              <a:ln w="9525">
                <a:noFill/>
              </a:ln>
              <a:effectLst/>
            </c:spPr>
          </c:marker>
          <c:dPt>
            <c:idx val="0"/>
            <c:marker>
              <c:spPr>
                <a:solidFill>
                  <a:schemeClr val="accent3">
                    <a:lumMod val="50000"/>
                  </a:schemeClr>
                </a:solidFill>
                <a:ln w="9525">
                  <a:noFill/>
                </a:ln>
                <a:effectLst/>
              </c:spPr>
            </c:marker>
            <c:bubble3D val="0"/>
            <c:extLst>
              <c:ext xmlns:c16="http://schemas.microsoft.com/office/drawing/2014/chart" uri="{C3380CC4-5D6E-409C-BE32-E72D297353CC}">
                <c16:uniqueId val="{00000001-80D2-47DC-8A06-D5DE0C572E1C}"/>
              </c:ext>
            </c:extLst>
          </c:dPt>
          <c:dPt>
            <c:idx val="1"/>
            <c:marker>
              <c:spPr>
                <a:solidFill>
                  <a:schemeClr val="accent3">
                    <a:lumMod val="75000"/>
                  </a:schemeClr>
                </a:solidFill>
                <a:ln w="9525">
                  <a:noFill/>
                </a:ln>
                <a:effectLst/>
              </c:spPr>
            </c:marker>
            <c:bubble3D val="0"/>
            <c:extLst>
              <c:ext xmlns:c16="http://schemas.microsoft.com/office/drawing/2014/chart" uri="{C3380CC4-5D6E-409C-BE32-E72D297353CC}">
                <c16:uniqueId val="{00000002-80D2-47DC-8A06-D5DE0C572E1C}"/>
              </c:ext>
            </c:extLst>
          </c:dPt>
          <c:dPt>
            <c:idx val="2"/>
            <c:marker>
              <c:spPr>
                <a:solidFill>
                  <a:schemeClr val="accent3">
                    <a:lumMod val="75000"/>
                  </a:schemeClr>
                </a:solidFill>
                <a:ln w="9525">
                  <a:noFill/>
                </a:ln>
                <a:effectLst/>
              </c:spPr>
            </c:marker>
            <c:bubble3D val="0"/>
            <c:extLst>
              <c:ext xmlns:c16="http://schemas.microsoft.com/office/drawing/2014/chart" uri="{C3380CC4-5D6E-409C-BE32-E72D297353CC}">
                <c16:uniqueId val="{00000003-80D2-47DC-8A06-D5DE0C572E1C}"/>
              </c:ext>
            </c:extLst>
          </c:dPt>
          <c:dPt>
            <c:idx val="3"/>
            <c:marker>
              <c:spPr>
                <a:solidFill>
                  <a:schemeClr val="accent3">
                    <a:lumMod val="75000"/>
                  </a:schemeClr>
                </a:solidFill>
                <a:ln w="9525">
                  <a:noFill/>
                </a:ln>
                <a:effectLst/>
              </c:spPr>
            </c:marker>
            <c:bubble3D val="0"/>
            <c:extLst>
              <c:ext xmlns:c16="http://schemas.microsoft.com/office/drawing/2014/chart" uri="{C3380CC4-5D6E-409C-BE32-E72D297353CC}">
                <c16:uniqueId val="{00000004-80D2-47DC-8A06-D5DE0C572E1C}"/>
              </c:ext>
            </c:extLst>
          </c:dPt>
          <c:dPt>
            <c:idx val="4"/>
            <c:marker>
              <c:spPr>
                <a:solidFill>
                  <a:schemeClr val="accent3">
                    <a:lumMod val="75000"/>
                  </a:schemeClr>
                </a:solidFill>
                <a:ln w="9525">
                  <a:noFill/>
                </a:ln>
                <a:effectLst/>
              </c:spPr>
            </c:marker>
            <c:bubble3D val="0"/>
            <c:extLst>
              <c:ext xmlns:c16="http://schemas.microsoft.com/office/drawing/2014/chart" uri="{C3380CC4-5D6E-409C-BE32-E72D297353CC}">
                <c16:uniqueId val="{00000005-80D2-47DC-8A06-D5DE0C572E1C}"/>
              </c:ext>
            </c:extLst>
          </c:dPt>
          <c:dPt>
            <c:idx val="5"/>
            <c:marker>
              <c:spPr>
                <a:solidFill>
                  <a:schemeClr val="accent3">
                    <a:lumMod val="75000"/>
                  </a:schemeClr>
                </a:solidFill>
                <a:ln w="9525">
                  <a:noFill/>
                </a:ln>
                <a:effectLst/>
              </c:spPr>
            </c:marker>
            <c:bubble3D val="0"/>
            <c:extLst>
              <c:ext xmlns:c16="http://schemas.microsoft.com/office/drawing/2014/chart" uri="{C3380CC4-5D6E-409C-BE32-E72D297353CC}">
                <c16:uniqueId val="{00000006-80D2-47DC-8A06-D5DE0C572E1C}"/>
              </c:ext>
            </c:extLst>
          </c:dPt>
          <c:dPt>
            <c:idx val="6"/>
            <c:marker>
              <c:spPr>
                <a:solidFill>
                  <a:schemeClr val="accent3">
                    <a:lumMod val="75000"/>
                  </a:schemeClr>
                </a:solidFill>
                <a:ln w="9525">
                  <a:noFill/>
                </a:ln>
                <a:effectLst/>
              </c:spPr>
            </c:marker>
            <c:bubble3D val="0"/>
            <c:extLst>
              <c:ext xmlns:c16="http://schemas.microsoft.com/office/drawing/2014/chart" uri="{C3380CC4-5D6E-409C-BE32-E72D297353CC}">
                <c16:uniqueId val="{00000007-80D2-47DC-8A06-D5DE0C572E1C}"/>
              </c:ext>
            </c:extLst>
          </c:dPt>
          <c:dPt>
            <c:idx val="7"/>
            <c:marker>
              <c:spPr>
                <a:solidFill>
                  <a:schemeClr val="accent3"/>
                </a:solidFill>
                <a:ln w="9525">
                  <a:noFill/>
                </a:ln>
                <a:effectLst/>
              </c:spPr>
            </c:marker>
            <c:bubble3D val="0"/>
            <c:extLst>
              <c:ext xmlns:c16="http://schemas.microsoft.com/office/drawing/2014/chart" uri="{C3380CC4-5D6E-409C-BE32-E72D297353CC}">
                <c16:uniqueId val="{00000008-80D2-47DC-8A06-D5DE0C572E1C}"/>
              </c:ext>
            </c:extLst>
          </c:dPt>
          <c:dPt>
            <c:idx val="8"/>
            <c:marker>
              <c:spPr>
                <a:solidFill>
                  <a:schemeClr val="accent3"/>
                </a:solidFill>
                <a:ln w="9525">
                  <a:noFill/>
                </a:ln>
                <a:effectLst/>
              </c:spPr>
            </c:marker>
            <c:bubble3D val="0"/>
            <c:extLst>
              <c:ext xmlns:c16="http://schemas.microsoft.com/office/drawing/2014/chart" uri="{C3380CC4-5D6E-409C-BE32-E72D297353CC}">
                <c16:uniqueId val="{00000009-80D2-47DC-8A06-D5DE0C572E1C}"/>
              </c:ext>
            </c:extLst>
          </c:dPt>
          <c:dPt>
            <c:idx val="9"/>
            <c:marker>
              <c:spPr>
                <a:solidFill>
                  <a:schemeClr val="accent3"/>
                </a:solidFill>
                <a:ln w="9525">
                  <a:noFill/>
                </a:ln>
                <a:effectLst/>
              </c:spPr>
            </c:marker>
            <c:bubble3D val="0"/>
            <c:extLst>
              <c:ext xmlns:c16="http://schemas.microsoft.com/office/drawing/2014/chart" uri="{C3380CC4-5D6E-409C-BE32-E72D297353CC}">
                <c16:uniqueId val="{0000000A-80D2-47DC-8A06-D5DE0C572E1C}"/>
              </c:ext>
            </c:extLst>
          </c:dPt>
          <c:dPt>
            <c:idx val="10"/>
            <c:marker>
              <c:spPr>
                <a:solidFill>
                  <a:schemeClr val="accent3"/>
                </a:solidFill>
                <a:ln w="9525">
                  <a:noFill/>
                </a:ln>
                <a:effectLst/>
              </c:spPr>
            </c:marker>
            <c:bubble3D val="0"/>
            <c:extLst>
              <c:ext xmlns:c16="http://schemas.microsoft.com/office/drawing/2014/chart" uri="{C3380CC4-5D6E-409C-BE32-E72D297353CC}">
                <c16:uniqueId val="{0000000B-80D2-47DC-8A06-D5DE0C572E1C}"/>
              </c:ext>
            </c:extLst>
          </c:dPt>
          <c:dPt>
            <c:idx val="11"/>
            <c:marker>
              <c:spPr>
                <a:solidFill>
                  <a:schemeClr val="accent3"/>
                </a:solidFill>
                <a:ln w="9525">
                  <a:noFill/>
                </a:ln>
                <a:effectLst/>
              </c:spPr>
            </c:marker>
            <c:bubble3D val="0"/>
            <c:extLst>
              <c:ext xmlns:c16="http://schemas.microsoft.com/office/drawing/2014/chart" uri="{C3380CC4-5D6E-409C-BE32-E72D297353CC}">
                <c16:uniqueId val="{0000000C-80D2-47DC-8A06-D5DE0C572E1C}"/>
              </c:ext>
            </c:extLst>
          </c:dPt>
          <c:dPt>
            <c:idx val="12"/>
            <c:marker>
              <c:spPr>
                <a:solidFill>
                  <a:schemeClr val="accent3"/>
                </a:solidFill>
                <a:ln w="9525">
                  <a:noFill/>
                </a:ln>
                <a:effectLst/>
              </c:spPr>
            </c:marker>
            <c:bubble3D val="0"/>
            <c:extLst>
              <c:ext xmlns:c16="http://schemas.microsoft.com/office/drawing/2014/chart" uri="{C3380CC4-5D6E-409C-BE32-E72D297353CC}">
                <c16:uniqueId val="{0000000D-80D2-47DC-8A06-D5DE0C572E1C}"/>
              </c:ext>
            </c:extLst>
          </c:dPt>
          <c:dPt>
            <c:idx val="13"/>
            <c:marker>
              <c:spPr>
                <a:solidFill>
                  <a:schemeClr val="accent3"/>
                </a:solidFill>
                <a:ln w="9525">
                  <a:noFill/>
                </a:ln>
                <a:effectLst/>
              </c:spPr>
            </c:marker>
            <c:bubble3D val="0"/>
            <c:extLst>
              <c:ext xmlns:c16="http://schemas.microsoft.com/office/drawing/2014/chart" uri="{C3380CC4-5D6E-409C-BE32-E72D297353CC}">
                <c16:uniqueId val="{0000000E-80D2-47DC-8A06-D5DE0C572E1C}"/>
              </c:ext>
            </c:extLst>
          </c:dPt>
          <c:dPt>
            <c:idx val="14"/>
            <c:marker>
              <c:spPr>
                <a:solidFill>
                  <a:schemeClr val="accent3"/>
                </a:solidFill>
                <a:ln w="9525">
                  <a:noFill/>
                </a:ln>
                <a:effectLst/>
              </c:spPr>
            </c:marker>
            <c:bubble3D val="0"/>
            <c:extLst>
              <c:ext xmlns:c16="http://schemas.microsoft.com/office/drawing/2014/chart" uri="{C3380CC4-5D6E-409C-BE32-E72D297353CC}">
                <c16:uniqueId val="{0000000F-80D2-47DC-8A06-D5DE0C572E1C}"/>
              </c:ext>
            </c:extLst>
          </c:dPt>
          <c:dPt>
            <c:idx val="15"/>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10-80D2-47DC-8A06-D5DE0C572E1C}"/>
              </c:ext>
            </c:extLst>
          </c:dPt>
          <c:dPt>
            <c:idx val="16"/>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11-80D2-47DC-8A06-D5DE0C572E1C}"/>
              </c:ext>
            </c:extLst>
          </c:dPt>
          <c:dPt>
            <c:idx val="17"/>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12-80D2-47DC-8A06-D5DE0C572E1C}"/>
              </c:ext>
            </c:extLst>
          </c:dPt>
          <c:dPt>
            <c:idx val="18"/>
            <c:marker>
              <c:spPr>
                <a:solidFill>
                  <a:schemeClr val="accent3">
                    <a:lumMod val="60000"/>
                    <a:lumOff val="40000"/>
                  </a:schemeClr>
                </a:solidFill>
                <a:ln w="9525">
                  <a:noFill/>
                </a:ln>
                <a:effectLst/>
              </c:spPr>
            </c:marker>
            <c:bubble3D val="0"/>
            <c:extLst>
              <c:ext xmlns:c16="http://schemas.microsoft.com/office/drawing/2014/chart" uri="{C3380CC4-5D6E-409C-BE32-E72D297353CC}">
                <c16:uniqueId val="{00000013-80D2-47DC-8A06-D5DE0C572E1C}"/>
              </c:ext>
            </c:extLst>
          </c:dPt>
          <c:dPt>
            <c:idx val="19"/>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4-80D2-47DC-8A06-D5DE0C572E1C}"/>
              </c:ext>
            </c:extLst>
          </c:dPt>
          <c:dPt>
            <c:idx val="20"/>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5-80D2-47DC-8A06-D5DE0C572E1C}"/>
              </c:ext>
            </c:extLst>
          </c:dPt>
          <c:dPt>
            <c:idx val="21"/>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6-80D2-47DC-8A06-D5DE0C572E1C}"/>
              </c:ext>
            </c:extLst>
          </c:dPt>
          <c:dPt>
            <c:idx val="22"/>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7-80D2-47DC-8A06-D5DE0C572E1C}"/>
              </c:ext>
            </c:extLst>
          </c:dPt>
          <c:dPt>
            <c:idx val="23"/>
            <c:marker>
              <c:spPr>
                <a:solidFill>
                  <a:schemeClr val="accent3">
                    <a:lumMod val="40000"/>
                    <a:lumOff val="60000"/>
                  </a:schemeClr>
                </a:solidFill>
                <a:ln w="9525">
                  <a:noFill/>
                </a:ln>
                <a:effectLst/>
              </c:spPr>
            </c:marker>
            <c:bubble3D val="0"/>
            <c:extLst>
              <c:ext xmlns:c16="http://schemas.microsoft.com/office/drawing/2014/chart" uri="{C3380CC4-5D6E-409C-BE32-E72D297353CC}">
                <c16:uniqueId val="{00000018-80D2-47DC-8A06-D5DE0C572E1C}"/>
              </c:ext>
            </c:extLst>
          </c:dPt>
          <c:dPt>
            <c:idx val="24"/>
            <c:marker>
              <c:spPr>
                <a:solidFill>
                  <a:schemeClr val="accent3">
                    <a:lumMod val="20000"/>
                    <a:lumOff val="80000"/>
                  </a:schemeClr>
                </a:solidFill>
                <a:ln w="9525">
                  <a:noFill/>
                </a:ln>
                <a:effectLst/>
              </c:spPr>
            </c:marker>
            <c:bubble3D val="0"/>
            <c:extLst>
              <c:ext xmlns:c16="http://schemas.microsoft.com/office/drawing/2014/chart" uri="{C3380CC4-5D6E-409C-BE32-E72D297353CC}">
                <c16:uniqueId val="{00000019-80D2-47DC-8A06-D5DE0C572E1C}"/>
              </c:ext>
            </c:extLst>
          </c:dPt>
          <c:dPt>
            <c:idx val="25"/>
            <c:marker>
              <c:spPr>
                <a:solidFill>
                  <a:schemeClr val="accent3">
                    <a:lumMod val="20000"/>
                    <a:lumOff val="80000"/>
                  </a:schemeClr>
                </a:solidFill>
                <a:ln w="9525">
                  <a:noFill/>
                </a:ln>
                <a:effectLst/>
              </c:spPr>
            </c:marker>
            <c:bubble3D val="0"/>
            <c:extLst>
              <c:ext xmlns:c16="http://schemas.microsoft.com/office/drawing/2014/chart" uri="{C3380CC4-5D6E-409C-BE32-E72D297353CC}">
                <c16:uniqueId val="{0000001A-80D2-47DC-8A06-D5DE0C572E1C}"/>
              </c:ext>
            </c:extLst>
          </c:dPt>
          <c:dPt>
            <c:idx val="26"/>
            <c:marker>
              <c:spPr>
                <a:solidFill>
                  <a:schemeClr val="accent3">
                    <a:lumMod val="20000"/>
                    <a:lumOff val="80000"/>
                  </a:schemeClr>
                </a:solidFill>
                <a:ln w="9525">
                  <a:noFill/>
                </a:ln>
                <a:effectLst/>
              </c:spPr>
            </c:marker>
            <c:bubble3D val="0"/>
            <c:extLst>
              <c:ext xmlns:c16="http://schemas.microsoft.com/office/drawing/2014/chart" uri="{C3380CC4-5D6E-409C-BE32-E72D297353CC}">
                <c16:uniqueId val="{0000001B-80D2-47DC-8A06-D5DE0C572E1C}"/>
              </c:ext>
            </c:extLst>
          </c:dPt>
          <c:dPt>
            <c:idx val="27"/>
            <c:marker>
              <c:spPr>
                <a:solidFill>
                  <a:schemeClr val="accent3">
                    <a:lumMod val="20000"/>
                    <a:lumOff val="80000"/>
                  </a:schemeClr>
                </a:solidFill>
                <a:ln w="9525">
                  <a:noFill/>
                </a:ln>
                <a:effectLst/>
              </c:spPr>
            </c:marker>
            <c:bubble3D val="0"/>
            <c:extLst>
              <c:ext xmlns:c16="http://schemas.microsoft.com/office/drawing/2014/chart" uri="{C3380CC4-5D6E-409C-BE32-E72D297353CC}">
                <c16:uniqueId val="{0000001C-80D2-47DC-8A06-D5DE0C572E1C}"/>
              </c:ext>
            </c:extLst>
          </c:dPt>
          <c:dPt>
            <c:idx val="28"/>
            <c:marker>
              <c:spPr>
                <a:solidFill>
                  <a:schemeClr val="accent2">
                    <a:lumMod val="20000"/>
                    <a:lumOff val="80000"/>
                  </a:schemeClr>
                </a:solidFill>
                <a:ln w="9525">
                  <a:noFill/>
                </a:ln>
                <a:effectLst/>
              </c:spPr>
            </c:marker>
            <c:bubble3D val="0"/>
            <c:extLst>
              <c:ext xmlns:c16="http://schemas.microsoft.com/office/drawing/2014/chart" uri="{C3380CC4-5D6E-409C-BE32-E72D297353CC}">
                <c16:uniqueId val="{0000001D-80D2-47DC-8A06-D5DE0C572E1C}"/>
              </c:ext>
            </c:extLst>
          </c:dPt>
          <c:dPt>
            <c:idx val="29"/>
            <c:marker>
              <c:spPr>
                <a:solidFill>
                  <a:schemeClr val="accent2">
                    <a:lumMod val="20000"/>
                    <a:lumOff val="80000"/>
                  </a:schemeClr>
                </a:solidFill>
                <a:ln w="9525">
                  <a:noFill/>
                </a:ln>
                <a:effectLst/>
              </c:spPr>
            </c:marker>
            <c:bubble3D val="0"/>
            <c:extLst>
              <c:ext xmlns:c16="http://schemas.microsoft.com/office/drawing/2014/chart" uri="{C3380CC4-5D6E-409C-BE32-E72D297353CC}">
                <c16:uniqueId val="{0000001E-80D2-47DC-8A06-D5DE0C572E1C}"/>
              </c:ext>
            </c:extLst>
          </c:dPt>
          <c:dPt>
            <c:idx val="30"/>
            <c:marker>
              <c:spPr>
                <a:solidFill>
                  <a:schemeClr val="accent2">
                    <a:lumMod val="20000"/>
                    <a:lumOff val="80000"/>
                  </a:schemeClr>
                </a:solidFill>
                <a:ln w="9525">
                  <a:noFill/>
                </a:ln>
                <a:effectLst/>
              </c:spPr>
            </c:marker>
            <c:bubble3D val="0"/>
            <c:extLst>
              <c:ext xmlns:c16="http://schemas.microsoft.com/office/drawing/2014/chart" uri="{C3380CC4-5D6E-409C-BE32-E72D297353CC}">
                <c16:uniqueId val="{0000001F-80D2-47DC-8A06-D5DE0C572E1C}"/>
              </c:ext>
            </c:extLst>
          </c:dPt>
          <c:dPt>
            <c:idx val="31"/>
            <c:marker>
              <c:spPr>
                <a:solidFill>
                  <a:schemeClr val="accent2">
                    <a:lumMod val="20000"/>
                    <a:lumOff val="80000"/>
                  </a:schemeClr>
                </a:solidFill>
                <a:ln w="9525">
                  <a:noFill/>
                </a:ln>
                <a:effectLst/>
              </c:spPr>
            </c:marker>
            <c:bubble3D val="0"/>
            <c:extLst>
              <c:ext xmlns:c16="http://schemas.microsoft.com/office/drawing/2014/chart" uri="{C3380CC4-5D6E-409C-BE32-E72D297353CC}">
                <c16:uniqueId val="{00000020-80D2-47DC-8A06-D5DE0C572E1C}"/>
              </c:ext>
            </c:extLst>
          </c:dPt>
          <c:dPt>
            <c:idx val="32"/>
            <c:marker>
              <c:spPr>
                <a:solidFill>
                  <a:schemeClr val="accent2">
                    <a:lumMod val="20000"/>
                    <a:lumOff val="80000"/>
                  </a:schemeClr>
                </a:solidFill>
                <a:ln w="9525">
                  <a:noFill/>
                </a:ln>
                <a:effectLst/>
              </c:spPr>
            </c:marker>
            <c:bubble3D val="0"/>
            <c:extLst>
              <c:ext xmlns:c16="http://schemas.microsoft.com/office/drawing/2014/chart" uri="{C3380CC4-5D6E-409C-BE32-E72D297353CC}">
                <c16:uniqueId val="{00000021-80D2-47DC-8A06-D5DE0C572E1C}"/>
              </c:ext>
            </c:extLst>
          </c:dPt>
          <c:dPt>
            <c:idx val="33"/>
            <c:marker>
              <c:spPr>
                <a:solidFill>
                  <a:schemeClr val="accent2">
                    <a:lumMod val="20000"/>
                    <a:lumOff val="80000"/>
                  </a:schemeClr>
                </a:solidFill>
                <a:ln w="9525">
                  <a:noFill/>
                </a:ln>
                <a:effectLst/>
              </c:spPr>
            </c:marker>
            <c:bubble3D val="0"/>
            <c:extLst>
              <c:ext xmlns:c16="http://schemas.microsoft.com/office/drawing/2014/chart" uri="{C3380CC4-5D6E-409C-BE32-E72D297353CC}">
                <c16:uniqueId val="{00000022-80D2-47DC-8A06-D5DE0C572E1C}"/>
              </c:ext>
            </c:extLst>
          </c:dPt>
          <c:dPt>
            <c:idx val="34"/>
            <c:marker>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23-80D2-47DC-8A06-D5DE0C572E1C}"/>
              </c:ext>
            </c:extLst>
          </c:dPt>
          <c:dPt>
            <c:idx val="35"/>
            <c:marker>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24-80D2-47DC-8A06-D5DE0C572E1C}"/>
              </c:ext>
            </c:extLst>
          </c:dPt>
          <c:dPt>
            <c:idx val="36"/>
            <c:marker>
              <c:spPr>
                <a:solidFill>
                  <a:schemeClr val="accent2">
                    <a:lumMod val="60000"/>
                    <a:lumOff val="40000"/>
                  </a:schemeClr>
                </a:solidFill>
                <a:ln w="9525">
                  <a:noFill/>
                </a:ln>
                <a:effectLst/>
              </c:spPr>
            </c:marker>
            <c:bubble3D val="0"/>
            <c:extLst>
              <c:ext xmlns:c16="http://schemas.microsoft.com/office/drawing/2014/chart" uri="{C3380CC4-5D6E-409C-BE32-E72D297353CC}">
                <c16:uniqueId val="{00000025-80D2-47DC-8A06-D5DE0C572E1C}"/>
              </c:ext>
            </c:extLst>
          </c:dPt>
          <c:dPt>
            <c:idx val="37"/>
            <c:marker>
              <c:spPr>
                <a:solidFill>
                  <a:schemeClr val="accent2">
                    <a:lumMod val="60000"/>
                    <a:lumOff val="40000"/>
                  </a:schemeClr>
                </a:solidFill>
                <a:ln w="9525">
                  <a:noFill/>
                </a:ln>
                <a:effectLst/>
              </c:spPr>
            </c:marker>
            <c:bubble3D val="0"/>
            <c:extLst>
              <c:ext xmlns:c16="http://schemas.microsoft.com/office/drawing/2014/chart" uri="{C3380CC4-5D6E-409C-BE32-E72D297353CC}">
                <c16:uniqueId val="{00000026-80D2-47DC-8A06-D5DE0C572E1C}"/>
              </c:ext>
            </c:extLst>
          </c:dPt>
          <c:dPt>
            <c:idx val="38"/>
            <c:marker>
              <c:spPr>
                <a:solidFill>
                  <a:schemeClr val="accent2">
                    <a:lumMod val="60000"/>
                    <a:lumOff val="40000"/>
                  </a:schemeClr>
                </a:solidFill>
                <a:ln w="9525">
                  <a:noFill/>
                </a:ln>
                <a:effectLst/>
              </c:spPr>
            </c:marker>
            <c:bubble3D val="0"/>
            <c:extLst>
              <c:ext xmlns:c16="http://schemas.microsoft.com/office/drawing/2014/chart" uri="{C3380CC4-5D6E-409C-BE32-E72D297353CC}">
                <c16:uniqueId val="{00000027-80D2-47DC-8A06-D5DE0C572E1C}"/>
              </c:ext>
            </c:extLst>
          </c:dPt>
          <c:dPt>
            <c:idx val="39"/>
            <c:marker>
              <c:spPr>
                <a:solidFill>
                  <a:schemeClr val="accent2"/>
                </a:solidFill>
                <a:ln w="9525">
                  <a:noFill/>
                </a:ln>
                <a:effectLst/>
              </c:spPr>
            </c:marker>
            <c:bubble3D val="0"/>
            <c:extLst>
              <c:ext xmlns:c16="http://schemas.microsoft.com/office/drawing/2014/chart" uri="{C3380CC4-5D6E-409C-BE32-E72D297353CC}">
                <c16:uniqueId val="{00000028-80D2-47DC-8A06-D5DE0C572E1C}"/>
              </c:ext>
            </c:extLst>
          </c:dPt>
          <c:dPt>
            <c:idx val="40"/>
            <c:marker>
              <c:spPr>
                <a:solidFill>
                  <a:schemeClr val="accent2"/>
                </a:solidFill>
                <a:ln w="9525">
                  <a:noFill/>
                </a:ln>
                <a:effectLst/>
              </c:spPr>
            </c:marker>
            <c:bubble3D val="0"/>
            <c:extLst>
              <c:ext xmlns:c16="http://schemas.microsoft.com/office/drawing/2014/chart" uri="{C3380CC4-5D6E-409C-BE32-E72D297353CC}">
                <c16:uniqueId val="{00000029-80D2-47DC-8A06-D5DE0C572E1C}"/>
              </c:ext>
            </c:extLst>
          </c:dPt>
          <c:dPt>
            <c:idx val="41"/>
            <c:marker>
              <c:spPr>
                <a:solidFill>
                  <a:schemeClr val="accent2"/>
                </a:solidFill>
                <a:ln w="9525">
                  <a:noFill/>
                </a:ln>
                <a:effectLst/>
              </c:spPr>
            </c:marker>
            <c:bubble3D val="0"/>
            <c:extLst>
              <c:ext xmlns:c16="http://schemas.microsoft.com/office/drawing/2014/chart" uri="{C3380CC4-5D6E-409C-BE32-E72D297353CC}">
                <c16:uniqueId val="{0000002A-80D2-47DC-8A06-D5DE0C572E1C}"/>
              </c:ext>
            </c:extLst>
          </c:dPt>
          <c:dPt>
            <c:idx val="42"/>
            <c:marker>
              <c:spPr>
                <a:solidFill>
                  <a:schemeClr val="accent2"/>
                </a:solidFill>
                <a:ln w="9525">
                  <a:noFill/>
                </a:ln>
                <a:effectLst/>
              </c:spPr>
            </c:marker>
            <c:bubble3D val="0"/>
            <c:extLst>
              <c:ext xmlns:c16="http://schemas.microsoft.com/office/drawing/2014/chart" uri="{C3380CC4-5D6E-409C-BE32-E72D297353CC}">
                <c16:uniqueId val="{0000002B-80D2-47DC-8A06-D5DE0C572E1C}"/>
              </c:ext>
            </c:extLst>
          </c:dPt>
          <c:dPt>
            <c:idx val="43"/>
            <c:marker>
              <c:spPr>
                <a:solidFill>
                  <a:schemeClr val="accent2"/>
                </a:solidFill>
                <a:ln w="9525">
                  <a:noFill/>
                </a:ln>
                <a:effectLst/>
              </c:spPr>
            </c:marker>
            <c:bubble3D val="0"/>
            <c:extLst>
              <c:ext xmlns:c16="http://schemas.microsoft.com/office/drawing/2014/chart" uri="{C3380CC4-5D6E-409C-BE32-E72D297353CC}">
                <c16:uniqueId val="{0000002C-80D2-47DC-8A06-D5DE0C572E1C}"/>
              </c:ext>
            </c:extLst>
          </c:dPt>
          <c:dPt>
            <c:idx val="44"/>
            <c:marker>
              <c:spPr>
                <a:solidFill>
                  <a:schemeClr val="accent2"/>
                </a:solidFill>
                <a:ln w="9525">
                  <a:noFill/>
                </a:ln>
                <a:effectLst/>
              </c:spPr>
            </c:marker>
            <c:bubble3D val="0"/>
            <c:extLst>
              <c:ext xmlns:c16="http://schemas.microsoft.com/office/drawing/2014/chart" uri="{C3380CC4-5D6E-409C-BE32-E72D297353CC}">
                <c16:uniqueId val="{0000002D-80D2-47DC-8A06-D5DE0C572E1C}"/>
              </c:ext>
            </c:extLst>
          </c:dPt>
          <c:dPt>
            <c:idx val="45"/>
            <c:marker>
              <c:spPr>
                <a:solidFill>
                  <a:schemeClr val="accent2"/>
                </a:solidFill>
                <a:ln w="9525">
                  <a:noFill/>
                </a:ln>
                <a:effectLst/>
              </c:spPr>
            </c:marker>
            <c:bubble3D val="0"/>
            <c:extLst>
              <c:ext xmlns:c16="http://schemas.microsoft.com/office/drawing/2014/chart" uri="{C3380CC4-5D6E-409C-BE32-E72D297353CC}">
                <c16:uniqueId val="{00000000-80D2-47DC-8A06-D5DE0C572E1C}"/>
              </c:ext>
            </c:extLst>
          </c:dPt>
          <c:dPt>
            <c:idx val="46"/>
            <c:marker>
              <c:spPr>
                <a:solidFill>
                  <a:schemeClr val="accent2"/>
                </a:solidFill>
                <a:ln w="9525">
                  <a:noFill/>
                </a:ln>
                <a:effectLst/>
              </c:spPr>
            </c:marker>
            <c:bubble3D val="0"/>
            <c:extLst>
              <c:ext xmlns:c16="http://schemas.microsoft.com/office/drawing/2014/chart" uri="{C3380CC4-5D6E-409C-BE32-E72D297353CC}">
                <c16:uniqueId val="{0000002E-80D2-47DC-8A06-D5DE0C572E1C}"/>
              </c:ext>
            </c:extLst>
          </c:dPt>
          <c:dPt>
            <c:idx val="47"/>
            <c:marker>
              <c:spPr>
                <a:solidFill>
                  <a:schemeClr val="accent2">
                    <a:lumMod val="75000"/>
                  </a:schemeClr>
                </a:solidFill>
                <a:ln w="9525">
                  <a:noFill/>
                </a:ln>
                <a:effectLst/>
              </c:spPr>
            </c:marker>
            <c:bubble3D val="0"/>
            <c:extLst>
              <c:ext xmlns:c16="http://schemas.microsoft.com/office/drawing/2014/chart" uri="{C3380CC4-5D6E-409C-BE32-E72D297353CC}">
                <c16:uniqueId val="{0000002F-80D2-47DC-8A06-D5DE0C572E1C}"/>
              </c:ext>
            </c:extLst>
          </c:dPt>
          <c:dPt>
            <c:idx val="48"/>
            <c:marker>
              <c:spPr>
                <a:solidFill>
                  <a:schemeClr val="accent2">
                    <a:lumMod val="75000"/>
                  </a:schemeClr>
                </a:solidFill>
                <a:ln w="9525">
                  <a:noFill/>
                </a:ln>
                <a:effectLst/>
              </c:spPr>
            </c:marker>
            <c:bubble3D val="0"/>
            <c:extLst>
              <c:ext xmlns:c16="http://schemas.microsoft.com/office/drawing/2014/chart" uri="{C3380CC4-5D6E-409C-BE32-E72D297353CC}">
                <c16:uniqueId val="{00000030-80D2-47DC-8A06-D5DE0C572E1C}"/>
              </c:ext>
            </c:extLst>
          </c:dPt>
          <c:dPt>
            <c:idx val="49"/>
            <c:marker>
              <c:spPr>
                <a:solidFill>
                  <a:schemeClr val="accent2">
                    <a:lumMod val="75000"/>
                  </a:schemeClr>
                </a:solidFill>
                <a:ln w="9525">
                  <a:noFill/>
                </a:ln>
                <a:effectLst/>
              </c:spPr>
            </c:marker>
            <c:bubble3D val="0"/>
            <c:extLst>
              <c:ext xmlns:c16="http://schemas.microsoft.com/office/drawing/2014/chart" uri="{C3380CC4-5D6E-409C-BE32-E72D297353CC}">
                <c16:uniqueId val="{00000031-80D2-47DC-8A06-D5DE0C572E1C}"/>
              </c:ext>
            </c:extLst>
          </c:dPt>
          <c:dPt>
            <c:idx val="50"/>
            <c:marker>
              <c:spPr>
                <a:solidFill>
                  <a:schemeClr val="accent2">
                    <a:lumMod val="50000"/>
                  </a:schemeClr>
                </a:solidFill>
                <a:ln w="9525">
                  <a:noFill/>
                </a:ln>
                <a:effectLst/>
              </c:spPr>
            </c:marker>
            <c:bubble3D val="0"/>
            <c:extLst>
              <c:ext xmlns:c16="http://schemas.microsoft.com/office/drawing/2014/chart" uri="{C3380CC4-5D6E-409C-BE32-E72D297353CC}">
                <c16:uniqueId val="{00000032-80D2-47DC-8A06-D5DE0C572E1C}"/>
              </c:ext>
            </c:extLst>
          </c:dPt>
          <c:dLbls>
            <c:dLbl>
              <c:idx val="0"/>
              <c:tx>
                <c:rich>
                  <a:bodyPr/>
                  <a:lstStyle/>
                  <a:p>
                    <a:fld id="{EC440802-1270-4B86-AE18-B6C25C5149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D2-47DC-8A06-D5DE0C572E1C}"/>
                </c:ext>
              </c:extLst>
            </c:dLbl>
            <c:dLbl>
              <c:idx val="1"/>
              <c:tx>
                <c:rich>
                  <a:bodyPr/>
                  <a:lstStyle/>
                  <a:p>
                    <a:fld id="{F3893ACA-D12A-4419-A79A-4815ED3AA3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D2-47DC-8A06-D5DE0C572E1C}"/>
                </c:ext>
              </c:extLst>
            </c:dLbl>
            <c:dLbl>
              <c:idx val="2"/>
              <c:tx>
                <c:rich>
                  <a:bodyPr/>
                  <a:lstStyle/>
                  <a:p>
                    <a:fld id="{869CC48A-3473-463C-AC92-3EF95A695B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D2-47DC-8A06-D5DE0C572E1C}"/>
                </c:ext>
              </c:extLst>
            </c:dLbl>
            <c:dLbl>
              <c:idx val="3"/>
              <c:tx>
                <c:rich>
                  <a:bodyPr/>
                  <a:lstStyle/>
                  <a:p>
                    <a:fld id="{93E8EBA2-CBBA-4E0C-831E-9CE9228897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D2-47DC-8A06-D5DE0C572E1C}"/>
                </c:ext>
              </c:extLst>
            </c:dLbl>
            <c:dLbl>
              <c:idx val="4"/>
              <c:tx>
                <c:rich>
                  <a:bodyPr/>
                  <a:lstStyle/>
                  <a:p>
                    <a:fld id="{15057C45-AF4B-4079-A3E9-3ADB40DDFB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D2-47DC-8A06-D5DE0C572E1C}"/>
                </c:ext>
              </c:extLst>
            </c:dLbl>
            <c:dLbl>
              <c:idx val="5"/>
              <c:tx>
                <c:rich>
                  <a:bodyPr/>
                  <a:lstStyle/>
                  <a:p>
                    <a:fld id="{382F86AE-5A5A-422C-BC3F-8527B9DF2E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0D2-47DC-8A06-D5DE0C572E1C}"/>
                </c:ext>
              </c:extLst>
            </c:dLbl>
            <c:dLbl>
              <c:idx val="6"/>
              <c:tx>
                <c:rich>
                  <a:bodyPr/>
                  <a:lstStyle/>
                  <a:p>
                    <a:fld id="{27CD59C0-0042-407A-AD9B-0EB5120722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0D2-47DC-8A06-D5DE0C572E1C}"/>
                </c:ext>
              </c:extLst>
            </c:dLbl>
            <c:dLbl>
              <c:idx val="7"/>
              <c:tx>
                <c:rich>
                  <a:bodyPr/>
                  <a:lstStyle/>
                  <a:p>
                    <a:fld id="{8246EF57-0A43-4494-84DB-6343FD8C08C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0D2-47DC-8A06-D5DE0C572E1C}"/>
                </c:ext>
              </c:extLst>
            </c:dLbl>
            <c:dLbl>
              <c:idx val="8"/>
              <c:tx>
                <c:rich>
                  <a:bodyPr/>
                  <a:lstStyle/>
                  <a:p>
                    <a:fld id="{8681747C-71FC-4D71-9A45-FAFCA653DB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0D2-47DC-8A06-D5DE0C572E1C}"/>
                </c:ext>
              </c:extLst>
            </c:dLbl>
            <c:dLbl>
              <c:idx val="9"/>
              <c:tx>
                <c:rich>
                  <a:bodyPr/>
                  <a:lstStyle/>
                  <a:p>
                    <a:fld id="{C4E44E8F-0118-4222-9F57-3144ADFA32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0D2-47DC-8A06-D5DE0C572E1C}"/>
                </c:ext>
              </c:extLst>
            </c:dLbl>
            <c:dLbl>
              <c:idx val="10"/>
              <c:tx>
                <c:rich>
                  <a:bodyPr/>
                  <a:lstStyle/>
                  <a:p>
                    <a:fld id="{FA3765C3-CCCC-41AC-AB18-3F0304205B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0D2-47DC-8A06-D5DE0C572E1C}"/>
                </c:ext>
              </c:extLst>
            </c:dLbl>
            <c:dLbl>
              <c:idx val="11"/>
              <c:tx>
                <c:rich>
                  <a:bodyPr/>
                  <a:lstStyle/>
                  <a:p>
                    <a:fld id="{02643FF9-8A65-4598-8415-7351B4001F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0D2-47DC-8A06-D5DE0C572E1C}"/>
                </c:ext>
              </c:extLst>
            </c:dLbl>
            <c:dLbl>
              <c:idx val="12"/>
              <c:tx>
                <c:rich>
                  <a:bodyPr/>
                  <a:lstStyle/>
                  <a:p>
                    <a:fld id="{354BA6CF-0B8E-4D87-9581-C01D547801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0D2-47DC-8A06-D5DE0C572E1C}"/>
                </c:ext>
              </c:extLst>
            </c:dLbl>
            <c:dLbl>
              <c:idx val="13"/>
              <c:tx>
                <c:rich>
                  <a:bodyPr/>
                  <a:lstStyle/>
                  <a:p>
                    <a:fld id="{C26F3599-CC0F-4FA6-98C2-18510EE77DD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0D2-47DC-8A06-D5DE0C572E1C}"/>
                </c:ext>
              </c:extLst>
            </c:dLbl>
            <c:dLbl>
              <c:idx val="14"/>
              <c:tx>
                <c:rich>
                  <a:bodyPr/>
                  <a:lstStyle/>
                  <a:p>
                    <a:fld id="{99460E42-9FFB-4479-B2FD-61EF8B6DB6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0D2-47DC-8A06-D5DE0C572E1C}"/>
                </c:ext>
              </c:extLst>
            </c:dLbl>
            <c:dLbl>
              <c:idx val="15"/>
              <c:tx>
                <c:rich>
                  <a:bodyPr wrap="square" lIns="38100" tIns="19050" rIns="38100" bIns="19050" anchor="ctr">
                    <a:spAutoFit/>
                  </a:bodyPr>
                  <a:lstStyle/>
                  <a:p>
                    <a:pPr>
                      <a:defRPr sz="700">
                        <a:solidFill>
                          <a:schemeClr val="tx1"/>
                        </a:solidFill>
                      </a:defRPr>
                    </a:pPr>
                    <a:fld id="{60B1BC12-BFB1-4013-8DA8-FD5DADCC0331}"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0D2-47DC-8A06-D5DE0C572E1C}"/>
                </c:ext>
              </c:extLst>
            </c:dLbl>
            <c:dLbl>
              <c:idx val="16"/>
              <c:tx>
                <c:rich>
                  <a:bodyPr wrap="square" lIns="38100" tIns="19050" rIns="38100" bIns="19050" anchor="ctr">
                    <a:spAutoFit/>
                  </a:bodyPr>
                  <a:lstStyle/>
                  <a:p>
                    <a:pPr>
                      <a:defRPr sz="700">
                        <a:solidFill>
                          <a:schemeClr val="tx1"/>
                        </a:solidFill>
                      </a:defRPr>
                    </a:pPr>
                    <a:fld id="{18B3A6C9-7E22-4FE9-9762-F1BB56DD63F6}"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0D2-47DC-8A06-D5DE0C572E1C}"/>
                </c:ext>
              </c:extLst>
            </c:dLbl>
            <c:dLbl>
              <c:idx val="17"/>
              <c:tx>
                <c:rich>
                  <a:bodyPr wrap="square" lIns="38100" tIns="19050" rIns="38100" bIns="19050" anchor="ctr">
                    <a:spAutoFit/>
                  </a:bodyPr>
                  <a:lstStyle/>
                  <a:p>
                    <a:pPr>
                      <a:defRPr sz="700">
                        <a:solidFill>
                          <a:schemeClr val="tx1"/>
                        </a:solidFill>
                      </a:defRPr>
                    </a:pPr>
                    <a:fld id="{76DD07D8-A822-45FF-AD4A-4B389C4A6776}"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0D2-47DC-8A06-D5DE0C572E1C}"/>
                </c:ext>
              </c:extLst>
            </c:dLbl>
            <c:dLbl>
              <c:idx val="18"/>
              <c:tx>
                <c:rich>
                  <a:bodyPr wrap="square" lIns="38100" tIns="19050" rIns="38100" bIns="19050" anchor="ctr">
                    <a:spAutoFit/>
                  </a:bodyPr>
                  <a:lstStyle/>
                  <a:p>
                    <a:pPr>
                      <a:defRPr sz="700">
                        <a:solidFill>
                          <a:schemeClr val="tx1"/>
                        </a:solidFill>
                      </a:defRPr>
                    </a:pPr>
                    <a:fld id="{E0416045-50B8-42F6-A85A-610C0C8E29C2}"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0D2-47DC-8A06-D5DE0C572E1C}"/>
                </c:ext>
              </c:extLst>
            </c:dLbl>
            <c:dLbl>
              <c:idx val="19"/>
              <c:tx>
                <c:rich>
                  <a:bodyPr wrap="square" lIns="38100" tIns="19050" rIns="38100" bIns="19050" anchor="ctr">
                    <a:spAutoFit/>
                  </a:bodyPr>
                  <a:lstStyle/>
                  <a:p>
                    <a:pPr>
                      <a:defRPr sz="700">
                        <a:solidFill>
                          <a:schemeClr val="tx1"/>
                        </a:solidFill>
                      </a:defRPr>
                    </a:pPr>
                    <a:fld id="{A12F6F57-F0A5-4B4C-94E6-47BEFFB94278}"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0D2-47DC-8A06-D5DE0C572E1C}"/>
                </c:ext>
              </c:extLst>
            </c:dLbl>
            <c:dLbl>
              <c:idx val="20"/>
              <c:tx>
                <c:rich>
                  <a:bodyPr wrap="square" lIns="38100" tIns="19050" rIns="38100" bIns="19050" anchor="ctr">
                    <a:spAutoFit/>
                  </a:bodyPr>
                  <a:lstStyle/>
                  <a:p>
                    <a:pPr>
                      <a:defRPr sz="700">
                        <a:solidFill>
                          <a:schemeClr val="tx1"/>
                        </a:solidFill>
                      </a:defRPr>
                    </a:pPr>
                    <a:fld id="{D1560F4D-4DF2-4834-951A-F3AB8E13D2C4}"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0D2-47DC-8A06-D5DE0C572E1C}"/>
                </c:ext>
              </c:extLst>
            </c:dLbl>
            <c:dLbl>
              <c:idx val="21"/>
              <c:tx>
                <c:rich>
                  <a:bodyPr wrap="square" lIns="38100" tIns="19050" rIns="38100" bIns="19050" anchor="ctr">
                    <a:spAutoFit/>
                  </a:bodyPr>
                  <a:lstStyle/>
                  <a:p>
                    <a:pPr>
                      <a:defRPr sz="700">
                        <a:solidFill>
                          <a:schemeClr val="tx1"/>
                        </a:solidFill>
                      </a:defRPr>
                    </a:pPr>
                    <a:fld id="{05676E40-AF6E-40AF-9148-D72F0BFED9F2}"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0D2-47DC-8A06-D5DE0C572E1C}"/>
                </c:ext>
              </c:extLst>
            </c:dLbl>
            <c:dLbl>
              <c:idx val="22"/>
              <c:tx>
                <c:rich>
                  <a:bodyPr wrap="square" lIns="38100" tIns="19050" rIns="38100" bIns="19050" anchor="ctr">
                    <a:spAutoFit/>
                  </a:bodyPr>
                  <a:lstStyle/>
                  <a:p>
                    <a:pPr>
                      <a:defRPr sz="700">
                        <a:solidFill>
                          <a:schemeClr val="tx1"/>
                        </a:solidFill>
                      </a:defRPr>
                    </a:pPr>
                    <a:fld id="{44FE02B4-47D3-4CB9-89FB-D919A045FBA7}"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0D2-47DC-8A06-D5DE0C572E1C}"/>
                </c:ext>
              </c:extLst>
            </c:dLbl>
            <c:dLbl>
              <c:idx val="23"/>
              <c:tx>
                <c:rich>
                  <a:bodyPr wrap="square" lIns="38100" tIns="19050" rIns="38100" bIns="19050" anchor="ctr">
                    <a:spAutoFit/>
                  </a:bodyPr>
                  <a:lstStyle/>
                  <a:p>
                    <a:pPr>
                      <a:defRPr sz="700">
                        <a:solidFill>
                          <a:schemeClr val="tx1"/>
                        </a:solidFill>
                      </a:defRPr>
                    </a:pPr>
                    <a:fld id="{6D8B2D7C-3BC5-48B2-A2C9-D4513EEC20D7}"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0D2-47DC-8A06-D5DE0C572E1C}"/>
                </c:ext>
              </c:extLst>
            </c:dLbl>
            <c:dLbl>
              <c:idx val="24"/>
              <c:tx>
                <c:rich>
                  <a:bodyPr wrap="square" lIns="38100" tIns="19050" rIns="38100" bIns="19050" anchor="ctr">
                    <a:spAutoFit/>
                  </a:bodyPr>
                  <a:lstStyle/>
                  <a:p>
                    <a:pPr>
                      <a:defRPr sz="700">
                        <a:solidFill>
                          <a:schemeClr val="tx1"/>
                        </a:solidFill>
                      </a:defRPr>
                    </a:pPr>
                    <a:fld id="{EE64B728-8E77-432E-AA2A-70AD37E7D173}"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0D2-47DC-8A06-D5DE0C572E1C}"/>
                </c:ext>
              </c:extLst>
            </c:dLbl>
            <c:dLbl>
              <c:idx val="25"/>
              <c:tx>
                <c:rich>
                  <a:bodyPr wrap="square" lIns="38100" tIns="19050" rIns="38100" bIns="19050" anchor="ctr">
                    <a:spAutoFit/>
                  </a:bodyPr>
                  <a:lstStyle/>
                  <a:p>
                    <a:pPr>
                      <a:defRPr sz="700">
                        <a:solidFill>
                          <a:schemeClr val="tx1"/>
                        </a:solidFill>
                      </a:defRPr>
                    </a:pPr>
                    <a:fld id="{75108FB5-CC42-4D87-9C94-9DD0358E849F}"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0D2-47DC-8A06-D5DE0C572E1C}"/>
                </c:ext>
              </c:extLst>
            </c:dLbl>
            <c:dLbl>
              <c:idx val="26"/>
              <c:tx>
                <c:rich>
                  <a:bodyPr wrap="square" lIns="38100" tIns="19050" rIns="38100" bIns="19050" anchor="ctr">
                    <a:spAutoFit/>
                  </a:bodyPr>
                  <a:lstStyle/>
                  <a:p>
                    <a:pPr>
                      <a:defRPr sz="700">
                        <a:solidFill>
                          <a:schemeClr val="tx1"/>
                        </a:solidFill>
                      </a:defRPr>
                    </a:pPr>
                    <a:fld id="{FAF7A7A7-7D48-4522-9DE5-F3FFCEEB6D96}"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0D2-47DC-8A06-D5DE0C572E1C}"/>
                </c:ext>
              </c:extLst>
            </c:dLbl>
            <c:dLbl>
              <c:idx val="27"/>
              <c:tx>
                <c:rich>
                  <a:bodyPr wrap="square" lIns="38100" tIns="19050" rIns="38100" bIns="19050" anchor="ctr">
                    <a:spAutoFit/>
                  </a:bodyPr>
                  <a:lstStyle/>
                  <a:p>
                    <a:pPr>
                      <a:defRPr sz="700">
                        <a:solidFill>
                          <a:schemeClr val="tx1"/>
                        </a:solidFill>
                      </a:defRPr>
                    </a:pPr>
                    <a:fld id="{B08B3588-38BB-4687-A0F4-94D58F281EC6}"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0D2-47DC-8A06-D5DE0C572E1C}"/>
                </c:ext>
              </c:extLst>
            </c:dLbl>
            <c:dLbl>
              <c:idx val="28"/>
              <c:tx>
                <c:rich>
                  <a:bodyPr wrap="square" lIns="38100" tIns="19050" rIns="38100" bIns="19050" anchor="ctr">
                    <a:spAutoFit/>
                  </a:bodyPr>
                  <a:lstStyle/>
                  <a:p>
                    <a:pPr>
                      <a:defRPr sz="700">
                        <a:solidFill>
                          <a:schemeClr val="tx1"/>
                        </a:solidFill>
                      </a:defRPr>
                    </a:pPr>
                    <a:fld id="{25DBAC12-9011-4621-9B29-5548D2EFB7A0}"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80D2-47DC-8A06-D5DE0C572E1C}"/>
                </c:ext>
              </c:extLst>
            </c:dLbl>
            <c:dLbl>
              <c:idx val="29"/>
              <c:tx>
                <c:rich>
                  <a:bodyPr wrap="square" lIns="38100" tIns="19050" rIns="38100" bIns="19050" anchor="ctr">
                    <a:spAutoFit/>
                  </a:bodyPr>
                  <a:lstStyle/>
                  <a:p>
                    <a:pPr>
                      <a:defRPr sz="700">
                        <a:solidFill>
                          <a:schemeClr val="tx1"/>
                        </a:solidFill>
                      </a:defRPr>
                    </a:pPr>
                    <a:fld id="{BC581F18-CC88-41EE-B06B-1D3A5EF7AB11}"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80D2-47DC-8A06-D5DE0C572E1C}"/>
                </c:ext>
              </c:extLst>
            </c:dLbl>
            <c:dLbl>
              <c:idx val="30"/>
              <c:tx>
                <c:rich>
                  <a:bodyPr wrap="square" lIns="38100" tIns="19050" rIns="38100" bIns="19050" anchor="ctr">
                    <a:spAutoFit/>
                  </a:bodyPr>
                  <a:lstStyle/>
                  <a:p>
                    <a:pPr>
                      <a:defRPr sz="700">
                        <a:solidFill>
                          <a:schemeClr val="tx1"/>
                        </a:solidFill>
                      </a:defRPr>
                    </a:pPr>
                    <a:fld id="{9C5E8D78-D75E-4826-BAAF-80063C3E779C}"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0D2-47DC-8A06-D5DE0C572E1C}"/>
                </c:ext>
              </c:extLst>
            </c:dLbl>
            <c:dLbl>
              <c:idx val="31"/>
              <c:tx>
                <c:rich>
                  <a:bodyPr wrap="square" lIns="38100" tIns="19050" rIns="38100" bIns="19050" anchor="ctr">
                    <a:spAutoFit/>
                  </a:bodyPr>
                  <a:lstStyle/>
                  <a:p>
                    <a:pPr>
                      <a:defRPr sz="700">
                        <a:solidFill>
                          <a:schemeClr val="tx1"/>
                        </a:solidFill>
                      </a:defRPr>
                    </a:pPr>
                    <a:fld id="{2154D6F6-1657-451E-8D19-6EF40BFFC928}"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80D2-47DC-8A06-D5DE0C572E1C}"/>
                </c:ext>
              </c:extLst>
            </c:dLbl>
            <c:dLbl>
              <c:idx val="32"/>
              <c:tx>
                <c:rich>
                  <a:bodyPr wrap="square" lIns="38100" tIns="19050" rIns="38100" bIns="19050" anchor="ctr">
                    <a:spAutoFit/>
                  </a:bodyPr>
                  <a:lstStyle/>
                  <a:p>
                    <a:pPr>
                      <a:defRPr sz="700">
                        <a:solidFill>
                          <a:schemeClr val="tx1"/>
                        </a:solidFill>
                      </a:defRPr>
                    </a:pPr>
                    <a:fld id="{0E4DD18F-7D36-4D9F-AA2A-3FF2BCCBB22E}"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80D2-47DC-8A06-D5DE0C572E1C}"/>
                </c:ext>
              </c:extLst>
            </c:dLbl>
            <c:dLbl>
              <c:idx val="33"/>
              <c:tx>
                <c:rich>
                  <a:bodyPr wrap="square" lIns="38100" tIns="19050" rIns="38100" bIns="19050" anchor="ctr">
                    <a:spAutoFit/>
                  </a:bodyPr>
                  <a:lstStyle/>
                  <a:p>
                    <a:pPr>
                      <a:defRPr sz="700">
                        <a:solidFill>
                          <a:schemeClr val="tx1"/>
                        </a:solidFill>
                      </a:defRPr>
                    </a:pPr>
                    <a:fld id="{967BFE0A-E885-47A6-8A5E-4E1433C4F0FB}"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80D2-47DC-8A06-D5DE0C572E1C}"/>
                </c:ext>
              </c:extLst>
            </c:dLbl>
            <c:dLbl>
              <c:idx val="34"/>
              <c:tx>
                <c:rich>
                  <a:bodyPr wrap="square" lIns="38100" tIns="19050" rIns="38100" bIns="19050" anchor="ctr">
                    <a:spAutoFit/>
                  </a:bodyPr>
                  <a:lstStyle/>
                  <a:p>
                    <a:pPr>
                      <a:defRPr sz="700">
                        <a:solidFill>
                          <a:schemeClr val="tx1"/>
                        </a:solidFill>
                      </a:defRPr>
                    </a:pPr>
                    <a:fld id="{2072BFC0-35C0-4F0C-B280-F34986AEFCAC}"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80D2-47DC-8A06-D5DE0C572E1C}"/>
                </c:ext>
              </c:extLst>
            </c:dLbl>
            <c:dLbl>
              <c:idx val="35"/>
              <c:tx>
                <c:rich>
                  <a:bodyPr wrap="square" lIns="38100" tIns="19050" rIns="38100" bIns="19050" anchor="ctr">
                    <a:spAutoFit/>
                  </a:bodyPr>
                  <a:lstStyle/>
                  <a:p>
                    <a:pPr>
                      <a:defRPr sz="700">
                        <a:solidFill>
                          <a:schemeClr val="tx1"/>
                        </a:solidFill>
                      </a:defRPr>
                    </a:pPr>
                    <a:fld id="{D89D2404-2955-4E99-BFF2-C45C1B56B469}" type="CELLRANGE">
                      <a:rPr lang="en-US"/>
                      <a:pPr>
                        <a:defRPr sz="700">
                          <a:solidFill>
                            <a:schemeClr val="tx1"/>
                          </a:solidFill>
                        </a:defRPr>
                      </a:pPr>
                      <a:t>[CELLRANGE]</a:t>
                    </a:fld>
                    <a:endParaRPr lang="en-US"/>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80D2-47DC-8A06-D5DE0C572E1C}"/>
                </c:ext>
              </c:extLst>
            </c:dLbl>
            <c:dLbl>
              <c:idx val="36"/>
              <c:tx>
                <c:rich>
                  <a:bodyPr/>
                  <a:lstStyle/>
                  <a:p>
                    <a:fld id="{779C21BF-B480-4E5C-B104-911ECDF0F0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80D2-47DC-8A06-D5DE0C572E1C}"/>
                </c:ext>
              </c:extLst>
            </c:dLbl>
            <c:dLbl>
              <c:idx val="37"/>
              <c:tx>
                <c:rich>
                  <a:bodyPr/>
                  <a:lstStyle/>
                  <a:p>
                    <a:fld id="{6225CFE0-14F3-4640-AAAB-CF400C3387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80D2-47DC-8A06-D5DE0C572E1C}"/>
                </c:ext>
              </c:extLst>
            </c:dLbl>
            <c:dLbl>
              <c:idx val="38"/>
              <c:tx>
                <c:rich>
                  <a:bodyPr/>
                  <a:lstStyle/>
                  <a:p>
                    <a:fld id="{0CB2BAEA-34EC-430D-9D15-64BBBC23A7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80D2-47DC-8A06-D5DE0C572E1C}"/>
                </c:ext>
              </c:extLst>
            </c:dLbl>
            <c:dLbl>
              <c:idx val="39"/>
              <c:tx>
                <c:rich>
                  <a:bodyPr/>
                  <a:lstStyle/>
                  <a:p>
                    <a:fld id="{E45CBD8C-DF63-4A5B-A5D8-0FB7E58DC3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80D2-47DC-8A06-D5DE0C572E1C}"/>
                </c:ext>
              </c:extLst>
            </c:dLbl>
            <c:dLbl>
              <c:idx val="40"/>
              <c:tx>
                <c:rich>
                  <a:bodyPr/>
                  <a:lstStyle/>
                  <a:p>
                    <a:fld id="{616E88A2-2DA6-40C5-81C6-4DD1CE212C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80D2-47DC-8A06-D5DE0C572E1C}"/>
                </c:ext>
              </c:extLst>
            </c:dLbl>
            <c:dLbl>
              <c:idx val="41"/>
              <c:tx>
                <c:rich>
                  <a:bodyPr/>
                  <a:lstStyle/>
                  <a:p>
                    <a:fld id="{2F24E0D5-AF6E-47E2-81B6-9245E0F69F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80D2-47DC-8A06-D5DE0C572E1C}"/>
                </c:ext>
              </c:extLst>
            </c:dLbl>
            <c:dLbl>
              <c:idx val="42"/>
              <c:tx>
                <c:rich>
                  <a:bodyPr/>
                  <a:lstStyle/>
                  <a:p>
                    <a:fld id="{272DD5F6-AD88-4531-940D-5D3CF6E397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80D2-47DC-8A06-D5DE0C572E1C}"/>
                </c:ext>
              </c:extLst>
            </c:dLbl>
            <c:dLbl>
              <c:idx val="43"/>
              <c:tx>
                <c:rich>
                  <a:bodyPr/>
                  <a:lstStyle/>
                  <a:p>
                    <a:fld id="{B2DD17BC-595E-4A8F-963B-D2495672B2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80D2-47DC-8A06-D5DE0C572E1C}"/>
                </c:ext>
              </c:extLst>
            </c:dLbl>
            <c:dLbl>
              <c:idx val="44"/>
              <c:tx>
                <c:rich>
                  <a:bodyPr/>
                  <a:lstStyle/>
                  <a:p>
                    <a:fld id="{186B9C05-4E11-432D-9775-DF84A2DF8D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80D2-47DC-8A06-D5DE0C572E1C}"/>
                </c:ext>
              </c:extLst>
            </c:dLbl>
            <c:dLbl>
              <c:idx val="45"/>
              <c:tx>
                <c:rich>
                  <a:bodyPr/>
                  <a:lstStyle/>
                  <a:p>
                    <a:fld id="{7304AE08-C4E4-47A4-BFF1-80008F79FD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0D2-47DC-8A06-D5DE0C572E1C}"/>
                </c:ext>
              </c:extLst>
            </c:dLbl>
            <c:dLbl>
              <c:idx val="46"/>
              <c:tx>
                <c:rich>
                  <a:bodyPr/>
                  <a:lstStyle/>
                  <a:p>
                    <a:fld id="{6D359634-DC76-4EEA-9EA2-3B9CC52825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80D2-47DC-8A06-D5DE0C572E1C}"/>
                </c:ext>
              </c:extLst>
            </c:dLbl>
            <c:dLbl>
              <c:idx val="47"/>
              <c:tx>
                <c:rich>
                  <a:bodyPr/>
                  <a:lstStyle/>
                  <a:p>
                    <a:fld id="{C98BC414-B2F7-4977-8BE8-487D0C4CE6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80D2-47DC-8A06-D5DE0C572E1C}"/>
                </c:ext>
              </c:extLst>
            </c:dLbl>
            <c:dLbl>
              <c:idx val="48"/>
              <c:tx>
                <c:rich>
                  <a:bodyPr/>
                  <a:lstStyle/>
                  <a:p>
                    <a:fld id="{8DB3E9D8-7B02-4901-8C0F-CD4BD2FBD72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80D2-47DC-8A06-D5DE0C572E1C}"/>
                </c:ext>
              </c:extLst>
            </c:dLbl>
            <c:dLbl>
              <c:idx val="49"/>
              <c:tx>
                <c:rich>
                  <a:bodyPr/>
                  <a:lstStyle/>
                  <a:p>
                    <a:fld id="{FBC46C78-BC34-42C0-AC46-D2119B091A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80D2-47DC-8A06-D5DE0C572E1C}"/>
                </c:ext>
              </c:extLst>
            </c:dLbl>
            <c:dLbl>
              <c:idx val="50"/>
              <c:tx>
                <c:rich>
                  <a:bodyPr/>
                  <a:lstStyle/>
                  <a:p>
                    <a:fld id="{5535E960-3F7B-483A-B605-E8ECABFB46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80D2-47DC-8A06-D5DE0C572E1C}"/>
                </c:ext>
              </c:extLst>
            </c:dLbl>
            <c:spPr>
              <a:noFill/>
              <a:ln>
                <a:noFill/>
              </a:ln>
              <a:effectLst/>
            </c:spPr>
            <c:txPr>
              <a:bodyPr wrap="square" lIns="38100" tIns="19050" rIns="38100" bIns="19050" anchor="ctr">
                <a:spAutoFit/>
              </a:bodyPr>
              <a:lstStyle/>
              <a:p>
                <a:pPr>
                  <a:defRPr sz="700">
                    <a:solidFill>
                      <a:schemeClr val="bg1"/>
                    </a:solidFill>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Sheet1!$A$2:$A$52</c:f>
              <c:strCache>
                <c:ptCount val="51"/>
                <c:pt idx="0">
                  <c:v>HI</c:v>
                </c:pt>
                <c:pt idx="1">
                  <c:v>MA</c:v>
                </c:pt>
                <c:pt idx="2">
                  <c:v>MN</c:v>
                </c:pt>
                <c:pt idx="3">
                  <c:v>IA</c:v>
                </c:pt>
                <c:pt idx="4">
                  <c:v>CT</c:v>
                </c:pt>
                <c:pt idx="5">
                  <c:v>CO</c:v>
                </c:pt>
                <c:pt idx="6">
                  <c:v>VT</c:v>
                </c:pt>
                <c:pt idx="7">
                  <c:v>WA</c:v>
                </c:pt>
                <c:pt idx="8">
                  <c:v>UT</c:v>
                </c:pt>
                <c:pt idx="9">
                  <c:v>NY</c:v>
                </c:pt>
                <c:pt idx="10">
                  <c:v>NH</c:v>
                </c:pt>
                <c:pt idx="11">
                  <c:v>WI</c:v>
                </c:pt>
                <c:pt idx="12">
                  <c:v>ND</c:v>
                </c:pt>
                <c:pt idx="13">
                  <c:v>MD</c:v>
                </c:pt>
                <c:pt idx="14">
                  <c:v>RI</c:v>
                </c:pt>
                <c:pt idx="15">
                  <c:v>DC</c:v>
                </c:pt>
                <c:pt idx="16">
                  <c:v>NJ</c:v>
                </c:pt>
                <c:pt idx="17">
                  <c:v>MT</c:v>
                </c:pt>
                <c:pt idx="18">
                  <c:v>CA</c:v>
                </c:pt>
                <c:pt idx="19">
                  <c:v>NE</c:v>
                </c:pt>
                <c:pt idx="20">
                  <c:v>ID</c:v>
                </c:pt>
                <c:pt idx="21">
                  <c:v>PA</c:v>
                </c:pt>
                <c:pt idx="22">
                  <c:v>OR</c:v>
                </c:pt>
                <c:pt idx="23">
                  <c:v>DE</c:v>
                </c:pt>
                <c:pt idx="24">
                  <c:v>IL</c:v>
                </c:pt>
                <c:pt idx="25">
                  <c:v>VA</c:v>
                </c:pt>
                <c:pt idx="26">
                  <c:v>MI</c:v>
                </c:pt>
                <c:pt idx="27">
                  <c:v>OH</c:v>
                </c:pt>
                <c:pt idx="28">
                  <c:v>SD</c:v>
                </c:pt>
                <c:pt idx="29">
                  <c:v>NM</c:v>
                </c:pt>
                <c:pt idx="30">
                  <c:v>ME</c:v>
                </c:pt>
                <c:pt idx="31">
                  <c:v>AK</c:v>
                </c:pt>
                <c:pt idx="32">
                  <c:v>AZ</c:v>
                </c:pt>
                <c:pt idx="33">
                  <c:v>KS</c:v>
                </c:pt>
                <c:pt idx="34">
                  <c:v>WY</c:v>
                </c:pt>
                <c:pt idx="35">
                  <c:v>NC</c:v>
                </c:pt>
                <c:pt idx="36">
                  <c:v>SC</c:v>
                </c:pt>
                <c:pt idx="37">
                  <c:v>IN</c:v>
                </c:pt>
                <c:pt idx="38">
                  <c:v>KY</c:v>
                </c:pt>
                <c:pt idx="39">
                  <c:v>AL</c:v>
                </c:pt>
                <c:pt idx="40">
                  <c:v>FL</c:v>
                </c:pt>
                <c:pt idx="41">
                  <c:v>AR</c:v>
                </c:pt>
                <c:pt idx="42">
                  <c:v>TX</c:v>
                </c:pt>
                <c:pt idx="43">
                  <c:v>LA</c:v>
                </c:pt>
                <c:pt idx="44">
                  <c:v>TN</c:v>
                </c:pt>
                <c:pt idx="45">
                  <c:v>GA</c:v>
                </c:pt>
                <c:pt idx="46">
                  <c:v>WV</c:v>
                </c:pt>
                <c:pt idx="47">
                  <c:v>MO</c:v>
                </c:pt>
                <c:pt idx="48">
                  <c:v>NV</c:v>
                </c:pt>
                <c:pt idx="49">
                  <c:v>OK</c:v>
                </c:pt>
                <c:pt idx="50">
                  <c:v>MS</c:v>
                </c:pt>
              </c:strCache>
            </c:strRef>
          </c:cat>
          <c:val>
            <c:numRef>
              <c:f>Sheet1!$B$2:$B$52</c:f>
              <c:numCache>
                <c:formatCode>General</c:formatCode>
                <c:ptCount val="51"/>
                <c:pt idx="0">
                  <c:v>0.91</c:v>
                </c:pt>
                <c:pt idx="1">
                  <c:v>0.65</c:v>
                </c:pt>
                <c:pt idx="2">
                  <c:v>0.62</c:v>
                </c:pt>
                <c:pt idx="3">
                  <c:v>0.54</c:v>
                </c:pt>
                <c:pt idx="4">
                  <c:v>0.52</c:v>
                </c:pt>
                <c:pt idx="5">
                  <c:v>0.49</c:v>
                </c:pt>
                <c:pt idx="6">
                  <c:v>0.49</c:v>
                </c:pt>
                <c:pt idx="7">
                  <c:v>0.46</c:v>
                </c:pt>
                <c:pt idx="8">
                  <c:v>0.42</c:v>
                </c:pt>
                <c:pt idx="9">
                  <c:v>0.38</c:v>
                </c:pt>
                <c:pt idx="10">
                  <c:v>0.3</c:v>
                </c:pt>
                <c:pt idx="11">
                  <c:v>0.3</c:v>
                </c:pt>
                <c:pt idx="12">
                  <c:v>0.28999999999999998</c:v>
                </c:pt>
                <c:pt idx="13">
                  <c:v>0.27</c:v>
                </c:pt>
                <c:pt idx="14">
                  <c:v>0.26</c:v>
                </c:pt>
                <c:pt idx="15">
                  <c:v>0.2</c:v>
                </c:pt>
                <c:pt idx="16">
                  <c:v>0.2</c:v>
                </c:pt>
                <c:pt idx="17">
                  <c:v>0.19</c:v>
                </c:pt>
                <c:pt idx="18">
                  <c:v>0.17</c:v>
                </c:pt>
                <c:pt idx="19">
                  <c:v>0.13</c:v>
                </c:pt>
                <c:pt idx="20">
                  <c:v>0.12</c:v>
                </c:pt>
                <c:pt idx="21">
                  <c:v>0.12</c:v>
                </c:pt>
                <c:pt idx="22">
                  <c:v>0.11</c:v>
                </c:pt>
                <c:pt idx="23">
                  <c:v>0.1</c:v>
                </c:pt>
                <c:pt idx="24">
                  <c:v>7.0000000000000007E-2</c:v>
                </c:pt>
                <c:pt idx="25">
                  <c:v>7.0000000000000007E-2</c:v>
                </c:pt>
                <c:pt idx="26">
                  <c:v>0.04</c:v>
                </c:pt>
                <c:pt idx="27">
                  <c:v>0.03</c:v>
                </c:pt>
                <c:pt idx="28">
                  <c:v>0.02</c:v>
                </c:pt>
                <c:pt idx="29">
                  <c:v>-0.01</c:v>
                </c:pt>
                <c:pt idx="30">
                  <c:v>-0.02</c:v>
                </c:pt>
                <c:pt idx="31">
                  <c:v>-0.03</c:v>
                </c:pt>
                <c:pt idx="32">
                  <c:v>-0.05</c:v>
                </c:pt>
                <c:pt idx="33">
                  <c:v>-0.06</c:v>
                </c:pt>
                <c:pt idx="34">
                  <c:v>-0.23</c:v>
                </c:pt>
                <c:pt idx="35">
                  <c:v>-0.24</c:v>
                </c:pt>
                <c:pt idx="36">
                  <c:v>-0.3</c:v>
                </c:pt>
                <c:pt idx="37">
                  <c:v>-0.31</c:v>
                </c:pt>
                <c:pt idx="38">
                  <c:v>-0.34</c:v>
                </c:pt>
                <c:pt idx="39">
                  <c:v>-0.45</c:v>
                </c:pt>
                <c:pt idx="40">
                  <c:v>-0.47</c:v>
                </c:pt>
                <c:pt idx="41">
                  <c:v>-0.49</c:v>
                </c:pt>
                <c:pt idx="42">
                  <c:v>-0.49</c:v>
                </c:pt>
                <c:pt idx="43">
                  <c:v>-0.53</c:v>
                </c:pt>
                <c:pt idx="44">
                  <c:v>-0.53</c:v>
                </c:pt>
                <c:pt idx="45">
                  <c:v>-0.54</c:v>
                </c:pt>
                <c:pt idx="46">
                  <c:v>-0.55000000000000004</c:v>
                </c:pt>
                <c:pt idx="47">
                  <c:v>-0.6</c:v>
                </c:pt>
                <c:pt idx="48">
                  <c:v>-0.67</c:v>
                </c:pt>
                <c:pt idx="49">
                  <c:v>-0.73</c:v>
                </c:pt>
                <c:pt idx="50">
                  <c:v>-0.89</c:v>
                </c:pt>
              </c:numCache>
            </c:numRef>
          </c:val>
          <c:smooth val="0"/>
          <c:extLst>
            <c:ext xmlns:c15="http://schemas.microsoft.com/office/drawing/2012/chart" uri="{02D57815-91ED-43cb-92C2-25804820EDAC}">
              <c15:datalabelsRange>
                <c15:f>Sheet1!$I$2:$I$52</c15:f>
                <c15:dlblRangeCache>
                  <c:ptCount val="51"/>
                  <c:pt idx="0">
                    <c:v>HI</c:v>
                  </c:pt>
                  <c:pt idx="1">
                    <c:v>MA</c:v>
                  </c:pt>
                  <c:pt idx="2">
                    <c:v>MN</c:v>
                  </c:pt>
                  <c:pt idx="3">
                    <c:v>IA</c:v>
                  </c:pt>
                  <c:pt idx="4">
                    <c:v>CT</c:v>
                  </c:pt>
                  <c:pt idx="5">
                    <c:v>CO</c:v>
                  </c:pt>
                  <c:pt idx="6">
                    <c:v>VT</c:v>
                  </c:pt>
                  <c:pt idx="7">
                    <c:v>WA</c:v>
                  </c:pt>
                  <c:pt idx="8">
                    <c:v>UT</c:v>
                  </c:pt>
                  <c:pt idx="9">
                    <c:v>NY</c:v>
                  </c:pt>
                  <c:pt idx="10">
                    <c:v>NH</c:v>
                  </c:pt>
                  <c:pt idx="11">
                    <c:v>WI</c:v>
                  </c:pt>
                  <c:pt idx="12">
                    <c:v>ND</c:v>
                  </c:pt>
                  <c:pt idx="13">
                    <c:v>MD</c:v>
                  </c:pt>
                  <c:pt idx="14">
                    <c:v>RI</c:v>
                  </c:pt>
                  <c:pt idx="15">
                    <c:v>DC</c:v>
                  </c:pt>
                  <c:pt idx="16">
                    <c:v>NJ</c:v>
                  </c:pt>
                  <c:pt idx="17">
                    <c:v>MT</c:v>
                  </c:pt>
                  <c:pt idx="18">
                    <c:v>CA</c:v>
                  </c:pt>
                  <c:pt idx="19">
                    <c:v>NE</c:v>
                  </c:pt>
                  <c:pt idx="20">
                    <c:v>ID</c:v>
                  </c:pt>
                  <c:pt idx="21">
                    <c:v>PA</c:v>
                  </c:pt>
                  <c:pt idx="22">
                    <c:v>OR</c:v>
                  </c:pt>
                  <c:pt idx="23">
                    <c:v>DE</c:v>
                  </c:pt>
                  <c:pt idx="24">
                    <c:v>IL</c:v>
                  </c:pt>
                  <c:pt idx="25">
                    <c:v>VA</c:v>
                  </c:pt>
                  <c:pt idx="26">
                    <c:v>MI</c:v>
                  </c:pt>
                  <c:pt idx="27">
                    <c:v>OH</c:v>
                  </c:pt>
                  <c:pt idx="28">
                    <c:v>SD</c:v>
                  </c:pt>
                  <c:pt idx="29">
                    <c:v>NM</c:v>
                  </c:pt>
                  <c:pt idx="30">
                    <c:v>ME</c:v>
                  </c:pt>
                  <c:pt idx="31">
                    <c:v>AK</c:v>
                  </c:pt>
                  <c:pt idx="32">
                    <c:v>AZ</c:v>
                  </c:pt>
                  <c:pt idx="33">
                    <c:v>KS</c:v>
                  </c:pt>
                  <c:pt idx="34">
                    <c:v>WY</c:v>
                  </c:pt>
                  <c:pt idx="35">
                    <c:v>NC</c:v>
                  </c:pt>
                  <c:pt idx="36">
                    <c:v>SC</c:v>
                  </c:pt>
                  <c:pt idx="37">
                    <c:v>IN</c:v>
                  </c:pt>
                  <c:pt idx="38">
                    <c:v>KY</c:v>
                  </c:pt>
                  <c:pt idx="39">
                    <c:v>AL</c:v>
                  </c:pt>
                  <c:pt idx="40">
                    <c:v>FL</c:v>
                  </c:pt>
                  <c:pt idx="41">
                    <c:v>AR</c:v>
                  </c:pt>
                  <c:pt idx="42">
                    <c:v>TX</c:v>
                  </c:pt>
                  <c:pt idx="43">
                    <c:v>LA</c:v>
                  </c:pt>
                  <c:pt idx="44">
                    <c:v>TN</c:v>
                  </c:pt>
                  <c:pt idx="45">
                    <c:v>GA</c:v>
                  </c:pt>
                  <c:pt idx="46">
                    <c:v>WV</c:v>
                  </c:pt>
                  <c:pt idx="47">
                    <c:v>MO</c:v>
                  </c:pt>
                  <c:pt idx="48">
                    <c:v>NV</c:v>
                  </c:pt>
                  <c:pt idx="49">
                    <c:v>OK</c:v>
                  </c:pt>
                  <c:pt idx="50">
                    <c:v>MS</c:v>
                  </c:pt>
                </c15:dlblRangeCache>
              </c15:datalabelsRange>
            </c:ext>
            <c:ext xmlns:c16="http://schemas.microsoft.com/office/drawing/2014/chart" uri="{C3380CC4-5D6E-409C-BE32-E72D297353CC}">
              <c16:uniqueId val="{00000033-80D2-47DC-8A06-D5DE0C572E1C}"/>
            </c:ext>
          </c:extLst>
        </c:ser>
        <c:dLbls>
          <c:dLblPos val="t"/>
          <c:showLegendKey val="0"/>
          <c:showVal val="1"/>
          <c:showCatName val="0"/>
          <c:showSerName val="0"/>
          <c:showPercent val="0"/>
          <c:showBubbleSize val="0"/>
        </c:dLbls>
        <c:marker val="1"/>
        <c:smooth val="0"/>
        <c:axId val="443099528"/>
        <c:axId val="442222176"/>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_Z1</c:v>
                      </c:pt>
                    </c:strCache>
                  </c:strRef>
                </c:tx>
                <c:spPr>
                  <a:ln w="28575">
                    <a:noFill/>
                  </a:ln>
                </c:spPr>
                <c:marker>
                  <c:symbol val="circle"/>
                  <c:size val="7"/>
                  <c:spPr>
                    <a:solidFill>
                      <a:schemeClr val="bg1"/>
                    </a:solidFill>
                    <a:ln>
                      <a:solidFill>
                        <a:schemeClr val="accent1"/>
                      </a:solidFill>
                    </a:ln>
                  </c:spPr>
                </c:marker>
                <c:dLbls>
                  <c:spPr>
                    <a:noFill/>
                    <a:ln>
                      <a:noFill/>
                    </a:ln>
                    <a:effectLst/>
                  </c:spPr>
                  <c:dLblPos val="t"/>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Sheet1!$A$2:$A$52</c15:sqref>
                        </c15:formulaRef>
                      </c:ext>
                    </c:extLst>
                    <c:strCache>
                      <c:ptCount val="51"/>
                      <c:pt idx="0">
                        <c:v>HI</c:v>
                      </c:pt>
                      <c:pt idx="1">
                        <c:v>MA</c:v>
                      </c:pt>
                      <c:pt idx="2">
                        <c:v>MN</c:v>
                      </c:pt>
                      <c:pt idx="3">
                        <c:v>IA</c:v>
                      </c:pt>
                      <c:pt idx="4">
                        <c:v>CT</c:v>
                      </c:pt>
                      <c:pt idx="5">
                        <c:v>CO</c:v>
                      </c:pt>
                      <c:pt idx="6">
                        <c:v>VT</c:v>
                      </c:pt>
                      <c:pt idx="7">
                        <c:v>WA</c:v>
                      </c:pt>
                      <c:pt idx="8">
                        <c:v>UT</c:v>
                      </c:pt>
                      <c:pt idx="9">
                        <c:v>NY</c:v>
                      </c:pt>
                      <c:pt idx="10">
                        <c:v>NH</c:v>
                      </c:pt>
                      <c:pt idx="11">
                        <c:v>WI</c:v>
                      </c:pt>
                      <c:pt idx="12">
                        <c:v>ND</c:v>
                      </c:pt>
                      <c:pt idx="13">
                        <c:v>MD</c:v>
                      </c:pt>
                      <c:pt idx="14">
                        <c:v>RI</c:v>
                      </c:pt>
                      <c:pt idx="15">
                        <c:v>DC</c:v>
                      </c:pt>
                      <c:pt idx="16">
                        <c:v>NJ</c:v>
                      </c:pt>
                      <c:pt idx="17">
                        <c:v>MT</c:v>
                      </c:pt>
                      <c:pt idx="18">
                        <c:v>CA</c:v>
                      </c:pt>
                      <c:pt idx="19">
                        <c:v>NE</c:v>
                      </c:pt>
                      <c:pt idx="20">
                        <c:v>ID</c:v>
                      </c:pt>
                      <c:pt idx="21">
                        <c:v>PA</c:v>
                      </c:pt>
                      <c:pt idx="22">
                        <c:v>OR</c:v>
                      </c:pt>
                      <c:pt idx="23">
                        <c:v>DE</c:v>
                      </c:pt>
                      <c:pt idx="24">
                        <c:v>IL</c:v>
                      </c:pt>
                      <c:pt idx="25">
                        <c:v>VA</c:v>
                      </c:pt>
                      <c:pt idx="26">
                        <c:v>MI</c:v>
                      </c:pt>
                      <c:pt idx="27">
                        <c:v>OH</c:v>
                      </c:pt>
                      <c:pt idx="28">
                        <c:v>SD</c:v>
                      </c:pt>
                      <c:pt idx="29">
                        <c:v>NM</c:v>
                      </c:pt>
                      <c:pt idx="30">
                        <c:v>ME</c:v>
                      </c:pt>
                      <c:pt idx="31">
                        <c:v>AK</c:v>
                      </c:pt>
                      <c:pt idx="32">
                        <c:v>AZ</c:v>
                      </c:pt>
                      <c:pt idx="33">
                        <c:v>KS</c:v>
                      </c:pt>
                      <c:pt idx="34">
                        <c:v>WY</c:v>
                      </c:pt>
                      <c:pt idx="35">
                        <c:v>NC</c:v>
                      </c:pt>
                      <c:pt idx="36">
                        <c:v>SC</c:v>
                      </c:pt>
                      <c:pt idx="37">
                        <c:v>IN</c:v>
                      </c:pt>
                      <c:pt idx="38">
                        <c:v>KY</c:v>
                      </c:pt>
                      <c:pt idx="39">
                        <c:v>AL</c:v>
                      </c:pt>
                      <c:pt idx="40">
                        <c:v>FL</c:v>
                      </c:pt>
                      <c:pt idx="41">
                        <c:v>AR</c:v>
                      </c:pt>
                      <c:pt idx="42">
                        <c:v>TX</c:v>
                      </c:pt>
                      <c:pt idx="43">
                        <c:v>LA</c:v>
                      </c:pt>
                      <c:pt idx="44">
                        <c:v>TN</c:v>
                      </c:pt>
                      <c:pt idx="45">
                        <c:v>GA</c:v>
                      </c:pt>
                      <c:pt idx="46">
                        <c:v>WV</c:v>
                      </c:pt>
                      <c:pt idx="47">
                        <c:v>MO</c:v>
                      </c:pt>
                      <c:pt idx="48">
                        <c:v>NV</c:v>
                      </c:pt>
                      <c:pt idx="49">
                        <c:v>OK</c:v>
                      </c:pt>
                      <c:pt idx="50">
                        <c:v>MS</c:v>
                      </c:pt>
                    </c:strCache>
                  </c:strRef>
                </c:cat>
                <c:val>
                  <c:numRef>
                    <c:extLst>
                      <c:ext uri="{02D57815-91ED-43cb-92C2-25804820EDAC}">
                        <c15:formulaRef>
                          <c15:sqref>Sheet1!$B$2:$B$52</c15:sqref>
                        </c15:formulaRef>
                      </c:ext>
                    </c:extLst>
                    <c:numCache>
                      <c:formatCode>General</c:formatCode>
                      <c:ptCount val="51"/>
                      <c:pt idx="0">
                        <c:v>0.91</c:v>
                      </c:pt>
                      <c:pt idx="1">
                        <c:v>0.65</c:v>
                      </c:pt>
                      <c:pt idx="2">
                        <c:v>0.62</c:v>
                      </c:pt>
                      <c:pt idx="3">
                        <c:v>0.54</c:v>
                      </c:pt>
                      <c:pt idx="4">
                        <c:v>0.52</c:v>
                      </c:pt>
                      <c:pt idx="5">
                        <c:v>0.49</c:v>
                      </c:pt>
                      <c:pt idx="6">
                        <c:v>0.49</c:v>
                      </c:pt>
                      <c:pt idx="7">
                        <c:v>0.46</c:v>
                      </c:pt>
                      <c:pt idx="8">
                        <c:v>0.42</c:v>
                      </c:pt>
                      <c:pt idx="9">
                        <c:v>0.38</c:v>
                      </c:pt>
                      <c:pt idx="10">
                        <c:v>0.3</c:v>
                      </c:pt>
                      <c:pt idx="11">
                        <c:v>0.3</c:v>
                      </c:pt>
                      <c:pt idx="12">
                        <c:v>0.28999999999999998</c:v>
                      </c:pt>
                      <c:pt idx="13">
                        <c:v>0.27</c:v>
                      </c:pt>
                      <c:pt idx="14">
                        <c:v>0.26</c:v>
                      </c:pt>
                      <c:pt idx="15">
                        <c:v>0.2</c:v>
                      </c:pt>
                      <c:pt idx="16">
                        <c:v>0.2</c:v>
                      </c:pt>
                      <c:pt idx="17">
                        <c:v>0.19</c:v>
                      </c:pt>
                      <c:pt idx="18">
                        <c:v>0.17</c:v>
                      </c:pt>
                      <c:pt idx="19">
                        <c:v>0.13</c:v>
                      </c:pt>
                      <c:pt idx="20">
                        <c:v>0.12</c:v>
                      </c:pt>
                      <c:pt idx="21">
                        <c:v>0.12</c:v>
                      </c:pt>
                      <c:pt idx="22">
                        <c:v>0.11</c:v>
                      </c:pt>
                      <c:pt idx="23">
                        <c:v>0.1</c:v>
                      </c:pt>
                      <c:pt idx="24">
                        <c:v>7.0000000000000007E-2</c:v>
                      </c:pt>
                      <c:pt idx="25">
                        <c:v>7.0000000000000007E-2</c:v>
                      </c:pt>
                      <c:pt idx="26">
                        <c:v>0.04</c:v>
                      </c:pt>
                      <c:pt idx="27">
                        <c:v>0.03</c:v>
                      </c:pt>
                      <c:pt idx="28">
                        <c:v>0.02</c:v>
                      </c:pt>
                      <c:pt idx="29">
                        <c:v>-0.01</c:v>
                      </c:pt>
                      <c:pt idx="30">
                        <c:v>-0.02</c:v>
                      </c:pt>
                      <c:pt idx="31">
                        <c:v>-0.03</c:v>
                      </c:pt>
                      <c:pt idx="32">
                        <c:v>-0.05</c:v>
                      </c:pt>
                      <c:pt idx="33">
                        <c:v>-0.06</c:v>
                      </c:pt>
                      <c:pt idx="34">
                        <c:v>-0.23</c:v>
                      </c:pt>
                      <c:pt idx="35">
                        <c:v>-0.24</c:v>
                      </c:pt>
                      <c:pt idx="36">
                        <c:v>-0.3</c:v>
                      </c:pt>
                      <c:pt idx="37">
                        <c:v>-0.31</c:v>
                      </c:pt>
                      <c:pt idx="38">
                        <c:v>-0.34</c:v>
                      </c:pt>
                      <c:pt idx="39">
                        <c:v>-0.45</c:v>
                      </c:pt>
                      <c:pt idx="40">
                        <c:v>-0.47</c:v>
                      </c:pt>
                      <c:pt idx="41">
                        <c:v>-0.49</c:v>
                      </c:pt>
                      <c:pt idx="42">
                        <c:v>-0.49</c:v>
                      </c:pt>
                      <c:pt idx="43">
                        <c:v>-0.53</c:v>
                      </c:pt>
                      <c:pt idx="44">
                        <c:v>-0.53</c:v>
                      </c:pt>
                      <c:pt idx="45">
                        <c:v>-0.54</c:v>
                      </c:pt>
                      <c:pt idx="46">
                        <c:v>-0.55000000000000004</c:v>
                      </c:pt>
                      <c:pt idx="47">
                        <c:v>-0.6</c:v>
                      </c:pt>
                      <c:pt idx="48">
                        <c:v>-0.67</c:v>
                      </c:pt>
                      <c:pt idx="49">
                        <c:v>-0.73</c:v>
                      </c:pt>
                      <c:pt idx="50">
                        <c:v>-0.89</c:v>
                      </c:pt>
                    </c:numCache>
                  </c:numRef>
                </c:val>
                <c:smooth val="0"/>
                <c:extLst>
                  <c:ext xmlns:c16="http://schemas.microsoft.com/office/drawing/2014/chart" uri="{C3380CC4-5D6E-409C-BE32-E72D297353CC}">
                    <c16:uniqueId val="{00000034-80D2-47DC-8A06-D5DE0C572E1C}"/>
                  </c:ext>
                </c:extLst>
              </c15:ser>
            </c15:filteredLineSeries>
          </c:ext>
        </c:extLst>
      </c:lineChart>
      <c:catAx>
        <c:axId val="443099528"/>
        <c:scaling>
          <c:orientation val="minMax"/>
        </c:scaling>
        <c:delete val="0"/>
        <c:axPos val="b"/>
        <c:numFmt formatCode="General" sourceLinked="1"/>
        <c:majorTickMark val="none"/>
        <c:minorTickMark val="none"/>
        <c:tickLblPos val="none"/>
        <c:spPr>
          <a:noFill/>
          <a:ln w="9525" cap="flat" cmpd="sng" algn="ctr">
            <a:solidFill>
              <a:schemeClr val="tx1">
                <a:lumMod val="20000"/>
                <a:lumOff val="80000"/>
              </a:schemeClr>
            </a:solidFill>
            <a:round/>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2222176"/>
        <c:crossesAt val="0"/>
        <c:auto val="1"/>
        <c:lblAlgn val="ctr"/>
        <c:lblOffset val="100"/>
        <c:noMultiLvlLbl val="0"/>
      </c:catAx>
      <c:valAx>
        <c:axId val="442222176"/>
        <c:scaling>
          <c:orientation val="minMax"/>
          <c:max val="1.1000000000000001"/>
          <c:min val="-1.1000000000000001"/>
        </c:scaling>
        <c:delete val="0"/>
        <c:axPos val="l"/>
        <c:numFmt formatCode="General" sourceLinked="1"/>
        <c:majorTickMark val="none"/>
        <c:minorTickMark val="none"/>
        <c:tickLblPos val="nextTo"/>
        <c:spPr>
          <a:ln>
            <a:solidFill>
              <a:schemeClr val="bg1"/>
            </a:solidFill>
          </a:ln>
        </c:spPr>
        <c:txPr>
          <a:bodyPr/>
          <a:lstStyle/>
          <a:p>
            <a:pPr>
              <a:defRPr>
                <a:solidFill>
                  <a:schemeClr val="bg1"/>
                </a:solidFill>
              </a:defRPr>
            </a:pPr>
            <a:endParaRPr lang="en-US"/>
          </a:p>
        </c:txPr>
        <c:crossAx val="443099528"/>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02878205888402E-2"/>
          <c:y val="0.1889736665919341"/>
          <c:w val="0.9553971217941114"/>
          <c:h val="0.53065984859056425"/>
        </c:manualLayout>
      </c:layout>
      <c:barChart>
        <c:barDir val="col"/>
        <c:grouping val="clustered"/>
        <c:varyColors val="0"/>
        <c:ser>
          <c:idx val="0"/>
          <c:order val="0"/>
          <c:tx>
            <c:strRef>
              <c:f>Sheet1!$B$1</c:f>
              <c:strCache>
                <c:ptCount val="1"/>
                <c:pt idx="0">
                  <c:v>2018</c:v>
                </c:pt>
              </c:strCache>
            </c:strRef>
          </c:tx>
          <c:spPr>
            <a:solidFill>
              <a:schemeClr val="tx2">
                <a:lumMod val="60000"/>
                <a:lumOff val="40000"/>
              </a:schemeClr>
            </a:solidFill>
            <a:ln w="19050">
              <a:noFill/>
            </a:ln>
          </c:spPr>
          <c:invertIfNegative val="0"/>
          <c:dPt>
            <c:idx val="0"/>
            <c:invertIfNegative val="0"/>
            <c:bubble3D val="0"/>
            <c:spPr>
              <a:solidFill>
                <a:schemeClr val="accent3"/>
              </a:solidFill>
              <a:ln w="19050">
                <a:noFill/>
              </a:ln>
            </c:spPr>
            <c:extLst>
              <c:ext xmlns:c16="http://schemas.microsoft.com/office/drawing/2014/chart" uri="{C3380CC4-5D6E-409C-BE32-E72D297353CC}">
                <c16:uniqueId val="{0000002B-868A-444D-90DB-992EE1902C14}"/>
              </c:ext>
            </c:extLst>
          </c:dPt>
          <c:dPt>
            <c:idx val="1"/>
            <c:invertIfNegative val="0"/>
            <c:bubble3D val="0"/>
            <c:spPr>
              <a:solidFill>
                <a:schemeClr val="accent3"/>
              </a:solidFill>
              <a:ln w="19050">
                <a:noFill/>
              </a:ln>
            </c:spPr>
            <c:extLst>
              <c:ext xmlns:c16="http://schemas.microsoft.com/office/drawing/2014/chart" uri="{C3380CC4-5D6E-409C-BE32-E72D297353CC}">
                <c16:uniqueId val="{0000002B-7B90-4152-8C63-6B0DBB388DA9}"/>
              </c:ext>
            </c:extLst>
          </c:dPt>
          <c:dPt>
            <c:idx val="2"/>
            <c:invertIfNegative val="0"/>
            <c:bubble3D val="0"/>
            <c:spPr>
              <a:solidFill>
                <a:schemeClr val="accent3"/>
              </a:solidFill>
              <a:ln w="19050">
                <a:noFill/>
              </a:ln>
            </c:spPr>
            <c:extLst>
              <c:ext xmlns:c16="http://schemas.microsoft.com/office/drawing/2014/chart" uri="{C3380CC4-5D6E-409C-BE32-E72D297353CC}">
                <c16:uniqueId val="{0000002C-7B90-4152-8C63-6B0DBB388DA9}"/>
              </c:ext>
            </c:extLst>
          </c:dPt>
          <c:dPt>
            <c:idx val="3"/>
            <c:invertIfNegative val="0"/>
            <c:bubble3D val="0"/>
            <c:spPr>
              <a:solidFill>
                <a:schemeClr val="accent3"/>
              </a:solidFill>
              <a:ln w="19050">
                <a:noFill/>
              </a:ln>
            </c:spPr>
            <c:extLst>
              <c:ext xmlns:c16="http://schemas.microsoft.com/office/drawing/2014/chart" uri="{C3380CC4-5D6E-409C-BE32-E72D297353CC}">
                <c16:uniqueId val="{0000002D-7B90-4152-8C63-6B0DBB388DA9}"/>
              </c:ext>
            </c:extLst>
          </c:dPt>
          <c:dPt>
            <c:idx val="4"/>
            <c:invertIfNegative val="0"/>
            <c:bubble3D val="0"/>
            <c:spPr>
              <a:solidFill>
                <a:schemeClr val="accent3"/>
              </a:solidFill>
              <a:ln w="19050">
                <a:noFill/>
              </a:ln>
            </c:spPr>
            <c:extLst>
              <c:ext xmlns:c16="http://schemas.microsoft.com/office/drawing/2014/chart" uri="{C3380CC4-5D6E-409C-BE32-E72D297353CC}">
                <c16:uniqueId val="{0000002E-7B90-4152-8C63-6B0DBB388DA9}"/>
              </c:ext>
            </c:extLst>
          </c:dPt>
          <c:dPt>
            <c:idx val="5"/>
            <c:invertIfNegative val="0"/>
            <c:bubble3D val="0"/>
            <c:spPr>
              <a:solidFill>
                <a:schemeClr val="accent3"/>
              </a:solidFill>
              <a:ln w="19050">
                <a:noFill/>
              </a:ln>
            </c:spPr>
            <c:extLst>
              <c:ext xmlns:c16="http://schemas.microsoft.com/office/drawing/2014/chart" uri="{C3380CC4-5D6E-409C-BE32-E72D297353CC}">
                <c16:uniqueId val="{0000002F-7B90-4152-8C63-6B0DBB388DA9}"/>
              </c:ext>
            </c:extLst>
          </c:dPt>
          <c:dPt>
            <c:idx val="6"/>
            <c:invertIfNegative val="0"/>
            <c:bubble3D val="0"/>
            <c:spPr>
              <a:solidFill>
                <a:schemeClr val="accent3"/>
              </a:solidFill>
              <a:ln w="19050">
                <a:noFill/>
              </a:ln>
            </c:spPr>
            <c:extLst>
              <c:ext xmlns:c16="http://schemas.microsoft.com/office/drawing/2014/chart" uri="{C3380CC4-5D6E-409C-BE32-E72D297353CC}">
                <c16:uniqueId val="{00000030-7B90-4152-8C63-6B0DBB388DA9}"/>
              </c:ext>
            </c:extLst>
          </c:dPt>
          <c:dPt>
            <c:idx val="7"/>
            <c:invertIfNegative val="0"/>
            <c:bubble3D val="0"/>
            <c:spPr>
              <a:solidFill>
                <a:schemeClr val="accent3"/>
              </a:solidFill>
              <a:ln w="19050">
                <a:noFill/>
              </a:ln>
            </c:spPr>
            <c:extLst>
              <c:ext xmlns:c16="http://schemas.microsoft.com/office/drawing/2014/chart" uri="{C3380CC4-5D6E-409C-BE32-E72D297353CC}">
                <c16:uniqueId val="{00000031-7B90-4152-8C63-6B0DBB388DA9}"/>
              </c:ext>
            </c:extLst>
          </c:dPt>
          <c:dPt>
            <c:idx val="8"/>
            <c:invertIfNegative val="0"/>
            <c:bubble3D val="0"/>
            <c:spPr>
              <a:solidFill>
                <a:schemeClr val="accent3"/>
              </a:solidFill>
              <a:ln w="19050">
                <a:noFill/>
              </a:ln>
            </c:spPr>
            <c:extLst>
              <c:ext xmlns:c16="http://schemas.microsoft.com/office/drawing/2014/chart" uri="{C3380CC4-5D6E-409C-BE32-E72D297353CC}">
                <c16:uniqueId val="{00000032-7B90-4152-8C63-6B0DBB388DA9}"/>
              </c:ext>
            </c:extLst>
          </c:dPt>
          <c:dPt>
            <c:idx val="9"/>
            <c:invertIfNegative val="0"/>
            <c:bubble3D val="0"/>
            <c:spPr>
              <a:solidFill>
                <a:schemeClr val="accent3"/>
              </a:solidFill>
              <a:ln w="19050">
                <a:noFill/>
              </a:ln>
            </c:spPr>
            <c:extLst>
              <c:ext xmlns:c16="http://schemas.microsoft.com/office/drawing/2014/chart" uri="{C3380CC4-5D6E-409C-BE32-E72D297353CC}">
                <c16:uniqueId val="{00000033-7B90-4152-8C63-6B0DBB388DA9}"/>
              </c:ext>
            </c:extLst>
          </c:dPt>
          <c:dPt>
            <c:idx val="10"/>
            <c:invertIfNegative val="0"/>
            <c:bubble3D val="0"/>
            <c:spPr>
              <a:solidFill>
                <a:schemeClr val="accent1"/>
              </a:solidFill>
              <a:ln w="19050">
                <a:noFill/>
              </a:ln>
            </c:spPr>
            <c:extLst>
              <c:ext xmlns:c16="http://schemas.microsoft.com/office/drawing/2014/chart" uri="{C3380CC4-5D6E-409C-BE32-E72D297353CC}">
                <c16:uniqueId val="{00000001-868A-444D-90DB-992EE1902C14}"/>
              </c:ext>
            </c:extLst>
          </c:dPt>
          <c:dPt>
            <c:idx val="11"/>
            <c:invertIfNegative val="0"/>
            <c:bubble3D val="0"/>
            <c:spPr>
              <a:solidFill>
                <a:schemeClr val="accent3"/>
              </a:solidFill>
              <a:ln w="19050">
                <a:noFill/>
              </a:ln>
            </c:spPr>
            <c:extLst>
              <c:ext xmlns:c16="http://schemas.microsoft.com/office/drawing/2014/chart" uri="{C3380CC4-5D6E-409C-BE32-E72D297353CC}">
                <c16:uniqueId val="{00000034-7B90-4152-8C63-6B0DBB388DA9}"/>
              </c:ext>
            </c:extLst>
          </c:dPt>
          <c:dPt>
            <c:idx val="12"/>
            <c:invertIfNegative val="0"/>
            <c:bubble3D val="0"/>
            <c:spPr>
              <a:solidFill>
                <a:schemeClr val="accent3"/>
              </a:solidFill>
              <a:ln w="19050">
                <a:noFill/>
              </a:ln>
            </c:spPr>
            <c:extLst>
              <c:ext xmlns:c16="http://schemas.microsoft.com/office/drawing/2014/chart" uri="{C3380CC4-5D6E-409C-BE32-E72D297353CC}">
                <c16:uniqueId val="{00000035-7B90-4152-8C63-6B0DBB388DA9}"/>
              </c:ext>
            </c:extLst>
          </c:dPt>
          <c:dPt>
            <c:idx val="13"/>
            <c:invertIfNegative val="0"/>
            <c:bubble3D val="0"/>
            <c:spPr>
              <a:solidFill>
                <a:schemeClr val="accent3"/>
              </a:solidFill>
              <a:ln w="19050">
                <a:noFill/>
              </a:ln>
            </c:spPr>
            <c:extLst>
              <c:ext xmlns:c16="http://schemas.microsoft.com/office/drawing/2014/chart" uri="{C3380CC4-5D6E-409C-BE32-E72D297353CC}">
                <c16:uniqueId val="{00000036-7B90-4152-8C63-6B0DBB388DA9}"/>
              </c:ext>
            </c:extLst>
          </c:dPt>
          <c:dPt>
            <c:idx val="14"/>
            <c:invertIfNegative val="0"/>
            <c:bubble3D val="0"/>
            <c:spPr>
              <a:solidFill>
                <a:schemeClr val="accent3"/>
              </a:solidFill>
              <a:ln w="19050">
                <a:noFill/>
              </a:ln>
            </c:spPr>
            <c:extLst>
              <c:ext xmlns:c16="http://schemas.microsoft.com/office/drawing/2014/chart" uri="{C3380CC4-5D6E-409C-BE32-E72D297353CC}">
                <c16:uniqueId val="{00000037-7B90-4152-8C63-6B0DBB388DA9}"/>
              </c:ext>
            </c:extLst>
          </c:dPt>
          <c:dPt>
            <c:idx val="15"/>
            <c:invertIfNegative val="0"/>
            <c:bubble3D val="0"/>
            <c:spPr>
              <a:solidFill>
                <a:schemeClr val="accent3"/>
              </a:solidFill>
              <a:ln w="19050">
                <a:noFill/>
              </a:ln>
            </c:spPr>
            <c:extLst>
              <c:ext xmlns:c16="http://schemas.microsoft.com/office/drawing/2014/chart" uri="{C3380CC4-5D6E-409C-BE32-E72D297353CC}">
                <c16:uniqueId val="{00000038-7B90-4152-8C63-6B0DBB388DA9}"/>
              </c:ext>
            </c:extLst>
          </c:dPt>
          <c:dPt>
            <c:idx val="16"/>
            <c:invertIfNegative val="0"/>
            <c:bubble3D val="0"/>
            <c:spPr>
              <a:solidFill>
                <a:schemeClr val="accent3"/>
              </a:solidFill>
              <a:ln w="19050">
                <a:noFill/>
              </a:ln>
            </c:spPr>
            <c:extLst>
              <c:ext xmlns:c16="http://schemas.microsoft.com/office/drawing/2014/chart" uri="{C3380CC4-5D6E-409C-BE32-E72D297353CC}">
                <c16:uniqueId val="{00000039-7B90-4152-8C63-6B0DBB388DA9}"/>
              </c:ext>
            </c:extLst>
          </c:dPt>
          <c:dPt>
            <c:idx val="17"/>
            <c:invertIfNegative val="0"/>
            <c:bubble3D val="0"/>
            <c:spPr>
              <a:solidFill>
                <a:schemeClr val="accent3"/>
              </a:solidFill>
              <a:ln w="19050">
                <a:noFill/>
              </a:ln>
            </c:spPr>
            <c:extLst>
              <c:ext xmlns:c16="http://schemas.microsoft.com/office/drawing/2014/chart" uri="{C3380CC4-5D6E-409C-BE32-E72D297353CC}">
                <c16:uniqueId val="{0000003A-7B90-4152-8C63-6B0DBB388DA9}"/>
              </c:ext>
            </c:extLst>
          </c:dPt>
          <c:dPt>
            <c:idx val="18"/>
            <c:invertIfNegative val="0"/>
            <c:bubble3D val="0"/>
            <c:spPr>
              <a:solidFill>
                <a:schemeClr val="accent3"/>
              </a:solidFill>
              <a:ln w="19050">
                <a:noFill/>
              </a:ln>
            </c:spPr>
            <c:extLst>
              <c:ext xmlns:c16="http://schemas.microsoft.com/office/drawing/2014/chart" uri="{C3380CC4-5D6E-409C-BE32-E72D297353CC}">
                <c16:uniqueId val="{0000003B-7B90-4152-8C63-6B0DBB388DA9}"/>
              </c:ext>
            </c:extLst>
          </c:dPt>
          <c:dPt>
            <c:idx val="19"/>
            <c:invertIfNegative val="0"/>
            <c:bubble3D val="0"/>
            <c:spPr>
              <a:solidFill>
                <a:schemeClr val="accent3"/>
              </a:solidFill>
              <a:ln w="19050">
                <a:noFill/>
              </a:ln>
            </c:spPr>
            <c:extLst>
              <c:ext xmlns:c16="http://schemas.microsoft.com/office/drawing/2014/chart" uri="{C3380CC4-5D6E-409C-BE32-E72D297353CC}">
                <c16:uniqueId val="{0000003C-7B90-4152-8C63-6B0DBB388DA9}"/>
              </c:ext>
            </c:extLst>
          </c:dPt>
          <c:dPt>
            <c:idx val="20"/>
            <c:invertIfNegative val="0"/>
            <c:bubble3D val="0"/>
            <c:spPr>
              <a:solidFill>
                <a:schemeClr val="accent3"/>
              </a:solidFill>
              <a:ln w="19050">
                <a:noFill/>
              </a:ln>
            </c:spPr>
            <c:extLst>
              <c:ext xmlns:c16="http://schemas.microsoft.com/office/drawing/2014/chart" uri="{C3380CC4-5D6E-409C-BE32-E72D297353CC}">
                <c16:uniqueId val="{0000003D-7B90-4152-8C63-6B0DBB388DA9}"/>
              </c:ext>
            </c:extLst>
          </c:dPt>
          <c:dPt>
            <c:idx val="21"/>
            <c:invertIfNegative val="0"/>
            <c:bubble3D val="0"/>
            <c:spPr>
              <a:solidFill>
                <a:schemeClr val="accent3"/>
              </a:solidFill>
              <a:ln w="19050">
                <a:noFill/>
              </a:ln>
            </c:spPr>
            <c:extLst>
              <c:ext xmlns:c16="http://schemas.microsoft.com/office/drawing/2014/chart" uri="{C3380CC4-5D6E-409C-BE32-E72D297353CC}">
                <c16:uniqueId val="{0000003E-7B90-4152-8C63-6B0DBB388DA9}"/>
              </c:ext>
            </c:extLst>
          </c:dPt>
          <c:dPt>
            <c:idx val="22"/>
            <c:invertIfNegative val="0"/>
            <c:bubble3D val="0"/>
            <c:spPr>
              <a:solidFill>
                <a:schemeClr val="accent3"/>
              </a:solidFill>
              <a:ln w="19050">
                <a:noFill/>
              </a:ln>
            </c:spPr>
            <c:extLst>
              <c:ext xmlns:c16="http://schemas.microsoft.com/office/drawing/2014/chart" uri="{C3380CC4-5D6E-409C-BE32-E72D297353CC}">
                <c16:uniqueId val="{0000003F-7B90-4152-8C63-6B0DBB388DA9}"/>
              </c:ext>
            </c:extLst>
          </c:dPt>
          <c:dPt>
            <c:idx val="23"/>
            <c:invertIfNegative val="0"/>
            <c:bubble3D val="0"/>
            <c:spPr>
              <a:solidFill>
                <a:schemeClr val="accent3"/>
              </a:solidFill>
              <a:ln w="19050">
                <a:noFill/>
              </a:ln>
            </c:spPr>
            <c:extLst>
              <c:ext xmlns:c16="http://schemas.microsoft.com/office/drawing/2014/chart" uri="{C3380CC4-5D6E-409C-BE32-E72D297353CC}">
                <c16:uniqueId val="{00000040-7B90-4152-8C63-6B0DBB388DA9}"/>
              </c:ext>
            </c:extLst>
          </c:dPt>
          <c:dPt>
            <c:idx val="24"/>
            <c:invertIfNegative val="0"/>
            <c:bubble3D val="0"/>
            <c:spPr>
              <a:solidFill>
                <a:schemeClr val="accent3"/>
              </a:solidFill>
              <a:ln w="19050">
                <a:noFill/>
              </a:ln>
            </c:spPr>
            <c:extLst>
              <c:ext xmlns:c16="http://schemas.microsoft.com/office/drawing/2014/chart" uri="{C3380CC4-5D6E-409C-BE32-E72D297353CC}">
                <c16:uniqueId val="{00000041-7B90-4152-8C63-6B0DBB388DA9}"/>
              </c:ext>
            </c:extLst>
          </c:dPt>
          <c:dPt>
            <c:idx val="25"/>
            <c:invertIfNegative val="0"/>
            <c:bubble3D val="0"/>
            <c:spPr>
              <a:solidFill>
                <a:schemeClr val="accent3"/>
              </a:solidFill>
              <a:ln w="19050">
                <a:noFill/>
              </a:ln>
            </c:spPr>
            <c:extLst>
              <c:ext xmlns:c16="http://schemas.microsoft.com/office/drawing/2014/chart" uri="{C3380CC4-5D6E-409C-BE32-E72D297353CC}">
                <c16:uniqueId val="{00000042-7B90-4152-8C63-6B0DBB388DA9}"/>
              </c:ext>
            </c:extLst>
          </c:dPt>
          <c:dPt>
            <c:idx val="26"/>
            <c:invertIfNegative val="0"/>
            <c:bubble3D val="0"/>
            <c:spPr>
              <a:solidFill>
                <a:schemeClr val="accent1"/>
              </a:solidFill>
              <a:ln w="19050">
                <a:noFill/>
              </a:ln>
            </c:spPr>
            <c:extLst>
              <c:ext xmlns:c16="http://schemas.microsoft.com/office/drawing/2014/chart" uri="{C3380CC4-5D6E-409C-BE32-E72D297353CC}">
                <c16:uniqueId val="{00000003-868A-444D-90DB-992EE1902C14}"/>
              </c:ext>
            </c:extLst>
          </c:dPt>
          <c:dPt>
            <c:idx val="27"/>
            <c:invertIfNegative val="0"/>
            <c:bubble3D val="0"/>
            <c:spPr>
              <a:solidFill>
                <a:schemeClr val="accent1"/>
              </a:solidFill>
              <a:ln w="19050">
                <a:noFill/>
              </a:ln>
            </c:spPr>
            <c:extLst>
              <c:ext xmlns:c16="http://schemas.microsoft.com/office/drawing/2014/chart" uri="{C3380CC4-5D6E-409C-BE32-E72D297353CC}">
                <c16:uniqueId val="{00000005-868A-444D-90DB-992EE1902C14}"/>
              </c:ext>
            </c:extLst>
          </c:dPt>
          <c:dPt>
            <c:idx val="28"/>
            <c:invertIfNegative val="0"/>
            <c:bubble3D val="0"/>
            <c:spPr>
              <a:solidFill>
                <a:schemeClr val="accent1"/>
              </a:solidFill>
              <a:ln w="19050">
                <a:noFill/>
              </a:ln>
            </c:spPr>
            <c:extLst>
              <c:ext xmlns:c16="http://schemas.microsoft.com/office/drawing/2014/chart" uri="{C3380CC4-5D6E-409C-BE32-E72D297353CC}">
                <c16:uniqueId val="{00000007-868A-444D-90DB-992EE1902C14}"/>
              </c:ext>
            </c:extLst>
          </c:dPt>
          <c:dPt>
            <c:idx val="29"/>
            <c:invertIfNegative val="0"/>
            <c:bubble3D val="0"/>
            <c:spPr>
              <a:solidFill>
                <a:schemeClr val="accent3"/>
              </a:solidFill>
              <a:ln w="19050">
                <a:noFill/>
              </a:ln>
            </c:spPr>
            <c:extLst>
              <c:ext xmlns:c16="http://schemas.microsoft.com/office/drawing/2014/chart" uri="{C3380CC4-5D6E-409C-BE32-E72D297353CC}">
                <c16:uniqueId val="{00000043-7B90-4152-8C63-6B0DBB388DA9}"/>
              </c:ext>
            </c:extLst>
          </c:dPt>
          <c:dPt>
            <c:idx val="30"/>
            <c:invertIfNegative val="0"/>
            <c:bubble3D val="0"/>
            <c:spPr>
              <a:solidFill>
                <a:schemeClr val="accent3"/>
              </a:solidFill>
              <a:ln w="19050">
                <a:noFill/>
              </a:ln>
            </c:spPr>
            <c:extLst>
              <c:ext xmlns:c16="http://schemas.microsoft.com/office/drawing/2014/chart" uri="{C3380CC4-5D6E-409C-BE32-E72D297353CC}">
                <c16:uniqueId val="{00000044-7B90-4152-8C63-6B0DBB388DA9}"/>
              </c:ext>
            </c:extLst>
          </c:dPt>
          <c:dPt>
            <c:idx val="31"/>
            <c:invertIfNegative val="0"/>
            <c:bubble3D val="0"/>
            <c:spPr>
              <a:solidFill>
                <a:schemeClr val="accent1"/>
              </a:solidFill>
              <a:ln w="19050">
                <a:noFill/>
              </a:ln>
            </c:spPr>
            <c:extLst>
              <c:ext xmlns:c16="http://schemas.microsoft.com/office/drawing/2014/chart" uri="{C3380CC4-5D6E-409C-BE32-E72D297353CC}">
                <c16:uniqueId val="{00000009-868A-444D-90DB-992EE1902C14}"/>
              </c:ext>
            </c:extLst>
          </c:dPt>
          <c:dPt>
            <c:idx val="32"/>
            <c:invertIfNegative val="0"/>
            <c:bubble3D val="0"/>
            <c:spPr>
              <a:solidFill>
                <a:schemeClr val="accent3"/>
              </a:solidFill>
              <a:ln w="19050">
                <a:noFill/>
              </a:ln>
            </c:spPr>
            <c:extLst>
              <c:ext xmlns:c16="http://schemas.microsoft.com/office/drawing/2014/chart" uri="{C3380CC4-5D6E-409C-BE32-E72D297353CC}">
                <c16:uniqueId val="{00000045-7B90-4152-8C63-6B0DBB388DA9}"/>
              </c:ext>
            </c:extLst>
          </c:dPt>
          <c:dPt>
            <c:idx val="33"/>
            <c:invertIfNegative val="0"/>
            <c:bubble3D val="0"/>
            <c:spPr>
              <a:solidFill>
                <a:schemeClr val="accent1"/>
              </a:solidFill>
              <a:ln w="19050">
                <a:noFill/>
              </a:ln>
            </c:spPr>
            <c:extLst>
              <c:ext xmlns:c16="http://schemas.microsoft.com/office/drawing/2014/chart" uri="{C3380CC4-5D6E-409C-BE32-E72D297353CC}">
                <c16:uniqueId val="{0000000B-868A-444D-90DB-992EE1902C14}"/>
              </c:ext>
            </c:extLst>
          </c:dPt>
          <c:dPt>
            <c:idx val="34"/>
            <c:invertIfNegative val="0"/>
            <c:bubble3D val="0"/>
            <c:spPr>
              <a:solidFill>
                <a:schemeClr val="accent2"/>
              </a:solidFill>
              <a:ln w="19050">
                <a:noFill/>
              </a:ln>
            </c:spPr>
            <c:extLst>
              <c:ext xmlns:c16="http://schemas.microsoft.com/office/drawing/2014/chart" uri="{C3380CC4-5D6E-409C-BE32-E72D297353CC}">
                <c16:uniqueId val="{0000000D-868A-444D-90DB-992EE1902C14}"/>
              </c:ext>
            </c:extLst>
          </c:dPt>
          <c:dPt>
            <c:idx val="35"/>
            <c:invertIfNegative val="0"/>
            <c:bubble3D val="0"/>
            <c:spPr>
              <a:solidFill>
                <a:schemeClr val="accent1"/>
              </a:solidFill>
              <a:ln w="19050">
                <a:noFill/>
              </a:ln>
            </c:spPr>
            <c:extLst>
              <c:ext xmlns:c16="http://schemas.microsoft.com/office/drawing/2014/chart" uri="{C3380CC4-5D6E-409C-BE32-E72D297353CC}">
                <c16:uniqueId val="{0000000F-868A-444D-90DB-992EE1902C14}"/>
              </c:ext>
            </c:extLst>
          </c:dPt>
          <c:dPt>
            <c:idx val="36"/>
            <c:invertIfNegative val="0"/>
            <c:bubble3D val="0"/>
            <c:spPr>
              <a:solidFill>
                <a:schemeClr val="accent1"/>
              </a:solidFill>
              <a:ln w="19050">
                <a:noFill/>
              </a:ln>
            </c:spPr>
            <c:extLst>
              <c:ext xmlns:c16="http://schemas.microsoft.com/office/drawing/2014/chart" uri="{C3380CC4-5D6E-409C-BE32-E72D297353CC}">
                <c16:uniqueId val="{00000011-868A-444D-90DB-992EE1902C14}"/>
              </c:ext>
            </c:extLst>
          </c:dPt>
          <c:dPt>
            <c:idx val="37"/>
            <c:invertIfNegative val="0"/>
            <c:bubble3D val="0"/>
            <c:spPr>
              <a:solidFill>
                <a:schemeClr val="accent3"/>
              </a:solidFill>
              <a:ln w="19050">
                <a:noFill/>
              </a:ln>
            </c:spPr>
            <c:extLst>
              <c:ext xmlns:c16="http://schemas.microsoft.com/office/drawing/2014/chart" uri="{C3380CC4-5D6E-409C-BE32-E72D297353CC}">
                <c16:uniqueId val="{00000046-7B90-4152-8C63-6B0DBB388DA9}"/>
              </c:ext>
            </c:extLst>
          </c:dPt>
          <c:dPt>
            <c:idx val="38"/>
            <c:invertIfNegative val="0"/>
            <c:bubble3D val="0"/>
            <c:spPr>
              <a:solidFill>
                <a:schemeClr val="accent3"/>
              </a:solidFill>
              <a:ln w="19050">
                <a:noFill/>
              </a:ln>
            </c:spPr>
            <c:extLst>
              <c:ext xmlns:c16="http://schemas.microsoft.com/office/drawing/2014/chart" uri="{C3380CC4-5D6E-409C-BE32-E72D297353CC}">
                <c16:uniqueId val="{00000012-868A-444D-90DB-992EE1902C14}"/>
              </c:ext>
            </c:extLst>
          </c:dPt>
          <c:dPt>
            <c:idx val="39"/>
            <c:invertIfNegative val="0"/>
            <c:bubble3D val="0"/>
            <c:spPr>
              <a:solidFill>
                <a:schemeClr val="accent1"/>
              </a:solidFill>
              <a:ln w="19050">
                <a:noFill/>
              </a:ln>
            </c:spPr>
            <c:extLst>
              <c:ext xmlns:c16="http://schemas.microsoft.com/office/drawing/2014/chart" uri="{C3380CC4-5D6E-409C-BE32-E72D297353CC}">
                <c16:uniqueId val="{00000014-868A-444D-90DB-992EE1902C14}"/>
              </c:ext>
            </c:extLst>
          </c:dPt>
          <c:dPt>
            <c:idx val="40"/>
            <c:invertIfNegative val="0"/>
            <c:bubble3D val="0"/>
            <c:spPr>
              <a:solidFill>
                <a:schemeClr val="accent1"/>
              </a:solidFill>
              <a:ln w="19050">
                <a:noFill/>
              </a:ln>
            </c:spPr>
            <c:extLst>
              <c:ext xmlns:c16="http://schemas.microsoft.com/office/drawing/2014/chart" uri="{C3380CC4-5D6E-409C-BE32-E72D297353CC}">
                <c16:uniqueId val="{00000016-868A-444D-90DB-992EE1902C14}"/>
              </c:ext>
            </c:extLst>
          </c:dPt>
          <c:dPt>
            <c:idx val="41"/>
            <c:invertIfNegative val="0"/>
            <c:bubble3D val="0"/>
            <c:spPr>
              <a:solidFill>
                <a:schemeClr val="accent3"/>
              </a:solidFill>
              <a:ln w="19050">
                <a:noFill/>
              </a:ln>
            </c:spPr>
            <c:extLst>
              <c:ext xmlns:c16="http://schemas.microsoft.com/office/drawing/2014/chart" uri="{C3380CC4-5D6E-409C-BE32-E72D297353CC}">
                <c16:uniqueId val="{00000017-868A-444D-90DB-992EE1902C14}"/>
              </c:ext>
            </c:extLst>
          </c:dPt>
          <c:dPt>
            <c:idx val="42"/>
            <c:invertIfNegative val="0"/>
            <c:bubble3D val="0"/>
            <c:spPr>
              <a:solidFill>
                <a:schemeClr val="accent1"/>
              </a:solidFill>
              <a:ln w="19050">
                <a:noFill/>
              </a:ln>
            </c:spPr>
            <c:extLst>
              <c:ext xmlns:c16="http://schemas.microsoft.com/office/drawing/2014/chart" uri="{C3380CC4-5D6E-409C-BE32-E72D297353CC}">
                <c16:uniqueId val="{00000019-868A-444D-90DB-992EE1902C14}"/>
              </c:ext>
            </c:extLst>
          </c:dPt>
          <c:dPt>
            <c:idx val="43"/>
            <c:invertIfNegative val="0"/>
            <c:bubble3D val="0"/>
            <c:spPr>
              <a:solidFill>
                <a:schemeClr val="accent1"/>
              </a:solidFill>
              <a:ln w="19050">
                <a:noFill/>
              </a:ln>
            </c:spPr>
            <c:extLst>
              <c:ext xmlns:c16="http://schemas.microsoft.com/office/drawing/2014/chart" uri="{C3380CC4-5D6E-409C-BE32-E72D297353CC}">
                <c16:uniqueId val="{0000001B-868A-444D-90DB-992EE1902C14}"/>
              </c:ext>
            </c:extLst>
          </c:dPt>
          <c:dPt>
            <c:idx val="44"/>
            <c:invertIfNegative val="0"/>
            <c:bubble3D val="0"/>
            <c:spPr>
              <a:solidFill>
                <a:schemeClr val="accent1"/>
              </a:solidFill>
              <a:ln w="19050">
                <a:noFill/>
              </a:ln>
            </c:spPr>
            <c:extLst>
              <c:ext xmlns:c16="http://schemas.microsoft.com/office/drawing/2014/chart" uri="{C3380CC4-5D6E-409C-BE32-E72D297353CC}">
                <c16:uniqueId val="{0000001D-868A-444D-90DB-992EE1902C14}"/>
              </c:ext>
            </c:extLst>
          </c:dPt>
          <c:dPt>
            <c:idx val="45"/>
            <c:invertIfNegative val="0"/>
            <c:bubble3D val="0"/>
            <c:spPr>
              <a:solidFill>
                <a:schemeClr val="accent3"/>
              </a:solidFill>
              <a:ln w="19050">
                <a:noFill/>
              </a:ln>
            </c:spPr>
            <c:extLst>
              <c:ext xmlns:c16="http://schemas.microsoft.com/office/drawing/2014/chart" uri="{C3380CC4-5D6E-409C-BE32-E72D297353CC}">
                <c16:uniqueId val="{0000001E-868A-444D-90DB-992EE1902C14}"/>
              </c:ext>
            </c:extLst>
          </c:dPt>
          <c:dPt>
            <c:idx val="46"/>
            <c:invertIfNegative val="0"/>
            <c:bubble3D val="0"/>
            <c:spPr>
              <a:solidFill>
                <a:schemeClr val="accent1"/>
              </a:solidFill>
              <a:ln w="19050">
                <a:noFill/>
              </a:ln>
            </c:spPr>
            <c:extLst>
              <c:ext xmlns:c16="http://schemas.microsoft.com/office/drawing/2014/chart" uri="{C3380CC4-5D6E-409C-BE32-E72D297353CC}">
                <c16:uniqueId val="{00000020-868A-444D-90DB-992EE1902C14}"/>
              </c:ext>
            </c:extLst>
          </c:dPt>
          <c:dPt>
            <c:idx val="47"/>
            <c:invertIfNegative val="0"/>
            <c:bubble3D val="0"/>
            <c:spPr>
              <a:solidFill>
                <a:schemeClr val="accent1"/>
              </a:solidFill>
              <a:ln w="19050">
                <a:noFill/>
              </a:ln>
            </c:spPr>
            <c:extLst>
              <c:ext xmlns:c16="http://schemas.microsoft.com/office/drawing/2014/chart" uri="{C3380CC4-5D6E-409C-BE32-E72D297353CC}">
                <c16:uniqueId val="{00000022-868A-444D-90DB-992EE1902C14}"/>
              </c:ext>
            </c:extLst>
          </c:dPt>
          <c:dPt>
            <c:idx val="48"/>
            <c:invertIfNegative val="0"/>
            <c:bubble3D val="0"/>
            <c:spPr>
              <a:solidFill>
                <a:schemeClr val="accent1"/>
              </a:solidFill>
              <a:ln w="19050">
                <a:noFill/>
              </a:ln>
            </c:spPr>
            <c:extLst>
              <c:ext xmlns:c16="http://schemas.microsoft.com/office/drawing/2014/chart" uri="{C3380CC4-5D6E-409C-BE32-E72D297353CC}">
                <c16:uniqueId val="{00000024-868A-444D-90DB-992EE1902C14}"/>
              </c:ext>
            </c:extLst>
          </c:dPt>
          <c:dPt>
            <c:idx val="49"/>
            <c:invertIfNegative val="0"/>
            <c:bubble3D val="0"/>
            <c:spPr>
              <a:solidFill>
                <a:schemeClr val="accent1"/>
              </a:solidFill>
              <a:ln w="19050">
                <a:noFill/>
              </a:ln>
            </c:spPr>
            <c:extLst>
              <c:ext xmlns:c16="http://schemas.microsoft.com/office/drawing/2014/chart" uri="{C3380CC4-5D6E-409C-BE32-E72D297353CC}">
                <c16:uniqueId val="{00000026-868A-444D-90DB-992EE1902C14}"/>
              </c:ext>
            </c:extLst>
          </c:dPt>
          <c:dPt>
            <c:idx val="50"/>
            <c:invertIfNegative val="0"/>
            <c:bubble3D val="0"/>
            <c:spPr>
              <a:solidFill>
                <a:schemeClr val="accent1"/>
              </a:solidFill>
              <a:ln w="19050">
                <a:noFill/>
              </a:ln>
            </c:spPr>
            <c:extLst>
              <c:ext xmlns:c16="http://schemas.microsoft.com/office/drawing/2014/chart" uri="{C3380CC4-5D6E-409C-BE32-E72D297353CC}">
                <c16:uniqueId val="{00000028-868A-444D-90DB-992EE1902C14}"/>
              </c:ext>
            </c:extLst>
          </c:dPt>
          <c:dPt>
            <c:idx val="51"/>
            <c:invertIfNegative val="0"/>
            <c:bubble3D val="0"/>
            <c:spPr>
              <a:solidFill>
                <a:schemeClr val="accent1"/>
              </a:solidFill>
              <a:ln w="19050">
                <a:noFill/>
              </a:ln>
            </c:spPr>
            <c:extLst>
              <c:ext xmlns:c16="http://schemas.microsoft.com/office/drawing/2014/chart" uri="{C3380CC4-5D6E-409C-BE32-E72D297353CC}">
                <c16:uniqueId val="{0000002A-868A-444D-90DB-992EE1902C14}"/>
              </c:ext>
            </c:extLst>
          </c:dPt>
          <c:dLbls>
            <c:dLbl>
              <c:idx val="0"/>
              <c:layout>
                <c:manualLayout>
                  <c:x val="0"/>
                  <c:y val="-2.10417274281845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68A-444D-90DB-992EE1902C14}"/>
                </c:ext>
              </c:extLst>
            </c:dLbl>
            <c:dLbl>
              <c:idx val="51"/>
              <c:layout>
                <c:manualLayout>
                  <c:x val="-2.0799681225542956E-16"/>
                  <c:y val="-2.2397715080341881E-2"/>
                </c:manualLayout>
              </c:layout>
              <c:numFmt formatCode="#&quot;%&quot;" sourceLinked="0"/>
              <c:spPr>
                <a:noFill/>
                <a:ln>
                  <a:noFill/>
                </a:ln>
                <a:effectLst/>
              </c:spPr>
              <c:txPr>
                <a:bodyPr rot="0" vert="horz" wrap="square" lIns="38100" tIns="19050" rIns="38100" bIns="19050" anchor="ctr" anchorCtr="0">
                  <a:spAutoFit/>
                </a:bodyPr>
                <a:lstStyle/>
                <a:p>
                  <a:pPr algn="r">
                    <a:defRPr sz="1400" b="0">
                      <a:solidFill>
                        <a:schemeClr val="accent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68A-444D-90DB-992EE1902C14}"/>
                </c:ext>
              </c:extLst>
            </c:dLbl>
            <c:numFmt formatCode="#&quot;%&quot;" sourceLinked="0"/>
            <c:spPr>
              <a:noFill/>
              <a:ln>
                <a:noFill/>
              </a:ln>
              <a:effectLst/>
            </c:spPr>
            <c:txPr>
              <a:bodyPr rot="0" vert="horz" wrap="square" lIns="38100" tIns="19050" rIns="38100" bIns="19050" anchor="ctr" anchorCtr="0">
                <a:spAutoFit/>
              </a:bodyPr>
              <a:lstStyle/>
              <a:p>
                <a:pPr algn="r">
                  <a:defRPr sz="1400" b="0">
                    <a:solidFill>
                      <a:schemeClr val="accent3"/>
                    </a:solidFill>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Massachusetts</c:v>
                </c:pt>
                <c:pt idx="1">
                  <c:v>District of Columbia</c:v>
                </c:pt>
                <c:pt idx="2">
                  <c:v>Vermont</c:v>
                </c:pt>
                <c:pt idx="3">
                  <c:v>Hawaii</c:v>
                </c:pt>
                <c:pt idx="4">
                  <c:v>Minnesota</c:v>
                </c:pt>
                <c:pt idx="5">
                  <c:v>Rhode Island</c:v>
                </c:pt>
                <c:pt idx="6">
                  <c:v>Iowa</c:v>
                </c:pt>
                <c:pt idx="7">
                  <c:v>New York</c:v>
                </c:pt>
                <c:pt idx="8">
                  <c:v>Connecticut</c:v>
                </c:pt>
                <c:pt idx="9">
                  <c:v>Pennsylvania</c:v>
                </c:pt>
                <c:pt idx="10">
                  <c:v>Wisconsin</c:v>
                </c:pt>
                <c:pt idx="11">
                  <c:v>New Hampshire</c:v>
                </c:pt>
                <c:pt idx="12">
                  <c:v>Michigan</c:v>
                </c:pt>
                <c:pt idx="13">
                  <c:v>Kentucky</c:v>
                </c:pt>
                <c:pt idx="14">
                  <c:v>Delaware</c:v>
                </c:pt>
                <c:pt idx="15">
                  <c:v>Maryland</c:v>
                </c:pt>
                <c:pt idx="16">
                  <c:v>Ohio</c:v>
                </c:pt>
                <c:pt idx="17">
                  <c:v>West Virginia</c:v>
                </c:pt>
                <c:pt idx="18">
                  <c:v>Washington</c:v>
                </c:pt>
                <c:pt idx="19">
                  <c:v>North Dakota</c:v>
                </c:pt>
                <c:pt idx="20">
                  <c:v>Illinois</c:v>
                </c:pt>
                <c:pt idx="21">
                  <c:v>California</c:v>
                </c:pt>
                <c:pt idx="22">
                  <c:v>Colorado</c:v>
                </c:pt>
                <c:pt idx="23">
                  <c:v>Oregon</c:v>
                </c:pt>
                <c:pt idx="24">
                  <c:v>New Jersey</c:v>
                </c:pt>
                <c:pt idx="25">
                  <c:v>Indiana</c:v>
                </c:pt>
                <c:pt idx="26">
                  <c:v>Maine</c:v>
                </c:pt>
                <c:pt idx="27">
                  <c:v>Utah</c:v>
                </c:pt>
                <c:pt idx="28">
                  <c:v>Nebraska</c:v>
                </c:pt>
                <c:pt idx="29">
                  <c:v>Louisiana</c:v>
                </c:pt>
                <c:pt idx="30">
                  <c:v>Montana</c:v>
                </c:pt>
                <c:pt idx="31">
                  <c:v>Virginia</c:v>
                </c:pt>
                <c:pt idx="32">
                  <c:v>Arkansas</c:v>
                </c:pt>
                <c:pt idx="33">
                  <c:v>Kansas</c:v>
                </c:pt>
                <c:pt idx="34">
                  <c:v>United States</c:v>
                </c:pt>
                <c:pt idx="35">
                  <c:v>South Dakota</c:v>
                </c:pt>
                <c:pt idx="36">
                  <c:v>Missouri</c:v>
                </c:pt>
                <c:pt idx="37">
                  <c:v>New Mexico</c:v>
                </c:pt>
                <c:pt idx="38">
                  <c:v>Arizona</c:v>
                </c:pt>
                <c:pt idx="39">
                  <c:v>Wyoming</c:v>
                </c:pt>
                <c:pt idx="40">
                  <c:v>Tennessee</c:v>
                </c:pt>
                <c:pt idx="41">
                  <c:v>Nevada</c:v>
                </c:pt>
                <c:pt idx="42">
                  <c:v>Alabama</c:v>
                </c:pt>
                <c:pt idx="43">
                  <c:v>North Carolina</c:v>
                </c:pt>
                <c:pt idx="44">
                  <c:v>South Carolina</c:v>
                </c:pt>
                <c:pt idx="45">
                  <c:v>Alaska</c:v>
                </c:pt>
                <c:pt idx="46">
                  <c:v>Idaho</c:v>
                </c:pt>
                <c:pt idx="47">
                  <c:v>Mississippi</c:v>
                </c:pt>
                <c:pt idx="48">
                  <c:v>Georgia</c:v>
                </c:pt>
                <c:pt idx="49">
                  <c:v>Florida</c:v>
                </c:pt>
                <c:pt idx="50">
                  <c:v>Oklahoma</c:v>
                </c:pt>
                <c:pt idx="51">
                  <c:v>Texas</c:v>
                </c:pt>
              </c:strCache>
            </c:strRef>
          </c:cat>
          <c:val>
            <c:numRef>
              <c:f>Sheet1!$B$2:$B$53</c:f>
              <c:numCache>
                <c:formatCode>General</c:formatCode>
                <c:ptCount val="52"/>
                <c:pt idx="0">
                  <c:v>3.8620000000000001</c:v>
                </c:pt>
                <c:pt idx="1">
                  <c:v>4.032</c:v>
                </c:pt>
                <c:pt idx="2">
                  <c:v>5.4560000000000004</c:v>
                </c:pt>
                <c:pt idx="3">
                  <c:v>5.6420000000000003</c:v>
                </c:pt>
                <c:pt idx="4">
                  <c:v>5.65</c:v>
                </c:pt>
                <c:pt idx="5">
                  <c:v>5.7409999999999997</c:v>
                </c:pt>
                <c:pt idx="6">
                  <c:v>6.9749999999999996</c:v>
                </c:pt>
                <c:pt idx="7">
                  <c:v>7.5330000000000004</c:v>
                </c:pt>
                <c:pt idx="8">
                  <c:v>7.5519999999999996</c:v>
                </c:pt>
                <c:pt idx="9">
                  <c:v>7.556</c:v>
                </c:pt>
                <c:pt idx="10">
                  <c:v>7.65</c:v>
                </c:pt>
                <c:pt idx="11">
                  <c:v>7.6509999999999998</c:v>
                </c:pt>
                <c:pt idx="12">
                  <c:v>7.7460000000000004</c:v>
                </c:pt>
                <c:pt idx="13">
                  <c:v>7.8419999999999996</c:v>
                </c:pt>
                <c:pt idx="14">
                  <c:v>7.9740000000000002</c:v>
                </c:pt>
                <c:pt idx="15">
                  <c:v>8.2929999999999993</c:v>
                </c:pt>
                <c:pt idx="16">
                  <c:v>8.7579999999999991</c:v>
                </c:pt>
                <c:pt idx="17">
                  <c:v>9.3070000000000004</c:v>
                </c:pt>
                <c:pt idx="18">
                  <c:v>9.468</c:v>
                </c:pt>
                <c:pt idx="19">
                  <c:v>9.8780000000000001</c:v>
                </c:pt>
                <c:pt idx="20">
                  <c:v>10.137</c:v>
                </c:pt>
                <c:pt idx="21">
                  <c:v>10.145</c:v>
                </c:pt>
                <c:pt idx="22">
                  <c:v>10.281000000000001</c:v>
                </c:pt>
                <c:pt idx="23">
                  <c:v>10.422000000000001</c:v>
                </c:pt>
                <c:pt idx="24">
                  <c:v>10.44</c:v>
                </c:pt>
                <c:pt idx="25">
                  <c:v>11.045999999999999</c:v>
                </c:pt>
                <c:pt idx="26">
                  <c:v>11.279</c:v>
                </c:pt>
                <c:pt idx="27">
                  <c:v>11.587</c:v>
                </c:pt>
                <c:pt idx="28">
                  <c:v>11.601000000000001</c:v>
                </c:pt>
                <c:pt idx="29">
                  <c:v>11.78</c:v>
                </c:pt>
                <c:pt idx="30">
                  <c:v>11.82</c:v>
                </c:pt>
                <c:pt idx="31">
                  <c:v>12.173</c:v>
                </c:pt>
                <c:pt idx="32">
                  <c:v>12.276999999999999</c:v>
                </c:pt>
                <c:pt idx="33">
                  <c:v>12.388999999999999</c:v>
                </c:pt>
                <c:pt idx="34" formatCode="0.000">
                  <c:v>12.436999999999999</c:v>
                </c:pt>
                <c:pt idx="35">
                  <c:v>13.414</c:v>
                </c:pt>
                <c:pt idx="36">
                  <c:v>13.474</c:v>
                </c:pt>
                <c:pt idx="37">
                  <c:v>13.597</c:v>
                </c:pt>
                <c:pt idx="38">
                  <c:v>14.587</c:v>
                </c:pt>
                <c:pt idx="39">
                  <c:v>14.766999999999999</c:v>
                </c:pt>
                <c:pt idx="40">
                  <c:v>14.821</c:v>
                </c:pt>
                <c:pt idx="41">
                  <c:v>15.186999999999999</c:v>
                </c:pt>
                <c:pt idx="42">
                  <c:v>15.582000000000001</c:v>
                </c:pt>
                <c:pt idx="43">
                  <c:v>15.746</c:v>
                </c:pt>
                <c:pt idx="44">
                  <c:v>15.787000000000001</c:v>
                </c:pt>
                <c:pt idx="45">
                  <c:v>15.925000000000001</c:v>
                </c:pt>
                <c:pt idx="46">
                  <c:v>16.367999999999999</c:v>
                </c:pt>
                <c:pt idx="47">
                  <c:v>18.648</c:v>
                </c:pt>
                <c:pt idx="48">
                  <c:v>19.082000000000001</c:v>
                </c:pt>
                <c:pt idx="49">
                  <c:v>19.263999999999999</c:v>
                </c:pt>
                <c:pt idx="50">
                  <c:v>19.643999999999998</c:v>
                </c:pt>
                <c:pt idx="51">
                  <c:v>23.93</c:v>
                </c:pt>
              </c:numCache>
            </c:numRef>
          </c:val>
          <c:extLst>
            <c:ext xmlns:c16="http://schemas.microsoft.com/office/drawing/2014/chart" uri="{C3380CC4-5D6E-409C-BE32-E72D297353CC}">
              <c16:uniqueId val="{0000002C-868A-444D-90DB-992EE1902C14}"/>
            </c:ext>
          </c:extLst>
        </c:ser>
        <c:dLbls>
          <c:showLegendKey val="0"/>
          <c:showVal val="0"/>
          <c:showCatName val="0"/>
          <c:showSerName val="0"/>
          <c:showPercent val="0"/>
          <c:showBubbleSize val="0"/>
        </c:dLbls>
        <c:gapWidth val="50"/>
        <c:axId val="288525648"/>
        <c:axId val="402576424"/>
      </c:barChart>
      <c:catAx>
        <c:axId val="288525648"/>
        <c:scaling>
          <c:orientation val="minMax"/>
        </c:scaling>
        <c:delete val="0"/>
        <c:axPos val="b"/>
        <c:numFmt formatCode="General" sourceLinked="1"/>
        <c:majorTickMark val="none"/>
        <c:minorTickMark val="none"/>
        <c:tickLblPos val="nextTo"/>
        <c:txPr>
          <a:bodyPr rot="-60000000" vert="horz"/>
          <a:lstStyle/>
          <a:p>
            <a:pPr>
              <a:defRPr sz="1000">
                <a:solidFill>
                  <a:schemeClr val="tx1"/>
                </a:solidFill>
                <a:latin typeface="+mn-lt"/>
                <a:ea typeface="Tahoma" panose="020B0604030504040204" pitchFamily="34" charset="0"/>
                <a:cs typeface="Tahoma" panose="020B0604030504040204" pitchFamily="34" charset="0"/>
              </a:defRPr>
            </a:pPr>
            <a:endParaRPr lang="en-US"/>
          </a:p>
        </c:txPr>
        <c:crossAx val="402576424"/>
        <c:crosses val="autoZero"/>
        <c:auto val="1"/>
        <c:lblAlgn val="ctr"/>
        <c:lblOffset val="100"/>
        <c:noMultiLvlLbl val="0"/>
      </c:catAx>
      <c:valAx>
        <c:axId val="402576424"/>
        <c:scaling>
          <c:orientation val="minMax"/>
          <c:max val="25"/>
        </c:scaling>
        <c:delete val="0"/>
        <c:axPos val="l"/>
        <c:numFmt formatCode="General" sourceLinked="1"/>
        <c:majorTickMark val="none"/>
        <c:minorTickMark val="none"/>
        <c:tickLblPos val="nextTo"/>
        <c:spPr>
          <a:ln>
            <a:noFill/>
          </a:ln>
        </c:spPr>
        <c:txPr>
          <a:bodyPr rot="-60000000" vert="horz"/>
          <a:lstStyle/>
          <a:p>
            <a:pPr>
              <a:defRPr sz="1100">
                <a:solidFill>
                  <a:schemeClr val="tx1"/>
                </a:solidFill>
              </a:defRPr>
            </a:pPr>
            <a:endParaRPr lang="en-US"/>
          </a:p>
        </c:txPr>
        <c:crossAx val="28852564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04273964055214E-2"/>
          <c:y val="1.7896314577791211E-2"/>
          <c:w val="0.94239883148622605"/>
          <c:h val="0.74765021147955502"/>
        </c:manualLayout>
      </c:layout>
      <c:lineChart>
        <c:grouping val="standard"/>
        <c:varyColors val="0"/>
        <c:ser>
          <c:idx val="0"/>
          <c:order val="0"/>
          <c:tx>
            <c:strRef>
              <c:f>Sheet1!$B$1</c:f>
              <c:strCache>
                <c:ptCount val="1"/>
                <c:pt idx="0">
                  <c:v>White</c:v>
                </c:pt>
              </c:strCache>
            </c:strRef>
          </c:tx>
          <c:spPr>
            <a:ln w="19050">
              <a:noFill/>
            </a:ln>
          </c:spPr>
          <c:marker>
            <c:symbol val="circle"/>
            <c:size val="9"/>
            <c:spPr>
              <a:solidFill>
                <a:schemeClr val="accent3"/>
              </a:solidFill>
              <a:ln w="9525">
                <a:noFill/>
              </a:ln>
              <a:effectLst/>
            </c:spPr>
          </c:marker>
          <c:cat>
            <c:strRef>
              <c:f>Sheet1!$A$2:$A$52</c:f>
              <c:strCache>
                <c:ptCount val="45"/>
                <c:pt idx="0">
                  <c:v>Massachusetts</c:v>
                </c:pt>
                <c:pt idx="1">
                  <c:v>Minnesota</c:v>
                </c:pt>
                <c:pt idx="2">
                  <c:v>Maryland</c:v>
                </c:pt>
                <c:pt idx="3">
                  <c:v>Rhode Island</c:v>
                </c:pt>
                <c:pt idx="4">
                  <c:v>Connecticut</c:v>
                </c:pt>
                <c:pt idx="5">
                  <c:v>Hawaii</c:v>
                </c:pt>
                <c:pt idx="6">
                  <c:v>New York</c:v>
                </c:pt>
                <c:pt idx="7">
                  <c:v>Iowa</c:v>
                </c:pt>
                <c:pt idx="8">
                  <c:v>New Jersey</c:v>
                </c:pt>
                <c:pt idx="9">
                  <c:v>Wisconsin</c:v>
                </c:pt>
                <c:pt idx="10">
                  <c:v>California</c:v>
                </c:pt>
                <c:pt idx="11">
                  <c:v>Delaware</c:v>
                </c:pt>
                <c:pt idx="12">
                  <c:v>Washington</c:v>
                </c:pt>
                <c:pt idx="13">
                  <c:v>Illinois</c:v>
                </c:pt>
                <c:pt idx="14">
                  <c:v>Pennsylvania</c:v>
                </c:pt>
                <c:pt idx="15">
                  <c:v>Kentucky</c:v>
                </c:pt>
                <c:pt idx="16">
                  <c:v>Michigan</c:v>
                </c:pt>
                <c:pt idx="17">
                  <c:v>New Hampshire</c:v>
                </c:pt>
                <c:pt idx="18">
                  <c:v>Colorado</c:v>
                </c:pt>
                <c:pt idx="19">
                  <c:v>New Mexico</c:v>
                </c:pt>
                <c:pt idx="20">
                  <c:v>Ohio</c:v>
                </c:pt>
                <c:pt idx="21">
                  <c:v>Utah</c:v>
                </c:pt>
                <c:pt idx="22">
                  <c:v>Oregon</c:v>
                </c:pt>
                <c:pt idx="23">
                  <c:v>South Dakota</c:v>
                </c:pt>
                <c:pt idx="24">
                  <c:v>Virginia</c:v>
                </c:pt>
                <c:pt idx="25">
                  <c:v>Nebraska</c:v>
                </c:pt>
                <c:pt idx="26">
                  <c:v>West Virginia</c:v>
                </c:pt>
                <c:pt idx="27">
                  <c:v>Arizona</c:v>
                </c:pt>
                <c:pt idx="28">
                  <c:v>Indiana</c:v>
                </c:pt>
                <c:pt idx="29">
                  <c:v>Nevada</c:v>
                </c:pt>
                <c:pt idx="30">
                  <c:v>Louisiana</c:v>
                </c:pt>
                <c:pt idx="31">
                  <c:v>Kansas</c:v>
                </c:pt>
                <c:pt idx="32">
                  <c:v>Arkansas</c:v>
                </c:pt>
                <c:pt idx="33">
                  <c:v>North Carolina</c:v>
                </c:pt>
                <c:pt idx="34">
                  <c:v>Missouri</c:v>
                </c:pt>
                <c:pt idx="35">
                  <c:v>Tennessee</c:v>
                </c:pt>
                <c:pt idx="36">
                  <c:v>South Carolina</c:v>
                </c:pt>
                <c:pt idx="37">
                  <c:v>Alabama</c:v>
                </c:pt>
                <c:pt idx="38">
                  <c:v>Wyoming</c:v>
                </c:pt>
                <c:pt idx="39">
                  <c:v>Idaho</c:v>
                </c:pt>
                <c:pt idx="40">
                  <c:v>Texas</c:v>
                </c:pt>
                <c:pt idx="41">
                  <c:v>Oklahoma</c:v>
                </c:pt>
                <c:pt idx="42">
                  <c:v>Georgia</c:v>
                </c:pt>
                <c:pt idx="43">
                  <c:v>Florida</c:v>
                </c:pt>
                <c:pt idx="44">
                  <c:v>Mississippi</c:v>
                </c:pt>
              </c:strCache>
            </c:strRef>
          </c:cat>
          <c:val>
            <c:numRef>
              <c:f>Sheet1!$B$2:$B$52</c:f>
              <c:numCache>
                <c:formatCode>General</c:formatCode>
                <c:ptCount val="45"/>
                <c:pt idx="0">
                  <c:v>2.9780000000000002</c:v>
                </c:pt>
                <c:pt idx="1">
                  <c:v>3.9580000000000002</c:v>
                </c:pt>
                <c:pt idx="2">
                  <c:v>3.9630000000000001</c:v>
                </c:pt>
                <c:pt idx="3">
                  <c:v>4.1349999999999998</c:v>
                </c:pt>
                <c:pt idx="4">
                  <c:v>4.2889999999999997</c:v>
                </c:pt>
                <c:pt idx="5">
                  <c:v>4.3730000000000002</c:v>
                </c:pt>
                <c:pt idx="6">
                  <c:v>4.5469999999999997</c:v>
                </c:pt>
                <c:pt idx="7">
                  <c:v>5.2939999999999996</c:v>
                </c:pt>
                <c:pt idx="8">
                  <c:v>5.4690000000000003</c:v>
                </c:pt>
                <c:pt idx="9">
                  <c:v>5.577</c:v>
                </c:pt>
                <c:pt idx="10">
                  <c:v>5.7690000000000001</c:v>
                </c:pt>
                <c:pt idx="11">
                  <c:v>5.976</c:v>
                </c:pt>
                <c:pt idx="12">
                  <c:v>6.2789999999999999</c:v>
                </c:pt>
                <c:pt idx="13">
                  <c:v>6.3070000000000004</c:v>
                </c:pt>
                <c:pt idx="14">
                  <c:v>6.3220000000000001</c:v>
                </c:pt>
                <c:pt idx="15">
                  <c:v>6.7119999999999997</c:v>
                </c:pt>
                <c:pt idx="16">
                  <c:v>7.008</c:v>
                </c:pt>
                <c:pt idx="17">
                  <c:v>7.077</c:v>
                </c:pt>
                <c:pt idx="18">
                  <c:v>7.2140000000000004</c:v>
                </c:pt>
                <c:pt idx="19">
                  <c:v>7.3769999999999998</c:v>
                </c:pt>
                <c:pt idx="20">
                  <c:v>7.6319999999999997</c:v>
                </c:pt>
                <c:pt idx="21">
                  <c:v>7.9710000000000001</c:v>
                </c:pt>
                <c:pt idx="22">
                  <c:v>8.1660000000000004</c:v>
                </c:pt>
                <c:pt idx="23">
                  <c:v>8.5180000000000007</c:v>
                </c:pt>
                <c:pt idx="24">
                  <c:v>8.7279999999999998</c:v>
                </c:pt>
                <c:pt idx="25">
                  <c:v>8.7929999999999993</c:v>
                </c:pt>
                <c:pt idx="26">
                  <c:v>8.8680000000000003</c:v>
                </c:pt>
                <c:pt idx="27">
                  <c:v>9.0120000000000005</c:v>
                </c:pt>
                <c:pt idx="28">
                  <c:v>9.1010000000000009</c:v>
                </c:pt>
                <c:pt idx="29">
                  <c:v>9.2949999999999999</c:v>
                </c:pt>
                <c:pt idx="30">
                  <c:v>9.5489999999999995</c:v>
                </c:pt>
                <c:pt idx="31">
                  <c:v>9.5649999999999995</c:v>
                </c:pt>
                <c:pt idx="32">
                  <c:v>9.7569999999999997</c:v>
                </c:pt>
                <c:pt idx="33">
                  <c:v>11.834</c:v>
                </c:pt>
                <c:pt idx="34">
                  <c:v>12.114000000000001</c:v>
                </c:pt>
                <c:pt idx="35">
                  <c:v>12.233000000000001</c:v>
                </c:pt>
                <c:pt idx="36">
                  <c:v>12.734</c:v>
                </c:pt>
                <c:pt idx="37">
                  <c:v>12.77</c:v>
                </c:pt>
                <c:pt idx="38">
                  <c:v>13.239000000000001</c:v>
                </c:pt>
                <c:pt idx="39">
                  <c:v>13.503</c:v>
                </c:pt>
                <c:pt idx="40">
                  <c:v>14.157999999999999</c:v>
                </c:pt>
                <c:pt idx="41">
                  <c:v>14.813000000000001</c:v>
                </c:pt>
                <c:pt idx="42">
                  <c:v>14.874000000000001</c:v>
                </c:pt>
                <c:pt idx="43">
                  <c:v>15.122999999999999</c:v>
                </c:pt>
                <c:pt idx="44">
                  <c:v>15.584</c:v>
                </c:pt>
              </c:numCache>
            </c:numRef>
          </c:val>
          <c:smooth val="0"/>
          <c:extLst>
            <c:ext xmlns:c16="http://schemas.microsoft.com/office/drawing/2014/chart" uri="{C3380CC4-5D6E-409C-BE32-E72D297353CC}">
              <c16:uniqueId val="{00000000-FCEF-447D-83A2-4CFBF53E078B}"/>
            </c:ext>
          </c:extLst>
        </c:ser>
        <c:ser>
          <c:idx val="1"/>
          <c:order val="1"/>
          <c:tx>
            <c:strRef>
              <c:f>Sheet1!$C$1</c:f>
              <c:strCache>
                <c:ptCount val="1"/>
                <c:pt idx="0">
                  <c:v>Black</c:v>
                </c:pt>
              </c:strCache>
            </c:strRef>
          </c:tx>
          <c:spPr>
            <a:ln w="19050">
              <a:noFill/>
            </a:ln>
          </c:spPr>
          <c:marker>
            <c:symbol val="circle"/>
            <c:size val="9"/>
            <c:spPr>
              <a:solidFill>
                <a:schemeClr val="accent1"/>
              </a:solidFill>
              <a:ln>
                <a:noFill/>
              </a:ln>
            </c:spPr>
          </c:marker>
          <c:dPt>
            <c:idx val="0"/>
            <c:bubble3D val="0"/>
            <c:extLst>
              <c:ext xmlns:c16="http://schemas.microsoft.com/office/drawing/2014/chart" uri="{C3380CC4-5D6E-409C-BE32-E72D297353CC}">
                <c16:uniqueId val="{00000001-FCEF-447D-83A2-4CFBF53E078B}"/>
              </c:ext>
            </c:extLst>
          </c:dPt>
          <c:dPt>
            <c:idx val="1"/>
            <c:bubble3D val="0"/>
            <c:extLst>
              <c:ext xmlns:c16="http://schemas.microsoft.com/office/drawing/2014/chart" uri="{C3380CC4-5D6E-409C-BE32-E72D297353CC}">
                <c16:uniqueId val="{00000002-FCEF-447D-83A2-4CFBF53E078B}"/>
              </c:ext>
            </c:extLst>
          </c:dPt>
          <c:dPt>
            <c:idx val="2"/>
            <c:bubble3D val="0"/>
            <c:extLst>
              <c:ext xmlns:c16="http://schemas.microsoft.com/office/drawing/2014/chart" uri="{C3380CC4-5D6E-409C-BE32-E72D297353CC}">
                <c16:uniqueId val="{00000003-FCEF-447D-83A2-4CFBF53E078B}"/>
              </c:ext>
            </c:extLst>
          </c:dPt>
          <c:dPt>
            <c:idx val="3"/>
            <c:bubble3D val="0"/>
            <c:extLst>
              <c:ext xmlns:c16="http://schemas.microsoft.com/office/drawing/2014/chart" uri="{C3380CC4-5D6E-409C-BE32-E72D297353CC}">
                <c16:uniqueId val="{00000004-FCEF-447D-83A2-4CFBF53E078B}"/>
              </c:ext>
            </c:extLst>
          </c:dPt>
          <c:dPt>
            <c:idx val="4"/>
            <c:bubble3D val="0"/>
            <c:extLst>
              <c:ext xmlns:c16="http://schemas.microsoft.com/office/drawing/2014/chart" uri="{C3380CC4-5D6E-409C-BE32-E72D297353CC}">
                <c16:uniqueId val="{00000005-FCEF-447D-83A2-4CFBF53E078B}"/>
              </c:ext>
            </c:extLst>
          </c:dPt>
          <c:dPt>
            <c:idx val="5"/>
            <c:bubble3D val="0"/>
            <c:extLst>
              <c:ext xmlns:c16="http://schemas.microsoft.com/office/drawing/2014/chart" uri="{C3380CC4-5D6E-409C-BE32-E72D297353CC}">
                <c16:uniqueId val="{00000006-FCEF-447D-83A2-4CFBF53E078B}"/>
              </c:ext>
            </c:extLst>
          </c:dPt>
          <c:dPt>
            <c:idx val="6"/>
            <c:bubble3D val="0"/>
            <c:extLst>
              <c:ext xmlns:c16="http://schemas.microsoft.com/office/drawing/2014/chart" uri="{C3380CC4-5D6E-409C-BE32-E72D297353CC}">
                <c16:uniqueId val="{00000007-FCEF-447D-83A2-4CFBF53E078B}"/>
              </c:ext>
            </c:extLst>
          </c:dPt>
          <c:dPt>
            <c:idx val="7"/>
            <c:bubble3D val="0"/>
            <c:extLst>
              <c:ext xmlns:c16="http://schemas.microsoft.com/office/drawing/2014/chart" uri="{C3380CC4-5D6E-409C-BE32-E72D297353CC}">
                <c16:uniqueId val="{00000008-FCEF-447D-83A2-4CFBF53E078B}"/>
              </c:ext>
            </c:extLst>
          </c:dPt>
          <c:dPt>
            <c:idx val="8"/>
            <c:bubble3D val="0"/>
            <c:extLst>
              <c:ext xmlns:c16="http://schemas.microsoft.com/office/drawing/2014/chart" uri="{C3380CC4-5D6E-409C-BE32-E72D297353CC}">
                <c16:uniqueId val="{00000009-FCEF-447D-83A2-4CFBF53E078B}"/>
              </c:ext>
            </c:extLst>
          </c:dPt>
          <c:dPt>
            <c:idx val="9"/>
            <c:bubble3D val="0"/>
            <c:extLst>
              <c:ext xmlns:c16="http://schemas.microsoft.com/office/drawing/2014/chart" uri="{C3380CC4-5D6E-409C-BE32-E72D297353CC}">
                <c16:uniqueId val="{0000000A-FCEF-447D-83A2-4CFBF53E078B}"/>
              </c:ext>
            </c:extLst>
          </c:dPt>
          <c:dPt>
            <c:idx val="10"/>
            <c:bubble3D val="0"/>
            <c:extLst>
              <c:ext xmlns:c16="http://schemas.microsoft.com/office/drawing/2014/chart" uri="{C3380CC4-5D6E-409C-BE32-E72D297353CC}">
                <c16:uniqueId val="{0000000B-FCEF-447D-83A2-4CFBF53E078B}"/>
              </c:ext>
            </c:extLst>
          </c:dPt>
          <c:dPt>
            <c:idx val="11"/>
            <c:bubble3D val="0"/>
            <c:extLst>
              <c:ext xmlns:c16="http://schemas.microsoft.com/office/drawing/2014/chart" uri="{C3380CC4-5D6E-409C-BE32-E72D297353CC}">
                <c16:uniqueId val="{0000000C-FCEF-447D-83A2-4CFBF53E078B}"/>
              </c:ext>
            </c:extLst>
          </c:dPt>
          <c:dPt>
            <c:idx val="12"/>
            <c:bubble3D val="0"/>
            <c:extLst>
              <c:ext xmlns:c16="http://schemas.microsoft.com/office/drawing/2014/chart" uri="{C3380CC4-5D6E-409C-BE32-E72D297353CC}">
                <c16:uniqueId val="{0000000D-FCEF-447D-83A2-4CFBF53E078B}"/>
              </c:ext>
            </c:extLst>
          </c:dPt>
          <c:dPt>
            <c:idx val="13"/>
            <c:bubble3D val="0"/>
            <c:extLst>
              <c:ext xmlns:c16="http://schemas.microsoft.com/office/drawing/2014/chart" uri="{C3380CC4-5D6E-409C-BE32-E72D297353CC}">
                <c16:uniqueId val="{0000000E-FCEF-447D-83A2-4CFBF53E078B}"/>
              </c:ext>
            </c:extLst>
          </c:dPt>
          <c:dPt>
            <c:idx val="14"/>
            <c:bubble3D val="0"/>
            <c:extLst>
              <c:ext xmlns:c16="http://schemas.microsoft.com/office/drawing/2014/chart" uri="{C3380CC4-5D6E-409C-BE32-E72D297353CC}">
                <c16:uniqueId val="{0000000F-FCEF-447D-83A2-4CFBF53E078B}"/>
              </c:ext>
            </c:extLst>
          </c:dPt>
          <c:dPt>
            <c:idx val="15"/>
            <c:bubble3D val="0"/>
            <c:extLst>
              <c:ext xmlns:c16="http://schemas.microsoft.com/office/drawing/2014/chart" uri="{C3380CC4-5D6E-409C-BE32-E72D297353CC}">
                <c16:uniqueId val="{00000010-FCEF-447D-83A2-4CFBF53E078B}"/>
              </c:ext>
            </c:extLst>
          </c:dPt>
          <c:dPt>
            <c:idx val="16"/>
            <c:bubble3D val="0"/>
            <c:extLst>
              <c:ext xmlns:c16="http://schemas.microsoft.com/office/drawing/2014/chart" uri="{C3380CC4-5D6E-409C-BE32-E72D297353CC}">
                <c16:uniqueId val="{00000011-FCEF-447D-83A2-4CFBF53E078B}"/>
              </c:ext>
            </c:extLst>
          </c:dPt>
          <c:dPt>
            <c:idx val="17"/>
            <c:bubble3D val="0"/>
            <c:extLst>
              <c:ext xmlns:c16="http://schemas.microsoft.com/office/drawing/2014/chart" uri="{C3380CC4-5D6E-409C-BE32-E72D297353CC}">
                <c16:uniqueId val="{00000012-FCEF-447D-83A2-4CFBF53E078B}"/>
              </c:ext>
            </c:extLst>
          </c:dPt>
          <c:dPt>
            <c:idx val="18"/>
            <c:bubble3D val="0"/>
            <c:extLst>
              <c:ext xmlns:c16="http://schemas.microsoft.com/office/drawing/2014/chart" uri="{C3380CC4-5D6E-409C-BE32-E72D297353CC}">
                <c16:uniqueId val="{00000013-FCEF-447D-83A2-4CFBF53E078B}"/>
              </c:ext>
            </c:extLst>
          </c:dPt>
          <c:dPt>
            <c:idx val="19"/>
            <c:bubble3D val="0"/>
            <c:extLst>
              <c:ext xmlns:c16="http://schemas.microsoft.com/office/drawing/2014/chart" uri="{C3380CC4-5D6E-409C-BE32-E72D297353CC}">
                <c16:uniqueId val="{00000014-FCEF-447D-83A2-4CFBF53E078B}"/>
              </c:ext>
            </c:extLst>
          </c:dPt>
          <c:dPt>
            <c:idx val="20"/>
            <c:bubble3D val="0"/>
            <c:extLst>
              <c:ext xmlns:c16="http://schemas.microsoft.com/office/drawing/2014/chart" uri="{C3380CC4-5D6E-409C-BE32-E72D297353CC}">
                <c16:uniqueId val="{00000015-FCEF-447D-83A2-4CFBF53E078B}"/>
              </c:ext>
            </c:extLst>
          </c:dPt>
          <c:dPt>
            <c:idx val="21"/>
            <c:bubble3D val="0"/>
            <c:extLst>
              <c:ext xmlns:c16="http://schemas.microsoft.com/office/drawing/2014/chart" uri="{C3380CC4-5D6E-409C-BE32-E72D297353CC}">
                <c16:uniqueId val="{00000016-FCEF-447D-83A2-4CFBF53E078B}"/>
              </c:ext>
            </c:extLst>
          </c:dPt>
          <c:dPt>
            <c:idx val="22"/>
            <c:bubble3D val="0"/>
            <c:extLst>
              <c:ext xmlns:c16="http://schemas.microsoft.com/office/drawing/2014/chart" uri="{C3380CC4-5D6E-409C-BE32-E72D297353CC}">
                <c16:uniqueId val="{00000017-FCEF-447D-83A2-4CFBF53E078B}"/>
              </c:ext>
            </c:extLst>
          </c:dPt>
          <c:dPt>
            <c:idx val="23"/>
            <c:bubble3D val="0"/>
            <c:extLst>
              <c:ext xmlns:c16="http://schemas.microsoft.com/office/drawing/2014/chart" uri="{C3380CC4-5D6E-409C-BE32-E72D297353CC}">
                <c16:uniqueId val="{00000018-FCEF-447D-83A2-4CFBF53E078B}"/>
              </c:ext>
            </c:extLst>
          </c:dPt>
          <c:dPt>
            <c:idx val="24"/>
            <c:bubble3D val="0"/>
            <c:extLst>
              <c:ext xmlns:c16="http://schemas.microsoft.com/office/drawing/2014/chart" uri="{C3380CC4-5D6E-409C-BE32-E72D297353CC}">
                <c16:uniqueId val="{00000019-FCEF-447D-83A2-4CFBF53E078B}"/>
              </c:ext>
            </c:extLst>
          </c:dPt>
          <c:dPt>
            <c:idx val="25"/>
            <c:bubble3D val="0"/>
            <c:extLst>
              <c:ext xmlns:c16="http://schemas.microsoft.com/office/drawing/2014/chart" uri="{C3380CC4-5D6E-409C-BE32-E72D297353CC}">
                <c16:uniqueId val="{0000001A-FCEF-447D-83A2-4CFBF53E078B}"/>
              </c:ext>
            </c:extLst>
          </c:dPt>
          <c:dPt>
            <c:idx val="26"/>
            <c:bubble3D val="0"/>
            <c:extLst>
              <c:ext xmlns:c16="http://schemas.microsoft.com/office/drawing/2014/chart" uri="{C3380CC4-5D6E-409C-BE32-E72D297353CC}">
                <c16:uniqueId val="{0000001B-FCEF-447D-83A2-4CFBF53E078B}"/>
              </c:ext>
            </c:extLst>
          </c:dPt>
          <c:dPt>
            <c:idx val="27"/>
            <c:bubble3D val="0"/>
            <c:extLst>
              <c:ext xmlns:c16="http://schemas.microsoft.com/office/drawing/2014/chart" uri="{C3380CC4-5D6E-409C-BE32-E72D297353CC}">
                <c16:uniqueId val="{0000001C-FCEF-447D-83A2-4CFBF53E078B}"/>
              </c:ext>
            </c:extLst>
          </c:dPt>
          <c:dPt>
            <c:idx val="30"/>
            <c:bubble3D val="0"/>
            <c:extLst>
              <c:ext xmlns:c16="http://schemas.microsoft.com/office/drawing/2014/chart" uri="{C3380CC4-5D6E-409C-BE32-E72D297353CC}">
                <c16:uniqueId val="{0000001D-FCEF-447D-83A2-4CFBF53E078B}"/>
              </c:ext>
            </c:extLst>
          </c:dPt>
          <c:dPt>
            <c:idx val="31"/>
            <c:bubble3D val="0"/>
            <c:extLst>
              <c:ext xmlns:c16="http://schemas.microsoft.com/office/drawing/2014/chart" uri="{C3380CC4-5D6E-409C-BE32-E72D297353CC}">
                <c16:uniqueId val="{0000001E-FCEF-447D-83A2-4CFBF53E078B}"/>
              </c:ext>
            </c:extLst>
          </c:dPt>
          <c:dPt>
            <c:idx val="41"/>
            <c:bubble3D val="0"/>
            <c:extLst>
              <c:ext xmlns:c16="http://schemas.microsoft.com/office/drawing/2014/chart" uri="{C3380CC4-5D6E-409C-BE32-E72D297353CC}">
                <c16:uniqueId val="{0000001F-FCEF-447D-83A2-4CFBF53E078B}"/>
              </c:ext>
            </c:extLst>
          </c:dPt>
          <c:dPt>
            <c:idx val="42"/>
            <c:bubble3D val="0"/>
            <c:extLst>
              <c:ext xmlns:c16="http://schemas.microsoft.com/office/drawing/2014/chart" uri="{C3380CC4-5D6E-409C-BE32-E72D297353CC}">
                <c16:uniqueId val="{00000020-FCEF-447D-83A2-4CFBF53E078B}"/>
              </c:ext>
            </c:extLst>
          </c:dPt>
          <c:dPt>
            <c:idx val="43"/>
            <c:bubble3D val="0"/>
            <c:extLst>
              <c:ext xmlns:c16="http://schemas.microsoft.com/office/drawing/2014/chart" uri="{C3380CC4-5D6E-409C-BE32-E72D297353CC}">
                <c16:uniqueId val="{00000021-FCEF-447D-83A2-4CFBF53E078B}"/>
              </c:ext>
            </c:extLst>
          </c:dPt>
          <c:dPt>
            <c:idx val="44"/>
            <c:bubble3D val="0"/>
            <c:extLst>
              <c:ext xmlns:c16="http://schemas.microsoft.com/office/drawing/2014/chart" uri="{C3380CC4-5D6E-409C-BE32-E72D297353CC}">
                <c16:uniqueId val="{00000022-FCEF-447D-83A2-4CFBF53E078B}"/>
              </c:ext>
            </c:extLst>
          </c:dPt>
          <c:dPt>
            <c:idx val="45"/>
            <c:bubble3D val="0"/>
            <c:extLst>
              <c:ext xmlns:c16="http://schemas.microsoft.com/office/drawing/2014/chart" uri="{C3380CC4-5D6E-409C-BE32-E72D297353CC}">
                <c16:uniqueId val="{00000023-FCEF-447D-83A2-4CFBF53E078B}"/>
              </c:ext>
            </c:extLst>
          </c:dPt>
          <c:dPt>
            <c:idx val="46"/>
            <c:bubble3D val="0"/>
            <c:extLst>
              <c:ext xmlns:c16="http://schemas.microsoft.com/office/drawing/2014/chart" uri="{C3380CC4-5D6E-409C-BE32-E72D297353CC}">
                <c16:uniqueId val="{00000024-FCEF-447D-83A2-4CFBF53E078B}"/>
              </c:ext>
            </c:extLst>
          </c:dPt>
          <c:dPt>
            <c:idx val="47"/>
            <c:bubble3D val="0"/>
            <c:extLst>
              <c:ext xmlns:c16="http://schemas.microsoft.com/office/drawing/2014/chart" uri="{C3380CC4-5D6E-409C-BE32-E72D297353CC}">
                <c16:uniqueId val="{00000025-FCEF-447D-83A2-4CFBF53E078B}"/>
              </c:ext>
            </c:extLst>
          </c:dPt>
          <c:dPt>
            <c:idx val="48"/>
            <c:bubble3D val="0"/>
            <c:extLst>
              <c:ext xmlns:c16="http://schemas.microsoft.com/office/drawing/2014/chart" uri="{C3380CC4-5D6E-409C-BE32-E72D297353CC}">
                <c16:uniqueId val="{00000026-FCEF-447D-83A2-4CFBF53E078B}"/>
              </c:ext>
            </c:extLst>
          </c:dPt>
          <c:dPt>
            <c:idx val="49"/>
            <c:bubble3D val="0"/>
            <c:extLst>
              <c:ext xmlns:c16="http://schemas.microsoft.com/office/drawing/2014/chart" uri="{C3380CC4-5D6E-409C-BE32-E72D297353CC}">
                <c16:uniqueId val="{00000027-FCEF-447D-83A2-4CFBF53E078B}"/>
              </c:ext>
            </c:extLst>
          </c:dPt>
          <c:dPt>
            <c:idx val="50"/>
            <c:bubble3D val="0"/>
            <c:extLst>
              <c:ext xmlns:c16="http://schemas.microsoft.com/office/drawing/2014/chart" uri="{C3380CC4-5D6E-409C-BE32-E72D297353CC}">
                <c16:uniqueId val="{00000028-FCEF-447D-83A2-4CFBF53E078B}"/>
              </c:ext>
            </c:extLst>
          </c:dPt>
          <c:dPt>
            <c:idx val="51"/>
            <c:bubble3D val="0"/>
            <c:extLst>
              <c:ext xmlns:c16="http://schemas.microsoft.com/office/drawing/2014/chart" uri="{C3380CC4-5D6E-409C-BE32-E72D297353CC}">
                <c16:uniqueId val="{00000029-FCEF-447D-83A2-4CFBF53E078B}"/>
              </c:ext>
            </c:extLst>
          </c:dPt>
          <c:dPt>
            <c:idx val="52"/>
            <c:bubble3D val="0"/>
            <c:extLst>
              <c:ext xmlns:c16="http://schemas.microsoft.com/office/drawing/2014/chart" uri="{C3380CC4-5D6E-409C-BE32-E72D297353CC}">
                <c16:uniqueId val="{0000002A-FCEF-447D-83A2-4CFBF53E078B}"/>
              </c:ext>
            </c:extLst>
          </c:dPt>
          <c:dPt>
            <c:idx val="53"/>
            <c:bubble3D val="0"/>
            <c:extLst>
              <c:ext xmlns:c16="http://schemas.microsoft.com/office/drawing/2014/chart" uri="{C3380CC4-5D6E-409C-BE32-E72D297353CC}">
                <c16:uniqueId val="{0000002B-FCEF-447D-83A2-4CFBF53E078B}"/>
              </c:ext>
            </c:extLst>
          </c:dPt>
          <c:dPt>
            <c:idx val="54"/>
            <c:bubble3D val="0"/>
            <c:extLst>
              <c:ext xmlns:c16="http://schemas.microsoft.com/office/drawing/2014/chart" uri="{C3380CC4-5D6E-409C-BE32-E72D297353CC}">
                <c16:uniqueId val="{0000002C-FCEF-447D-83A2-4CFBF53E078B}"/>
              </c:ext>
            </c:extLst>
          </c:dPt>
          <c:cat>
            <c:strRef>
              <c:f>Sheet1!$A$2:$A$52</c:f>
              <c:strCache>
                <c:ptCount val="45"/>
                <c:pt idx="0">
                  <c:v>Massachusetts</c:v>
                </c:pt>
                <c:pt idx="1">
                  <c:v>Minnesota</c:v>
                </c:pt>
                <c:pt idx="2">
                  <c:v>Maryland</c:v>
                </c:pt>
                <c:pt idx="3">
                  <c:v>Rhode Island</c:v>
                </c:pt>
                <c:pt idx="4">
                  <c:v>Connecticut</c:v>
                </c:pt>
                <c:pt idx="5">
                  <c:v>Hawaii</c:v>
                </c:pt>
                <c:pt idx="6">
                  <c:v>New York</c:v>
                </c:pt>
                <c:pt idx="7">
                  <c:v>Iowa</c:v>
                </c:pt>
                <c:pt idx="8">
                  <c:v>New Jersey</c:v>
                </c:pt>
                <c:pt idx="9">
                  <c:v>Wisconsin</c:v>
                </c:pt>
                <c:pt idx="10">
                  <c:v>California</c:v>
                </c:pt>
                <c:pt idx="11">
                  <c:v>Delaware</c:v>
                </c:pt>
                <c:pt idx="12">
                  <c:v>Washington</c:v>
                </c:pt>
                <c:pt idx="13">
                  <c:v>Illinois</c:v>
                </c:pt>
                <c:pt idx="14">
                  <c:v>Pennsylvania</c:v>
                </c:pt>
                <c:pt idx="15">
                  <c:v>Kentucky</c:v>
                </c:pt>
                <c:pt idx="16">
                  <c:v>Michigan</c:v>
                </c:pt>
                <c:pt idx="17">
                  <c:v>New Hampshire</c:v>
                </c:pt>
                <c:pt idx="18">
                  <c:v>Colorado</c:v>
                </c:pt>
                <c:pt idx="19">
                  <c:v>New Mexico</c:v>
                </c:pt>
                <c:pt idx="20">
                  <c:v>Ohio</c:v>
                </c:pt>
                <c:pt idx="21">
                  <c:v>Utah</c:v>
                </c:pt>
                <c:pt idx="22">
                  <c:v>Oregon</c:v>
                </c:pt>
                <c:pt idx="23">
                  <c:v>South Dakota</c:v>
                </c:pt>
                <c:pt idx="24">
                  <c:v>Virginia</c:v>
                </c:pt>
                <c:pt idx="25">
                  <c:v>Nebraska</c:v>
                </c:pt>
                <c:pt idx="26">
                  <c:v>West Virginia</c:v>
                </c:pt>
                <c:pt idx="27">
                  <c:v>Arizona</c:v>
                </c:pt>
                <c:pt idx="28">
                  <c:v>Indiana</c:v>
                </c:pt>
                <c:pt idx="29">
                  <c:v>Nevada</c:v>
                </c:pt>
                <c:pt idx="30">
                  <c:v>Louisiana</c:v>
                </c:pt>
                <c:pt idx="31">
                  <c:v>Kansas</c:v>
                </c:pt>
                <c:pt idx="32">
                  <c:v>Arkansas</c:v>
                </c:pt>
                <c:pt idx="33">
                  <c:v>North Carolina</c:v>
                </c:pt>
                <c:pt idx="34">
                  <c:v>Missouri</c:v>
                </c:pt>
                <c:pt idx="35">
                  <c:v>Tennessee</c:v>
                </c:pt>
                <c:pt idx="36">
                  <c:v>South Carolina</c:v>
                </c:pt>
                <c:pt idx="37">
                  <c:v>Alabama</c:v>
                </c:pt>
                <c:pt idx="38">
                  <c:v>Wyoming</c:v>
                </c:pt>
                <c:pt idx="39">
                  <c:v>Idaho</c:v>
                </c:pt>
                <c:pt idx="40">
                  <c:v>Texas</c:v>
                </c:pt>
                <c:pt idx="41">
                  <c:v>Oklahoma</c:v>
                </c:pt>
                <c:pt idx="42">
                  <c:v>Georgia</c:v>
                </c:pt>
                <c:pt idx="43">
                  <c:v>Florida</c:v>
                </c:pt>
                <c:pt idx="44">
                  <c:v>Mississippi</c:v>
                </c:pt>
              </c:strCache>
            </c:strRef>
          </c:cat>
          <c:val>
            <c:numRef>
              <c:f>Sheet1!$C$2:$C$52</c:f>
              <c:numCache>
                <c:formatCode>General</c:formatCode>
                <c:ptCount val="45"/>
                <c:pt idx="0">
                  <c:v>6.149</c:v>
                </c:pt>
                <c:pt idx="1">
                  <c:v>7.516</c:v>
                </c:pt>
                <c:pt idx="2">
                  <c:v>8.8759999999999994</c:v>
                </c:pt>
                <c:pt idx="4">
                  <c:v>9.2240000000000002</c:v>
                </c:pt>
                <c:pt idx="6">
                  <c:v>7.88</c:v>
                </c:pt>
                <c:pt idx="7">
                  <c:v>23.666</c:v>
                </c:pt>
                <c:pt idx="8">
                  <c:v>10.692</c:v>
                </c:pt>
                <c:pt idx="9">
                  <c:v>13.273</c:v>
                </c:pt>
                <c:pt idx="10">
                  <c:v>7.7889999999999997</c:v>
                </c:pt>
                <c:pt idx="11">
                  <c:v>6.0430000000000001</c:v>
                </c:pt>
                <c:pt idx="12">
                  <c:v>14.013999999999999</c:v>
                </c:pt>
                <c:pt idx="13">
                  <c:v>12.435</c:v>
                </c:pt>
                <c:pt idx="14">
                  <c:v>10.212</c:v>
                </c:pt>
                <c:pt idx="15">
                  <c:v>8.1519999999999992</c:v>
                </c:pt>
                <c:pt idx="16">
                  <c:v>9.0690000000000008</c:v>
                </c:pt>
                <c:pt idx="18">
                  <c:v>10.4</c:v>
                </c:pt>
                <c:pt idx="20">
                  <c:v>12.176</c:v>
                </c:pt>
                <c:pt idx="22">
                  <c:v>10.849</c:v>
                </c:pt>
                <c:pt idx="24">
                  <c:v>14.779</c:v>
                </c:pt>
                <c:pt idx="25">
                  <c:v>13.904999999999999</c:v>
                </c:pt>
                <c:pt idx="26">
                  <c:v>15.176</c:v>
                </c:pt>
                <c:pt idx="27">
                  <c:v>13.368</c:v>
                </c:pt>
                <c:pt idx="28">
                  <c:v>15.493</c:v>
                </c:pt>
                <c:pt idx="29">
                  <c:v>15.095000000000001</c:v>
                </c:pt>
                <c:pt idx="30">
                  <c:v>11.334</c:v>
                </c:pt>
                <c:pt idx="31">
                  <c:v>15.074999999999999</c:v>
                </c:pt>
                <c:pt idx="32">
                  <c:v>13.281000000000001</c:v>
                </c:pt>
                <c:pt idx="33">
                  <c:v>16.027000000000001</c:v>
                </c:pt>
                <c:pt idx="34">
                  <c:v>17.515999999999998</c:v>
                </c:pt>
                <c:pt idx="35">
                  <c:v>17.452000000000002</c:v>
                </c:pt>
                <c:pt idx="36">
                  <c:v>17.484000000000002</c:v>
                </c:pt>
                <c:pt idx="37">
                  <c:v>17.867999999999999</c:v>
                </c:pt>
                <c:pt idx="40">
                  <c:v>20.504999999999999</c:v>
                </c:pt>
                <c:pt idx="41">
                  <c:v>22.074999999999999</c:v>
                </c:pt>
                <c:pt idx="42">
                  <c:v>19.21</c:v>
                </c:pt>
                <c:pt idx="43">
                  <c:v>21.370999999999999</c:v>
                </c:pt>
                <c:pt idx="44">
                  <c:v>21.43</c:v>
                </c:pt>
              </c:numCache>
            </c:numRef>
          </c:val>
          <c:smooth val="0"/>
          <c:extLst>
            <c:ext xmlns:c16="http://schemas.microsoft.com/office/drawing/2014/chart" uri="{C3380CC4-5D6E-409C-BE32-E72D297353CC}">
              <c16:uniqueId val="{0000002D-FCEF-447D-83A2-4CFBF53E078B}"/>
            </c:ext>
          </c:extLst>
        </c:ser>
        <c:ser>
          <c:idx val="2"/>
          <c:order val="2"/>
          <c:tx>
            <c:strRef>
              <c:f>Sheet1!$D$1</c:f>
              <c:strCache>
                <c:ptCount val="1"/>
                <c:pt idx="0">
                  <c:v>Latino</c:v>
                </c:pt>
              </c:strCache>
            </c:strRef>
          </c:tx>
          <c:spPr>
            <a:ln w="19050">
              <a:noFill/>
            </a:ln>
          </c:spPr>
          <c:marker>
            <c:symbol val="circle"/>
            <c:size val="9"/>
            <c:spPr>
              <a:solidFill>
                <a:schemeClr val="accent2"/>
              </a:solidFill>
              <a:ln>
                <a:noFill/>
              </a:ln>
            </c:spPr>
          </c:marker>
          <c:cat>
            <c:strRef>
              <c:f>Sheet1!$A$2:$A$52</c:f>
              <c:strCache>
                <c:ptCount val="45"/>
                <c:pt idx="0">
                  <c:v>Massachusetts</c:v>
                </c:pt>
                <c:pt idx="1">
                  <c:v>Minnesota</c:v>
                </c:pt>
                <c:pt idx="2">
                  <c:v>Maryland</c:v>
                </c:pt>
                <c:pt idx="3">
                  <c:v>Rhode Island</c:v>
                </c:pt>
                <c:pt idx="4">
                  <c:v>Connecticut</c:v>
                </c:pt>
                <c:pt idx="5">
                  <c:v>Hawaii</c:v>
                </c:pt>
                <c:pt idx="6">
                  <c:v>New York</c:v>
                </c:pt>
                <c:pt idx="7">
                  <c:v>Iowa</c:v>
                </c:pt>
                <c:pt idx="8">
                  <c:v>New Jersey</c:v>
                </c:pt>
                <c:pt idx="9">
                  <c:v>Wisconsin</c:v>
                </c:pt>
                <c:pt idx="10">
                  <c:v>California</c:v>
                </c:pt>
                <c:pt idx="11">
                  <c:v>Delaware</c:v>
                </c:pt>
                <c:pt idx="12">
                  <c:v>Washington</c:v>
                </c:pt>
                <c:pt idx="13">
                  <c:v>Illinois</c:v>
                </c:pt>
                <c:pt idx="14">
                  <c:v>Pennsylvania</c:v>
                </c:pt>
                <c:pt idx="15">
                  <c:v>Kentucky</c:v>
                </c:pt>
                <c:pt idx="16">
                  <c:v>Michigan</c:v>
                </c:pt>
                <c:pt idx="17">
                  <c:v>New Hampshire</c:v>
                </c:pt>
                <c:pt idx="18">
                  <c:v>Colorado</c:v>
                </c:pt>
                <c:pt idx="19">
                  <c:v>New Mexico</c:v>
                </c:pt>
                <c:pt idx="20">
                  <c:v>Ohio</c:v>
                </c:pt>
                <c:pt idx="21">
                  <c:v>Utah</c:v>
                </c:pt>
                <c:pt idx="22">
                  <c:v>Oregon</c:v>
                </c:pt>
                <c:pt idx="23">
                  <c:v>South Dakota</c:v>
                </c:pt>
                <c:pt idx="24">
                  <c:v>Virginia</c:v>
                </c:pt>
                <c:pt idx="25">
                  <c:v>Nebraska</c:v>
                </c:pt>
                <c:pt idx="26">
                  <c:v>West Virginia</c:v>
                </c:pt>
                <c:pt idx="27">
                  <c:v>Arizona</c:v>
                </c:pt>
                <c:pt idx="28">
                  <c:v>Indiana</c:v>
                </c:pt>
                <c:pt idx="29">
                  <c:v>Nevada</c:v>
                </c:pt>
                <c:pt idx="30">
                  <c:v>Louisiana</c:v>
                </c:pt>
                <c:pt idx="31">
                  <c:v>Kansas</c:v>
                </c:pt>
                <c:pt idx="32">
                  <c:v>Arkansas</c:v>
                </c:pt>
                <c:pt idx="33">
                  <c:v>North Carolina</c:v>
                </c:pt>
                <c:pt idx="34">
                  <c:v>Missouri</c:v>
                </c:pt>
                <c:pt idx="35">
                  <c:v>Tennessee</c:v>
                </c:pt>
                <c:pt idx="36">
                  <c:v>South Carolina</c:v>
                </c:pt>
                <c:pt idx="37">
                  <c:v>Alabama</c:v>
                </c:pt>
                <c:pt idx="38">
                  <c:v>Wyoming</c:v>
                </c:pt>
                <c:pt idx="39">
                  <c:v>Idaho</c:v>
                </c:pt>
                <c:pt idx="40">
                  <c:v>Texas</c:v>
                </c:pt>
                <c:pt idx="41">
                  <c:v>Oklahoma</c:v>
                </c:pt>
                <c:pt idx="42">
                  <c:v>Georgia</c:v>
                </c:pt>
                <c:pt idx="43">
                  <c:v>Florida</c:v>
                </c:pt>
                <c:pt idx="44">
                  <c:v>Mississippi</c:v>
                </c:pt>
              </c:strCache>
            </c:strRef>
          </c:cat>
          <c:val>
            <c:numRef>
              <c:f>Sheet1!$D$2:$D$52</c:f>
              <c:numCache>
                <c:formatCode>General</c:formatCode>
                <c:ptCount val="45"/>
                <c:pt idx="0">
                  <c:v>7.29</c:v>
                </c:pt>
                <c:pt idx="1">
                  <c:v>24.437000000000001</c:v>
                </c:pt>
                <c:pt idx="2">
                  <c:v>29.920999999999999</c:v>
                </c:pt>
                <c:pt idx="3">
                  <c:v>13.425000000000001</c:v>
                </c:pt>
                <c:pt idx="4">
                  <c:v>19.504000000000001</c:v>
                </c:pt>
                <c:pt idx="5">
                  <c:v>8.07</c:v>
                </c:pt>
                <c:pt idx="6">
                  <c:v>15.382</c:v>
                </c:pt>
                <c:pt idx="7">
                  <c:v>20.122</c:v>
                </c:pt>
                <c:pt idx="8">
                  <c:v>24.532</c:v>
                </c:pt>
                <c:pt idx="9">
                  <c:v>24.056999999999999</c:v>
                </c:pt>
                <c:pt idx="10">
                  <c:v>16.702000000000002</c:v>
                </c:pt>
                <c:pt idx="11">
                  <c:v>25.161999999999999</c:v>
                </c:pt>
                <c:pt idx="12">
                  <c:v>28.937999999999999</c:v>
                </c:pt>
                <c:pt idx="13">
                  <c:v>22.734000000000002</c:v>
                </c:pt>
                <c:pt idx="14">
                  <c:v>16.847000000000001</c:v>
                </c:pt>
                <c:pt idx="15">
                  <c:v>33.749000000000002</c:v>
                </c:pt>
                <c:pt idx="16">
                  <c:v>16.327000000000002</c:v>
                </c:pt>
                <c:pt idx="17">
                  <c:v>17.736000000000001</c:v>
                </c:pt>
                <c:pt idx="18">
                  <c:v>21.591000000000001</c:v>
                </c:pt>
                <c:pt idx="19">
                  <c:v>16.111000000000001</c:v>
                </c:pt>
                <c:pt idx="20">
                  <c:v>19.93</c:v>
                </c:pt>
                <c:pt idx="21">
                  <c:v>28.763999999999999</c:v>
                </c:pt>
                <c:pt idx="22">
                  <c:v>24.504999999999999</c:v>
                </c:pt>
                <c:pt idx="23">
                  <c:v>28.120999999999999</c:v>
                </c:pt>
                <c:pt idx="24">
                  <c:v>32.317999999999998</c:v>
                </c:pt>
                <c:pt idx="25">
                  <c:v>28.905000000000001</c:v>
                </c:pt>
                <c:pt idx="27">
                  <c:v>23.416</c:v>
                </c:pt>
                <c:pt idx="28">
                  <c:v>27.439</c:v>
                </c:pt>
                <c:pt idx="29">
                  <c:v>26.661999999999999</c:v>
                </c:pt>
                <c:pt idx="30">
                  <c:v>39.573999999999998</c:v>
                </c:pt>
                <c:pt idx="31">
                  <c:v>31.100999999999999</c:v>
                </c:pt>
                <c:pt idx="32">
                  <c:v>33.271999999999998</c:v>
                </c:pt>
                <c:pt idx="33">
                  <c:v>43.911999999999999</c:v>
                </c:pt>
                <c:pt idx="34">
                  <c:v>29.045999999999999</c:v>
                </c:pt>
                <c:pt idx="35">
                  <c:v>43.34</c:v>
                </c:pt>
                <c:pt idx="36">
                  <c:v>38.933</c:v>
                </c:pt>
                <c:pt idx="37">
                  <c:v>45.89</c:v>
                </c:pt>
                <c:pt idx="38">
                  <c:v>24.087</c:v>
                </c:pt>
                <c:pt idx="39">
                  <c:v>34.094000000000001</c:v>
                </c:pt>
                <c:pt idx="40">
                  <c:v>37.314999999999998</c:v>
                </c:pt>
                <c:pt idx="41">
                  <c:v>35.683</c:v>
                </c:pt>
                <c:pt idx="42">
                  <c:v>45.494999999999997</c:v>
                </c:pt>
                <c:pt idx="43">
                  <c:v>26.058</c:v>
                </c:pt>
                <c:pt idx="44">
                  <c:v>39.549999999999997</c:v>
                </c:pt>
              </c:numCache>
            </c:numRef>
          </c:val>
          <c:smooth val="0"/>
          <c:extLst>
            <c:ext xmlns:c16="http://schemas.microsoft.com/office/drawing/2014/chart" uri="{C3380CC4-5D6E-409C-BE32-E72D297353CC}">
              <c16:uniqueId val="{0000002E-FCEF-447D-83A2-4CFBF53E078B}"/>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553693680"/>
        <c:axId val="447317032"/>
      </c:lineChart>
      <c:catAx>
        <c:axId val="553693680"/>
        <c:scaling>
          <c:orientation val="minMax"/>
        </c:scaling>
        <c:delete val="0"/>
        <c:axPos val="b"/>
        <c:numFmt formatCode="General" sourceLinked="1"/>
        <c:majorTickMark val="none"/>
        <c:minorTickMark val="none"/>
        <c:tickLblPos val="nextTo"/>
        <c:crossAx val="447317032"/>
        <c:crosses val="autoZero"/>
        <c:auto val="1"/>
        <c:lblAlgn val="ctr"/>
        <c:lblOffset val="100"/>
        <c:noMultiLvlLbl val="0"/>
      </c:catAx>
      <c:valAx>
        <c:axId val="447317032"/>
        <c:scaling>
          <c:orientation val="minMax"/>
          <c:max val="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Tahoma" panose="020B0604030504040204" pitchFamily="34" charset="0"/>
                <a:cs typeface="Tahoma" panose="020B0604030504040204" pitchFamily="34" charset="0"/>
              </a:defRPr>
            </a:pPr>
            <a:endParaRPr lang="en-US"/>
          </a:p>
        </c:txPr>
        <c:crossAx val="553693680"/>
        <c:crosses val="autoZero"/>
        <c:crossBetween val="between"/>
      </c:valAx>
      <c:spPr>
        <a:noFill/>
        <a:ln w="25400">
          <a:noFill/>
        </a:ln>
        <a:effectLst/>
      </c:spPr>
    </c:plotArea>
    <c:plotVisOnly val="1"/>
    <c:dispBlanksAs val="gap"/>
    <c:showDLblsOverMax val="0"/>
  </c:chart>
  <c:spPr>
    <a:noFill/>
    <a:ln w="19050">
      <a:noFill/>
    </a:ln>
    <a:effectLst/>
  </c:spPr>
  <c:txPr>
    <a:bodyPr/>
    <a:lstStyle/>
    <a:p>
      <a:pPr>
        <a:defRPr>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27-4098-8CED-40E6B724CE3F}"/>
                </c:ext>
              </c:extLst>
            </c:dLbl>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27-4098-8CED-40E6B724CE3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General</c:formatCode>
                <c:ptCount val="14"/>
                <c:pt idx="0">
                  <c:v>7</c:v>
                </c:pt>
                <c:pt idx="1">
                  <c:v>7</c:v>
                </c:pt>
                <c:pt idx="2">
                  <c:v>7.2</c:v>
                </c:pt>
                <c:pt idx="3">
                  <c:v>7.4</c:v>
                </c:pt>
                <c:pt idx="4">
                  <c:v>7.4</c:v>
                </c:pt>
                <c:pt idx="5">
                  <c:v>7.6</c:v>
                </c:pt>
                <c:pt idx="6">
                  <c:v>7.7</c:v>
                </c:pt>
                <c:pt idx="7">
                  <c:v>8</c:v>
                </c:pt>
                <c:pt idx="8">
                  <c:v>8.1999999999999993</c:v>
                </c:pt>
                <c:pt idx="9">
                  <c:v>8.5</c:v>
                </c:pt>
                <c:pt idx="10">
                  <c:v>9.1</c:v>
                </c:pt>
                <c:pt idx="11">
                  <c:v>9.5</c:v>
                </c:pt>
                <c:pt idx="12">
                  <c:v>9.6</c:v>
                </c:pt>
                <c:pt idx="13">
                  <c:v>9.9</c:v>
                </c:pt>
              </c:numCache>
            </c:numRef>
          </c:val>
          <c:smooth val="0"/>
          <c:extLst>
            <c:ext xmlns:c16="http://schemas.microsoft.com/office/drawing/2014/chart" uri="{C3380CC4-5D6E-409C-BE32-E72D297353CC}">
              <c16:uniqueId val="{00000002-3E27-4098-8CED-40E6B724CE3F}"/>
            </c:ext>
          </c:extLst>
        </c:ser>
        <c:ser>
          <c:idx val="1"/>
          <c:order val="1"/>
          <c:tx>
            <c:strRef>
              <c:f>Sheet1!$C$1</c:f>
              <c:strCache>
                <c:ptCount val="1"/>
                <c:pt idx="0">
                  <c:v>Suicide</c:v>
                </c:pt>
              </c:strCache>
            </c:strRef>
          </c:tx>
          <c:spPr>
            <a:ln w="28575" cap="rnd">
              <a:solidFill>
                <a:schemeClr val="accent1">
                  <a:lumMod val="60000"/>
                  <a:lumOff val="40000"/>
                </a:schemeClr>
              </a:solidFill>
              <a:round/>
            </a:ln>
            <a:effectLst/>
          </c:spPr>
          <c:marker>
            <c:symbol val="circle"/>
            <c:size val="8"/>
            <c:spPr>
              <a:solidFill>
                <a:schemeClr val="accent1">
                  <a:lumMod val="60000"/>
                  <a:lumOff val="40000"/>
                </a:schemeClr>
              </a:solidFill>
              <a:ln w="9525">
                <a:solidFill>
                  <a:schemeClr val="accent1">
                    <a:lumMod val="60000"/>
                    <a:lumOff val="4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27-4098-8CED-40E6B724CE3F}"/>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27-4098-8CED-40E6B724CE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60000"/>
                        <a:lumOff val="40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General</c:formatCode>
                <c:ptCount val="14"/>
                <c:pt idx="0">
                  <c:v>10.9</c:v>
                </c:pt>
                <c:pt idx="1">
                  <c:v>11</c:v>
                </c:pt>
                <c:pt idx="2">
                  <c:v>11.3</c:v>
                </c:pt>
                <c:pt idx="3">
                  <c:v>11.6</c:v>
                </c:pt>
                <c:pt idx="4">
                  <c:v>11.8</c:v>
                </c:pt>
                <c:pt idx="5">
                  <c:v>12.1</c:v>
                </c:pt>
                <c:pt idx="6">
                  <c:v>12.3</c:v>
                </c:pt>
                <c:pt idx="7">
                  <c:v>12.6</c:v>
                </c:pt>
                <c:pt idx="8">
                  <c:v>12.6</c:v>
                </c:pt>
                <c:pt idx="9">
                  <c:v>13</c:v>
                </c:pt>
                <c:pt idx="10">
                  <c:v>13.3</c:v>
                </c:pt>
                <c:pt idx="11">
                  <c:v>13.5</c:v>
                </c:pt>
                <c:pt idx="12">
                  <c:v>14</c:v>
                </c:pt>
                <c:pt idx="13">
                  <c:v>14.2</c:v>
                </c:pt>
              </c:numCache>
            </c:numRef>
          </c:val>
          <c:smooth val="0"/>
          <c:extLst>
            <c:ext xmlns:c16="http://schemas.microsoft.com/office/drawing/2014/chart" uri="{C3380CC4-5D6E-409C-BE32-E72D297353CC}">
              <c16:uniqueId val="{00000005-3E27-4098-8CED-40E6B724CE3F}"/>
            </c:ext>
          </c:extLst>
        </c:ser>
        <c:ser>
          <c:idx val="2"/>
          <c:order val="2"/>
          <c:tx>
            <c:strRef>
              <c:f>Sheet1!$D$1</c:f>
              <c:strCache>
                <c:ptCount val="1"/>
                <c:pt idx="0">
                  <c:v>Drugs</c:v>
                </c:pt>
              </c:strCache>
            </c:strRef>
          </c:tx>
          <c:spPr>
            <a:ln w="28575" cap="rnd">
              <a:solidFill>
                <a:schemeClr val="accent5"/>
              </a:solidFill>
              <a:round/>
            </a:ln>
            <a:effectLst/>
          </c:spPr>
          <c:marker>
            <c:symbol val="circle"/>
            <c:size val="8"/>
            <c:spPr>
              <a:solidFill>
                <a:schemeClr val="accent5"/>
              </a:solidFill>
              <a:ln w="9525">
                <a:solidFill>
                  <a:schemeClr val="accent5"/>
                </a:solidFill>
              </a:ln>
              <a:effectLst/>
            </c:spPr>
          </c:marker>
          <c:dLbls>
            <c:dLbl>
              <c:idx val="0"/>
              <c:layout>
                <c:manualLayout>
                  <c:x val="-3.2526584471636526E-2"/>
                  <c:y val="5.0697596989268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27-4098-8CED-40E6B724CE3F}"/>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27-4098-8CED-40E6B724CE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General</c:formatCode>
                <c:ptCount val="14"/>
                <c:pt idx="0">
                  <c:v>10.1</c:v>
                </c:pt>
                <c:pt idx="1">
                  <c:v>11.5</c:v>
                </c:pt>
                <c:pt idx="2">
                  <c:v>11.9</c:v>
                </c:pt>
                <c:pt idx="3">
                  <c:v>11.9</c:v>
                </c:pt>
                <c:pt idx="4">
                  <c:v>11.9</c:v>
                </c:pt>
                <c:pt idx="5">
                  <c:v>12.3</c:v>
                </c:pt>
                <c:pt idx="6">
                  <c:v>13.2</c:v>
                </c:pt>
                <c:pt idx="7">
                  <c:v>13.1</c:v>
                </c:pt>
                <c:pt idx="8">
                  <c:v>13.8</c:v>
                </c:pt>
                <c:pt idx="9">
                  <c:v>14.7</c:v>
                </c:pt>
                <c:pt idx="10">
                  <c:v>16.3</c:v>
                </c:pt>
                <c:pt idx="11">
                  <c:v>19.8</c:v>
                </c:pt>
                <c:pt idx="12">
                  <c:v>21.7</c:v>
                </c:pt>
                <c:pt idx="13">
                  <c:v>20.7</c:v>
                </c:pt>
              </c:numCache>
            </c:numRef>
          </c:val>
          <c:smooth val="0"/>
          <c:extLst>
            <c:ext xmlns:c16="http://schemas.microsoft.com/office/drawing/2014/chart" uri="{C3380CC4-5D6E-409C-BE32-E72D297353CC}">
              <c16:uniqueId val="{00000008-3E27-4098-8CED-40E6B724CE3F}"/>
            </c:ext>
          </c:extLst>
        </c:ser>
        <c:dLbls>
          <c:dLblPos val="t"/>
          <c:showLegendKey val="0"/>
          <c:showVal val="1"/>
          <c:showCatName val="0"/>
          <c:showSerName val="0"/>
          <c:showPercent val="0"/>
          <c:showBubbleSize val="0"/>
        </c:dLbls>
        <c:marker val="1"/>
        <c:smooth val="0"/>
        <c:axId val="775895312"/>
        <c:axId val="775896296"/>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Combined Total: Alcohol, Suicide, or Drugs ("Deaths of Despair")</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elete val="1"/>
                </c:dLbls>
                <c:cat>
                  <c:numRef>
                    <c:extLst>
                      <c:ext uri="{02D57815-91ED-43cb-92C2-25804820EDAC}">
                        <c15:formulaRef>
                          <c15:sqref>Sheet1!$A$2:$A$15</c15:sqref>
                        </c15:formulaRef>
                      </c:ext>
                    </c:extLst>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extLst>
                      <c:ext uri="{02D57815-91ED-43cb-92C2-25804820EDAC}">
                        <c15:formulaRef>
                          <c15:sqref>Sheet1!$E$2:$E$15</c15:sqref>
                        </c15:formulaRef>
                      </c:ext>
                    </c:extLst>
                    <c:numCache>
                      <c:formatCode>General</c:formatCode>
                      <c:ptCount val="14"/>
                      <c:pt idx="0">
                        <c:v>28.6</c:v>
                      </c:pt>
                      <c:pt idx="1">
                        <c:v>29.9</c:v>
                      </c:pt>
                      <c:pt idx="2">
                        <c:v>31.2</c:v>
                      </c:pt>
                      <c:pt idx="3">
                        <c:v>31.7</c:v>
                      </c:pt>
                      <c:pt idx="4">
                        <c:v>31.9</c:v>
                      </c:pt>
                      <c:pt idx="5">
                        <c:v>32.799999999999997</c:v>
                      </c:pt>
                      <c:pt idx="6">
                        <c:v>34.200000000000003</c:v>
                      </c:pt>
                      <c:pt idx="7">
                        <c:v>34.6</c:v>
                      </c:pt>
                      <c:pt idx="8">
                        <c:v>35.6</c:v>
                      </c:pt>
                      <c:pt idx="9">
                        <c:v>37.200000000000003</c:v>
                      </c:pt>
                      <c:pt idx="10">
                        <c:v>39.700000000000003</c:v>
                      </c:pt>
                      <c:pt idx="11">
                        <c:v>43.2</c:v>
                      </c:pt>
                    </c:numCache>
                  </c:numRef>
                </c:val>
                <c:smooth val="0"/>
                <c:extLst>
                  <c:ext xmlns:c16="http://schemas.microsoft.com/office/drawing/2014/chart" uri="{C3380CC4-5D6E-409C-BE32-E72D297353CC}">
                    <c16:uniqueId val="{00000009-3E27-4098-8CED-40E6B724CE3F}"/>
                  </c:ext>
                </c:extLst>
              </c15:ser>
            </c15:filteredLineSeries>
          </c:ext>
        </c:extLst>
      </c:lineChart>
      <c:catAx>
        <c:axId val="77589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5896296"/>
        <c:crosses val="autoZero"/>
        <c:auto val="1"/>
        <c:lblAlgn val="ctr"/>
        <c:lblOffset val="100"/>
        <c:noMultiLvlLbl val="0"/>
      </c:catAx>
      <c:valAx>
        <c:axId val="775896296"/>
        <c:scaling>
          <c:orientation val="minMax"/>
          <c:max val="25"/>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58953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Overall Drug Overdoses</c:v>
                </c:pt>
              </c:strCache>
            </c:strRef>
          </c:tx>
          <c:spPr>
            <a:solidFill>
              <a:schemeClr val="accent1"/>
            </a:solidFill>
            <a:ln>
              <a:noFill/>
            </a:ln>
            <a:effectLst/>
          </c:spPr>
          <c:cat>
            <c:numRef>
              <c:f>Sheet1!$A$2:$A$11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11.9</c:v>
                </c:pt>
                <c:pt idx="1">
                  <c:v>12.3</c:v>
                </c:pt>
                <c:pt idx="2">
                  <c:v>13.2</c:v>
                </c:pt>
                <c:pt idx="3">
                  <c:v>13.1</c:v>
                </c:pt>
                <c:pt idx="4">
                  <c:v>13.8</c:v>
                </c:pt>
                <c:pt idx="5">
                  <c:v>14.7</c:v>
                </c:pt>
                <c:pt idx="6">
                  <c:v>16.3</c:v>
                </c:pt>
                <c:pt idx="7">
                  <c:v>19.8</c:v>
                </c:pt>
                <c:pt idx="8">
                  <c:v>21.7</c:v>
                </c:pt>
                <c:pt idx="9">
                  <c:v>20.7</c:v>
                </c:pt>
              </c:numCache>
            </c:numRef>
          </c:val>
          <c:extLst>
            <c:ext xmlns:c16="http://schemas.microsoft.com/office/drawing/2014/chart" uri="{C3380CC4-5D6E-409C-BE32-E72D297353CC}">
              <c16:uniqueId val="{00000000-350C-4292-845B-E0086F88AB4D}"/>
            </c:ext>
          </c:extLst>
        </c:ser>
        <c:ser>
          <c:idx val="1"/>
          <c:order val="1"/>
          <c:tx>
            <c:strRef>
              <c:f>Sheet1!$C$1</c:f>
              <c:strCache>
                <c:ptCount val="1"/>
                <c:pt idx="0">
                  <c:v>All Opioid</c:v>
                </c:pt>
              </c:strCache>
            </c:strRef>
          </c:tx>
          <c:spPr>
            <a:solidFill>
              <a:schemeClr val="accent3">
                <a:lumMod val="40000"/>
                <a:lumOff val="60000"/>
              </a:schemeClr>
            </a:solidFill>
            <a:ln>
              <a:noFill/>
            </a:ln>
            <a:effectLst/>
          </c:spPr>
          <c:cat>
            <c:numRef>
              <c:f>Sheet1!$A$2:$A$11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Sheet1!$C$2:$C$11</c:f>
              <c:numCache>
                <c:formatCode>General</c:formatCode>
                <c:ptCount val="10"/>
                <c:pt idx="0">
                  <c:v>6.6</c:v>
                </c:pt>
                <c:pt idx="1">
                  <c:v>6.8</c:v>
                </c:pt>
                <c:pt idx="2">
                  <c:v>7.3</c:v>
                </c:pt>
                <c:pt idx="3">
                  <c:v>7.4</c:v>
                </c:pt>
                <c:pt idx="4">
                  <c:v>7.9</c:v>
                </c:pt>
                <c:pt idx="5">
                  <c:v>9</c:v>
                </c:pt>
                <c:pt idx="6">
                  <c:v>10.4</c:v>
                </c:pt>
                <c:pt idx="7">
                  <c:v>13.3</c:v>
                </c:pt>
                <c:pt idx="8">
                  <c:v>14.9</c:v>
                </c:pt>
                <c:pt idx="9">
                  <c:v>14.6</c:v>
                </c:pt>
              </c:numCache>
            </c:numRef>
          </c:val>
          <c:extLst>
            <c:ext xmlns:c16="http://schemas.microsoft.com/office/drawing/2014/chart" uri="{C3380CC4-5D6E-409C-BE32-E72D297353CC}">
              <c16:uniqueId val="{00000001-350C-4292-845B-E0086F88AB4D}"/>
            </c:ext>
          </c:extLst>
        </c:ser>
        <c:ser>
          <c:idx val="2"/>
          <c:order val="2"/>
          <c:tx>
            <c:strRef>
              <c:f>Sheet1!$D$1</c:f>
              <c:strCache>
                <c:ptCount val="1"/>
                <c:pt idx="0">
                  <c:v>Synthetic Opioids</c:v>
                </c:pt>
              </c:strCache>
            </c:strRef>
          </c:tx>
          <c:spPr>
            <a:solidFill>
              <a:schemeClr val="accent3"/>
            </a:solidFill>
            <a:ln w="25400">
              <a:noFill/>
            </a:ln>
            <a:effectLst/>
          </c:spPr>
          <c:cat>
            <c:numRef>
              <c:f>Sheet1!$A$2:$A$11</c:f>
              <c:numCache>
                <c:formatCode>0</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Sheet1!$D$2:$D$11</c:f>
              <c:numCache>
                <c:formatCode>General</c:formatCode>
                <c:ptCount val="10"/>
                <c:pt idx="0">
                  <c:v>1</c:v>
                </c:pt>
                <c:pt idx="1">
                  <c:v>1</c:v>
                </c:pt>
                <c:pt idx="2">
                  <c:v>0.8</c:v>
                </c:pt>
                <c:pt idx="3">
                  <c:v>0.8</c:v>
                </c:pt>
                <c:pt idx="4">
                  <c:v>1</c:v>
                </c:pt>
                <c:pt idx="5">
                  <c:v>1.8</c:v>
                </c:pt>
                <c:pt idx="6">
                  <c:v>3.1</c:v>
                </c:pt>
                <c:pt idx="7">
                  <c:v>6.2</c:v>
                </c:pt>
                <c:pt idx="8">
                  <c:v>9</c:v>
                </c:pt>
                <c:pt idx="9">
                  <c:v>9.9</c:v>
                </c:pt>
              </c:numCache>
            </c:numRef>
          </c:val>
          <c:extLst>
            <c:ext xmlns:c16="http://schemas.microsoft.com/office/drawing/2014/chart" uri="{C3380CC4-5D6E-409C-BE32-E72D297353CC}">
              <c16:uniqueId val="{00000002-350C-4292-845B-E0086F88AB4D}"/>
            </c:ext>
          </c:extLst>
        </c:ser>
        <c:dLbls>
          <c:showLegendKey val="0"/>
          <c:showVal val="0"/>
          <c:showCatName val="0"/>
          <c:showSerName val="0"/>
          <c:showPercent val="0"/>
          <c:showBubbleSize val="0"/>
        </c:dLbls>
        <c:axId val="552528416"/>
        <c:axId val="751062624"/>
      </c:areaChart>
      <c:catAx>
        <c:axId val="5525284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062624"/>
        <c:crosses val="autoZero"/>
        <c:auto val="1"/>
        <c:lblAlgn val="ctr"/>
        <c:lblOffset val="100"/>
        <c:noMultiLvlLbl val="0"/>
      </c:catAx>
      <c:valAx>
        <c:axId val="7510626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528416"/>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 Expectancy (2017)</c:v>
                </c:pt>
              </c:strCache>
            </c:strRef>
          </c:tx>
          <c:spPr>
            <a:solidFill>
              <a:schemeClr val="bg2"/>
            </a:solidFill>
            <a:ln>
              <a:noFill/>
            </a:ln>
            <a:effectLst/>
          </c:spPr>
          <c:invertIfNegative val="0"/>
          <c:cat>
            <c:strRef>
              <c:f>Sheet1!$A$2:$A$51</c:f>
              <c:strCache>
                <c:ptCount val="50"/>
                <c:pt idx="0">
                  <c:v>West Virginia</c:v>
                </c:pt>
                <c:pt idx="1">
                  <c:v>Mississippi</c:v>
                </c:pt>
                <c:pt idx="2">
                  <c:v>Kentucky</c:v>
                </c:pt>
                <c:pt idx="3">
                  <c:v>Alabama</c:v>
                </c:pt>
                <c:pt idx="4">
                  <c:v>Arkansas</c:v>
                </c:pt>
                <c:pt idx="5">
                  <c:v>Louisiana</c:v>
                </c:pt>
                <c:pt idx="6">
                  <c:v>Oklahoma</c:v>
                </c:pt>
                <c:pt idx="7">
                  <c:v>Tennessee</c:v>
                </c:pt>
                <c:pt idx="8">
                  <c:v>Ohio</c:v>
                </c:pt>
                <c:pt idx="9">
                  <c:v>Indiana</c:v>
                </c:pt>
                <c:pt idx="10">
                  <c:v>South Carolina</c:v>
                </c:pt>
                <c:pt idx="11">
                  <c:v>Missouri</c:v>
                </c:pt>
                <c:pt idx="12">
                  <c:v>Georgia</c:v>
                </c:pt>
                <c:pt idx="13">
                  <c:v>North Carolina</c:v>
                </c:pt>
                <c:pt idx="14">
                  <c:v>New Mexico</c:v>
                </c:pt>
                <c:pt idx="15">
                  <c:v>Michigan</c:v>
                </c:pt>
                <c:pt idx="16">
                  <c:v>Pennsylvania</c:v>
                </c:pt>
                <c:pt idx="17">
                  <c:v>Nevada</c:v>
                </c:pt>
                <c:pt idx="18">
                  <c:v>Delaware</c:v>
                </c:pt>
                <c:pt idx="19">
                  <c:v>Kansas</c:v>
                </c:pt>
                <c:pt idx="20">
                  <c:v>Alaska</c:v>
                </c:pt>
                <c:pt idx="21">
                  <c:v>Maine</c:v>
                </c:pt>
                <c:pt idx="22">
                  <c:v>Montana</c:v>
                </c:pt>
                <c:pt idx="23">
                  <c:v>Texas</c:v>
                </c:pt>
                <c:pt idx="24">
                  <c:v>South Dakota</c:v>
                </c:pt>
                <c:pt idx="25">
                  <c:v>Maryland</c:v>
                </c:pt>
                <c:pt idx="26">
                  <c:v>Illinois</c:v>
                </c:pt>
                <c:pt idx="27">
                  <c:v>Wyoming</c:v>
                </c:pt>
                <c:pt idx="28">
                  <c:v>Idaho</c:v>
                </c:pt>
                <c:pt idx="29">
                  <c:v>Iowa</c:v>
                </c:pt>
                <c:pt idx="30">
                  <c:v>Virginia</c:v>
                </c:pt>
                <c:pt idx="31">
                  <c:v>Wisconsin</c:v>
                </c:pt>
                <c:pt idx="32">
                  <c:v>Nebraska</c:v>
                </c:pt>
                <c:pt idx="33">
                  <c:v>Florida</c:v>
                </c:pt>
                <c:pt idx="34">
                  <c:v>Arizona</c:v>
                </c:pt>
                <c:pt idx="35">
                  <c:v>New Hampshire</c:v>
                </c:pt>
                <c:pt idx="36">
                  <c:v>Oregon</c:v>
                </c:pt>
                <c:pt idx="37">
                  <c:v>Rhode Island</c:v>
                </c:pt>
                <c:pt idx="38">
                  <c:v>Vermont</c:v>
                </c:pt>
                <c:pt idx="39">
                  <c:v>Utah</c:v>
                </c:pt>
                <c:pt idx="40">
                  <c:v>North Dakota</c:v>
                </c:pt>
                <c:pt idx="41">
                  <c:v>Washington</c:v>
                </c:pt>
                <c:pt idx="42">
                  <c:v>New Jersey</c:v>
                </c:pt>
                <c:pt idx="43">
                  <c:v>Colorado</c:v>
                </c:pt>
                <c:pt idx="44">
                  <c:v>Massachusetts</c:v>
                </c:pt>
                <c:pt idx="45">
                  <c:v>Connecticut</c:v>
                </c:pt>
                <c:pt idx="46">
                  <c:v>Minnesota</c:v>
                </c:pt>
                <c:pt idx="47">
                  <c:v>New York</c:v>
                </c:pt>
                <c:pt idx="48">
                  <c:v>California</c:v>
                </c:pt>
                <c:pt idx="49">
                  <c:v>Hawaii</c:v>
                </c:pt>
              </c:strCache>
            </c:strRef>
          </c:cat>
          <c:val>
            <c:numRef>
              <c:f>Sheet1!$B$2:$B$51</c:f>
              <c:numCache>
                <c:formatCode>General</c:formatCode>
                <c:ptCount val="50"/>
                <c:pt idx="0">
                  <c:v>74.650000000000006</c:v>
                </c:pt>
                <c:pt idx="1">
                  <c:v>74.77</c:v>
                </c:pt>
                <c:pt idx="2">
                  <c:v>75.319999999999993</c:v>
                </c:pt>
                <c:pt idx="3">
                  <c:v>75.41</c:v>
                </c:pt>
                <c:pt idx="4">
                  <c:v>75.650000000000006</c:v>
                </c:pt>
                <c:pt idx="5">
                  <c:v>75.8</c:v>
                </c:pt>
                <c:pt idx="6">
                  <c:v>75.8</c:v>
                </c:pt>
                <c:pt idx="7">
                  <c:v>75.819999999999993</c:v>
                </c:pt>
                <c:pt idx="8">
                  <c:v>76.64</c:v>
                </c:pt>
                <c:pt idx="9">
                  <c:v>76.81</c:v>
                </c:pt>
                <c:pt idx="10">
                  <c:v>76.89</c:v>
                </c:pt>
                <c:pt idx="11">
                  <c:v>77.180000000000007</c:v>
                </c:pt>
                <c:pt idx="12">
                  <c:v>77.63</c:v>
                </c:pt>
                <c:pt idx="13">
                  <c:v>77.78</c:v>
                </c:pt>
                <c:pt idx="14">
                  <c:v>77.81</c:v>
                </c:pt>
                <c:pt idx="15">
                  <c:v>78</c:v>
                </c:pt>
                <c:pt idx="16">
                  <c:v>78.06</c:v>
                </c:pt>
                <c:pt idx="17">
                  <c:v>78.069999999999993</c:v>
                </c:pt>
                <c:pt idx="18">
                  <c:v>78.28</c:v>
                </c:pt>
                <c:pt idx="19">
                  <c:v>78.38</c:v>
                </c:pt>
                <c:pt idx="20">
                  <c:v>78.42</c:v>
                </c:pt>
                <c:pt idx="21">
                  <c:v>78.489999999999995</c:v>
                </c:pt>
                <c:pt idx="22">
                  <c:v>78.64</c:v>
                </c:pt>
                <c:pt idx="23">
                  <c:v>78.760000000000005</c:v>
                </c:pt>
                <c:pt idx="24">
                  <c:v>78.78</c:v>
                </c:pt>
                <c:pt idx="25">
                  <c:v>78.87</c:v>
                </c:pt>
                <c:pt idx="26">
                  <c:v>79.08</c:v>
                </c:pt>
                <c:pt idx="27">
                  <c:v>79.08</c:v>
                </c:pt>
                <c:pt idx="28">
                  <c:v>79.22</c:v>
                </c:pt>
                <c:pt idx="29">
                  <c:v>79.260000000000005</c:v>
                </c:pt>
                <c:pt idx="30">
                  <c:v>79.27</c:v>
                </c:pt>
                <c:pt idx="31">
                  <c:v>79.400000000000006</c:v>
                </c:pt>
                <c:pt idx="32">
                  <c:v>79.42</c:v>
                </c:pt>
                <c:pt idx="33">
                  <c:v>79.48</c:v>
                </c:pt>
                <c:pt idx="34">
                  <c:v>79.510000000000005</c:v>
                </c:pt>
                <c:pt idx="35">
                  <c:v>79.52</c:v>
                </c:pt>
                <c:pt idx="36">
                  <c:v>79.569999999999993</c:v>
                </c:pt>
                <c:pt idx="37">
                  <c:v>79.66</c:v>
                </c:pt>
                <c:pt idx="38">
                  <c:v>79.680000000000007</c:v>
                </c:pt>
                <c:pt idx="39">
                  <c:v>79.739999999999995</c:v>
                </c:pt>
                <c:pt idx="40">
                  <c:v>79.83</c:v>
                </c:pt>
                <c:pt idx="41">
                  <c:v>80.180000000000007</c:v>
                </c:pt>
                <c:pt idx="42">
                  <c:v>80.19</c:v>
                </c:pt>
                <c:pt idx="43">
                  <c:v>80.31</c:v>
                </c:pt>
                <c:pt idx="44">
                  <c:v>80.37</c:v>
                </c:pt>
                <c:pt idx="45">
                  <c:v>80.709999999999994</c:v>
                </c:pt>
                <c:pt idx="46">
                  <c:v>80.78</c:v>
                </c:pt>
                <c:pt idx="47">
                  <c:v>81</c:v>
                </c:pt>
                <c:pt idx="48">
                  <c:v>81.19</c:v>
                </c:pt>
                <c:pt idx="49">
                  <c:v>81.62</c:v>
                </c:pt>
              </c:numCache>
            </c:numRef>
          </c:val>
          <c:extLst>
            <c:ext xmlns:c16="http://schemas.microsoft.com/office/drawing/2014/chart" uri="{C3380CC4-5D6E-409C-BE32-E72D297353CC}">
              <c16:uniqueId val="{00000000-DF5F-45F3-965A-1F03991B00AC}"/>
            </c:ext>
          </c:extLst>
        </c:ser>
        <c:dLbls>
          <c:showLegendKey val="0"/>
          <c:showVal val="0"/>
          <c:showCatName val="0"/>
          <c:showSerName val="0"/>
          <c:showPercent val="0"/>
          <c:showBubbleSize val="0"/>
        </c:dLbls>
        <c:gapWidth val="50"/>
        <c:axId val="710904352"/>
        <c:axId val="646791088"/>
      </c:barChart>
      <c:lineChart>
        <c:grouping val="standard"/>
        <c:varyColors val="0"/>
        <c:ser>
          <c:idx val="1"/>
          <c:order val="1"/>
          <c:tx>
            <c:strRef>
              <c:f>Sheet1!$C$1</c:f>
              <c:strCache>
                <c:ptCount val="1"/>
                <c:pt idx="0">
                  <c:v>Mortality Amenable to Healthcare (2016-17)</c:v>
                </c:pt>
              </c:strCache>
            </c:strRef>
          </c:tx>
          <c:spPr>
            <a:ln w="28575" cap="rnd">
              <a:noFill/>
              <a:round/>
            </a:ln>
            <a:effectLst/>
          </c:spPr>
          <c:marker>
            <c:symbol val="circle"/>
            <c:size val="7"/>
            <c:spPr>
              <a:solidFill>
                <a:schemeClr val="accent1"/>
              </a:solidFill>
              <a:ln w="9525">
                <a:noFill/>
              </a:ln>
              <a:effectLst/>
            </c:spPr>
          </c:marker>
          <c:cat>
            <c:strRef>
              <c:f>Sheet1!$A$2:$A$51</c:f>
              <c:strCache>
                <c:ptCount val="50"/>
                <c:pt idx="0">
                  <c:v>West Virginia</c:v>
                </c:pt>
                <c:pt idx="1">
                  <c:v>Mississippi</c:v>
                </c:pt>
                <c:pt idx="2">
                  <c:v>Kentucky</c:v>
                </c:pt>
                <c:pt idx="3">
                  <c:v>Alabama</c:v>
                </c:pt>
                <c:pt idx="4">
                  <c:v>Arkansas</c:v>
                </c:pt>
                <c:pt idx="5">
                  <c:v>Louisiana</c:v>
                </c:pt>
                <c:pt idx="6">
                  <c:v>Oklahoma</c:v>
                </c:pt>
                <c:pt idx="7">
                  <c:v>Tennessee</c:v>
                </c:pt>
                <c:pt idx="8">
                  <c:v>Ohio</c:v>
                </c:pt>
                <c:pt idx="9">
                  <c:v>Indiana</c:v>
                </c:pt>
                <c:pt idx="10">
                  <c:v>South Carolina</c:v>
                </c:pt>
                <c:pt idx="11">
                  <c:v>Missouri</c:v>
                </c:pt>
                <c:pt idx="12">
                  <c:v>Georgia</c:v>
                </c:pt>
                <c:pt idx="13">
                  <c:v>North Carolina</c:v>
                </c:pt>
                <c:pt idx="14">
                  <c:v>New Mexico</c:v>
                </c:pt>
                <c:pt idx="15">
                  <c:v>Michigan</c:v>
                </c:pt>
                <c:pt idx="16">
                  <c:v>Pennsylvania</c:v>
                </c:pt>
                <c:pt idx="17">
                  <c:v>Nevada</c:v>
                </c:pt>
                <c:pt idx="18">
                  <c:v>Delaware</c:v>
                </c:pt>
                <c:pt idx="19">
                  <c:v>Kansas</c:v>
                </c:pt>
                <c:pt idx="20">
                  <c:v>Alaska</c:v>
                </c:pt>
                <c:pt idx="21">
                  <c:v>Maine</c:v>
                </c:pt>
                <c:pt idx="22">
                  <c:v>Montana</c:v>
                </c:pt>
                <c:pt idx="23">
                  <c:v>Texas</c:v>
                </c:pt>
                <c:pt idx="24">
                  <c:v>South Dakota</c:v>
                </c:pt>
                <c:pt idx="25">
                  <c:v>Maryland</c:v>
                </c:pt>
                <c:pt idx="26">
                  <c:v>Illinois</c:v>
                </c:pt>
                <c:pt idx="27">
                  <c:v>Wyoming</c:v>
                </c:pt>
                <c:pt idx="28">
                  <c:v>Idaho</c:v>
                </c:pt>
                <c:pt idx="29">
                  <c:v>Iowa</c:v>
                </c:pt>
                <c:pt idx="30">
                  <c:v>Virginia</c:v>
                </c:pt>
                <c:pt idx="31">
                  <c:v>Wisconsin</c:v>
                </c:pt>
                <c:pt idx="32">
                  <c:v>Nebraska</c:v>
                </c:pt>
                <c:pt idx="33">
                  <c:v>Florida</c:v>
                </c:pt>
                <c:pt idx="34">
                  <c:v>Arizona</c:v>
                </c:pt>
                <c:pt idx="35">
                  <c:v>New Hampshire</c:v>
                </c:pt>
                <c:pt idx="36">
                  <c:v>Oregon</c:v>
                </c:pt>
                <c:pt idx="37">
                  <c:v>Rhode Island</c:v>
                </c:pt>
                <c:pt idx="38">
                  <c:v>Vermont</c:v>
                </c:pt>
                <c:pt idx="39">
                  <c:v>Utah</c:v>
                </c:pt>
                <c:pt idx="40">
                  <c:v>North Dakota</c:v>
                </c:pt>
                <c:pt idx="41">
                  <c:v>Washington</c:v>
                </c:pt>
                <c:pt idx="42">
                  <c:v>New Jersey</c:v>
                </c:pt>
                <c:pt idx="43">
                  <c:v>Colorado</c:v>
                </c:pt>
                <c:pt idx="44">
                  <c:v>Massachusetts</c:v>
                </c:pt>
                <c:pt idx="45">
                  <c:v>Connecticut</c:v>
                </c:pt>
                <c:pt idx="46">
                  <c:v>Minnesota</c:v>
                </c:pt>
                <c:pt idx="47">
                  <c:v>New York</c:v>
                </c:pt>
                <c:pt idx="48">
                  <c:v>California</c:v>
                </c:pt>
                <c:pt idx="49">
                  <c:v>Hawaii</c:v>
                </c:pt>
              </c:strCache>
            </c:strRef>
          </c:cat>
          <c:val>
            <c:numRef>
              <c:f>Sheet1!$C$2:$C$51</c:f>
              <c:numCache>
                <c:formatCode>General</c:formatCode>
                <c:ptCount val="50"/>
                <c:pt idx="0">
                  <c:v>108.9</c:v>
                </c:pt>
                <c:pt idx="1">
                  <c:v>143.4</c:v>
                </c:pt>
                <c:pt idx="2">
                  <c:v>113.1</c:v>
                </c:pt>
                <c:pt idx="3">
                  <c:v>112</c:v>
                </c:pt>
                <c:pt idx="4">
                  <c:v>127.5</c:v>
                </c:pt>
                <c:pt idx="5">
                  <c:v>122.2</c:v>
                </c:pt>
                <c:pt idx="6">
                  <c:v>129.5</c:v>
                </c:pt>
                <c:pt idx="7">
                  <c:v>114.4</c:v>
                </c:pt>
                <c:pt idx="8">
                  <c:v>95.9</c:v>
                </c:pt>
                <c:pt idx="9">
                  <c:v>94.4</c:v>
                </c:pt>
                <c:pt idx="10">
                  <c:v>99.9</c:v>
                </c:pt>
                <c:pt idx="11">
                  <c:v>95.7</c:v>
                </c:pt>
                <c:pt idx="12">
                  <c:v>103.3</c:v>
                </c:pt>
                <c:pt idx="13">
                  <c:v>92.5</c:v>
                </c:pt>
                <c:pt idx="14">
                  <c:v>86.4</c:v>
                </c:pt>
                <c:pt idx="15">
                  <c:v>92.3</c:v>
                </c:pt>
                <c:pt idx="16">
                  <c:v>81.7</c:v>
                </c:pt>
                <c:pt idx="17">
                  <c:v>97.3</c:v>
                </c:pt>
                <c:pt idx="18">
                  <c:v>88.5</c:v>
                </c:pt>
                <c:pt idx="19">
                  <c:v>80.099999999999994</c:v>
                </c:pt>
                <c:pt idx="20">
                  <c:v>74.7</c:v>
                </c:pt>
                <c:pt idx="21">
                  <c:v>66.3</c:v>
                </c:pt>
                <c:pt idx="22">
                  <c:v>70.3</c:v>
                </c:pt>
                <c:pt idx="23">
                  <c:v>95</c:v>
                </c:pt>
                <c:pt idx="24">
                  <c:v>78.7</c:v>
                </c:pt>
                <c:pt idx="25">
                  <c:v>89.2</c:v>
                </c:pt>
                <c:pt idx="26">
                  <c:v>83.8</c:v>
                </c:pt>
                <c:pt idx="27">
                  <c:v>66.3</c:v>
                </c:pt>
                <c:pt idx="28">
                  <c:v>66.2</c:v>
                </c:pt>
                <c:pt idx="29">
                  <c:v>73.7</c:v>
                </c:pt>
                <c:pt idx="30">
                  <c:v>80.3</c:v>
                </c:pt>
                <c:pt idx="31">
                  <c:v>69.099999999999994</c:v>
                </c:pt>
                <c:pt idx="32">
                  <c:v>67.2</c:v>
                </c:pt>
                <c:pt idx="33">
                  <c:v>82.3</c:v>
                </c:pt>
                <c:pt idx="34">
                  <c:v>76.3</c:v>
                </c:pt>
                <c:pt idx="35">
                  <c:v>62.1</c:v>
                </c:pt>
                <c:pt idx="36">
                  <c:v>63.6</c:v>
                </c:pt>
                <c:pt idx="37">
                  <c:v>69.3</c:v>
                </c:pt>
                <c:pt idx="38">
                  <c:v>63.1</c:v>
                </c:pt>
                <c:pt idx="39">
                  <c:v>64.3</c:v>
                </c:pt>
                <c:pt idx="40">
                  <c:v>71.599999999999994</c:v>
                </c:pt>
                <c:pt idx="41">
                  <c:v>63.2</c:v>
                </c:pt>
                <c:pt idx="42">
                  <c:v>72.2</c:v>
                </c:pt>
                <c:pt idx="43">
                  <c:v>61.9</c:v>
                </c:pt>
                <c:pt idx="44">
                  <c:v>57.4</c:v>
                </c:pt>
                <c:pt idx="45">
                  <c:v>61</c:v>
                </c:pt>
                <c:pt idx="46">
                  <c:v>54.5</c:v>
                </c:pt>
                <c:pt idx="47">
                  <c:v>76.599999999999994</c:v>
                </c:pt>
                <c:pt idx="48">
                  <c:v>71.2</c:v>
                </c:pt>
                <c:pt idx="49">
                  <c:v>77.8</c:v>
                </c:pt>
              </c:numCache>
            </c:numRef>
          </c:val>
          <c:smooth val="0"/>
          <c:extLst>
            <c:ext xmlns:c16="http://schemas.microsoft.com/office/drawing/2014/chart" uri="{C3380CC4-5D6E-409C-BE32-E72D297353CC}">
              <c16:uniqueId val="{00000001-DF5F-45F3-965A-1F03991B00AC}"/>
            </c:ext>
          </c:extLst>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noFill/>
              <a:ln w="9525">
                <a:solidFill>
                  <a:schemeClr val="tx1">
                    <a:lumMod val="65000"/>
                    <a:lumOff val="35000"/>
                  </a:schemeClr>
                </a:solidFill>
              </a:ln>
              <a:effectLst/>
            </c:spPr>
          </c:downBars>
        </c:upDownBars>
        <c:marker val="1"/>
        <c:smooth val="0"/>
        <c:axId val="207607520"/>
        <c:axId val="207615424"/>
      </c:lineChart>
      <c:catAx>
        <c:axId val="710904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6791088"/>
        <c:crosses val="autoZero"/>
        <c:auto val="1"/>
        <c:lblAlgn val="ctr"/>
        <c:lblOffset val="100"/>
        <c:tickLblSkip val="1"/>
        <c:noMultiLvlLbl val="0"/>
      </c:catAx>
      <c:valAx>
        <c:axId val="646791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3"/>
                </a:solidFill>
                <a:latin typeface="+mn-lt"/>
                <a:ea typeface="+mn-ea"/>
                <a:cs typeface="+mn-cs"/>
              </a:defRPr>
            </a:pPr>
            <a:endParaRPr lang="en-US"/>
          </a:p>
        </c:txPr>
        <c:crossAx val="710904352"/>
        <c:crosses val="autoZero"/>
        <c:crossBetween val="between"/>
      </c:valAx>
      <c:valAx>
        <c:axId val="2076154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207607520"/>
        <c:crosses val="max"/>
        <c:crossBetween val="between"/>
      </c:valAx>
      <c:catAx>
        <c:axId val="207607520"/>
        <c:scaling>
          <c:orientation val="minMax"/>
        </c:scaling>
        <c:delete val="1"/>
        <c:axPos val="t"/>
        <c:numFmt formatCode="General" sourceLinked="1"/>
        <c:majorTickMark val="out"/>
        <c:minorTickMark val="none"/>
        <c:tickLblPos val="nextTo"/>
        <c:crossAx val="207615424"/>
        <c:crosses val="max"/>
        <c:auto val="1"/>
        <c:lblAlgn val="ctr"/>
        <c:lblOffset val="100"/>
        <c:noMultiLvlLbl val="1"/>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04273964055214E-2"/>
          <c:y val="1.7896314577791211E-2"/>
          <c:w val="0.94239883148622605"/>
          <c:h val="0.74765021147955502"/>
        </c:manualLayout>
      </c:layout>
      <c:lineChart>
        <c:grouping val="standard"/>
        <c:varyColors val="0"/>
        <c:ser>
          <c:idx val="0"/>
          <c:order val="0"/>
          <c:tx>
            <c:strRef>
              <c:f>Sheet1!$B$1</c:f>
              <c:strCache>
                <c:ptCount val="1"/>
                <c:pt idx="0">
                  <c:v>White</c:v>
                </c:pt>
              </c:strCache>
            </c:strRef>
          </c:tx>
          <c:spPr>
            <a:ln w="19050">
              <a:noFill/>
            </a:ln>
          </c:spPr>
          <c:marker>
            <c:symbol val="circle"/>
            <c:size val="12"/>
            <c:spPr>
              <a:solidFill>
                <a:schemeClr val="accent3"/>
              </a:solidFill>
              <a:ln w="9525">
                <a:noFill/>
              </a:ln>
              <a:effectLst/>
            </c:spPr>
          </c:marker>
          <c:cat>
            <c:strRef>
              <c:f>Sheet1!$A$2:$A$48</c:f>
              <c:strCache>
                <c:ptCount val="47"/>
                <c:pt idx="0">
                  <c:v>North Dakota</c:v>
                </c:pt>
                <c:pt idx="1">
                  <c:v>Maine</c:v>
                </c:pt>
                <c:pt idx="2">
                  <c:v>New Hampshire</c:v>
                </c:pt>
                <c:pt idx="3">
                  <c:v>Massachusetts</c:v>
                </c:pt>
                <c:pt idx="4">
                  <c:v>Minnesota</c:v>
                </c:pt>
                <c:pt idx="5">
                  <c:v>Rhode Island</c:v>
                </c:pt>
                <c:pt idx="6">
                  <c:v>Hawaii</c:v>
                </c:pt>
                <c:pt idx="7">
                  <c:v>Alaska</c:v>
                </c:pt>
                <c:pt idx="8">
                  <c:v>Connecticut</c:v>
                </c:pt>
                <c:pt idx="9">
                  <c:v>Utah</c:v>
                </c:pt>
                <c:pt idx="10">
                  <c:v>Washington</c:v>
                </c:pt>
                <c:pt idx="11">
                  <c:v>Oregon</c:v>
                </c:pt>
                <c:pt idx="12">
                  <c:v>Colorado</c:v>
                </c:pt>
                <c:pt idx="13">
                  <c:v>New Mexico</c:v>
                </c:pt>
                <c:pt idx="14">
                  <c:v>Arizona</c:v>
                </c:pt>
                <c:pt idx="15">
                  <c:v>Virginia</c:v>
                </c:pt>
                <c:pt idx="16">
                  <c:v>Delaware</c:v>
                </c:pt>
                <c:pt idx="17">
                  <c:v>Maryland</c:v>
                </c:pt>
                <c:pt idx="18">
                  <c:v>New York</c:v>
                </c:pt>
                <c:pt idx="19">
                  <c:v>Florida</c:v>
                </c:pt>
                <c:pt idx="20">
                  <c:v>New Jersey</c:v>
                </c:pt>
                <c:pt idx="21">
                  <c:v>South Dakota</c:v>
                </c:pt>
                <c:pt idx="22">
                  <c:v>California</c:v>
                </c:pt>
                <c:pt idx="23">
                  <c:v>North Carolina</c:v>
                </c:pt>
                <c:pt idx="24">
                  <c:v>Kansas</c:v>
                </c:pt>
                <c:pt idx="25">
                  <c:v>Iowa</c:v>
                </c:pt>
                <c:pt idx="26">
                  <c:v>Georgia</c:v>
                </c:pt>
                <c:pt idx="27">
                  <c:v>Nebraska</c:v>
                </c:pt>
                <c:pt idx="28">
                  <c:v>West Virginia</c:v>
                </c:pt>
                <c:pt idx="29">
                  <c:v>South Carolina</c:v>
                </c:pt>
                <c:pt idx="30">
                  <c:v>Kentucky</c:v>
                </c:pt>
                <c:pt idx="31">
                  <c:v>Pennsylvania</c:v>
                </c:pt>
                <c:pt idx="32">
                  <c:v>Alabama</c:v>
                </c:pt>
                <c:pt idx="33">
                  <c:v>Indiana</c:v>
                </c:pt>
                <c:pt idx="34">
                  <c:v>Texas</c:v>
                </c:pt>
                <c:pt idx="35">
                  <c:v>Ohio</c:v>
                </c:pt>
                <c:pt idx="36">
                  <c:v>Nevada</c:v>
                </c:pt>
                <c:pt idx="37">
                  <c:v>Wisconsin</c:v>
                </c:pt>
                <c:pt idx="38">
                  <c:v>Illinois</c:v>
                </c:pt>
                <c:pt idx="39">
                  <c:v>Missouri</c:v>
                </c:pt>
                <c:pt idx="40">
                  <c:v>Tennessee</c:v>
                </c:pt>
                <c:pt idx="41">
                  <c:v>Louisiana</c:v>
                </c:pt>
                <c:pt idx="42">
                  <c:v>Michigan</c:v>
                </c:pt>
                <c:pt idx="43">
                  <c:v>District of Columbia</c:v>
                </c:pt>
                <c:pt idx="44">
                  <c:v>Oklahoma</c:v>
                </c:pt>
                <c:pt idx="45">
                  <c:v>Arkansas</c:v>
                </c:pt>
                <c:pt idx="46">
                  <c:v>Mississippi</c:v>
                </c:pt>
              </c:strCache>
            </c:strRef>
          </c:cat>
          <c:val>
            <c:numRef>
              <c:f>Sheet1!$B$2:$B$48</c:f>
              <c:numCache>
                <c:formatCode>General</c:formatCode>
                <c:ptCount val="47"/>
                <c:pt idx="0">
                  <c:v>65.599999999999994</c:v>
                </c:pt>
                <c:pt idx="1">
                  <c:v>65.900000000000006</c:v>
                </c:pt>
                <c:pt idx="2">
                  <c:v>62.7</c:v>
                </c:pt>
                <c:pt idx="3">
                  <c:v>56.6</c:v>
                </c:pt>
                <c:pt idx="4">
                  <c:v>51</c:v>
                </c:pt>
                <c:pt idx="5">
                  <c:v>69.599999999999994</c:v>
                </c:pt>
                <c:pt idx="6">
                  <c:v>61.2</c:v>
                </c:pt>
                <c:pt idx="7">
                  <c:v>65.5</c:v>
                </c:pt>
                <c:pt idx="8">
                  <c:v>55.8</c:v>
                </c:pt>
                <c:pt idx="9">
                  <c:v>64</c:v>
                </c:pt>
                <c:pt idx="10">
                  <c:v>62.6</c:v>
                </c:pt>
                <c:pt idx="11">
                  <c:v>64.400000000000006</c:v>
                </c:pt>
                <c:pt idx="12">
                  <c:v>58.5</c:v>
                </c:pt>
                <c:pt idx="13">
                  <c:v>78.2</c:v>
                </c:pt>
                <c:pt idx="14">
                  <c:v>73.7</c:v>
                </c:pt>
                <c:pt idx="15">
                  <c:v>73.099999999999994</c:v>
                </c:pt>
                <c:pt idx="16" formatCode="0">
                  <c:v>80.2</c:v>
                </c:pt>
                <c:pt idx="17">
                  <c:v>75.8</c:v>
                </c:pt>
                <c:pt idx="18">
                  <c:v>69.7</c:v>
                </c:pt>
                <c:pt idx="19">
                  <c:v>80.900000000000006</c:v>
                </c:pt>
                <c:pt idx="20" formatCode="0">
                  <c:v>67.2</c:v>
                </c:pt>
                <c:pt idx="21">
                  <c:v>68.900000000000006</c:v>
                </c:pt>
                <c:pt idx="22">
                  <c:v>70.3</c:v>
                </c:pt>
                <c:pt idx="23" formatCode="0">
                  <c:v>80.2</c:v>
                </c:pt>
                <c:pt idx="24">
                  <c:v>76.900000000000006</c:v>
                </c:pt>
                <c:pt idx="25">
                  <c:v>72.2</c:v>
                </c:pt>
                <c:pt idx="26">
                  <c:v>88.4</c:v>
                </c:pt>
                <c:pt idx="27" formatCode="0">
                  <c:v>64.900000000000006</c:v>
                </c:pt>
                <c:pt idx="28">
                  <c:v>108.4</c:v>
                </c:pt>
                <c:pt idx="29">
                  <c:v>83.2</c:v>
                </c:pt>
                <c:pt idx="30">
                  <c:v>112.1</c:v>
                </c:pt>
                <c:pt idx="31">
                  <c:v>74.2</c:v>
                </c:pt>
                <c:pt idx="32">
                  <c:v>97.8</c:v>
                </c:pt>
                <c:pt idx="33">
                  <c:v>89.8</c:v>
                </c:pt>
                <c:pt idx="34">
                  <c:v>90.4</c:v>
                </c:pt>
                <c:pt idx="35">
                  <c:v>88.4</c:v>
                </c:pt>
                <c:pt idx="36">
                  <c:v>101.9</c:v>
                </c:pt>
                <c:pt idx="37">
                  <c:v>63</c:v>
                </c:pt>
                <c:pt idx="38">
                  <c:v>74.2</c:v>
                </c:pt>
                <c:pt idx="39">
                  <c:v>88.4</c:v>
                </c:pt>
                <c:pt idx="40">
                  <c:v>106.6</c:v>
                </c:pt>
                <c:pt idx="41">
                  <c:v>97.3</c:v>
                </c:pt>
                <c:pt idx="42" formatCode="0">
                  <c:v>78.900000000000006</c:v>
                </c:pt>
                <c:pt idx="43">
                  <c:v>37.799999999999997</c:v>
                </c:pt>
                <c:pt idx="44">
                  <c:v>124.7</c:v>
                </c:pt>
                <c:pt idx="45">
                  <c:v>120.5</c:v>
                </c:pt>
                <c:pt idx="46">
                  <c:v>115.7</c:v>
                </c:pt>
              </c:numCache>
            </c:numRef>
          </c:val>
          <c:smooth val="0"/>
          <c:extLst>
            <c:ext xmlns:c16="http://schemas.microsoft.com/office/drawing/2014/chart" uri="{C3380CC4-5D6E-409C-BE32-E72D297353CC}">
              <c16:uniqueId val="{00000000-E29D-4172-B7CB-2F8AB84EA9A1}"/>
            </c:ext>
          </c:extLst>
        </c:ser>
        <c:ser>
          <c:idx val="1"/>
          <c:order val="1"/>
          <c:tx>
            <c:strRef>
              <c:f>Sheet1!$C$1</c:f>
              <c:strCache>
                <c:ptCount val="1"/>
                <c:pt idx="0">
                  <c:v>Black</c:v>
                </c:pt>
              </c:strCache>
            </c:strRef>
          </c:tx>
          <c:spPr>
            <a:ln w="19050">
              <a:noFill/>
            </a:ln>
          </c:spPr>
          <c:marker>
            <c:symbol val="circle"/>
            <c:size val="12"/>
            <c:spPr>
              <a:solidFill>
                <a:schemeClr val="accent1"/>
              </a:solidFill>
              <a:ln>
                <a:noFill/>
              </a:ln>
            </c:spPr>
          </c:marker>
          <c:dPt>
            <c:idx val="0"/>
            <c:bubble3D val="0"/>
            <c:extLst>
              <c:ext xmlns:c16="http://schemas.microsoft.com/office/drawing/2014/chart" uri="{C3380CC4-5D6E-409C-BE32-E72D297353CC}">
                <c16:uniqueId val="{00000001-E29D-4172-B7CB-2F8AB84EA9A1}"/>
              </c:ext>
            </c:extLst>
          </c:dPt>
          <c:dPt>
            <c:idx val="1"/>
            <c:bubble3D val="0"/>
            <c:extLst>
              <c:ext xmlns:c16="http://schemas.microsoft.com/office/drawing/2014/chart" uri="{C3380CC4-5D6E-409C-BE32-E72D297353CC}">
                <c16:uniqueId val="{00000002-E29D-4172-B7CB-2F8AB84EA9A1}"/>
              </c:ext>
            </c:extLst>
          </c:dPt>
          <c:dPt>
            <c:idx val="2"/>
            <c:bubble3D val="0"/>
            <c:extLst>
              <c:ext xmlns:c16="http://schemas.microsoft.com/office/drawing/2014/chart" uri="{C3380CC4-5D6E-409C-BE32-E72D297353CC}">
                <c16:uniqueId val="{00000003-E29D-4172-B7CB-2F8AB84EA9A1}"/>
              </c:ext>
            </c:extLst>
          </c:dPt>
          <c:dPt>
            <c:idx val="3"/>
            <c:bubble3D val="0"/>
            <c:extLst>
              <c:ext xmlns:c16="http://schemas.microsoft.com/office/drawing/2014/chart" uri="{C3380CC4-5D6E-409C-BE32-E72D297353CC}">
                <c16:uniqueId val="{00000004-E29D-4172-B7CB-2F8AB84EA9A1}"/>
              </c:ext>
            </c:extLst>
          </c:dPt>
          <c:dPt>
            <c:idx val="4"/>
            <c:bubble3D val="0"/>
            <c:extLst>
              <c:ext xmlns:c16="http://schemas.microsoft.com/office/drawing/2014/chart" uri="{C3380CC4-5D6E-409C-BE32-E72D297353CC}">
                <c16:uniqueId val="{00000005-E29D-4172-B7CB-2F8AB84EA9A1}"/>
              </c:ext>
            </c:extLst>
          </c:dPt>
          <c:dPt>
            <c:idx val="5"/>
            <c:bubble3D val="0"/>
            <c:extLst>
              <c:ext xmlns:c16="http://schemas.microsoft.com/office/drawing/2014/chart" uri="{C3380CC4-5D6E-409C-BE32-E72D297353CC}">
                <c16:uniqueId val="{00000006-E29D-4172-B7CB-2F8AB84EA9A1}"/>
              </c:ext>
            </c:extLst>
          </c:dPt>
          <c:dPt>
            <c:idx val="6"/>
            <c:bubble3D val="0"/>
            <c:extLst>
              <c:ext xmlns:c16="http://schemas.microsoft.com/office/drawing/2014/chart" uri="{C3380CC4-5D6E-409C-BE32-E72D297353CC}">
                <c16:uniqueId val="{00000007-E29D-4172-B7CB-2F8AB84EA9A1}"/>
              </c:ext>
            </c:extLst>
          </c:dPt>
          <c:dPt>
            <c:idx val="7"/>
            <c:bubble3D val="0"/>
            <c:extLst>
              <c:ext xmlns:c16="http://schemas.microsoft.com/office/drawing/2014/chart" uri="{C3380CC4-5D6E-409C-BE32-E72D297353CC}">
                <c16:uniqueId val="{00000008-E29D-4172-B7CB-2F8AB84EA9A1}"/>
              </c:ext>
            </c:extLst>
          </c:dPt>
          <c:dPt>
            <c:idx val="8"/>
            <c:bubble3D val="0"/>
            <c:extLst>
              <c:ext xmlns:c16="http://schemas.microsoft.com/office/drawing/2014/chart" uri="{C3380CC4-5D6E-409C-BE32-E72D297353CC}">
                <c16:uniqueId val="{00000009-E29D-4172-B7CB-2F8AB84EA9A1}"/>
              </c:ext>
            </c:extLst>
          </c:dPt>
          <c:dPt>
            <c:idx val="9"/>
            <c:bubble3D val="0"/>
            <c:extLst>
              <c:ext xmlns:c16="http://schemas.microsoft.com/office/drawing/2014/chart" uri="{C3380CC4-5D6E-409C-BE32-E72D297353CC}">
                <c16:uniqueId val="{0000000A-E29D-4172-B7CB-2F8AB84EA9A1}"/>
              </c:ext>
            </c:extLst>
          </c:dPt>
          <c:dPt>
            <c:idx val="10"/>
            <c:bubble3D val="0"/>
            <c:extLst>
              <c:ext xmlns:c16="http://schemas.microsoft.com/office/drawing/2014/chart" uri="{C3380CC4-5D6E-409C-BE32-E72D297353CC}">
                <c16:uniqueId val="{0000000B-E29D-4172-B7CB-2F8AB84EA9A1}"/>
              </c:ext>
            </c:extLst>
          </c:dPt>
          <c:dPt>
            <c:idx val="11"/>
            <c:bubble3D val="0"/>
            <c:extLst>
              <c:ext xmlns:c16="http://schemas.microsoft.com/office/drawing/2014/chart" uri="{C3380CC4-5D6E-409C-BE32-E72D297353CC}">
                <c16:uniqueId val="{0000000C-E29D-4172-B7CB-2F8AB84EA9A1}"/>
              </c:ext>
            </c:extLst>
          </c:dPt>
          <c:dPt>
            <c:idx val="12"/>
            <c:bubble3D val="0"/>
            <c:extLst>
              <c:ext xmlns:c16="http://schemas.microsoft.com/office/drawing/2014/chart" uri="{C3380CC4-5D6E-409C-BE32-E72D297353CC}">
                <c16:uniqueId val="{0000000D-E29D-4172-B7CB-2F8AB84EA9A1}"/>
              </c:ext>
            </c:extLst>
          </c:dPt>
          <c:dPt>
            <c:idx val="13"/>
            <c:bubble3D val="0"/>
            <c:extLst>
              <c:ext xmlns:c16="http://schemas.microsoft.com/office/drawing/2014/chart" uri="{C3380CC4-5D6E-409C-BE32-E72D297353CC}">
                <c16:uniqueId val="{0000000E-E29D-4172-B7CB-2F8AB84EA9A1}"/>
              </c:ext>
            </c:extLst>
          </c:dPt>
          <c:dPt>
            <c:idx val="14"/>
            <c:bubble3D val="0"/>
            <c:extLst>
              <c:ext xmlns:c16="http://schemas.microsoft.com/office/drawing/2014/chart" uri="{C3380CC4-5D6E-409C-BE32-E72D297353CC}">
                <c16:uniqueId val="{0000000F-E29D-4172-B7CB-2F8AB84EA9A1}"/>
              </c:ext>
            </c:extLst>
          </c:dPt>
          <c:dPt>
            <c:idx val="15"/>
            <c:bubble3D val="0"/>
            <c:extLst>
              <c:ext xmlns:c16="http://schemas.microsoft.com/office/drawing/2014/chart" uri="{C3380CC4-5D6E-409C-BE32-E72D297353CC}">
                <c16:uniqueId val="{00000010-E29D-4172-B7CB-2F8AB84EA9A1}"/>
              </c:ext>
            </c:extLst>
          </c:dPt>
          <c:dPt>
            <c:idx val="16"/>
            <c:bubble3D val="0"/>
            <c:extLst>
              <c:ext xmlns:c16="http://schemas.microsoft.com/office/drawing/2014/chart" uri="{C3380CC4-5D6E-409C-BE32-E72D297353CC}">
                <c16:uniqueId val="{00000011-E29D-4172-B7CB-2F8AB84EA9A1}"/>
              </c:ext>
            </c:extLst>
          </c:dPt>
          <c:dPt>
            <c:idx val="17"/>
            <c:bubble3D val="0"/>
            <c:extLst>
              <c:ext xmlns:c16="http://schemas.microsoft.com/office/drawing/2014/chart" uri="{C3380CC4-5D6E-409C-BE32-E72D297353CC}">
                <c16:uniqueId val="{00000012-E29D-4172-B7CB-2F8AB84EA9A1}"/>
              </c:ext>
            </c:extLst>
          </c:dPt>
          <c:dPt>
            <c:idx val="18"/>
            <c:bubble3D val="0"/>
            <c:extLst>
              <c:ext xmlns:c16="http://schemas.microsoft.com/office/drawing/2014/chart" uri="{C3380CC4-5D6E-409C-BE32-E72D297353CC}">
                <c16:uniqueId val="{00000013-E29D-4172-B7CB-2F8AB84EA9A1}"/>
              </c:ext>
            </c:extLst>
          </c:dPt>
          <c:dPt>
            <c:idx val="19"/>
            <c:bubble3D val="0"/>
            <c:extLst>
              <c:ext xmlns:c16="http://schemas.microsoft.com/office/drawing/2014/chart" uri="{C3380CC4-5D6E-409C-BE32-E72D297353CC}">
                <c16:uniqueId val="{00000014-E29D-4172-B7CB-2F8AB84EA9A1}"/>
              </c:ext>
            </c:extLst>
          </c:dPt>
          <c:dPt>
            <c:idx val="20"/>
            <c:bubble3D val="0"/>
            <c:extLst>
              <c:ext xmlns:c16="http://schemas.microsoft.com/office/drawing/2014/chart" uri="{C3380CC4-5D6E-409C-BE32-E72D297353CC}">
                <c16:uniqueId val="{00000015-E29D-4172-B7CB-2F8AB84EA9A1}"/>
              </c:ext>
            </c:extLst>
          </c:dPt>
          <c:dPt>
            <c:idx val="21"/>
            <c:bubble3D val="0"/>
            <c:extLst>
              <c:ext xmlns:c16="http://schemas.microsoft.com/office/drawing/2014/chart" uri="{C3380CC4-5D6E-409C-BE32-E72D297353CC}">
                <c16:uniqueId val="{00000016-E29D-4172-B7CB-2F8AB84EA9A1}"/>
              </c:ext>
            </c:extLst>
          </c:dPt>
          <c:dPt>
            <c:idx val="22"/>
            <c:bubble3D val="0"/>
            <c:extLst>
              <c:ext xmlns:c16="http://schemas.microsoft.com/office/drawing/2014/chart" uri="{C3380CC4-5D6E-409C-BE32-E72D297353CC}">
                <c16:uniqueId val="{00000017-E29D-4172-B7CB-2F8AB84EA9A1}"/>
              </c:ext>
            </c:extLst>
          </c:dPt>
          <c:dPt>
            <c:idx val="23"/>
            <c:bubble3D val="0"/>
            <c:extLst>
              <c:ext xmlns:c16="http://schemas.microsoft.com/office/drawing/2014/chart" uri="{C3380CC4-5D6E-409C-BE32-E72D297353CC}">
                <c16:uniqueId val="{00000018-E29D-4172-B7CB-2F8AB84EA9A1}"/>
              </c:ext>
            </c:extLst>
          </c:dPt>
          <c:dPt>
            <c:idx val="24"/>
            <c:bubble3D val="0"/>
            <c:extLst>
              <c:ext xmlns:c16="http://schemas.microsoft.com/office/drawing/2014/chart" uri="{C3380CC4-5D6E-409C-BE32-E72D297353CC}">
                <c16:uniqueId val="{00000019-E29D-4172-B7CB-2F8AB84EA9A1}"/>
              </c:ext>
            </c:extLst>
          </c:dPt>
          <c:dPt>
            <c:idx val="25"/>
            <c:bubble3D val="0"/>
            <c:extLst>
              <c:ext xmlns:c16="http://schemas.microsoft.com/office/drawing/2014/chart" uri="{C3380CC4-5D6E-409C-BE32-E72D297353CC}">
                <c16:uniqueId val="{0000001A-E29D-4172-B7CB-2F8AB84EA9A1}"/>
              </c:ext>
            </c:extLst>
          </c:dPt>
          <c:dPt>
            <c:idx val="26"/>
            <c:bubble3D val="0"/>
            <c:extLst>
              <c:ext xmlns:c16="http://schemas.microsoft.com/office/drawing/2014/chart" uri="{C3380CC4-5D6E-409C-BE32-E72D297353CC}">
                <c16:uniqueId val="{0000001B-E29D-4172-B7CB-2F8AB84EA9A1}"/>
              </c:ext>
            </c:extLst>
          </c:dPt>
          <c:dPt>
            <c:idx val="27"/>
            <c:bubble3D val="0"/>
            <c:extLst>
              <c:ext xmlns:c16="http://schemas.microsoft.com/office/drawing/2014/chart" uri="{C3380CC4-5D6E-409C-BE32-E72D297353CC}">
                <c16:uniqueId val="{0000001C-E29D-4172-B7CB-2F8AB84EA9A1}"/>
              </c:ext>
            </c:extLst>
          </c:dPt>
          <c:dPt>
            <c:idx val="30"/>
            <c:bubble3D val="0"/>
            <c:extLst>
              <c:ext xmlns:c16="http://schemas.microsoft.com/office/drawing/2014/chart" uri="{C3380CC4-5D6E-409C-BE32-E72D297353CC}">
                <c16:uniqueId val="{0000001D-E29D-4172-B7CB-2F8AB84EA9A1}"/>
              </c:ext>
            </c:extLst>
          </c:dPt>
          <c:dPt>
            <c:idx val="31"/>
            <c:bubble3D val="0"/>
            <c:extLst>
              <c:ext xmlns:c16="http://schemas.microsoft.com/office/drawing/2014/chart" uri="{C3380CC4-5D6E-409C-BE32-E72D297353CC}">
                <c16:uniqueId val="{0000001E-E29D-4172-B7CB-2F8AB84EA9A1}"/>
              </c:ext>
            </c:extLst>
          </c:dPt>
          <c:dPt>
            <c:idx val="41"/>
            <c:bubble3D val="0"/>
            <c:extLst>
              <c:ext xmlns:c16="http://schemas.microsoft.com/office/drawing/2014/chart" uri="{C3380CC4-5D6E-409C-BE32-E72D297353CC}">
                <c16:uniqueId val="{0000001F-E29D-4172-B7CB-2F8AB84EA9A1}"/>
              </c:ext>
            </c:extLst>
          </c:dPt>
          <c:dPt>
            <c:idx val="42"/>
            <c:bubble3D val="0"/>
            <c:extLst>
              <c:ext xmlns:c16="http://schemas.microsoft.com/office/drawing/2014/chart" uri="{C3380CC4-5D6E-409C-BE32-E72D297353CC}">
                <c16:uniqueId val="{00000020-E29D-4172-B7CB-2F8AB84EA9A1}"/>
              </c:ext>
            </c:extLst>
          </c:dPt>
          <c:dPt>
            <c:idx val="43"/>
            <c:bubble3D val="0"/>
            <c:extLst>
              <c:ext xmlns:c16="http://schemas.microsoft.com/office/drawing/2014/chart" uri="{C3380CC4-5D6E-409C-BE32-E72D297353CC}">
                <c16:uniqueId val="{00000021-E29D-4172-B7CB-2F8AB84EA9A1}"/>
              </c:ext>
            </c:extLst>
          </c:dPt>
          <c:dPt>
            <c:idx val="44"/>
            <c:bubble3D val="0"/>
            <c:extLst>
              <c:ext xmlns:c16="http://schemas.microsoft.com/office/drawing/2014/chart" uri="{C3380CC4-5D6E-409C-BE32-E72D297353CC}">
                <c16:uniqueId val="{00000022-E29D-4172-B7CB-2F8AB84EA9A1}"/>
              </c:ext>
            </c:extLst>
          </c:dPt>
          <c:dPt>
            <c:idx val="45"/>
            <c:bubble3D val="0"/>
            <c:extLst>
              <c:ext xmlns:c16="http://schemas.microsoft.com/office/drawing/2014/chart" uri="{C3380CC4-5D6E-409C-BE32-E72D297353CC}">
                <c16:uniqueId val="{00000023-E29D-4172-B7CB-2F8AB84EA9A1}"/>
              </c:ext>
            </c:extLst>
          </c:dPt>
          <c:dPt>
            <c:idx val="46"/>
            <c:bubble3D val="0"/>
            <c:extLst>
              <c:ext xmlns:c16="http://schemas.microsoft.com/office/drawing/2014/chart" uri="{C3380CC4-5D6E-409C-BE32-E72D297353CC}">
                <c16:uniqueId val="{00000024-E29D-4172-B7CB-2F8AB84EA9A1}"/>
              </c:ext>
            </c:extLst>
          </c:dPt>
          <c:dPt>
            <c:idx val="47"/>
            <c:bubble3D val="0"/>
            <c:extLst>
              <c:ext xmlns:c16="http://schemas.microsoft.com/office/drawing/2014/chart" uri="{C3380CC4-5D6E-409C-BE32-E72D297353CC}">
                <c16:uniqueId val="{00000025-E29D-4172-B7CB-2F8AB84EA9A1}"/>
              </c:ext>
            </c:extLst>
          </c:dPt>
          <c:dPt>
            <c:idx val="48"/>
            <c:bubble3D val="0"/>
            <c:extLst>
              <c:ext xmlns:c16="http://schemas.microsoft.com/office/drawing/2014/chart" uri="{C3380CC4-5D6E-409C-BE32-E72D297353CC}">
                <c16:uniqueId val="{00000026-E29D-4172-B7CB-2F8AB84EA9A1}"/>
              </c:ext>
            </c:extLst>
          </c:dPt>
          <c:dPt>
            <c:idx val="49"/>
            <c:bubble3D val="0"/>
            <c:extLst>
              <c:ext xmlns:c16="http://schemas.microsoft.com/office/drawing/2014/chart" uri="{C3380CC4-5D6E-409C-BE32-E72D297353CC}">
                <c16:uniqueId val="{00000027-E29D-4172-B7CB-2F8AB84EA9A1}"/>
              </c:ext>
            </c:extLst>
          </c:dPt>
          <c:dPt>
            <c:idx val="50"/>
            <c:bubble3D val="0"/>
            <c:extLst>
              <c:ext xmlns:c16="http://schemas.microsoft.com/office/drawing/2014/chart" uri="{C3380CC4-5D6E-409C-BE32-E72D297353CC}">
                <c16:uniqueId val="{00000028-E29D-4172-B7CB-2F8AB84EA9A1}"/>
              </c:ext>
            </c:extLst>
          </c:dPt>
          <c:dPt>
            <c:idx val="51"/>
            <c:bubble3D val="0"/>
            <c:extLst>
              <c:ext xmlns:c16="http://schemas.microsoft.com/office/drawing/2014/chart" uri="{C3380CC4-5D6E-409C-BE32-E72D297353CC}">
                <c16:uniqueId val="{00000029-E29D-4172-B7CB-2F8AB84EA9A1}"/>
              </c:ext>
            </c:extLst>
          </c:dPt>
          <c:dPt>
            <c:idx val="52"/>
            <c:bubble3D val="0"/>
            <c:extLst>
              <c:ext xmlns:c16="http://schemas.microsoft.com/office/drawing/2014/chart" uri="{C3380CC4-5D6E-409C-BE32-E72D297353CC}">
                <c16:uniqueId val="{0000002A-E29D-4172-B7CB-2F8AB84EA9A1}"/>
              </c:ext>
            </c:extLst>
          </c:dPt>
          <c:dPt>
            <c:idx val="53"/>
            <c:bubble3D val="0"/>
            <c:extLst>
              <c:ext xmlns:c16="http://schemas.microsoft.com/office/drawing/2014/chart" uri="{C3380CC4-5D6E-409C-BE32-E72D297353CC}">
                <c16:uniqueId val="{0000002B-E29D-4172-B7CB-2F8AB84EA9A1}"/>
              </c:ext>
            </c:extLst>
          </c:dPt>
          <c:dPt>
            <c:idx val="54"/>
            <c:bubble3D val="0"/>
            <c:extLst>
              <c:ext xmlns:c16="http://schemas.microsoft.com/office/drawing/2014/chart" uri="{C3380CC4-5D6E-409C-BE32-E72D297353CC}">
                <c16:uniqueId val="{0000002C-E29D-4172-B7CB-2F8AB84EA9A1}"/>
              </c:ext>
            </c:extLst>
          </c:dPt>
          <c:cat>
            <c:strRef>
              <c:f>Sheet1!$A$2:$A$48</c:f>
              <c:strCache>
                <c:ptCount val="47"/>
                <c:pt idx="0">
                  <c:v>North Dakota</c:v>
                </c:pt>
                <c:pt idx="1">
                  <c:v>Maine</c:v>
                </c:pt>
                <c:pt idx="2">
                  <c:v>New Hampshire</c:v>
                </c:pt>
                <c:pt idx="3">
                  <c:v>Massachusetts</c:v>
                </c:pt>
                <c:pt idx="4">
                  <c:v>Minnesota</c:v>
                </c:pt>
                <c:pt idx="5">
                  <c:v>Rhode Island</c:v>
                </c:pt>
                <c:pt idx="6">
                  <c:v>Hawaii</c:v>
                </c:pt>
                <c:pt idx="7">
                  <c:v>Alaska</c:v>
                </c:pt>
                <c:pt idx="8">
                  <c:v>Connecticut</c:v>
                </c:pt>
                <c:pt idx="9">
                  <c:v>Utah</c:v>
                </c:pt>
                <c:pt idx="10">
                  <c:v>Washington</c:v>
                </c:pt>
                <c:pt idx="11">
                  <c:v>Oregon</c:v>
                </c:pt>
                <c:pt idx="12">
                  <c:v>Colorado</c:v>
                </c:pt>
                <c:pt idx="13">
                  <c:v>New Mexico</c:v>
                </c:pt>
                <c:pt idx="14">
                  <c:v>Arizona</c:v>
                </c:pt>
                <c:pt idx="15">
                  <c:v>Virginia</c:v>
                </c:pt>
                <c:pt idx="16">
                  <c:v>Delaware</c:v>
                </c:pt>
                <c:pt idx="17">
                  <c:v>Maryland</c:v>
                </c:pt>
                <c:pt idx="18">
                  <c:v>New York</c:v>
                </c:pt>
                <c:pt idx="19">
                  <c:v>Florida</c:v>
                </c:pt>
                <c:pt idx="20">
                  <c:v>New Jersey</c:v>
                </c:pt>
                <c:pt idx="21">
                  <c:v>South Dakota</c:v>
                </c:pt>
                <c:pt idx="22">
                  <c:v>California</c:v>
                </c:pt>
                <c:pt idx="23">
                  <c:v>North Carolina</c:v>
                </c:pt>
                <c:pt idx="24">
                  <c:v>Kansas</c:v>
                </c:pt>
                <c:pt idx="25">
                  <c:v>Iowa</c:v>
                </c:pt>
                <c:pt idx="26">
                  <c:v>Georgia</c:v>
                </c:pt>
                <c:pt idx="27">
                  <c:v>Nebraska</c:v>
                </c:pt>
                <c:pt idx="28">
                  <c:v>West Virginia</c:v>
                </c:pt>
                <c:pt idx="29">
                  <c:v>South Carolina</c:v>
                </c:pt>
                <c:pt idx="30">
                  <c:v>Kentucky</c:v>
                </c:pt>
                <c:pt idx="31">
                  <c:v>Pennsylvania</c:v>
                </c:pt>
                <c:pt idx="32">
                  <c:v>Alabama</c:v>
                </c:pt>
                <c:pt idx="33">
                  <c:v>Indiana</c:v>
                </c:pt>
                <c:pt idx="34">
                  <c:v>Texas</c:v>
                </c:pt>
                <c:pt idx="35">
                  <c:v>Ohio</c:v>
                </c:pt>
                <c:pt idx="36">
                  <c:v>Nevada</c:v>
                </c:pt>
                <c:pt idx="37">
                  <c:v>Wisconsin</c:v>
                </c:pt>
                <c:pt idx="38">
                  <c:v>Illinois</c:v>
                </c:pt>
                <c:pt idx="39">
                  <c:v>Missouri</c:v>
                </c:pt>
                <c:pt idx="40">
                  <c:v>Tennessee</c:v>
                </c:pt>
                <c:pt idx="41">
                  <c:v>Louisiana</c:v>
                </c:pt>
                <c:pt idx="42">
                  <c:v>Michigan</c:v>
                </c:pt>
                <c:pt idx="43">
                  <c:v>District of Columbia</c:v>
                </c:pt>
                <c:pt idx="44">
                  <c:v>Oklahoma</c:v>
                </c:pt>
                <c:pt idx="45">
                  <c:v>Arkansas</c:v>
                </c:pt>
                <c:pt idx="46">
                  <c:v>Mississippi</c:v>
                </c:pt>
              </c:strCache>
            </c:strRef>
          </c:cat>
          <c:val>
            <c:numRef>
              <c:f>Sheet1!$C$2:$C$48</c:f>
              <c:numCache>
                <c:formatCode>General</c:formatCode>
                <c:ptCount val="47"/>
                <c:pt idx="0">
                  <c:v>73.7</c:v>
                </c:pt>
                <c:pt idx="1">
                  <c:v>82.5</c:v>
                </c:pt>
                <c:pt idx="2">
                  <c:v>84.6</c:v>
                </c:pt>
                <c:pt idx="3">
                  <c:v>87.3</c:v>
                </c:pt>
                <c:pt idx="4">
                  <c:v>98</c:v>
                </c:pt>
                <c:pt idx="5">
                  <c:v>102.3</c:v>
                </c:pt>
                <c:pt idx="6">
                  <c:v>102.4</c:v>
                </c:pt>
                <c:pt idx="7">
                  <c:v>103.5</c:v>
                </c:pt>
                <c:pt idx="8">
                  <c:v>105.5</c:v>
                </c:pt>
                <c:pt idx="9">
                  <c:v>106.1</c:v>
                </c:pt>
                <c:pt idx="10">
                  <c:v>106.2</c:v>
                </c:pt>
                <c:pt idx="11">
                  <c:v>112</c:v>
                </c:pt>
                <c:pt idx="12">
                  <c:v>115</c:v>
                </c:pt>
                <c:pt idx="13">
                  <c:v>122.7</c:v>
                </c:pt>
                <c:pt idx="14">
                  <c:v>127.1</c:v>
                </c:pt>
                <c:pt idx="15">
                  <c:v>133.80000000000001</c:v>
                </c:pt>
                <c:pt idx="16">
                  <c:v>134.19999999999999</c:v>
                </c:pt>
                <c:pt idx="17">
                  <c:v>135.6</c:v>
                </c:pt>
                <c:pt idx="18">
                  <c:v>136</c:v>
                </c:pt>
                <c:pt idx="19">
                  <c:v>137.9</c:v>
                </c:pt>
                <c:pt idx="20">
                  <c:v>141.5</c:v>
                </c:pt>
                <c:pt idx="21">
                  <c:v>144.6</c:v>
                </c:pt>
                <c:pt idx="22">
                  <c:v>148.19999999999999</c:v>
                </c:pt>
                <c:pt idx="23">
                  <c:v>149.19999999999999</c:v>
                </c:pt>
                <c:pt idx="24">
                  <c:v>151.6</c:v>
                </c:pt>
                <c:pt idx="25">
                  <c:v>151.80000000000001</c:v>
                </c:pt>
                <c:pt idx="26">
                  <c:v>152.69999999999999</c:v>
                </c:pt>
                <c:pt idx="27">
                  <c:v>153.4</c:v>
                </c:pt>
                <c:pt idx="28">
                  <c:v>153.5</c:v>
                </c:pt>
                <c:pt idx="29">
                  <c:v>159</c:v>
                </c:pt>
                <c:pt idx="30">
                  <c:v>159</c:v>
                </c:pt>
                <c:pt idx="31">
                  <c:v>162.1</c:v>
                </c:pt>
                <c:pt idx="32">
                  <c:v>163</c:v>
                </c:pt>
                <c:pt idx="33">
                  <c:v>165.3</c:v>
                </c:pt>
                <c:pt idx="34">
                  <c:v>165.5</c:v>
                </c:pt>
                <c:pt idx="35">
                  <c:v>165.7</c:v>
                </c:pt>
                <c:pt idx="36">
                  <c:v>167.1</c:v>
                </c:pt>
                <c:pt idx="37">
                  <c:v>169</c:v>
                </c:pt>
                <c:pt idx="38">
                  <c:v>171.3</c:v>
                </c:pt>
                <c:pt idx="39">
                  <c:v>175.9</c:v>
                </c:pt>
                <c:pt idx="40">
                  <c:v>177.6</c:v>
                </c:pt>
                <c:pt idx="41">
                  <c:v>190.2</c:v>
                </c:pt>
                <c:pt idx="42">
                  <c:v>190.8</c:v>
                </c:pt>
                <c:pt idx="43">
                  <c:v>193.3</c:v>
                </c:pt>
                <c:pt idx="44">
                  <c:v>194.9</c:v>
                </c:pt>
                <c:pt idx="45">
                  <c:v>196.2</c:v>
                </c:pt>
                <c:pt idx="46">
                  <c:v>202.3</c:v>
                </c:pt>
              </c:numCache>
            </c:numRef>
          </c:val>
          <c:smooth val="0"/>
          <c:extLst>
            <c:ext xmlns:c16="http://schemas.microsoft.com/office/drawing/2014/chart" uri="{C3380CC4-5D6E-409C-BE32-E72D297353CC}">
              <c16:uniqueId val="{0000002D-E29D-4172-B7CB-2F8AB84EA9A1}"/>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553693680"/>
        <c:axId val="44731703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Hispanic</c:v>
                      </c:pt>
                    </c:strCache>
                  </c:strRef>
                </c:tx>
                <c:spPr>
                  <a:ln w="19050">
                    <a:noFill/>
                  </a:ln>
                </c:spPr>
                <c:marker>
                  <c:symbol val="circle"/>
                  <c:size val="9"/>
                  <c:spPr>
                    <a:solidFill>
                      <a:schemeClr val="accent1"/>
                    </a:solidFill>
                    <a:ln>
                      <a:noFill/>
                    </a:ln>
                  </c:spPr>
                </c:marker>
                <c:cat>
                  <c:strRef>
                    <c:extLst>
                      <c:ext uri="{02D57815-91ED-43cb-92C2-25804820EDAC}">
                        <c15:formulaRef>
                          <c15:sqref>Sheet1!$A$2:$A$48</c15:sqref>
                        </c15:formulaRef>
                      </c:ext>
                    </c:extLst>
                    <c:strCache>
                      <c:ptCount val="47"/>
                      <c:pt idx="0">
                        <c:v>North Dakota</c:v>
                      </c:pt>
                      <c:pt idx="1">
                        <c:v>Maine</c:v>
                      </c:pt>
                      <c:pt idx="2">
                        <c:v>New Hampshire</c:v>
                      </c:pt>
                      <c:pt idx="3">
                        <c:v>Massachusetts</c:v>
                      </c:pt>
                      <c:pt idx="4">
                        <c:v>Minnesota</c:v>
                      </c:pt>
                      <c:pt idx="5">
                        <c:v>Rhode Island</c:v>
                      </c:pt>
                      <c:pt idx="6">
                        <c:v>Hawaii</c:v>
                      </c:pt>
                      <c:pt idx="7">
                        <c:v>Alaska</c:v>
                      </c:pt>
                      <c:pt idx="8">
                        <c:v>Connecticut</c:v>
                      </c:pt>
                      <c:pt idx="9">
                        <c:v>Utah</c:v>
                      </c:pt>
                      <c:pt idx="10">
                        <c:v>Washington</c:v>
                      </c:pt>
                      <c:pt idx="11">
                        <c:v>Oregon</c:v>
                      </c:pt>
                      <c:pt idx="12">
                        <c:v>Colorado</c:v>
                      </c:pt>
                      <c:pt idx="13">
                        <c:v>New Mexico</c:v>
                      </c:pt>
                      <c:pt idx="14">
                        <c:v>Arizona</c:v>
                      </c:pt>
                      <c:pt idx="15">
                        <c:v>Virginia</c:v>
                      </c:pt>
                      <c:pt idx="16">
                        <c:v>Delaware</c:v>
                      </c:pt>
                      <c:pt idx="17">
                        <c:v>Maryland</c:v>
                      </c:pt>
                      <c:pt idx="18">
                        <c:v>New York</c:v>
                      </c:pt>
                      <c:pt idx="19">
                        <c:v>Florida</c:v>
                      </c:pt>
                      <c:pt idx="20">
                        <c:v>New Jersey</c:v>
                      </c:pt>
                      <c:pt idx="21">
                        <c:v>South Dakota</c:v>
                      </c:pt>
                      <c:pt idx="22">
                        <c:v>California</c:v>
                      </c:pt>
                      <c:pt idx="23">
                        <c:v>North Carolina</c:v>
                      </c:pt>
                      <c:pt idx="24">
                        <c:v>Kansas</c:v>
                      </c:pt>
                      <c:pt idx="25">
                        <c:v>Iowa</c:v>
                      </c:pt>
                      <c:pt idx="26">
                        <c:v>Georgia</c:v>
                      </c:pt>
                      <c:pt idx="27">
                        <c:v>Nebraska</c:v>
                      </c:pt>
                      <c:pt idx="28">
                        <c:v>West Virginia</c:v>
                      </c:pt>
                      <c:pt idx="29">
                        <c:v>South Carolina</c:v>
                      </c:pt>
                      <c:pt idx="30">
                        <c:v>Kentucky</c:v>
                      </c:pt>
                      <c:pt idx="31">
                        <c:v>Pennsylvania</c:v>
                      </c:pt>
                      <c:pt idx="32">
                        <c:v>Alabama</c:v>
                      </c:pt>
                      <c:pt idx="33">
                        <c:v>Indiana</c:v>
                      </c:pt>
                      <c:pt idx="34">
                        <c:v>Texas</c:v>
                      </c:pt>
                      <c:pt idx="35">
                        <c:v>Ohio</c:v>
                      </c:pt>
                      <c:pt idx="36">
                        <c:v>Nevada</c:v>
                      </c:pt>
                      <c:pt idx="37">
                        <c:v>Wisconsin</c:v>
                      </c:pt>
                      <c:pt idx="38">
                        <c:v>Illinois</c:v>
                      </c:pt>
                      <c:pt idx="39">
                        <c:v>Missouri</c:v>
                      </c:pt>
                      <c:pt idx="40">
                        <c:v>Tennessee</c:v>
                      </c:pt>
                      <c:pt idx="41">
                        <c:v>Louisiana</c:v>
                      </c:pt>
                      <c:pt idx="42">
                        <c:v>Michigan</c:v>
                      </c:pt>
                      <c:pt idx="43">
                        <c:v>District of Columbia</c:v>
                      </c:pt>
                      <c:pt idx="44">
                        <c:v>Oklahoma</c:v>
                      </c:pt>
                      <c:pt idx="45">
                        <c:v>Arkansas</c:v>
                      </c:pt>
                      <c:pt idx="46">
                        <c:v>Mississippi</c:v>
                      </c:pt>
                    </c:strCache>
                  </c:strRef>
                </c:cat>
                <c:val>
                  <c:numRef>
                    <c:extLst>
                      <c:ext uri="{02D57815-91ED-43cb-92C2-25804820EDAC}">
                        <c15:formulaRef>
                          <c15:sqref>Sheet1!$D$2:$D$48</c15:sqref>
                        </c15:formulaRef>
                      </c:ext>
                    </c:extLst>
                    <c:numCache>
                      <c:formatCode>General</c:formatCode>
                      <c:ptCount val="47"/>
                      <c:pt idx="2">
                        <c:v>50.2</c:v>
                      </c:pt>
                      <c:pt idx="3">
                        <c:v>54.2</c:v>
                      </c:pt>
                      <c:pt idx="4">
                        <c:v>44.9</c:v>
                      </c:pt>
                      <c:pt idx="5">
                        <c:v>43.6</c:v>
                      </c:pt>
                      <c:pt idx="6">
                        <c:v>88.8</c:v>
                      </c:pt>
                      <c:pt idx="7">
                        <c:v>55.2</c:v>
                      </c:pt>
                      <c:pt idx="8">
                        <c:v>63</c:v>
                      </c:pt>
                      <c:pt idx="9">
                        <c:v>59.8</c:v>
                      </c:pt>
                      <c:pt idx="10">
                        <c:v>53</c:v>
                      </c:pt>
                      <c:pt idx="11">
                        <c:v>45.5</c:v>
                      </c:pt>
                      <c:pt idx="12">
                        <c:v>70.7</c:v>
                      </c:pt>
                      <c:pt idx="13">
                        <c:v>90.5</c:v>
                      </c:pt>
                      <c:pt idx="14">
                        <c:v>70.3</c:v>
                      </c:pt>
                      <c:pt idx="15">
                        <c:v>39.6</c:v>
                      </c:pt>
                      <c:pt idx="16">
                        <c:v>57.7</c:v>
                      </c:pt>
                      <c:pt idx="17">
                        <c:v>44.2</c:v>
                      </c:pt>
                      <c:pt idx="18">
                        <c:v>68</c:v>
                      </c:pt>
                      <c:pt idx="19">
                        <c:v>56.8</c:v>
                      </c:pt>
                      <c:pt idx="20">
                        <c:v>54.6</c:v>
                      </c:pt>
                      <c:pt idx="22">
                        <c:v>66</c:v>
                      </c:pt>
                      <c:pt idx="23">
                        <c:v>42</c:v>
                      </c:pt>
                      <c:pt idx="24">
                        <c:v>63.6</c:v>
                      </c:pt>
                      <c:pt idx="25">
                        <c:v>54.6</c:v>
                      </c:pt>
                      <c:pt idx="26">
                        <c:v>46.6</c:v>
                      </c:pt>
                      <c:pt idx="27">
                        <c:v>49.5</c:v>
                      </c:pt>
                      <c:pt idx="28">
                        <c:v>55.8</c:v>
                      </c:pt>
                      <c:pt idx="29">
                        <c:v>39.6</c:v>
                      </c:pt>
                      <c:pt idx="30">
                        <c:v>45.1</c:v>
                      </c:pt>
                      <c:pt idx="31">
                        <c:v>70.8</c:v>
                      </c:pt>
                      <c:pt idx="32">
                        <c:v>40.700000000000003</c:v>
                      </c:pt>
                      <c:pt idx="33">
                        <c:v>60</c:v>
                      </c:pt>
                      <c:pt idx="34">
                        <c:v>85.5</c:v>
                      </c:pt>
                      <c:pt idx="35">
                        <c:v>61.4</c:v>
                      </c:pt>
                      <c:pt idx="36">
                        <c:v>60.3</c:v>
                      </c:pt>
                      <c:pt idx="37">
                        <c:v>58.9</c:v>
                      </c:pt>
                      <c:pt idx="38">
                        <c:v>55.9</c:v>
                      </c:pt>
                      <c:pt idx="39">
                        <c:v>53.2</c:v>
                      </c:pt>
                      <c:pt idx="40">
                        <c:v>49.6</c:v>
                      </c:pt>
                      <c:pt idx="41">
                        <c:v>51.3</c:v>
                      </c:pt>
                      <c:pt idx="42">
                        <c:v>78.3</c:v>
                      </c:pt>
                      <c:pt idx="43">
                        <c:v>51</c:v>
                      </c:pt>
                      <c:pt idx="44">
                        <c:v>79</c:v>
                      </c:pt>
                      <c:pt idx="45">
                        <c:v>57.6</c:v>
                      </c:pt>
                      <c:pt idx="46">
                        <c:v>43.5</c:v>
                      </c:pt>
                    </c:numCache>
                  </c:numRef>
                </c:val>
                <c:smooth val="0"/>
                <c:extLst>
                  <c:ext xmlns:c16="http://schemas.microsoft.com/office/drawing/2014/chart" uri="{C3380CC4-5D6E-409C-BE32-E72D297353CC}">
                    <c16:uniqueId val="{0000002E-E29D-4172-B7CB-2F8AB84EA9A1}"/>
                  </c:ext>
                </c:extLst>
              </c15:ser>
            </c15:filteredLineSeries>
          </c:ext>
        </c:extLst>
      </c:lineChart>
      <c:catAx>
        <c:axId val="553693680"/>
        <c:scaling>
          <c:orientation val="minMax"/>
        </c:scaling>
        <c:delete val="0"/>
        <c:axPos val="b"/>
        <c:numFmt formatCode="General" sourceLinked="1"/>
        <c:majorTickMark val="none"/>
        <c:minorTickMark val="none"/>
        <c:tickLblPos val="nextTo"/>
        <c:crossAx val="447317032"/>
        <c:crosses val="autoZero"/>
        <c:auto val="1"/>
        <c:lblAlgn val="ctr"/>
        <c:lblOffset val="100"/>
        <c:noMultiLvlLbl val="0"/>
      </c:catAx>
      <c:valAx>
        <c:axId val="447317032"/>
        <c:scaling>
          <c:orientation val="minMax"/>
          <c:max val="2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Tahoma" panose="020B0604030504040204" pitchFamily="34" charset="0"/>
                <a:cs typeface="Tahoma" panose="020B0604030504040204" pitchFamily="34" charset="0"/>
              </a:defRPr>
            </a:pPr>
            <a:endParaRPr lang="en-US"/>
          </a:p>
        </c:txPr>
        <c:crossAx val="553693680"/>
        <c:crosses val="autoZero"/>
        <c:crossBetween val="between"/>
      </c:valAx>
      <c:spPr>
        <a:noFill/>
        <a:ln w="25400">
          <a:noFill/>
        </a:ln>
        <a:effectLst/>
      </c:spPr>
    </c:plotArea>
    <c:plotVisOnly val="1"/>
    <c:dispBlanksAs val="gap"/>
    <c:showDLblsOverMax val="0"/>
  </c:chart>
  <c:spPr>
    <a:noFill/>
    <a:ln w="19050">
      <a:noFill/>
    </a:ln>
    <a:effectLst/>
  </c:spPr>
  <c:txPr>
    <a:bodyPr/>
    <a:lstStyle/>
    <a:p>
      <a:pPr>
        <a:defRPr>
          <a:solidFill>
            <a:schemeClr val="tx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83971345698313E-2"/>
          <c:y val="7.4273477722047121E-2"/>
          <c:w val="0.91797239562201804"/>
          <c:h val="0.79050996684535613"/>
        </c:manualLayout>
      </c:layout>
      <c:lineChart>
        <c:grouping val="standard"/>
        <c:varyColors val="0"/>
        <c:ser>
          <c:idx val="0"/>
          <c:order val="0"/>
          <c:tx>
            <c:strRef>
              <c:f>Sheet1!$B$1</c:f>
              <c:strCache>
                <c:ptCount val="1"/>
                <c:pt idx="0">
                  <c:v>Total</c:v>
                </c:pt>
              </c:strCache>
            </c:strRef>
          </c:tx>
          <c:spPr>
            <a:ln w="28575" cap="rnd">
              <a:solidFill>
                <a:schemeClr val="tx1">
                  <a:lumMod val="75000"/>
                </a:schemeClr>
              </a:solidFill>
              <a:round/>
            </a:ln>
            <a:effectLst/>
          </c:spPr>
          <c:marker>
            <c:symbol val="none"/>
          </c:marker>
          <c:cat>
            <c:numRef>
              <c:f>Sheet1!$A$2:$A$18</c:f>
              <c:numCache>
                <c:formatCode>General</c:formatCode>
                <c:ptCount val="17"/>
                <c:pt idx="0">
                  <c:v>2014</c:v>
                </c:pt>
                <c:pt idx="1">
                  <c:v>2015</c:v>
                </c:pt>
                <c:pt idx="2">
                  <c:v>2016</c:v>
                </c:pt>
                <c:pt idx="3">
                  <c:v>2017</c:v>
                </c:pt>
                <c:pt idx="4">
                  <c:v>2018</c:v>
                </c:pt>
                <c:pt idx="6">
                  <c:v>2014</c:v>
                </c:pt>
                <c:pt idx="7">
                  <c:v>2015</c:v>
                </c:pt>
                <c:pt idx="8">
                  <c:v>2016</c:v>
                </c:pt>
                <c:pt idx="9">
                  <c:v>2017</c:v>
                </c:pt>
                <c:pt idx="10">
                  <c:v>2018</c:v>
                </c:pt>
                <c:pt idx="12">
                  <c:v>2014</c:v>
                </c:pt>
                <c:pt idx="13">
                  <c:v>2015</c:v>
                </c:pt>
                <c:pt idx="14">
                  <c:v>2016</c:v>
                </c:pt>
                <c:pt idx="15">
                  <c:v>2017</c:v>
                </c:pt>
                <c:pt idx="16">
                  <c:v>2018</c:v>
                </c:pt>
              </c:numCache>
            </c:numRef>
          </c:cat>
          <c:val>
            <c:numRef>
              <c:f>Sheet1!$B$2:$B$18</c:f>
              <c:numCache>
                <c:formatCode>General</c:formatCode>
                <c:ptCount val="17"/>
                <c:pt idx="0">
                  <c:v>0</c:v>
                </c:pt>
                <c:pt idx="1">
                  <c:v>3.7999999999999999E-2</c:v>
                </c:pt>
                <c:pt idx="2">
                  <c:v>8.8999999999999996E-2</c:v>
                </c:pt>
                <c:pt idx="3">
                  <c:v>0.13400000000000001</c:v>
                </c:pt>
                <c:pt idx="4">
                  <c:v>0.184</c:v>
                </c:pt>
                <c:pt idx="6">
                  <c:v>0</c:v>
                </c:pt>
                <c:pt idx="7">
                  <c:v>-3.0000000000000001E-3</c:v>
                </c:pt>
                <c:pt idx="8">
                  <c:v>0.01</c:v>
                </c:pt>
                <c:pt idx="9">
                  <c:v>1.2999999999999999E-2</c:v>
                </c:pt>
                <c:pt idx="10">
                  <c:v>3.1E-2</c:v>
                </c:pt>
                <c:pt idx="12">
                  <c:v>0</c:v>
                </c:pt>
                <c:pt idx="13">
                  <c:v>4.1000000000000002E-2</c:v>
                </c:pt>
                <c:pt idx="14">
                  <c:v>7.9000000000000001E-2</c:v>
                </c:pt>
                <c:pt idx="15">
                  <c:v>0.121</c:v>
                </c:pt>
                <c:pt idx="16">
                  <c:v>0.15</c:v>
                </c:pt>
              </c:numCache>
            </c:numRef>
          </c:val>
          <c:smooth val="0"/>
          <c:extLst>
            <c:ext xmlns:c16="http://schemas.microsoft.com/office/drawing/2014/chart" uri="{C3380CC4-5D6E-409C-BE32-E72D297353CC}">
              <c16:uniqueId val="{00000000-FE4A-4B98-915D-71598B17D34A}"/>
            </c:ext>
          </c:extLst>
        </c:ser>
        <c:ser>
          <c:idx val="1"/>
          <c:order val="1"/>
          <c:tx>
            <c:strRef>
              <c:f>Sheet1!$C$1</c:f>
              <c:strCache>
                <c:ptCount val="1"/>
                <c:pt idx="0">
                  <c:v>Pro</c:v>
                </c:pt>
              </c:strCache>
            </c:strRef>
          </c:tx>
          <c:spPr>
            <a:ln w="28575" cap="rnd">
              <a:solidFill>
                <a:schemeClr val="tx2"/>
              </a:solidFill>
              <a:round/>
            </a:ln>
            <a:effectLst/>
          </c:spPr>
          <c:marker>
            <c:symbol val="none"/>
          </c:marker>
          <c:cat>
            <c:numRef>
              <c:f>Sheet1!$A$2:$A$18</c:f>
              <c:numCache>
                <c:formatCode>General</c:formatCode>
                <c:ptCount val="17"/>
                <c:pt idx="0">
                  <c:v>2014</c:v>
                </c:pt>
                <c:pt idx="1">
                  <c:v>2015</c:v>
                </c:pt>
                <c:pt idx="2">
                  <c:v>2016</c:v>
                </c:pt>
                <c:pt idx="3">
                  <c:v>2017</c:v>
                </c:pt>
                <c:pt idx="4">
                  <c:v>2018</c:v>
                </c:pt>
                <c:pt idx="6">
                  <c:v>2014</c:v>
                </c:pt>
                <c:pt idx="7">
                  <c:v>2015</c:v>
                </c:pt>
                <c:pt idx="8">
                  <c:v>2016</c:v>
                </c:pt>
                <c:pt idx="9">
                  <c:v>2017</c:v>
                </c:pt>
                <c:pt idx="10">
                  <c:v>2018</c:v>
                </c:pt>
                <c:pt idx="12">
                  <c:v>2014</c:v>
                </c:pt>
                <c:pt idx="13">
                  <c:v>2015</c:v>
                </c:pt>
                <c:pt idx="14">
                  <c:v>2016</c:v>
                </c:pt>
                <c:pt idx="15">
                  <c:v>2017</c:v>
                </c:pt>
                <c:pt idx="16">
                  <c:v>2018</c:v>
                </c:pt>
              </c:numCache>
            </c:numRef>
          </c:cat>
          <c:val>
            <c:numRef>
              <c:f>Sheet1!$C$2:$C$18</c:f>
              <c:numCache>
                <c:formatCode>General</c:formatCode>
                <c:ptCount val="17"/>
                <c:pt idx="0">
                  <c:v>0</c:v>
                </c:pt>
                <c:pt idx="1">
                  <c:v>3.1E-2</c:v>
                </c:pt>
                <c:pt idx="2">
                  <c:v>7.0000000000000007E-2</c:v>
                </c:pt>
                <c:pt idx="3">
                  <c:v>0.114</c:v>
                </c:pt>
                <c:pt idx="4">
                  <c:v>0.16400000000000001</c:v>
                </c:pt>
                <c:pt idx="6">
                  <c:v>0</c:v>
                </c:pt>
                <c:pt idx="7">
                  <c:v>5.0000000000000001E-3</c:v>
                </c:pt>
                <c:pt idx="8">
                  <c:v>1.4999999999999999E-2</c:v>
                </c:pt>
                <c:pt idx="9">
                  <c:v>1.9E-2</c:v>
                </c:pt>
                <c:pt idx="10">
                  <c:v>5.0999999999999997E-2</c:v>
                </c:pt>
                <c:pt idx="12">
                  <c:v>0</c:v>
                </c:pt>
                <c:pt idx="13">
                  <c:v>2.5999999999999999E-2</c:v>
                </c:pt>
                <c:pt idx="14">
                  <c:v>5.3999999999999999E-2</c:v>
                </c:pt>
                <c:pt idx="15">
                  <c:v>9.2999999999999999E-2</c:v>
                </c:pt>
                <c:pt idx="16">
                  <c:v>0.107</c:v>
                </c:pt>
              </c:numCache>
            </c:numRef>
          </c:val>
          <c:smooth val="0"/>
          <c:extLst>
            <c:ext xmlns:c16="http://schemas.microsoft.com/office/drawing/2014/chart" uri="{C3380CC4-5D6E-409C-BE32-E72D297353CC}">
              <c16:uniqueId val="{00000001-FE4A-4B98-915D-71598B17D34A}"/>
            </c:ext>
          </c:extLst>
        </c:ser>
        <c:ser>
          <c:idx val="2"/>
          <c:order val="2"/>
          <c:tx>
            <c:strRef>
              <c:f>Sheet1!$D$1</c:f>
              <c:strCache>
                <c:ptCount val="1"/>
                <c:pt idx="0">
                  <c:v>In</c:v>
                </c:pt>
              </c:strCache>
            </c:strRef>
          </c:tx>
          <c:spPr>
            <a:ln w="28575" cap="rnd">
              <a:solidFill>
                <a:schemeClr val="accent2"/>
              </a:solidFill>
              <a:round/>
            </a:ln>
            <a:effectLst/>
          </c:spPr>
          <c:marker>
            <c:symbol val="none"/>
          </c:marker>
          <c:cat>
            <c:numRef>
              <c:f>Sheet1!$A$2:$A$18</c:f>
              <c:numCache>
                <c:formatCode>General</c:formatCode>
                <c:ptCount val="17"/>
                <c:pt idx="0">
                  <c:v>2014</c:v>
                </c:pt>
                <c:pt idx="1">
                  <c:v>2015</c:v>
                </c:pt>
                <c:pt idx="2">
                  <c:v>2016</c:v>
                </c:pt>
                <c:pt idx="3">
                  <c:v>2017</c:v>
                </c:pt>
                <c:pt idx="4">
                  <c:v>2018</c:v>
                </c:pt>
                <c:pt idx="6">
                  <c:v>2014</c:v>
                </c:pt>
                <c:pt idx="7">
                  <c:v>2015</c:v>
                </c:pt>
                <c:pt idx="8">
                  <c:v>2016</c:v>
                </c:pt>
                <c:pt idx="9">
                  <c:v>2017</c:v>
                </c:pt>
                <c:pt idx="10">
                  <c:v>2018</c:v>
                </c:pt>
                <c:pt idx="12">
                  <c:v>2014</c:v>
                </c:pt>
                <c:pt idx="13">
                  <c:v>2015</c:v>
                </c:pt>
                <c:pt idx="14">
                  <c:v>2016</c:v>
                </c:pt>
                <c:pt idx="15">
                  <c:v>2017</c:v>
                </c:pt>
                <c:pt idx="16">
                  <c:v>2018</c:v>
                </c:pt>
              </c:numCache>
            </c:numRef>
          </c:cat>
          <c:val>
            <c:numRef>
              <c:f>Sheet1!$D$2:$D$18</c:f>
              <c:numCache>
                <c:formatCode>General</c:formatCode>
                <c:ptCount val="17"/>
                <c:pt idx="0">
                  <c:v>0</c:v>
                </c:pt>
                <c:pt idx="1">
                  <c:v>1.2999999999999999E-2</c:v>
                </c:pt>
                <c:pt idx="2">
                  <c:v>0.06</c:v>
                </c:pt>
                <c:pt idx="3">
                  <c:v>9.0999999999999998E-2</c:v>
                </c:pt>
                <c:pt idx="4">
                  <c:v>0.114</c:v>
                </c:pt>
                <c:pt idx="6">
                  <c:v>0</c:v>
                </c:pt>
                <c:pt idx="7">
                  <c:v>-2.4E-2</c:v>
                </c:pt>
                <c:pt idx="8">
                  <c:v>-1.4E-2</c:v>
                </c:pt>
                <c:pt idx="9">
                  <c:v>-2.5000000000000001E-2</c:v>
                </c:pt>
                <c:pt idx="10">
                  <c:v>-2.3E-2</c:v>
                </c:pt>
                <c:pt idx="12">
                  <c:v>0</c:v>
                </c:pt>
                <c:pt idx="13">
                  <c:v>3.7999999999999999E-2</c:v>
                </c:pt>
                <c:pt idx="14">
                  <c:v>7.4999999999999997E-2</c:v>
                </c:pt>
                <c:pt idx="15">
                  <c:v>0.11799999999999999</c:v>
                </c:pt>
                <c:pt idx="16">
                  <c:v>0.14000000000000001</c:v>
                </c:pt>
              </c:numCache>
            </c:numRef>
          </c:val>
          <c:smooth val="0"/>
          <c:extLst>
            <c:ext xmlns:c16="http://schemas.microsoft.com/office/drawing/2014/chart" uri="{C3380CC4-5D6E-409C-BE32-E72D297353CC}">
              <c16:uniqueId val="{00000002-FE4A-4B98-915D-71598B17D34A}"/>
            </c:ext>
          </c:extLst>
        </c:ser>
        <c:ser>
          <c:idx val="3"/>
          <c:order val="3"/>
          <c:tx>
            <c:strRef>
              <c:f>Sheet1!$E$1</c:f>
              <c:strCache>
                <c:ptCount val="1"/>
                <c:pt idx="0">
                  <c:v>Out</c:v>
                </c:pt>
              </c:strCache>
            </c:strRef>
          </c:tx>
          <c:spPr>
            <a:ln w="28575" cap="rnd">
              <a:solidFill>
                <a:schemeClr val="bg2"/>
              </a:solidFill>
              <a:round/>
            </a:ln>
            <a:effectLst/>
          </c:spPr>
          <c:marker>
            <c:symbol val="none"/>
          </c:marker>
          <c:cat>
            <c:numRef>
              <c:f>Sheet1!$A$2:$A$18</c:f>
              <c:numCache>
                <c:formatCode>General</c:formatCode>
                <c:ptCount val="17"/>
                <c:pt idx="0">
                  <c:v>2014</c:v>
                </c:pt>
                <c:pt idx="1">
                  <c:v>2015</c:v>
                </c:pt>
                <c:pt idx="2">
                  <c:v>2016</c:v>
                </c:pt>
                <c:pt idx="3">
                  <c:v>2017</c:v>
                </c:pt>
                <c:pt idx="4">
                  <c:v>2018</c:v>
                </c:pt>
                <c:pt idx="6">
                  <c:v>2014</c:v>
                </c:pt>
                <c:pt idx="7">
                  <c:v>2015</c:v>
                </c:pt>
                <c:pt idx="8">
                  <c:v>2016</c:v>
                </c:pt>
                <c:pt idx="9">
                  <c:v>2017</c:v>
                </c:pt>
                <c:pt idx="10">
                  <c:v>2018</c:v>
                </c:pt>
                <c:pt idx="12">
                  <c:v>2014</c:v>
                </c:pt>
                <c:pt idx="13">
                  <c:v>2015</c:v>
                </c:pt>
                <c:pt idx="14">
                  <c:v>2016</c:v>
                </c:pt>
                <c:pt idx="15">
                  <c:v>2017</c:v>
                </c:pt>
                <c:pt idx="16">
                  <c:v>2018</c:v>
                </c:pt>
              </c:numCache>
            </c:numRef>
          </c:cat>
          <c:val>
            <c:numRef>
              <c:f>Sheet1!$E$2:$E$18</c:f>
              <c:numCache>
                <c:formatCode>General</c:formatCode>
                <c:ptCount val="17"/>
                <c:pt idx="0">
                  <c:v>0</c:v>
                </c:pt>
                <c:pt idx="1">
                  <c:v>3.4000000000000002E-2</c:v>
                </c:pt>
                <c:pt idx="2">
                  <c:v>9.6000000000000002E-2</c:v>
                </c:pt>
                <c:pt idx="3">
                  <c:v>0.14799999999999999</c:v>
                </c:pt>
                <c:pt idx="4">
                  <c:v>0.21099999999999999</c:v>
                </c:pt>
                <c:pt idx="6">
                  <c:v>0</c:v>
                </c:pt>
                <c:pt idx="7">
                  <c:v>3.0000000000000001E-3</c:v>
                </c:pt>
                <c:pt idx="8">
                  <c:v>2.7E-2</c:v>
                </c:pt>
                <c:pt idx="9">
                  <c:v>1.7999999999999999E-2</c:v>
                </c:pt>
                <c:pt idx="10">
                  <c:v>3.5000000000000003E-2</c:v>
                </c:pt>
                <c:pt idx="12">
                  <c:v>0</c:v>
                </c:pt>
                <c:pt idx="13">
                  <c:v>3.2000000000000001E-2</c:v>
                </c:pt>
                <c:pt idx="14">
                  <c:v>6.7000000000000004E-2</c:v>
                </c:pt>
                <c:pt idx="15">
                  <c:v>0.128</c:v>
                </c:pt>
                <c:pt idx="16">
                  <c:v>0.17299999999999999</c:v>
                </c:pt>
              </c:numCache>
            </c:numRef>
          </c:val>
          <c:smooth val="0"/>
          <c:extLst>
            <c:ext xmlns:c16="http://schemas.microsoft.com/office/drawing/2014/chart" uri="{C3380CC4-5D6E-409C-BE32-E72D297353CC}">
              <c16:uniqueId val="{00000003-FE4A-4B98-915D-71598B17D34A}"/>
            </c:ext>
          </c:extLst>
        </c:ser>
        <c:ser>
          <c:idx val="4"/>
          <c:order val="4"/>
          <c:tx>
            <c:strRef>
              <c:f>Sheet1!$F$1</c:f>
              <c:strCache>
                <c:ptCount val="1"/>
                <c:pt idx="0">
                  <c:v>Rx</c:v>
                </c:pt>
              </c:strCache>
            </c:strRef>
          </c:tx>
          <c:spPr>
            <a:ln w="28575" cap="rnd">
              <a:solidFill>
                <a:schemeClr val="accent4"/>
              </a:solidFill>
              <a:round/>
            </a:ln>
            <a:effectLst/>
          </c:spPr>
          <c:marker>
            <c:symbol val="none"/>
          </c:marker>
          <c:cat>
            <c:numRef>
              <c:f>Sheet1!$A$2:$A$18</c:f>
              <c:numCache>
                <c:formatCode>General</c:formatCode>
                <c:ptCount val="17"/>
                <c:pt idx="0">
                  <c:v>2014</c:v>
                </c:pt>
                <c:pt idx="1">
                  <c:v>2015</c:v>
                </c:pt>
                <c:pt idx="2">
                  <c:v>2016</c:v>
                </c:pt>
                <c:pt idx="3">
                  <c:v>2017</c:v>
                </c:pt>
                <c:pt idx="4">
                  <c:v>2018</c:v>
                </c:pt>
                <c:pt idx="6">
                  <c:v>2014</c:v>
                </c:pt>
                <c:pt idx="7">
                  <c:v>2015</c:v>
                </c:pt>
                <c:pt idx="8">
                  <c:v>2016</c:v>
                </c:pt>
                <c:pt idx="9">
                  <c:v>2017</c:v>
                </c:pt>
                <c:pt idx="10">
                  <c:v>2018</c:v>
                </c:pt>
                <c:pt idx="12">
                  <c:v>2014</c:v>
                </c:pt>
                <c:pt idx="13">
                  <c:v>2015</c:v>
                </c:pt>
                <c:pt idx="14">
                  <c:v>2016</c:v>
                </c:pt>
                <c:pt idx="15">
                  <c:v>2017</c:v>
                </c:pt>
                <c:pt idx="16">
                  <c:v>2018</c:v>
                </c:pt>
              </c:numCache>
            </c:numRef>
          </c:cat>
          <c:val>
            <c:numRef>
              <c:f>Sheet1!$F$2:$F$18</c:f>
              <c:numCache>
                <c:formatCode>General</c:formatCode>
                <c:ptCount val="17"/>
                <c:pt idx="0">
                  <c:v>0</c:v>
                </c:pt>
                <c:pt idx="1">
                  <c:v>8.4000000000000005E-2</c:v>
                </c:pt>
                <c:pt idx="2">
                  <c:v>0.14699999999999999</c:v>
                </c:pt>
                <c:pt idx="3">
                  <c:v>0.20100000000000001</c:v>
                </c:pt>
                <c:pt idx="4">
                  <c:v>0.25800000000000001</c:v>
                </c:pt>
                <c:pt idx="6">
                  <c:v>0</c:v>
                </c:pt>
                <c:pt idx="7">
                  <c:v>-5.0000000000000001E-3</c:v>
                </c:pt>
                <c:pt idx="8">
                  <c:v>-2E-3</c:v>
                </c:pt>
                <c:pt idx="9">
                  <c:v>3.2000000000000001E-2</c:v>
                </c:pt>
                <c:pt idx="10">
                  <c:v>4.2999999999999997E-2</c:v>
                </c:pt>
                <c:pt idx="12">
                  <c:v>0</c:v>
                </c:pt>
                <c:pt idx="13">
                  <c:v>0.09</c:v>
                </c:pt>
                <c:pt idx="14">
                  <c:v>0.14799999999999999</c:v>
                </c:pt>
                <c:pt idx="15">
                  <c:v>0.16400000000000001</c:v>
                </c:pt>
                <c:pt idx="16">
                  <c:v>0.20599999999999999</c:v>
                </c:pt>
              </c:numCache>
            </c:numRef>
          </c:val>
          <c:smooth val="0"/>
          <c:extLst>
            <c:ext xmlns:c16="http://schemas.microsoft.com/office/drawing/2014/chart" uri="{C3380CC4-5D6E-409C-BE32-E72D297353CC}">
              <c16:uniqueId val="{00000004-FE4A-4B98-915D-71598B17D34A}"/>
            </c:ext>
          </c:extLst>
        </c:ser>
        <c:dLbls>
          <c:showLegendKey val="0"/>
          <c:showVal val="0"/>
          <c:showCatName val="0"/>
          <c:showSerName val="0"/>
          <c:showPercent val="0"/>
          <c:showBubbleSize val="0"/>
        </c:dLbls>
        <c:smooth val="0"/>
        <c:axId val="823391032"/>
        <c:axId val="823394312"/>
      </c:lineChart>
      <c:catAx>
        <c:axId val="823391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394312"/>
        <c:crossesAt val="-0.2"/>
        <c:auto val="1"/>
        <c:lblAlgn val="ctr"/>
        <c:lblOffset val="100"/>
        <c:noMultiLvlLbl val="0"/>
      </c:catAx>
      <c:valAx>
        <c:axId val="823394312"/>
        <c:scaling>
          <c:orientation val="minMax"/>
          <c:max val="0.30000000000000004"/>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3391032"/>
        <c:crossesAt val="1"/>
        <c:crossBetween val="between"/>
        <c:majorUnit val="0.1"/>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02045905621827E-2"/>
          <c:y val="0.12072715885640042"/>
          <c:w val="0.95539709356810054"/>
          <c:h val="0.54967966816907776"/>
        </c:manualLayout>
      </c:layout>
      <c:barChart>
        <c:barDir val="col"/>
        <c:grouping val="clustered"/>
        <c:varyColors val="0"/>
        <c:ser>
          <c:idx val="0"/>
          <c:order val="0"/>
          <c:tx>
            <c:strRef>
              <c:f>Sheet1!$B$1</c:f>
              <c:strCache>
                <c:ptCount val="1"/>
                <c:pt idx="0">
                  <c:v>2017</c:v>
                </c:pt>
              </c:strCache>
            </c:strRef>
          </c:tx>
          <c:spPr>
            <a:solidFill>
              <a:schemeClr val="accent3"/>
            </a:solidFill>
            <a:ln w="19050">
              <a:noFill/>
            </a:ln>
          </c:spPr>
          <c:invertIfNegative val="0"/>
          <c:dPt>
            <c:idx val="10"/>
            <c:invertIfNegative val="0"/>
            <c:bubble3D val="0"/>
            <c:extLst>
              <c:ext xmlns:c16="http://schemas.microsoft.com/office/drawing/2014/chart" uri="{C3380CC4-5D6E-409C-BE32-E72D297353CC}">
                <c16:uniqueId val="{00000000-7279-49FA-9C60-6076A6B842DE}"/>
              </c:ext>
            </c:extLst>
          </c:dPt>
          <c:dPt>
            <c:idx val="26"/>
            <c:invertIfNegative val="0"/>
            <c:bubble3D val="0"/>
            <c:extLst>
              <c:ext xmlns:c16="http://schemas.microsoft.com/office/drawing/2014/chart" uri="{C3380CC4-5D6E-409C-BE32-E72D297353CC}">
                <c16:uniqueId val="{00000001-7279-49FA-9C60-6076A6B842DE}"/>
              </c:ext>
            </c:extLst>
          </c:dPt>
          <c:dPt>
            <c:idx val="27"/>
            <c:invertIfNegative val="0"/>
            <c:bubble3D val="0"/>
            <c:extLst>
              <c:ext xmlns:c16="http://schemas.microsoft.com/office/drawing/2014/chart" uri="{C3380CC4-5D6E-409C-BE32-E72D297353CC}">
                <c16:uniqueId val="{00000002-7279-49FA-9C60-6076A6B842DE}"/>
              </c:ext>
            </c:extLst>
          </c:dPt>
          <c:dPt>
            <c:idx val="28"/>
            <c:invertIfNegative val="0"/>
            <c:bubble3D val="0"/>
            <c:extLst>
              <c:ext xmlns:c16="http://schemas.microsoft.com/office/drawing/2014/chart" uri="{C3380CC4-5D6E-409C-BE32-E72D297353CC}">
                <c16:uniqueId val="{00000003-7279-49FA-9C60-6076A6B842DE}"/>
              </c:ext>
            </c:extLst>
          </c:dPt>
          <c:dPt>
            <c:idx val="33"/>
            <c:invertIfNegative val="0"/>
            <c:bubble3D val="0"/>
            <c:extLst>
              <c:ext xmlns:c16="http://schemas.microsoft.com/office/drawing/2014/chart" uri="{C3380CC4-5D6E-409C-BE32-E72D297353CC}">
                <c16:uniqueId val="{00000004-7279-49FA-9C60-6076A6B842DE}"/>
              </c:ext>
            </c:extLst>
          </c:dPt>
          <c:dPt>
            <c:idx val="34"/>
            <c:invertIfNegative val="0"/>
            <c:bubble3D val="0"/>
            <c:extLst>
              <c:ext xmlns:c16="http://schemas.microsoft.com/office/drawing/2014/chart" uri="{C3380CC4-5D6E-409C-BE32-E72D297353CC}">
                <c16:uniqueId val="{00000005-7279-49FA-9C60-6076A6B842DE}"/>
              </c:ext>
            </c:extLst>
          </c:dPt>
          <c:dPt>
            <c:idx val="35"/>
            <c:invertIfNegative val="0"/>
            <c:bubble3D val="0"/>
            <c:extLst>
              <c:ext xmlns:c16="http://schemas.microsoft.com/office/drawing/2014/chart" uri="{C3380CC4-5D6E-409C-BE32-E72D297353CC}">
                <c16:uniqueId val="{00000006-7279-49FA-9C60-6076A6B842DE}"/>
              </c:ext>
            </c:extLst>
          </c:dPt>
          <c:dPt>
            <c:idx val="38"/>
            <c:invertIfNegative val="0"/>
            <c:bubble3D val="0"/>
            <c:extLst>
              <c:ext xmlns:c16="http://schemas.microsoft.com/office/drawing/2014/chart" uri="{C3380CC4-5D6E-409C-BE32-E72D297353CC}">
                <c16:uniqueId val="{00000007-7279-49FA-9C60-6076A6B842DE}"/>
              </c:ext>
            </c:extLst>
          </c:dPt>
          <c:dPt>
            <c:idx val="39"/>
            <c:invertIfNegative val="0"/>
            <c:bubble3D val="0"/>
            <c:extLst>
              <c:ext xmlns:c16="http://schemas.microsoft.com/office/drawing/2014/chart" uri="{C3380CC4-5D6E-409C-BE32-E72D297353CC}">
                <c16:uniqueId val="{00000008-7279-49FA-9C60-6076A6B842DE}"/>
              </c:ext>
            </c:extLst>
          </c:dPt>
          <c:dPt>
            <c:idx val="41"/>
            <c:invertIfNegative val="0"/>
            <c:bubble3D val="0"/>
            <c:extLst>
              <c:ext xmlns:c16="http://schemas.microsoft.com/office/drawing/2014/chart" uri="{C3380CC4-5D6E-409C-BE32-E72D297353CC}">
                <c16:uniqueId val="{00000009-7279-49FA-9C60-6076A6B842DE}"/>
              </c:ext>
            </c:extLst>
          </c:dPt>
          <c:dPt>
            <c:idx val="42"/>
            <c:invertIfNegative val="0"/>
            <c:bubble3D val="0"/>
            <c:extLst>
              <c:ext xmlns:c16="http://schemas.microsoft.com/office/drawing/2014/chart" uri="{C3380CC4-5D6E-409C-BE32-E72D297353CC}">
                <c16:uniqueId val="{0000000A-7279-49FA-9C60-6076A6B842DE}"/>
              </c:ext>
            </c:extLst>
          </c:dPt>
          <c:dPt>
            <c:idx val="43"/>
            <c:invertIfNegative val="0"/>
            <c:bubble3D val="0"/>
            <c:extLst>
              <c:ext xmlns:c16="http://schemas.microsoft.com/office/drawing/2014/chart" uri="{C3380CC4-5D6E-409C-BE32-E72D297353CC}">
                <c16:uniqueId val="{0000000B-7279-49FA-9C60-6076A6B842DE}"/>
              </c:ext>
            </c:extLst>
          </c:dPt>
          <c:dPt>
            <c:idx val="45"/>
            <c:invertIfNegative val="0"/>
            <c:bubble3D val="0"/>
            <c:extLst>
              <c:ext xmlns:c16="http://schemas.microsoft.com/office/drawing/2014/chart" uri="{C3380CC4-5D6E-409C-BE32-E72D297353CC}">
                <c16:uniqueId val="{0000000C-7279-49FA-9C60-6076A6B842DE}"/>
              </c:ext>
            </c:extLst>
          </c:dPt>
          <c:dPt>
            <c:idx val="46"/>
            <c:invertIfNegative val="0"/>
            <c:bubble3D val="0"/>
            <c:extLst>
              <c:ext xmlns:c16="http://schemas.microsoft.com/office/drawing/2014/chart" uri="{C3380CC4-5D6E-409C-BE32-E72D297353CC}">
                <c16:uniqueId val="{0000000D-7279-49FA-9C60-6076A6B842DE}"/>
              </c:ext>
            </c:extLst>
          </c:dPt>
          <c:dPt>
            <c:idx val="47"/>
            <c:invertIfNegative val="0"/>
            <c:bubble3D val="0"/>
            <c:extLst>
              <c:ext xmlns:c16="http://schemas.microsoft.com/office/drawing/2014/chart" uri="{C3380CC4-5D6E-409C-BE32-E72D297353CC}">
                <c16:uniqueId val="{0000000E-7279-49FA-9C60-6076A6B842DE}"/>
              </c:ext>
            </c:extLst>
          </c:dPt>
          <c:dPt>
            <c:idx val="48"/>
            <c:invertIfNegative val="0"/>
            <c:bubble3D val="0"/>
            <c:extLst>
              <c:ext xmlns:c16="http://schemas.microsoft.com/office/drawing/2014/chart" uri="{C3380CC4-5D6E-409C-BE32-E72D297353CC}">
                <c16:uniqueId val="{0000000F-7279-49FA-9C60-6076A6B842DE}"/>
              </c:ext>
            </c:extLst>
          </c:dPt>
          <c:dPt>
            <c:idx val="49"/>
            <c:invertIfNegative val="0"/>
            <c:bubble3D val="0"/>
            <c:extLst>
              <c:ext xmlns:c16="http://schemas.microsoft.com/office/drawing/2014/chart" uri="{C3380CC4-5D6E-409C-BE32-E72D297353CC}">
                <c16:uniqueId val="{00000010-7279-49FA-9C60-6076A6B842DE}"/>
              </c:ext>
            </c:extLst>
          </c:dPt>
          <c:dPt>
            <c:idx val="50"/>
            <c:invertIfNegative val="0"/>
            <c:bubble3D val="0"/>
            <c:extLst>
              <c:ext xmlns:c16="http://schemas.microsoft.com/office/drawing/2014/chart" uri="{C3380CC4-5D6E-409C-BE32-E72D297353CC}">
                <c16:uniqueId val="{00000011-7279-49FA-9C60-6076A6B842DE}"/>
              </c:ext>
            </c:extLst>
          </c:dPt>
          <c:dLbls>
            <c:dLbl>
              <c:idx val="0"/>
              <c:layout>
                <c:manualLayout>
                  <c:x val="1.8735615620463983E-2"/>
                  <c:y val="-5.0574007754609039E-2"/>
                </c:manualLayout>
              </c:layout>
              <c:numFmt formatCode="0%" sourceLinked="0"/>
              <c:spPr>
                <a:noFill/>
                <a:ln>
                  <a:noFill/>
                </a:ln>
                <a:effectLst/>
              </c:spPr>
              <c:txPr>
                <a:bodyPr wrap="square" lIns="38100" tIns="19050" rIns="38100" bIns="19050" anchor="ctr" anchorCtr="0">
                  <a:noAutofit/>
                </a:bodyPr>
                <a:lstStyle/>
                <a:p>
                  <a:pPr algn="l">
                    <a:defRPr sz="12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1472567459133052E-2"/>
                      <c:h val="5.5826870204812903E-2"/>
                    </c:manualLayout>
                  </c15:layout>
                </c:ext>
                <c:ext xmlns:c16="http://schemas.microsoft.com/office/drawing/2014/chart" uri="{C3380CC4-5D6E-409C-BE32-E72D297353CC}">
                  <c16:uniqueId val="{00000012-7279-49FA-9C60-6076A6B842DE}"/>
                </c:ext>
              </c:extLst>
            </c:dLbl>
            <c:dLbl>
              <c:idx val="47"/>
              <c:layout>
                <c:manualLayout>
                  <c:x val="-1.0991434190019841E-16"/>
                  <c:y val="-2.2550571765751946E-2"/>
                </c:manualLayout>
              </c:layout>
              <c:numFmt formatCode="0%" sourceLinked="0"/>
              <c:spPr>
                <a:noFill/>
                <a:ln>
                  <a:noFill/>
                </a:ln>
                <a:effectLst/>
              </c:spPr>
              <c:txPr>
                <a:bodyPr wrap="square" lIns="38100" tIns="19050" rIns="38100" bIns="19050" anchor="ctr">
                  <a:spAutoFit/>
                </a:bodyPr>
                <a:lstStyle/>
                <a:p>
                  <a:pPr>
                    <a:defRPr sz="12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9-49FA-9C60-6076A6B842DE}"/>
                </c:ext>
              </c:extLst>
            </c:dLbl>
            <c:numFmt formatCode="0%" sourceLinked="0"/>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Sheet1!$A$2:$A$49</c:f>
              <c:strCache>
                <c:ptCount val="48"/>
                <c:pt idx="0">
                  <c:v>Hawaii </c:v>
                </c:pt>
                <c:pt idx="1">
                  <c:v>Rhode Island </c:v>
                </c:pt>
                <c:pt idx="2">
                  <c:v>Michigan </c:v>
                </c:pt>
                <c:pt idx="3">
                  <c:v>Iowa </c:v>
                </c:pt>
                <c:pt idx="4">
                  <c:v>Massachusetts </c:v>
                </c:pt>
                <c:pt idx="5">
                  <c:v>Illinois </c:v>
                </c:pt>
                <c:pt idx="6">
                  <c:v>Alabama </c:v>
                </c:pt>
                <c:pt idx="7">
                  <c:v>Pennsylvania </c:v>
                </c:pt>
                <c:pt idx="8">
                  <c:v>Minnesota </c:v>
                </c:pt>
                <c:pt idx="9">
                  <c:v>Mississippi </c:v>
                </c:pt>
                <c:pt idx="10">
                  <c:v>New Mexico </c:v>
                </c:pt>
                <c:pt idx="11">
                  <c:v>Vermont </c:v>
                </c:pt>
                <c:pt idx="12">
                  <c:v>New Jersey </c:v>
                </c:pt>
                <c:pt idx="13">
                  <c:v>Missouri </c:v>
                </c:pt>
                <c:pt idx="14">
                  <c:v>South Dakota </c:v>
                </c:pt>
                <c:pt idx="15">
                  <c:v>Louisiana </c:v>
                </c:pt>
                <c:pt idx="16">
                  <c:v>Connecticut </c:v>
                </c:pt>
                <c:pt idx="17">
                  <c:v>Nevada </c:v>
                </c:pt>
                <c:pt idx="18">
                  <c:v>Kentucky </c:v>
                </c:pt>
                <c:pt idx="19">
                  <c:v>Wyoming </c:v>
                </c:pt>
                <c:pt idx="20">
                  <c:v>Arkansas </c:v>
                </c:pt>
                <c:pt idx="21">
                  <c:v>Oklahoma </c:v>
                </c:pt>
                <c:pt idx="22">
                  <c:v>Nebraska </c:v>
                </c:pt>
                <c:pt idx="23">
                  <c:v>Tennessee </c:v>
                </c:pt>
                <c:pt idx="24">
                  <c:v>Arizona </c:v>
                </c:pt>
                <c:pt idx="25">
                  <c:v>North Carolina </c:v>
                </c:pt>
                <c:pt idx="26">
                  <c:v>Utah </c:v>
                </c:pt>
                <c:pt idx="27">
                  <c:v>Delaware </c:v>
                </c:pt>
                <c:pt idx="28">
                  <c:v>New York </c:v>
                </c:pt>
                <c:pt idx="29">
                  <c:v>Kansas </c:v>
                </c:pt>
                <c:pt idx="30">
                  <c:v>North Dakota </c:v>
                </c:pt>
                <c:pt idx="31">
                  <c:v>New Hampshire </c:v>
                </c:pt>
                <c:pt idx="32">
                  <c:v>Alaska </c:v>
                </c:pt>
                <c:pt idx="33">
                  <c:v>Ohio </c:v>
                </c:pt>
                <c:pt idx="34">
                  <c:v>Virginia </c:v>
                </c:pt>
                <c:pt idx="35">
                  <c:v>Georgia </c:v>
                </c:pt>
                <c:pt idx="36">
                  <c:v>Wisconsin </c:v>
                </c:pt>
                <c:pt idx="37">
                  <c:v>Colorado </c:v>
                </c:pt>
                <c:pt idx="38">
                  <c:v>Texas </c:v>
                </c:pt>
                <c:pt idx="39">
                  <c:v>California </c:v>
                </c:pt>
                <c:pt idx="40">
                  <c:v>West Virginia </c:v>
                </c:pt>
                <c:pt idx="41">
                  <c:v>Idaho </c:v>
                </c:pt>
                <c:pt idx="42">
                  <c:v>Washington </c:v>
                </c:pt>
                <c:pt idx="43">
                  <c:v>Florida </c:v>
                </c:pt>
                <c:pt idx="44">
                  <c:v>Maine </c:v>
                </c:pt>
                <c:pt idx="45">
                  <c:v>Indiana </c:v>
                </c:pt>
                <c:pt idx="46">
                  <c:v>Montana </c:v>
                </c:pt>
                <c:pt idx="47">
                  <c:v>Oregon </c:v>
                </c:pt>
              </c:strCache>
            </c:strRef>
          </c:cat>
          <c:val>
            <c:numRef>
              <c:f>Sheet1!$B$2:$B$49</c:f>
              <c:numCache>
                <c:formatCode>General</c:formatCode>
                <c:ptCount val="48"/>
                <c:pt idx="0">
                  <c:v>1.4</c:v>
                </c:pt>
                <c:pt idx="1">
                  <c:v>1.58</c:v>
                </c:pt>
                <c:pt idx="2">
                  <c:v>1.64</c:v>
                </c:pt>
                <c:pt idx="3">
                  <c:v>1.66</c:v>
                </c:pt>
                <c:pt idx="4">
                  <c:v>1.72</c:v>
                </c:pt>
                <c:pt idx="5">
                  <c:v>1.78</c:v>
                </c:pt>
                <c:pt idx="6">
                  <c:v>1.81</c:v>
                </c:pt>
                <c:pt idx="7">
                  <c:v>1.81</c:v>
                </c:pt>
                <c:pt idx="8">
                  <c:v>1.82</c:v>
                </c:pt>
                <c:pt idx="9">
                  <c:v>1.82</c:v>
                </c:pt>
                <c:pt idx="10">
                  <c:v>1.86</c:v>
                </c:pt>
                <c:pt idx="11">
                  <c:v>1.86</c:v>
                </c:pt>
                <c:pt idx="12">
                  <c:v>1.87</c:v>
                </c:pt>
                <c:pt idx="13">
                  <c:v>1.88</c:v>
                </c:pt>
                <c:pt idx="14">
                  <c:v>1.88</c:v>
                </c:pt>
                <c:pt idx="15">
                  <c:v>1.89</c:v>
                </c:pt>
                <c:pt idx="16">
                  <c:v>1.9</c:v>
                </c:pt>
                <c:pt idx="17">
                  <c:v>1.91</c:v>
                </c:pt>
                <c:pt idx="18">
                  <c:v>1.93</c:v>
                </c:pt>
                <c:pt idx="19">
                  <c:v>1.93</c:v>
                </c:pt>
                <c:pt idx="20">
                  <c:v>1.94</c:v>
                </c:pt>
                <c:pt idx="21">
                  <c:v>1.94</c:v>
                </c:pt>
                <c:pt idx="22">
                  <c:v>1.95</c:v>
                </c:pt>
                <c:pt idx="23">
                  <c:v>1.95</c:v>
                </c:pt>
                <c:pt idx="24">
                  <c:v>1.97</c:v>
                </c:pt>
                <c:pt idx="25">
                  <c:v>1.97</c:v>
                </c:pt>
                <c:pt idx="26">
                  <c:v>2</c:v>
                </c:pt>
                <c:pt idx="27">
                  <c:v>2.0299999999999998</c:v>
                </c:pt>
                <c:pt idx="28">
                  <c:v>2.0299999999999998</c:v>
                </c:pt>
                <c:pt idx="29">
                  <c:v>2.0699999999999998</c:v>
                </c:pt>
                <c:pt idx="30">
                  <c:v>2.1</c:v>
                </c:pt>
                <c:pt idx="31">
                  <c:v>2.13</c:v>
                </c:pt>
                <c:pt idx="32">
                  <c:v>2.17</c:v>
                </c:pt>
                <c:pt idx="33">
                  <c:v>2.19</c:v>
                </c:pt>
                <c:pt idx="34">
                  <c:v>2.2000000000000002</c:v>
                </c:pt>
                <c:pt idx="35">
                  <c:v>2.21</c:v>
                </c:pt>
                <c:pt idx="36">
                  <c:v>2.2200000000000002</c:v>
                </c:pt>
                <c:pt idx="37">
                  <c:v>2.23</c:v>
                </c:pt>
                <c:pt idx="38">
                  <c:v>2.25</c:v>
                </c:pt>
                <c:pt idx="39">
                  <c:v>2.2599999999999998</c:v>
                </c:pt>
                <c:pt idx="40">
                  <c:v>2.2799999999999998</c:v>
                </c:pt>
                <c:pt idx="41">
                  <c:v>2.29</c:v>
                </c:pt>
                <c:pt idx="42">
                  <c:v>2.33</c:v>
                </c:pt>
                <c:pt idx="43">
                  <c:v>2.36</c:v>
                </c:pt>
                <c:pt idx="44">
                  <c:v>2.4</c:v>
                </c:pt>
                <c:pt idx="45">
                  <c:v>2.4500000000000002</c:v>
                </c:pt>
                <c:pt idx="46">
                  <c:v>2.57</c:v>
                </c:pt>
                <c:pt idx="47">
                  <c:v>2.74</c:v>
                </c:pt>
              </c:numCache>
            </c:numRef>
          </c:val>
          <c:extLst>
            <c:ext xmlns:c16="http://schemas.microsoft.com/office/drawing/2014/chart" uri="{C3380CC4-5D6E-409C-BE32-E72D297353CC}">
              <c16:uniqueId val="{00000013-7279-49FA-9C60-6076A6B842DE}"/>
            </c:ext>
          </c:extLst>
        </c:ser>
        <c:dLbls>
          <c:showLegendKey val="0"/>
          <c:showVal val="0"/>
          <c:showCatName val="0"/>
          <c:showSerName val="0"/>
          <c:showPercent val="0"/>
          <c:showBubbleSize val="0"/>
        </c:dLbls>
        <c:gapWidth val="50"/>
        <c:axId val="288525648"/>
        <c:axId val="402576424"/>
      </c:barChart>
      <c:catAx>
        <c:axId val="288525648"/>
        <c:scaling>
          <c:orientation val="minMax"/>
        </c:scaling>
        <c:delete val="0"/>
        <c:axPos val="b"/>
        <c:numFmt formatCode="General" sourceLinked="1"/>
        <c:majorTickMark val="none"/>
        <c:minorTickMark val="none"/>
        <c:tickLblPos val="nextTo"/>
        <c:txPr>
          <a:bodyPr rot="-5400000" vert="horz"/>
          <a:lstStyle/>
          <a:p>
            <a:pPr>
              <a:defRPr sz="1000">
                <a:solidFill>
                  <a:schemeClr val="tx1"/>
                </a:solidFill>
                <a:latin typeface="InterFace"/>
                <a:ea typeface="Tahoma" panose="020B0604030504040204" pitchFamily="34" charset="0"/>
                <a:cs typeface="Tahoma" panose="020B0604030504040204" pitchFamily="34" charset="0"/>
              </a:defRPr>
            </a:pPr>
            <a:endParaRPr lang="en-US"/>
          </a:p>
        </c:txPr>
        <c:crossAx val="402576424"/>
        <c:crosses val="autoZero"/>
        <c:auto val="1"/>
        <c:lblAlgn val="ctr"/>
        <c:lblOffset val="100"/>
        <c:noMultiLvlLbl val="0"/>
      </c:catAx>
      <c:valAx>
        <c:axId val="402576424"/>
        <c:scaling>
          <c:orientation val="minMax"/>
          <c:max val="2.75"/>
          <c:min val="1"/>
        </c:scaling>
        <c:delete val="0"/>
        <c:axPos val="l"/>
        <c:numFmt formatCode="0%" sourceLinked="0"/>
        <c:majorTickMark val="none"/>
        <c:minorTickMark val="none"/>
        <c:tickLblPos val="nextTo"/>
        <c:spPr>
          <a:ln>
            <a:noFill/>
          </a:ln>
        </c:spPr>
        <c:txPr>
          <a:bodyPr rot="-60000000" vert="horz"/>
          <a:lstStyle/>
          <a:p>
            <a:pPr>
              <a:defRPr sz="1100">
                <a:solidFill>
                  <a:schemeClr val="tx1"/>
                </a:solidFill>
              </a:defRPr>
            </a:pPr>
            <a:endParaRPr lang="en-US"/>
          </a:p>
        </c:txPr>
        <c:crossAx val="288525648"/>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dPt>
            <c:idx val="33"/>
            <c:marker>
              <c:symbol val="circle"/>
              <c:size val="5"/>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1-B99E-48B3-9109-DF35B1F6403F}"/>
              </c:ext>
            </c:extLst>
          </c:dPt>
          <c:dPt>
            <c:idx val="44"/>
            <c:marker>
              <c:symbol val="circle"/>
              <c:size val="5"/>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3-B99E-48B3-9109-DF35B1F6403F}"/>
              </c:ext>
            </c:extLst>
          </c:dPt>
          <c:dLbls>
            <c:dLbl>
              <c:idx val="0"/>
              <c:tx>
                <c:rich>
                  <a:bodyPr/>
                  <a:lstStyle/>
                  <a:p>
                    <a:fld id="{033D8C9F-864F-4703-90D8-340482D3A8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99E-48B3-9109-DF35B1F6403F}"/>
                </c:ext>
              </c:extLst>
            </c:dLbl>
            <c:dLbl>
              <c:idx val="1"/>
              <c:tx>
                <c:rich>
                  <a:bodyPr/>
                  <a:lstStyle/>
                  <a:p>
                    <a:fld id="{2752F5AF-75E2-4270-8286-B9BFB13C43A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99E-48B3-9109-DF35B1F6403F}"/>
                </c:ext>
              </c:extLst>
            </c:dLbl>
            <c:dLbl>
              <c:idx val="2"/>
              <c:delete val="1"/>
              <c:extLst>
                <c:ext xmlns:c15="http://schemas.microsoft.com/office/drawing/2012/chart" uri="{CE6537A1-D6FC-4f65-9D91-7224C49458BB}"/>
                <c:ext xmlns:c16="http://schemas.microsoft.com/office/drawing/2014/chart" uri="{C3380CC4-5D6E-409C-BE32-E72D297353CC}">
                  <c16:uniqueId val="{00000006-B99E-48B3-9109-DF35B1F6403F}"/>
                </c:ext>
              </c:extLst>
            </c:dLbl>
            <c:dLbl>
              <c:idx val="3"/>
              <c:layout>
                <c:manualLayout>
                  <c:x val="-1.115416646654388E-2"/>
                  <c:y val="6.6796485319981311E-3"/>
                </c:manualLayout>
              </c:layout>
              <c:tx>
                <c:rich>
                  <a:bodyPr/>
                  <a:lstStyle/>
                  <a:p>
                    <a:fld id="{EA78C023-BF0A-4EC6-BA73-6B1FA99C653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99E-48B3-9109-DF35B1F6403F}"/>
                </c:ext>
              </c:extLst>
            </c:dLbl>
            <c:dLbl>
              <c:idx val="4"/>
              <c:layout>
                <c:manualLayout>
                  <c:x val="-7.3178497172755388E-3"/>
                  <c:y val="-5.9234619057342494E-3"/>
                </c:manualLayout>
              </c:layout>
              <c:tx>
                <c:rich>
                  <a:bodyPr/>
                  <a:lstStyle/>
                  <a:p>
                    <a:fld id="{C347FBB8-66AA-41A7-9619-7C6F3F93A05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99E-48B3-9109-DF35B1F6403F}"/>
                </c:ext>
              </c:extLst>
            </c:dLbl>
            <c:dLbl>
              <c:idx val="5"/>
              <c:layout>
                <c:manualLayout>
                  <c:x val="-5.6542475729255186E-2"/>
                  <c:y val="-2.4828127562332734E-2"/>
                </c:manualLayout>
              </c:layout>
              <c:tx>
                <c:rich>
                  <a:bodyPr/>
                  <a:lstStyle/>
                  <a:p>
                    <a:fld id="{4C9FE8E3-E152-4BF8-9529-3986B8FC770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99E-48B3-9109-DF35B1F6403F}"/>
                </c:ext>
              </c:extLst>
            </c:dLbl>
            <c:dLbl>
              <c:idx val="6"/>
              <c:layout>
                <c:manualLayout>
                  <c:x val="-1.2424833112669603E-2"/>
                  <c:y val="-2.1677349952899595E-2"/>
                </c:manualLayout>
              </c:layout>
              <c:tx>
                <c:rich>
                  <a:bodyPr/>
                  <a:lstStyle/>
                  <a:p>
                    <a:fld id="{0011FADE-8FAA-4B06-AFE1-2EFCC0D47CE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99E-48B3-9109-DF35B1F6403F}"/>
                </c:ext>
              </c:extLst>
            </c:dLbl>
            <c:dLbl>
              <c:idx val="7"/>
              <c:tx>
                <c:rich>
                  <a:bodyPr/>
                  <a:lstStyle/>
                  <a:p>
                    <a:fld id="{70991E9A-F275-467A-965B-79D16A1010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99E-48B3-9109-DF35B1F6403F}"/>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9E-48B3-9109-DF35B1F6403F}"/>
                </c:ext>
              </c:extLst>
            </c:dLbl>
            <c:dLbl>
              <c:idx val="9"/>
              <c:layout>
                <c:manualLayout>
                  <c:x val="-3.7370558292833006E-2"/>
                  <c:y val="3.1885869407462776E-2"/>
                </c:manualLayout>
              </c:layout>
              <c:tx>
                <c:rich>
                  <a:bodyPr/>
                  <a:lstStyle/>
                  <a:p>
                    <a:fld id="{CE1C6DAF-3226-4CAA-94AF-DEA691CD938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99E-48B3-9109-DF35B1F6403F}"/>
                </c:ext>
              </c:extLst>
            </c:dLbl>
            <c:dLbl>
              <c:idx val="10"/>
              <c:delete val="1"/>
              <c:extLst>
                <c:ext xmlns:c15="http://schemas.microsoft.com/office/drawing/2012/chart" uri="{CE6537A1-D6FC-4f65-9D91-7224C49458BB}"/>
                <c:ext xmlns:c16="http://schemas.microsoft.com/office/drawing/2014/chart" uri="{C3380CC4-5D6E-409C-BE32-E72D297353CC}">
                  <c16:uniqueId val="{0000000E-B99E-48B3-9109-DF35B1F6403F}"/>
                </c:ext>
              </c:extLst>
            </c:dLbl>
            <c:dLbl>
              <c:idx val="11"/>
              <c:tx>
                <c:rich>
                  <a:bodyPr/>
                  <a:lstStyle/>
                  <a:p>
                    <a:fld id="{69403C0A-E9BF-464B-9276-D0D92477765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99E-48B3-9109-DF35B1F6403F}"/>
                </c:ext>
              </c:extLst>
            </c:dLbl>
            <c:dLbl>
              <c:idx val="12"/>
              <c:layout>
                <c:manualLayout>
                  <c:x val="-2.8485407043780326E-3"/>
                  <c:y val="3.5288709225650503E-3"/>
                </c:manualLayout>
              </c:layout>
              <c:tx>
                <c:rich>
                  <a:bodyPr/>
                  <a:lstStyle/>
                  <a:p>
                    <a:fld id="{76D1E74E-6E70-4B51-B24B-09D723FDD4D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99E-48B3-9109-DF35B1F6403F}"/>
                </c:ext>
              </c:extLst>
            </c:dLbl>
            <c:dLbl>
              <c:idx val="13"/>
              <c:tx>
                <c:rich>
                  <a:bodyPr/>
                  <a:lstStyle/>
                  <a:p>
                    <a:fld id="{9AD06F49-B8C0-453D-810A-6B67ABDB9AA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99E-48B3-9109-DF35B1F6403F}"/>
                </c:ext>
              </c:extLst>
            </c:dLbl>
            <c:dLbl>
              <c:idx val="14"/>
              <c:delete val="1"/>
              <c:extLst>
                <c:ext xmlns:c15="http://schemas.microsoft.com/office/drawing/2012/chart" uri="{CE6537A1-D6FC-4f65-9D91-7224C49458BB}"/>
                <c:ext xmlns:c16="http://schemas.microsoft.com/office/drawing/2014/chart" uri="{C3380CC4-5D6E-409C-BE32-E72D297353CC}">
                  <c16:uniqueId val="{00000012-B99E-48B3-9109-DF35B1F6403F}"/>
                </c:ext>
              </c:extLst>
            </c:dLbl>
            <c:dLbl>
              <c:idx val="15"/>
              <c:layout>
                <c:manualLayout>
                  <c:x val="-3.0987924060260984E-2"/>
                  <c:y val="3.8187424626328938E-2"/>
                </c:manualLayout>
              </c:layout>
              <c:tx>
                <c:rich>
                  <a:bodyPr/>
                  <a:lstStyle/>
                  <a:p>
                    <a:fld id="{BD7FFC8D-57C3-4666-801C-42FA220252A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99E-48B3-9109-DF35B1F6403F}"/>
                </c:ext>
              </c:extLst>
            </c:dLbl>
            <c:dLbl>
              <c:idx val="16"/>
              <c:delete val="1"/>
              <c:extLst>
                <c:ext xmlns:c15="http://schemas.microsoft.com/office/drawing/2012/chart" uri="{CE6537A1-D6FC-4f65-9D91-7224C49458BB}"/>
                <c:ext xmlns:c16="http://schemas.microsoft.com/office/drawing/2014/chart" uri="{C3380CC4-5D6E-409C-BE32-E72D297353CC}">
                  <c16:uniqueId val="{00000014-B99E-48B3-9109-DF35B1F6403F}"/>
                </c:ext>
              </c:extLst>
            </c:dLbl>
            <c:dLbl>
              <c:idx val="17"/>
              <c:layout>
                <c:manualLayout>
                  <c:x val="-8.6030158282804203E-3"/>
                  <c:y val="2.5584314188596618E-2"/>
                </c:manualLayout>
              </c:layout>
              <c:tx>
                <c:rich>
                  <a:bodyPr/>
                  <a:lstStyle/>
                  <a:p>
                    <a:fld id="{649AF141-3C6C-4D92-82B2-D35F94FA12C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B99E-48B3-9109-DF35B1F6403F}"/>
                </c:ext>
              </c:extLst>
            </c:dLbl>
            <c:dLbl>
              <c:idx val="18"/>
              <c:delete val="1"/>
              <c:extLst>
                <c:ext xmlns:c15="http://schemas.microsoft.com/office/drawing/2012/chart" uri="{CE6537A1-D6FC-4f65-9D91-7224C49458BB}"/>
                <c:ext xmlns:c16="http://schemas.microsoft.com/office/drawing/2014/chart" uri="{C3380CC4-5D6E-409C-BE32-E72D297353CC}">
                  <c16:uniqueId val="{00000016-B99E-48B3-9109-DF35B1F6403F}"/>
                </c:ext>
              </c:extLst>
            </c:dLbl>
            <c:dLbl>
              <c:idx val="19"/>
              <c:delete val="1"/>
              <c:extLst>
                <c:ext xmlns:c15="http://schemas.microsoft.com/office/drawing/2012/chart" uri="{CE6537A1-D6FC-4f65-9D91-7224C49458BB}"/>
                <c:ext xmlns:c16="http://schemas.microsoft.com/office/drawing/2014/chart" uri="{C3380CC4-5D6E-409C-BE32-E72D297353CC}">
                  <c16:uniqueId val="{00000017-B99E-48B3-9109-DF35B1F6403F}"/>
                </c:ext>
              </c:extLst>
            </c:dLbl>
            <c:dLbl>
              <c:idx val="20"/>
              <c:tx>
                <c:rich>
                  <a:bodyPr/>
                  <a:lstStyle/>
                  <a:p>
                    <a:fld id="{CBB8098E-BED9-4976-80AB-ADF9099ADD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B99E-48B3-9109-DF35B1F6403F}"/>
                </c:ext>
              </c:extLst>
            </c:dLbl>
            <c:dLbl>
              <c:idx val="21"/>
              <c:tx>
                <c:rich>
                  <a:bodyPr/>
                  <a:lstStyle/>
                  <a:p>
                    <a:fld id="{B9F7B977-8CD9-4B29-A7D3-554F3079994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99E-48B3-9109-DF35B1F6403F}"/>
                </c:ext>
              </c:extLst>
            </c:dLbl>
            <c:dLbl>
              <c:idx val="22"/>
              <c:layout>
                <c:manualLayout>
                  <c:x val="-6.0373657251378736E-3"/>
                  <c:y val="-2.7978905171765815E-2"/>
                </c:manualLayout>
              </c:layout>
              <c:tx>
                <c:rich>
                  <a:bodyPr/>
                  <a:lstStyle/>
                  <a:p>
                    <a:fld id="{1DB90C1C-D6C3-440E-86EC-2264FFB6B2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B99E-48B3-9109-DF35B1F6403F}"/>
                </c:ext>
              </c:extLst>
            </c:dLbl>
            <c:dLbl>
              <c:idx val="23"/>
              <c:tx>
                <c:rich>
                  <a:bodyPr/>
                  <a:lstStyle/>
                  <a:p>
                    <a:fld id="{E207C462-DA66-4BEA-A125-8A7943E380A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99E-48B3-9109-DF35B1F6403F}"/>
                </c:ext>
              </c:extLst>
            </c:dLbl>
            <c:dLbl>
              <c:idx val="24"/>
              <c:tx>
                <c:rich>
                  <a:bodyPr/>
                  <a:lstStyle/>
                  <a:p>
                    <a:fld id="{CEB3D825-C07D-48BA-B635-A72FF7380D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99E-48B3-9109-DF35B1F6403F}"/>
                </c:ext>
              </c:extLst>
            </c:dLbl>
            <c:dLbl>
              <c:idx val="25"/>
              <c:layout>
                <c:manualLayout>
                  <c:x val="-5.3976976662205058E-2"/>
                  <c:y val="-2.7978905171765756E-2"/>
                </c:manualLayout>
              </c:layout>
              <c:tx>
                <c:rich>
                  <a:bodyPr/>
                  <a:lstStyle/>
                  <a:p>
                    <a:fld id="{FDFD5489-E77F-4433-83AF-04A050650F4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99E-48B3-9109-DF35B1F6403F}"/>
                </c:ext>
              </c:extLst>
            </c:dLbl>
            <c:dLbl>
              <c:idx val="26"/>
              <c:layout>
                <c:manualLayout>
                  <c:x val="-4.0549868039765992E-2"/>
                  <c:y val="3.5036647016895857E-2"/>
                </c:manualLayout>
              </c:layout>
              <c:tx>
                <c:rich>
                  <a:bodyPr/>
                  <a:lstStyle/>
                  <a:p>
                    <a:fld id="{0D023D26-D124-4856-B242-1C791F13108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99E-48B3-9109-DF35B1F6403F}"/>
                </c:ext>
              </c:extLst>
            </c:dLbl>
            <c:dLbl>
              <c:idx val="27"/>
              <c:delete val="1"/>
              <c:extLst>
                <c:ext xmlns:c15="http://schemas.microsoft.com/office/drawing/2012/chart" uri="{CE6537A1-D6FC-4f65-9D91-7224C49458BB}"/>
                <c:ext xmlns:c16="http://schemas.microsoft.com/office/drawing/2014/chart" uri="{C3380CC4-5D6E-409C-BE32-E72D297353CC}">
                  <c16:uniqueId val="{0000001F-B99E-48B3-9109-DF35B1F6403F}"/>
                </c:ext>
              </c:extLst>
            </c:dLbl>
            <c:dLbl>
              <c:idx val="28"/>
              <c:layout>
                <c:manualLayout>
                  <c:x val="-2.2663116714348761E-2"/>
                  <c:y val="2.5584314188596618E-2"/>
                </c:manualLayout>
              </c:layout>
              <c:tx>
                <c:rich>
                  <a:bodyPr/>
                  <a:lstStyle/>
                  <a:p>
                    <a:fld id="{7BDF2279-5DF7-49BA-B6FA-4CC3850BA71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B99E-48B3-9109-DF35B1F6403F}"/>
                </c:ext>
              </c:extLst>
            </c:dLbl>
            <c:dLbl>
              <c:idx val="29"/>
              <c:delete val="1"/>
              <c:extLst>
                <c:ext xmlns:c15="http://schemas.microsoft.com/office/drawing/2012/chart" uri="{CE6537A1-D6FC-4f65-9D91-7224C49458BB}"/>
                <c:ext xmlns:c16="http://schemas.microsoft.com/office/drawing/2014/chart" uri="{C3380CC4-5D6E-409C-BE32-E72D297353CC}">
                  <c16:uniqueId val="{00000021-B99E-48B3-9109-DF35B1F6403F}"/>
                </c:ext>
              </c:extLst>
            </c:dLbl>
            <c:dLbl>
              <c:idx val="30"/>
              <c:tx>
                <c:rich>
                  <a:bodyPr/>
                  <a:lstStyle/>
                  <a:p>
                    <a:fld id="{B954B7D6-BBEE-489A-B35A-29E3028BA57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B99E-48B3-9109-DF35B1F6403F}"/>
                </c:ext>
              </c:extLst>
            </c:dLbl>
            <c:dLbl>
              <c:idx val="31"/>
              <c:delete val="1"/>
              <c:extLst>
                <c:ext xmlns:c15="http://schemas.microsoft.com/office/drawing/2012/chart" uri="{CE6537A1-D6FC-4f65-9D91-7224C49458BB}"/>
                <c:ext xmlns:c16="http://schemas.microsoft.com/office/drawing/2014/chart" uri="{C3380CC4-5D6E-409C-BE32-E72D297353CC}">
                  <c16:uniqueId val="{00000023-B99E-48B3-9109-DF35B1F6403F}"/>
                </c:ext>
              </c:extLst>
            </c:dLbl>
            <c:dLbl>
              <c:idx val="32"/>
              <c:tx>
                <c:rich>
                  <a:bodyPr/>
                  <a:lstStyle/>
                  <a:p>
                    <a:fld id="{C7BEFF61-A202-4D68-8968-3887FF44CD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B99E-48B3-9109-DF35B1F6403F}"/>
                </c:ext>
              </c:extLst>
            </c:dLbl>
            <c:dLbl>
              <c:idx val="33"/>
              <c:delete val="1"/>
              <c:extLst>
                <c:ext xmlns:c15="http://schemas.microsoft.com/office/drawing/2012/chart" uri="{CE6537A1-D6FC-4f65-9D91-7224C49458BB}"/>
                <c:ext xmlns:c16="http://schemas.microsoft.com/office/drawing/2014/chart" uri="{C3380CC4-5D6E-409C-BE32-E72D297353CC}">
                  <c16:uniqueId val="{00000001-B99E-48B3-9109-DF35B1F6403F}"/>
                </c:ext>
              </c:extLst>
            </c:dLbl>
            <c:dLbl>
              <c:idx val="34"/>
              <c:delete val="1"/>
              <c:extLst>
                <c:ext xmlns:c15="http://schemas.microsoft.com/office/drawing/2012/chart" uri="{CE6537A1-D6FC-4f65-9D91-7224C49458BB}"/>
                <c:ext xmlns:c16="http://schemas.microsoft.com/office/drawing/2014/chart" uri="{C3380CC4-5D6E-409C-BE32-E72D297353CC}">
                  <c16:uniqueId val="{00000025-B99E-48B3-9109-DF35B1F6403F}"/>
                </c:ext>
              </c:extLst>
            </c:dLbl>
            <c:dLbl>
              <c:idx val="35"/>
              <c:delete val="1"/>
              <c:extLst>
                <c:ext xmlns:c15="http://schemas.microsoft.com/office/drawing/2012/chart" uri="{CE6537A1-D6FC-4f65-9D91-7224C49458BB}"/>
                <c:ext xmlns:c16="http://schemas.microsoft.com/office/drawing/2014/chart" uri="{C3380CC4-5D6E-409C-BE32-E72D297353CC}">
                  <c16:uniqueId val="{00000026-B99E-48B3-9109-DF35B1F6403F}"/>
                </c:ext>
              </c:extLst>
            </c:dLbl>
            <c:dLbl>
              <c:idx val="36"/>
              <c:delete val="1"/>
              <c:extLst>
                <c:ext xmlns:c15="http://schemas.microsoft.com/office/drawing/2012/chart" uri="{CE6537A1-D6FC-4f65-9D91-7224C49458BB}"/>
                <c:ext xmlns:c16="http://schemas.microsoft.com/office/drawing/2014/chart" uri="{C3380CC4-5D6E-409C-BE32-E72D297353CC}">
                  <c16:uniqueId val="{00000027-B99E-48B3-9109-DF35B1F6403F}"/>
                </c:ext>
              </c:extLst>
            </c:dLbl>
            <c:dLbl>
              <c:idx val="37"/>
              <c:layout>
                <c:manualLayout>
                  <c:x val="-1.0506674738035449E-2"/>
                  <c:y val="9.8304261414310975E-3"/>
                </c:manualLayout>
              </c:layout>
              <c:tx>
                <c:rich>
                  <a:bodyPr/>
                  <a:lstStyle/>
                  <a:p>
                    <a:fld id="{82859914-26E2-40EF-B941-D10A92D85FC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B99E-48B3-9109-DF35B1F6403F}"/>
                </c:ext>
              </c:extLst>
            </c:dLbl>
            <c:dLbl>
              <c:idx val="38"/>
              <c:delete val="1"/>
              <c:extLst>
                <c:ext xmlns:c15="http://schemas.microsoft.com/office/drawing/2012/chart" uri="{CE6537A1-D6FC-4f65-9D91-7224C49458BB}"/>
                <c:ext xmlns:c16="http://schemas.microsoft.com/office/drawing/2014/chart" uri="{C3380CC4-5D6E-409C-BE32-E72D297353CC}">
                  <c16:uniqueId val="{00000029-B99E-48B3-9109-DF35B1F6403F}"/>
                </c:ext>
              </c:extLst>
            </c:dLbl>
            <c:dLbl>
              <c:idx val="39"/>
              <c:delete val="1"/>
              <c:extLst>
                <c:ext xmlns:c15="http://schemas.microsoft.com/office/drawing/2012/chart" uri="{CE6537A1-D6FC-4f65-9D91-7224C49458BB}"/>
                <c:ext xmlns:c16="http://schemas.microsoft.com/office/drawing/2014/chart" uri="{C3380CC4-5D6E-409C-BE32-E72D297353CC}">
                  <c16:uniqueId val="{0000002A-B99E-48B3-9109-DF35B1F6403F}"/>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99E-48B3-9109-DF35B1F6403F}"/>
                </c:ext>
              </c:extLst>
            </c:dLbl>
            <c:dLbl>
              <c:idx val="41"/>
              <c:delete val="1"/>
              <c:extLst>
                <c:ext xmlns:c15="http://schemas.microsoft.com/office/drawing/2012/chart" uri="{CE6537A1-D6FC-4f65-9D91-7224C49458BB}"/>
                <c:ext xmlns:c16="http://schemas.microsoft.com/office/drawing/2014/chart" uri="{C3380CC4-5D6E-409C-BE32-E72D297353CC}">
                  <c16:uniqueId val="{0000002C-B99E-48B3-9109-DF35B1F6403F}"/>
                </c:ext>
              </c:extLst>
            </c:dLbl>
            <c:dLbl>
              <c:idx val="42"/>
              <c:tx>
                <c:rich>
                  <a:bodyPr/>
                  <a:lstStyle/>
                  <a:p>
                    <a:fld id="{2EF0EBA7-7867-4FB8-94F2-78644660DA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B99E-48B3-9109-DF35B1F6403F}"/>
                </c:ext>
              </c:extLst>
            </c:dLbl>
            <c:dLbl>
              <c:idx val="43"/>
              <c:delete val="1"/>
              <c:extLst>
                <c:ext xmlns:c15="http://schemas.microsoft.com/office/drawing/2012/chart" uri="{CE6537A1-D6FC-4f65-9D91-7224C49458BB}"/>
                <c:ext xmlns:c16="http://schemas.microsoft.com/office/drawing/2014/chart" uri="{C3380CC4-5D6E-409C-BE32-E72D297353CC}">
                  <c16:uniqueId val="{0000002E-B99E-48B3-9109-DF35B1F6403F}"/>
                </c:ext>
              </c:extLst>
            </c:dLbl>
            <c:dLbl>
              <c:idx val="44"/>
              <c:layout>
                <c:manualLayout>
                  <c:x val="-3.3524575233645285E-2"/>
                  <c:y val="3.5036647016895857E-2"/>
                </c:manualLayout>
              </c:layout>
              <c:tx>
                <c:rich>
                  <a:bodyPr/>
                  <a:lstStyle/>
                  <a:p>
                    <a:fld id="{8401B1D6-0752-4248-9155-DC16C277CF5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99E-48B3-9109-DF35B1F6403F}"/>
                </c:ext>
              </c:extLst>
            </c:dLbl>
            <c:dLbl>
              <c:idx val="45"/>
              <c:delete val="1"/>
              <c:extLst>
                <c:ext xmlns:c15="http://schemas.microsoft.com/office/drawing/2012/chart" uri="{CE6537A1-D6FC-4f65-9D91-7224C49458BB}"/>
                <c:ext xmlns:c16="http://schemas.microsoft.com/office/drawing/2014/chart" uri="{C3380CC4-5D6E-409C-BE32-E72D297353CC}">
                  <c16:uniqueId val="{0000002F-B99E-48B3-9109-DF35B1F6403F}"/>
                </c:ext>
              </c:extLst>
            </c:dLbl>
            <c:dLbl>
              <c:idx val="46"/>
              <c:delete val="1"/>
              <c:extLst>
                <c:ext xmlns:c15="http://schemas.microsoft.com/office/drawing/2012/chart" uri="{CE6537A1-D6FC-4f65-9D91-7224C49458BB}"/>
                <c:ext xmlns:c16="http://schemas.microsoft.com/office/drawing/2014/chart" uri="{C3380CC4-5D6E-409C-BE32-E72D297353CC}">
                  <c16:uniqueId val="{00000030-B99E-48B3-9109-DF35B1F6403F}"/>
                </c:ext>
              </c:extLst>
            </c:dLbl>
            <c:dLbl>
              <c:idx val="47"/>
              <c:delete val="1"/>
              <c:extLst>
                <c:ext xmlns:c15="http://schemas.microsoft.com/office/drawing/2012/chart" uri="{CE6537A1-D6FC-4f65-9D91-7224C49458BB}"/>
                <c:ext xmlns:c16="http://schemas.microsoft.com/office/drawing/2014/chart" uri="{C3380CC4-5D6E-409C-BE32-E72D297353CC}">
                  <c16:uniqueId val="{00000031-B99E-48B3-9109-DF35B1F6403F}"/>
                </c:ext>
              </c:extLst>
            </c:dLbl>
            <c:dLbl>
              <c:idx val="48"/>
              <c:layout>
                <c:manualLayout>
                  <c:x val="-5.0145493067896466E-2"/>
                  <c:y val="-2.7978905171765756E-2"/>
                </c:manualLayout>
              </c:layout>
              <c:tx>
                <c:rich>
                  <a:bodyPr/>
                  <a:lstStyle/>
                  <a:p>
                    <a:fld id="{95697154-EFDE-4A8C-8C22-295C732F909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B99E-48B3-9109-DF35B1F6403F}"/>
                </c:ext>
              </c:extLst>
            </c:dLbl>
            <c:dLbl>
              <c:idx val="49"/>
              <c:delete val="1"/>
              <c:extLst>
                <c:ext xmlns:c15="http://schemas.microsoft.com/office/drawing/2012/chart" uri="{CE6537A1-D6FC-4f65-9D91-7224C49458BB}"/>
                <c:ext xmlns:c16="http://schemas.microsoft.com/office/drawing/2014/chart" uri="{C3380CC4-5D6E-409C-BE32-E72D297353CC}">
                  <c16:uniqueId val="{00000033-B99E-48B3-9109-DF35B1F6403F}"/>
                </c:ext>
              </c:extLst>
            </c:dLbl>
            <c:dLbl>
              <c:idx val="50"/>
              <c:tx>
                <c:rich>
                  <a:bodyPr/>
                  <a:lstStyle/>
                  <a:p>
                    <a:fld id="{8522D343-82A7-452C-88B7-64038FD4214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B99E-48B3-9109-DF35B1F640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Sheet1!$A$2:$A$52</c:f>
              <c:numCache>
                <c:formatCode>General</c:formatCode>
                <c:ptCount val="51"/>
                <c:pt idx="0">
                  <c:v>6009.6787463863029</c:v>
                </c:pt>
                <c:pt idx="1">
                  <c:v>15346.819939909816</c:v>
                </c:pt>
                <c:pt idx="2">
                  <c:v>9074.9373277629311</c:v>
                </c:pt>
                <c:pt idx="3">
                  <c:v>6338.9501094364514</c:v>
                </c:pt>
                <c:pt idx="4">
                  <c:v>11631.671315546306</c:v>
                </c:pt>
                <c:pt idx="5">
                  <c:v>11277.242189852475</c:v>
                </c:pt>
                <c:pt idx="6">
                  <c:v>11731.463164160799</c:v>
                </c:pt>
                <c:pt idx="7">
                  <c:v>10028.09370663837</c:v>
                </c:pt>
                <c:pt idx="9">
                  <c:v>10388.631486727438</c:v>
                </c:pt>
                <c:pt idx="10">
                  <c:v>9064.1195751601044</c:v>
                </c:pt>
                <c:pt idx="11">
                  <c:v>4298.5075529722844</c:v>
                </c:pt>
                <c:pt idx="12">
                  <c:v>10666.385685065323</c:v>
                </c:pt>
                <c:pt idx="13">
                  <c:v>8272.2302233843802</c:v>
                </c:pt>
                <c:pt idx="14">
                  <c:v>10551.089517801945</c:v>
                </c:pt>
                <c:pt idx="15">
                  <c:v>7253.1104926352455</c:v>
                </c:pt>
                <c:pt idx="16">
                  <c:v>7506.9704152504291</c:v>
                </c:pt>
                <c:pt idx="17">
                  <c:v>7527.6231342621541</c:v>
                </c:pt>
                <c:pt idx="18">
                  <c:v>7784.6228325002312</c:v>
                </c:pt>
                <c:pt idx="19">
                  <c:v>9953.6709006564033</c:v>
                </c:pt>
                <c:pt idx="20">
                  <c:v>7576.0504962360692</c:v>
                </c:pt>
                <c:pt idx="21">
                  <c:v>10464.967318426416</c:v>
                </c:pt>
                <c:pt idx="22">
                  <c:v>8314.1790954296448</c:v>
                </c:pt>
                <c:pt idx="23">
                  <c:v>9631.035024362116</c:v>
                </c:pt>
                <c:pt idx="24">
                  <c:v>6844.6786376055397</c:v>
                </c:pt>
                <c:pt idx="25">
                  <c:v>7085.2361553131159</c:v>
                </c:pt>
                <c:pt idx="26">
                  <c:v>11362.417215118399</c:v>
                </c:pt>
                <c:pt idx="27">
                  <c:v>8868.1251874196041</c:v>
                </c:pt>
                <c:pt idx="28">
                  <c:v>8939.1851890308135</c:v>
                </c:pt>
                <c:pt idx="29">
                  <c:v>10195.11498706772</c:v>
                </c:pt>
                <c:pt idx="30">
                  <c:v>11386.162314034904</c:v>
                </c:pt>
                <c:pt idx="31">
                  <c:v>9012.6654102813009</c:v>
                </c:pt>
                <c:pt idx="32">
                  <c:v>12866.522030757014</c:v>
                </c:pt>
                <c:pt idx="33">
                  <c:v>9786.6201836880173</c:v>
                </c:pt>
                <c:pt idx="34">
                  <c:v>8007.2250973192613</c:v>
                </c:pt>
                <c:pt idx="35">
                  <c:v>8716.2006888638589</c:v>
                </c:pt>
                <c:pt idx="36">
                  <c:v>7647.1887140078943</c:v>
                </c:pt>
                <c:pt idx="37">
                  <c:v>11803.508345773087</c:v>
                </c:pt>
                <c:pt idx="38">
                  <c:v>8634.3225719142047</c:v>
                </c:pt>
                <c:pt idx="39">
                  <c:v>9206.5817596177621</c:v>
                </c:pt>
                <c:pt idx="41">
                  <c:v>10508.186401137338</c:v>
                </c:pt>
                <c:pt idx="42">
                  <c:v>8565.6851933861508</c:v>
                </c:pt>
                <c:pt idx="43">
                  <c:v>10163.011075828774</c:v>
                </c:pt>
                <c:pt idx="44">
                  <c:v>10009.582120377714</c:v>
                </c:pt>
                <c:pt idx="45">
                  <c:v>9346.8301933526218</c:v>
                </c:pt>
                <c:pt idx="46">
                  <c:v>9981.057169929858</c:v>
                </c:pt>
                <c:pt idx="47">
                  <c:v>11534.779581601018</c:v>
                </c:pt>
                <c:pt idx="48">
                  <c:v>11042.355506220723</c:v>
                </c:pt>
                <c:pt idx="49">
                  <c:v>11128.163508546262</c:v>
                </c:pt>
                <c:pt idx="50">
                  <c:v>11850.769913946664</c:v>
                </c:pt>
              </c:numCache>
            </c:numRef>
          </c:xVal>
          <c:yVal>
            <c:numRef>
              <c:f>Sheet1!$B$2:$B$52</c:f>
              <c:numCache>
                <c:formatCode>0</c:formatCode>
                <c:ptCount val="51"/>
                <c:pt idx="0">
                  <c:v>14195.25</c:v>
                </c:pt>
                <c:pt idx="1">
                  <c:v>18803.75</c:v>
                </c:pt>
                <c:pt idx="2">
                  <c:v>15378.25</c:v>
                </c:pt>
                <c:pt idx="3">
                  <c:v>13927.75</c:v>
                </c:pt>
                <c:pt idx="4">
                  <c:v>15621.25</c:v>
                </c:pt>
                <c:pt idx="5">
                  <c:v>16118.25</c:v>
                </c:pt>
                <c:pt idx="6">
                  <c:v>16768</c:v>
                </c:pt>
                <c:pt idx="7">
                  <c:v>16316.75</c:v>
                </c:pt>
                <c:pt idx="8">
                  <c:v>17396</c:v>
                </c:pt>
                <c:pt idx="9">
                  <c:v>14408.75</c:v>
                </c:pt>
                <c:pt idx="10">
                  <c:v>14739.5</c:v>
                </c:pt>
                <c:pt idx="11">
                  <c:v>15393.75</c:v>
                </c:pt>
                <c:pt idx="12">
                  <c:v>14340.5</c:v>
                </c:pt>
                <c:pt idx="13">
                  <c:v>16365.25</c:v>
                </c:pt>
                <c:pt idx="14">
                  <c:v>15230.25</c:v>
                </c:pt>
                <c:pt idx="15">
                  <c:v>14346.5</c:v>
                </c:pt>
                <c:pt idx="16">
                  <c:v>15198.5</c:v>
                </c:pt>
                <c:pt idx="17">
                  <c:v>14236.25</c:v>
                </c:pt>
                <c:pt idx="18">
                  <c:v>14556.5</c:v>
                </c:pt>
                <c:pt idx="19">
                  <c:v>14599.5</c:v>
                </c:pt>
                <c:pt idx="20">
                  <c:v>15830.5</c:v>
                </c:pt>
                <c:pt idx="21">
                  <c:v>17547.5</c:v>
                </c:pt>
                <c:pt idx="22">
                  <c:v>15793.75</c:v>
                </c:pt>
                <c:pt idx="23">
                  <c:v>15447.25</c:v>
                </c:pt>
                <c:pt idx="24">
                  <c:v>14476.75</c:v>
                </c:pt>
                <c:pt idx="25">
                  <c:v>15660.75</c:v>
                </c:pt>
                <c:pt idx="26">
                  <c:v>15139.75</c:v>
                </c:pt>
                <c:pt idx="27">
                  <c:v>15225.5</c:v>
                </c:pt>
                <c:pt idx="28">
                  <c:v>14354.75</c:v>
                </c:pt>
                <c:pt idx="29">
                  <c:v>16090</c:v>
                </c:pt>
                <c:pt idx="30">
                  <c:v>17270.25</c:v>
                </c:pt>
                <c:pt idx="31">
                  <c:v>15622.25</c:v>
                </c:pt>
                <c:pt idx="32">
                  <c:v>17815</c:v>
                </c:pt>
                <c:pt idx="33">
                  <c:v>15162.75</c:v>
                </c:pt>
                <c:pt idx="34">
                  <c:v>14999.75</c:v>
                </c:pt>
                <c:pt idx="35">
                  <c:v>15200.5</c:v>
                </c:pt>
                <c:pt idx="36">
                  <c:v>15248</c:v>
                </c:pt>
                <c:pt idx="37">
                  <c:v>14985</c:v>
                </c:pt>
                <c:pt idx="38">
                  <c:v>15572.25</c:v>
                </c:pt>
                <c:pt idx="39">
                  <c:v>15552.25</c:v>
                </c:pt>
                <c:pt idx="40">
                  <c:v>15200.5</c:v>
                </c:pt>
                <c:pt idx="41">
                  <c:v>14904.5</c:v>
                </c:pt>
                <c:pt idx="42">
                  <c:v>14513.25</c:v>
                </c:pt>
                <c:pt idx="43">
                  <c:v>15239.5</c:v>
                </c:pt>
                <c:pt idx="44">
                  <c:v>13654.5</c:v>
                </c:pt>
                <c:pt idx="45">
                  <c:v>15551.75</c:v>
                </c:pt>
                <c:pt idx="46">
                  <c:v>15272.75</c:v>
                </c:pt>
                <c:pt idx="47">
                  <c:v>16227.75</c:v>
                </c:pt>
                <c:pt idx="48">
                  <c:v>16832.5</c:v>
                </c:pt>
                <c:pt idx="49">
                  <c:v>15698</c:v>
                </c:pt>
                <c:pt idx="50">
                  <c:v>17830.5</c:v>
                </c:pt>
              </c:numCache>
            </c:numRef>
          </c:yVal>
          <c:smooth val="0"/>
          <c:extLst>
            <c:ext xmlns:c15="http://schemas.microsoft.com/office/drawing/2012/chart" uri="{02D57815-91ED-43cb-92C2-25804820EDAC}">
              <c15:datalabelsRange>
                <c15:f>Sheet1!$E$2:$E$52</c15:f>
                <c15:dlblRange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15:dlblRangeCache>
              </c15:datalabelsRange>
            </c:ext>
            <c:ext xmlns:c16="http://schemas.microsoft.com/office/drawing/2014/chart" uri="{C3380CC4-5D6E-409C-BE32-E72D297353CC}">
              <c16:uniqueId val="{00000036-B99E-48B3-9109-DF35B1F6403F}"/>
            </c:ext>
          </c:extLst>
        </c:ser>
        <c:dLbls>
          <c:showLegendKey val="0"/>
          <c:showVal val="0"/>
          <c:showCatName val="0"/>
          <c:showSerName val="0"/>
          <c:showPercent val="0"/>
          <c:showBubbleSize val="0"/>
        </c:dLbls>
        <c:axId val="414117464"/>
        <c:axId val="414116152"/>
      </c:scatterChart>
      <c:valAx>
        <c:axId val="414117464"/>
        <c:scaling>
          <c:orientation val="minMax"/>
          <c:max val="16000"/>
          <c:min val="4000"/>
        </c:scaling>
        <c:delete val="0"/>
        <c:axPos val="b"/>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116152"/>
        <c:crosses val="autoZero"/>
        <c:crossBetween val="midCat"/>
      </c:valAx>
      <c:valAx>
        <c:axId val="414116152"/>
        <c:scaling>
          <c:orientation val="minMax"/>
          <c:min val="12000"/>
        </c:scaling>
        <c:delete val="0"/>
        <c:axPos val="l"/>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117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02045905621827E-2"/>
          <c:y val="3.644467750393289E-2"/>
          <c:w val="0.95539709356810054"/>
          <c:h val="0.63396201994436197"/>
        </c:manualLayout>
      </c:layout>
      <c:barChart>
        <c:barDir val="col"/>
        <c:grouping val="clustered"/>
        <c:varyColors val="0"/>
        <c:ser>
          <c:idx val="0"/>
          <c:order val="0"/>
          <c:tx>
            <c:strRef>
              <c:f>Sheet1!$B$1</c:f>
              <c:strCache>
                <c:ptCount val="1"/>
                <c:pt idx="0">
                  <c:v>2017</c:v>
                </c:pt>
              </c:strCache>
            </c:strRef>
          </c:tx>
          <c:spPr>
            <a:solidFill>
              <a:schemeClr val="accent3"/>
            </a:solidFill>
            <a:ln w="19050">
              <a:noFill/>
            </a:ln>
          </c:spPr>
          <c:invertIfNegative val="0"/>
          <c:dPt>
            <c:idx val="10"/>
            <c:invertIfNegative val="0"/>
            <c:bubble3D val="0"/>
            <c:extLst>
              <c:ext xmlns:c16="http://schemas.microsoft.com/office/drawing/2014/chart" uri="{C3380CC4-5D6E-409C-BE32-E72D297353CC}">
                <c16:uniqueId val="{00000000-6808-4CBF-B475-346A837D1AA9}"/>
              </c:ext>
            </c:extLst>
          </c:dPt>
          <c:dPt>
            <c:idx val="26"/>
            <c:invertIfNegative val="0"/>
            <c:bubble3D val="0"/>
            <c:extLst>
              <c:ext xmlns:c16="http://schemas.microsoft.com/office/drawing/2014/chart" uri="{C3380CC4-5D6E-409C-BE32-E72D297353CC}">
                <c16:uniqueId val="{00000001-6808-4CBF-B475-346A837D1AA9}"/>
              </c:ext>
            </c:extLst>
          </c:dPt>
          <c:dPt>
            <c:idx val="27"/>
            <c:invertIfNegative val="0"/>
            <c:bubble3D val="0"/>
            <c:extLst>
              <c:ext xmlns:c16="http://schemas.microsoft.com/office/drawing/2014/chart" uri="{C3380CC4-5D6E-409C-BE32-E72D297353CC}">
                <c16:uniqueId val="{00000002-6808-4CBF-B475-346A837D1AA9}"/>
              </c:ext>
            </c:extLst>
          </c:dPt>
          <c:dPt>
            <c:idx val="28"/>
            <c:invertIfNegative val="0"/>
            <c:bubble3D val="0"/>
            <c:spPr>
              <a:solidFill>
                <a:schemeClr val="accent2"/>
              </a:solidFill>
              <a:ln w="19050">
                <a:noFill/>
              </a:ln>
            </c:spPr>
            <c:extLst>
              <c:ext xmlns:c16="http://schemas.microsoft.com/office/drawing/2014/chart" uri="{C3380CC4-5D6E-409C-BE32-E72D297353CC}">
                <c16:uniqueId val="{00000004-6808-4CBF-B475-346A837D1AA9}"/>
              </c:ext>
            </c:extLst>
          </c:dPt>
          <c:dPt>
            <c:idx val="33"/>
            <c:invertIfNegative val="0"/>
            <c:bubble3D val="0"/>
            <c:extLst>
              <c:ext xmlns:c16="http://schemas.microsoft.com/office/drawing/2014/chart" uri="{C3380CC4-5D6E-409C-BE32-E72D297353CC}">
                <c16:uniqueId val="{00000005-6808-4CBF-B475-346A837D1AA9}"/>
              </c:ext>
            </c:extLst>
          </c:dPt>
          <c:dPt>
            <c:idx val="34"/>
            <c:invertIfNegative val="0"/>
            <c:bubble3D val="0"/>
            <c:extLst>
              <c:ext xmlns:c16="http://schemas.microsoft.com/office/drawing/2014/chart" uri="{C3380CC4-5D6E-409C-BE32-E72D297353CC}">
                <c16:uniqueId val="{00000006-6808-4CBF-B475-346A837D1AA9}"/>
              </c:ext>
            </c:extLst>
          </c:dPt>
          <c:dPt>
            <c:idx val="35"/>
            <c:invertIfNegative val="0"/>
            <c:bubble3D val="0"/>
            <c:extLst>
              <c:ext xmlns:c16="http://schemas.microsoft.com/office/drawing/2014/chart" uri="{C3380CC4-5D6E-409C-BE32-E72D297353CC}">
                <c16:uniqueId val="{00000007-6808-4CBF-B475-346A837D1AA9}"/>
              </c:ext>
            </c:extLst>
          </c:dPt>
          <c:dPt>
            <c:idx val="38"/>
            <c:invertIfNegative val="0"/>
            <c:bubble3D val="0"/>
            <c:extLst>
              <c:ext xmlns:c16="http://schemas.microsoft.com/office/drawing/2014/chart" uri="{C3380CC4-5D6E-409C-BE32-E72D297353CC}">
                <c16:uniqueId val="{00000008-6808-4CBF-B475-346A837D1AA9}"/>
              </c:ext>
            </c:extLst>
          </c:dPt>
          <c:dPt>
            <c:idx val="39"/>
            <c:invertIfNegative val="0"/>
            <c:bubble3D val="0"/>
            <c:extLst>
              <c:ext xmlns:c16="http://schemas.microsoft.com/office/drawing/2014/chart" uri="{C3380CC4-5D6E-409C-BE32-E72D297353CC}">
                <c16:uniqueId val="{00000009-6808-4CBF-B475-346A837D1AA9}"/>
              </c:ext>
            </c:extLst>
          </c:dPt>
          <c:dPt>
            <c:idx val="41"/>
            <c:invertIfNegative val="0"/>
            <c:bubble3D val="0"/>
            <c:extLst>
              <c:ext xmlns:c16="http://schemas.microsoft.com/office/drawing/2014/chart" uri="{C3380CC4-5D6E-409C-BE32-E72D297353CC}">
                <c16:uniqueId val="{0000000A-6808-4CBF-B475-346A837D1AA9}"/>
              </c:ext>
            </c:extLst>
          </c:dPt>
          <c:dPt>
            <c:idx val="42"/>
            <c:invertIfNegative val="0"/>
            <c:bubble3D val="0"/>
            <c:extLst>
              <c:ext xmlns:c16="http://schemas.microsoft.com/office/drawing/2014/chart" uri="{C3380CC4-5D6E-409C-BE32-E72D297353CC}">
                <c16:uniqueId val="{0000000B-6808-4CBF-B475-346A837D1AA9}"/>
              </c:ext>
            </c:extLst>
          </c:dPt>
          <c:dPt>
            <c:idx val="43"/>
            <c:invertIfNegative val="0"/>
            <c:bubble3D val="0"/>
            <c:extLst>
              <c:ext xmlns:c16="http://schemas.microsoft.com/office/drawing/2014/chart" uri="{C3380CC4-5D6E-409C-BE32-E72D297353CC}">
                <c16:uniqueId val="{0000000C-6808-4CBF-B475-346A837D1AA9}"/>
              </c:ext>
            </c:extLst>
          </c:dPt>
          <c:dPt>
            <c:idx val="45"/>
            <c:invertIfNegative val="0"/>
            <c:bubble3D val="0"/>
            <c:extLst>
              <c:ext xmlns:c16="http://schemas.microsoft.com/office/drawing/2014/chart" uri="{C3380CC4-5D6E-409C-BE32-E72D297353CC}">
                <c16:uniqueId val="{0000000D-6808-4CBF-B475-346A837D1AA9}"/>
              </c:ext>
            </c:extLst>
          </c:dPt>
          <c:dPt>
            <c:idx val="46"/>
            <c:invertIfNegative val="0"/>
            <c:bubble3D val="0"/>
            <c:extLst>
              <c:ext xmlns:c16="http://schemas.microsoft.com/office/drawing/2014/chart" uri="{C3380CC4-5D6E-409C-BE32-E72D297353CC}">
                <c16:uniqueId val="{0000000E-6808-4CBF-B475-346A837D1AA9}"/>
              </c:ext>
            </c:extLst>
          </c:dPt>
          <c:dPt>
            <c:idx val="47"/>
            <c:invertIfNegative val="0"/>
            <c:bubble3D val="0"/>
            <c:extLst>
              <c:ext xmlns:c16="http://schemas.microsoft.com/office/drawing/2014/chart" uri="{C3380CC4-5D6E-409C-BE32-E72D297353CC}">
                <c16:uniqueId val="{0000000F-6808-4CBF-B475-346A837D1AA9}"/>
              </c:ext>
            </c:extLst>
          </c:dPt>
          <c:dPt>
            <c:idx val="48"/>
            <c:invertIfNegative val="0"/>
            <c:bubble3D val="0"/>
            <c:extLst>
              <c:ext xmlns:c16="http://schemas.microsoft.com/office/drawing/2014/chart" uri="{C3380CC4-5D6E-409C-BE32-E72D297353CC}">
                <c16:uniqueId val="{00000010-6808-4CBF-B475-346A837D1AA9}"/>
              </c:ext>
            </c:extLst>
          </c:dPt>
          <c:dPt>
            <c:idx val="49"/>
            <c:invertIfNegative val="0"/>
            <c:bubble3D val="0"/>
            <c:extLst>
              <c:ext xmlns:c16="http://schemas.microsoft.com/office/drawing/2014/chart" uri="{C3380CC4-5D6E-409C-BE32-E72D297353CC}">
                <c16:uniqueId val="{00000011-6808-4CBF-B475-346A837D1AA9}"/>
              </c:ext>
            </c:extLst>
          </c:dPt>
          <c:dPt>
            <c:idx val="50"/>
            <c:invertIfNegative val="0"/>
            <c:bubble3D val="0"/>
            <c:extLst>
              <c:ext xmlns:c16="http://schemas.microsoft.com/office/drawing/2014/chart" uri="{C3380CC4-5D6E-409C-BE32-E72D297353CC}">
                <c16:uniqueId val="{00000012-6808-4CBF-B475-346A837D1AA9}"/>
              </c:ext>
            </c:extLst>
          </c:dPt>
          <c:dLbls>
            <c:dLbl>
              <c:idx val="0"/>
              <c:layout>
                <c:manualLayout>
                  <c:x val="0"/>
                  <c:y val="-1.4764193737842818E-2"/>
                </c:manualLayout>
              </c:layout>
              <c:numFmt formatCode="#.#&quot;%&quot;" sourceLinked="0"/>
              <c:spPr>
                <a:noFill/>
                <a:ln>
                  <a:noFill/>
                </a:ln>
                <a:effectLst/>
              </c:spPr>
              <c:txPr>
                <a:bodyPr rot="0" vert="horz" wrap="square" lIns="38100" tIns="19050" rIns="38100" bIns="19050" anchor="ctr">
                  <a:spAutoFit/>
                </a:bodyPr>
                <a:lstStyle/>
                <a:p>
                  <a:pPr>
                    <a:defRPr sz="12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808-4CBF-B475-346A837D1AA9}"/>
                </c:ext>
              </c:extLst>
            </c:dLbl>
            <c:dLbl>
              <c:idx val="51"/>
              <c:layout>
                <c:manualLayout>
                  <c:x val="-4.4965477489113575E-3"/>
                  <c:y val="-1.3550165125634854E-2"/>
                </c:manualLayout>
              </c:layout>
              <c:numFmt formatCode="#.#&quot;%&quot;" sourceLinked="0"/>
              <c:spPr>
                <a:noFill/>
                <a:ln>
                  <a:noFill/>
                </a:ln>
                <a:effectLst/>
              </c:spPr>
              <c:txPr>
                <a:bodyPr rot="0" vert="horz" wrap="square" lIns="38100" tIns="19050" rIns="0" bIns="19050" anchor="ctr">
                  <a:spAutoFit/>
                </a:bodyPr>
                <a:lstStyle/>
                <a:p>
                  <a:pPr>
                    <a:defRPr sz="12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808-4CBF-B475-346A837D1AA9}"/>
                </c:ext>
              </c:extLst>
            </c:dLbl>
            <c:numFmt formatCode="#.##&quot;%&quot;" sourceLinked="0"/>
            <c:spPr>
              <a:noFill/>
              <a:ln>
                <a:noFill/>
              </a:ln>
              <a:effectLst/>
            </c:spPr>
            <c:txPr>
              <a:bodyPr rot="0" vert="horz" wrap="square" lIns="38100" tIns="19050" rIns="38100" bIns="19050" anchor="ctr">
                <a:spAutoFit/>
              </a:bodyPr>
              <a:lstStyle/>
              <a:p>
                <a:pPr>
                  <a:defRPr sz="1200">
                    <a:solidFill>
                      <a:schemeClr val="accent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Sheet1!$A$2:$A$53</c:f>
              <c:strCache>
                <c:ptCount val="52"/>
                <c:pt idx="0">
                  <c:v>Rhode Island</c:v>
                </c:pt>
                <c:pt idx="1">
                  <c:v>New Hampshire</c:v>
                </c:pt>
                <c:pt idx="2">
                  <c:v>Oklahoma</c:v>
                </c:pt>
                <c:pt idx="3">
                  <c:v>California</c:v>
                </c:pt>
                <c:pt idx="4">
                  <c:v>South Dakota</c:v>
                </c:pt>
                <c:pt idx="5">
                  <c:v>Ohio</c:v>
                </c:pt>
                <c:pt idx="6">
                  <c:v>New Jersey</c:v>
                </c:pt>
                <c:pt idx="7">
                  <c:v>Louisiana</c:v>
                </c:pt>
                <c:pt idx="8">
                  <c:v>Minnesota</c:v>
                </c:pt>
                <c:pt idx="9">
                  <c:v>Indiana</c:v>
                </c:pt>
                <c:pt idx="10">
                  <c:v>District of Columbia</c:v>
                </c:pt>
                <c:pt idx="11">
                  <c:v>Missouri</c:v>
                </c:pt>
                <c:pt idx="12">
                  <c:v>New York</c:v>
                </c:pt>
                <c:pt idx="13">
                  <c:v>Massachusetts</c:v>
                </c:pt>
                <c:pt idx="14">
                  <c:v>Idaho</c:v>
                </c:pt>
                <c:pt idx="15">
                  <c:v>Delaware</c:v>
                </c:pt>
                <c:pt idx="16">
                  <c:v>Connecticut</c:v>
                </c:pt>
                <c:pt idx="17">
                  <c:v>Wisconsin</c:v>
                </c:pt>
                <c:pt idx="18">
                  <c:v>Wyoming</c:v>
                </c:pt>
                <c:pt idx="19">
                  <c:v>Nevada</c:v>
                </c:pt>
                <c:pt idx="20">
                  <c:v>Michigan</c:v>
                </c:pt>
                <c:pt idx="21">
                  <c:v>Maryland</c:v>
                </c:pt>
                <c:pt idx="22">
                  <c:v>Texas</c:v>
                </c:pt>
                <c:pt idx="23">
                  <c:v>Utah</c:v>
                </c:pt>
                <c:pt idx="24">
                  <c:v>North Dakota</c:v>
                </c:pt>
                <c:pt idx="25">
                  <c:v>Mississippi</c:v>
                </c:pt>
                <c:pt idx="26">
                  <c:v>Maine</c:v>
                </c:pt>
                <c:pt idx="27">
                  <c:v>Illinois</c:v>
                </c:pt>
                <c:pt idx="28">
                  <c:v>United States</c:v>
                </c:pt>
                <c:pt idx="29">
                  <c:v>Pennsylvania</c:v>
                </c:pt>
                <c:pt idx="30">
                  <c:v>Hawaii</c:v>
                </c:pt>
                <c:pt idx="31">
                  <c:v>Montana</c:v>
                </c:pt>
                <c:pt idx="32">
                  <c:v>Alaska</c:v>
                </c:pt>
                <c:pt idx="33">
                  <c:v>West Virginia</c:v>
                </c:pt>
                <c:pt idx="34">
                  <c:v>Virginia</c:v>
                </c:pt>
                <c:pt idx="35">
                  <c:v>Arkansas</c:v>
                </c:pt>
                <c:pt idx="36">
                  <c:v>New Mexico</c:v>
                </c:pt>
                <c:pt idx="37">
                  <c:v>Colorado</c:v>
                </c:pt>
                <c:pt idx="38">
                  <c:v>Nebraska</c:v>
                </c:pt>
                <c:pt idx="39">
                  <c:v>Florida</c:v>
                </c:pt>
                <c:pt idx="40">
                  <c:v>Georgia</c:v>
                </c:pt>
                <c:pt idx="41">
                  <c:v>Oregon</c:v>
                </c:pt>
                <c:pt idx="42">
                  <c:v>Kentucky</c:v>
                </c:pt>
                <c:pt idx="43">
                  <c:v>Iowa</c:v>
                </c:pt>
                <c:pt idx="44">
                  <c:v>Washington</c:v>
                </c:pt>
                <c:pt idx="45">
                  <c:v>Alabama</c:v>
                </c:pt>
                <c:pt idx="46">
                  <c:v>Arizona</c:v>
                </c:pt>
                <c:pt idx="47">
                  <c:v>Vermont</c:v>
                </c:pt>
                <c:pt idx="48">
                  <c:v>Kansas</c:v>
                </c:pt>
                <c:pt idx="49">
                  <c:v>North Carolina</c:v>
                </c:pt>
                <c:pt idx="50">
                  <c:v>South Carolina</c:v>
                </c:pt>
                <c:pt idx="51">
                  <c:v>Tennessee</c:v>
                </c:pt>
              </c:strCache>
            </c:strRef>
          </c:cat>
          <c:val>
            <c:numRef>
              <c:f>Sheet1!$B$2:$B$53</c:f>
              <c:numCache>
                <c:formatCode>General</c:formatCode>
                <c:ptCount val="52"/>
                <c:pt idx="0">
                  <c:v>4.75</c:v>
                </c:pt>
                <c:pt idx="1">
                  <c:v>4.88</c:v>
                </c:pt>
                <c:pt idx="2">
                  <c:v>5.09</c:v>
                </c:pt>
                <c:pt idx="3">
                  <c:v>5.0999999999999996</c:v>
                </c:pt>
                <c:pt idx="4">
                  <c:v>5.12</c:v>
                </c:pt>
                <c:pt idx="5">
                  <c:v>5.12</c:v>
                </c:pt>
                <c:pt idx="6">
                  <c:v>5.13</c:v>
                </c:pt>
                <c:pt idx="7">
                  <c:v>5.14</c:v>
                </c:pt>
                <c:pt idx="8">
                  <c:v>5.18</c:v>
                </c:pt>
                <c:pt idx="9">
                  <c:v>5.19</c:v>
                </c:pt>
                <c:pt idx="10">
                  <c:v>5.22</c:v>
                </c:pt>
                <c:pt idx="11">
                  <c:v>5.26</c:v>
                </c:pt>
                <c:pt idx="12">
                  <c:v>5.26</c:v>
                </c:pt>
                <c:pt idx="13">
                  <c:v>5.28</c:v>
                </c:pt>
                <c:pt idx="14">
                  <c:v>5.3</c:v>
                </c:pt>
                <c:pt idx="15">
                  <c:v>5.31</c:v>
                </c:pt>
                <c:pt idx="16">
                  <c:v>5.31</c:v>
                </c:pt>
                <c:pt idx="17">
                  <c:v>5.33</c:v>
                </c:pt>
                <c:pt idx="18">
                  <c:v>5.37</c:v>
                </c:pt>
                <c:pt idx="19">
                  <c:v>5.46</c:v>
                </c:pt>
                <c:pt idx="20">
                  <c:v>5.47</c:v>
                </c:pt>
                <c:pt idx="21">
                  <c:v>5.5</c:v>
                </c:pt>
                <c:pt idx="22">
                  <c:v>5.51</c:v>
                </c:pt>
                <c:pt idx="23">
                  <c:v>5.56</c:v>
                </c:pt>
                <c:pt idx="24">
                  <c:v>5.59</c:v>
                </c:pt>
                <c:pt idx="25">
                  <c:v>5.61</c:v>
                </c:pt>
                <c:pt idx="26">
                  <c:v>5.62</c:v>
                </c:pt>
                <c:pt idx="27">
                  <c:v>5.62</c:v>
                </c:pt>
                <c:pt idx="28" formatCode="0.00">
                  <c:v>5.66</c:v>
                </c:pt>
                <c:pt idx="29">
                  <c:v>5.68</c:v>
                </c:pt>
                <c:pt idx="30">
                  <c:v>5.69</c:v>
                </c:pt>
                <c:pt idx="31">
                  <c:v>5.73</c:v>
                </c:pt>
                <c:pt idx="32">
                  <c:v>5.78</c:v>
                </c:pt>
                <c:pt idx="33">
                  <c:v>5.9</c:v>
                </c:pt>
                <c:pt idx="34">
                  <c:v>5.95</c:v>
                </c:pt>
                <c:pt idx="35">
                  <c:v>5.98</c:v>
                </c:pt>
                <c:pt idx="36">
                  <c:v>6.08</c:v>
                </c:pt>
                <c:pt idx="37">
                  <c:v>6.08</c:v>
                </c:pt>
                <c:pt idx="38">
                  <c:v>6.09</c:v>
                </c:pt>
                <c:pt idx="39">
                  <c:v>6.09</c:v>
                </c:pt>
                <c:pt idx="40">
                  <c:v>6.11</c:v>
                </c:pt>
                <c:pt idx="41">
                  <c:v>6.16</c:v>
                </c:pt>
                <c:pt idx="42">
                  <c:v>6.2</c:v>
                </c:pt>
                <c:pt idx="43">
                  <c:v>6.25</c:v>
                </c:pt>
                <c:pt idx="44">
                  <c:v>6.3</c:v>
                </c:pt>
                <c:pt idx="45">
                  <c:v>6.3</c:v>
                </c:pt>
                <c:pt idx="46">
                  <c:v>6.39</c:v>
                </c:pt>
                <c:pt idx="47">
                  <c:v>6.4</c:v>
                </c:pt>
                <c:pt idx="48">
                  <c:v>6.55</c:v>
                </c:pt>
                <c:pt idx="49">
                  <c:v>6.89</c:v>
                </c:pt>
                <c:pt idx="50">
                  <c:v>6.93</c:v>
                </c:pt>
                <c:pt idx="51">
                  <c:v>7.16</c:v>
                </c:pt>
              </c:numCache>
            </c:numRef>
          </c:val>
          <c:extLst>
            <c:ext xmlns:c16="http://schemas.microsoft.com/office/drawing/2014/chart" uri="{C3380CC4-5D6E-409C-BE32-E72D297353CC}">
              <c16:uniqueId val="{00000015-6808-4CBF-B475-346A837D1AA9}"/>
            </c:ext>
          </c:extLst>
        </c:ser>
        <c:dLbls>
          <c:showLegendKey val="0"/>
          <c:showVal val="0"/>
          <c:showCatName val="0"/>
          <c:showSerName val="0"/>
          <c:showPercent val="0"/>
          <c:showBubbleSize val="0"/>
        </c:dLbls>
        <c:gapWidth val="50"/>
        <c:axId val="288525648"/>
        <c:axId val="402576424"/>
      </c:barChart>
      <c:catAx>
        <c:axId val="288525648"/>
        <c:scaling>
          <c:orientation val="minMax"/>
        </c:scaling>
        <c:delete val="0"/>
        <c:axPos val="b"/>
        <c:numFmt formatCode="General" sourceLinked="1"/>
        <c:majorTickMark val="none"/>
        <c:minorTickMark val="none"/>
        <c:tickLblPos val="nextTo"/>
        <c:txPr>
          <a:bodyPr rot="-5400000" vert="horz"/>
          <a:lstStyle/>
          <a:p>
            <a:pPr>
              <a:defRPr sz="1000">
                <a:solidFill>
                  <a:schemeClr val="tx1"/>
                </a:solidFill>
                <a:latin typeface="InterFace"/>
                <a:ea typeface="Tahoma" panose="020B0604030504040204" pitchFamily="34" charset="0"/>
                <a:cs typeface="Tahoma" panose="020B0604030504040204" pitchFamily="34" charset="0"/>
              </a:defRPr>
            </a:pPr>
            <a:endParaRPr lang="en-US"/>
          </a:p>
        </c:txPr>
        <c:crossAx val="402576424"/>
        <c:crosses val="autoZero"/>
        <c:auto val="1"/>
        <c:lblAlgn val="ctr"/>
        <c:lblOffset val="100"/>
        <c:noMultiLvlLbl val="0"/>
      </c:catAx>
      <c:valAx>
        <c:axId val="402576424"/>
        <c:scaling>
          <c:orientation val="minMax"/>
          <c:max val="8"/>
          <c:min val="0"/>
        </c:scaling>
        <c:delete val="0"/>
        <c:axPos val="l"/>
        <c:numFmt formatCode="#,##0" sourceLinked="0"/>
        <c:majorTickMark val="none"/>
        <c:minorTickMark val="none"/>
        <c:tickLblPos val="nextTo"/>
        <c:spPr>
          <a:ln>
            <a:noFill/>
          </a:ln>
        </c:spPr>
        <c:txPr>
          <a:bodyPr rot="-60000000" vert="horz"/>
          <a:lstStyle/>
          <a:p>
            <a:pPr>
              <a:defRPr sz="1100">
                <a:solidFill>
                  <a:schemeClr val="tx1"/>
                </a:solidFill>
              </a:defRPr>
            </a:pPr>
            <a:endParaRPr lang="en-US"/>
          </a:p>
        </c:txPr>
        <c:crossAx val="288525648"/>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DF552-8272-4CB3-8AA8-BB7EB8D0080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E365F26-72BF-4257-AD0E-723C640154B2}">
      <dgm:prSet phldrT="[Text]"/>
      <dgm:spPr/>
      <dgm:t>
        <a:bodyPr/>
        <a:lstStyle/>
        <a:p>
          <a:r>
            <a:rPr lang="en-US"/>
            <a:t>High provider prices</a:t>
          </a:r>
        </a:p>
      </dgm:t>
    </dgm:pt>
    <dgm:pt modelId="{67EFA988-2BD7-415E-B7C7-8FC0C000E904}" type="parTrans" cxnId="{47932260-25BD-43BA-98C9-315754F22430}">
      <dgm:prSet/>
      <dgm:spPr/>
      <dgm:t>
        <a:bodyPr/>
        <a:lstStyle/>
        <a:p>
          <a:endParaRPr lang="en-US"/>
        </a:p>
      </dgm:t>
    </dgm:pt>
    <dgm:pt modelId="{7884E893-A17A-4AE0-8BD1-E09EC25CE4D2}" type="sibTrans" cxnId="{47932260-25BD-43BA-98C9-315754F22430}">
      <dgm:prSet/>
      <dgm:spPr/>
      <dgm:t>
        <a:bodyPr/>
        <a:lstStyle/>
        <a:p>
          <a:endParaRPr lang="en-US"/>
        </a:p>
      </dgm:t>
    </dgm:pt>
    <dgm:pt modelId="{87A0AED7-8884-4898-9DCB-63D0BA4C877F}">
      <dgm:prSet phldrT="[Text]"/>
      <dgm:spPr/>
      <dgm:t>
        <a:bodyPr/>
        <a:lstStyle/>
        <a:p>
          <a:r>
            <a:rPr lang="en-US"/>
            <a:t>Higher private insurance premiums</a:t>
          </a:r>
        </a:p>
      </dgm:t>
    </dgm:pt>
    <dgm:pt modelId="{63DC44E2-66FB-405F-9D0A-8BDFB17A975F}" type="parTrans" cxnId="{6C82F84E-387D-4D61-A054-215822C8CF5B}">
      <dgm:prSet/>
      <dgm:spPr/>
      <dgm:t>
        <a:bodyPr/>
        <a:lstStyle/>
        <a:p>
          <a:endParaRPr lang="en-US"/>
        </a:p>
      </dgm:t>
    </dgm:pt>
    <dgm:pt modelId="{D0B55934-F96B-474D-93F4-7617F37AD060}" type="sibTrans" cxnId="{6C82F84E-387D-4D61-A054-215822C8CF5B}">
      <dgm:prSet/>
      <dgm:spPr/>
      <dgm:t>
        <a:bodyPr/>
        <a:lstStyle/>
        <a:p>
          <a:endParaRPr lang="en-US"/>
        </a:p>
      </dgm:t>
    </dgm:pt>
    <dgm:pt modelId="{23C07A86-2351-4BD9-AB69-68AB64B925D2}">
      <dgm:prSet phldrT="[Text]"/>
      <dgm:spPr/>
      <dgm:t>
        <a:bodyPr/>
        <a:lstStyle/>
        <a:p>
          <a:r>
            <a:rPr lang="en-US"/>
            <a:t>Larger employee premium contributions and deductibles</a:t>
          </a:r>
        </a:p>
      </dgm:t>
    </dgm:pt>
    <dgm:pt modelId="{0CAB51D5-37E1-45F7-9D89-36A1901D91BB}" type="parTrans" cxnId="{1B00E2B1-FCCB-490B-BEF8-D864401F2EEA}">
      <dgm:prSet/>
      <dgm:spPr/>
      <dgm:t>
        <a:bodyPr/>
        <a:lstStyle/>
        <a:p>
          <a:endParaRPr lang="en-US"/>
        </a:p>
      </dgm:t>
    </dgm:pt>
    <dgm:pt modelId="{0EFAF313-7833-455E-8C90-FBEE953E0870}" type="sibTrans" cxnId="{1B00E2B1-FCCB-490B-BEF8-D864401F2EEA}">
      <dgm:prSet/>
      <dgm:spPr/>
      <dgm:t>
        <a:bodyPr/>
        <a:lstStyle/>
        <a:p>
          <a:endParaRPr lang="en-US"/>
        </a:p>
      </dgm:t>
    </dgm:pt>
    <dgm:pt modelId="{F57A7063-0224-4C9A-8632-B11500FA9B00}">
      <dgm:prSet phldrT="[Text]"/>
      <dgm:spPr/>
      <dgm:t>
        <a:bodyPr/>
        <a:lstStyle/>
        <a:p>
          <a:r>
            <a:rPr lang="en-US"/>
            <a:t>Cost-related access problems for patients</a:t>
          </a:r>
        </a:p>
      </dgm:t>
    </dgm:pt>
    <dgm:pt modelId="{40DABC7D-6823-4304-89CB-DD6CE8E66E1C}" type="sibTrans" cxnId="{CD23B2FE-22C3-417F-BB6A-679B37BB39B2}">
      <dgm:prSet/>
      <dgm:spPr/>
      <dgm:t>
        <a:bodyPr/>
        <a:lstStyle/>
        <a:p>
          <a:endParaRPr lang="en-US"/>
        </a:p>
      </dgm:t>
    </dgm:pt>
    <dgm:pt modelId="{63D7B8CB-8CD0-4AB9-9511-760E022C1BE9}" type="parTrans" cxnId="{CD23B2FE-22C3-417F-BB6A-679B37BB39B2}">
      <dgm:prSet/>
      <dgm:spPr/>
      <dgm:t>
        <a:bodyPr/>
        <a:lstStyle/>
        <a:p>
          <a:endParaRPr lang="en-US"/>
        </a:p>
      </dgm:t>
    </dgm:pt>
    <dgm:pt modelId="{7C0EEFC3-E3E5-4625-97E8-897D99D664F1}" type="pres">
      <dgm:prSet presAssocID="{F40DF552-8272-4CB3-8AA8-BB7EB8D0080F}" presName="cycle" presStyleCnt="0">
        <dgm:presLayoutVars>
          <dgm:dir/>
          <dgm:resizeHandles val="exact"/>
        </dgm:presLayoutVars>
      </dgm:prSet>
      <dgm:spPr/>
      <dgm:t>
        <a:bodyPr/>
        <a:lstStyle/>
        <a:p>
          <a:endParaRPr lang="en-US"/>
        </a:p>
      </dgm:t>
    </dgm:pt>
    <dgm:pt modelId="{01DE0DB1-7944-4287-A880-C7F89FD46ADD}" type="pres">
      <dgm:prSet presAssocID="{EE365F26-72BF-4257-AD0E-723C640154B2}" presName="node" presStyleLbl="node1" presStyleIdx="0" presStyleCnt="4">
        <dgm:presLayoutVars>
          <dgm:bulletEnabled val="1"/>
        </dgm:presLayoutVars>
      </dgm:prSet>
      <dgm:spPr/>
      <dgm:t>
        <a:bodyPr/>
        <a:lstStyle/>
        <a:p>
          <a:endParaRPr lang="en-US"/>
        </a:p>
      </dgm:t>
    </dgm:pt>
    <dgm:pt modelId="{7818EB66-B6D6-44AD-BF3A-0102CB79E5E2}" type="pres">
      <dgm:prSet presAssocID="{EE365F26-72BF-4257-AD0E-723C640154B2}" presName="spNode" presStyleCnt="0"/>
      <dgm:spPr/>
    </dgm:pt>
    <dgm:pt modelId="{9B55A809-EFAD-4E64-828A-58EAE67F3039}" type="pres">
      <dgm:prSet presAssocID="{7884E893-A17A-4AE0-8BD1-E09EC25CE4D2}" presName="sibTrans" presStyleLbl="sibTrans1D1" presStyleIdx="0" presStyleCnt="4"/>
      <dgm:spPr/>
      <dgm:t>
        <a:bodyPr/>
        <a:lstStyle/>
        <a:p>
          <a:endParaRPr lang="en-US"/>
        </a:p>
      </dgm:t>
    </dgm:pt>
    <dgm:pt modelId="{43E1F43C-8037-4F85-9E9A-F8C5D6B4DB74}" type="pres">
      <dgm:prSet presAssocID="{87A0AED7-8884-4898-9DCB-63D0BA4C877F}" presName="node" presStyleLbl="node1" presStyleIdx="1" presStyleCnt="4">
        <dgm:presLayoutVars>
          <dgm:bulletEnabled val="1"/>
        </dgm:presLayoutVars>
      </dgm:prSet>
      <dgm:spPr/>
      <dgm:t>
        <a:bodyPr/>
        <a:lstStyle/>
        <a:p>
          <a:endParaRPr lang="en-US"/>
        </a:p>
      </dgm:t>
    </dgm:pt>
    <dgm:pt modelId="{A07B8959-37B9-4BBC-BA5C-2CBF61DBA50D}" type="pres">
      <dgm:prSet presAssocID="{87A0AED7-8884-4898-9DCB-63D0BA4C877F}" presName="spNode" presStyleCnt="0"/>
      <dgm:spPr/>
    </dgm:pt>
    <dgm:pt modelId="{8E1859F3-7DC0-4A2A-BF79-94F154167335}" type="pres">
      <dgm:prSet presAssocID="{D0B55934-F96B-474D-93F4-7617F37AD060}" presName="sibTrans" presStyleLbl="sibTrans1D1" presStyleIdx="1" presStyleCnt="4"/>
      <dgm:spPr/>
      <dgm:t>
        <a:bodyPr/>
        <a:lstStyle/>
        <a:p>
          <a:endParaRPr lang="en-US"/>
        </a:p>
      </dgm:t>
    </dgm:pt>
    <dgm:pt modelId="{F7D71616-DA81-475A-99E5-56F832495493}" type="pres">
      <dgm:prSet presAssocID="{23C07A86-2351-4BD9-AB69-68AB64B925D2}" presName="node" presStyleLbl="node1" presStyleIdx="2" presStyleCnt="4">
        <dgm:presLayoutVars>
          <dgm:bulletEnabled val="1"/>
        </dgm:presLayoutVars>
      </dgm:prSet>
      <dgm:spPr/>
      <dgm:t>
        <a:bodyPr/>
        <a:lstStyle/>
        <a:p>
          <a:endParaRPr lang="en-US"/>
        </a:p>
      </dgm:t>
    </dgm:pt>
    <dgm:pt modelId="{870C1609-C767-4F2A-82D7-93E312D65BD0}" type="pres">
      <dgm:prSet presAssocID="{23C07A86-2351-4BD9-AB69-68AB64B925D2}" presName="spNode" presStyleCnt="0"/>
      <dgm:spPr/>
    </dgm:pt>
    <dgm:pt modelId="{3BDD53A3-870E-45FD-843F-336C5CC0D09B}" type="pres">
      <dgm:prSet presAssocID="{0EFAF313-7833-455E-8C90-FBEE953E0870}" presName="sibTrans" presStyleLbl="sibTrans1D1" presStyleIdx="2" presStyleCnt="4"/>
      <dgm:spPr/>
      <dgm:t>
        <a:bodyPr/>
        <a:lstStyle/>
        <a:p>
          <a:endParaRPr lang="en-US"/>
        </a:p>
      </dgm:t>
    </dgm:pt>
    <dgm:pt modelId="{7D8FA1F5-46D1-4CC5-B4AA-8FFF98993238}" type="pres">
      <dgm:prSet presAssocID="{F57A7063-0224-4C9A-8632-B11500FA9B00}" presName="node" presStyleLbl="node1" presStyleIdx="3" presStyleCnt="4">
        <dgm:presLayoutVars>
          <dgm:bulletEnabled val="1"/>
        </dgm:presLayoutVars>
      </dgm:prSet>
      <dgm:spPr/>
      <dgm:t>
        <a:bodyPr/>
        <a:lstStyle/>
        <a:p>
          <a:endParaRPr lang="en-US"/>
        </a:p>
      </dgm:t>
    </dgm:pt>
    <dgm:pt modelId="{ED6142EE-E661-4D60-AEA6-6772EF93D1EC}" type="pres">
      <dgm:prSet presAssocID="{F57A7063-0224-4C9A-8632-B11500FA9B00}" presName="spNode" presStyleCnt="0"/>
      <dgm:spPr/>
    </dgm:pt>
    <dgm:pt modelId="{8C6802C9-5E0B-4118-9B38-CBDD6FB19BF0}" type="pres">
      <dgm:prSet presAssocID="{40DABC7D-6823-4304-89CB-DD6CE8E66E1C}" presName="sibTrans" presStyleLbl="sibTrans1D1" presStyleIdx="3" presStyleCnt="4"/>
      <dgm:spPr/>
      <dgm:t>
        <a:bodyPr/>
        <a:lstStyle/>
        <a:p>
          <a:endParaRPr lang="en-US"/>
        </a:p>
      </dgm:t>
    </dgm:pt>
  </dgm:ptLst>
  <dgm:cxnLst>
    <dgm:cxn modelId="{47932260-25BD-43BA-98C9-315754F22430}" srcId="{F40DF552-8272-4CB3-8AA8-BB7EB8D0080F}" destId="{EE365F26-72BF-4257-AD0E-723C640154B2}" srcOrd="0" destOrd="0" parTransId="{67EFA988-2BD7-415E-B7C7-8FC0C000E904}" sibTransId="{7884E893-A17A-4AE0-8BD1-E09EC25CE4D2}"/>
    <dgm:cxn modelId="{17B3CCF2-BEDF-40C2-A3ED-2CDE36DD50A1}" type="presOf" srcId="{F40DF552-8272-4CB3-8AA8-BB7EB8D0080F}" destId="{7C0EEFC3-E3E5-4625-97E8-897D99D664F1}" srcOrd="0" destOrd="0" presId="urn:microsoft.com/office/officeart/2005/8/layout/cycle5"/>
    <dgm:cxn modelId="{1C770158-3C75-4AA2-881D-E62E49AA00A1}" type="presOf" srcId="{D0B55934-F96B-474D-93F4-7617F37AD060}" destId="{8E1859F3-7DC0-4A2A-BF79-94F154167335}" srcOrd="0" destOrd="0" presId="urn:microsoft.com/office/officeart/2005/8/layout/cycle5"/>
    <dgm:cxn modelId="{8525F41C-F281-4AD9-AF5E-B59CE2E53BDC}" type="presOf" srcId="{7884E893-A17A-4AE0-8BD1-E09EC25CE4D2}" destId="{9B55A809-EFAD-4E64-828A-58EAE67F3039}" srcOrd="0" destOrd="0" presId="urn:microsoft.com/office/officeart/2005/8/layout/cycle5"/>
    <dgm:cxn modelId="{03B3494C-1321-4916-8B9F-B7EEEB718789}" type="presOf" srcId="{0EFAF313-7833-455E-8C90-FBEE953E0870}" destId="{3BDD53A3-870E-45FD-843F-336C5CC0D09B}" srcOrd="0" destOrd="0" presId="urn:microsoft.com/office/officeart/2005/8/layout/cycle5"/>
    <dgm:cxn modelId="{CD23B2FE-22C3-417F-BB6A-679B37BB39B2}" srcId="{F40DF552-8272-4CB3-8AA8-BB7EB8D0080F}" destId="{F57A7063-0224-4C9A-8632-B11500FA9B00}" srcOrd="3" destOrd="0" parTransId="{63D7B8CB-8CD0-4AB9-9511-760E022C1BE9}" sibTransId="{40DABC7D-6823-4304-89CB-DD6CE8E66E1C}"/>
    <dgm:cxn modelId="{E07C7FF0-0733-46AE-B319-5EE142C2AF94}" type="presOf" srcId="{EE365F26-72BF-4257-AD0E-723C640154B2}" destId="{01DE0DB1-7944-4287-A880-C7F89FD46ADD}" srcOrd="0" destOrd="0" presId="urn:microsoft.com/office/officeart/2005/8/layout/cycle5"/>
    <dgm:cxn modelId="{3F076CF8-50D6-4F36-BE48-1FA53E993343}" type="presOf" srcId="{23C07A86-2351-4BD9-AB69-68AB64B925D2}" destId="{F7D71616-DA81-475A-99E5-56F832495493}" srcOrd="0" destOrd="0" presId="urn:microsoft.com/office/officeart/2005/8/layout/cycle5"/>
    <dgm:cxn modelId="{6C82F84E-387D-4D61-A054-215822C8CF5B}" srcId="{F40DF552-8272-4CB3-8AA8-BB7EB8D0080F}" destId="{87A0AED7-8884-4898-9DCB-63D0BA4C877F}" srcOrd="1" destOrd="0" parTransId="{63DC44E2-66FB-405F-9D0A-8BDFB17A975F}" sibTransId="{D0B55934-F96B-474D-93F4-7617F37AD060}"/>
    <dgm:cxn modelId="{E237B383-2331-4839-84F4-803EDA6E5B2E}" type="presOf" srcId="{87A0AED7-8884-4898-9DCB-63D0BA4C877F}" destId="{43E1F43C-8037-4F85-9E9A-F8C5D6B4DB74}" srcOrd="0" destOrd="0" presId="urn:microsoft.com/office/officeart/2005/8/layout/cycle5"/>
    <dgm:cxn modelId="{1B00E2B1-FCCB-490B-BEF8-D864401F2EEA}" srcId="{F40DF552-8272-4CB3-8AA8-BB7EB8D0080F}" destId="{23C07A86-2351-4BD9-AB69-68AB64B925D2}" srcOrd="2" destOrd="0" parTransId="{0CAB51D5-37E1-45F7-9D89-36A1901D91BB}" sibTransId="{0EFAF313-7833-455E-8C90-FBEE953E0870}"/>
    <dgm:cxn modelId="{C1F1ADB5-B386-427A-A4E6-A755478D5C60}" type="presOf" srcId="{40DABC7D-6823-4304-89CB-DD6CE8E66E1C}" destId="{8C6802C9-5E0B-4118-9B38-CBDD6FB19BF0}" srcOrd="0" destOrd="0" presId="urn:microsoft.com/office/officeart/2005/8/layout/cycle5"/>
    <dgm:cxn modelId="{EA747C72-5FB1-44F1-9FCF-7A630BDC638A}" type="presOf" srcId="{F57A7063-0224-4C9A-8632-B11500FA9B00}" destId="{7D8FA1F5-46D1-4CC5-B4AA-8FFF98993238}" srcOrd="0" destOrd="0" presId="urn:microsoft.com/office/officeart/2005/8/layout/cycle5"/>
    <dgm:cxn modelId="{49F09DDA-1EC0-4551-93D3-89FAAD9E32D9}" type="presParOf" srcId="{7C0EEFC3-E3E5-4625-97E8-897D99D664F1}" destId="{01DE0DB1-7944-4287-A880-C7F89FD46ADD}" srcOrd="0" destOrd="0" presId="urn:microsoft.com/office/officeart/2005/8/layout/cycle5"/>
    <dgm:cxn modelId="{4A7ED07B-3ABB-49DA-BE69-868E23DC1B2C}" type="presParOf" srcId="{7C0EEFC3-E3E5-4625-97E8-897D99D664F1}" destId="{7818EB66-B6D6-44AD-BF3A-0102CB79E5E2}" srcOrd="1" destOrd="0" presId="urn:microsoft.com/office/officeart/2005/8/layout/cycle5"/>
    <dgm:cxn modelId="{C1DC7777-56AE-4B49-9BB2-F1C8905B5D4E}" type="presParOf" srcId="{7C0EEFC3-E3E5-4625-97E8-897D99D664F1}" destId="{9B55A809-EFAD-4E64-828A-58EAE67F3039}" srcOrd="2" destOrd="0" presId="urn:microsoft.com/office/officeart/2005/8/layout/cycle5"/>
    <dgm:cxn modelId="{44AEA1F9-6F7B-4988-8722-B0FB234B9DA5}" type="presParOf" srcId="{7C0EEFC3-E3E5-4625-97E8-897D99D664F1}" destId="{43E1F43C-8037-4F85-9E9A-F8C5D6B4DB74}" srcOrd="3" destOrd="0" presId="urn:microsoft.com/office/officeart/2005/8/layout/cycle5"/>
    <dgm:cxn modelId="{476C9AF9-8A6F-4F98-A658-C5EE4238D425}" type="presParOf" srcId="{7C0EEFC3-E3E5-4625-97E8-897D99D664F1}" destId="{A07B8959-37B9-4BBC-BA5C-2CBF61DBA50D}" srcOrd="4" destOrd="0" presId="urn:microsoft.com/office/officeart/2005/8/layout/cycle5"/>
    <dgm:cxn modelId="{59BA890F-5720-4C3A-8DE2-D349C9E6138E}" type="presParOf" srcId="{7C0EEFC3-E3E5-4625-97E8-897D99D664F1}" destId="{8E1859F3-7DC0-4A2A-BF79-94F154167335}" srcOrd="5" destOrd="0" presId="urn:microsoft.com/office/officeart/2005/8/layout/cycle5"/>
    <dgm:cxn modelId="{A4DB6117-BC1E-44CA-9ADF-E3604FBD3B39}" type="presParOf" srcId="{7C0EEFC3-E3E5-4625-97E8-897D99D664F1}" destId="{F7D71616-DA81-475A-99E5-56F832495493}" srcOrd="6" destOrd="0" presId="urn:microsoft.com/office/officeart/2005/8/layout/cycle5"/>
    <dgm:cxn modelId="{40CFBF99-CB3F-4289-A007-8FAC9871ED54}" type="presParOf" srcId="{7C0EEFC3-E3E5-4625-97E8-897D99D664F1}" destId="{870C1609-C767-4F2A-82D7-93E312D65BD0}" srcOrd="7" destOrd="0" presId="urn:microsoft.com/office/officeart/2005/8/layout/cycle5"/>
    <dgm:cxn modelId="{D4AAC90A-DF21-49B1-869E-643F7B5851C1}" type="presParOf" srcId="{7C0EEFC3-E3E5-4625-97E8-897D99D664F1}" destId="{3BDD53A3-870E-45FD-843F-336C5CC0D09B}" srcOrd="8" destOrd="0" presId="urn:microsoft.com/office/officeart/2005/8/layout/cycle5"/>
    <dgm:cxn modelId="{65F921C8-BEDE-4048-B01C-92FF510CBAE8}" type="presParOf" srcId="{7C0EEFC3-E3E5-4625-97E8-897D99D664F1}" destId="{7D8FA1F5-46D1-4CC5-B4AA-8FFF98993238}" srcOrd="9" destOrd="0" presId="urn:microsoft.com/office/officeart/2005/8/layout/cycle5"/>
    <dgm:cxn modelId="{4423D21E-4BEA-48F3-803F-85CC09CD8B7F}" type="presParOf" srcId="{7C0EEFC3-E3E5-4625-97E8-897D99D664F1}" destId="{ED6142EE-E661-4D60-AEA6-6772EF93D1EC}" srcOrd="10" destOrd="0" presId="urn:microsoft.com/office/officeart/2005/8/layout/cycle5"/>
    <dgm:cxn modelId="{B2494367-165E-4D65-93D7-37134F87FBD2}" type="presParOf" srcId="{7C0EEFC3-E3E5-4625-97E8-897D99D664F1}" destId="{8C6802C9-5E0B-4118-9B38-CBDD6FB19BF0}"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E0DB1-7944-4287-A880-C7F89FD46ADD}">
      <dsp:nvSpPr>
        <dsp:cNvPr id="0" name=""/>
        <dsp:cNvSpPr/>
      </dsp:nvSpPr>
      <dsp:spPr>
        <a:xfrm>
          <a:off x="3719583" y="1114"/>
          <a:ext cx="1403208" cy="912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High provider prices</a:t>
          </a:r>
        </a:p>
      </dsp:txBody>
      <dsp:txXfrm>
        <a:off x="3764107" y="45638"/>
        <a:ext cx="1314160" cy="823037"/>
      </dsp:txXfrm>
    </dsp:sp>
    <dsp:sp modelId="{9B55A809-EFAD-4E64-828A-58EAE67F3039}">
      <dsp:nvSpPr>
        <dsp:cNvPr id="0" name=""/>
        <dsp:cNvSpPr/>
      </dsp:nvSpPr>
      <dsp:spPr>
        <a:xfrm>
          <a:off x="2914607" y="457157"/>
          <a:ext cx="3013159" cy="3013159"/>
        </a:xfrm>
        <a:custGeom>
          <a:avLst/>
          <a:gdLst/>
          <a:ahLst/>
          <a:cxnLst/>
          <a:rect l="0" t="0" r="0" b="0"/>
          <a:pathLst>
            <a:path>
              <a:moveTo>
                <a:pt x="2401802" y="294821"/>
              </a:moveTo>
              <a:arcTo wR="1506579" hR="1506579" stAng="18387374" swAng="16333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E1F43C-8037-4F85-9E9A-F8C5D6B4DB74}">
      <dsp:nvSpPr>
        <dsp:cNvPr id="0" name=""/>
        <dsp:cNvSpPr/>
      </dsp:nvSpPr>
      <dsp:spPr>
        <a:xfrm>
          <a:off x="5226162" y="1507694"/>
          <a:ext cx="1403208" cy="912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Higher private insurance premiums</a:t>
          </a:r>
        </a:p>
      </dsp:txBody>
      <dsp:txXfrm>
        <a:off x="5270686" y="1552218"/>
        <a:ext cx="1314160" cy="823037"/>
      </dsp:txXfrm>
    </dsp:sp>
    <dsp:sp modelId="{8E1859F3-7DC0-4A2A-BF79-94F154167335}">
      <dsp:nvSpPr>
        <dsp:cNvPr id="0" name=""/>
        <dsp:cNvSpPr/>
      </dsp:nvSpPr>
      <dsp:spPr>
        <a:xfrm>
          <a:off x="2914607" y="457157"/>
          <a:ext cx="3013159" cy="3013159"/>
        </a:xfrm>
        <a:custGeom>
          <a:avLst/>
          <a:gdLst/>
          <a:ahLst/>
          <a:cxnLst/>
          <a:rect l="0" t="0" r="0" b="0"/>
          <a:pathLst>
            <a:path>
              <a:moveTo>
                <a:pt x="2856963" y="2174597"/>
              </a:moveTo>
              <a:arcTo wR="1506579" hR="1506579" stAng="1579261" swAng="16333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D71616-DA81-475A-99E5-56F832495493}">
      <dsp:nvSpPr>
        <dsp:cNvPr id="0" name=""/>
        <dsp:cNvSpPr/>
      </dsp:nvSpPr>
      <dsp:spPr>
        <a:xfrm>
          <a:off x="3719583" y="3014274"/>
          <a:ext cx="1403208" cy="912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Larger employee premium contributions and deductibles</a:t>
          </a:r>
        </a:p>
      </dsp:txBody>
      <dsp:txXfrm>
        <a:off x="3764107" y="3058798"/>
        <a:ext cx="1314160" cy="823037"/>
      </dsp:txXfrm>
    </dsp:sp>
    <dsp:sp modelId="{3BDD53A3-870E-45FD-843F-336C5CC0D09B}">
      <dsp:nvSpPr>
        <dsp:cNvPr id="0" name=""/>
        <dsp:cNvSpPr/>
      </dsp:nvSpPr>
      <dsp:spPr>
        <a:xfrm>
          <a:off x="2914607" y="457157"/>
          <a:ext cx="3013159" cy="3013159"/>
        </a:xfrm>
        <a:custGeom>
          <a:avLst/>
          <a:gdLst/>
          <a:ahLst/>
          <a:cxnLst/>
          <a:rect l="0" t="0" r="0" b="0"/>
          <a:pathLst>
            <a:path>
              <a:moveTo>
                <a:pt x="611357" y="2718338"/>
              </a:moveTo>
              <a:arcTo wR="1506579" hR="1506579" stAng="7587374" swAng="16333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8FA1F5-46D1-4CC5-B4AA-8FFF98993238}">
      <dsp:nvSpPr>
        <dsp:cNvPr id="0" name=""/>
        <dsp:cNvSpPr/>
      </dsp:nvSpPr>
      <dsp:spPr>
        <a:xfrm>
          <a:off x="2213003" y="1507694"/>
          <a:ext cx="1403208" cy="912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Cost-related access problems for patients</a:t>
          </a:r>
        </a:p>
      </dsp:txBody>
      <dsp:txXfrm>
        <a:off x="2257527" y="1552218"/>
        <a:ext cx="1314160" cy="823037"/>
      </dsp:txXfrm>
    </dsp:sp>
    <dsp:sp modelId="{8C6802C9-5E0B-4118-9B38-CBDD6FB19BF0}">
      <dsp:nvSpPr>
        <dsp:cNvPr id="0" name=""/>
        <dsp:cNvSpPr/>
      </dsp:nvSpPr>
      <dsp:spPr>
        <a:xfrm>
          <a:off x="2914607" y="457157"/>
          <a:ext cx="3013159" cy="3013159"/>
        </a:xfrm>
        <a:custGeom>
          <a:avLst/>
          <a:gdLst/>
          <a:ahLst/>
          <a:cxnLst/>
          <a:rect l="0" t="0" r="0" b="0"/>
          <a:pathLst>
            <a:path>
              <a:moveTo>
                <a:pt x="156196" y="838562"/>
              </a:moveTo>
              <a:arcTo wR="1506579" hR="1506579" stAng="12379261" swAng="16333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0.10591</cdr:x>
      <cdr:y>0.83866</cdr:y>
    </cdr:from>
    <cdr:to>
      <cdr:x>0.13035</cdr:x>
      <cdr:y>1</cdr:y>
    </cdr:to>
    <cdr:sp macro="" textlink="">
      <cdr:nvSpPr>
        <cdr:cNvPr id="2" name="TextBox 1"/>
        <cdr:cNvSpPr txBox="1"/>
      </cdr:nvSpPr>
      <cdr:spPr>
        <a:xfrm xmlns:a="http://schemas.openxmlformats.org/drawingml/2006/main">
          <a:off x="905692" y="4074043"/>
          <a:ext cx="209006" cy="783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0.35458</cdr:x>
      <cdr:y>0.51279</cdr:y>
    </cdr:from>
    <cdr:to>
      <cdr:x>0.39615</cdr:x>
      <cdr:y>0.54911</cdr:y>
    </cdr:to>
    <cdr:sp macro="" textlink="">
      <cdr:nvSpPr>
        <cdr:cNvPr id="15" name="TextBox 14"/>
        <cdr:cNvSpPr txBox="1"/>
      </cdr:nvSpPr>
      <cdr:spPr>
        <a:xfrm xmlns:a="http://schemas.openxmlformats.org/drawingml/2006/main">
          <a:off x="3091323" y="2795813"/>
          <a:ext cx="362465" cy="198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0.66237</cdr:x>
      <cdr:y>0.28037</cdr:y>
    </cdr:from>
    <cdr:to>
      <cdr:x>0.7193</cdr:x>
      <cdr:y>0.33455</cdr:y>
    </cdr:to>
    <cdr:sp macro="" textlink="">
      <cdr:nvSpPr>
        <cdr:cNvPr id="4" name="TextBox 3"/>
        <cdr:cNvSpPr txBox="1"/>
      </cdr:nvSpPr>
      <cdr:spPr>
        <a:xfrm xmlns:a="http://schemas.openxmlformats.org/drawingml/2006/main">
          <a:off x="5774806" y="1528640"/>
          <a:ext cx="496323" cy="295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0.98975</cdr:x>
      <cdr:y>0.16633</cdr:y>
    </cdr:from>
    <cdr:to>
      <cdr:x>0.98975</cdr:x>
      <cdr:y>0.21208</cdr:y>
    </cdr:to>
    <cdr:cxnSp macro="">
      <cdr:nvCxnSpPr>
        <cdr:cNvPr id="3" name="Straight Connector 2">
          <a:extLst xmlns:a="http://schemas.openxmlformats.org/drawingml/2006/main">
            <a:ext uri="{FF2B5EF4-FFF2-40B4-BE49-F238E27FC236}">
              <a16:creationId xmlns:a16="http://schemas.microsoft.com/office/drawing/2014/main" id="{B8CA13CE-2485-4828-8AAF-B9FED56821FF}"/>
            </a:ext>
          </a:extLst>
        </cdr:cNvPr>
        <cdr:cNvCxnSpPr/>
      </cdr:nvCxnSpPr>
      <cdr:spPr>
        <a:xfrm xmlns:a="http://schemas.openxmlformats.org/drawingml/2006/main">
          <a:off x="8863372" y="754502"/>
          <a:ext cx="0" cy="207530"/>
        </a:xfrm>
        <a:prstGeom xmlns:a="http://schemas.openxmlformats.org/drawingml/2006/main" prst="line">
          <a:avLst/>
        </a:prstGeom>
        <a:ln xmlns:a="http://schemas.openxmlformats.org/drawingml/2006/main">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0.05266</cdr:x>
      <cdr:y>0.58525</cdr:y>
    </cdr:from>
    <cdr:to>
      <cdr:x>0.05266</cdr:x>
      <cdr:y>0.63099</cdr:y>
    </cdr:to>
    <cdr:cxnSp macro="">
      <cdr:nvCxnSpPr>
        <cdr:cNvPr id="4" name="Straight Connector 3">
          <a:extLst xmlns:a="http://schemas.openxmlformats.org/drawingml/2006/main">
            <a:ext uri="{FF2B5EF4-FFF2-40B4-BE49-F238E27FC236}">
              <a16:creationId xmlns:a16="http://schemas.microsoft.com/office/drawing/2014/main" id="{334623B8-1C0D-4FC5-AEA5-11C87A2BAA5B}"/>
            </a:ext>
          </a:extLst>
        </cdr:cNvPr>
        <cdr:cNvCxnSpPr/>
      </cdr:nvCxnSpPr>
      <cdr:spPr>
        <a:xfrm xmlns:a="http://schemas.openxmlformats.org/drawingml/2006/main">
          <a:off x="471609" y="2654777"/>
          <a:ext cx="0" cy="207521"/>
        </a:xfrm>
        <a:prstGeom xmlns:a="http://schemas.openxmlformats.org/drawingml/2006/main" prst="line">
          <a:avLst/>
        </a:prstGeom>
        <a:ln xmlns:a="http://schemas.openxmlformats.org/drawingml/2006/main">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0.10591</cdr:x>
      <cdr:y>0.83866</cdr:y>
    </cdr:from>
    <cdr:to>
      <cdr:x>0.13035</cdr:x>
      <cdr:y>1</cdr:y>
    </cdr:to>
    <cdr:sp macro="" textlink="">
      <cdr:nvSpPr>
        <cdr:cNvPr id="2" name="TextBox 1"/>
        <cdr:cNvSpPr txBox="1"/>
      </cdr:nvSpPr>
      <cdr:spPr>
        <a:xfrm xmlns:a="http://schemas.openxmlformats.org/drawingml/2006/main">
          <a:off x="905692" y="4074043"/>
          <a:ext cx="209006" cy="783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0.35458</cdr:x>
      <cdr:y>0.51279</cdr:y>
    </cdr:from>
    <cdr:to>
      <cdr:x>0.39615</cdr:x>
      <cdr:y>0.54911</cdr:y>
    </cdr:to>
    <cdr:sp macro="" textlink="">
      <cdr:nvSpPr>
        <cdr:cNvPr id="15" name="TextBox 14"/>
        <cdr:cNvSpPr txBox="1"/>
      </cdr:nvSpPr>
      <cdr:spPr>
        <a:xfrm xmlns:a="http://schemas.openxmlformats.org/drawingml/2006/main">
          <a:off x="3091323" y="2795813"/>
          <a:ext cx="362465" cy="198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0.66237</cdr:x>
      <cdr:y>0.28037</cdr:y>
    </cdr:from>
    <cdr:to>
      <cdr:x>0.7193</cdr:x>
      <cdr:y>0.33455</cdr:y>
    </cdr:to>
    <cdr:sp macro="" textlink="">
      <cdr:nvSpPr>
        <cdr:cNvPr id="4" name="TextBox 3"/>
        <cdr:cNvSpPr txBox="1"/>
      </cdr:nvSpPr>
      <cdr:spPr>
        <a:xfrm xmlns:a="http://schemas.openxmlformats.org/drawingml/2006/main">
          <a:off x="5774806" y="1528640"/>
          <a:ext cx="496323" cy="295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4E75CA9-D3DC-4CC4-B26F-4572B05774CA}" type="datetimeFigureOut">
              <a:rPr lang="en-US" smtClean="0"/>
              <a:t>9/10/2020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3A1D146-B4E0-1741-B9EE-9789392EFCC4}" type="datetimeFigureOut">
              <a:rPr lang="en-US" smtClean="0"/>
              <a:t>9/10/2020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623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915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9958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765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9296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63621-2E60-B848-8968-B0341E26A312}" type="slidenum">
              <a:rPr lang="en-US" smtClean="0"/>
              <a:t>20</a:t>
            </a:fld>
            <a:endParaRPr lang="en-US"/>
          </a:p>
        </p:txBody>
      </p:sp>
    </p:spTree>
    <p:extLst>
      <p:ext uri="{BB962C8B-B14F-4D97-AF65-F5344CB8AC3E}">
        <p14:creationId xmlns:p14="http://schemas.microsoft.com/office/powerpoint/2010/main" val="195342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863621-2E60-B848-8968-B0341E26A31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04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2710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cSld>
  <p:clrMapOvr>
    <a:masterClrMapping/>
  </p:clrMapOvr>
  <p:extLst>
    <p:ext uri="{DCECCB84-F9BA-43D5-87BE-67443E8EF086}">
      <p15:sldGuideLst xmlns:p15="http://schemas.microsoft.com/office/powerpoint/2012/main">
        <p15:guide id="1" orient="horz" pos="216" userDrawn="1">
          <p15:clr>
            <a:srgbClr val="FBAE40"/>
          </p15:clr>
        </p15:guide>
        <p15:guide id="2" pos="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3" name="Content Placeholder 2"/>
          <p:cNvSpPr>
            <a:spLocks noGrp="1"/>
          </p:cNvSpPr>
          <p:nvPr>
            <p:ph sz="quarter" idx="23"/>
          </p:nvPr>
        </p:nvSpPr>
        <p:spPr>
          <a:xfrm>
            <a:off x="152400" y="1420813"/>
            <a:ext cx="8842375" cy="39274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203500"/>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sz="quarter" idx="22" hasCustomPrompt="1"/>
          </p:nvPr>
        </p:nvSpPr>
        <p:spPr>
          <a:xfrm>
            <a:off x="287524" y="60753"/>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224968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a:solidFill>
                    <a:srgbClr val="FF0000"/>
                  </a:solidFill>
                  <a:latin typeface="+mj-lt"/>
                </a:rPr>
                <a:t>Engaging Federal &amp;</a:t>
              </a:r>
            </a:p>
            <a:p>
              <a:r>
                <a:rPr lang="en-US" sz="400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a:solidFill>
                    <a:srgbClr val="FF0000"/>
                  </a:solidFill>
                  <a:latin typeface="+mn-lt"/>
                </a:rPr>
                <a:t>Summary description lorem ipsum. </a:t>
              </a:r>
              <a:r>
                <a:rPr lang="en-US" sz="1600" err="1">
                  <a:solidFill>
                    <a:srgbClr val="FF0000"/>
                  </a:solidFill>
                  <a:latin typeface="+mn-lt"/>
                </a:rPr>
                <a:t>Rcil</a:t>
              </a:r>
              <a:r>
                <a:rPr lang="en-US" sz="1600">
                  <a:solidFill>
                    <a:srgbClr val="FF0000"/>
                  </a:solidFill>
                  <a:latin typeface="+mn-lt"/>
                </a:rPr>
                <a:t> </a:t>
              </a:r>
              <a:r>
                <a:rPr lang="en-US" sz="1600" err="1">
                  <a:solidFill>
                    <a:srgbClr val="FF0000"/>
                  </a:solidFill>
                  <a:latin typeface="+mn-lt"/>
                </a:rPr>
                <a:t>ipsument</a:t>
              </a:r>
              <a:r>
                <a:rPr lang="en-US" sz="1600">
                  <a:solidFill>
                    <a:srgbClr val="FF0000"/>
                  </a:solidFill>
                  <a:latin typeface="+mn-lt"/>
                </a:rPr>
                <a:t> </a:t>
              </a:r>
              <a:r>
                <a:rPr lang="en-US" sz="1600" err="1">
                  <a:solidFill>
                    <a:srgbClr val="FF0000"/>
                  </a:solidFill>
                  <a:latin typeface="+mn-lt"/>
                </a:rPr>
                <a:t>ugiae</a:t>
              </a:r>
              <a:r>
                <a:rPr lang="en-US" sz="1600">
                  <a:solidFill>
                    <a:srgbClr val="FF0000"/>
                  </a:solidFill>
                  <a:latin typeface="+mn-lt"/>
                </a:rPr>
                <a:t> mint </a:t>
              </a:r>
              <a:r>
                <a:rPr lang="en-US" sz="1600" err="1">
                  <a:solidFill>
                    <a:srgbClr val="FF0000"/>
                  </a:solidFill>
                  <a:latin typeface="+mn-lt"/>
                </a:rPr>
                <a:t>ut</a:t>
              </a:r>
              <a:r>
                <a:rPr lang="en-US" sz="1600">
                  <a:solidFill>
                    <a:srgbClr val="FF0000"/>
                  </a:solidFill>
                  <a:latin typeface="+mn-lt"/>
                </a:rPr>
                <a:t> res </a:t>
              </a:r>
              <a:r>
                <a:rPr lang="en-US" sz="1600" err="1">
                  <a:solidFill>
                    <a:srgbClr val="FF0000"/>
                  </a:solidFill>
                  <a:latin typeface="+mn-lt"/>
                </a:rPr>
                <a:t>esed</a:t>
              </a:r>
              <a:endParaRPr lang="en-US" sz="1600">
                <a:solidFill>
                  <a:srgbClr val="FF0000"/>
                </a:solidFill>
                <a:latin typeface="+mn-lt"/>
              </a:endParaRPr>
            </a:p>
            <a:p>
              <a:pPr marL="285750" indent="-285750" rtl="0">
                <a:buFont typeface="Arial" panose="020B0604020202020204" pitchFamily="34" charset="0"/>
                <a:buChar char="•"/>
              </a:pPr>
              <a:r>
                <a:rPr lang="en-US" sz="1600" err="1">
                  <a:solidFill>
                    <a:srgbClr val="FF0000"/>
                  </a:solidFill>
                  <a:latin typeface="+mn-lt"/>
                </a:rPr>
                <a:t>essitatatiis</a:t>
              </a:r>
              <a:r>
                <a:rPr lang="en-US" sz="1600">
                  <a:solidFill>
                    <a:srgbClr val="FF0000"/>
                  </a:solidFill>
                  <a:latin typeface="+mn-lt"/>
                </a:rPr>
                <a:t> </a:t>
              </a:r>
              <a:r>
                <a:rPr lang="en-US" sz="1600" err="1">
                  <a:solidFill>
                    <a:srgbClr val="FF0000"/>
                  </a:solidFill>
                  <a:latin typeface="+mn-lt"/>
                </a:rPr>
                <a:t>dus</a:t>
              </a:r>
              <a:r>
                <a:rPr lang="en-US" sz="1600">
                  <a:solidFill>
                    <a:srgbClr val="FF0000"/>
                  </a:solidFill>
                  <a:latin typeface="+mn-lt"/>
                </a:rPr>
                <a:t>, </a:t>
              </a:r>
              <a:r>
                <a:rPr lang="en-US" sz="1600" err="1">
                  <a:solidFill>
                    <a:srgbClr val="FF0000"/>
                  </a:solidFill>
                  <a:latin typeface="+mn-lt"/>
                </a:rPr>
                <a:t>sandam</a:t>
              </a:r>
              <a:r>
                <a:rPr lang="en-US" sz="1600">
                  <a:solidFill>
                    <a:srgbClr val="FF0000"/>
                  </a:solidFill>
                  <a:latin typeface="+mn-lt"/>
                </a:rPr>
                <a:t>, </a:t>
              </a:r>
              <a:r>
                <a:rPr lang="en-US" sz="1600" err="1">
                  <a:solidFill>
                    <a:srgbClr val="FF0000"/>
                  </a:solidFill>
                  <a:latin typeface="+mn-lt"/>
                </a:rPr>
                <a:t>offici</a:t>
              </a:r>
              <a:r>
                <a:rPr lang="en-US" sz="1600">
                  <a:solidFill>
                    <a:srgbClr val="FF0000"/>
                  </a:solidFill>
                  <a:latin typeface="+mn-lt"/>
                </a:rPr>
                <a:t> </a:t>
              </a:r>
              <a:r>
                <a:rPr lang="en-US" sz="1600" err="1">
                  <a:solidFill>
                    <a:srgbClr val="FF0000"/>
                  </a:solidFill>
                  <a:latin typeface="+mn-lt"/>
                </a:rPr>
                <a:t>quasperum</a:t>
              </a:r>
              <a:r>
                <a:rPr lang="en-US" sz="1600">
                  <a:solidFill>
                    <a:srgbClr val="FF0000"/>
                  </a:solidFill>
                  <a:latin typeface="+mn-lt"/>
                </a:rPr>
                <a:t> qui </a:t>
              </a:r>
              <a:r>
                <a:rPr lang="en-US" sz="1600" err="1">
                  <a:solidFill>
                    <a:srgbClr val="FF0000"/>
                  </a:solidFill>
                  <a:latin typeface="+mn-lt"/>
                </a:rPr>
                <a:t>blabo</a:t>
              </a:r>
              <a:r>
                <a:rPr lang="en-US" sz="1600">
                  <a:solidFill>
                    <a:srgbClr val="FF0000"/>
                  </a:solidFill>
                  <a:latin typeface="+mn-lt"/>
                </a:rPr>
                <a:t> </a:t>
              </a:r>
              <a:r>
                <a:rPr lang="en-US" sz="1600" err="1">
                  <a:solidFill>
                    <a:srgbClr val="FF0000"/>
                  </a:solidFill>
                  <a:latin typeface="+mn-lt"/>
                </a:rPr>
                <a:t>remque</a:t>
              </a:r>
              <a:r>
                <a:rPr lang="en-US" sz="1600">
                  <a:solidFill>
                    <a:srgbClr val="FF0000"/>
                  </a:solidFill>
                  <a:latin typeface="+mn-lt"/>
                </a:rPr>
                <a:t> </a:t>
              </a:r>
              <a:r>
                <a:rPr lang="en-US" sz="1600" err="1">
                  <a:solidFill>
                    <a:srgbClr val="FF0000"/>
                  </a:solidFill>
                  <a:latin typeface="+mn-lt"/>
                </a:rPr>
                <a:t>plaut</a:t>
              </a:r>
              <a:r>
                <a:rPr lang="en-US" sz="160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a:solidFill>
                  <a:srgbClr val="4C515A"/>
                </a:solidFill>
              </a:rPr>
              <a:t>2</a:t>
            </a:r>
            <a:endParaRPr lang="en-US" sz="90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a:solidFill>
                  <a:srgbClr val="FF0000"/>
                </a:solidFill>
              </a:rPr>
              <a:t>“ Any institution in existence for close</a:t>
            </a:r>
          </a:p>
          <a:p>
            <a:pPr>
              <a:lnSpc>
                <a:spcPct val="110000"/>
              </a:lnSpc>
            </a:pPr>
            <a:r>
              <a:rPr lang="en-US" sz="2800" b="1">
                <a:solidFill>
                  <a:srgbClr val="FF0000"/>
                </a:solidFill>
              </a:rPr>
              <a:t>to a hundred years has likely borne</a:t>
            </a:r>
          </a:p>
          <a:p>
            <a:pPr>
              <a:lnSpc>
                <a:spcPct val="110000"/>
              </a:lnSpc>
            </a:pPr>
            <a:r>
              <a:rPr lang="en-US" sz="2800" b="1">
                <a:solidFill>
                  <a:srgbClr val="FF0000"/>
                </a:solidFill>
              </a:rPr>
              <a:t>witness to a lot of transition. That is</a:t>
            </a:r>
          </a:p>
          <a:p>
            <a:pPr>
              <a:lnSpc>
                <a:spcPct val="110000"/>
              </a:lnSpc>
            </a:pPr>
            <a:r>
              <a:rPr lang="en-US" sz="2800" b="1">
                <a:solidFill>
                  <a:srgbClr val="FF0000"/>
                </a:solidFill>
              </a:rPr>
              <a:t>particularly true for a philanthropy, like</a:t>
            </a:r>
          </a:p>
          <a:p>
            <a:pPr>
              <a:lnSpc>
                <a:spcPct val="110000"/>
              </a:lnSpc>
            </a:pPr>
            <a:r>
              <a:rPr lang="en-US" sz="2800" b="1">
                <a:solidFill>
                  <a:srgbClr val="FF0000"/>
                </a:solidFill>
              </a:rPr>
              <a:t>The Commonwealth Fund, whose purpose</a:t>
            </a:r>
          </a:p>
          <a:p>
            <a:pPr>
              <a:lnSpc>
                <a:spcPct val="110000"/>
              </a:lnSpc>
            </a:pPr>
            <a:r>
              <a:rPr lang="en-US" sz="2800" b="1">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a:solidFill>
                  <a:srgbClr val="FF0000"/>
                </a:solidFill>
              </a:rPr>
              <a:t>David </a:t>
            </a:r>
            <a:r>
              <a:rPr lang="en-US" sz="1500" b="1" spc="0" baseline="0" err="1">
                <a:solidFill>
                  <a:srgbClr val="FF0000"/>
                </a:solidFill>
              </a:rPr>
              <a:t>Blumethal</a:t>
            </a:r>
            <a:r>
              <a:rPr lang="en-US" sz="1500" b="1" spc="0" baseline="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a:solidFill>
                  <a:srgbClr val="FF0000"/>
                </a:solidFill>
                <a:latin typeface="+mj-lt"/>
              </a:rPr>
              <a:t>Exhibit 1. There Is Room for Improvement in</a:t>
            </a:r>
          </a:p>
          <a:p>
            <a:pPr algn="ctr"/>
            <a:r>
              <a:rPr lang="en-US" sz="240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a:solidFill>
                  <a:srgbClr val="FF0000"/>
                </a:solidFill>
              </a:rPr>
              <a:t>Note: Significantly different from not high-need adults at the p&lt;0.05 level. Data: The 2016 Commonwealth Fund Survey of High-Need Patients, June–September 2016.*</a:t>
            </a:r>
          </a:p>
          <a:p>
            <a:r>
              <a:rPr lang="en-US" sz="90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160178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51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293" y="786803"/>
            <a:ext cx="7772400" cy="2387600"/>
          </a:xfrm>
        </p:spPr>
        <p:txBody>
          <a:bodyPr anchor="ctr"/>
          <a:lstStyle>
            <a:lvl1pPr algn="l">
              <a:defRPr sz="6000"/>
            </a:lvl1pPr>
          </a:lstStyle>
          <a:p>
            <a:r>
              <a:rPr lang="en-US"/>
              <a:t>Click to edit Master title style</a:t>
            </a:r>
          </a:p>
        </p:txBody>
      </p:sp>
      <p:sp>
        <p:nvSpPr>
          <p:cNvPr id="3" name="Subtitle 2"/>
          <p:cNvSpPr>
            <a:spLocks noGrp="1"/>
          </p:cNvSpPr>
          <p:nvPr>
            <p:ph type="subTitle" idx="1"/>
          </p:nvPr>
        </p:nvSpPr>
        <p:spPr>
          <a:xfrm>
            <a:off x="161487" y="3442647"/>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bwMode="white">
          <a:xfrm>
            <a:off x="58723" y="5964572"/>
            <a:ext cx="9001387" cy="80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250115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12"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686800" y="0"/>
            <a:ext cx="457200" cy="609600"/>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2"/>
                </a:solidFill>
                <a:latin typeface="+mn-lt"/>
              </a:rPr>
              <a:pPr algn="ctr"/>
              <a:t>‹#›</a:t>
            </a:fld>
            <a:endParaRPr lang="en-US" sz="1000" b="1">
              <a:solidFill>
                <a:schemeClr val="bg2"/>
              </a:solidFill>
              <a:latin typeface="+mn-lt"/>
            </a:endParaRPr>
          </a:p>
        </p:txBody>
      </p:sp>
    </p:spTree>
    <p:extLst>
      <p:ext uri="{BB962C8B-B14F-4D97-AF65-F5344CB8AC3E}">
        <p14:creationId xmlns:p14="http://schemas.microsoft.com/office/powerpoint/2010/main" val="22512773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2369573" y="6237256"/>
            <a:ext cx="6625775" cy="400110"/>
          </a:xfrm>
          <a:prstGeom prst="rect">
            <a:avLst/>
          </a:prstGeom>
        </p:spPr>
        <p:txBody>
          <a:bodyPr wrap="square" anchor="ctr" anchorCtr="0">
            <a:spAutoFit/>
          </a:bodyPr>
          <a:lstStyle/>
          <a:p>
            <a:pPr lvl="0"/>
            <a:r>
              <a:rPr lang="en-US" sz="1000" b="0" i="0">
                <a:solidFill>
                  <a:schemeClr val="tx1"/>
                </a:solidFill>
              </a:rPr>
              <a:t>Source: D.C. Radley, S.R. Collins, and J.C. Baumgartner, </a:t>
            </a:r>
            <a:r>
              <a:rPr lang="en-US" sz="1000" b="0" i="1">
                <a:solidFill>
                  <a:schemeClr val="tx1"/>
                </a:solidFill>
              </a:rPr>
              <a:t>2020 Scorecard</a:t>
            </a:r>
            <a:r>
              <a:rPr lang="en-US" sz="1000" b="0" i="1" baseline="0">
                <a:solidFill>
                  <a:schemeClr val="tx1"/>
                </a:solidFill>
              </a:rPr>
              <a:t> </a:t>
            </a:r>
            <a:r>
              <a:rPr lang="en-US" sz="1000" b="0" i="1">
                <a:solidFill>
                  <a:schemeClr val="tx1"/>
                </a:solidFill>
              </a:rPr>
              <a:t>on State Health System Performance, </a:t>
            </a:r>
            <a:r>
              <a:rPr lang="en-US" sz="1000" b="0" i="0">
                <a:solidFill>
                  <a:schemeClr val="tx1"/>
                </a:solidFill>
              </a:rPr>
              <a:t>The Commonwealth Fund, September 2020. </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736" r:id="rId1"/>
    <p:sldLayoutId id="2147483931" r:id="rId2"/>
    <p:sldLayoutId id="2147483722" r:id="rId3"/>
    <p:sldLayoutId id="2147483694" r:id="rId4"/>
    <p:sldLayoutId id="2147483738" r:id="rId5"/>
    <p:sldLayoutId id="2147483929" r:id="rId6"/>
    <p:sldLayoutId id="2147483932" r:id="rId7"/>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onwealthfund.or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healthcostinstitute.org/images/pdfs/HCCI_2018_Health_Care_Cost_and_Utilization_Report.pdf" TargetMode="Externa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atacenter.commonwealthfund.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53" y="786803"/>
            <a:ext cx="8258574" cy="2387600"/>
          </a:xfrm>
        </p:spPr>
        <p:txBody>
          <a:bodyPr>
            <a:noAutofit/>
          </a:bodyPr>
          <a:lstStyle/>
          <a:p>
            <a:r>
              <a:rPr lang="en-US" sz="4400">
                <a:latin typeface="Georgia" panose="02040502050405020303" pitchFamily="18" charset="0"/>
              </a:rPr>
              <a:t>Results from the 2020 Scorecard on State Health System Performance</a:t>
            </a:r>
          </a:p>
        </p:txBody>
      </p:sp>
      <p:sp>
        <p:nvSpPr>
          <p:cNvPr id="3" name="Subtitle 2"/>
          <p:cNvSpPr>
            <a:spLocks noGrp="1"/>
          </p:cNvSpPr>
          <p:nvPr>
            <p:ph type="subTitle" idx="1"/>
          </p:nvPr>
        </p:nvSpPr>
        <p:spPr/>
        <p:txBody>
          <a:bodyPr anchor="ctr"/>
          <a:lstStyle/>
          <a:p>
            <a:r>
              <a:rPr lang="en-US">
                <a:hlinkClick r:id="rId2"/>
              </a:rPr>
              <a:t>www.commonwealthfund.org</a:t>
            </a:r>
            <a:endParaRPr lang="en-US"/>
          </a:p>
          <a:p>
            <a:r>
              <a:rPr lang="en-US"/>
              <a:t>Media teleconference: September 10, 2020</a:t>
            </a:r>
          </a:p>
        </p:txBody>
      </p:sp>
      <p:sp>
        <p:nvSpPr>
          <p:cNvPr id="4" name="TextBox 3"/>
          <p:cNvSpPr txBox="1"/>
          <p:nvPr/>
        </p:nvSpPr>
        <p:spPr>
          <a:xfrm>
            <a:off x="6057898" y="3612327"/>
            <a:ext cx="2645229" cy="1477328"/>
          </a:xfrm>
          <a:prstGeom prst="rect">
            <a:avLst/>
          </a:prstGeom>
          <a:noFill/>
          <a:ln w="28575">
            <a:solidFill>
              <a:srgbClr val="FF0000"/>
            </a:solidFill>
          </a:ln>
        </p:spPr>
        <p:txBody>
          <a:bodyPr wrap="square" rtlCol="0">
            <a:spAutoFit/>
          </a:bodyPr>
          <a:lstStyle/>
          <a:p>
            <a:pPr algn="ctr" defTabSz="457200"/>
            <a:endParaRPr lang="en-US" sz="1800" b="1">
              <a:solidFill>
                <a:srgbClr val="FF0000"/>
              </a:solidFill>
            </a:endParaRPr>
          </a:p>
          <a:p>
            <a:pPr algn="ctr" defTabSz="457200"/>
            <a:r>
              <a:rPr lang="en-US" sz="1800" b="1">
                <a:solidFill>
                  <a:srgbClr val="FF0000"/>
                </a:solidFill>
              </a:rPr>
              <a:t>Embargoed </a:t>
            </a:r>
          </a:p>
          <a:p>
            <a:pPr algn="ctr" defTabSz="457200"/>
            <a:r>
              <a:rPr lang="en-US" sz="1800" b="1">
                <a:solidFill>
                  <a:srgbClr val="FF0000"/>
                </a:solidFill>
              </a:rPr>
              <a:t>until 12:01 am, </a:t>
            </a:r>
          </a:p>
          <a:p>
            <a:pPr algn="ctr" defTabSz="457200"/>
            <a:r>
              <a:rPr lang="en-US" sz="1800" b="1">
                <a:solidFill>
                  <a:srgbClr val="FF0000"/>
                </a:solidFill>
              </a:rPr>
              <a:t>September 11, 2020</a:t>
            </a:r>
          </a:p>
          <a:p>
            <a:pPr algn="ctr" defTabSz="457200"/>
            <a:endParaRPr lang="en-US" sz="1800" b="1">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98409"/>
            <a:ext cx="4921624" cy="1474425"/>
          </a:xfrm>
          <a:prstGeom prst="rect">
            <a:avLst/>
          </a:prstGeom>
        </p:spPr>
      </p:pic>
    </p:spTree>
    <p:extLst>
      <p:ext uri="{BB962C8B-B14F-4D97-AF65-F5344CB8AC3E}">
        <p14:creationId xmlns:p14="http://schemas.microsoft.com/office/powerpoint/2010/main" val="48640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 every state, Black people are more likely to die early from treatable conditions (2016–17)</a:t>
            </a:r>
          </a:p>
        </p:txBody>
      </p:sp>
      <p:sp>
        <p:nvSpPr>
          <p:cNvPr id="3" name="Text Placeholder 2"/>
          <p:cNvSpPr>
            <a:spLocks noGrp="1"/>
          </p:cNvSpPr>
          <p:nvPr>
            <p:ph type="body" sz="quarter" idx="21"/>
          </p:nvPr>
        </p:nvSpPr>
        <p:spPr/>
        <p:txBody>
          <a:bodyPr/>
          <a:lstStyle/>
          <a:p>
            <a:r>
              <a:rPr lang="en-US"/>
              <a:t>Notes: Data for Black individuals not available for Idaho, Montana, Vermont, or Wyoming. States arranged in rank order based on Black mortality rates.</a:t>
            </a:r>
          </a:p>
          <a:p>
            <a:r>
              <a:rPr lang="en-US"/>
              <a:t>Data: CDC, 2016 and 2017 National Vital Statistics System (NVSS), All-County Micro Data, Restricted Use Files.</a:t>
            </a:r>
          </a:p>
        </p:txBody>
      </p:sp>
      <p:sp>
        <p:nvSpPr>
          <p:cNvPr id="4" name="Text Placeholder 3"/>
          <p:cNvSpPr>
            <a:spLocks noGrp="1"/>
          </p:cNvSpPr>
          <p:nvPr>
            <p:ph type="body" sz="quarter" idx="22"/>
          </p:nvPr>
        </p:nvSpPr>
        <p:spPr/>
        <p:txBody>
          <a:bodyPr/>
          <a:lstStyle/>
          <a:p>
            <a:r>
              <a:rPr lang="en-US"/>
              <a:t>Exhibit </a:t>
            </a:r>
            <a:fld id="{C9B1EF90-04E5-49CD-B307-1D859D8B5BD0}" type="slidenum">
              <a:rPr lang="en-US" smtClean="0"/>
              <a:t>10</a:t>
            </a:fld>
            <a:endParaRPr lang="en-US"/>
          </a:p>
        </p:txBody>
      </p:sp>
      <p:graphicFrame>
        <p:nvGraphicFramePr>
          <p:cNvPr id="6" name="Chart 5"/>
          <p:cNvGraphicFramePr/>
          <p:nvPr>
            <p:extLst>
              <p:ext uri="{D42A27DB-BD31-4B8C-83A1-F6EECF244321}">
                <p14:modId xmlns:p14="http://schemas.microsoft.com/office/powerpoint/2010/main" val="910965543"/>
              </p:ext>
            </p:extLst>
          </p:nvPr>
        </p:nvGraphicFramePr>
        <p:xfrm>
          <a:off x="51957" y="1693708"/>
          <a:ext cx="8718370" cy="39495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bwMode="gray">
          <a:xfrm>
            <a:off x="879207" y="2188248"/>
            <a:ext cx="1724656" cy="276999"/>
          </a:xfrm>
          <a:prstGeom prst="rect">
            <a:avLst/>
          </a:prstGeom>
          <a:noFill/>
        </p:spPr>
        <p:txBody>
          <a:bodyPr wrap="square" rtlCol="0">
            <a:spAutoFit/>
          </a:bodyPr>
          <a:lstStyle/>
          <a:p>
            <a:r>
              <a:rPr lang="en-US" sz="1200">
                <a:ea typeface="Tahoma" panose="020B0604030504040204" pitchFamily="34" charset="0"/>
                <a:cs typeface="Tahoma" panose="020B0604030504040204" pitchFamily="34" charset="0"/>
              </a:rPr>
              <a:t>Black</a:t>
            </a:r>
          </a:p>
        </p:txBody>
      </p:sp>
      <p:sp>
        <p:nvSpPr>
          <p:cNvPr id="8" name="TextBox 7"/>
          <p:cNvSpPr txBox="1"/>
          <p:nvPr/>
        </p:nvSpPr>
        <p:spPr bwMode="gray">
          <a:xfrm>
            <a:off x="861579" y="2493887"/>
            <a:ext cx="1350398" cy="276999"/>
          </a:xfrm>
          <a:prstGeom prst="rect">
            <a:avLst/>
          </a:prstGeom>
          <a:noFill/>
        </p:spPr>
        <p:txBody>
          <a:bodyPr wrap="square" rtlCol="0">
            <a:spAutoFit/>
          </a:bodyPr>
          <a:lstStyle/>
          <a:p>
            <a:r>
              <a:rPr lang="en-US" sz="1200">
                <a:ea typeface="Tahoma" panose="020B0604030504040204" pitchFamily="34" charset="0"/>
                <a:cs typeface="Tahoma" panose="020B0604030504040204" pitchFamily="34" charset="0"/>
              </a:rPr>
              <a:t>White</a:t>
            </a:r>
          </a:p>
        </p:txBody>
      </p:sp>
      <p:sp>
        <p:nvSpPr>
          <p:cNvPr id="9" name="Oval 8"/>
          <p:cNvSpPr/>
          <p:nvPr/>
        </p:nvSpPr>
        <p:spPr bwMode="gray">
          <a:xfrm>
            <a:off x="696327" y="2239393"/>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bwMode="gray">
          <a:xfrm>
            <a:off x="696327" y="2534910"/>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8410" y="1497330"/>
            <a:ext cx="4396835" cy="261610"/>
          </a:xfrm>
          <a:prstGeom prst="rect">
            <a:avLst/>
          </a:prstGeom>
          <a:noFill/>
        </p:spPr>
        <p:txBody>
          <a:bodyPr wrap="square" rtlCol="0">
            <a:spAutoFit/>
          </a:bodyPr>
          <a:lstStyle/>
          <a:p>
            <a:pPr>
              <a:defRPr sz="1200" b="0" i="0" u="none" strike="noStrike" kern="1200" spc="0" baseline="0">
                <a:solidFill>
                  <a:prstClr val="black">
                    <a:lumMod val="65000"/>
                    <a:lumOff val="35000"/>
                  </a:prstClr>
                </a:solidFill>
                <a:latin typeface="+mn-lt"/>
                <a:ea typeface="+mn-ea"/>
                <a:cs typeface="+mn-cs"/>
              </a:defRPr>
            </a:pPr>
            <a:r>
              <a:rPr lang="en-US" sz="1100" i="1"/>
              <a:t>Mortality amenable to health care: deaths per 100,000 population</a:t>
            </a:r>
          </a:p>
        </p:txBody>
      </p:sp>
    </p:spTree>
    <p:extLst>
      <p:ext uri="{BB962C8B-B14F-4D97-AF65-F5344CB8AC3E}">
        <p14:creationId xmlns:p14="http://schemas.microsoft.com/office/powerpoint/2010/main" val="294501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4E51-2D4D-447D-BB43-912828D045F9}"/>
              </a:ext>
            </a:extLst>
          </p:cNvPr>
          <p:cNvSpPr>
            <a:spLocks noGrp="1"/>
          </p:cNvSpPr>
          <p:nvPr>
            <p:ph type="ctrTitle"/>
          </p:nvPr>
        </p:nvSpPr>
        <p:spPr/>
        <p:txBody>
          <a:bodyPr/>
          <a:lstStyle/>
          <a:p>
            <a:r>
              <a:rPr lang="en-US"/>
              <a:t>Higher provider prices in commercial insurance have consequences for consumers</a:t>
            </a:r>
          </a:p>
        </p:txBody>
      </p:sp>
      <p:sp>
        <p:nvSpPr>
          <p:cNvPr id="4" name="Text Placeholder 3">
            <a:extLst>
              <a:ext uri="{FF2B5EF4-FFF2-40B4-BE49-F238E27FC236}">
                <a16:creationId xmlns:a16="http://schemas.microsoft.com/office/drawing/2014/main" id="{A8CB6EF1-0A97-4F5D-BE61-6C077DB37A63}"/>
              </a:ext>
            </a:extLst>
          </p:cNvPr>
          <p:cNvSpPr>
            <a:spLocks noGrp="1"/>
          </p:cNvSpPr>
          <p:nvPr>
            <p:ph type="body" sz="quarter" idx="22"/>
          </p:nvPr>
        </p:nvSpPr>
        <p:spPr/>
        <p:txBody>
          <a:bodyPr/>
          <a:lstStyle/>
          <a:p>
            <a:r>
              <a:rPr lang="en-US"/>
              <a:t>Exhibit 11</a:t>
            </a:r>
          </a:p>
        </p:txBody>
      </p:sp>
      <p:graphicFrame>
        <p:nvGraphicFramePr>
          <p:cNvPr id="6" name="Content Placeholder 5">
            <a:extLst>
              <a:ext uri="{FF2B5EF4-FFF2-40B4-BE49-F238E27FC236}">
                <a16:creationId xmlns:a16="http://schemas.microsoft.com/office/drawing/2014/main" id="{3D845E31-2B04-4CDF-80F5-4B6BADA8FDE1}"/>
              </a:ext>
            </a:extLst>
          </p:cNvPr>
          <p:cNvGraphicFramePr>
            <a:graphicFrameLocks noGrp="1"/>
          </p:cNvGraphicFramePr>
          <p:nvPr>
            <p:ph sz="quarter" idx="23"/>
            <p:extLst>
              <p:ext uri="{D42A27DB-BD31-4B8C-83A1-F6EECF244321}">
                <p14:modId xmlns:p14="http://schemas.microsoft.com/office/powerpoint/2010/main" val="3904529372"/>
              </p:ext>
            </p:extLst>
          </p:nvPr>
        </p:nvGraphicFramePr>
        <p:xfrm>
          <a:off x="150812" y="1478927"/>
          <a:ext cx="8842375"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Rounded Corners 17">
            <a:extLst>
              <a:ext uri="{FF2B5EF4-FFF2-40B4-BE49-F238E27FC236}">
                <a16:creationId xmlns:a16="http://schemas.microsoft.com/office/drawing/2014/main" id="{1A99886F-1642-4DCB-97BF-A5C22BC6DBB8}"/>
              </a:ext>
            </a:extLst>
          </p:cNvPr>
          <p:cNvSpPr/>
          <p:nvPr/>
        </p:nvSpPr>
        <p:spPr>
          <a:xfrm>
            <a:off x="6384260" y="4379887"/>
            <a:ext cx="1488255" cy="62204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t>Lower employee wages</a:t>
            </a:r>
          </a:p>
        </p:txBody>
      </p:sp>
      <p:sp>
        <p:nvSpPr>
          <p:cNvPr id="20" name="Rectangle: Rounded Corners 19">
            <a:extLst>
              <a:ext uri="{FF2B5EF4-FFF2-40B4-BE49-F238E27FC236}">
                <a16:creationId xmlns:a16="http://schemas.microsoft.com/office/drawing/2014/main" id="{7E47C3C1-2DE6-4CEF-A833-8E0A314FC912}"/>
              </a:ext>
            </a:extLst>
          </p:cNvPr>
          <p:cNvSpPr/>
          <p:nvPr/>
        </p:nvSpPr>
        <p:spPr>
          <a:xfrm>
            <a:off x="6384260" y="5089414"/>
            <a:ext cx="1488255" cy="793259"/>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t>Higher federal costs for marketplace subsidies</a:t>
            </a:r>
          </a:p>
        </p:txBody>
      </p:sp>
      <p:pic>
        <p:nvPicPr>
          <p:cNvPr id="29" name="Picture 28" descr="A picture containing skiing, flying, snow, person&#10;&#10;Description automatically generated">
            <a:extLst>
              <a:ext uri="{FF2B5EF4-FFF2-40B4-BE49-F238E27FC236}">
                <a16:creationId xmlns:a16="http://schemas.microsoft.com/office/drawing/2014/main" id="{EDC0CC0E-4AC0-4346-BC1E-A73CE33CD916}"/>
              </a:ext>
            </a:extLst>
          </p:cNvPr>
          <p:cNvPicPr>
            <a:picLocks noChangeAspect="1"/>
          </p:cNvPicPr>
          <p:nvPr/>
        </p:nvPicPr>
        <p:blipFill>
          <a:blip r:embed="rId7"/>
          <a:stretch>
            <a:fillRect/>
          </a:stretch>
        </p:blipFill>
        <p:spPr>
          <a:xfrm>
            <a:off x="6758313" y="3844877"/>
            <a:ext cx="438962" cy="531700"/>
          </a:xfrm>
          <a:prstGeom prst="rect">
            <a:avLst/>
          </a:prstGeom>
        </p:spPr>
      </p:pic>
    </p:spTree>
    <p:extLst>
      <p:ext uri="{BB962C8B-B14F-4D97-AF65-F5344CB8AC3E}">
        <p14:creationId xmlns:p14="http://schemas.microsoft.com/office/powerpoint/2010/main" val="258512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Price increases drive total spending growth</a:t>
            </a:r>
          </a:p>
        </p:txBody>
      </p:sp>
      <p:sp>
        <p:nvSpPr>
          <p:cNvPr id="3" name="Text Placeholder 2"/>
          <p:cNvSpPr>
            <a:spLocks noGrp="1"/>
          </p:cNvSpPr>
          <p:nvPr>
            <p:ph type="body" sz="quarter" idx="21"/>
          </p:nvPr>
        </p:nvSpPr>
        <p:spPr/>
        <p:txBody>
          <a:bodyPr/>
          <a:lstStyle/>
          <a:p>
            <a:r>
              <a:rPr lang="en-US"/>
              <a:t>Note: The data on this chart come directly from the Healthcare Cost Institute (HCCI), and are not factored into the Scorecard rankings. The 2018 Health Care Cost and Utilization Report examines medical and prescription drug spending, utilization, and average prices, and is based on health care claims data from 2014 through 2018 for Americans under the age of 65 who were covered by employer-sponsored insurance (ESI). Utilization and average prices account for changes in the type or intensity of services used, with the exception of prescription drugs. Prescription drug spending is the amount paid on the pharmacy claim, which reflects discounts from the wholesale price, but not manufacturer rebates.</a:t>
            </a:r>
          </a:p>
        </p:txBody>
      </p:sp>
      <p:sp>
        <p:nvSpPr>
          <p:cNvPr id="4" name="Text Placeholder 3"/>
          <p:cNvSpPr>
            <a:spLocks noGrp="1"/>
          </p:cNvSpPr>
          <p:nvPr>
            <p:ph type="body" sz="quarter" idx="22"/>
          </p:nvPr>
        </p:nvSpPr>
        <p:spPr/>
        <p:txBody>
          <a:bodyPr/>
          <a:lstStyle/>
          <a:p>
            <a:r>
              <a:rPr lang="en-US"/>
              <a:t>Exhibit </a:t>
            </a:r>
            <a:fld id="{21ED0097-8DA7-420C-82C9-63529CC7ADDE}" type="slidenum">
              <a:rPr lang="en-US" smtClean="0"/>
              <a:t>12</a:t>
            </a:fld>
            <a:endParaRPr lang="en-US"/>
          </a:p>
        </p:txBody>
      </p:sp>
      <p:graphicFrame>
        <p:nvGraphicFramePr>
          <p:cNvPr id="6" name="Chart 5"/>
          <p:cNvGraphicFramePr/>
          <p:nvPr>
            <p:extLst>
              <p:ext uri="{D42A27DB-BD31-4B8C-83A1-F6EECF244321}">
                <p14:modId xmlns:p14="http://schemas.microsoft.com/office/powerpoint/2010/main" val="2661016050"/>
              </p:ext>
            </p:extLst>
          </p:nvPr>
        </p:nvGraphicFramePr>
        <p:xfrm>
          <a:off x="49848" y="1612926"/>
          <a:ext cx="8851114" cy="36181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81483" y="4241859"/>
            <a:ext cx="7688465" cy="307777"/>
          </a:xfrm>
          <a:prstGeom prst="rect">
            <a:avLst/>
          </a:prstGeom>
          <a:noFill/>
        </p:spPr>
        <p:txBody>
          <a:bodyPr wrap="square" rtlCol="0">
            <a:spAutoFit/>
          </a:bodyPr>
          <a:lstStyle/>
          <a:p>
            <a:pPr algn="ctr"/>
            <a:r>
              <a:rPr lang="en-US" sz="1400" b="1"/>
              <a:t>Total   </a:t>
            </a:r>
            <a:r>
              <a:rPr lang="en-US" sz="1400" b="1">
                <a:solidFill>
                  <a:schemeClr val="accent2"/>
                </a:solidFill>
              </a:rPr>
              <a:t>Inpatient   </a:t>
            </a:r>
            <a:r>
              <a:rPr lang="en-US" sz="1400" b="1">
                <a:solidFill>
                  <a:schemeClr val="bg2"/>
                </a:solidFill>
              </a:rPr>
              <a:t>Outpatient   </a:t>
            </a:r>
            <a:r>
              <a:rPr lang="en-US" sz="1400" b="1">
                <a:solidFill>
                  <a:schemeClr val="accent1"/>
                </a:solidFill>
              </a:rPr>
              <a:t>Professional Services   </a:t>
            </a:r>
            <a:r>
              <a:rPr lang="en-US" sz="1400" b="1">
                <a:solidFill>
                  <a:schemeClr val="accent4"/>
                </a:solidFill>
              </a:rPr>
              <a:t>Rx Drugs</a:t>
            </a:r>
          </a:p>
        </p:txBody>
      </p:sp>
      <p:sp>
        <p:nvSpPr>
          <p:cNvPr id="8" name="TextBox 7"/>
          <p:cNvSpPr txBox="1"/>
          <p:nvPr/>
        </p:nvSpPr>
        <p:spPr>
          <a:xfrm>
            <a:off x="117709" y="1125360"/>
            <a:ext cx="6141682" cy="307777"/>
          </a:xfrm>
          <a:prstGeom prst="rect">
            <a:avLst/>
          </a:prstGeom>
          <a:noFill/>
        </p:spPr>
        <p:txBody>
          <a:bodyPr wrap="square" rtlCol="0">
            <a:spAutoFit/>
          </a:bodyPr>
          <a:lstStyle/>
          <a:p>
            <a:r>
              <a:rPr lang="en-US" sz="1400" b="1"/>
              <a:t>Cumulative change in per person spending, utilization, average price, 2014-2018</a:t>
            </a:r>
          </a:p>
        </p:txBody>
      </p:sp>
      <p:sp>
        <p:nvSpPr>
          <p:cNvPr id="9" name="TextBox 8"/>
          <p:cNvSpPr txBox="1"/>
          <p:nvPr/>
        </p:nvSpPr>
        <p:spPr>
          <a:xfrm>
            <a:off x="897865" y="1596758"/>
            <a:ext cx="2196000" cy="307777"/>
          </a:xfrm>
          <a:prstGeom prst="rect">
            <a:avLst/>
          </a:prstGeom>
          <a:noFill/>
        </p:spPr>
        <p:txBody>
          <a:bodyPr wrap="square" rtlCol="0">
            <a:spAutoFit/>
          </a:bodyPr>
          <a:lstStyle/>
          <a:p>
            <a:pPr algn="ctr"/>
            <a:r>
              <a:rPr lang="en-US" sz="1400"/>
              <a:t>Total Spending</a:t>
            </a:r>
          </a:p>
        </p:txBody>
      </p:sp>
      <p:sp>
        <p:nvSpPr>
          <p:cNvPr id="10" name="TextBox 9"/>
          <p:cNvSpPr txBox="1"/>
          <p:nvPr/>
        </p:nvSpPr>
        <p:spPr>
          <a:xfrm>
            <a:off x="3522776" y="1597959"/>
            <a:ext cx="2196000" cy="307777"/>
          </a:xfrm>
          <a:prstGeom prst="rect">
            <a:avLst/>
          </a:prstGeom>
          <a:noFill/>
        </p:spPr>
        <p:txBody>
          <a:bodyPr wrap="square" rtlCol="0">
            <a:spAutoFit/>
          </a:bodyPr>
          <a:lstStyle/>
          <a:p>
            <a:pPr algn="ctr"/>
            <a:r>
              <a:rPr lang="en-US" sz="1400"/>
              <a:t>Service Use</a:t>
            </a:r>
          </a:p>
        </p:txBody>
      </p:sp>
      <p:sp>
        <p:nvSpPr>
          <p:cNvPr id="11" name="TextBox 10"/>
          <p:cNvSpPr txBox="1"/>
          <p:nvPr/>
        </p:nvSpPr>
        <p:spPr>
          <a:xfrm>
            <a:off x="6154887" y="1604886"/>
            <a:ext cx="2196000" cy="307777"/>
          </a:xfrm>
          <a:prstGeom prst="rect">
            <a:avLst/>
          </a:prstGeom>
          <a:noFill/>
        </p:spPr>
        <p:txBody>
          <a:bodyPr wrap="square" rtlCol="0">
            <a:spAutoFit/>
          </a:bodyPr>
          <a:lstStyle/>
          <a:p>
            <a:pPr algn="ctr"/>
            <a:r>
              <a:rPr lang="en-US" sz="1400"/>
              <a:t>Price</a:t>
            </a:r>
          </a:p>
        </p:txBody>
      </p:sp>
      <p:sp>
        <p:nvSpPr>
          <p:cNvPr id="12" name="TextBox 11"/>
          <p:cNvSpPr txBox="1"/>
          <p:nvPr/>
        </p:nvSpPr>
        <p:spPr>
          <a:xfrm>
            <a:off x="2798506" y="1831533"/>
            <a:ext cx="644528" cy="253916"/>
          </a:xfrm>
          <a:prstGeom prst="rect">
            <a:avLst/>
          </a:prstGeom>
          <a:noFill/>
        </p:spPr>
        <p:txBody>
          <a:bodyPr wrap="square" rtlCol="0">
            <a:spAutoFit/>
          </a:bodyPr>
          <a:lstStyle/>
          <a:p>
            <a:r>
              <a:rPr lang="en-US" sz="1050">
                <a:solidFill>
                  <a:schemeClr val="accent4"/>
                </a:solidFill>
              </a:rPr>
              <a:t>+26%</a:t>
            </a:r>
          </a:p>
        </p:txBody>
      </p:sp>
      <p:sp>
        <p:nvSpPr>
          <p:cNvPr id="13" name="TextBox 12"/>
          <p:cNvSpPr txBox="1"/>
          <p:nvPr/>
        </p:nvSpPr>
        <p:spPr>
          <a:xfrm>
            <a:off x="2799857" y="2248645"/>
            <a:ext cx="643175" cy="253916"/>
          </a:xfrm>
          <a:prstGeom prst="rect">
            <a:avLst/>
          </a:prstGeom>
          <a:noFill/>
        </p:spPr>
        <p:txBody>
          <a:bodyPr wrap="square" rtlCol="0">
            <a:spAutoFit/>
          </a:bodyPr>
          <a:lstStyle/>
          <a:p>
            <a:r>
              <a:rPr lang="en-US" sz="1050">
                <a:solidFill>
                  <a:schemeClr val="bg2"/>
                </a:solidFill>
              </a:rPr>
              <a:t>+21%</a:t>
            </a:r>
          </a:p>
        </p:txBody>
      </p:sp>
      <p:sp>
        <p:nvSpPr>
          <p:cNvPr id="14" name="TextBox 13"/>
          <p:cNvSpPr txBox="1"/>
          <p:nvPr/>
        </p:nvSpPr>
        <p:spPr>
          <a:xfrm>
            <a:off x="2799858" y="2487801"/>
            <a:ext cx="643174" cy="253916"/>
          </a:xfrm>
          <a:prstGeom prst="rect">
            <a:avLst/>
          </a:prstGeom>
          <a:noFill/>
        </p:spPr>
        <p:txBody>
          <a:bodyPr wrap="square" rtlCol="0">
            <a:spAutoFit/>
          </a:bodyPr>
          <a:lstStyle/>
          <a:p>
            <a:r>
              <a:rPr lang="en-US" sz="1050"/>
              <a:t>+18%</a:t>
            </a:r>
          </a:p>
        </p:txBody>
      </p:sp>
      <p:sp>
        <p:nvSpPr>
          <p:cNvPr id="15" name="TextBox 14"/>
          <p:cNvSpPr txBox="1"/>
          <p:nvPr/>
        </p:nvSpPr>
        <p:spPr>
          <a:xfrm>
            <a:off x="2801057" y="2764365"/>
            <a:ext cx="641975" cy="253916"/>
          </a:xfrm>
          <a:prstGeom prst="rect">
            <a:avLst/>
          </a:prstGeom>
          <a:noFill/>
        </p:spPr>
        <p:txBody>
          <a:bodyPr wrap="square" rtlCol="0">
            <a:spAutoFit/>
          </a:bodyPr>
          <a:lstStyle/>
          <a:p>
            <a:r>
              <a:rPr lang="en-US" sz="1050">
                <a:solidFill>
                  <a:schemeClr val="accent1"/>
                </a:solidFill>
              </a:rPr>
              <a:t>+16%</a:t>
            </a:r>
          </a:p>
        </p:txBody>
      </p:sp>
      <p:sp>
        <p:nvSpPr>
          <p:cNvPr id="16" name="TextBox 15"/>
          <p:cNvSpPr txBox="1"/>
          <p:nvPr/>
        </p:nvSpPr>
        <p:spPr>
          <a:xfrm>
            <a:off x="2798417" y="3016682"/>
            <a:ext cx="644615" cy="253916"/>
          </a:xfrm>
          <a:prstGeom prst="rect">
            <a:avLst/>
          </a:prstGeom>
          <a:noFill/>
        </p:spPr>
        <p:txBody>
          <a:bodyPr wrap="square" rtlCol="0">
            <a:spAutoFit/>
          </a:bodyPr>
          <a:lstStyle/>
          <a:p>
            <a:r>
              <a:rPr lang="en-US" sz="1050">
                <a:solidFill>
                  <a:schemeClr val="accent2"/>
                </a:solidFill>
              </a:rPr>
              <a:t>+11%</a:t>
            </a:r>
          </a:p>
        </p:txBody>
      </p:sp>
      <p:sp>
        <p:nvSpPr>
          <p:cNvPr id="17" name="TextBox 16"/>
          <p:cNvSpPr txBox="1"/>
          <p:nvPr/>
        </p:nvSpPr>
        <p:spPr>
          <a:xfrm>
            <a:off x="5657178" y="3211226"/>
            <a:ext cx="654708" cy="253916"/>
          </a:xfrm>
          <a:prstGeom prst="rect">
            <a:avLst/>
          </a:prstGeom>
          <a:noFill/>
        </p:spPr>
        <p:txBody>
          <a:bodyPr wrap="square" rtlCol="0">
            <a:spAutoFit/>
          </a:bodyPr>
          <a:lstStyle/>
          <a:p>
            <a:r>
              <a:rPr lang="en-US" sz="1050">
                <a:solidFill>
                  <a:schemeClr val="accent4"/>
                </a:solidFill>
              </a:rPr>
              <a:t>+4%</a:t>
            </a:r>
          </a:p>
        </p:txBody>
      </p:sp>
      <p:sp>
        <p:nvSpPr>
          <p:cNvPr id="18" name="TextBox 17"/>
          <p:cNvSpPr txBox="1"/>
          <p:nvPr/>
        </p:nvSpPr>
        <p:spPr>
          <a:xfrm>
            <a:off x="5657177" y="3451586"/>
            <a:ext cx="822203" cy="253916"/>
          </a:xfrm>
          <a:prstGeom prst="rect">
            <a:avLst/>
          </a:prstGeom>
          <a:noFill/>
        </p:spPr>
        <p:txBody>
          <a:bodyPr wrap="square" rtlCol="0">
            <a:spAutoFit/>
          </a:bodyPr>
          <a:lstStyle/>
          <a:p>
            <a:r>
              <a:rPr lang="en-US" sz="1050">
                <a:solidFill>
                  <a:schemeClr val="bg2"/>
                </a:solidFill>
              </a:rPr>
              <a:t>+3%</a:t>
            </a:r>
            <a:r>
              <a:rPr lang="en-US" sz="1050"/>
              <a:t>, +3%</a:t>
            </a:r>
          </a:p>
        </p:txBody>
      </p:sp>
      <p:sp>
        <p:nvSpPr>
          <p:cNvPr id="19" name="TextBox 18"/>
          <p:cNvSpPr txBox="1"/>
          <p:nvPr/>
        </p:nvSpPr>
        <p:spPr>
          <a:xfrm>
            <a:off x="5690710" y="3601550"/>
            <a:ext cx="750249" cy="253916"/>
          </a:xfrm>
          <a:prstGeom prst="rect">
            <a:avLst/>
          </a:prstGeom>
          <a:noFill/>
        </p:spPr>
        <p:txBody>
          <a:bodyPr wrap="square" rtlCol="0">
            <a:spAutoFit/>
          </a:bodyPr>
          <a:lstStyle/>
          <a:p>
            <a:r>
              <a:rPr lang="en-US" sz="1050">
                <a:solidFill>
                  <a:schemeClr val="accent2"/>
                </a:solidFill>
              </a:rPr>
              <a:t>-2%</a:t>
            </a:r>
          </a:p>
        </p:txBody>
      </p:sp>
      <p:sp>
        <p:nvSpPr>
          <p:cNvPr id="20" name="TextBox 19"/>
          <p:cNvSpPr txBox="1"/>
          <p:nvPr/>
        </p:nvSpPr>
        <p:spPr>
          <a:xfrm>
            <a:off x="8511286" y="2160952"/>
            <a:ext cx="689737" cy="253916"/>
          </a:xfrm>
          <a:prstGeom prst="rect">
            <a:avLst/>
          </a:prstGeom>
          <a:noFill/>
        </p:spPr>
        <p:txBody>
          <a:bodyPr wrap="square" rtlCol="0">
            <a:spAutoFit/>
          </a:bodyPr>
          <a:lstStyle/>
          <a:p>
            <a:r>
              <a:rPr lang="en-US" sz="1050">
                <a:solidFill>
                  <a:schemeClr val="accent4"/>
                </a:solidFill>
              </a:rPr>
              <a:t>+21%</a:t>
            </a:r>
          </a:p>
        </p:txBody>
      </p:sp>
      <p:sp>
        <p:nvSpPr>
          <p:cNvPr id="21" name="TextBox 20"/>
          <p:cNvSpPr txBox="1"/>
          <p:nvPr/>
        </p:nvSpPr>
        <p:spPr>
          <a:xfrm>
            <a:off x="8510202" y="2351844"/>
            <a:ext cx="695808" cy="253916"/>
          </a:xfrm>
          <a:prstGeom prst="rect">
            <a:avLst/>
          </a:prstGeom>
          <a:noFill/>
        </p:spPr>
        <p:txBody>
          <a:bodyPr wrap="square" rtlCol="0">
            <a:spAutoFit/>
          </a:bodyPr>
          <a:lstStyle/>
          <a:p>
            <a:r>
              <a:rPr lang="en-US" sz="1050">
                <a:solidFill>
                  <a:schemeClr val="bg2"/>
                </a:solidFill>
              </a:rPr>
              <a:t>+17%</a:t>
            </a:r>
          </a:p>
        </p:txBody>
      </p:sp>
      <p:sp>
        <p:nvSpPr>
          <p:cNvPr id="22" name="TextBox 21"/>
          <p:cNvSpPr txBox="1"/>
          <p:nvPr/>
        </p:nvSpPr>
        <p:spPr>
          <a:xfrm>
            <a:off x="8510202" y="2526611"/>
            <a:ext cx="695808" cy="253916"/>
          </a:xfrm>
          <a:prstGeom prst="rect">
            <a:avLst/>
          </a:prstGeom>
          <a:noFill/>
        </p:spPr>
        <p:txBody>
          <a:bodyPr wrap="square" rtlCol="0">
            <a:spAutoFit/>
          </a:bodyPr>
          <a:lstStyle/>
          <a:p>
            <a:r>
              <a:rPr lang="en-US" sz="1050"/>
              <a:t>+15%</a:t>
            </a:r>
          </a:p>
        </p:txBody>
      </p:sp>
      <p:sp>
        <p:nvSpPr>
          <p:cNvPr id="23" name="TextBox 22"/>
          <p:cNvSpPr txBox="1"/>
          <p:nvPr/>
        </p:nvSpPr>
        <p:spPr>
          <a:xfrm>
            <a:off x="8511402" y="2955364"/>
            <a:ext cx="695808" cy="253916"/>
          </a:xfrm>
          <a:prstGeom prst="rect">
            <a:avLst/>
          </a:prstGeom>
          <a:noFill/>
        </p:spPr>
        <p:txBody>
          <a:bodyPr wrap="square" rtlCol="0">
            <a:spAutoFit/>
          </a:bodyPr>
          <a:lstStyle/>
          <a:p>
            <a:r>
              <a:rPr lang="en-US" sz="1050">
                <a:solidFill>
                  <a:schemeClr val="accent1"/>
                </a:solidFill>
              </a:rPr>
              <a:t>+11%</a:t>
            </a:r>
          </a:p>
        </p:txBody>
      </p:sp>
      <p:sp>
        <p:nvSpPr>
          <p:cNvPr id="24" name="TextBox 23"/>
          <p:cNvSpPr txBox="1"/>
          <p:nvPr/>
        </p:nvSpPr>
        <p:spPr>
          <a:xfrm>
            <a:off x="8511200" y="2692699"/>
            <a:ext cx="695808" cy="253916"/>
          </a:xfrm>
          <a:prstGeom prst="rect">
            <a:avLst/>
          </a:prstGeom>
          <a:noFill/>
        </p:spPr>
        <p:txBody>
          <a:bodyPr wrap="square" rtlCol="0">
            <a:spAutoFit/>
          </a:bodyPr>
          <a:lstStyle/>
          <a:p>
            <a:r>
              <a:rPr lang="en-US" sz="1050">
                <a:solidFill>
                  <a:schemeClr val="accent2"/>
                </a:solidFill>
              </a:rPr>
              <a:t>+14%</a:t>
            </a:r>
          </a:p>
        </p:txBody>
      </p:sp>
      <p:sp>
        <p:nvSpPr>
          <p:cNvPr id="26" name="TextBox 25"/>
          <p:cNvSpPr txBox="1"/>
          <p:nvPr/>
        </p:nvSpPr>
        <p:spPr>
          <a:xfrm>
            <a:off x="2404533" y="6180668"/>
            <a:ext cx="6496429" cy="400110"/>
          </a:xfrm>
          <a:prstGeom prst="rect">
            <a:avLst/>
          </a:prstGeom>
          <a:solidFill>
            <a:schemeClr val="bg1"/>
          </a:solidFill>
        </p:spPr>
        <p:txBody>
          <a:bodyPr wrap="square" rtlCol="0">
            <a:spAutoFit/>
          </a:bodyPr>
          <a:lstStyle/>
          <a:p>
            <a:r>
              <a:rPr lang="en-US" sz="1000"/>
              <a:t>Source: Healthcare Cost Institute, 2018 Healthcare Cost and Utilization Report. Available here: </a:t>
            </a:r>
          </a:p>
          <a:p>
            <a:r>
              <a:rPr lang="en-US" sz="1000">
                <a:hlinkClick r:id="rId3"/>
              </a:rPr>
              <a:t>https://healthcostinstitute.org/images/pdfs/HCCI_2018_Health_Care_Cost_and_Utilization_Report.pdf</a:t>
            </a:r>
            <a:r>
              <a:rPr lang="en-US" sz="1000"/>
              <a:t> </a:t>
            </a:r>
          </a:p>
        </p:txBody>
      </p:sp>
      <p:sp>
        <p:nvSpPr>
          <p:cNvPr id="27" name="TextBox 26"/>
          <p:cNvSpPr txBox="1"/>
          <p:nvPr/>
        </p:nvSpPr>
        <p:spPr>
          <a:xfrm>
            <a:off x="5657006" y="3055693"/>
            <a:ext cx="654708" cy="253916"/>
          </a:xfrm>
          <a:prstGeom prst="rect">
            <a:avLst/>
          </a:prstGeom>
          <a:noFill/>
        </p:spPr>
        <p:txBody>
          <a:bodyPr wrap="square" rtlCol="0">
            <a:spAutoFit/>
          </a:bodyPr>
          <a:lstStyle/>
          <a:p>
            <a:r>
              <a:rPr lang="en-US" sz="1050">
                <a:solidFill>
                  <a:schemeClr val="accent1"/>
                </a:solidFill>
              </a:rPr>
              <a:t>+5%</a:t>
            </a:r>
          </a:p>
        </p:txBody>
      </p:sp>
    </p:spTree>
    <p:extLst>
      <p:ext uri="{BB962C8B-B14F-4D97-AF65-F5344CB8AC3E}">
        <p14:creationId xmlns:p14="http://schemas.microsoft.com/office/powerpoint/2010/main" val="251774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lIns="91440" tIns="45720" rIns="91440" bIns="45720" anchor="t" anchorCtr="0">
            <a:noAutofit/>
          </a:bodyPr>
          <a:lstStyle/>
          <a:p>
            <a:r>
              <a:rPr lang="en-US" sz="2800"/>
              <a:t>Prices for hospital inpatient care paid by commercial insurers are higher than Medicare prices in every state</a:t>
            </a:r>
            <a:endParaRPr lang="en-US" sz="2800" b="0">
              <a:ea typeface="Tahoma" panose="020B0604030504040204" pitchFamily="34" charset="0"/>
              <a:cs typeface="Tahoma" panose="020B0604030504040204" pitchFamily="34" charset="0"/>
            </a:endParaRPr>
          </a:p>
        </p:txBody>
      </p:sp>
      <p:sp>
        <p:nvSpPr>
          <p:cNvPr id="4" name="Text Placeholder 3"/>
          <p:cNvSpPr>
            <a:spLocks noGrp="1"/>
          </p:cNvSpPr>
          <p:nvPr>
            <p:ph type="body" sz="quarter" idx="21"/>
          </p:nvPr>
        </p:nvSpPr>
        <p:spPr>
          <a:xfrm>
            <a:off x="157150" y="5553236"/>
            <a:ext cx="8986849" cy="399999"/>
          </a:xfrm>
        </p:spPr>
        <p:txBody>
          <a:bodyPr/>
          <a:lstStyle/>
          <a:p>
            <a:r>
              <a:rPr lang="en-US"/>
              <a:t>Note: Data not available for District of Columbia, Maryland, or South Carolina. </a:t>
            </a:r>
          </a:p>
          <a:p>
            <a:r>
              <a:rPr lang="en-US"/>
              <a:t>Data: 2017 IBM Watson Health </a:t>
            </a:r>
            <a:r>
              <a:rPr lang="en-US" err="1"/>
              <a:t>MarketScan</a:t>
            </a:r>
            <a:r>
              <a:rPr lang="en-US"/>
              <a:t> Database and Medicare’s Healthcare Provider Cost Reporting Information System; analysis by </a:t>
            </a:r>
            <a:r>
              <a:rPr lang="en-US" err="1"/>
              <a:t>M.Chernew</a:t>
            </a:r>
            <a:r>
              <a:rPr lang="en-US"/>
              <a:t>, Harvard Medical School, as reported in: “Wide State-Level Variation In Commercial Health Care Prices Suggests Uneven Impact Of Price Regulation”, Health Affairs, Vol. 39, No. 5; May 4, 2020 </a:t>
            </a:r>
          </a:p>
        </p:txBody>
      </p:sp>
      <p:sp>
        <p:nvSpPr>
          <p:cNvPr id="6" name="Text Placeholder 5"/>
          <p:cNvSpPr>
            <a:spLocks noGrp="1"/>
          </p:cNvSpPr>
          <p:nvPr>
            <p:ph type="body" sz="quarter" idx="22"/>
          </p:nvPr>
        </p:nvSpPr>
        <p:spPr/>
        <p:txBody>
          <a:bodyPr/>
          <a:lstStyle/>
          <a:p>
            <a:r>
              <a:rPr lang="en-US"/>
              <a:t>Exhibit </a:t>
            </a:r>
            <a:fld id="{010744D0-67A3-4F6A-B3EA-DC1D09DBE095}" type="slidenum">
              <a:rPr lang="en-US" smtClean="0"/>
              <a:t>13</a:t>
            </a:fld>
            <a:endParaRPr lang="en-US"/>
          </a:p>
        </p:txBody>
      </p:sp>
      <p:graphicFrame>
        <p:nvGraphicFramePr>
          <p:cNvPr id="11" name="Chart 10">
            <a:extLst>
              <a:ext uri="{FF2B5EF4-FFF2-40B4-BE49-F238E27FC236}">
                <a16:creationId xmlns:a16="http://schemas.microsoft.com/office/drawing/2014/main" id="{72CA989D-1705-4DE3-98A9-5CFE0F4CCF73}"/>
              </a:ext>
            </a:extLst>
          </p:cNvPr>
          <p:cNvGraphicFramePr/>
          <p:nvPr>
            <p:extLst>
              <p:ext uri="{D42A27DB-BD31-4B8C-83A1-F6EECF244321}">
                <p14:modId xmlns:p14="http://schemas.microsoft.com/office/powerpoint/2010/main" val="1183315726"/>
              </p:ext>
            </p:extLst>
          </p:nvPr>
        </p:nvGraphicFramePr>
        <p:xfrm>
          <a:off x="261258" y="1692358"/>
          <a:ext cx="8473167" cy="401954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F6C6D3C-ECF7-4B0D-83AC-AD9EF7E67E25}"/>
              </a:ext>
            </a:extLst>
          </p:cNvPr>
          <p:cNvSpPr txBox="1"/>
          <p:nvPr/>
        </p:nvSpPr>
        <p:spPr>
          <a:xfrm>
            <a:off x="160549" y="1475519"/>
            <a:ext cx="3676370" cy="523220"/>
          </a:xfrm>
          <a:prstGeom prst="rect">
            <a:avLst/>
          </a:prstGeom>
          <a:noFill/>
        </p:spPr>
        <p:txBody>
          <a:bodyPr wrap="square" rtlCol="0">
            <a:spAutoFit/>
          </a:bodyPr>
          <a:lstStyle/>
          <a:p>
            <a:r>
              <a:rPr lang="en-US" sz="1400"/>
              <a:t>Commercial prices for inpatient care as a percentage of Medicare prices</a:t>
            </a:r>
            <a:endParaRPr lang="en-US" sz="800">
              <a:ea typeface="Tahoma" panose="020B0604030504040204" pitchFamily="34" charset="0"/>
              <a:cs typeface="Tahoma" panose="020B0604030504040204" pitchFamily="34" charset="0"/>
            </a:endParaRPr>
          </a:p>
        </p:txBody>
      </p:sp>
      <p:cxnSp>
        <p:nvCxnSpPr>
          <p:cNvPr id="13" name="Straight Connector 12">
            <a:extLst>
              <a:ext uri="{FF2B5EF4-FFF2-40B4-BE49-F238E27FC236}">
                <a16:creationId xmlns:a16="http://schemas.microsoft.com/office/drawing/2014/main" id="{F83E94F4-1405-4014-ABDC-F9B6F715FF42}"/>
              </a:ext>
            </a:extLst>
          </p:cNvPr>
          <p:cNvCxnSpPr>
            <a:cxnSpLocks/>
          </p:cNvCxnSpPr>
          <p:nvPr/>
        </p:nvCxnSpPr>
        <p:spPr>
          <a:xfrm>
            <a:off x="660400" y="3127421"/>
            <a:ext cx="8039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50EF45-2F43-4CFC-84BF-BBCE2434A5B6}"/>
              </a:ext>
            </a:extLst>
          </p:cNvPr>
          <p:cNvSpPr txBox="1"/>
          <p:nvPr/>
        </p:nvSpPr>
        <p:spPr>
          <a:xfrm>
            <a:off x="763431" y="2833649"/>
            <a:ext cx="2416175" cy="276999"/>
          </a:xfrm>
          <a:prstGeom prst="rect">
            <a:avLst/>
          </a:prstGeom>
          <a:noFill/>
        </p:spPr>
        <p:txBody>
          <a:bodyPr wrap="square" rtlCol="0">
            <a:spAutoFit/>
          </a:bodyPr>
          <a:lstStyle/>
          <a:p>
            <a:r>
              <a:rPr lang="en-US" sz="1200"/>
              <a:t>200% of Medicare Rate</a:t>
            </a:r>
          </a:p>
        </p:txBody>
      </p:sp>
      <p:cxnSp>
        <p:nvCxnSpPr>
          <p:cNvPr id="16" name="Straight Connector 15">
            <a:extLst>
              <a:ext uri="{FF2B5EF4-FFF2-40B4-BE49-F238E27FC236}">
                <a16:creationId xmlns:a16="http://schemas.microsoft.com/office/drawing/2014/main" id="{2D6C74D3-E2E0-4359-AC1C-AC7F477B5D0C}"/>
              </a:ext>
            </a:extLst>
          </p:cNvPr>
          <p:cNvCxnSpPr>
            <a:cxnSpLocks/>
          </p:cNvCxnSpPr>
          <p:nvPr/>
        </p:nvCxnSpPr>
        <p:spPr>
          <a:xfrm flipH="1">
            <a:off x="800657" y="3627640"/>
            <a:ext cx="0" cy="3657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9E37A0-1F43-46AB-A395-8C4BE668521D}"/>
              </a:ext>
            </a:extLst>
          </p:cNvPr>
          <p:cNvCxnSpPr/>
          <p:nvPr/>
        </p:nvCxnSpPr>
        <p:spPr>
          <a:xfrm>
            <a:off x="8645016" y="2078483"/>
            <a:ext cx="0" cy="2075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54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lIns="91440" tIns="45720" rIns="91440" bIns="45720" anchor="t" anchorCtr="0">
            <a:noAutofit/>
          </a:bodyPr>
          <a:lstStyle/>
          <a:p>
            <a:r>
              <a:rPr lang="en-US" sz="2800"/>
              <a:t>Higher premiums for employer coverage are associated with higher commercial prices for health care services</a:t>
            </a:r>
            <a:endParaRPr lang="en-US" sz="2800" b="0">
              <a:ea typeface="Tahoma" panose="020B0604030504040204" pitchFamily="34" charset="0"/>
              <a:cs typeface="Tahoma" panose="020B0604030504040204" pitchFamily="34" charset="0"/>
            </a:endParaRPr>
          </a:p>
        </p:txBody>
      </p:sp>
      <p:sp>
        <p:nvSpPr>
          <p:cNvPr id="6" name="Text Placeholder 5"/>
          <p:cNvSpPr>
            <a:spLocks noGrp="1"/>
          </p:cNvSpPr>
          <p:nvPr>
            <p:ph type="body" sz="quarter" idx="22"/>
          </p:nvPr>
        </p:nvSpPr>
        <p:spPr/>
        <p:txBody>
          <a:bodyPr/>
          <a:lstStyle/>
          <a:p>
            <a:r>
              <a:rPr lang="en-US"/>
              <a:t>Exhibit </a:t>
            </a:r>
            <a:fld id="{010744D0-67A3-4F6A-B3EA-DC1D09DBE095}" type="slidenum">
              <a:rPr lang="en-US" smtClean="0"/>
              <a:t>14</a:t>
            </a:fld>
            <a:endParaRPr lang="en-US"/>
          </a:p>
        </p:txBody>
      </p:sp>
      <p:graphicFrame>
        <p:nvGraphicFramePr>
          <p:cNvPr id="15" name="Chart 14">
            <a:extLst>
              <a:ext uri="{FF2B5EF4-FFF2-40B4-BE49-F238E27FC236}">
                <a16:creationId xmlns:a16="http://schemas.microsoft.com/office/drawing/2014/main" id="{8C54F1E8-3EDD-413B-9AC9-A29AC9E31332}"/>
              </a:ext>
            </a:extLst>
          </p:cNvPr>
          <p:cNvGraphicFramePr/>
          <p:nvPr>
            <p:extLst>
              <p:ext uri="{D42A27DB-BD31-4B8C-83A1-F6EECF244321}">
                <p14:modId xmlns:p14="http://schemas.microsoft.com/office/powerpoint/2010/main" val="2899638248"/>
              </p:ext>
            </p:extLst>
          </p:nvPr>
        </p:nvGraphicFramePr>
        <p:xfrm>
          <a:off x="1175226" y="1422288"/>
          <a:ext cx="7144025" cy="39097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F9762DC0-3C5E-4D03-8E5C-6ACCEB4977A6}"/>
              </a:ext>
            </a:extLst>
          </p:cNvPr>
          <p:cNvSpPr txBox="1"/>
          <p:nvPr/>
        </p:nvSpPr>
        <p:spPr>
          <a:xfrm rot="16200000">
            <a:off x="-858746" y="3079444"/>
            <a:ext cx="3591310" cy="276999"/>
          </a:xfrm>
          <a:prstGeom prst="rect">
            <a:avLst/>
          </a:prstGeom>
          <a:noFill/>
        </p:spPr>
        <p:txBody>
          <a:bodyPr wrap="square" rtlCol="0">
            <a:spAutoFit/>
          </a:bodyPr>
          <a:lstStyle/>
          <a:p>
            <a:pPr algn="ctr"/>
            <a:r>
              <a:rPr lang="en-US" sz="1200" b="1"/>
              <a:t>Average premiums for employer coverage</a:t>
            </a:r>
          </a:p>
        </p:txBody>
      </p:sp>
      <p:sp>
        <p:nvSpPr>
          <p:cNvPr id="19" name="TextBox 18">
            <a:extLst>
              <a:ext uri="{FF2B5EF4-FFF2-40B4-BE49-F238E27FC236}">
                <a16:creationId xmlns:a16="http://schemas.microsoft.com/office/drawing/2014/main" id="{E2CE4C07-C2E9-46CE-BA41-AE73B1AD7265}"/>
              </a:ext>
            </a:extLst>
          </p:cNvPr>
          <p:cNvSpPr txBox="1"/>
          <p:nvPr/>
        </p:nvSpPr>
        <p:spPr>
          <a:xfrm>
            <a:off x="1636357" y="5296256"/>
            <a:ext cx="6560723" cy="276999"/>
          </a:xfrm>
          <a:prstGeom prst="rect">
            <a:avLst/>
          </a:prstGeom>
          <a:noFill/>
        </p:spPr>
        <p:txBody>
          <a:bodyPr wrap="square" rtlCol="0">
            <a:spAutoFit/>
          </a:bodyPr>
          <a:lstStyle/>
          <a:p>
            <a:pPr algn="ctr"/>
            <a:r>
              <a:rPr lang="en-US" sz="1200" b="1"/>
              <a:t>Average commercial prices paid for healthcare services (employer coverage)</a:t>
            </a:r>
          </a:p>
        </p:txBody>
      </p:sp>
      <p:cxnSp>
        <p:nvCxnSpPr>
          <p:cNvPr id="20" name="Straight Connector 19">
            <a:extLst>
              <a:ext uri="{FF2B5EF4-FFF2-40B4-BE49-F238E27FC236}">
                <a16:creationId xmlns:a16="http://schemas.microsoft.com/office/drawing/2014/main" id="{4AFC86D5-5CE6-4CE8-9D2B-7609A4078FF4}"/>
              </a:ext>
            </a:extLst>
          </p:cNvPr>
          <p:cNvCxnSpPr/>
          <p:nvPr/>
        </p:nvCxnSpPr>
        <p:spPr>
          <a:xfrm>
            <a:off x="4733533" y="1562409"/>
            <a:ext cx="0" cy="33832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1DEDE9-DB43-4B34-8F54-3EDEC514D26B}"/>
              </a:ext>
            </a:extLst>
          </p:cNvPr>
          <p:cNvCxnSpPr/>
          <p:nvPr/>
        </p:nvCxnSpPr>
        <p:spPr>
          <a:xfrm>
            <a:off x="1988718" y="3571659"/>
            <a:ext cx="585216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3DEB79-7BB9-4FA0-BE7B-75A81F9C32C8}"/>
              </a:ext>
            </a:extLst>
          </p:cNvPr>
          <p:cNvSpPr txBox="1"/>
          <p:nvPr/>
        </p:nvSpPr>
        <p:spPr>
          <a:xfrm>
            <a:off x="5877984" y="4219061"/>
            <a:ext cx="1423169" cy="276999"/>
          </a:xfrm>
          <a:prstGeom prst="rect">
            <a:avLst/>
          </a:prstGeom>
          <a:noFill/>
        </p:spPr>
        <p:txBody>
          <a:bodyPr wrap="square" rtlCol="0">
            <a:spAutoFit/>
          </a:bodyPr>
          <a:lstStyle/>
          <a:p>
            <a:r>
              <a:rPr lang="en-US" sz="1200" b="1" i="1"/>
              <a:t>r</a:t>
            </a:r>
            <a:r>
              <a:rPr lang="en-US" sz="1200" b="1"/>
              <a:t> = 0.59</a:t>
            </a:r>
          </a:p>
        </p:txBody>
      </p:sp>
      <p:grpSp>
        <p:nvGrpSpPr>
          <p:cNvPr id="23" name="Group 22">
            <a:extLst>
              <a:ext uri="{FF2B5EF4-FFF2-40B4-BE49-F238E27FC236}">
                <a16:creationId xmlns:a16="http://schemas.microsoft.com/office/drawing/2014/main" id="{D53D4143-B5E5-4652-A2F2-153EDA6CDC4D}"/>
              </a:ext>
            </a:extLst>
          </p:cNvPr>
          <p:cNvGrpSpPr/>
          <p:nvPr/>
        </p:nvGrpSpPr>
        <p:grpSpPr>
          <a:xfrm>
            <a:off x="2287365" y="1607342"/>
            <a:ext cx="1931106" cy="538810"/>
            <a:chOff x="2738375" y="1705642"/>
            <a:chExt cx="1931106" cy="538810"/>
          </a:xfrm>
        </p:grpSpPr>
        <p:sp>
          <p:nvSpPr>
            <p:cNvPr id="24" name="Oval 23">
              <a:extLst>
                <a:ext uri="{FF2B5EF4-FFF2-40B4-BE49-F238E27FC236}">
                  <a16:creationId xmlns:a16="http://schemas.microsoft.com/office/drawing/2014/main" id="{E3EF5D0C-474E-4B3F-BADD-CB0609D0B943}"/>
                </a:ext>
              </a:extLst>
            </p:cNvPr>
            <p:cNvSpPr/>
            <p:nvPr/>
          </p:nvSpPr>
          <p:spPr>
            <a:xfrm>
              <a:off x="2852165" y="1776089"/>
              <a:ext cx="137160" cy="1371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47D6144-19FF-4114-B04B-5673B23F97EB}"/>
                </a:ext>
              </a:extLst>
            </p:cNvPr>
            <p:cNvCxnSpPr/>
            <p:nvPr/>
          </p:nvCxnSpPr>
          <p:spPr>
            <a:xfrm>
              <a:off x="2738375" y="2110939"/>
              <a:ext cx="365760" cy="0"/>
            </a:xfrm>
            <a:prstGeom prst="line">
              <a:avLst/>
            </a:prstGeom>
            <a:solidFill>
              <a:schemeClr val="bg2"/>
            </a:solidFill>
            <a:ln w="317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FAB189-7CE5-464B-B191-069BCA6BBFAD}"/>
                </a:ext>
              </a:extLst>
            </p:cNvPr>
            <p:cNvSpPr txBox="1"/>
            <p:nvPr/>
          </p:nvSpPr>
          <p:spPr>
            <a:xfrm>
              <a:off x="3129420" y="1705642"/>
              <a:ext cx="1539945" cy="276999"/>
            </a:xfrm>
            <a:prstGeom prst="rect">
              <a:avLst/>
            </a:prstGeom>
            <a:noFill/>
          </p:spPr>
          <p:txBody>
            <a:bodyPr wrap="square" rtlCol="0">
              <a:spAutoFit/>
            </a:bodyPr>
            <a:lstStyle/>
            <a:p>
              <a:r>
                <a:rPr lang="en-US" sz="1200"/>
                <a:t>State values</a:t>
              </a:r>
            </a:p>
          </p:txBody>
        </p:sp>
        <p:sp>
          <p:nvSpPr>
            <p:cNvPr id="27" name="TextBox 26">
              <a:extLst>
                <a:ext uri="{FF2B5EF4-FFF2-40B4-BE49-F238E27FC236}">
                  <a16:creationId xmlns:a16="http://schemas.microsoft.com/office/drawing/2014/main" id="{D85806E9-2342-4357-A7AF-F488507C8341}"/>
                </a:ext>
              </a:extLst>
            </p:cNvPr>
            <p:cNvSpPr txBox="1"/>
            <p:nvPr/>
          </p:nvSpPr>
          <p:spPr>
            <a:xfrm>
              <a:off x="3129536" y="1967453"/>
              <a:ext cx="1539945" cy="276999"/>
            </a:xfrm>
            <a:prstGeom prst="rect">
              <a:avLst/>
            </a:prstGeom>
            <a:noFill/>
          </p:spPr>
          <p:txBody>
            <a:bodyPr wrap="square" rtlCol="0">
              <a:spAutoFit/>
            </a:bodyPr>
            <a:lstStyle/>
            <a:p>
              <a:r>
                <a:rPr lang="en-US" sz="1200"/>
                <a:t>State median</a:t>
              </a:r>
            </a:p>
          </p:txBody>
        </p:sp>
      </p:grpSp>
      <p:sp>
        <p:nvSpPr>
          <p:cNvPr id="28" name="Text Placeholder 3">
            <a:extLst>
              <a:ext uri="{FF2B5EF4-FFF2-40B4-BE49-F238E27FC236}">
                <a16:creationId xmlns:a16="http://schemas.microsoft.com/office/drawing/2014/main" id="{EA2CE123-3F8D-4478-B9E6-4891055B0B4D}"/>
              </a:ext>
            </a:extLst>
          </p:cNvPr>
          <p:cNvSpPr>
            <a:spLocks noGrp="1"/>
          </p:cNvSpPr>
          <p:nvPr>
            <p:ph type="body" sz="quarter" idx="21"/>
          </p:nvPr>
        </p:nvSpPr>
        <p:spPr>
          <a:xfrm>
            <a:off x="157150" y="5627667"/>
            <a:ext cx="8986849" cy="399999"/>
          </a:xfrm>
        </p:spPr>
        <p:txBody>
          <a:bodyPr/>
          <a:lstStyle/>
          <a:p>
            <a:r>
              <a:rPr lang="en-US"/>
              <a:t>Note: X- and Y-axes do not start at $0. Abbreviations left off some states clustered near the U.S. average for legibility. </a:t>
            </a:r>
          </a:p>
          <a:p>
            <a:r>
              <a:rPr lang="en-US"/>
              <a:t>Data: Prices - IBM Watson Health </a:t>
            </a:r>
            <a:r>
              <a:rPr lang="en-US" err="1"/>
              <a:t>MarketScan</a:t>
            </a:r>
            <a:r>
              <a:rPr lang="en-US"/>
              <a:t> Database , analysis by </a:t>
            </a:r>
            <a:r>
              <a:rPr lang="en-US" err="1"/>
              <a:t>M.Chernew</a:t>
            </a:r>
            <a:r>
              <a:rPr lang="en-US"/>
              <a:t>, Harvard Medical School; Premiums - Medical Expenditure Panel Survey–Insurance Component (MEPS-IC, 2017)</a:t>
            </a:r>
          </a:p>
        </p:txBody>
      </p:sp>
    </p:spTree>
    <p:extLst>
      <p:ext uri="{BB962C8B-B14F-4D97-AF65-F5344CB8AC3E}">
        <p14:creationId xmlns:p14="http://schemas.microsoft.com/office/powerpoint/2010/main" val="46343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lIns="91440" tIns="45720" rIns="91440" bIns="45720" anchor="t" anchorCtr="0">
            <a:noAutofit/>
          </a:bodyPr>
          <a:lstStyle/>
          <a:p>
            <a:r>
              <a:rPr lang="en-US" sz="2400"/>
              <a:t>Medicare spending on primary care is low throughout the U.S., but it varies by more than 50 percent across states</a:t>
            </a:r>
            <a:endParaRPr lang="en-US" sz="2400" b="0">
              <a:ea typeface="Tahoma" panose="020B0604030504040204" pitchFamily="34" charset="0"/>
              <a:cs typeface="Tahoma" panose="020B0604030504040204" pitchFamily="34" charset="0"/>
            </a:endParaRPr>
          </a:p>
        </p:txBody>
      </p:sp>
      <p:sp>
        <p:nvSpPr>
          <p:cNvPr id="4" name="Text Placeholder 3"/>
          <p:cNvSpPr>
            <a:spLocks noGrp="1"/>
          </p:cNvSpPr>
          <p:nvPr>
            <p:ph type="body" sz="quarter" idx="21"/>
          </p:nvPr>
        </p:nvSpPr>
        <p:spPr/>
        <p:txBody>
          <a:bodyPr/>
          <a:lstStyle/>
          <a:p>
            <a:r>
              <a:rPr lang="en-US"/>
              <a:t>Data: Centers for Medicare and Medicaid Services, 2017 Limited Data Set (LDS) 5% sample. Analysis by </a:t>
            </a:r>
            <a:r>
              <a:rPr lang="en-US" err="1"/>
              <a:t>Westat</a:t>
            </a:r>
            <a:r>
              <a:rPr lang="en-US"/>
              <a:t>. </a:t>
            </a:r>
          </a:p>
        </p:txBody>
      </p:sp>
      <p:sp>
        <p:nvSpPr>
          <p:cNvPr id="6" name="Text Placeholder 5"/>
          <p:cNvSpPr>
            <a:spLocks noGrp="1"/>
          </p:cNvSpPr>
          <p:nvPr>
            <p:ph type="body" sz="quarter" idx="22"/>
          </p:nvPr>
        </p:nvSpPr>
        <p:spPr/>
        <p:txBody>
          <a:bodyPr/>
          <a:lstStyle/>
          <a:p>
            <a:r>
              <a:rPr lang="en-US"/>
              <a:t>Exhibit </a:t>
            </a:r>
            <a:fld id="{010744D0-67A3-4F6A-B3EA-DC1D09DBE095}" type="slidenum">
              <a:rPr lang="en-US" smtClean="0"/>
              <a:t>15</a:t>
            </a:fld>
            <a:endParaRPr lang="en-US"/>
          </a:p>
        </p:txBody>
      </p:sp>
      <p:graphicFrame>
        <p:nvGraphicFramePr>
          <p:cNvPr id="11" name="Chart 10">
            <a:extLst>
              <a:ext uri="{FF2B5EF4-FFF2-40B4-BE49-F238E27FC236}">
                <a16:creationId xmlns:a16="http://schemas.microsoft.com/office/drawing/2014/main" id="{55163235-27EC-41AD-9BFF-69DFFDEEDED6}"/>
              </a:ext>
            </a:extLst>
          </p:cNvPr>
          <p:cNvGraphicFramePr/>
          <p:nvPr/>
        </p:nvGraphicFramePr>
        <p:xfrm>
          <a:off x="261258" y="1867739"/>
          <a:ext cx="8473167" cy="402511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2D8BF42-182B-4B07-B0F1-EB0F3EF17046}"/>
              </a:ext>
            </a:extLst>
          </p:cNvPr>
          <p:cNvSpPr txBox="1"/>
          <p:nvPr/>
        </p:nvSpPr>
        <p:spPr>
          <a:xfrm>
            <a:off x="171181" y="1507424"/>
            <a:ext cx="5040089" cy="307777"/>
          </a:xfrm>
          <a:prstGeom prst="rect">
            <a:avLst/>
          </a:prstGeom>
          <a:noFill/>
        </p:spPr>
        <p:txBody>
          <a:bodyPr wrap="square" rtlCol="0">
            <a:spAutoFit/>
          </a:bodyPr>
          <a:lstStyle/>
          <a:p>
            <a:r>
              <a:rPr lang="en-US" sz="1400"/>
              <a:t>Percent of each state’s total Medicare spending on primary care</a:t>
            </a:r>
            <a:endParaRPr lang="en-US" sz="800">
              <a:ea typeface="Tahoma" panose="020B0604030504040204" pitchFamily="34" charset="0"/>
              <a:cs typeface="Tahoma" panose="020B0604030504040204" pitchFamily="34" charset="0"/>
            </a:endParaRPr>
          </a:p>
        </p:txBody>
      </p:sp>
      <p:cxnSp>
        <p:nvCxnSpPr>
          <p:cNvPr id="13" name="Straight Connector 12">
            <a:extLst>
              <a:ext uri="{FF2B5EF4-FFF2-40B4-BE49-F238E27FC236}">
                <a16:creationId xmlns:a16="http://schemas.microsoft.com/office/drawing/2014/main" id="{2CBFE520-BAE4-4FF1-B987-0DA0F0BCE9FC}"/>
              </a:ext>
            </a:extLst>
          </p:cNvPr>
          <p:cNvCxnSpPr>
            <a:cxnSpLocks/>
          </p:cNvCxnSpPr>
          <p:nvPr/>
        </p:nvCxnSpPr>
        <p:spPr>
          <a:xfrm>
            <a:off x="696036" y="2919684"/>
            <a:ext cx="0" cy="163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AA9673-5CCD-406A-9896-BEC63B09A652}"/>
              </a:ext>
            </a:extLst>
          </p:cNvPr>
          <p:cNvCxnSpPr>
            <a:cxnSpLocks/>
          </p:cNvCxnSpPr>
          <p:nvPr/>
        </p:nvCxnSpPr>
        <p:spPr>
          <a:xfrm>
            <a:off x="8641328" y="2144187"/>
            <a:ext cx="0" cy="163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24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7" y="1081765"/>
            <a:ext cx="8595360" cy="3867911"/>
          </a:xfrm>
          <a:prstGeom prst="rect">
            <a:avLst/>
          </a:prstGeom>
        </p:spPr>
      </p:pic>
      <p:sp>
        <p:nvSpPr>
          <p:cNvPr id="2" name="Title 1"/>
          <p:cNvSpPr>
            <a:spLocks noGrp="1"/>
          </p:cNvSpPr>
          <p:nvPr>
            <p:ph type="ctrTitle"/>
          </p:nvPr>
        </p:nvSpPr>
        <p:spPr/>
        <p:txBody>
          <a:bodyPr/>
          <a:lstStyle/>
          <a:p>
            <a:r>
              <a:rPr lang="en-US"/>
              <a:t>Gains in uninsured rates flattened, and even changed direction, after 2016</a:t>
            </a:r>
          </a:p>
        </p:txBody>
      </p:sp>
      <p:sp>
        <p:nvSpPr>
          <p:cNvPr id="3" name="Text Placeholder 2"/>
          <p:cNvSpPr>
            <a:spLocks noGrp="1"/>
          </p:cNvSpPr>
          <p:nvPr>
            <p:ph type="body" sz="quarter" idx="21"/>
          </p:nvPr>
        </p:nvSpPr>
        <p:spPr/>
        <p:txBody>
          <a:bodyPr/>
          <a:lstStyle/>
          <a:p>
            <a:r>
              <a:rPr lang="en-US"/>
              <a:t>Notes: Adults ages 19–64. D.C. not included in legend counts </a:t>
            </a:r>
          </a:p>
          <a:p>
            <a:r>
              <a:rPr lang="en-US"/>
              <a:t>Data: U.S. Census Bureau, 2014–2018 1-Year American Community Surveys. Public Use Microdata Sample (ACS PUMS)</a:t>
            </a:r>
          </a:p>
        </p:txBody>
      </p:sp>
      <p:sp>
        <p:nvSpPr>
          <p:cNvPr id="6" name="TextBox 5"/>
          <p:cNvSpPr txBox="1"/>
          <p:nvPr/>
        </p:nvSpPr>
        <p:spPr>
          <a:xfrm>
            <a:off x="1267493" y="1415390"/>
            <a:ext cx="2647281" cy="461665"/>
          </a:xfrm>
          <a:prstGeom prst="rect">
            <a:avLst/>
          </a:prstGeom>
          <a:noFill/>
        </p:spPr>
        <p:txBody>
          <a:bodyPr wrap="square" rtlCol="0">
            <a:spAutoFit/>
          </a:bodyPr>
          <a:lstStyle/>
          <a:p>
            <a:pPr algn="ctr"/>
            <a:r>
              <a:rPr lang="en-US" sz="1200"/>
              <a:t>Average annual change</a:t>
            </a:r>
          </a:p>
          <a:p>
            <a:pPr algn="ctr"/>
            <a:r>
              <a:rPr lang="en-US" sz="1200"/>
              <a:t>2014 to 2016</a:t>
            </a:r>
          </a:p>
        </p:txBody>
      </p:sp>
      <p:sp>
        <p:nvSpPr>
          <p:cNvPr id="7" name="Oval 6"/>
          <p:cNvSpPr/>
          <p:nvPr/>
        </p:nvSpPr>
        <p:spPr bwMode="gray">
          <a:xfrm>
            <a:off x="1080135" y="5202012"/>
            <a:ext cx="182880" cy="18288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8" name="TextBox 7"/>
          <p:cNvSpPr txBox="1"/>
          <p:nvPr/>
        </p:nvSpPr>
        <p:spPr bwMode="gray">
          <a:xfrm>
            <a:off x="1263014" y="5087111"/>
            <a:ext cx="2851785"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Worsening: Uninsured rate went up by 2% or more per year on average </a:t>
            </a:r>
            <a:r>
              <a:rPr lang="en-US">
                <a:solidFill>
                  <a:srgbClr val="4C515A"/>
                </a:solidFill>
              </a:rPr>
              <a:t>(0 states)</a:t>
            </a:r>
          </a:p>
        </p:txBody>
      </p:sp>
      <p:sp>
        <p:nvSpPr>
          <p:cNvPr id="9" name="Oval 8"/>
          <p:cNvSpPr/>
          <p:nvPr/>
        </p:nvSpPr>
        <p:spPr bwMode="gray">
          <a:xfrm>
            <a:off x="1080135" y="4766825"/>
            <a:ext cx="182880" cy="182880"/>
          </a:xfrm>
          <a:prstGeom prst="ellipse">
            <a:avLst/>
          </a:prstGeom>
          <a:solidFill>
            <a:srgbClr val="E6E7E8"/>
          </a:soli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0" name="TextBox 9"/>
          <p:cNvSpPr txBox="1"/>
          <p:nvPr/>
        </p:nvSpPr>
        <p:spPr bwMode="gray">
          <a:xfrm>
            <a:off x="1263015" y="4661643"/>
            <a:ext cx="274320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No change: Uninsured rate changed less than 2% per year on average </a:t>
            </a:r>
            <a:r>
              <a:rPr lang="en-US">
                <a:solidFill>
                  <a:srgbClr val="4C515A"/>
                </a:solidFill>
              </a:rPr>
              <a:t>(0 states)</a:t>
            </a:r>
          </a:p>
        </p:txBody>
      </p:sp>
      <p:sp>
        <p:nvSpPr>
          <p:cNvPr id="11" name="Oval 10"/>
          <p:cNvSpPr/>
          <p:nvPr/>
        </p:nvSpPr>
        <p:spPr bwMode="gray">
          <a:xfrm>
            <a:off x="1080135" y="4348654"/>
            <a:ext cx="182880" cy="182880"/>
          </a:xfrm>
          <a:prstGeom prst="ellipse">
            <a:avLst/>
          </a:prstGeom>
          <a:solidFill>
            <a:srgbClr val="23A0F8">
              <a:alpha val="80000"/>
            </a:srgbClr>
          </a:solidFill>
          <a:ln w="6350">
            <a:solidFill>
              <a:schemeClr val="accent1">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2" name="TextBox 11"/>
          <p:cNvSpPr txBox="1"/>
          <p:nvPr/>
        </p:nvSpPr>
        <p:spPr bwMode="gray">
          <a:xfrm>
            <a:off x="1263015" y="4233754"/>
            <a:ext cx="292608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Improving: Uninsured rate went down by 2% or more per year on average </a:t>
            </a:r>
            <a:r>
              <a:rPr lang="en-US">
                <a:solidFill>
                  <a:srgbClr val="4C515A"/>
                </a:solidFill>
              </a:rPr>
              <a:t>(50 states)</a:t>
            </a:r>
          </a:p>
        </p:txBody>
      </p:sp>
      <p:sp>
        <p:nvSpPr>
          <p:cNvPr id="13" name="TextBox 12"/>
          <p:cNvSpPr txBox="1"/>
          <p:nvPr/>
        </p:nvSpPr>
        <p:spPr>
          <a:xfrm>
            <a:off x="5607224" y="1420263"/>
            <a:ext cx="2746201" cy="461665"/>
          </a:xfrm>
          <a:prstGeom prst="rect">
            <a:avLst/>
          </a:prstGeom>
          <a:noFill/>
        </p:spPr>
        <p:txBody>
          <a:bodyPr wrap="square" rtlCol="0">
            <a:spAutoFit/>
          </a:bodyPr>
          <a:lstStyle/>
          <a:p>
            <a:pPr algn="ctr"/>
            <a:r>
              <a:rPr lang="en-US" sz="1200"/>
              <a:t>Average annual change  </a:t>
            </a:r>
          </a:p>
          <a:p>
            <a:pPr algn="ctr"/>
            <a:r>
              <a:rPr lang="en-US" sz="1200"/>
              <a:t>2016 to 2018</a:t>
            </a:r>
          </a:p>
        </p:txBody>
      </p:sp>
      <p:sp>
        <p:nvSpPr>
          <p:cNvPr id="14" name="Oval 13"/>
          <p:cNvSpPr/>
          <p:nvPr/>
        </p:nvSpPr>
        <p:spPr bwMode="gray">
          <a:xfrm>
            <a:off x="5423535" y="5202012"/>
            <a:ext cx="182880" cy="18288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5" name="TextBox 14"/>
          <p:cNvSpPr txBox="1"/>
          <p:nvPr/>
        </p:nvSpPr>
        <p:spPr bwMode="gray">
          <a:xfrm>
            <a:off x="5606415" y="5095275"/>
            <a:ext cx="284226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Worsening: Uninsured rate went up by 2% or more per year on average </a:t>
            </a:r>
            <a:r>
              <a:rPr lang="en-US">
                <a:solidFill>
                  <a:srgbClr val="4C515A"/>
                </a:solidFill>
              </a:rPr>
              <a:t>(22 states)</a:t>
            </a:r>
          </a:p>
        </p:txBody>
      </p:sp>
      <p:sp>
        <p:nvSpPr>
          <p:cNvPr id="16" name="Oval 15"/>
          <p:cNvSpPr/>
          <p:nvPr/>
        </p:nvSpPr>
        <p:spPr bwMode="gray">
          <a:xfrm>
            <a:off x="5423535" y="4766825"/>
            <a:ext cx="182880" cy="182880"/>
          </a:xfrm>
          <a:prstGeom prst="ellipse">
            <a:avLst/>
          </a:prstGeom>
          <a:solidFill>
            <a:srgbClr val="E6E7E8">
              <a:alpha val="60000"/>
            </a:srgbClr>
          </a:soli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7" name="TextBox 16"/>
          <p:cNvSpPr txBox="1"/>
          <p:nvPr/>
        </p:nvSpPr>
        <p:spPr bwMode="gray">
          <a:xfrm>
            <a:off x="5606415" y="4669807"/>
            <a:ext cx="274320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No change: Uninsured rate changed less than 2% per year on average </a:t>
            </a:r>
            <a:r>
              <a:rPr lang="en-US">
                <a:solidFill>
                  <a:srgbClr val="4C515A"/>
                </a:solidFill>
              </a:rPr>
              <a:t>(23 states)</a:t>
            </a:r>
          </a:p>
        </p:txBody>
      </p:sp>
      <p:sp>
        <p:nvSpPr>
          <p:cNvPr id="18" name="Oval 17"/>
          <p:cNvSpPr/>
          <p:nvPr/>
        </p:nvSpPr>
        <p:spPr bwMode="gray">
          <a:xfrm>
            <a:off x="5423535" y="4348654"/>
            <a:ext cx="182880" cy="182880"/>
          </a:xfrm>
          <a:prstGeom prst="ellipse">
            <a:avLst/>
          </a:prstGeom>
          <a:solidFill>
            <a:srgbClr val="23A0F8">
              <a:alpha val="80000"/>
            </a:srgbClr>
          </a:solidFill>
          <a:ln w="6350">
            <a:solidFill>
              <a:schemeClr val="accent1">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9" name="TextBox 18"/>
          <p:cNvSpPr txBox="1"/>
          <p:nvPr/>
        </p:nvSpPr>
        <p:spPr bwMode="gray">
          <a:xfrm>
            <a:off x="5606415" y="4241918"/>
            <a:ext cx="284226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Improving: Uninsured rate went down by 2% or more per year on average </a:t>
            </a:r>
            <a:r>
              <a:rPr lang="en-US">
                <a:solidFill>
                  <a:srgbClr val="4C515A"/>
                </a:solidFill>
              </a:rPr>
              <a:t>(5 states)</a:t>
            </a:r>
          </a:p>
        </p:txBody>
      </p:sp>
      <p:sp>
        <p:nvSpPr>
          <p:cNvPr id="21" name="Text Placeholder 3">
            <a:extLst>
              <a:ext uri="{FF2B5EF4-FFF2-40B4-BE49-F238E27FC236}">
                <a16:creationId xmlns:a16="http://schemas.microsoft.com/office/drawing/2014/main" id="{B3C911F3-A8B0-47CD-8552-8B177BD53E77}"/>
              </a:ext>
            </a:extLst>
          </p:cNvPr>
          <p:cNvSpPr>
            <a:spLocks noGrp="1"/>
          </p:cNvSpPr>
          <p:nvPr>
            <p:ph type="body" sz="quarter" idx="22"/>
          </p:nvPr>
        </p:nvSpPr>
        <p:spPr>
          <a:xfrm>
            <a:off x="7282094" y="60753"/>
            <a:ext cx="1713988" cy="298476"/>
          </a:xfrm>
        </p:spPr>
        <p:txBody>
          <a:bodyPr/>
          <a:lstStyle/>
          <a:p>
            <a:r>
              <a:rPr lang="en-US"/>
              <a:t>Exhibit </a:t>
            </a:r>
            <a:fld id="{9BB65A99-8AB6-4FF8-833E-92AD086BFE7A}" type="slidenum">
              <a:rPr lang="en-US" smtClean="0"/>
              <a:t>16</a:t>
            </a:fld>
            <a:endParaRPr lang="en-US"/>
          </a:p>
        </p:txBody>
      </p:sp>
    </p:spTree>
    <p:extLst>
      <p:ext uri="{BB962C8B-B14F-4D97-AF65-F5344CB8AC3E}">
        <p14:creationId xmlns:p14="http://schemas.microsoft.com/office/powerpoint/2010/main" val="109287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lIns="91440" tIns="45720" rIns="91440" bIns="45720" anchor="t" anchorCtr="0">
            <a:noAutofit/>
          </a:bodyPr>
          <a:lstStyle/>
          <a:p>
            <a:r>
              <a:rPr lang="en-US" sz="2800">
                <a:ea typeface="Tahoma" panose="020B0604030504040204" pitchFamily="34" charset="0"/>
                <a:cs typeface="Tahoma" panose="020B0604030504040204" pitchFamily="34" charset="0"/>
              </a:rPr>
              <a:t>Four of the 12 states that have yet to expand Medicaid had among the highest adult uninsured rates in 2018</a:t>
            </a:r>
            <a:endParaRPr lang="en-US" sz="2800" b="0">
              <a:ea typeface="Tahoma" panose="020B0604030504040204" pitchFamily="34" charset="0"/>
              <a:cs typeface="Tahoma" panose="020B0604030504040204" pitchFamily="34" charset="0"/>
            </a:endParaRPr>
          </a:p>
        </p:txBody>
      </p:sp>
      <p:sp>
        <p:nvSpPr>
          <p:cNvPr id="4" name="Text Placeholder 3"/>
          <p:cNvSpPr>
            <a:spLocks noGrp="1"/>
          </p:cNvSpPr>
          <p:nvPr>
            <p:ph type="body" sz="quarter" idx="21"/>
          </p:nvPr>
        </p:nvSpPr>
        <p:spPr/>
        <p:txBody>
          <a:bodyPr/>
          <a:lstStyle/>
          <a:p>
            <a:r>
              <a:rPr lang="en-US"/>
              <a:t>Note: ME, VA, UT, ID passed and implemented Medicaid expansion after 1/1/2018. MO, NE and OK have passed but have not yet implemented. Nonelderly adults are between 19 and 64 years of age. </a:t>
            </a:r>
          </a:p>
          <a:p>
            <a:r>
              <a:rPr lang="en-US"/>
              <a:t>Data: U.S. Census Bureau, 2018 1-Year American Community Survey. Public Use Microdata Sample (ACS PUMS).</a:t>
            </a:r>
          </a:p>
        </p:txBody>
      </p:sp>
      <p:sp>
        <p:nvSpPr>
          <p:cNvPr id="6" name="Text Placeholder 5"/>
          <p:cNvSpPr>
            <a:spLocks noGrp="1"/>
          </p:cNvSpPr>
          <p:nvPr>
            <p:ph type="body" sz="quarter" idx="22"/>
          </p:nvPr>
        </p:nvSpPr>
        <p:spPr/>
        <p:txBody>
          <a:bodyPr/>
          <a:lstStyle/>
          <a:p>
            <a:r>
              <a:rPr lang="en-US"/>
              <a:t>Exhibit </a:t>
            </a:r>
            <a:fld id="{010744D0-67A3-4F6A-B3EA-DC1D09DBE095}" type="slidenum">
              <a:rPr lang="en-US" smtClean="0"/>
              <a:t>17</a:t>
            </a:fld>
            <a:endParaRPr lang="en-US"/>
          </a:p>
        </p:txBody>
      </p:sp>
      <p:graphicFrame>
        <p:nvGraphicFramePr>
          <p:cNvPr id="15" name="Chart 14">
            <a:extLst>
              <a:ext uri="{FF2B5EF4-FFF2-40B4-BE49-F238E27FC236}">
                <a16:creationId xmlns:a16="http://schemas.microsoft.com/office/drawing/2014/main" id="{4A606E08-29AE-4020-803A-C4E8F2360BF5}"/>
              </a:ext>
            </a:extLst>
          </p:cNvPr>
          <p:cNvGraphicFramePr/>
          <p:nvPr>
            <p:extLst>
              <p:ext uri="{D42A27DB-BD31-4B8C-83A1-F6EECF244321}">
                <p14:modId xmlns:p14="http://schemas.microsoft.com/office/powerpoint/2010/main" val="1065166047"/>
              </p:ext>
            </p:extLst>
          </p:nvPr>
        </p:nvGraphicFramePr>
        <p:xfrm>
          <a:off x="51887" y="1033992"/>
          <a:ext cx="8955162" cy="453617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54EF413-8AF4-445E-A608-E8C869F8BC44}"/>
              </a:ext>
            </a:extLst>
          </p:cNvPr>
          <p:cNvSpPr txBox="1"/>
          <p:nvPr/>
        </p:nvSpPr>
        <p:spPr>
          <a:xfrm>
            <a:off x="27444" y="1523098"/>
            <a:ext cx="1591230" cy="276999"/>
          </a:xfrm>
          <a:prstGeom prst="rect">
            <a:avLst/>
          </a:prstGeom>
          <a:noFill/>
        </p:spPr>
        <p:txBody>
          <a:bodyPr wrap="square" rtlCol="0">
            <a:spAutoFit/>
          </a:bodyPr>
          <a:lstStyle/>
          <a:p>
            <a:r>
              <a:rPr lang="en-US" sz="1200">
                <a:solidFill>
                  <a:prstClr val="black"/>
                </a:solidFill>
                <a:ea typeface="Tahoma" panose="020B0604030504040204" pitchFamily="34" charset="0"/>
                <a:cs typeface="Tahoma" panose="020B0604030504040204" pitchFamily="34" charset="0"/>
              </a:rPr>
              <a:t>Percent</a:t>
            </a:r>
          </a:p>
        </p:txBody>
      </p:sp>
      <p:sp>
        <p:nvSpPr>
          <p:cNvPr id="19" name="TextBox 18">
            <a:extLst>
              <a:ext uri="{FF2B5EF4-FFF2-40B4-BE49-F238E27FC236}">
                <a16:creationId xmlns:a16="http://schemas.microsoft.com/office/drawing/2014/main" id="{F3F311ED-6F01-489D-8181-8D1F91711223}"/>
              </a:ext>
            </a:extLst>
          </p:cNvPr>
          <p:cNvSpPr txBox="1"/>
          <p:nvPr/>
        </p:nvSpPr>
        <p:spPr>
          <a:xfrm>
            <a:off x="2011486" y="1759275"/>
            <a:ext cx="2595710" cy="461665"/>
          </a:xfrm>
          <a:prstGeom prst="rect">
            <a:avLst/>
          </a:prstGeom>
          <a:noFill/>
        </p:spPr>
        <p:txBody>
          <a:bodyPr wrap="square" rtlCol="0">
            <a:spAutoFit/>
          </a:bodyPr>
          <a:lstStyle/>
          <a:p>
            <a:r>
              <a:rPr lang="en-US" sz="1200"/>
              <a:t>Medicaid expansion states</a:t>
            </a:r>
          </a:p>
          <a:p>
            <a:r>
              <a:rPr lang="en-US" sz="1200"/>
              <a:t>as of January 1, 2018</a:t>
            </a:r>
          </a:p>
        </p:txBody>
      </p:sp>
      <p:sp>
        <p:nvSpPr>
          <p:cNvPr id="20" name="Oval 19">
            <a:extLst>
              <a:ext uri="{FF2B5EF4-FFF2-40B4-BE49-F238E27FC236}">
                <a16:creationId xmlns:a16="http://schemas.microsoft.com/office/drawing/2014/main" id="{0F7457AD-B7D2-45BD-92E7-C5D2B8670A69}"/>
              </a:ext>
            </a:extLst>
          </p:cNvPr>
          <p:cNvSpPr/>
          <p:nvPr/>
        </p:nvSpPr>
        <p:spPr>
          <a:xfrm>
            <a:off x="1828606" y="1892259"/>
            <a:ext cx="182880" cy="18288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TextBox 4">
            <a:extLst>
              <a:ext uri="{FF2B5EF4-FFF2-40B4-BE49-F238E27FC236}">
                <a16:creationId xmlns:a16="http://schemas.microsoft.com/office/drawing/2014/main" id="{98056C82-157D-4FEA-B9DF-5673D09E45BB}"/>
              </a:ext>
            </a:extLst>
          </p:cNvPr>
          <p:cNvSpPr txBox="1"/>
          <p:nvPr/>
        </p:nvSpPr>
        <p:spPr>
          <a:xfrm>
            <a:off x="2011486" y="2203645"/>
            <a:ext cx="275144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Non-Medicaid expansion states </a:t>
            </a:r>
          </a:p>
          <a:p>
            <a:r>
              <a:rPr lang="en-US" sz="1200"/>
              <a:t>as of January 1, 2018</a:t>
            </a:r>
          </a:p>
        </p:txBody>
      </p:sp>
      <p:sp>
        <p:nvSpPr>
          <p:cNvPr id="22" name="Oval 21">
            <a:extLst>
              <a:ext uri="{FF2B5EF4-FFF2-40B4-BE49-F238E27FC236}">
                <a16:creationId xmlns:a16="http://schemas.microsoft.com/office/drawing/2014/main" id="{49AAE6DD-B25C-4DB1-996D-881543566468}"/>
              </a:ext>
            </a:extLst>
          </p:cNvPr>
          <p:cNvSpPr/>
          <p:nvPr/>
        </p:nvSpPr>
        <p:spPr>
          <a:xfrm>
            <a:off x="1828606" y="2329136"/>
            <a:ext cx="182880" cy="18288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5411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6" y="1081767"/>
            <a:ext cx="8595360" cy="3867911"/>
          </a:xfrm>
          <a:prstGeom prst="rect">
            <a:avLst/>
          </a:prstGeom>
        </p:spPr>
      </p:pic>
      <p:sp>
        <p:nvSpPr>
          <p:cNvPr id="2" name="Title 1"/>
          <p:cNvSpPr>
            <a:spLocks noGrp="1"/>
          </p:cNvSpPr>
          <p:nvPr>
            <p:ph type="ctrTitle"/>
          </p:nvPr>
        </p:nvSpPr>
        <p:spPr/>
        <p:txBody>
          <a:bodyPr/>
          <a:lstStyle/>
          <a:p>
            <a:r>
              <a:rPr lang="en-US"/>
              <a:t>Adults in 15 states were more likely to avoid care because of cost concerns after 2016</a:t>
            </a:r>
          </a:p>
        </p:txBody>
      </p:sp>
      <p:sp>
        <p:nvSpPr>
          <p:cNvPr id="3" name="Text Placeholder 2"/>
          <p:cNvSpPr>
            <a:spLocks noGrp="1"/>
          </p:cNvSpPr>
          <p:nvPr>
            <p:ph type="body" sz="quarter" idx="21"/>
          </p:nvPr>
        </p:nvSpPr>
        <p:spPr/>
        <p:txBody>
          <a:bodyPr/>
          <a:lstStyle/>
          <a:p>
            <a:r>
              <a:rPr lang="en-US"/>
              <a:t>Notes: Adults ages 18 and older. D.C. not included in legend counts </a:t>
            </a:r>
          </a:p>
          <a:p>
            <a:r>
              <a:rPr lang="en-US"/>
              <a:t>Data: 2014–2018 Behavioral Risk Factor Surveillance System (BRFSS).</a:t>
            </a:r>
          </a:p>
        </p:txBody>
      </p:sp>
      <p:sp>
        <p:nvSpPr>
          <p:cNvPr id="6" name="TextBox 5"/>
          <p:cNvSpPr txBox="1"/>
          <p:nvPr/>
        </p:nvSpPr>
        <p:spPr>
          <a:xfrm>
            <a:off x="1267493" y="1415390"/>
            <a:ext cx="2647281" cy="461665"/>
          </a:xfrm>
          <a:prstGeom prst="rect">
            <a:avLst/>
          </a:prstGeom>
          <a:noFill/>
        </p:spPr>
        <p:txBody>
          <a:bodyPr wrap="square" rtlCol="0">
            <a:spAutoFit/>
          </a:bodyPr>
          <a:lstStyle/>
          <a:p>
            <a:pPr algn="ctr"/>
            <a:r>
              <a:rPr lang="en-US" sz="1200"/>
              <a:t>Average annual change</a:t>
            </a:r>
          </a:p>
          <a:p>
            <a:pPr algn="ctr"/>
            <a:r>
              <a:rPr lang="en-US" sz="1200"/>
              <a:t>2014 to 2016</a:t>
            </a:r>
          </a:p>
        </p:txBody>
      </p:sp>
      <p:sp>
        <p:nvSpPr>
          <p:cNvPr id="7" name="Oval 6"/>
          <p:cNvSpPr/>
          <p:nvPr/>
        </p:nvSpPr>
        <p:spPr bwMode="gray">
          <a:xfrm>
            <a:off x="1080135" y="5202012"/>
            <a:ext cx="182880" cy="18288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8" name="TextBox 7"/>
          <p:cNvSpPr txBox="1"/>
          <p:nvPr/>
        </p:nvSpPr>
        <p:spPr bwMode="gray">
          <a:xfrm>
            <a:off x="1263014" y="5087111"/>
            <a:ext cx="2851785"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Worsening: Adults with cost barriers rose by 2% or more per year </a:t>
            </a:r>
            <a:r>
              <a:rPr lang="en-US">
                <a:solidFill>
                  <a:srgbClr val="4C515A"/>
                </a:solidFill>
              </a:rPr>
              <a:t>(6 states)</a:t>
            </a:r>
          </a:p>
        </p:txBody>
      </p:sp>
      <p:sp>
        <p:nvSpPr>
          <p:cNvPr id="9" name="Oval 8"/>
          <p:cNvSpPr/>
          <p:nvPr/>
        </p:nvSpPr>
        <p:spPr bwMode="gray">
          <a:xfrm>
            <a:off x="1080135" y="4766825"/>
            <a:ext cx="182880" cy="182880"/>
          </a:xfrm>
          <a:prstGeom prst="ellipse">
            <a:avLst/>
          </a:prstGeom>
          <a:solidFill>
            <a:srgbClr val="E6E7E8"/>
          </a:soli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0" name="TextBox 9"/>
          <p:cNvSpPr txBox="1"/>
          <p:nvPr/>
        </p:nvSpPr>
        <p:spPr bwMode="gray">
          <a:xfrm>
            <a:off x="1263015" y="4661643"/>
            <a:ext cx="274320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No change: </a:t>
            </a:r>
            <a:r>
              <a:rPr lang="en-US">
                <a:solidFill>
                  <a:srgbClr val="4C515A"/>
                </a:solidFill>
              </a:rPr>
              <a:t>Less than 2% per year annual change (9 states)</a:t>
            </a:r>
          </a:p>
        </p:txBody>
      </p:sp>
      <p:sp>
        <p:nvSpPr>
          <p:cNvPr id="11" name="Oval 10"/>
          <p:cNvSpPr/>
          <p:nvPr/>
        </p:nvSpPr>
        <p:spPr bwMode="gray">
          <a:xfrm>
            <a:off x="1080135" y="4348654"/>
            <a:ext cx="182880" cy="182880"/>
          </a:xfrm>
          <a:prstGeom prst="ellipse">
            <a:avLst/>
          </a:prstGeom>
          <a:solidFill>
            <a:srgbClr val="23A0F8">
              <a:alpha val="80000"/>
            </a:srgbClr>
          </a:solidFill>
          <a:ln w="6350">
            <a:solidFill>
              <a:schemeClr val="accent1">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2" name="TextBox 11"/>
          <p:cNvSpPr txBox="1"/>
          <p:nvPr/>
        </p:nvSpPr>
        <p:spPr bwMode="gray">
          <a:xfrm>
            <a:off x="1263015" y="4233754"/>
            <a:ext cx="292608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Improving: Adults with cost barriers fell by 2% or more per year </a:t>
            </a:r>
            <a:r>
              <a:rPr lang="en-US">
                <a:solidFill>
                  <a:srgbClr val="4C515A"/>
                </a:solidFill>
              </a:rPr>
              <a:t>(35 states)</a:t>
            </a:r>
          </a:p>
        </p:txBody>
      </p:sp>
      <p:sp>
        <p:nvSpPr>
          <p:cNvPr id="13" name="TextBox 12"/>
          <p:cNvSpPr txBox="1"/>
          <p:nvPr/>
        </p:nvSpPr>
        <p:spPr>
          <a:xfrm>
            <a:off x="5607224" y="1420263"/>
            <a:ext cx="2746201" cy="461665"/>
          </a:xfrm>
          <a:prstGeom prst="rect">
            <a:avLst/>
          </a:prstGeom>
          <a:noFill/>
        </p:spPr>
        <p:txBody>
          <a:bodyPr wrap="square" rtlCol="0">
            <a:spAutoFit/>
          </a:bodyPr>
          <a:lstStyle/>
          <a:p>
            <a:pPr algn="ctr"/>
            <a:r>
              <a:rPr lang="en-US" sz="1200"/>
              <a:t>Average annual change  </a:t>
            </a:r>
          </a:p>
          <a:p>
            <a:pPr algn="ctr"/>
            <a:r>
              <a:rPr lang="en-US" sz="1200"/>
              <a:t>2016 to 2018</a:t>
            </a:r>
          </a:p>
        </p:txBody>
      </p:sp>
      <p:sp>
        <p:nvSpPr>
          <p:cNvPr id="14" name="Oval 13"/>
          <p:cNvSpPr/>
          <p:nvPr/>
        </p:nvSpPr>
        <p:spPr bwMode="gray">
          <a:xfrm>
            <a:off x="5423535" y="5202012"/>
            <a:ext cx="182880" cy="18288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5" name="TextBox 14"/>
          <p:cNvSpPr txBox="1"/>
          <p:nvPr/>
        </p:nvSpPr>
        <p:spPr bwMode="gray">
          <a:xfrm>
            <a:off x="5606415" y="5095275"/>
            <a:ext cx="284226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Worsening: Adults with cost barriers rose by 2% or more per year </a:t>
            </a:r>
            <a:r>
              <a:rPr lang="en-US">
                <a:solidFill>
                  <a:srgbClr val="4C515A"/>
                </a:solidFill>
              </a:rPr>
              <a:t>(15 states)</a:t>
            </a:r>
          </a:p>
        </p:txBody>
      </p:sp>
      <p:sp>
        <p:nvSpPr>
          <p:cNvPr id="16" name="Oval 15"/>
          <p:cNvSpPr/>
          <p:nvPr/>
        </p:nvSpPr>
        <p:spPr bwMode="gray">
          <a:xfrm>
            <a:off x="5423535" y="4766825"/>
            <a:ext cx="182880" cy="182880"/>
          </a:xfrm>
          <a:prstGeom prst="ellipse">
            <a:avLst/>
          </a:prstGeom>
          <a:solidFill>
            <a:srgbClr val="E6E7E8">
              <a:alpha val="60000"/>
            </a:srgbClr>
          </a:soli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7" name="TextBox 16"/>
          <p:cNvSpPr txBox="1"/>
          <p:nvPr/>
        </p:nvSpPr>
        <p:spPr bwMode="gray">
          <a:xfrm>
            <a:off x="5606415" y="4669807"/>
            <a:ext cx="274320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No change: </a:t>
            </a:r>
            <a:r>
              <a:rPr lang="en-US">
                <a:solidFill>
                  <a:srgbClr val="4C515A"/>
                </a:solidFill>
              </a:rPr>
              <a:t>Less than 2% per year annual change (21 states)</a:t>
            </a:r>
          </a:p>
        </p:txBody>
      </p:sp>
      <p:sp>
        <p:nvSpPr>
          <p:cNvPr id="18" name="Oval 17"/>
          <p:cNvSpPr/>
          <p:nvPr/>
        </p:nvSpPr>
        <p:spPr bwMode="gray">
          <a:xfrm>
            <a:off x="5423535" y="4348654"/>
            <a:ext cx="182880" cy="182880"/>
          </a:xfrm>
          <a:prstGeom prst="ellipse">
            <a:avLst/>
          </a:prstGeom>
          <a:solidFill>
            <a:srgbClr val="23A0F8">
              <a:alpha val="80000"/>
            </a:srgbClr>
          </a:solidFill>
          <a:ln w="6350">
            <a:solidFill>
              <a:schemeClr val="accent1">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a:solidFill>
                <a:prstClr val="white"/>
              </a:solidFill>
            </a:endParaRPr>
          </a:p>
        </p:txBody>
      </p:sp>
      <p:sp>
        <p:nvSpPr>
          <p:cNvPr id="19" name="TextBox 18"/>
          <p:cNvSpPr txBox="1"/>
          <p:nvPr/>
        </p:nvSpPr>
        <p:spPr bwMode="gray">
          <a:xfrm>
            <a:off x="5606415" y="4241918"/>
            <a:ext cx="284226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a:t>Improving: Adults with cost barriers fell by 2% or more per year </a:t>
            </a:r>
            <a:r>
              <a:rPr lang="en-US">
                <a:solidFill>
                  <a:srgbClr val="4C515A"/>
                </a:solidFill>
              </a:rPr>
              <a:t>(14 states)</a:t>
            </a:r>
          </a:p>
        </p:txBody>
      </p:sp>
      <p:sp>
        <p:nvSpPr>
          <p:cNvPr id="20" name="Text Placeholder 3">
            <a:extLst>
              <a:ext uri="{FF2B5EF4-FFF2-40B4-BE49-F238E27FC236}">
                <a16:creationId xmlns:a16="http://schemas.microsoft.com/office/drawing/2014/main" id="{440F2CC4-CF48-404A-B071-1D4F5A093505}"/>
              </a:ext>
            </a:extLst>
          </p:cNvPr>
          <p:cNvSpPr>
            <a:spLocks noGrp="1"/>
          </p:cNvSpPr>
          <p:nvPr>
            <p:ph type="body" sz="quarter" idx="22"/>
          </p:nvPr>
        </p:nvSpPr>
        <p:spPr>
          <a:xfrm>
            <a:off x="7282094" y="60753"/>
            <a:ext cx="1713988" cy="298476"/>
          </a:xfrm>
        </p:spPr>
        <p:txBody>
          <a:bodyPr/>
          <a:lstStyle/>
          <a:p>
            <a:r>
              <a:rPr lang="en-US"/>
              <a:t>Exhibit </a:t>
            </a:r>
            <a:fld id="{9BB65A99-8AB6-4FF8-833E-92AD086BFE7A}" type="slidenum">
              <a:rPr lang="en-US" smtClean="0"/>
              <a:t>18</a:t>
            </a:fld>
            <a:endParaRPr lang="en-US"/>
          </a:p>
        </p:txBody>
      </p:sp>
    </p:spTree>
    <p:extLst>
      <p:ext uri="{BB962C8B-B14F-4D97-AF65-F5344CB8AC3E}">
        <p14:creationId xmlns:p14="http://schemas.microsoft.com/office/powerpoint/2010/main" val="149685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492F4B-42C7-46E2-9DC3-D68F66464C3B}"/>
              </a:ext>
            </a:extLst>
          </p:cNvPr>
          <p:cNvGrpSpPr/>
          <p:nvPr/>
        </p:nvGrpSpPr>
        <p:grpSpPr>
          <a:xfrm>
            <a:off x="4038864" y="1835472"/>
            <a:ext cx="974146" cy="276999"/>
            <a:chOff x="1028605" y="1553013"/>
            <a:chExt cx="974146" cy="276999"/>
          </a:xfrm>
        </p:grpSpPr>
        <p:sp>
          <p:nvSpPr>
            <p:cNvPr id="18" name="TextBox 17">
              <a:extLst>
                <a:ext uri="{FF2B5EF4-FFF2-40B4-BE49-F238E27FC236}">
                  <a16:creationId xmlns:a16="http://schemas.microsoft.com/office/drawing/2014/main" id="{6347FA56-59CF-43AC-9E6C-6B1EB4D78C02}"/>
                </a:ext>
              </a:extLst>
            </p:cNvPr>
            <p:cNvSpPr txBox="1"/>
            <p:nvPr/>
          </p:nvSpPr>
          <p:spPr bwMode="gray">
            <a:xfrm>
              <a:off x="1193857" y="1553013"/>
              <a:ext cx="808894" cy="276999"/>
            </a:xfrm>
            <a:prstGeom prst="rect">
              <a:avLst/>
            </a:prstGeom>
            <a:noFill/>
          </p:spPr>
          <p:txBody>
            <a:bodyPr wrap="square" rtlCol="0">
              <a:spAutoFit/>
            </a:bodyPr>
            <a:lstStyle/>
            <a:p>
              <a:r>
                <a:rPr lang="en-US" sz="1200">
                  <a:ea typeface="Tahoma" panose="020B0604030504040204" pitchFamily="34" charset="0"/>
                  <a:cs typeface="Tahoma" panose="020B0604030504040204" pitchFamily="34" charset="0"/>
                </a:rPr>
                <a:t>Black</a:t>
              </a:r>
            </a:p>
          </p:txBody>
        </p:sp>
        <p:sp>
          <p:nvSpPr>
            <p:cNvPr id="26" name="Oval 25">
              <a:extLst>
                <a:ext uri="{FF2B5EF4-FFF2-40B4-BE49-F238E27FC236}">
                  <a16:creationId xmlns:a16="http://schemas.microsoft.com/office/drawing/2014/main" id="{3DD585B4-31C4-4D9E-BD79-8666F6002773}"/>
                </a:ext>
              </a:extLst>
            </p:cNvPr>
            <p:cNvSpPr/>
            <p:nvPr/>
          </p:nvSpPr>
          <p:spPr bwMode="gray">
            <a:xfrm>
              <a:off x="1028605" y="1594036"/>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Title 4"/>
          <p:cNvSpPr>
            <a:spLocks noGrp="1"/>
          </p:cNvSpPr>
          <p:nvPr>
            <p:ph type="ctrTitle"/>
          </p:nvPr>
        </p:nvSpPr>
        <p:spPr>
          <a:xfrm>
            <a:off x="165314" y="354485"/>
            <a:ext cx="8838200" cy="947956"/>
          </a:xfrm>
        </p:spPr>
        <p:txBody>
          <a:bodyPr lIns="91440" tIns="45720" rIns="91440" bIns="45720" anchor="t" anchorCtr="0">
            <a:noAutofit/>
          </a:bodyPr>
          <a:lstStyle/>
          <a:p>
            <a:r>
              <a:rPr lang="en-US" sz="2300">
                <a:solidFill>
                  <a:schemeClr val="tx1"/>
                </a:solidFill>
                <a:ea typeface="Tahoma" panose="020B0604030504040204" pitchFamily="34" charset="0"/>
                <a:cs typeface="Tahoma" panose="020B0604030504040204" pitchFamily="34" charset="0"/>
              </a:rPr>
              <a:t>In 17 states, there was at least a five-point disparity in the uninsured rate between white and both Black and Hispanic adults</a:t>
            </a:r>
            <a:endParaRPr lang="en-US" sz="2300" b="0">
              <a:ea typeface="Tahoma" panose="020B0604030504040204" pitchFamily="34" charset="0"/>
              <a:cs typeface="Tahoma" panose="020B0604030504040204" pitchFamily="34" charset="0"/>
            </a:endParaRPr>
          </a:p>
        </p:txBody>
      </p:sp>
      <p:sp>
        <p:nvSpPr>
          <p:cNvPr id="15" name="Text Placeholder 14"/>
          <p:cNvSpPr>
            <a:spLocks noGrp="1"/>
          </p:cNvSpPr>
          <p:nvPr>
            <p:ph type="body" sz="quarter" idx="21"/>
          </p:nvPr>
        </p:nvSpPr>
        <p:spPr>
          <a:xfrm>
            <a:off x="157150" y="5697171"/>
            <a:ext cx="8838199" cy="399999"/>
          </a:xfrm>
        </p:spPr>
        <p:txBody>
          <a:bodyPr/>
          <a:lstStyle/>
          <a:p>
            <a:r>
              <a:rPr lang="en-US"/>
              <a:t>Notes: States arranged in order of the uninsured rate for white adults. Nonelderly adults are between 19 and 64 years of age. Alaska, Montana, Maine, North Dakota, Vermont and the District of Columbia do not have sufficient sample size for at least two of the races or ethnicities. Rhode Island, Hawaii, New Hampshire, New Mexico, Utah, South Dakota, West Virginia, Wyoming and Idaho do not have sufficient sample size for one of the races or ethnicities.</a:t>
            </a:r>
            <a:br>
              <a:rPr lang="en-US"/>
            </a:br>
            <a:r>
              <a:rPr lang="en-US"/>
              <a:t>Data: U.S. Census Bureau, 2018 1-Year American Community Survey, Public Use Microdata Sample (ACS PUMS).</a:t>
            </a:r>
          </a:p>
        </p:txBody>
      </p:sp>
      <p:sp>
        <p:nvSpPr>
          <p:cNvPr id="16" name="Text Placeholder 15"/>
          <p:cNvSpPr>
            <a:spLocks noGrp="1"/>
          </p:cNvSpPr>
          <p:nvPr>
            <p:ph type="body" sz="quarter" idx="22"/>
          </p:nvPr>
        </p:nvSpPr>
        <p:spPr/>
        <p:txBody>
          <a:bodyPr/>
          <a:lstStyle/>
          <a:p>
            <a:r>
              <a:rPr lang="en-US"/>
              <a:t>Exhibit </a:t>
            </a:r>
            <a:fld id="{A3BE9983-134F-42CD-967F-6840D9AB529F}" type="slidenum">
              <a:rPr lang="en-US" smtClean="0"/>
              <a:t>19</a:t>
            </a:fld>
            <a:endParaRPr lang="en-US"/>
          </a:p>
        </p:txBody>
      </p:sp>
      <p:graphicFrame>
        <p:nvGraphicFramePr>
          <p:cNvPr id="14" name="Chart 13">
            <a:extLst>
              <a:ext uri="{FF2B5EF4-FFF2-40B4-BE49-F238E27FC236}">
                <a16:creationId xmlns:a16="http://schemas.microsoft.com/office/drawing/2014/main" id="{3280BC3F-4498-4C76-A70A-600DBC96F46D}"/>
              </a:ext>
            </a:extLst>
          </p:cNvPr>
          <p:cNvGraphicFramePr/>
          <p:nvPr>
            <p:extLst>
              <p:ext uri="{D42A27DB-BD31-4B8C-83A1-F6EECF244321}">
                <p14:modId xmlns:p14="http://schemas.microsoft.com/office/powerpoint/2010/main" val="3679744632"/>
              </p:ext>
            </p:extLst>
          </p:nvPr>
        </p:nvGraphicFramePr>
        <p:xfrm>
          <a:off x="51957" y="1889553"/>
          <a:ext cx="8718370" cy="350343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DDFB069-D09A-4FD3-AFB8-86B51E6050B9}"/>
              </a:ext>
            </a:extLst>
          </p:cNvPr>
          <p:cNvSpPr txBox="1"/>
          <p:nvPr/>
        </p:nvSpPr>
        <p:spPr bwMode="gray">
          <a:xfrm>
            <a:off x="5013010" y="1830438"/>
            <a:ext cx="828713" cy="276999"/>
          </a:xfrm>
          <a:prstGeom prst="rect">
            <a:avLst/>
          </a:prstGeom>
          <a:noFill/>
        </p:spPr>
        <p:txBody>
          <a:bodyPr wrap="square" rtlCol="0">
            <a:spAutoFit/>
          </a:bodyPr>
          <a:lstStyle/>
          <a:p>
            <a:r>
              <a:rPr lang="en-US" sz="1200">
                <a:ea typeface="Tahoma" panose="020B0604030504040204" pitchFamily="34" charset="0"/>
                <a:cs typeface="Tahoma" panose="020B0604030504040204" pitchFamily="34" charset="0"/>
              </a:rPr>
              <a:t>Hispanic</a:t>
            </a:r>
          </a:p>
        </p:txBody>
      </p:sp>
      <p:sp>
        <p:nvSpPr>
          <p:cNvPr id="25" name="Oval 24">
            <a:extLst>
              <a:ext uri="{FF2B5EF4-FFF2-40B4-BE49-F238E27FC236}">
                <a16:creationId xmlns:a16="http://schemas.microsoft.com/office/drawing/2014/main" id="{D0E64A86-0A0D-4F62-849B-40FCC0A32ED7}"/>
              </a:ext>
            </a:extLst>
          </p:cNvPr>
          <p:cNvSpPr/>
          <p:nvPr/>
        </p:nvSpPr>
        <p:spPr bwMode="gray">
          <a:xfrm>
            <a:off x="4830130" y="1881583"/>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id="{78E483D2-83EE-4862-A373-0BC448CB8122}"/>
              </a:ext>
            </a:extLst>
          </p:cNvPr>
          <p:cNvSpPr txBox="1"/>
          <p:nvPr/>
        </p:nvSpPr>
        <p:spPr>
          <a:xfrm>
            <a:off x="18411" y="1485907"/>
            <a:ext cx="1010194" cy="276999"/>
          </a:xfrm>
          <a:prstGeom prst="rect">
            <a:avLst/>
          </a:prstGeom>
          <a:noFill/>
        </p:spPr>
        <p:txBody>
          <a:bodyPr wrap="square" rtlCol="0">
            <a:spAutoFit/>
          </a:bodyPr>
          <a:lstStyle/>
          <a:p>
            <a:r>
              <a:rPr lang="en-US" sz="1200">
                <a:ea typeface="Tahoma" panose="020B0604030504040204" pitchFamily="34" charset="0"/>
                <a:cs typeface="Tahoma" panose="020B0604030504040204" pitchFamily="34" charset="0"/>
              </a:rPr>
              <a:t>Percent</a:t>
            </a:r>
          </a:p>
        </p:txBody>
      </p:sp>
      <p:grpSp>
        <p:nvGrpSpPr>
          <p:cNvPr id="6" name="Group 5">
            <a:extLst>
              <a:ext uri="{FF2B5EF4-FFF2-40B4-BE49-F238E27FC236}">
                <a16:creationId xmlns:a16="http://schemas.microsoft.com/office/drawing/2014/main" id="{CC665930-847D-43EF-9A86-54BC43401843}"/>
              </a:ext>
            </a:extLst>
          </p:cNvPr>
          <p:cNvGrpSpPr/>
          <p:nvPr/>
        </p:nvGrpSpPr>
        <p:grpSpPr>
          <a:xfrm>
            <a:off x="3146612" y="1835472"/>
            <a:ext cx="974146" cy="276999"/>
            <a:chOff x="1028605" y="1834152"/>
            <a:chExt cx="974146" cy="276999"/>
          </a:xfrm>
        </p:grpSpPr>
        <p:sp>
          <p:nvSpPr>
            <p:cNvPr id="28" name="TextBox 27">
              <a:extLst>
                <a:ext uri="{FF2B5EF4-FFF2-40B4-BE49-F238E27FC236}">
                  <a16:creationId xmlns:a16="http://schemas.microsoft.com/office/drawing/2014/main" id="{2736304E-B99C-4C9E-B4B0-A253096F27F7}"/>
                </a:ext>
              </a:extLst>
            </p:cNvPr>
            <p:cNvSpPr txBox="1"/>
            <p:nvPr/>
          </p:nvSpPr>
          <p:spPr bwMode="gray">
            <a:xfrm>
              <a:off x="1193857" y="1834152"/>
              <a:ext cx="808894" cy="276999"/>
            </a:xfrm>
            <a:prstGeom prst="rect">
              <a:avLst/>
            </a:prstGeom>
            <a:noFill/>
          </p:spPr>
          <p:txBody>
            <a:bodyPr wrap="square" rtlCol="0">
              <a:spAutoFit/>
            </a:bodyPr>
            <a:lstStyle/>
            <a:p>
              <a:r>
                <a:rPr lang="en-US" sz="1200">
                  <a:ea typeface="Tahoma" panose="020B0604030504040204" pitchFamily="34" charset="0"/>
                  <a:cs typeface="Tahoma" panose="020B0604030504040204" pitchFamily="34" charset="0"/>
                </a:rPr>
                <a:t>White</a:t>
              </a:r>
            </a:p>
          </p:txBody>
        </p:sp>
        <p:sp>
          <p:nvSpPr>
            <p:cNvPr id="29" name="Oval 28">
              <a:extLst>
                <a:ext uri="{FF2B5EF4-FFF2-40B4-BE49-F238E27FC236}">
                  <a16:creationId xmlns:a16="http://schemas.microsoft.com/office/drawing/2014/main" id="{B8C3A33B-2336-4EC6-89CC-12A8B6117FB9}"/>
                </a:ext>
              </a:extLst>
            </p:cNvPr>
            <p:cNvSpPr/>
            <p:nvPr/>
          </p:nvSpPr>
          <p:spPr bwMode="gray">
            <a:xfrm>
              <a:off x="1028605" y="1875175"/>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390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3200">
                <a:latin typeface="Georgia" panose="02040502050405020303" pitchFamily="18" charset="0"/>
              </a:rPr>
              <a:t>Results from the 2020 Scorecard on State Health System Performance</a:t>
            </a:r>
          </a:p>
        </p:txBody>
      </p:sp>
      <p:sp>
        <p:nvSpPr>
          <p:cNvPr id="9" name="Text Placeholder 8"/>
          <p:cNvSpPr>
            <a:spLocks noGrp="1"/>
          </p:cNvSpPr>
          <p:nvPr>
            <p:ph type="body" sz="quarter" idx="22"/>
          </p:nvPr>
        </p:nvSpPr>
        <p:spPr/>
        <p:txBody>
          <a:bodyPr/>
          <a:lstStyle/>
          <a:p>
            <a:r>
              <a:rPr lang="en-US"/>
              <a:t>Exhibit </a:t>
            </a:r>
            <a:fld id="{CAAE890D-CCC2-42BD-B16D-E3F12AC1A9CF}" type="slidenum">
              <a:rPr lang="en-US" smtClean="0"/>
              <a:t>2</a:t>
            </a:fld>
            <a:endParaRPr lang="en-US"/>
          </a:p>
        </p:txBody>
      </p:sp>
      <p:sp>
        <p:nvSpPr>
          <p:cNvPr id="10" name="Text Placeholder 2"/>
          <p:cNvSpPr txBox="1">
            <a:spLocks/>
          </p:cNvSpPr>
          <p:nvPr/>
        </p:nvSpPr>
        <p:spPr>
          <a:xfrm>
            <a:off x="680242" y="1409694"/>
            <a:ext cx="3868340" cy="823912"/>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a:t>Online interactive report</a:t>
            </a:r>
          </a:p>
        </p:txBody>
      </p:sp>
      <p:sp>
        <p:nvSpPr>
          <p:cNvPr id="12" name="Text Placeholder 2"/>
          <p:cNvSpPr txBox="1">
            <a:spLocks/>
          </p:cNvSpPr>
          <p:nvPr/>
        </p:nvSpPr>
        <p:spPr>
          <a:xfrm>
            <a:off x="5571530" y="1411786"/>
            <a:ext cx="3868340" cy="823912"/>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a:t>Printable Version</a:t>
            </a:r>
          </a:p>
        </p:txBody>
      </p:sp>
      <p:pic>
        <p:nvPicPr>
          <p:cNvPr id="2" name="Picture 1"/>
          <p:cNvPicPr>
            <a:picLocks noChangeAspect="1"/>
          </p:cNvPicPr>
          <p:nvPr/>
        </p:nvPicPr>
        <p:blipFill>
          <a:blip r:embed="rId2"/>
          <a:stretch>
            <a:fillRect/>
          </a:stretch>
        </p:blipFill>
        <p:spPr>
          <a:xfrm>
            <a:off x="165314" y="2543229"/>
            <a:ext cx="5486400" cy="2967098"/>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a:stretch>
            <a:fillRect/>
          </a:stretch>
        </p:blipFill>
        <p:spPr>
          <a:xfrm>
            <a:off x="6134100" y="2235698"/>
            <a:ext cx="2743200" cy="34076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6658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65314" y="356637"/>
            <a:ext cx="8838200" cy="947956"/>
          </a:xfrm>
        </p:spPr>
        <p:txBody>
          <a:bodyPr/>
          <a:lstStyle/>
          <a:p>
            <a:r>
              <a:rPr lang="en-US"/>
              <a:t>Implications of Study Findings For the Pandemic</a:t>
            </a:r>
          </a:p>
        </p:txBody>
      </p:sp>
      <p:sp>
        <p:nvSpPr>
          <p:cNvPr id="3" name="Text Placeholder 2"/>
          <p:cNvSpPr>
            <a:spLocks noGrp="1"/>
          </p:cNvSpPr>
          <p:nvPr>
            <p:ph type="body" sz="quarter" idx="22"/>
          </p:nvPr>
        </p:nvSpPr>
        <p:spPr/>
        <p:txBody>
          <a:bodyPr/>
          <a:lstStyle/>
          <a:p>
            <a:r>
              <a:rPr lang="en-US"/>
              <a:t>Exhibit </a:t>
            </a:r>
            <a:fld id="{AE2F0F40-DD80-4DE7-9E1E-D28FA138C42C}" type="slidenum">
              <a:rPr lang="en-US" smtClean="0"/>
              <a:t>20</a:t>
            </a:fld>
            <a:endParaRPr lang="en-US"/>
          </a:p>
        </p:txBody>
      </p:sp>
      <p:sp>
        <p:nvSpPr>
          <p:cNvPr id="4" name="Content Placeholder 3"/>
          <p:cNvSpPr>
            <a:spLocks noGrp="1"/>
          </p:cNvSpPr>
          <p:nvPr>
            <p:ph sz="quarter" idx="23"/>
          </p:nvPr>
        </p:nvSpPr>
        <p:spPr>
          <a:xfrm>
            <a:off x="156575" y="1112808"/>
            <a:ext cx="8838200" cy="4727275"/>
          </a:xfrm>
        </p:spPr>
        <p:txBody>
          <a:bodyPr>
            <a:normAutofit fontScale="92500" lnSpcReduction="10000"/>
          </a:bodyPr>
          <a:lstStyle/>
          <a:p>
            <a:pPr marL="342900" indent="-342900"/>
            <a:r>
              <a:rPr lang="en-US" sz="1800">
                <a:ea typeface="Calibri" panose="020F0502020204030204" pitchFamily="34" charset="0"/>
                <a:cs typeface="Arial" panose="020B0604020202020204" pitchFamily="34" charset="0"/>
              </a:rPr>
              <a:t>The findings of the 2020 Scorecard show how state variation in health system performance leaves people with widely different risks of morbidity and mortality depending on where they live.  </a:t>
            </a:r>
          </a:p>
          <a:p>
            <a:pPr marL="342900" indent="-342900"/>
            <a:endParaRPr lang="en-US" sz="1800">
              <a:ea typeface="Calibri" panose="020F0502020204030204" pitchFamily="34" charset="0"/>
              <a:cs typeface="Arial" panose="020B0604020202020204" pitchFamily="34" charset="0"/>
            </a:endParaRPr>
          </a:p>
          <a:p>
            <a:pPr marL="342900" indent="-342900"/>
            <a:r>
              <a:rPr lang="en-US" sz="1800">
                <a:ea typeface="Calibri" panose="020F0502020204030204" pitchFamily="34" charset="0"/>
                <a:cs typeface="Arial" panose="020B0604020202020204" pitchFamily="34" charset="0"/>
              </a:rPr>
              <a:t>This means that the COVID-19 pandemic and the related economic crisis will affect people differently because of where they live. </a:t>
            </a:r>
          </a:p>
          <a:p>
            <a:pPr marL="342900" indent="-342900"/>
            <a:endParaRPr lang="en-US" sz="1800">
              <a:ea typeface="Calibri" panose="020F0502020204030204" pitchFamily="34" charset="0"/>
              <a:cs typeface="Arial" panose="020B0604020202020204" pitchFamily="34" charset="0"/>
            </a:endParaRPr>
          </a:p>
          <a:p>
            <a:pPr marL="342900" indent="-342900"/>
            <a:r>
              <a:rPr lang="en-US" sz="1800">
                <a:ea typeface="Calibri" panose="020F0502020204030204" pitchFamily="34" charset="0"/>
                <a:cs typeface="Arial" panose="020B0604020202020204" pitchFamily="34" charset="0"/>
              </a:rPr>
              <a:t>These two crises may also exacerbate differences in state health system performance, leaving people in poorly performing states even further behind.</a:t>
            </a:r>
          </a:p>
          <a:p>
            <a:pPr marL="0" indent="0">
              <a:buNone/>
            </a:pPr>
            <a:endParaRPr lang="en-US" sz="1800">
              <a:ea typeface="Calibri" panose="020F0502020204030204" pitchFamily="34" charset="0"/>
              <a:cs typeface="Arial" panose="020B0604020202020204" pitchFamily="34" charset="0"/>
            </a:endParaRPr>
          </a:p>
          <a:p>
            <a:pPr marL="342900" indent="-342900"/>
            <a:r>
              <a:rPr lang="en-US" sz="1800">
                <a:ea typeface="Calibri" panose="020F0502020204030204" pitchFamily="34" charset="0"/>
                <a:cs typeface="Arial" panose="020B0604020202020204" pitchFamily="34" charset="0"/>
              </a:rPr>
              <a:t>The study highlights 4 critical areas of performance which may leave people in poorly performing states particularly vulnerable, and which may be worsening: </a:t>
            </a:r>
          </a:p>
          <a:p>
            <a:pPr lvl="4">
              <a:buFont typeface="Wingdings" panose="05000000000000000000" pitchFamily="2" charset="2"/>
              <a:buChar char="§"/>
            </a:pPr>
            <a:r>
              <a:rPr lang="en-US" sz="1800">
                <a:ea typeface="Calibri" panose="020F0502020204030204" pitchFamily="34" charset="0"/>
                <a:cs typeface="Arial" panose="020B0604020202020204" pitchFamily="34" charset="0"/>
              </a:rPr>
              <a:t>coverage and access, </a:t>
            </a:r>
          </a:p>
          <a:p>
            <a:pPr lvl="4">
              <a:buFont typeface="Wingdings" panose="05000000000000000000" pitchFamily="2" charset="2"/>
              <a:buChar char="§"/>
            </a:pPr>
            <a:r>
              <a:rPr lang="en-US" sz="1800">
                <a:ea typeface="Calibri" panose="020F0502020204030204" pitchFamily="34" charset="0"/>
                <a:cs typeface="Arial" panose="020B0604020202020204" pitchFamily="34" charset="0"/>
              </a:rPr>
              <a:t>primary care investment,</a:t>
            </a:r>
          </a:p>
          <a:p>
            <a:pPr lvl="4">
              <a:buFont typeface="Wingdings" panose="05000000000000000000" pitchFamily="2" charset="2"/>
              <a:buChar char="§"/>
            </a:pPr>
            <a:r>
              <a:rPr lang="en-US" sz="1800">
                <a:ea typeface="Calibri" panose="020F0502020204030204" pitchFamily="34" charset="0"/>
                <a:cs typeface="Arial" panose="020B0604020202020204" pitchFamily="34" charset="0"/>
              </a:rPr>
              <a:t>premature deaths from treatable conditions and deaths from suicide, alcohol, and drug overdose;</a:t>
            </a:r>
          </a:p>
          <a:p>
            <a:pPr lvl="4">
              <a:buFont typeface="Wingdings" panose="05000000000000000000" pitchFamily="2" charset="2"/>
              <a:buChar char="§"/>
            </a:pPr>
            <a:r>
              <a:rPr lang="en-US" sz="1800">
                <a:ea typeface="Calibri" panose="020F0502020204030204" pitchFamily="34" charset="0"/>
                <a:cs typeface="Arial" panose="020B0604020202020204" pitchFamily="34" charset="0"/>
              </a:rPr>
              <a:t>racial inequity.   </a:t>
            </a:r>
          </a:p>
          <a:p>
            <a:pPr marL="342900" indent="-342900"/>
            <a:endParaRPr lang="en-US" sz="1800">
              <a:solidFill>
                <a:srgbClr val="4C515A"/>
              </a:solidFill>
              <a:ea typeface="Calibri" panose="020F0502020204030204" pitchFamily="34" charset="0"/>
              <a:cs typeface="Arial" panose="020B0604020202020204" pitchFamily="34" charset="0"/>
            </a:endParaRPr>
          </a:p>
          <a:p>
            <a:pPr marL="515934" lvl="1" indent="-342900"/>
            <a:endParaRPr lang="en-US" sz="1400" b="1">
              <a:solidFill>
                <a:srgbClr val="4C515A"/>
              </a:solidFill>
              <a:ea typeface="Calibri" panose="020F0502020204030204" pitchFamily="34" charset="0"/>
              <a:cs typeface="Arial" panose="020B0604020202020204" pitchFamily="34" charset="0"/>
            </a:endParaRPr>
          </a:p>
          <a:p>
            <a:pPr marL="342900" indent="-342900"/>
            <a:endParaRPr lang="en-US" sz="1800" b="1">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p>
          <a:p>
            <a:pPr marL="342900" indent="-342900"/>
            <a:endParaRPr lang="en-US" sz="1800"/>
          </a:p>
          <a:p>
            <a:endParaRPr lang="en-US" sz="1600"/>
          </a:p>
        </p:txBody>
      </p:sp>
    </p:spTree>
    <p:extLst>
      <p:ext uri="{BB962C8B-B14F-4D97-AF65-F5344CB8AC3E}">
        <p14:creationId xmlns:p14="http://schemas.microsoft.com/office/powerpoint/2010/main" val="351137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65314" y="356637"/>
            <a:ext cx="8838200" cy="947956"/>
          </a:xfrm>
        </p:spPr>
        <p:txBody>
          <a:bodyPr/>
          <a:lstStyle/>
          <a:p>
            <a:r>
              <a:rPr lang="en-US" sz="2800"/>
              <a:t>Implications of Study Findings For the Pandemic(cont.)</a:t>
            </a:r>
          </a:p>
        </p:txBody>
      </p:sp>
      <p:sp>
        <p:nvSpPr>
          <p:cNvPr id="3" name="Text Placeholder 2"/>
          <p:cNvSpPr>
            <a:spLocks noGrp="1"/>
          </p:cNvSpPr>
          <p:nvPr>
            <p:ph type="body" sz="quarter" idx="22"/>
          </p:nvPr>
        </p:nvSpPr>
        <p:spPr/>
        <p:txBody>
          <a:bodyPr/>
          <a:lstStyle/>
          <a:p>
            <a:r>
              <a:rPr lang="en-US"/>
              <a:t>Exhibit </a:t>
            </a:r>
            <a:fld id="{AE2F0F40-DD80-4DE7-9E1E-D28FA138C42C}" type="slidenum">
              <a:rPr lang="en-US" smtClean="0"/>
              <a:t>21</a:t>
            </a:fld>
            <a:endParaRPr lang="en-US"/>
          </a:p>
        </p:txBody>
      </p:sp>
      <p:sp>
        <p:nvSpPr>
          <p:cNvPr id="4" name="Content Placeholder 3"/>
          <p:cNvSpPr>
            <a:spLocks noGrp="1"/>
          </p:cNvSpPr>
          <p:nvPr>
            <p:ph sz="quarter" idx="23"/>
          </p:nvPr>
        </p:nvSpPr>
        <p:spPr>
          <a:xfrm>
            <a:off x="156575" y="1112808"/>
            <a:ext cx="8838200" cy="4727275"/>
          </a:xfrm>
        </p:spPr>
        <p:txBody>
          <a:bodyPr>
            <a:normAutofit fontScale="92500" lnSpcReduction="10000"/>
          </a:bodyPr>
          <a:lstStyle/>
          <a:p>
            <a:pPr marL="342900" lvl="0" indent="-342900">
              <a:buClr>
                <a:srgbClr val="044C7F"/>
              </a:buClr>
            </a:pPr>
            <a:r>
              <a:rPr lang="en-US" sz="1800" b="1">
                <a:ea typeface="Calibri" panose="020F0502020204030204" pitchFamily="34" charset="0"/>
                <a:cs typeface="Arial" panose="020B0604020202020204" pitchFamily="34" charset="0"/>
              </a:rPr>
              <a:t>Coverage and access</a:t>
            </a:r>
            <a:r>
              <a:rPr lang="en-US" sz="1800">
                <a:ea typeface="Calibri" panose="020F0502020204030204" pitchFamily="34" charset="0"/>
                <a:cs typeface="Arial" panose="020B0604020202020204" pitchFamily="34" charset="0"/>
              </a:rPr>
              <a:t>: </a:t>
            </a:r>
            <a:r>
              <a:rPr lang="en-US" sz="1800">
                <a:solidFill>
                  <a:srgbClr val="4C515A"/>
                </a:solidFill>
                <a:ea typeface="Calibri" panose="020F0502020204030204" pitchFamily="34" charset="0"/>
                <a:cs typeface="Arial" panose="020B0604020202020204" pitchFamily="34" charset="0"/>
              </a:rPr>
              <a:t>People who are uninsured have poor access to health care needed to treat COVID-19 and otherwise stay healthy; job losses may lead to more uninsured. </a:t>
            </a:r>
          </a:p>
          <a:p>
            <a:pPr marL="515934" lvl="1" indent="-342900">
              <a:buClr>
                <a:srgbClr val="044C7F"/>
              </a:buClr>
            </a:pPr>
            <a:r>
              <a:rPr lang="en-US" sz="1500">
                <a:solidFill>
                  <a:srgbClr val="FF0000"/>
                </a:solidFill>
                <a:ea typeface="Calibri" panose="020F0502020204030204" pitchFamily="34" charset="0"/>
                <a:cs typeface="Arial" panose="020B0604020202020204" pitchFamily="34" charset="0"/>
              </a:rPr>
              <a:t>Uninsured rates ranged from a low of 4% in DC and MA to a high of 24% in TX. </a:t>
            </a:r>
            <a:endParaRPr lang="en-US" sz="500" b="1">
              <a:solidFill>
                <a:srgbClr val="FF0000"/>
              </a:solidFill>
              <a:ea typeface="Calibri" panose="020F0502020204030204" pitchFamily="34" charset="0"/>
              <a:cs typeface="Arial" panose="020B0604020202020204" pitchFamily="34" charset="0"/>
            </a:endParaRPr>
          </a:p>
          <a:p>
            <a:pPr marL="342900" lvl="0" indent="-342900">
              <a:buClr>
                <a:srgbClr val="044C7F"/>
              </a:buClr>
            </a:pPr>
            <a:endParaRPr lang="en-US" sz="1100" b="1">
              <a:solidFill>
                <a:srgbClr val="FF0000"/>
              </a:solidFill>
              <a:ea typeface="Calibri" panose="020F0502020204030204" pitchFamily="34" charset="0"/>
              <a:cs typeface="Arial" panose="020B0604020202020204" pitchFamily="34" charset="0"/>
            </a:endParaRPr>
          </a:p>
          <a:p>
            <a:pPr marL="342900" lvl="0" indent="-342900">
              <a:buClr>
                <a:srgbClr val="044C7F"/>
              </a:buClr>
            </a:pPr>
            <a:r>
              <a:rPr lang="en-US" sz="1700" b="1">
                <a:ea typeface="Calibri" panose="020F0502020204030204" pitchFamily="34" charset="0"/>
                <a:cs typeface="Arial" panose="020B0604020202020204" pitchFamily="34" charset="0"/>
              </a:rPr>
              <a:t>Primary care </a:t>
            </a:r>
            <a:r>
              <a:rPr lang="en-US" sz="1700">
                <a:solidFill>
                  <a:srgbClr val="4C515A"/>
                </a:solidFill>
                <a:ea typeface="Calibri" panose="020F0502020204030204" pitchFamily="34" charset="0"/>
                <a:cs typeface="Arial" panose="020B0604020202020204" pitchFamily="34" charset="0"/>
              </a:rPr>
              <a:t>is essential to chronic disease management and prevention but U.S. investment was low relative to OECD countries; the pandemic is further reducing use. </a:t>
            </a:r>
          </a:p>
          <a:p>
            <a:pPr marL="515934" lvl="1" indent="-342900">
              <a:buClr>
                <a:srgbClr val="044C7F"/>
              </a:buClr>
            </a:pPr>
            <a:r>
              <a:rPr lang="en-US" sz="1500">
                <a:solidFill>
                  <a:srgbClr val="FF0000"/>
                </a:solidFill>
                <a:ea typeface="Calibri" panose="020F0502020204030204" pitchFamily="34" charset="0"/>
                <a:cs typeface="Arial" panose="020B0604020202020204" pitchFamily="34" charset="0"/>
              </a:rPr>
              <a:t>The percentage of Medicare spending on primary care varied by more than 50% across states. </a:t>
            </a:r>
          </a:p>
          <a:p>
            <a:pPr marL="342900" indent="-342900"/>
            <a:endParaRPr lang="en-US" sz="1800" b="1">
              <a:ea typeface="Calibri" panose="020F0502020204030204" pitchFamily="34" charset="0"/>
              <a:cs typeface="Arial" panose="020B0604020202020204" pitchFamily="34" charset="0"/>
            </a:endParaRPr>
          </a:p>
          <a:p>
            <a:pPr marL="342900" indent="-342900"/>
            <a:r>
              <a:rPr lang="en-US" sz="1800" b="1">
                <a:ea typeface="Calibri" panose="020F0502020204030204" pitchFamily="34" charset="0"/>
                <a:cs typeface="Arial" panose="020B0604020202020204" pitchFamily="34" charset="0"/>
              </a:rPr>
              <a:t>Premature deaths from treatable conditions and deaths from alcohol, suicide and drug overdose </a:t>
            </a:r>
            <a:r>
              <a:rPr lang="en-US" sz="1800">
                <a:ea typeface="Calibri" panose="020F0502020204030204" pitchFamily="34" charset="0"/>
                <a:cs typeface="Arial" panose="020B0604020202020204" pitchFamily="34" charset="0"/>
              </a:rPr>
              <a:t>were fueling declining life expectancy; the pandemic and economic crisis are exacerbating these trends. </a:t>
            </a:r>
          </a:p>
          <a:p>
            <a:pPr marL="515934" lvl="1" indent="-342900"/>
            <a:r>
              <a:rPr lang="en-US" sz="1500">
                <a:solidFill>
                  <a:srgbClr val="FF0000"/>
                </a:solidFill>
                <a:ea typeface="Calibri" panose="020F0502020204030204" pitchFamily="34" charset="0"/>
                <a:cs typeface="Arial" panose="020B0604020202020204" pitchFamily="34" charset="0"/>
              </a:rPr>
              <a:t>The highest rates of premature deaths from treatable conditions were in MS, OK, AR, LA,TN. </a:t>
            </a:r>
          </a:p>
          <a:p>
            <a:pPr marL="515934" lvl="1" indent="-342900"/>
            <a:r>
              <a:rPr lang="en-US" sz="1500">
                <a:solidFill>
                  <a:srgbClr val="FF0000"/>
                </a:solidFill>
                <a:ea typeface="Calibri" panose="020F0502020204030204" pitchFamily="34" charset="0"/>
                <a:cs typeface="Arial" panose="020B0604020202020204" pitchFamily="34" charset="0"/>
              </a:rPr>
              <a:t>The highest rates of death from drug overdose were in 12 states in the Mid-Atlantic and Northeast.</a:t>
            </a:r>
          </a:p>
          <a:p>
            <a:pPr marL="342900" indent="-342900"/>
            <a:endParaRPr lang="en-US" sz="1800">
              <a:ea typeface="Calibri" panose="020F0502020204030204" pitchFamily="34" charset="0"/>
              <a:cs typeface="Arial" panose="020B0604020202020204" pitchFamily="34" charset="0"/>
            </a:endParaRPr>
          </a:p>
          <a:p>
            <a:pPr marL="342900" indent="-342900"/>
            <a:r>
              <a:rPr lang="en-US" sz="1800" b="1">
                <a:ea typeface="Calibri" panose="020F0502020204030204" pitchFamily="34" charset="0"/>
                <a:cs typeface="Arial" panose="020B0604020202020204" pitchFamily="34" charset="0"/>
              </a:rPr>
              <a:t>Racial inequity: </a:t>
            </a:r>
            <a:r>
              <a:rPr lang="en-US" sz="1800">
                <a:ea typeface="Calibri" panose="020F0502020204030204" pitchFamily="34" charset="0"/>
                <a:cs typeface="Arial" panose="020B0604020202020204" pitchFamily="34" charset="0"/>
              </a:rPr>
              <a:t>The health care system is highly unequal in its care of people of color, who have suffered disproportionately during the pandemic. </a:t>
            </a:r>
          </a:p>
          <a:p>
            <a:pPr marL="515934" lvl="1" indent="-342900"/>
            <a:r>
              <a:rPr lang="en-US" sz="1500">
                <a:solidFill>
                  <a:srgbClr val="FF0000"/>
                </a:solidFill>
                <a:ea typeface="Calibri" panose="020F0502020204030204" pitchFamily="34" charset="0"/>
                <a:cs typeface="Arial" panose="020B0604020202020204" pitchFamily="34" charset="0"/>
              </a:rPr>
              <a:t>Blacks died at 2X the rate of whites from treatable conditions; highest rates were in MS, AR, OK. </a:t>
            </a:r>
          </a:p>
          <a:p>
            <a:pPr marL="342900" indent="-342900"/>
            <a:endParaRPr lang="en-US" sz="1800" b="1">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ea typeface="Calibri" panose="020F0502020204030204" pitchFamily="34" charset="0"/>
              <a:cs typeface="Arial" panose="020B0604020202020204" pitchFamily="34" charset="0"/>
            </a:endParaRPr>
          </a:p>
          <a:p>
            <a:pPr marL="342900" indent="-342900"/>
            <a:endParaRPr lang="en-US" sz="1800"/>
          </a:p>
          <a:p>
            <a:pPr marL="342900" indent="-342900"/>
            <a:endParaRPr lang="en-US" sz="1800"/>
          </a:p>
          <a:p>
            <a:endParaRPr lang="en-US" sz="1600"/>
          </a:p>
        </p:txBody>
      </p:sp>
    </p:spTree>
    <p:extLst>
      <p:ext uri="{BB962C8B-B14F-4D97-AF65-F5344CB8AC3E}">
        <p14:creationId xmlns:p14="http://schemas.microsoft.com/office/powerpoint/2010/main" val="184680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65314" y="356637"/>
            <a:ext cx="8838200" cy="947956"/>
          </a:xfrm>
        </p:spPr>
        <p:txBody>
          <a:bodyPr/>
          <a:lstStyle/>
          <a:p>
            <a:r>
              <a:rPr lang="en-US"/>
              <a:t> Looking forward</a:t>
            </a:r>
          </a:p>
        </p:txBody>
      </p:sp>
      <p:sp>
        <p:nvSpPr>
          <p:cNvPr id="3" name="Text Placeholder 2"/>
          <p:cNvSpPr>
            <a:spLocks noGrp="1"/>
          </p:cNvSpPr>
          <p:nvPr>
            <p:ph type="body" sz="quarter" idx="22"/>
          </p:nvPr>
        </p:nvSpPr>
        <p:spPr/>
        <p:txBody>
          <a:bodyPr/>
          <a:lstStyle/>
          <a:p>
            <a:r>
              <a:rPr lang="en-US"/>
              <a:t>Exhibit </a:t>
            </a:r>
            <a:fld id="{AE2F0F40-DD80-4DE7-9E1E-D28FA138C42C}" type="slidenum">
              <a:rPr lang="en-US" smtClean="0"/>
              <a:t>22</a:t>
            </a:fld>
            <a:endParaRPr lang="en-US"/>
          </a:p>
        </p:txBody>
      </p:sp>
      <p:sp>
        <p:nvSpPr>
          <p:cNvPr id="4" name="Content Placeholder 3"/>
          <p:cNvSpPr>
            <a:spLocks noGrp="1"/>
          </p:cNvSpPr>
          <p:nvPr>
            <p:ph sz="quarter" idx="23"/>
          </p:nvPr>
        </p:nvSpPr>
        <p:spPr>
          <a:xfrm>
            <a:off x="156575" y="1112808"/>
            <a:ext cx="8838200" cy="4919282"/>
          </a:xfrm>
        </p:spPr>
        <p:txBody>
          <a:bodyPr>
            <a:normAutofit fontScale="92500" lnSpcReduction="20000"/>
          </a:bodyPr>
          <a:lstStyle/>
          <a:p>
            <a:pPr marL="342900" indent="-342900"/>
            <a:r>
              <a:rPr lang="en-US" sz="1800"/>
              <a:t>With the 2020 Presidential election less than two months away, federal and state governments face the daunting task of controlling the pandemic and improving health system performance. </a:t>
            </a:r>
          </a:p>
          <a:p>
            <a:pPr marL="0" indent="0">
              <a:buNone/>
            </a:pPr>
            <a:endParaRPr lang="en-US" sz="1800"/>
          </a:p>
          <a:p>
            <a:pPr marL="342900" indent="-342900"/>
            <a:r>
              <a:rPr lang="en-US" sz="1800"/>
              <a:t>State and federal partnerships will be critical for improvement. </a:t>
            </a:r>
          </a:p>
          <a:p>
            <a:pPr marL="342900" indent="-342900"/>
            <a:endParaRPr lang="en-US" sz="1800"/>
          </a:p>
          <a:p>
            <a:pPr marL="342900" indent="-342900"/>
            <a:r>
              <a:rPr lang="en-US" sz="1800"/>
              <a:t>Expanding coverage and access to care</a:t>
            </a:r>
          </a:p>
          <a:p>
            <a:pPr marL="515934" lvl="1" indent="-342900"/>
            <a:r>
              <a:rPr lang="en-US" sz="1400"/>
              <a:t>Expanding Medicaid in the 12 states that haven’t yet or providing a federal fallback option for those eligible; </a:t>
            </a:r>
          </a:p>
          <a:p>
            <a:pPr marL="515934" lvl="1" indent="-342900"/>
            <a:r>
              <a:rPr lang="en-US" sz="1400"/>
              <a:t>Enhancing and extending the ACA marketplace subsidies for premiums and cost-sharing; </a:t>
            </a:r>
          </a:p>
          <a:p>
            <a:pPr marL="515934" lvl="1" indent="-342900"/>
            <a:r>
              <a:rPr lang="en-US" sz="1400"/>
              <a:t>Allowing more people with employer plans to purchase subsidized coverage through the marketplaces.  </a:t>
            </a:r>
          </a:p>
          <a:p>
            <a:pPr marL="173034" lvl="1" indent="0">
              <a:buNone/>
            </a:pPr>
            <a:endParaRPr lang="en-US" sz="1800"/>
          </a:p>
          <a:p>
            <a:pPr marL="342900" indent="-342900"/>
            <a:r>
              <a:rPr lang="en-US" sz="1800"/>
              <a:t>Lowering spending growth</a:t>
            </a:r>
          </a:p>
          <a:p>
            <a:pPr marL="515934" lvl="1" indent="-342900"/>
            <a:r>
              <a:rPr lang="en-US" sz="1400"/>
              <a:t>State and federal efforts to set prices paid by private insurers closer to Medicare rates;  </a:t>
            </a:r>
          </a:p>
          <a:p>
            <a:pPr marL="515934" lvl="1" indent="-342900"/>
            <a:r>
              <a:rPr lang="en-US" sz="1400"/>
              <a:t>State and federal value-based payment</a:t>
            </a:r>
            <a:r>
              <a:rPr lang="en-US" sz="1400" b="1" i="1"/>
              <a:t> </a:t>
            </a:r>
            <a:r>
              <a:rPr lang="en-US" sz="1400"/>
              <a:t>programs link provider payment to patient outcomes.</a:t>
            </a:r>
          </a:p>
          <a:p>
            <a:pPr marL="342900" indent="-342900"/>
            <a:endParaRPr lang="en-US" sz="1800"/>
          </a:p>
          <a:p>
            <a:pPr marL="342900" indent="-342900"/>
            <a:r>
              <a:rPr lang="en-US" sz="1800"/>
              <a:t>Addressing the opioid crisis and reducing preventable mortality</a:t>
            </a:r>
          </a:p>
          <a:p>
            <a:pPr marL="515934" lvl="1" indent="-342900"/>
            <a:r>
              <a:rPr lang="en-US" sz="1400"/>
              <a:t>Improving access to opioid overdose-reversal medications like naloxone;</a:t>
            </a:r>
          </a:p>
          <a:p>
            <a:pPr marL="515934" lvl="1" indent="-342900"/>
            <a:r>
              <a:rPr lang="en-US" sz="1400"/>
              <a:t>Increasing investment in primary care;</a:t>
            </a:r>
          </a:p>
          <a:p>
            <a:pPr marL="515934" lvl="1" indent="-342900"/>
            <a:r>
              <a:rPr lang="en-US" sz="1400"/>
              <a:t>Addressing structural racism in the health system.  </a:t>
            </a:r>
          </a:p>
          <a:p>
            <a:pPr marL="173034" lvl="1" indent="0">
              <a:buNone/>
            </a:pPr>
            <a:endParaRPr lang="en-US" sz="1400"/>
          </a:p>
          <a:p>
            <a:pPr marL="342900" indent="-342900"/>
            <a:r>
              <a:rPr lang="en-US" sz="1700"/>
              <a:t>Far more timely federal data collection.  </a:t>
            </a:r>
          </a:p>
        </p:txBody>
      </p:sp>
    </p:spTree>
    <p:extLst>
      <p:ext uri="{BB962C8B-B14F-4D97-AF65-F5344CB8AC3E}">
        <p14:creationId xmlns:p14="http://schemas.microsoft.com/office/powerpoint/2010/main" val="372564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50" y="354485"/>
            <a:ext cx="8838199" cy="947956"/>
          </a:xfrm>
        </p:spPr>
        <p:txBody>
          <a:bodyPr/>
          <a:lstStyle/>
          <a:p>
            <a:r>
              <a:rPr lang="en-US" sz="2000" b="1">
                <a:cs typeface="Arial" pitchFamily="34" charset="0"/>
              </a:rPr>
              <a:t>For More Information, Visit the Fund’s new Health System Data Center: </a:t>
            </a:r>
            <a:r>
              <a:rPr lang="en-US" sz="2000" b="1" u="sng">
                <a:hlinkClick r:id="rId2"/>
              </a:rPr>
              <a:t>http://datacenter.commonwealthfund.org/</a:t>
            </a:r>
            <a:endParaRPr lang="en-US" sz="2000"/>
          </a:p>
        </p:txBody>
      </p:sp>
      <p:sp>
        <p:nvSpPr>
          <p:cNvPr id="4" name="Text Placeholder 3"/>
          <p:cNvSpPr>
            <a:spLocks noGrp="1"/>
          </p:cNvSpPr>
          <p:nvPr>
            <p:ph type="body" sz="quarter" idx="22"/>
          </p:nvPr>
        </p:nvSpPr>
        <p:spPr/>
        <p:txBody>
          <a:bodyPr/>
          <a:lstStyle/>
          <a:p>
            <a:r>
              <a:rPr lang="en-US"/>
              <a:t>Exhibit </a:t>
            </a:r>
            <a:fld id="{D208FE59-8C01-4707-80EC-BD54790AF54C}" type="slidenum">
              <a:rPr lang="en-US" smtClean="0"/>
              <a:t>23</a:t>
            </a:fld>
            <a:endParaRPr lang="en-US"/>
          </a:p>
        </p:txBody>
      </p:sp>
      <p:pic>
        <p:nvPicPr>
          <p:cNvPr id="6" name="Picture 5"/>
          <p:cNvPicPr>
            <a:picLocks noChangeAspect="1"/>
          </p:cNvPicPr>
          <p:nvPr/>
        </p:nvPicPr>
        <p:blipFill>
          <a:blip r:embed="rId3"/>
          <a:stretch>
            <a:fillRect/>
          </a:stretch>
        </p:blipFill>
        <p:spPr>
          <a:xfrm>
            <a:off x="381234" y="1662504"/>
            <a:ext cx="8398783" cy="3444336"/>
          </a:xfrm>
          <a:prstGeom prst="rect">
            <a:avLst/>
          </a:prstGeom>
          <a:effectLst>
            <a:outerShdw blurRad="63500" sx="102000" sy="102000" algn="ctr" rotWithShape="0">
              <a:prstClr val="black">
                <a:alpha val="40000"/>
              </a:prstClr>
            </a:outerShdw>
          </a:effectLst>
        </p:spPr>
      </p:pic>
      <p:sp>
        <p:nvSpPr>
          <p:cNvPr id="7" name="Rectangle 6"/>
          <p:cNvSpPr/>
          <p:nvPr/>
        </p:nvSpPr>
        <p:spPr bwMode="white">
          <a:xfrm>
            <a:off x="2355011" y="6193766"/>
            <a:ext cx="6640338" cy="483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bwMode="white">
          <a:xfrm>
            <a:off x="0" y="5612921"/>
            <a:ext cx="9144000" cy="483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57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2"/>
          </p:nvPr>
        </p:nvSpPr>
        <p:spPr/>
        <p:txBody>
          <a:bodyPr/>
          <a:lstStyle/>
          <a:p>
            <a:r>
              <a:rPr lang="en-US"/>
              <a:t>Exhibit </a:t>
            </a:r>
            <a:fld id="{BBB9BDE4-19CB-458D-939B-4451E5E49B2A}" type="slidenum">
              <a:rPr lang="en-US" smtClean="0"/>
              <a:t>24</a:t>
            </a:fld>
            <a:endParaRPr lang="en-US"/>
          </a:p>
        </p:txBody>
      </p:sp>
      <p:pic>
        <p:nvPicPr>
          <p:cNvPr id="6" name="Picture 5"/>
          <p:cNvPicPr>
            <a:picLocks noChangeAspect="1"/>
          </p:cNvPicPr>
          <p:nvPr/>
        </p:nvPicPr>
        <p:blipFill>
          <a:blip r:embed="rId2"/>
          <a:stretch>
            <a:fillRect/>
          </a:stretch>
        </p:blipFill>
        <p:spPr>
          <a:xfrm>
            <a:off x="161820" y="448650"/>
            <a:ext cx="6715928" cy="2686371"/>
          </a:xfrm>
          <a:prstGeom prst="rect">
            <a:avLst/>
          </a:prstGeom>
        </p:spPr>
      </p:pic>
      <p:sp>
        <p:nvSpPr>
          <p:cNvPr id="7" name="Right Arrow 6"/>
          <p:cNvSpPr/>
          <p:nvPr/>
        </p:nvSpPr>
        <p:spPr>
          <a:xfrm rot="10800000">
            <a:off x="6913952" y="1350688"/>
            <a:ext cx="368142" cy="5195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8" name="TextBox 5"/>
          <p:cNvSpPr txBox="1">
            <a:spLocks noChangeArrowheads="1"/>
          </p:cNvSpPr>
          <p:nvPr/>
        </p:nvSpPr>
        <p:spPr bwMode="auto">
          <a:xfrm>
            <a:off x="7429500" y="856468"/>
            <a:ext cx="174199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457200" fontAlgn="base">
              <a:spcBef>
                <a:spcPts val="575"/>
              </a:spcBef>
              <a:spcAft>
                <a:spcPct val="0"/>
              </a:spcAft>
            </a:pPr>
            <a:r>
              <a:rPr lang="en-US" sz="1800">
                <a:solidFill>
                  <a:srgbClr val="455660"/>
                </a:solidFill>
              </a:rPr>
              <a:t>Interactive tools &amp; </a:t>
            </a:r>
          </a:p>
          <a:p>
            <a:pPr algn="ctr" defTabSz="457200" fontAlgn="base">
              <a:spcBef>
                <a:spcPts val="575"/>
              </a:spcBef>
              <a:spcAft>
                <a:spcPct val="0"/>
              </a:spcAft>
            </a:pPr>
            <a:r>
              <a:rPr lang="en-US" sz="1800">
                <a:solidFill>
                  <a:srgbClr val="455660"/>
                </a:solidFill>
              </a:rPr>
              <a:t>sub-population analysis</a:t>
            </a:r>
          </a:p>
        </p:txBody>
      </p:sp>
      <p:pic>
        <p:nvPicPr>
          <p:cNvPr id="9" name="Picture 8"/>
          <p:cNvPicPr>
            <a:picLocks noChangeAspect="1"/>
          </p:cNvPicPr>
          <p:nvPr/>
        </p:nvPicPr>
        <p:blipFill>
          <a:blip r:embed="rId3"/>
          <a:stretch>
            <a:fillRect/>
          </a:stretch>
        </p:blipFill>
        <p:spPr>
          <a:xfrm>
            <a:off x="2574451" y="3252158"/>
            <a:ext cx="6416771" cy="2665830"/>
          </a:xfrm>
          <a:prstGeom prst="rect">
            <a:avLst/>
          </a:prstGeom>
        </p:spPr>
      </p:pic>
      <p:sp>
        <p:nvSpPr>
          <p:cNvPr id="10" name="Right Arrow 9"/>
          <p:cNvSpPr/>
          <p:nvPr/>
        </p:nvSpPr>
        <p:spPr>
          <a:xfrm>
            <a:off x="2078615" y="4236755"/>
            <a:ext cx="368142" cy="5195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11" name="TextBox 5"/>
          <p:cNvSpPr txBox="1">
            <a:spLocks noChangeArrowheads="1"/>
          </p:cNvSpPr>
          <p:nvPr/>
        </p:nvSpPr>
        <p:spPr bwMode="auto">
          <a:xfrm>
            <a:off x="336618" y="4034867"/>
            <a:ext cx="1741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457200" fontAlgn="base">
              <a:spcBef>
                <a:spcPts val="575"/>
              </a:spcBef>
              <a:spcAft>
                <a:spcPct val="0"/>
              </a:spcAft>
            </a:pPr>
            <a:r>
              <a:rPr lang="en-US" sz="1800">
                <a:solidFill>
                  <a:srgbClr val="455660"/>
                </a:solidFill>
              </a:rPr>
              <a:t>State-specific downloadable content</a:t>
            </a:r>
          </a:p>
        </p:txBody>
      </p:sp>
    </p:spTree>
    <p:extLst>
      <p:ext uri="{BB962C8B-B14F-4D97-AF65-F5344CB8AC3E}">
        <p14:creationId xmlns:p14="http://schemas.microsoft.com/office/powerpoint/2010/main" val="2947324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5314" y="354493"/>
            <a:ext cx="8838200" cy="947956"/>
          </a:xfrm>
        </p:spPr>
        <p:txBody>
          <a:bodyPr/>
          <a:lstStyle/>
          <a:p>
            <a:r>
              <a:rPr lang="en-US"/>
              <a:t>State Health System Scorecard Methods</a:t>
            </a:r>
          </a:p>
        </p:txBody>
      </p:sp>
      <p:sp>
        <p:nvSpPr>
          <p:cNvPr id="10" name="Text Placeholder 9"/>
          <p:cNvSpPr>
            <a:spLocks noGrp="1"/>
          </p:cNvSpPr>
          <p:nvPr>
            <p:ph type="body" sz="quarter" idx="22"/>
          </p:nvPr>
        </p:nvSpPr>
        <p:spPr/>
        <p:txBody>
          <a:bodyPr/>
          <a:lstStyle/>
          <a:p>
            <a:r>
              <a:rPr lang="en-US"/>
              <a:t>Exhibit </a:t>
            </a:r>
            <a:fld id="{FF900E27-C345-4E7F-BE60-FA59D78F7816}" type="slidenum">
              <a:rPr lang="en-US" smtClean="0"/>
              <a:t>25</a:t>
            </a:fld>
            <a:endParaRPr lang="en-US"/>
          </a:p>
        </p:txBody>
      </p:sp>
      <p:sp>
        <p:nvSpPr>
          <p:cNvPr id="12" name="Content Placeholder 11"/>
          <p:cNvSpPr>
            <a:spLocks noGrp="1"/>
          </p:cNvSpPr>
          <p:nvPr>
            <p:ph sz="quarter" idx="23"/>
          </p:nvPr>
        </p:nvSpPr>
        <p:spPr>
          <a:xfrm>
            <a:off x="152400" y="1216325"/>
            <a:ext cx="8842375" cy="4770407"/>
          </a:xfrm>
        </p:spPr>
        <p:txBody>
          <a:bodyPr>
            <a:normAutofit/>
          </a:bodyPr>
          <a:lstStyle/>
          <a:p>
            <a:pPr marL="228600" lvl="0" indent="-228600" defTabSz="914400">
              <a:lnSpc>
                <a:spcPct val="90000"/>
              </a:lnSpc>
              <a:spcBef>
                <a:spcPts val="1000"/>
              </a:spcBef>
              <a:buClrTx/>
              <a:defRPr/>
            </a:pPr>
            <a:r>
              <a:rPr lang="en-US" sz="1800" kern="1200" spc="0">
                <a:solidFill>
                  <a:srgbClr val="4C515A"/>
                </a:solidFill>
                <a:latin typeface="InterFace" panose="020B0503030203020004" pitchFamily="34" charset="0"/>
              </a:rPr>
              <a:t>Goal: to provide benchmarks and trends to inform national, state and local action to improve health care system performance</a:t>
            </a:r>
          </a:p>
          <a:p>
            <a:pPr marL="228600" lvl="0" indent="-228600" defTabSz="914400">
              <a:lnSpc>
                <a:spcPct val="90000"/>
              </a:lnSpc>
              <a:spcBef>
                <a:spcPts val="1000"/>
              </a:spcBef>
              <a:buClrTx/>
              <a:defRPr/>
            </a:pPr>
            <a:r>
              <a:rPr lang="en-US" sz="1800" kern="1200" spc="0">
                <a:solidFill>
                  <a:srgbClr val="4C515A"/>
                </a:solidFill>
                <a:latin typeface="InterFace" panose="020B0503030203020004" pitchFamily="34" charset="0"/>
              </a:rPr>
              <a:t>Health System Focus: Builds on previous Scorecards</a:t>
            </a:r>
          </a:p>
          <a:p>
            <a:pPr marL="685800" lvl="1" indent="-228600" defTabSz="914400">
              <a:lnSpc>
                <a:spcPct val="110000"/>
              </a:lnSpc>
              <a:spcBef>
                <a:spcPts val="500"/>
              </a:spcBef>
              <a:buClrTx/>
              <a:buFont typeface="Arial" panose="020B0604020202020204" pitchFamily="34" charset="0"/>
              <a:buChar char="•"/>
              <a:defRPr/>
            </a:pPr>
            <a:r>
              <a:rPr lang="en-US" sz="1600" kern="1200">
                <a:latin typeface="InterFace" panose="020B0503030203020004" pitchFamily="34" charset="0"/>
              </a:rPr>
              <a:t>49</a:t>
            </a:r>
            <a:r>
              <a:rPr lang="en-US" sz="1600" kern="1200">
                <a:solidFill>
                  <a:srgbClr val="4C515A"/>
                </a:solidFill>
                <a:latin typeface="InterFace" panose="020B0503030203020004" pitchFamily="34" charset="0"/>
              </a:rPr>
              <a:t> </a:t>
            </a:r>
            <a:r>
              <a:rPr lang="en-US" sz="1600" kern="1200">
                <a:latin typeface="InterFace" panose="020B0503030203020004" pitchFamily="34" charset="0"/>
              </a:rPr>
              <a:t>indicators organized </a:t>
            </a:r>
            <a:r>
              <a:rPr lang="en-US" sz="1600" kern="1200">
                <a:solidFill>
                  <a:srgbClr val="4C515A"/>
                </a:solidFill>
                <a:latin typeface="InterFace" panose="020B0503030203020004" pitchFamily="34" charset="0"/>
              </a:rPr>
              <a:t>into 4 dimensions:</a:t>
            </a:r>
            <a:r>
              <a:rPr lang="en-US">
                <a:latin typeface="InterFace" panose="020B0503030203020004" pitchFamily="34" charset="0"/>
              </a:rPr>
              <a:t> </a:t>
            </a:r>
            <a:r>
              <a:rPr lang="en-US" sz="1600" kern="1200">
                <a:solidFill>
                  <a:srgbClr val="4C515A"/>
                </a:solidFill>
                <a:latin typeface="InterFace" panose="020B0503030203020004" pitchFamily="34" charset="0"/>
              </a:rPr>
              <a:t>Access/affordability; Prevention/treatment; Avoidable hospital use and costs; and Healthy lives</a:t>
            </a:r>
          </a:p>
          <a:p>
            <a:pPr marL="685800" lvl="1" indent="-228600" defTabSz="914400">
              <a:lnSpc>
                <a:spcPct val="110000"/>
              </a:lnSpc>
              <a:spcBef>
                <a:spcPts val="500"/>
              </a:spcBef>
              <a:buClrTx/>
              <a:buFont typeface="Arial" panose="020B0604020202020204" pitchFamily="34" charset="0"/>
              <a:buChar char="•"/>
              <a:defRPr/>
            </a:pPr>
            <a:r>
              <a:rPr lang="en-US" sz="1600" kern="1200">
                <a:latin typeface="InterFace" panose="020B0503030203020004" pitchFamily="34" charset="0"/>
              </a:rPr>
              <a:t>Income disparity </a:t>
            </a:r>
            <a:r>
              <a:rPr lang="en-US" sz="1600" kern="1200">
                <a:solidFill>
                  <a:srgbClr val="4C515A"/>
                </a:solidFill>
                <a:latin typeface="InterFace" panose="020B0503030203020004" pitchFamily="34" charset="0"/>
              </a:rPr>
              <a:t>dimension assesses a subset of indicators by income within states</a:t>
            </a:r>
          </a:p>
          <a:p>
            <a:pPr marL="685800" lvl="1" indent="-228600" defTabSz="914400">
              <a:lnSpc>
                <a:spcPct val="110000"/>
              </a:lnSpc>
              <a:spcBef>
                <a:spcPts val="500"/>
              </a:spcBef>
              <a:buClrTx/>
              <a:buFont typeface="Arial" panose="020B0604020202020204" pitchFamily="34" charset="0"/>
              <a:buChar char="•"/>
              <a:defRPr/>
            </a:pPr>
            <a:r>
              <a:rPr lang="en-US" sz="1600" kern="1200">
                <a:solidFill>
                  <a:srgbClr val="4C515A"/>
                </a:solidFill>
                <a:latin typeface="InterFace" panose="020B0503030203020004" pitchFamily="34" charset="0"/>
              </a:rPr>
              <a:t>National data sources including administrative claims, national surveys, and vital statistics available for states</a:t>
            </a:r>
          </a:p>
          <a:p>
            <a:pPr marL="228600" lvl="0" indent="-228600" defTabSz="914400">
              <a:lnSpc>
                <a:spcPct val="90000"/>
              </a:lnSpc>
              <a:spcBef>
                <a:spcPts val="1000"/>
              </a:spcBef>
              <a:buClrTx/>
              <a:defRPr/>
            </a:pPr>
            <a:r>
              <a:rPr lang="en-US" sz="1800" kern="1200" spc="0">
                <a:latin typeface="InterFace" panose="020B0503030203020004" pitchFamily="34" charset="0"/>
              </a:rPr>
              <a:t>2- to 3-year trend data available for 43 indicators</a:t>
            </a:r>
          </a:p>
          <a:p>
            <a:pPr marL="685800" lvl="1" indent="-228600" defTabSz="914400">
              <a:lnSpc>
                <a:spcPct val="90000"/>
              </a:lnSpc>
              <a:spcBef>
                <a:spcPts val="500"/>
              </a:spcBef>
              <a:buClrTx/>
              <a:buFont typeface="Arial" panose="020B0604020202020204" pitchFamily="34" charset="0"/>
              <a:buChar char="•"/>
              <a:defRPr/>
            </a:pPr>
            <a:r>
              <a:rPr lang="en-US" sz="1600" kern="1200">
                <a:latin typeface="InterFace" panose="020B0503030203020004" pitchFamily="34" charset="0"/>
              </a:rPr>
              <a:t>Generally from 2014 to 2018</a:t>
            </a:r>
            <a:r>
              <a:rPr lang="en-US" sz="1600" kern="1200">
                <a:solidFill>
                  <a:srgbClr val="4C515A"/>
                </a:solidFill>
                <a:latin typeface="InterFace" panose="020B0503030203020004" pitchFamily="34" charset="0"/>
              </a:rPr>
              <a:t>, but varies by indicator</a:t>
            </a:r>
          </a:p>
          <a:p>
            <a:pPr marL="228600" lvl="0" indent="-228600" defTabSz="914400">
              <a:lnSpc>
                <a:spcPct val="90000"/>
              </a:lnSpc>
              <a:spcBef>
                <a:spcPts val="1000"/>
              </a:spcBef>
              <a:buClrTx/>
              <a:defRPr/>
            </a:pPr>
            <a:r>
              <a:rPr lang="en-US" sz="1800" kern="1200" spc="0">
                <a:solidFill>
                  <a:srgbClr val="4C515A"/>
                </a:solidFill>
                <a:latin typeface="InterFace" panose="020B0503030203020004" pitchFamily="34" charset="0"/>
              </a:rPr>
              <a:t>Scoring: </a:t>
            </a:r>
          </a:p>
          <a:p>
            <a:pPr marL="685800" lvl="1" indent="-228600" defTabSz="914400">
              <a:lnSpc>
                <a:spcPct val="90000"/>
              </a:lnSpc>
              <a:spcBef>
                <a:spcPts val="500"/>
              </a:spcBef>
              <a:buClrTx/>
              <a:buFont typeface="Arial" panose="020B0604020202020204" pitchFamily="34" charset="0"/>
              <a:buChar char="•"/>
              <a:defRPr/>
            </a:pPr>
            <a:r>
              <a:rPr lang="en-US" sz="1600" kern="1200">
                <a:solidFill>
                  <a:srgbClr val="4C515A"/>
                </a:solidFill>
                <a:latin typeface="InterFace" panose="020B0503030203020004" pitchFamily="34" charset="0"/>
              </a:rPr>
              <a:t>Each indicator is ranked based on standardized (z- ) score</a:t>
            </a:r>
          </a:p>
          <a:p>
            <a:pPr marL="685800" lvl="1" indent="-228600" defTabSz="914400">
              <a:lnSpc>
                <a:spcPct val="90000"/>
              </a:lnSpc>
              <a:spcBef>
                <a:spcPts val="500"/>
              </a:spcBef>
              <a:buClrTx/>
              <a:buFont typeface="Arial" panose="020B0604020202020204" pitchFamily="34" charset="0"/>
              <a:buChar char="•"/>
              <a:defRPr/>
            </a:pPr>
            <a:r>
              <a:rPr lang="en-US" sz="1600" kern="1200">
                <a:solidFill>
                  <a:srgbClr val="4C515A"/>
                </a:solidFill>
                <a:latin typeface="InterFace" panose="020B0503030203020004" pitchFamily="34" charset="0"/>
              </a:rPr>
              <a:t>Dimension rank is based on average of indicator standardized scores 	</a:t>
            </a:r>
          </a:p>
          <a:p>
            <a:pPr marL="685800" lvl="1" indent="-228600" defTabSz="914400">
              <a:lnSpc>
                <a:spcPct val="90000"/>
              </a:lnSpc>
              <a:spcBef>
                <a:spcPts val="500"/>
              </a:spcBef>
              <a:buClrTx/>
              <a:buFont typeface="Arial" panose="020B0604020202020204" pitchFamily="34" charset="0"/>
              <a:buChar char="•"/>
              <a:defRPr/>
            </a:pPr>
            <a:r>
              <a:rPr lang="en-US" sz="1600" kern="1200">
                <a:solidFill>
                  <a:srgbClr val="4C515A"/>
                </a:solidFill>
                <a:latin typeface="InterFace" panose="020B0503030203020004" pitchFamily="34" charset="0"/>
              </a:rPr>
              <a:t>Overall rank based on average of five dimension standardized scores </a:t>
            </a:r>
          </a:p>
          <a:p>
            <a:pPr marL="228600" lvl="0" indent="-228600" defTabSz="914400">
              <a:lnSpc>
                <a:spcPct val="90000"/>
              </a:lnSpc>
              <a:spcBef>
                <a:spcPts val="1000"/>
              </a:spcBef>
              <a:buClrTx/>
              <a:defRPr/>
            </a:pPr>
            <a:r>
              <a:rPr lang="en-US" sz="1800" kern="1200" spc="0">
                <a:solidFill>
                  <a:srgbClr val="4C515A"/>
                </a:solidFill>
                <a:latin typeface="InterFace" panose="020B0503030203020004" pitchFamily="34" charset="0"/>
              </a:rPr>
              <a:t>Estimated gains are based on rates of performance in the top performing state</a:t>
            </a:r>
            <a:endParaRPr lang="en-US"/>
          </a:p>
        </p:txBody>
      </p:sp>
    </p:spTree>
    <p:extLst>
      <p:ext uri="{BB962C8B-B14F-4D97-AF65-F5344CB8AC3E}">
        <p14:creationId xmlns:p14="http://schemas.microsoft.com/office/powerpoint/2010/main" val="253701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white">
          <a:xfrm>
            <a:off x="0" y="529590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5314" y="106835"/>
            <a:ext cx="8838200" cy="947956"/>
          </a:xfrm>
        </p:spPr>
        <p:txBody>
          <a:bodyPr/>
          <a:lstStyle/>
          <a:p>
            <a:r>
              <a:rPr lang="en-US"/>
              <a:t>2020 Scorecard Indicators</a:t>
            </a:r>
          </a:p>
        </p:txBody>
      </p:sp>
      <p:sp>
        <p:nvSpPr>
          <p:cNvPr id="4" name="Text Placeholder 3"/>
          <p:cNvSpPr>
            <a:spLocks noGrp="1"/>
          </p:cNvSpPr>
          <p:nvPr>
            <p:ph type="body" sz="quarter" idx="22"/>
          </p:nvPr>
        </p:nvSpPr>
        <p:spPr/>
        <p:txBody>
          <a:bodyPr/>
          <a:lstStyle/>
          <a:p>
            <a:r>
              <a:rPr lang="en-US"/>
              <a:t>Exhibit </a:t>
            </a:r>
            <a:fld id="{497EEC77-E280-4662-9545-629D7FA38FDB}" type="slidenum">
              <a:rPr lang="en-US" smtClean="0"/>
              <a:t>26</a:t>
            </a:fld>
            <a:endParaRPr lang="en-US"/>
          </a:p>
        </p:txBody>
      </p:sp>
      <p:pic>
        <p:nvPicPr>
          <p:cNvPr id="6" name="Picture 5"/>
          <p:cNvPicPr>
            <a:picLocks noChangeAspect="1"/>
          </p:cNvPicPr>
          <p:nvPr/>
        </p:nvPicPr>
        <p:blipFill>
          <a:blip r:embed="rId2"/>
          <a:stretch>
            <a:fillRect/>
          </a:stretch>
        </p:blipFill>
        <p:spPr>
          <a:xfrm>
            <a:off x="389803" y="931265"/>
            <a:ext cx="3951113" cy="2535867"/>
          </a:xfrm>
          <a:prstGeom prst="rect">
            <a:avLst/>
          </a:prstGeom>
        </p:spPr>
      </p:pic>
      <p:pic>
        <p:nvPicPr>
          <p:cNvPr id="7" name="Picture 6"/>
          <p:cNvPicPr>
            <a:picLocks noChangeAspect="1"/>
          </p:cNvPicPr>
          <p:nvPr/>
        </p:nvPicPr>
        <p:blipFill>
          <a:blip r:embed="rId3"/>
          <a:stretch>
            <a:fillRect/>
          </a:stretch>
        </p:blipFill>
        <p:spPr>
          <a:xfrm>
            <a:off x="4675854" y="931265"/>
            <a:ext cx="3951113" cy="4995467"/>
          </a:xfrm>
          <a:prstGeom prst="rect">
            <a:avLst/>
          </a:prstGeom>
        </p:spPr>
      </p:pic>
    </p:spTree>
    <p:extLst>
      <p:ext uri="{BB962C8B-B14F-4D97-AF65-F5344CB8AC3E}">
        <p14:creationId xmlns:p14="http://schemas.microsoft.com/office/powerpoint/2010/main" val="295782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white">
          <a:xfrm>
            <a:off x="0" y="5295900"/>
            <a:ext cx="9144000" cy="156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5314" y="106835"/>
            <a:ext cx="8838200" cy="947956"/>
          </a:xfrm>
        </p:spPr>
        <p:txBody>
          <a:bodyPr/>
          <a:lstStyle/>
          <a:p>
            <a:r>
              <a:rPr lang="en-US"/>
              <a:t>2020 Scorecard Indicators</a:t>
            </a:r>
          </a:p>
        </p:txBody>
      </p:sp>
      <p:sp>
        <p:nvSpPr>
          <p:cNvPr id="4" name="Text Placeholder 3"/>
          <p:cNvSpPr>
            <a:spLocks noGrp="1"/>
          </p:cNvSpPr>
          <p:nvPr>
            <p:ph type="body" sz="quarter" idx="22"/>
          </p:nvPr>
        </p:nvSpPr>
        <p:spPr/>
        <p:txBody>
          <a:bodyPr/>
          <a:lstStyle/>
          <a:p>
            <a:r>
              <a:rPr lang="en-US"/>
              <a:t>Exhibit </a:t>
            </a:r>
            <a:fld id="{497EEC77-E280-4662-9545-629D7FA38FDB}" type="slidenum">
              <a:rPr lang="en-US" smtClean="0"/>
              <a:t>27</a:t>
            </a:fld>
            <a:endParaRPr lang="en-US"/>
          </a:p>
        </p:txBody>
      </p:sp>
      <p:pic>
        <p:nvPicPr>
          <p:cNvPr id="3" name="Picture 2"/>
          <p:cNvPicPr>
            <a:picLocks noChangeAspect="1"/>
          </p:cNvPicPr>
          <p:nvPr/>
        </p:nvPicPr>
        <p:blipFill>
          <a:blip r:embed="rId2"/>
          <a:stretch>
            <a:fillRect/>
          </a:stretch>
        </p:blipFill>
        <p:spPr>
          <a:xfrm>
            <a:off x="493323" y="667342"/>
            <a:ext cx="3951113" cy="6053667"/>
          </a:xfrm>
          <a:prstGeom prst="rect">
            <a:avLst/>
          </a:prstGeom>
        </p:spPr>
      </p:pic>
      <p:pic>
        <p:nvPicPr>
          <p:cNvPr id="5" name="Picture 4"/>
          <p:cNvPicPr>
            <a:picLocks noChangeAspect="1"/>
          </p:cNvPicPr>
          <p:nvPr/>
        </p:nvPicPr>
        <p:blipFill>
          <a:blip r:embed="rId3"/>
          <a:stretch>
            <a:fillRect/>
          </a:stretch>
        </p:blipFill>
        <p:spPr>
          <a:xfrm>
            <a:off x="4818661" y="667342"/>
            <a:ext cx="3951113" cy="4356734"/>
          </a:xfrm>
          <a:prstGeom prst="rect">
            <a:avLst/>
          </a:prstGeom>
        </p:spPr>
      </p:pic>
    </p:spTree>
    <p:extLst>
      <p:ext uri="{BB962C8B-B14F-4D97-AF65-F5344CB8AC3E}">
        <p14:creationId xmlns:p14="http://schemas.microsoft.com/office/powerpoint/2010/main" val="162117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2020 Scorecard &amp; COVID-19</a:t>
            </a:r>
          </a:p>
        </p:txBody>
      </p:sp>
      <p:sp>
        <p:nvSpPr>
          <p:cNvPr id="3" name="Text Placeholder 2"/>
          <p:cNvSpPr>
            <a:spLocks noGrp="1"/>
          </p:cNvSpPr>
          <p:nvPr>
            <p:ph type="body" sz="quarter" idx="21"/>
          </p:nvPr>
        </p:nvSpPr>
        <p:spPr/>
        <p:txBody>
          <a:bodyPr/>
          <a:lstStyle/>
          <a:p>
            <a:endParaRPr lang="en-US"/>
          </a:p>
        </p:txBody>
      </p:sp>
      <p:sp>
        <p:nvSpPr>
          <p:cNvPr id="5" name="Content Placeholder 4"/>
          <p:cNvSpPr>
            <a:spLocks noGrp="1"/>
          </p:cNvSpPr>
          <p:nvPr>
            <p:ph sz="quarter" idx="23"/>
          </p:nvPr>
        </p:nvSpPr>
        <p:spPr/>
        <p:txBody>
          <a:bodyPr>
            <a:noAutofit/>
          </a:bodyPr>
          <a:lstStyle/>
          <a:p>
            <a:r>
              <a:rPr lang="en-US" sz="2000"/>
              <a:t>The 2020 Scorecard documents state-level variation in U.S. health care performance prior to COVID-19’s emergence. </a:t>
            </a:r>
          </a:p>
          <a:p>
            <a:endParaRPr lang="en-US" sz="2000"/>
          </a:p>
          <a:p>
            <a:r>
              <a:rPr lang="en-US" sz="2000"/>
              <a:t>The report draws on the most currently available, comprehensive, state-level data, which pre-date this rapidly evolving environment. </a:t>
            </a:r>
          </a:p>
          <a:p>
            <a:endParaRPr lang="en-US" sz="2000"/>
          </a:p>
          <a:p>
            <a:r>
              <a:rPr lang="en-US" sz="2000"/>
              <a:t>Throughout the report, and this presentation, we highlight the implications of the patterns seen in these data for the state of health care systems today.</a:t>
            </a:r>
          </a:p>
        </p:txBody>
      </p:sp>
      <p:sp>
        <p:nvSpPr>
          <p:cNvPr id="6" name="Text Placeholder 3">
            <a:extLst>
              <a:ext uri="{FF2B5EF4-FFF2-40B4-BE49-F238E27FC236}">
                <a16:creationId xmlns:a16="http://schemas.microsoft.com/office/drawing/2014/main" id="{1CFA19B3-F0CA-4169-9397-4161989280C1}"/>
              </a:ext>
            </a:extLst>
          </p:cNvPr>
          <p:cNvSpPr>
            <a:spLocks noGrp="1"/>
          </p:cNvSpPr>
          <p:nvPr>
            <p:ph type="body" sz="quarter" idx="22"/>
          </p:nvPr>
        </p:nvSpPr>
        <p:spPr>
          <a:xfrm>
            <a:off x="7282094" y="60753"/>
            <a:ext cx="1713988" cy="298476"/>
          </a:xfrm>
        </p:spPr>
        <p:txBody>
          <a:bodyPr/>
          <a:lstStyle/>
          <a:p>
            <a:r>
              <a:rPr lang="en-US"/>
              <a:t>Exhibit </a:t>
            </a:r>
            <a:fld id="{9BB65A99-8AB6-4FF8-833E-92AD086BFE7A}" type="slidenum">
              <a:rPr lang="en-US" smtClean="0"/>
              <a:t>3</a:t>
            </a:fld>
            <a:endParaRPr lang="en-US"/>
          </a:p>
        </p:txBody>
      </p:sp>
    </p:spTree>
    <p:extLst>
      <p:ext uri="{BB962C8B-B14F-4D97-AF65-F5344CB8AC3E}">
        <p14:creationId xmlns:p14="http://schemas.microsoft.com/office/powerpoint/2010/main" val="140928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Key Findings from the Scorecard</a:t>
            </a:r>
          </a:p>
        </p:txBody>
      </p:sp>
      <p:sp>
        <p:nvSpPr>
          <p:cNvPr id="4" name="Text Placeholder 3"/>
          <p:cNvSpPr>
            <a:spLocks noGrp="1"/>
          </p:cNvSpPr>
          <p:nvPr>
            <p:ph type="body" sz="quarter" idx="22"/>
          </p:nvPr>
        </p:nvSpPr>
        <p:spPr/>
        <p:txBody>
          <a:bodyPr/>
          <a:lstStyle/>
          <a:p>
            <a:r>
              <a:rPr lang="en-US"/>
              <a:t>Exhibit </a:t>
            </a:r>
            <a:fld id="{9BB65A99-8AB6-4FF8-833E-92AD086BFE7A}" type="slidenum">
              <a:rPr lang="en-US" smtClean="0"/>
              <a:t>4</a:t>
            </a:fld>
            <a:endParaRPr lang="en-US"/>
          </a:p>
        </p:txBody>
      </p:sp>
      <p:sp>
        <p:nvSpPr>
          <p:cNvPr id="5" name="Content Placeholder 4"/>
          <p:cNvSpPr>
            <a:spLocks noGrp="1"/>
          </p:cNvSpPr>
          <p:nvPr>
            <p:ph sz="quarter" idx="23"/>
          </p:nvPr>
        </p:nvSpPr>
        <p:spPr>
          <a:xfrm>
            <a:off x="152400" y="1147313"/>
            <a:ext cx="8842375" cy="4813540"/>
          </a:xfrm>
        </p:spPr>
        <p:txBody>
          <a:bodyPr>
            <a:normAutofit fontScale="92500" lnSpcReduction="20000"/>
          </a:bodyPr>
          <a:lstStyle/>
          <a:p>
            <a:r>
              <a:rPr lang="en-US" sz="2000" dirty="0"/>
              <a:t>The novel coronavirus has exposed existing weaknesses and state variation highlighted by this year’s Scorecard on State Health System Performance</a:t>
            </a:r>
          </a:p>
          <a:p>
            <a:endParaRPr lang="en-US" sz="2000" dirty="0">
              <a:solidFill>
                <a:srgbClr val="4C515A"/>
              </a:solidFill>
              <a:ea typeface="Calibri" panose="020F0502020204030204" pitchFamily="34" charset="0"/>
              <a:cs typeface="Arial" panose="020B0604020202020204" pitchFamily="34" charset="0"/>
            </a:endParaRPr>
          </a:p>
          <a:p>
            <a:r>
              <a:rPr lang="en-US" sz="2100" dirty="0">
                <a:solidFill>
                  <a:srgbClr val="4C515A"/>
                </a:solidFill>
                <a:ea typeface="Calibri" panose="020F0502020204030204" pitchFamily="34" charset="0"/>
                <a:cs typeface="Arial" panose="020B0604020202020204" pitchFamily="34" charset="0"/>
              </a:rPr>
              <a:t>The pandemic and related economic crisis may also exacerbate state differences, leaving people in poorly performing states even further behind.</a:t>
            </a:r>
          </a:p>
          <a:p>
            <a:endParaRPr lang="en-US" sz="2000" dirty="0"/>
          </a:p>
          <a:p>
            <a:r>
              <a:rPr lang="en-US" sz="2000" dirty="0"/>
              <a:t>Premature deaths from treatable conditions and deaths from suicide, alcohol, and drug overdose continue to affect life expectancy.</a:t>
            </a:r>
          </a:p>
          <a:p>
            <a:pPr lvl="1"/>
            <a:r>
              <a:rPr lang="en-US" sz="1400" dirty="0">
                <a:solidFill>
                  <a:srgbClr val="FF0000"/>
                </a:solidFill>
              </a:rPr>
              <a:t>Mortality from treatable conditions were linked to large state differences in life expectancy; </a:t>
            </a:r>
          </a:p>
          <a:p>
            <a:pPr lvl="1"/>
            <a:r>
              <a:rPr lang="en-US" sz="1400" dirty="0">
                <a:solidFill>
                  <a:srgbClr val="FF0000"/>
                </a:solidFill>
              </a:rPr>
              <a:t>Wide disparities between Black and White individuals </a:t>
            </a:r>
          </a:p>
          <a:p>
            <a:pPr marL="171446" lvl="1" indent="0">
              <a:buNone/>
            </a:pPr>
            <a:endParaRPr lang="en-US" sz="1400" dirty="0">
              <a:solidFill>
                <a:srgbClr val="FF0000"/>
              </a:solidFill>
            </a:endParaRPr>
          </a:p>
          <a:p>
            <a:r>
              <a:rPr lang="en-US" sz="2000" dirty="0"/>
              <a:t>Provider prices were a major driver of overall spending growth, and thus higher costs for people in commercial insurance plans.</a:t>
            </a:r>
          </a:p>
          <a:p>
            <a:pPr lvl="1"/>
            <a:r>
              <a:rPr lang="en-US" sz="1400" dirty="0">
                <a:solidFill>
                  <a:srgbClr val="FF0000"/>
                </a:solidFill>
              </a:rPr>
              <a:t>Prices for hospital inpatient care were at least 200% of Medicare rates in 22 states; </a:t>
            </a:r>
          </a:p>
          <a:p>
            <a:pPr lvl="1"/>
            <a:r>
              <a:rPr lang="en-US" sz="1400" dirty="0">
                <a:solidFill>
                  <a:srgbClr val="FF0000"/>
                </a:solidFill>
              </a:rPr>
              <a:t>Higher employer premiums were associated with higher prices</a:t>
            </a:r>
          </a:p>
          <a:p>
            <a:pPr lvl="1"/>
            <a:endParaRPr lang="en-US" sz="1400" dirty="0">
              <a:solidFill>
                <a:srgbClr val="FF0000"/>
              </a:solidFill>
            </a:endParaRPr>
          </a:p>
          <a:p>
            <a:r>
              <a:rPr lang="en-US" sz="2000" dirty="0"/>
              <a:t>Coverage and access gains since the passage of the ACA have stalled</a:t>
            </a:r>
          </a:p>
          <a:p>
            <a:pPr lvl="1">
              <a:buClr>
                <a:srgbClr val="044C7F"/>
              </a:buClr>
            </a:pPr>
            <a:r>
              <a:rPr lang="en-US" sz="1400" dirty="0">
                <a:solidFill>
                  <a:srgbClr val="FF0000"/>
                </a:solidFill>
              </a:rPr>
              <a:t>22 states experienced small upticks in their adult uninsured rate between 2016 and 2018, and 15 states saw increases in reports of delaying care because of cost</a:t>
            </a:r>
            <a:endParaRPr lang="en-US" sz="1700" dirty="0">
              <a:solidFill>
                <a:srgbClr val="FF0000"/>
              </a:solidFill>
            </a:endParaRPr>
          </a:p>
          <a:p>
            <a:endParaRPr lang="en-US" sz="2000" dirty="0"/>
          </a:p>
          <a:p>
            <a:endParaRPr lang="en-US" sz="2000" dirty="0"/>
          </a:p>
        </p:txBody>
      </p:sp>
    </p:spTree>
    <p:extLst>
      <p:ext uri="{BB962C8B-B14F-4D97-AF65-F5344CB8AC3E}">
        <p14:creationId xmlns:p14="http://schemas.microsoft.com/office/powerpoint/2010/main" val="240631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a:t>Hawaii, Massachusetts, and Minnesota lead the nation</a:t>
            </a:r>
          </a:p>
        </p:txBody>
      </p:sp>
      <p:sp>
        <p:nvSpPr>
          <p:cNvPr id="13" name="Text Placeholder 24"/>
          <p:cNvSpPr txBox="1">
            <a:spLocks/>
          </p:cNvSpPr>
          <p:nvPr/>
        </p:nvSpPr>
        <p:spPr>
          <a:xfrm>
            <a:off x="157150" y="5570169"/>
            <a:ext cx="8838199" cy="457200"/>
          </a:xfrm>
          <a:prstGeom prst="rect">
            <a:avLst/>
          </a:prstGeom>
        </p:spPr>
        <p:txBody>
          <a:bodyPr vert="horz" lIns="0" tIns="0" rIns="0" bIns="0" rtlCol="0" anchor="b" anchorCtr="0">
            <a:noAutofit/>
          </a:bodyPr>
          <a:lstStyle>
            <a:lvl1pPr marL="0" indent="0" algn="l" defTabSz="914378" rtl="0" eaLnBrk="1" latinLnBrk="0" hangingPunct="1">
              <a:spcBef>
                <a:spcPct val="20000"/>
              </a:spcBef>
              <a:buClr>
                <a:schemeClr val="accent1"/>
              </a:buClr>
              <a:buFont typeface="Arial" panose="020B0604020202020204" pitchFamily="34" charset="0"/>
              <a:buNone/>
              <a:defRPr sz="1000" kern="800" spc="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States are arranged in rank order from left (best) to right (worst), based on their overall 2020 </a:t>
            </a:r>
            <a:r>
              <a:rPr lang="en-US" i="1"/>
              <a:t>Scorecard</a:t>
            </a:r>
            <a:r>
              <a:rPr lang="en-US"/>
              <a:t> rank. </a:t>
            </a:r>
          </a:p>
        </p:txBody>
      </p:sp>
      <p:sp>
        <p:nvSpPr>
          <p:cNvPr id="16" name="TextBox 15"/>
          <p:cNvSpPr txBox="1"/>
          <p:nvPr/>
        </p:nvSpPr>
        <p:spPr>
          <a:xfrm>
            <a:off x="125251" y="5470273"/>
            <a:ext cx="2964742" cy="307777"/>
          </a:xfrm>
          <a:prstGeom prst="rect">
            <a:avLst/>
          </a:prstGeom>
          <a:noFill/>
        </p:spPr>
        <p:txBody>
          <a:bodyPr wrap="square" rtlCol="0">
            <a:spAutoFit/>
          </a:bodyPr>
          <a:lstStyle/>
          <a:p>
            <a:r>
              <a:rPr lang="en-US" sz="1400" b="1">
                <a:solidFill>
                  <a:schemeClr val="tx1">
                    <a:lumMod val="60000"/>
                    <a:lumOff val="40000"/>
                  </a:schemeClr>
                </a:solidFill>
              </a:rPr>
              <a:t>Worse performance</a:t>
            </a:r>
          </a:p>
        </p:txBody>
      </p:sp>
      <p:sp>
        <p:nvSpPr>
          <p:cNvPr id="20" name="TextBox 19">
            <a:extLst>
              <a:ext uri="{FF2B5EF4-FFF2-40B4-BE49-F238E27FC236}">
                <a16:creationId xmlns:a16="http://schemas.microsoft.com/office/drawing/2014/main" id="{B893082D-0235-E947-A9C8-0D35B91F283F}"/>
              </a:ext>
            </a:extLst>
          </p:cNvPr>
          <p:cNvSpPr txBox="1"/>
          <p:nvPr/>
        </p:nvSpPr>
        <p:spPr>
          <a:xfrm>
            <a:off x="7168551" y="3075801"/>
            <a:ext cx="1729918" cy="276999"/>
          </a:xfrm>
          <a:prstGeom prst="rect">
            <a:avLst/>
          </a:prstGeom>
          <a:noFill/>
        </p:spPr>
        <p:txBody>
          <a:bodyPr wrap="square" rtlCol="0">
            <a:spAutoFit/>
          </a:bodyPr>
          <a:lstStyle/>
          <a:p>
            <a:pPr algn="r"/>
            <a:r>
              <a:rPr lang="en-US" sz="1200">
                <a:solidFill>
                  <a:schemeClr val="tx1">
                    <a:lumMod val="60000"/>
                    <a:lumOff val="40000"/>
                  </a:schemeClr>
                </a:solidFill>
              </a:rPr>
              <a:t>U.S. average</a:t>
            </a:r>
          </a:p>
        </p:txBody>
      </p:sp>
      <p:graphicFrame>
        <p:nvGraphicFramePr>
          <p:cNvPr id="11" name="Chart 10">
            <a:extLst>
              <a:ext uri="{FF2B5EF4-FFF2-40B4-BE49-F238E27FC236}">
                <a16:creationId xmlns:a16="http://schemas.microsoft.com/office/drawing/2014/main" id="{6B7C1C34-B6DC-744D-ACD3-35A4B2DB8B6A}"/>
              </a:ext>
            </a:extLst>
          </p:cNvPr>
          <p:cNvGraphicFramePr/>
          <p:nvPr>
            <p:extLst>
              <p:ext uri="{D42A27DB-BD31-4B8C-83A1-F6EECF244321}">
                <p14:modId xmlns:p14="http://schemas.microsoft.com/office/powerpoint/2010/main" val="2321101222"/>
              </p:ext>
            </p:extLst>
          </p:nvPr>
        </p:nvGraphicFramePr>
        <p:xfrm>
          <a:off x="71499" y="1469290"/>
          <a:ext cx="8923849" cy="3776169"/>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Arrow Connector 18">
            <a:extLst>
              <a:ext uri="{FF2B5EF4-FFF2-40B4-BE49-F238E27FC236}">
                <a16:creationId xmlns:a16="http://schemas.microsoft.com/office/drawing/2014/main" id="{0281E291-965A-034E-ACAE-363BCA40D5DD}"/>
              </a:ext>
            </a:extLst>
          </p:cNvPr>
          <p:cNvCxnSpPr>
            <a:cxnSpLocks/>
          </p:cNvCxnSpPr>
          <p:nvPr/>
        </p:nvCxnSpPr>
        <p:spPr>
          <a:xfrm flipV="1">
            <a:off x="270780" y="1785712"/>
            <a:ext cx="0" cy="3566160"/>
          </a:xfrm>
          <a:prstGeom prst="straightConnector1">
            <a:avLst/>
          </a:prstGeom>
          <a:ln w="76200">
            <a:gradFill flip="none" rotWithShape="1">
              <a:gsLst>
                <a:gs pos="44225">
                  <a:schemeClr val="accent2">
                    <a:lumMod val="20000"/>
                    <a:lumOff val="80000"/>
                  </a:schemeClr>
                </a:gs>
                <a:gs pos="61000">
                  <a:schemeClr val="accent3">
                    <a:lumMod val="20000"/>
                    <a:lumOff val="80000"/>
                  </a:schemeClr>
                </a:gs>
                <a:gs pos="0">
                  <a:schemeClr val="accent2">
                    <a:lumMod val="75000"/>
                  </a:schemeClr>
                </a:gs>
                <a:gs pos="100000">
                  <a:schemeClr val="accent3">
                    <a:lumMod val="75000"/>
                  </a:schemeClr>
                </a:gs>
              </a:gsLst>
              <a:lin ang="5400000" scaled="1"/>
              <a:tileRect/>
            </a:gra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5251" y="1469291"/>
            <a:ext cx="2890982" cy="307777"/>
          </a:xfrm>
          <a:prstGeom prst="rect">
            <a:avLst/>
          </a:prstGeom>
          <a:noFill/>
        </p:spPr>
        <p:txBody>
          <a:bodyPr wrap="square" rtlCol="0">
            <a:spAutoFit/>
          </a:bodyPr>
          <a:lstStyle/>
          <a:p>
            <a:r>
              <a:rPr lang="en-US" sz="1400" b="1">
                <a:solidFill>
                  <a:schemeClr val="accent3">
                    <a:lumMod val="75000"/>
                  </a:schemeClr>
                </a:solidFill>
              </a:rPr>
              <a:t>Better performance</a:t>
            </a:r>
          </a:p>
        </p:txBody>
      </p:sp>
      <p:sp>
        <p:nvSpPr>
          <p:cNvPr id="15" name="Text Placeholder 3">
            <a:extLst>
              <a:ext uri="{FF2B5EF4-FFF2-40B4-BE49-F238E27FC236}">
                <a16:creationId xmlns:a16="http://schemas.microsoft.com/office/drawing/2014/main" id="{B3C68C28-384D-4D68-9AE1-6D2224DDA2C7}"/>
              </a:ext>
            </a:extLst>
          </p:cNvPr>
          <p:cNvSpPr txBox="1">
            <a:spLocks/>
          </p:cNvSpPr>
          <p:nvPr/>
        </p:nvSpPr>
        <p:spPr>
          <a:xfrm>
            <a:off x="7282094" y="60753"/>
            <a:ext cx="1713988" cy="298476"/>
          </a:xfrm>
          <a:prstGeom prst="rect">
            <a:avLst/>
          </a:prstGeom>
        </p:spPr>
        <p:txBody>
          <a:bodyPr vert="horz" lIns="0" tIns="0" rIns="0" bIns="0" rtlCol="0" anchor="ctr">
            <a:noAutofit/>
          </a:bodyPr>
          <a:lstStyle>
            <a:lvl1pPr marL="0" indent="0" algn="r" defTabSz="914378" rtl="0" eaLnBrk="1" latinLnBrk="0" hangingPunct="1">
              <a:spcBef>
                <a:spcPct val="20000"/>
              </a:spcBef>
              <a:buClr>
                <a:schemeClr val="accent1"/>
              </a:buClr>
              <a:buFont typeface="Arial" panose="020B0604020202020204" pitchFamily="34" charset="0"/>
              <a:buNone/>
              <a:defRPr sz="1200" b="1" kern="800" spc="-10">
                <a:solidFill>
                  <a:schemeClr val="tx1">
                    <a:lumMod val="60000"/>
                    <a:lumOff val="40000"/>
                  </a:schemeClr>
                </a:solidFill>
                <a:latin typeface="Calibri" panose="020F0502020204030204" pitchFamily="34" charset="0"/>
                <a:ea typeface="+mn-ea"/>
                <a:cs typeface="+mn-cs"/>
              </a:defRPr>
            </a:lvl1pPr>
            <a:lvl2pPr marL="171446"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Exhibit </a:t>
            </a:r>
            <a:fld id="{9BB65A99-8AB6-4FF8-833E-92AD086BFE7A}" type="slidenum">
              <a:rPr lang="en-US" smtClean="0"/>
              <a:pPr/>
              <a:t>5</a:t>
            </a:fld>
            <a:endParaRPr lang="en-US"/>
          </a:p>
        </p:txBody>
      </p:sp>
    </p:spTree>
    <p:extLst>
      <p:ext uri="{BB962C8B-B14F-4D97-AF65-F5344CB8AC3E}">
        <p14:creationId xmlns:p14="http://schemas.microsoft.com/office/powerpoint/2010/main" val="427701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ormAutofit fontScale="90000"/>
          </a:bodyPr>
          <a:lstStyle/>
          <a:p>
            <a:r>
              <a:rPr lang="en-US" sz="2800"/>
              <a:t>Suicide and alcohol deaths rose modestly in 2018. Though drug overdoses dropped for the first time in decades, preliminary 2019 data shows that they have jumped back up</a:t>
            </a:r>
          </a:p>
        </p:txBody>
      </p:sp>
      <p:sp>
        <p:nvSpPr>
          <p:cNvPr id="12" name="Text Placeholder 14"/>
          <p:cNvSpPr>
            <a:spLocks noGrp="1"/>
          </p:cNvSpPr>
          <p:nvPr>
            <p:ph type="body" sz="quarter" idx="21"/>
          </p:nvPr>
        </p:nvSpPr>
        <p:spPr>
          <a:xfrm>
            <a:off x="157150" y="5570169"/>
            <a:ext cx="8838199" cy="457200"/>
          </a:xfrm>
          <a:prstGeom prst="rect">
            <a:avLst/>
          </a:prstGeom>
        </p:spPr>
        <p:txBody>
          <a:bodyPr anchor="b"/>
          <a:lstStyle/>
          <a:p>
            <a:r>
              <a:rPr lang="en-US" sz="1050"/>
              <a:t>Note: Preliminary 2019 drug overdose data from the CDC is not included in this exhibit.</a:t>
            </a:r>
          </a:p>
          <a:p>
            <a:r>
              <a:rPr lang="en-US" sz="1050"/>
              <a:t>Data: 2005–2018 National Vital Statistics System (NVSS), via CDC WONDER</a:t>
            </a:r>
          </a:p>
        </p:txBody>
      </p:sp>
      <p:sp>
        <p:nvSpPr>
          <p:cNvPr id="2" name="Text Placeholder 1"/>
          <p:cNvSpPr>
            <a:spLocks noGrp="1"/>
          </p:cNvSpPr>
          <p:nvPr>
            <p:ph type="body" sz="quarter" idx="22"/>
          </p:nvPr>
        </p:nvSpPr>
        <p:spPr/>
        <p:txBody>
          <a:bodyPr/>
          <a:lstStyle/>
          <a:p>
            <a:r>
              <a:rPr lang="en-US"/>
              <a:t>Exhibit </a:t>
            </a:r>
            <a:fld id="{AE1FF9D0-9E77-4673-B3A7-54B26EDEC715}" type="slidenum">
              <a:rPr lang="en-US" smtClean="0"/>
              <a:t>6</a:t>
            </a:fld>
            <a:endParaRPr lang="en-US"/>
          </a:p>
        </p:txBody>
      </p:sp>
      <p:graphicFrame>
        <p:nvGraphicFramePr>
          <p:cNvPr id="38" name="Chart Placeholder 10">
            <a:extLst>
              <a:ext uri="{FF2B5EF4-FFF2-40B4-BE49-F238E27FC236}">
                <a16:creationId xmlns:a16="http://schemas.microsoft.com/office/drawing/2014/main" id="{9A19399A-25A0-4A66-A0B1-8D33D344DD68}"/>
              </a:ext>
            </a:extLst>
          </p:cNvPr>
          <p:cNvGraphicFramePr>
            <a:graphicFrameLocks noGrp="1"/>
          </p:cNvGraphicFramePr>
          <p:nvPr>
            <p:ph type="chart" sz="quarter" idx="19"/>
            <p:extLst>
              <p:ext uri="{D42A27DB-BD31-4B8C-83A1-F6EECF244321}">
                <p14:modId xmlns:p14="http://schemas.microsoft.com/office/powerpoint/2010/main" val="3867850589"/>
              </p:ext>
            </p:extLst>
          </p:nvPr>
        </p:nvGraphicFramePr>
        <p:xfrm>
          <a:off x="149226" y="2305743"/>
          <a:ext cx="7854464" cy="3207726"/>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30FF4486-5B60-49F9-B92C-FC0E3DB69D90}"/>
              </a:ext>
            </a:extLst>
          </p:cNvPr>
          <p:cNvSpPr txBox="1"/>
          <p:nvPr/>
        </p:nvSpPr>
        <p:spPr>
          <a:xfrm>
            <a:off x="7932481" y="3500254"/>
            <a:ext cx="886930" cy="307777"/>
          </a:xfrm>
          <a:prstGeom prst="rect">
            <a:avLst/>
          </a:prstGeom>
          <a:noFill/>
        </p:spPr>
        <p:txBody>
          <a:bodyPr wrap="square" rtlCol="0">
            <a:spAutoFit/>
          </a:bodyPr>
          <a:lstStyle/>
          <a:p>
            <a:r>
              <a:rPr lang="en-US" sz="1400" b="1">
                <a:solidFill>
                  <a:schemeClr val="tx2">
                    <a:lumMod val="60000"/>
                    <a:lumOff val="40000"/>
                  </a:schemeClr>
                </a:solidFill>
              </a:rPr>
              <a:t>Suicide</a:t>
            </a:r>
          </a:p>
        </p:txBody>
      </p:sp>
      <p:sp>
        <p:nvSpPr>
          <p:cNvPr id="40" name="TextBox 39">
            <a:extLst>
              <a:ext uri="{FF2B5EF4-FFF2-40B4-BE49-F238E27FC236}">
                <a16:creationId xmlns:a16="http://schemas.microsoft.com/office/drawing/2014/main" id="{0EF2838A-06A6-4CE5-A7AC-DBF34B51AE30}"/>
              </a:ext>
            </a:extLst>
          </p:cNvPr>
          <p:cNvSpPr txBox="1"/>
          <p:nvPr/>
        </p:nvSpPr>
        <p:spPr>
          <a:xfrm>
            <a:off x="7932481" y="4083335"/>
            <a:ext cx="851705" cy="307777"/>
          </a:xfrm>
          <a:prstGeom prst="rect">
            <a:avLst/>
          </a:prstGeom>
          <a:noFill/>
        </p:spPr>
        <p:txBody>
          <a:bodyPr wrap="square" rtlCol="0">
            <a:spAutoFit/>
          </a:bodyPr>
          <a:lstStyle/>
          <a:p>
            <a:r>
              <a:rPr lang="en-US" sz="1400" b="1">
                <a:solidFill>
                  <a:schemeClr val="accent3"/>
                </a:solidFill>
              </a:rPr>
              <a:t>Alcohol</a:t>
            </a:r>
          </a:p>
        </p:txBody>
      </p:sp>
      <p:sp>
        <p:nvSpPr>
          <p:cNvPr id="48" name="TextBox 47">
            <a:extLst>
              <a:ext uri="{FF2B5EF4-FFF2-40B4-BE49-F238E27FC236}">
                <a16:creationId xmlns:a16="http://schemas.microsoft.com/office/drawing/2014/main" id="{1F919C01-4416-4C2A-AAB0-F732EDA820E3}"/>
              </a:ext>
            </a:extLst>
          </p:cNvPr>
          <p:cNvSpPr txBox="1"/>
          <p:nvPr/>
        </p:nvSpPr>
        <p:spPr>
          <a:xfrm>
            <a:off x="7932482" y="2650244"/>
            <a:ext cx="1148358" cy="454099"/>
          </a:xfrm>
          <a:prstGeom prst="rect">
            <a:avLst/>
          </a:prstGeom>
          <a:noFill/>
        </p:spPr>
        <p:txBody>
          <a:bodyPr wrap="square" rtlCol="0">
            <a:spAutoFit/>
          </a:bodyPr>
          <a:lstStyle/>
          <a:p>
            <a:pPr>
              <a:lnSpc>
                <a:spcPts val="1400"/>
              </a:lnSpc>
            </a:pPr>
            <a:r>
              <a:rPr lang="en-US" sz="1400" b="1">
                <a:solidFill>
                  <a:schemeClr val="accent5"/>
                </a:solidFill>
              </a:rPr>
              <a:t>Drug overdose</a:t>
            </a:r>
          </a:p>
        </p:txBody>
      </p:sp>
      <p:sp>
        <p:nvSpPr>
          <p:cNvPr id="49" name="TextBox 48">
            <a:extLst>
              <a:ext uri="{FF2B5EF4-FFF2-40B4-BE49-F238E27FC236}">
                <a16:creationId xmlns:a16="http://schemas.microsoft.com/office/drawing/2014/main" id="{177B6038-9E1E-4FA0-A287-0BB85E456113}"/>
              </a:ext>
            </a:extLst>
          </p:cNvPr>
          <p:cNvSpPr txBox="1"/>
          <p:nvPr/>
        </p:nvSpPr>
        <p:spPr>
          <a:xfrm>
            <a:off x="146036" y="1920818"/>
            <a:ext cx="2422187" cy="276999"/>
          </a:xfrm>
          <a:prstGeom prst="rect">
            <a:avLst/>
          </a:prstGeom>
          <a:noFill/>
        </p:spPr>
        <p:txBody>
          <a:bodyPr wrap="square" rtlCol="0">
            <a:spAutoFit/>
          </a:bodyPr>
          <a:lstStyle/>
          <a:p>
            <a:r>
              <a:rPr lang="en-US" sz="1200"/>
              <a:t>Age-adjusted deaths per 100,000</a:t>
            </a:r>
          </a:p>
        </p:txBody>
      </p:sp>
      <p:sp>
        <p:nvSpPr>
          <p:cNvPr id="62" name="TextBox 61">
            <a:extLst>
              <a:ext uri="{FF2B5EF4-FFF2-40B4-BE49-F238E27FC236}">
                <a16:creationId xmlns:a16="http://schemas.microsoft.com/office/drawing/2014/main" id="{4F47D8B3-6CCB-496F-9C25-9047AB9C7CEC}"/>
              </a:ext>
            </a:extLst>
          </p:cNvPr>
          <p:cNvSpPr txBox="1"/>
          <p:nvPr/>
        </p:nvSpPr>
        <p:spPr>
          <a:xfrm>
            <a:off x="7943087" y="2254373"/>
            <a:ext cx="1080381" cy="461665"/>
          </a:xfrm>
          <a:prstGeom prst="rect">
            <a:avLst/>
          </a:prstGeom>
          <a:noFill/>
        </p:spPr>
        <p:txBody>
          <a:bodyPr wrap="square" rtlCol="0">
            <a:spAutoFit/>
          </a:bodyPr>
          <a:lstStyle/>
          <a:p>
            <a:r>
              <a:rPr lang="en-US">
                <a:solidFill>
                  <a:schemeClr val="accent5"/>
                </a:solidFill>
              </a:rPr>
              <a:t>105%</a:t>
            </a:r>
          </a:p>
        </p:txBody>
      </p:sp>
      <p:sp>
        <p:nvSpPr>
          <p:cNvPr id="63" name="TextBox 62">
            <a:extLst>
              <a:ext uri="{FF2B5EF4-FFF2-40B4-BE49-F238E27FC236}">
                <a16:creationId xmlns:a16="http://schemas.microsoft.com/office/drawing/2014/main" id="{C13F698C-7CA2-40F4-B7E3-786474977F3E}"/>
              </a:ext>
            </a:extLst>
          </p:cNvPr>
          <p:cNvSpPr txBox="1"/>
          <p:nvPr/>
        </p:nvSpPr>
        <p:spPr>
          <a:xfrm>
            <a:off x="7949833" y="3119783"/>
            <a:ext cx="863600" cy="461665"/>
          </a:xfrm>
          <a:prstGeom prst="rect">
            <a:avLst/>
          </a:prstGeom>
          <a:noFill/>
        </p:spPr>
        <p:txBody>
          <a:bodyPr wrap="square" rtlCol="0">
            <a:spAutoFit/>
          </a:bodyPr>
          <a:lstStyle/>
          <a:p>
            <a:r>
              <a:rPr lang="en-US">
                <a:solidFill>
                  <a:schemeClr val="accent1">
                    <a:lumMod val="60000"/>
                    <a:lumOff val="40000"/>
                  </a:schemeClr>
                </a:solidFill>
              </a:rPr>
              <a:t>30%</a:t>
            </a:r>
          </a:p>
        </p:txBody>
      </p:sp>
      <p:sp>
        <p:nvSpPr>
          <p:cNvPr id="64" name="TextBox 63">
            <a:extLst>
              <a:ext uri="{FF2B5EF4-FFF2-40B4-BE49-F238E27FC236}">
                <a16:creationId xmlns:a16="http://schemas.microsoft.com/office/drawing/2014/main" id="{93C24198-2760-4BA6-9D03-D3C6088341B4}"/>
              </a:ext>
            </a:extLst>
          </p:cNvPr>
          <p:cNvSpPr txBox="1"/>
          <p:nvPr/>
        </p:nvSpPr>
        <p:spPr>
          <a:xfrm>
            <a:off x="7949833" y="3728776"/>
            <a:ext cx="863600" cy="461665"/>
          </a:xfrm>
          <a:prstGeom prst="rect">
            <a:avLst/>
          </a:prstGeom>
          <a:noFill/>
        </p:spPr>
        <p:txBody>
          <a:bodyPr wrap="square" rtlCol="0">
            <a:spAutoFit/>
          </a:bodyPr>
          <a:lstStyle/>
          <a:p>
            <a:r>
              <a:rPr lang="en-US">
                <a:solidFill>
                  <a:schemeClr val="bg2"/>
                </a:solidFill>
              </a:rPr>
              <a:t>41%</a:t>
            </a:r>
          </a:p>
        </p:txBody>
      </p:sp>
      <p:sp>
        <p:nvSpPr>
          <p:cNvPr id="65" name="TextBox 64">
            <a:extLst>
              <a:ext uri="{FF2B5EF4-FFF2-40B4-BE49-F238E27FC236}">
                <a16:creationId xmlns:a16="http://schemas.microsoft.com/office/drawing/2014/main" id="{E0893194-4D7C-45F8-9EA2-EAF7B95F9329}"/>
              </a:ext>
            </a:extLst>
          </p:cNvPr>
          <p:cNvSpPr txBox="1"/>
          <p:nvPr/>
        </p:nvSpPr>
        <p:spPr>
          <a:xfrm>
            <a:off x="6771300" y="1754641"/>
            <a:ext cx="2044592" cy="461665"/>
          </a:xfrm>
          <a:prstGeom prst="rect">
            <a:avLst/>
          </a:prstGeom>
          <a:noFill/>
        </p:spPr>
        <p:txBody>
          <a:bodyPr wrap="square" rtlCol="0">
            <a:spAutoFit/>
          </a:bodyPr>
          <a:lstStyle/>
          <a:p>
            <a:pPr algn="r"/>
            <a:r>
              <a:rPr lang="en-US" sz="1200" b="1">
                <a:solidFill>
                  <a:schemeClr val="tx1">
                    <a:lumMod val="60000"/>
                    <a:lumOff val="40000"/>
                  </a:schemeClr>
                </a:solidFill>
              </a:rPr>
              <a:t>Cumulative increase </a:t>
            </a:r>
          </a:p>
          <a:p>
            <a:pPr algn="r"/>
            <a:r>
              <a:rPr lang="en-US" sz="1200" b="1">
                <a:solidFill>
                  <a:schemeClr val="tx1">
                    <a:lumMod val="60000"/>
                    <a:lumOff val="40000"/>
                  </a:schemeClr>
                </a:solidFill>
              </a:rPr>
              <a:t>2005 – 2018</a:t>
            </a:r>
          </a:p>
        </p:txBody>
      </p:sp>
    </p:spTree>
    <p:extLst>
      <p:ext uri="{BB962C8B-B14F-4D97-AF65-F5344CB8AC3E}">
        <p14:creationId xmlns:p14="http://schemas.microsoft.com/office/powerpoint/2010/main" val="169438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37A4D3A-2D46-49FD-8191-BA68C4B68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0" y="744576"/>
            <a:ext cx="9144000" cy="4114799"/>
          </a:xfrm>
          <a:prstGeom prst="rect">
            <a:avLst/>
          </a:prstGeom>
        </p:spPr>
      </p:pic>
      <p:sp>
        <p:nvSpPr>
          <p:cNvPr id="2" name="Title 1"/>
          <p:cNvSpPr>
            <a:spLocks noGrp="1"/>
          </p:cNvSpPr>
          <p:nvPr>
            <p:ph type="ctrTitle"/>
          </p:nvPr>
        </p:nvSpPr>
        <p:spPr/>
        <p:txBody>
          <a:bodyPr/>
          <a:lstStyle/>
          <a:p>
            <a:r>
              <a:rPr lang="en-US" sz="2800"/>
              <a:t>Deaths from suicide, alcohol, and drug overdose display significant regional variation</a:t>
            </a:r>
          </a:p>
        </p:txBody>
      </p:sp>
      <p:sp>
        <p:nvSpPr>
          <p:cNvPr id="3" name="Text Placeholder 2"/>
          <p:cNvSpPr>
            <a:spLocks noGrp="1"/>
          </p:cNvSpPr>
          <p:nvPr>
            <p:ph type="body" sz="quarter" idx="21"/>
          </p:nvPr>
        </p:nvSpPr>
        <p:spPr/>
        <p:txBody>
          <a:bodyPr/>
          <a:lstStyle/>
          <a:p>
            <a:r>
              <a:rPr lang="en-US"/>
              <a:t>Note: D.C. not counted in state tallies.</a:t>
            </a:r>
          </a:p>
          <a:p>
            <a:r>
              <a:rPr lang="en-US"/>
              <a:t>Data: 2018 National Vital Statistics System (NVSS), via CDC WONDER</a:t>
            </a:r>
          </a:p>
        </p:txBody>
      </p:sp>
      <p:sp>
        <p:nvSpPr>
          <p:cNvPr id="4" name="Text Placeholder 3"/>
          <p:cNvSpPr>
            <a:spLocks noGrp="1"/>
          </p:cNvSpPr>
          <p:nvPr>
            <p:ph type="body" sz="quarter" idx="22"/>
          </p:nvPr>
        </p:nvSpPr>
        <p:spPr/>
        <p:txBody>
          <a:bodyPr/>
          <a:lstStyle/>
          <a:p>
            <a:r>
              <a:rPr lang="en-US"/>
              <a:t>Exhibit </a:t>
            </a:r>
            <a:fld id="{BF83BECB-BD03-4D05-994D-0E1A6E13A3B3}" type="slidenum">
              <a:rPr lang="en-US" smtClean="0"/>
              <a:t>7</a:t>
            </a:fld>
            <a:endParaRPr lang="en-US"/>
          </a:p>
        </p:txBody>
      </p:sp>
      <p:sp>
        <p:nvSpPr>
          <p:cNvPr id="35" name="TextBox 34"/>
          <p:cNvSpPr txBox="1"/>
          <p:nvPr/>
        </p:nvSpPr>
        <p:spPr>
          <a:xfrm>
            <a:off x="620130" y="1376813"/>
            <a:ext cx="2044591" cy="338554"/>
          </a:xfrm>
          <a:prstGeom prst="rect">
            <a:avLst/>
          </a:prstGeom>
          <a:noFill/>
        </p:spPr>
        <p:txBody>
          <a:bodyPr wrap="square" rtlCol="0">
            <a:spAutoFit/>
          </a:bodyPr>
          <a:lstStyle/>
          <a:p>
            <a:pPr algn="ctr"/>
            <a:r>
              <a:rPr lang="en-US" sz="1600" b="1">
                <a:solidFill>
                  <a:schemeClr val="accent1">
                    <a:lumMod val="60000"/>
                    <a:lumOff val="40000"/>
                  </a:schemeClr>
                </a:solidFill>
              </a:rPr>
              <a:t>Suicide</a:t>
            </a:r>
          </a:p>
        </p:txBody>
      </p:sp>
      <p:sp>
        <p:nvSpPr>
          <p:cNvPr id="36" name="TextBox 35"/>
          <p:cNvSpPr txBox="1"/>
          <p:nvPr/>
        </p:nvSpPr>
        <p:spPr>
          <a:xfrm>
            <a:off x="3585001" y="1376864"/>
            <a:ext cx="2044592" cy="338554"/>
          </a:xfrm>
          <a:prstGeom prst="rect">
            <a:avLst/>
          </a:prstGeom>
          <a:noFill/>
        </p:spPr>
        <p:txBody>
          <a:bodyPr wrap="square" rtlCol="0">
            <a:spAutoFit/>
          </a:bodyPr>
          <a:lstStyle/>
          <a:p>
            <a:pPr algn="ctr"/>
            <a:r>
              <a:rPr lang="en-US" sz="1600" b="1">
                <a:solidFill>
                  <a:schemeClr val="bg2"/>
                </a:solidFill>
              </a:rPr>
              <a:t>Alcohol</a:t>
            </a:r>
          </a:p>
        </p:txBody>
      </p:sp>
      <p:sp>
        <p:nvSpPr>
          <p:cNvPr id="37" name="TextBox 36"/>
          <p:cNvSpPr txBox="1"/>
          <p:nvPr/>
        </p:nvSpPr>
        <p:spPr>
          <a:xfrm>
            <a:off x="6567356" y="1374474"/>
            <a:ext cx="2044592" cy="338554"/>
          </a:xfrm>
          <a:prstGeom prst="rect">
            <a:avLst/>
          </a:prstGeom>
          <a:noFill/>
        </p:spPr>
        <p:txBody>
          <a:bodyPr wrap="square" rtlCol="0">
            <a:spAutoFit/>
          </a:bodyPr>
          <a:lstStyle/>
          <a:p>
            <a:pPr algn="ctr"/>
            <a:r>
              <a:rPr lang="en-US" sz="1600" b="1">
                <a:solidFill>
                  <a:schemeClr val="accent5">
                    <a:lumMod val="75000"/>
                  </a:schemeClr>
                </a:solidFill>
              </a:rPr>
              <a:t>Drug overdose</a:t>
            </a:r>
          </a:p>
        </p:txBody>
      </p:sp>
      <p:grpSp>
        <p:nvGrpSpPr>
          <p:cNvPr id="62" name="Group 61">
            <a:extLst>
              <a:ext uri="{FF2B5EF4-FFF2-40B4-BE49-F238E27FC236}">
                <a16:creationId xmlns:a16="http://schemas.microsoft.com/office/drawing/2014/main" id="{38E77C90-D9F3-488F-9DB6-4BBBC23A47B6}"/>
              </a:ext>
            </a:extLst>
          </p:cNvPr>
          <p:cNvGrpSpPr/>
          <p:nvPr/>
        </p:nvGrpSpPr>
        <p:grpSpPr>
          <a:xfrm>
            <a:off x="349817" y="4153904"/>
            <a:ext cx="2635075" cy="1269642"/>
            <a:chOff x="296652" y="4145437"/>
            <a:chExt cx="2463483" cy="1269642"/>
          </a:xfrm>
        </p:grpSpPr>
        <p:sp>
          <p:nvSpPr>
            <p:cNvPr id="63" name="Oval 62">
              <a:extLst>
                <a:ext uri="{FF2B5EF4-FFF2-40B4-BE49-F238E27FC236}">
                  <a16:creationId xmlns:a16="http://schemas.microsoft.com/office/drawing/2014/main" id="{B225D248-5677-4422-A023-8F8FDE86F1B6}"/>
                </a:ext>
              </a:extLst>
            </p:cNvPr>
            <p:cNvSpPr/>
            <p:nvPr/>
          </p:nvSpPr>
          <p:spPr>
            <a:xfrm>
              <a:off x="401952" y="4520471"/>
              <a:ext cx="182880" cy="182880"/>
            </a:xfrm>
            <a:prstGeom prst="ellipse">
              <a:avLst/>
            </a:prstGeom>
            <a:solidFill>
              <a:schemeClr val="bg1"/>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64" name="Oval 63">
              <a:extLst>
                <a:ext uri="{FF2B5EF4-FFF2-40B4-BE49-F238E27FC236}">
                  <a16:creationId xmlns:a16="http://schemas.microsoft.com/office/drawing/2014/main" id="{C0E5DCC0-875D-4CFD-A2E1-7410C3C24FD2}"/>
                </a:ext>
              </a:extLst>
            </p:cNvPr>
            <p:cNvSpPr/>
            <p:nvPr/>
          </p:nvSpPr>
          <p:spPr>
            <a:xfrm>
              <a:off x="401952" y="4844706"/>
              <a:ext cx="182880" cy="182880"/>
            </a:xfrm>
            <a:prstGeom prst="ellipse">
              <a:avLst/>
            </a:prstGeom>
            <a:solidFill>
              <a:srgbClr val="6CBF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65" name="Oval 64">
              <a:extLst>
                <a:ext uri="{FF2B5EF4-FFF2-40B4-BE49-F238E27FC236}">
                  <a16:creationId xmlns:a16="http://schemas.microsoft.com/office/drawing/2014/main" id="{0615F7CE-2535-4EC2-8F93-196EC4269D87}"/>
                </a:ext>
              </a:extLst>
            </p:cNvPr>
            <p:cNvSpPr/>
            <p:nvPr/>
          </p:nvSpPr>
          <p:spPr>
            <a:xfrm>
              <a:off x="405971" y="5191417"/>
              <a:ext cx="182880" cy="1828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66" name="TextBox 65">
              <a:extLst>
                <a:ext uri="{FF2B5EF4-FFF2-40B4-BE49-F238E27FC236}">
                  <a16:creationId xmlns:a16="http://schemas.microsoft.com/office/drawing/2014/main" id="{7FB0E626-ADAA-41F4-B9F0-8AAB212F2D6B}"/>
                </a:ext>
              </a:extLst>
            </p:cNvPr>
            <p:cNvSpPr txBox="1"/>
            <p:nvPr/>
          </p:nvSpPr>
          <p:spPr>
            <a:xfrm>
              <a:off x="651510" y="4444362"/>
              <a:ext cx="2108625"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7.5 – 13.7 (14 states)</a:t>
              </a:r>
            </a:p>
          </p:txBody>
        </p:sp>
        <p:sp>
          <p:nvSpPr>
            <p:cNvPr id="67" name="TextBox 66">
              <a:extLst>
                <a:ext uri="{FF2B5EF4-FFF2-40B4-BE49-F238E27FC236}">
                  <a16:creationId xmlns:a16="http://schemas.microsoft.com/office/drawing/2014/main" id="{6020028D-E34E-491E-B874-D8A369339FF0}"/>
                </a:ext>
              </a:extLst>
            </p:cNvPr>
            <p:cNvSpPr txBox="1"/>
            <p:nvPr/>
          </p:nvSpPr>
          <p:spPr>
            <a:xfrm>
              <a:off x="651510" y="4772022"/>
              <a:ext cx="188447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13.8 – 19.3 (24 states)</a:t>
              </a:r>
            </a:p>
          </p:txBody>
        </p:sp>
        <p:sp>
          <p:nvSpPr>
            <p:cNvPr id="68" name="TextBox 67">
              <a:extLst>
                <a:ext uri="{FF2B5EF4-FFF2-40B4-BE49-F238E27FC236}">
                  <a16:creationId xmlns:a16="http://schemas.microsoft.com/office/drawing/2014/main" id="{1973D9FC-088C-42EA-A077-FF20858AE8BC}"/>
                </a:ext>
              </a:extLst>
            </p:cNvPr>
            <p:cNvSpPr txBox="1"/>
            <p:nvPr/>
          </p:nvSpPr>
          <p:spPr>
            <a:xfrm>
              <a:off x="651510" y="5107302"/>
              <a:ext cx="188447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19.4 – 25.2 (12 states)</a:t>
              </a:r>
            </a:p>
          </p:txBody>
        </p:sp>
        <p:sp>
          <p:nvSpPr>
            <p:cNvPr id="69" name="TextBox 68">
              <a:extLst>
                <a:ext uri="{FF2B5EF4-FFF2-40B4-BE49-F238E27FC236}">
                  <a16:creationId xmlns:a16="http://schemas.microsoft.com/office/drawing/2014/main" id="{32283BD0-CDD5-43AF-94AB-604A0DF6D899}"/>
                </a:ext>
              </a:extLst>
            </p:cNvPr>
            <p:cNvSpPr txBox="1"/>
            <p:nvPr/>
          </p:nvSpPr>
          <p:spPr>
            <a:xfrm>
              <a:off x="296652" y="4145437"/>
              <a:ext cx="2463483"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Age-adj. deaths per 100,000</a:t>
              </a:r>
            </a:p>
          </p:txBody>
        </p:sp>
      </p:grpSp>
      <p:grpSp>
        <p:nvGrpSpPr>
          <p:cNvPr id="70" name="Group 69">
            <a:extLst>
              <a:ext uri="{FF2B5EF4-FFF2-40B4-BE49-F238E27FC236}">
                <a16:creationId xmlns:a16="http://schemas.microsoft.com/office/drawing/2014/main" id="{F8F0256E-149E-45FC-9CA5-F023B13FEDDC}"/>
              </a:ext>
            </a:extLst>
          </p:cNvPr>
          <p:cNvGrpSpPr/>
          <p:nvPr/>
        </p:nvGrpSpPr>
        <p:grpSpPr>
          <a:xfrm>
            <a:off x="3287750" y="4153964"/>
            <a:ext cx="2666991" cy="1269642"/>
            <a:chOff x="296652" y="4145437"/>
            <a:chExt cx="2666991" cy="1269642"/>
          </a:xfrm>
        </p:grpSpPr>
        <p:sp>
          <p:nvSpPr>
            <p:cNvPr id="71" name="Oval 70">
              <a:extLst>
                <a:ext uri="{FF2B5EF4-FFF2-40B4-BE49-F238E27FC236}">
                  <a16:creationId xmlns:a16="http://schemas.microsoft.com/office/drawing/2014/main" id="{72829012-4794-49AF-BC00-4E47BBDEF38E}"/>
                </a:ext>
              </a:extLst>
            </p:cNvPr>
            <p:cNvSpPr/>
            <p:nvPr/>
          </p:nvSpPr>
          <p:spPr>
            <a:xfrm>
              <a:off x="401952" y="4520471"/>
              <a:ext cx="182880" cy="18288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72" name="Oval 71">
              <a:extLst>
                <a:ext uri="{FF2B5EF4-FFF2-40B4-BE49-F238E27FC236}">
                  <a16:creationId xmlns:a16="http://schemas.microsoft.com/office/drawing/2014/main" id="{B4DB1A86-C293-4614-9018-BA511064D18B}"/>
                </a:ext>
              </a:extLst>
            </p:cNvPr>
            <p:cNvSpPr/>
            <p:nvPr/>
          </p:nvSpPr>
          <p:spPr>
            <a:xfrm>
              <a:off x="401952" y="4844706"/>
              <a:ext cx="182880" cy="1828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73" name="Oval 72">
              <a:extLst>
                <a:ext uri="{FF2B5EF4-FFF2-40B4-BE49-F238E27FC236}">
                  <a16:creationId xmlns:a16="http://schemas.microsoft.com/office/drawing/2014/main" id="{0E1D88D8-C38A-4B11-B1C8-9CCA6C1C53D7}"/>
                </a:ext>
              </a:extLst>
            </p:cNvPr>
            <p:cNvSpPr/>
            <p:nvPr/>
          </p:nvSpPr>
          <p:spPr>
            <a:xfrm>
              <a:off x="405971" y="5191417"/>
              <a:ext cx="182880" cy="182880"/>
            </a:xfrm>
            <a:prstGeom prst="ellipse">
              <a:avLst/>
            </a:prstGeom>
            <a:solidFill>
              <a:srgbClr val="23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74" name="TextBox 73">
              <a:extLst>
                <a:ext uri="{FF2B5EF4-FFF2-40B4-BE49-F238E27FC236}">
                  <a16:creationId xmlns:a16="http://schemas.microsoft.com/office/drawing/2014/main" id="{BD09FE5D-8601-482B-BD05-CA3244CF90F4}"/>
                </a:ext>
              </a:extLst>
            </p:cNvPr>
            <p:cNvSpPr txBox="1"/>
            <p:nvPr/>
          </p:nvSpPr>
          <p:spPr>
            <a:xfrm>
              <a:off x="651510" y="4444362"/>
              <a:ext cx="2312133"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5.7 – 7.8 (14 states)</a:t>
              </a:r>
            </a:p>
          </p:txBody>
        </p:sp>
        <p:sp>
          <p:nvSpPr>
            <p:cNvPr id="75" name="TextBox 74">
              <a:extLst>
                <a:ext uri="{FF2B5EF4-FFF2-40B4-BE49-F238E27FC236}">
                  <a16:creationId xmlns:a16="http://schemas.microsoft.com/office/drawing/2014/main" id="{75C645CE-3619-4DF1-85A1-1398B15E4CC9}"/>
                </a:ext>
              </a:extLst>
            </p:cNvPr>
            <p:cNvSpPr txBox="1"/>
            <p:nvPr/>
          </p:nvSpPr>
          <p:spPr>
            <a:xfrm>
              <a:off x="651509" y="4772022"/>
              <a:ext cx="1909437"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8.6 – 13.0 (23 states)</a:t>
              </a:r>
            </a:p>
          </p:txBody>
        </p:sp>
        <p:sp>
          <p:nvSpPr>
            <p:cNvPr id="76" name="TextBox 75">
              <a:extLst>
                <a:ext uri="{FF2B5EF4-FFF2-40B4-BE49-F238E27FC236}">
                  <a16:creationId xmlns:a16="http://schemas.microsoft.com/office/drawing/2014/main" id="{92391BC1-99DA-42FE-A066-B6236DD9F5C4}"/>
                </a:ext>
              </a:extLst>
            </p:cNvPr>
            <p:cNvSpPr txBox="1"/>
            <p:nvPr/>
          </p:nvSpPr>
          <p:spPr>
            <a:xfrm>
              <a:off x="651509" y="5107302"/>
              <a:ext cx="215899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13.6 – 32.7 (13 states)</a:t>
              </a:r>
            </a:p>
          </p:txBody>
        </p:sp>
        <p:sp>
          <p:nvSpPr>
            <p:cNvPr id="77" name="TextBox 76">
              <a:extLst>
                <a:ext uri="{FF2B5EF4-FFF2-40B4-BE49-F238E27FC236}">
                  <a16:creationId xmlns:a16="http://schemas.microsoft.com/office/drawing/2014/main" id="{F7BD61C2-3235-4138-BD62-F1355CBAE229}"/>
                </a:ext>
              </a:extLst>
            </p:cNvPr>
            <p:cNvSpPr txBox="1"/>
            <p:nvPr/>
          </p:nvSpPr>
          <p:spPr>
            <a:xfrm>
              <a:off x="296652" y="4145437"/>
              <a:ext cx="2567153"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Age-adj. deaths per 100,000</a:t>
              </a:r>
            </a:p>
          </p:txBody>
        </p:sp>
      </p:grpSp>
      <p:grpSp>
        <p:nvGrpSpPr>
          <p:cNvPr id="78" name="Group 77">
            <a:extLst>
              <a:ext uri="{FF2B5EF4-FFF2-40B4-BE49-F238E27FC236}">
                <a16:creationId xmlns:a16="http://schemas.microsoft.com/office/drawing/2014/main" id="{441BA0C0-CA6A-40E8-B807-4E3C3AFF2D90}"/>
              </a:ext>
            </a:extLst>
          </p:cNvPr>
          <p:cNvGrpSpPr/>
          <p:nvPr/>
        </p:nvGrpSpPr>
        <p:grpSpPr>
          <a:xfrm>
            <a:off x="6217212" y="4156397"/>
            <a:ext cx="2617644" cy="1269642"/>
            <a:chOff x="296652" y="4145437"/>
            <a:chExt cx="2617644" cy="1269642"/>
          </a:xfrm>
        </p:grpSpPr>
        <p:sp>
          <p:nvSpPr>
            <p:cNvPr id="79" name="Oval 78">
              <a:extLst>
                <a:ext uri="{FF2B5EF4-FFF2-40B4-BE49-F238E27FC236}">
                  <a16:creationId xmlns:a16="http://schemas.microsoft.com/office/drawing/2014/main" id="{A0E9F23C-DC20-4083-9F57-305ABAB91A80}"/>
                </a:ext>
              </a:extLst>
            </p:cNvPr>
            <p:cNvSpPr/>
            <p:nvPr/>
          </p:nvSpPr>
          <p:spPr>
            <a:xfrm>
              <a:off x="401952" y="4520471"/>
              <a:ext cx="182880" cy="18288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80" name="Oval 79">
              <a:extLst>
                <a:ext uri="{FF2B5EF4-FFF2-40B4-BE49-F238E27FC236}">
                  <a16:creationId xmlns:a16="http://schemas.microsoft.com/office/drawing/2014/main" id="{9ED30885-8168-4DE5-8BB0-956187E7C5AC}"/>
                </a:ext>
              </a:extLst>
            </p:cNvPr>
            <p:cNvSpPr/>
            <p:nvPr/>
          </p:nvSpPr>
          <p:spPr>
            <a:xfrm>
              <a:off x="401952" y="4844706"/>
              <a:ext cx="182880" cy="182880"/>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81" name="Oval 80">
              <a:extLst>
                <a:ext uri="{FF2B5EF4-FFF2-40B4-BE49-F238E27FC236}">
                  <a16:creationId xmlns:a16="http://schemas.microsoft.com/office/drawing/2014/main" id="{21A33F55-B986-483C-8831-8F68C62AF40A}"/>
                </a:ext>
              </a:extLst>
            </p:cNvPr>
            <p:cNvSpPr/>
            <p:nvPr/>
          </p:nvSpPr>
          <p:spPr>
            <a:xfrm>
              <a:off x="405971" y="5191417"/>
              <a:ext cx="182880" cy="18288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rFace"/>
                <a:ea typeface="+mn-ea"/>
                <a:cs typeface="+mn-cs"/>
              </a:endParaRPr>
            </a:p>
          </p:txBody>
        </p:sp>
        <p:sp>
          <p:nvSpPr>
            <p:cNvPr id="82" name="TextBox 81">
              <a:extLst>
                <a:ext uri="{FF2B5EF4-FFF2-40B4-BE49-F238E27FC236}">
                  <a16:creationId xmlns:a16="http://schemas.microsoft.com/office/drawing/2014/main" id="{5D6BD8F8-53A5-490F-A282-3CA38BCE5CE8}"/>
                </a:ext>
              </a:extLst>
            </p:cNvPr>
            <p:cNvSpPr txBox="1"/>
            <p:nvPr/>
          </p:nvSpPr>
          <p:spPr>
            <a:xfrm>
              <a:off x="651510" y="4444362"/>
              <a:ext cx="226278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6.9 – 14.3 (14 states)</a:t>
              </a:r>
            </a:p>
          </p:txBody>
        </p:sp>
        <p:sp>
          <p:nvSpPr>
            <p:cNvPr id="83" name="TextBox 82">
              <a:extLst>
                <a:ext uri="{FF2B5EF4-FFF2-40B4-BE49-F238E27FC236}">
                  <a16:creationId xmlns:a16="http://schemas.microsoft.com/office/drawing/2014/main" id="{385A6AB7-FCE8-4510-926D-693451953C01}"/>
                </a:ext>
              </a:extLst>
            </p:cNvPr>
            <p:cNvSpPr txBox="1"/>
            <p:nvPr/>
          </p:nvSpPr>
          <p:spPr>
            <a:xfrm>
              <a:off x="651510" y="4772022"/>
              <a:ext cx="201202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14.6 – 27.5 (24 states)</a:t>
              </a:r>
            </a:p>
          </p:txBody>
        </p:sp>
        <p:sp>
          <p:nvSpPr>
            <p:cNvPr id="84" name="TextBox 83">
              <a:extLst>
                <a:ext uri="{FF2B5EF4-FFF2-40B4-BE49-F238E27FC236}">
                  <a16:creationId xmlns:a16="http://schemas.microsoft.com/office/drawing/2014/main" id="{F331F118-6257-4E92-8990-3744F644725A}"/>
                </a:ext>
              </a:extLst>
            </p:cNvPr>
            <p:cNvSpPr txBox="1"/>
            <p:nvPr/>
          </p:nvSpPr>
          <p:spPr>
            <a:xfrm>
              <a:off x="651510" y="5107302"/>
              <a:ext cx="201202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27.9 – 51.5 (12 states)</a:t>
              </a:r>
            </a:p>
          </p:txBody>
        </p:sp>
        <p:sp>
          <p:nvSpPr>
            <p:cNvPr id="85" name="TextBox 84">
              <a:extLst>
                <a:ext uri="{FF2B5EF4-FFF2-40B4-BE49-F238E27FC236}">
                  <a16:creationId xmlns:a16="http://schemas.microsoft.com/office/drawing/2014/main" id="{6EC62B14-B1BF-420D-B87E-2C354094B42A}"/>
                </a:ext>
              </a:extLst>
            </p:cNvPr>
            <p:cNvSpPr txBox="1"/>
            <p:nvPr/>
          </p:nvSpPr>
          <p:spPr>
            <a:xfrm>
              <a:off x="296652" y="4145437"/>
              <a:ext cx="2567153"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515A"/>
                  </a:solidFill>
                  <a:effectLst/>
                  <a:uLnTx/>
                  <a:uFillTx/>
                  <a:latin typeface="InterFace"/>
                  <a:ea typeface="+mn-ea"/>
                  <a:cs typeface="+mn-cs"/>
                </a:rPr>
                <a:t>Age-adj. deaths per 100,000</a:t>
              </a:r>
            </a:p>
          </p:txBody>
        </p:sp>
      </p:grpSp>
    </p:spTree>
    <p:extLst>
      <p:ext uri="{BB962C8B-B14F-4D97-AF65-F5344CB8AC3E}">
        <p14:creationId xmlns:p14="http://schemas.microsoft.com/office/powerpoint/2010/main" val="68600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a:t>Opioids contributed heavily to the overall rise in overdose deaths between 2009 and 2018, largely due to synthetic opioids</a:t>
            </a:r>
          </a:p>
        </p:txBody>
      </p:sp>
      <p:sp>
        <p:nvSpPr>
          <p:cNvPr id="4" name="Text Placeholder 3"/>
          <p:cNvSpPr>
            <a:spLocks noGrp="1"/>
          </p:cNvSpPr>
          <p:nvPr>
            <p:ph type="body" sz="quarter" idx="22"/>
          </p:nvPr>
        </p:nvSpPr>
        <p:spPr/>
        <p:txBody>
          <a:bodyPr/>
          <a:lstStyle/>
          <a:p>
            <a:r>
              <a:rPr lang="en-US"/>
              <a:t>Exhibit </a:t>
            </a:r>
            <a:fld id="{BF83BECB-BD03-4D05-994D-0E1A6E13A3B3}" type="slidenum">
              <a:rPr lang="en-US" smtClean="0"/>
              <a:t>8</a:t>
            </a:fld>
            <a:endParaRPr lang="en-US"/>
          </a:p>
        </p:txBody>
      </p:sp>
      <p:sp>
        <p:nvSpPr>
          <p:cNvPr id="38" name="TextBox 37">
            <a:extLst>
              <a:ext uri="{FF2B5EF4-FFF2-40B4-BE49-F238E27FC236}">
                <a16:creationId xmlns:a16="http://schemas.microsoft.com/office/drawing/2014/main" id="{21B31B8B-3FAF-44C2-B542-C8C0AE6F340C}"/>
              </a:ext>
            </a:extLst>
          </p:cNvPr>
          <p:cNvSpPr txBox="1"/>
          <p:nvPr/>
        </p:nvSpPr>
        <p:spPr>
          <a:xfrm rot="16200000">
            <a:off x="-1047931" y="3236954"/>
            <a:ext cx="2820027" cy="276999"/>
          </a:xfrm>
          <a:prstGeom prst="rect">
            <a:avLst/>
          </a:prstGeom>
          <a:noFill/>
        </p:spPr>
        <p:txBody>
          <a:bodyPr wrap="square" rtlCol="0">
            <a:spAutoFit/>
          </a:bodyPr>
          <a:lstStyle/>
          <a:p>
            <a:r>
              <a:rPr lang="en-US" sz="1200">
                <a:solidFill>
                  <a:srgbClr val="868D99"/>
                </a:solidFill>
              </a:rPr>
              <a:t>Age-adjusted deaths per 100,000</a:t>
            </a:r>
          </a:p>
        </p:txBody>
      </p:sp>
      <p:graphicFrame>
        <p:nvGraphicFramePr>
          <p:cNvPr id="39" name="Chart 38">
            <a:extLst>
              <a:ext uri="{FF2B5EF4-FFF2-40B4-BE49-F238E27FC236}">
                <a16:creationId xmlns:a16="http://schemas.microsoft.com/office/drawing/2014/main" id="{87D6F656-61E9-4A45-8E28-1C6342059DF6}"/>
              </a:ext>
            </a:extLst>
          </p:cNvPr>
          <p:cNvGraphicFramePr/>
          <p:nvPr>
            <p:extLst>
              <p:ext uri="{D42A27DB-BD31-4B8C-83A1-F6EECF244321}">
                <p14:modId xmlns:p14="http://schemas.microsoft.com/office/powerpoint/2010/main" val="1612247801"/>
              </p:ext>
            </p:extLst>
          </p:nvPr>
        </p:nvGraphicFramePr>
        <p:xfrm>
          <a:off x="609178" y="2385733"/>
          <a:ext cx="8269208" cy="3190193"/>
        </p:xfrm>
        <a:graphic>
          <a:graphicData uri="http://schemas.openxmlformats.org/drawingml/2006/chart">
            <c:chart xmlns:c="http://schemas.openxmlformats.org/drawingml/2006/chart" xmlns:r="http://schemas.openxmlformats.org/officeDocument/2006/relationships" r:id="rId2"/>
          </a:graphicData>
        </a:graphic>
      </p:graphicFrame>
      <p:sp>
        <p:nvSpPr>
          <p:cNvPr id="40" name="TextBox 39">
            <a:extLst>
              <a:ext uri="{FF2B5EF4-FFF2-40B4-BE49-F238E27FC236}">
                <a16:creationId xmlns:a16="http://schemas.microsoft.com/office/drawing/2014/main" id="{B8BE48B0-27ED-4E1E-ADD0-54B3C262DF1F}"/>
              </a:ext>
            </a:extLst>
          </p:cNvPr>
          <p:cNvSpPr txBox="1"/>
          <p:nvPr/>
        </p:nvSpPr>
        <p:spPr>
          <a:xfrm>
            <a:off x="3233899" y="4564358"/>
            <a:ext cx="2974053" cy="307777"/>
          </a:xfrm>
          <a:prstGeom prst="rect">
            <a:avLst/>
          </a:prstGeom>
          <a:noFill/>
        </p:spPr>
        <p:txBody>
          <a:bodyPr wrap="square" rtlCol="0">
            <a:spAutoFit/>
          </a:bodyPr>
          <a:lstStyle/>
          <a:p>
            <a:r>
              <a:rPr lang="en-US" sz="1400">
                <a:solidFill>
                  <a:schemeClr val="bg2">
                    <a:lumMod val="75000"/>
                  </a:schemeClr>
                </a:solidFill>
              </a:rPr>
              <a:t>All Opioid Overdose Deaths</a:t>
            </a:r>
          </a:p>
        </p:txBody>
      </p:sp>
      <p:sp>
        <p:nvSpPr>
          <p:cNvPr id="41" name="TextBox 40">
            <a:extLst>
              <a:ext uri="{FF2B5EF4-FFF2-40B4-BE49-F238E27FC236}">
                <a16:creationId xmlns:a16="http://schemas.microsoft.com/office/drawing/2014/main" id="{0E368213-6DC6-4ADE-8A82-6A8D7230F542}"/>
              </a:ext>
            </a:extLst>
          </p:cNvPr>
          <p:cNvSpPr txBox="1"/>
          <p:nvPr/>
        </p:nvSpPr>
        <p:spPr>
          <a:xfrm>
            <a:off x="6920330" y="4250812"/>
            <a:ext cx="1387774" cy="954107"/>
          </a:xfrm>
          <a:prstGeom prst="rect">
            <a:avLst/>
          </a:prstGeom>
          <a:noFill/>
        </p:spPr>
        <p:txBody>
          <a:bodyPr wrap="square" rtlCol="0">
            <a:spAutoFit/>
          </a:bodyPr>
          <a:lstStyle/>
          <a:p>
            <a:pPr algn="r"/>
            <a:r>
              <a:rPr lang="en-US" sz="1400">
                <a:solidFill>
                  <a:schemeClr val="bg2">
                    <a:lumMod val="20000"/>
                    <a:lumOff val="80000"/>
                  </a:schemeClr>
                </a:solidFill>
              </a:rPr>
              <a:t> Synthetic Opioid Overdose Deaths</a:t>
            </a:r>
          </a:p>
        </p:txBody>
      </p:sp>
      <p:sp>
        <p:nvSpPr>
          <p:cNvPr id="42" name="TextBox 41">
            <a:extLst>
              <a:ext uri="{FF2B5EF4-FFF2-40B4-BE49-F238E27FC236}">
                <a16:creationId xmlns:a16="http://schemas.microsoft.com/office/drawing/2014/main" id="{3BCE332F-A33B-4BE9-B110-8F3ACAE6DA39}"/>
              </a:ext>
            </a:extLst>
          </p:cNvPr>
          <p:cNvSpPr txBox="1"/>
          <p:nvPr/>
        </p:nvSpPr>
        <p:spPr>
          <a:xfrm>
            <a:off x="1618929" y="3994407"/>
            <a:ext cx="3436585" cy="307777"/>
          </a:xfrm>
          <a:prstGeom prst="rect">
            <a:avLst/>
          </a:prstGeom>
          <a:noFill/>
        </p:spPr>
        <p:txBody>
          <a:bodyPr wrap="square" rtlCol="0">
            <a:spAutoFit/>
          </a:bodyPr>
          <a:lstStyle/>
          <a:p>
            <a:r>
              <a:rPr lang="en-US" sz="1400">
                <a:solidFill>
                  <a:schemeClr val="accent1">
                    <a:lumMod val="20000"/>
                    <a:lumOff val="80000"/>
                  </a:schemeClr>
                </a:solidFill>
              </a:rPr>
              <a:t>All Drug Overdose Deaths</a:t>
            </a:r>
          </a:p>
        </p:txBody>
      </p:sp>
      <p:sp>
        <p:nvSpPr>
          <p:cNvPr id="43" name="TextBox 42">
            <a:extLst>
              <a:ext uri="{FF2B5EF4-FFF2-40B4-BE49-F238E27FC236}">
                <a16:creationId xmlns:a16="http://schemas.microsoft.com/office/drawing/2014/main" id="{6A7F1006-CE78-4CEB-BA4E-8EEC6CE0E202}"/>
              </a:ext>
            </a:extLst>
          </p:cNvPr>
          <p:cNvSpPr txBox="1"/>
          <p:nvPr/>
        </p:nvSpPr>
        <p:spPr>
          <a:xfrm>
            <a:off x="1743548" y="1838357"/>
            <a:ext cx="5933503" cy="338554"/>
          </a:xfrm>
          <a:prstGeom prst="rect">
            <a:avLst/>
          </a:prstGeom>
          <a:noFill/>
        </p:spPr>
        <p:txBody>
          <a:bodyPr wrap="square" rtlCol="0">
            <a:spAutoFit/>
          </a:bodyPr>
          <a:lstStyle/>
          <a:p>
            <a:pPr algn="ctr"/>
            <a:r>
              <a:rPr lang="en-US" sz="1600">
                <a:solidFill>
                  <a:schemeClr val="accent3">
                    <a:lumMod val="75000"/>
                  </a:schemeClr>
                </a:solidFill>
              </a:rPr>
              <a:t>Share of Drug Overdose Deaths Due to Opioids</a:t>
            </a:r>
          </a:p>
        </p:txBody>
      </p:sp>
      <p:sp>
        <p:nvSpPr>
          <p:cNvPr id="44" name="Left Brace 43">
            <a:extLst>
              <a:ext uri="{FF2B5EF4-FFF2-40B4-BE49-F238E27FC236}">
                <a16:creationId xmlns:a16="http://schemas.microsoft.com/office/drawing/2014/main" id="{55669928-09A4-4F1A-96B2-8A46E8C907E1}"/>
              </a:ext>
            </a:extLst>
          </p:cNvPr>
          <p:cNvSpPr/>
          <p:nvPr/>
        </p:nvSpPr>
        <p:spPr>
          <a:xfrm rot="5400000">
            <a:off x="4642417" y="-1137009"/>
            <a:ext cx="313765" cy="7017611"/>
          </a:xfrm>
          <a:prstGeom prst="leftBrace">
            <a:avLst>
              <a:gd name="adj1" fmla="val 5119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83DCEB9D-D052-45A6-9671-301FC46224D0}"/>
              </a:ext>
            </a:extLst>
          </p:cNvPr>
          <p:cNvSpPr txBox="1"/>
          <p:nvPr/>
        </p:nvSpPr>
        <p:spPr>
          <a:xfrm>
            <a:off x="1296196" y="2492064"/>
            <a:ext cx="968190" cy="369332"/>
          </a:xfrm>
          <a:prstGeom prst="rect">
            <a:avLst/>
          </a:prstGeom>
          <a:noFill/>
        </p:spPr>
        <p:txBody>
          <a:bodyPr wrap="square" rtlCol="0">
            <a:spAutoFit/>
          </a:bodyPr>
          <a:lstStyle/>
          <a:p>
            <a:r>
              <a:rPr lang="en-US" sz="1800">
                <a:solidFill>
                  <a:schemeClr val="accent3">
                    <a:lumMod val="75000"/>
                  </a:schemeClr>
                </a:solidFill>
              </a:rPr>
              <a:t>55%</a:t>
            </a:r>
          </a:p>
        </p:txBody>
      </p:sp>
      <p:sp>
        <p:nvSpPr>
          <p:cNvPr id="46" name="TextBox 45">
            <a:extLst>
              <a:ext uri="{FF2B5EF4-FFF2-40B4-BE49-F238E27FC236}">
                <a16:creationId xmlns:a16="http://schemas.microsoft.com/office/drawing/2014/main" id="{3F771A89-6F7C-468F-ABF1-8E956C547153}"/>
              </a:ext>
            </a:extLst>
          </p:cNvPr>
          <p:cNvSpPr txBox="1"/>
          <p:nvPr/>
        </p:nvSpPr>
        <p:spPr>
          <a:xfrm>
            <a:off x="7351675" y="2492064"/>
            <a:ext cx="968190" cy="369332"/>
          </a:xfrm>
          <a:prstGeom prst="rect">
            <a:avLst/>
          </a:prstGeom>
          <a:noFill/>
        </p:spPr>
        <p:txBody>
          <a:bodyPr wrap="square" rtlCol="0">
            <a:spAutoFit/>
          </a:bodyPr>
          <a:lstStyle/>
          <a:p>
            <a:pPr algn="r"/>
            <a:r>
              <a:rPr lang="en-US" sz="1800">
                <a:solidFill>
                  <a:schemeClr val="accent3">
                    <a:lumMod val="75000"/>
                  </a:schemeClr>
                </a:solidFill>
              </a:rPr>
              <a:t>71%</a:t>
            </a:r>
          </a:p>
        </p:txBody>
      </p:sp>
      <p:sp>
        <p:nvSpPr>
          <p:cNvPr id="47" name="Text Placeholder 2">
            <a:extLst>
              <a:ext uri="{FF2B5EF4-FFF2-40B4-BE49-F238E27FC236}">
                <a16:creationId xmlns:a16="http://schemas.microsoft.com/office/drawing/2014/main" id="{C57EE6E7-918C-4BEA-886A-E8BB233CF675}"/>
              </a:ext>
            </a:extLst>
          </p:cNvPr>
          <p:cNvSpPr>
            <a:spLocks noGrp="1"/>
          </p:cNvSpPr>
          <p:nvPr>
            <p:ph type="body" sz="quarter" idx="21"/>
          </p:nvPr>
        </p:nvSpPr>
        <p:spPr>
          <a:xfrm>
            <a:off x="157150" y="5553236"/>
            <a:ext cx="8838199" cy="399999"/>
          </a:xfrm>
        </p:spPr>
        <p:txBody>
          <a:bodyPr/>
          <a:lstStyle/>
          <a:p>
            <a:r>
              <a:rPr lang="en-US"/>
              <a:t>Note: Data categories are overlaid, not stacked/aggregated; synthetic opioid deaths are from synthetic opioids other than methadone </a:t>
            </a:r>
          </a:p>
          <a:p>
            <a:r>
              <a:rPr lang="en-US"/>
              <a:t>Data: 2009–2018 National Vital Statistics System (NVSS), via CDC WONDER</a:t>
            </a:r>
          </a:p>
        </p:txBody>
      </p:sp>
    </p:spTree>
    <p:extLst>
      <p:ext uri="{BB962C8B-B14F-4D97-AF65-F5344CB8AC3E}">
        <p14:creationId xmlns:p14="http://schemas.microsoft.com/office/powerpoint/2010/main" val="32997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0845805-E252-421E-8286-42B57479E1AF}"/>
              </a:ext>
            </a:extLst>
          </p:cNvPr>
          <p:cNvSpPr txBox="1"/>
          <p:nvPr/>
        </p:nvSpPr>
        <p:spPr>
          <a:xfrm>
            <a:off x="6322809" y="1300316"/>
            <a:ext cx="2432575" cy="461665"/>
          </a:xfrm>
          <a:prstGeom prst="rect">
            <a:avLst/>
          </a:prstGeom>
          <a:noFill/>
        </p:spPr>
        <p:txBody>
          <a:bodyPr wrap="square" rtlCol="0">
            <a:spAutoFit/>
          </a:bodyPr>
          <a:lstStyle/>
          <a:p>
            <a:pPr algn="r"/>
            <a:r>
              <a:rPr lang="en-US" sz="1200">
                <a:solidFill>
                  <a:schemeClr val="accent1"/>
                </a:solidFill>
              </a:rPr>
              <a:t>Mortality amenable to health care (deaths per 100,000)</a:t>
            </a:r>
          </a:p>
        </p:txBody>
      </p:sp>
      <p:sp>
        <p:nvSpPr>
          <p:cNvPr id="2" name="Title 1"/>
          <p:cNvSpPr>
            <a:spLocks noGrp="1"/>
          </p:cNvSpPr>
          <p:nvPr>
            <p:ph type="ctrTitle"/>
          </p:nvPr>
        </p:nvSpPr>
        <p:spPr/>
        <p:txBody>
          <a:bodyPr/>
          <a:lstStyle/>
          <a:p>
            <a:r>
              <a:rPr lang="en-US" sz="2800"/>
              <a:t>Premature deaths from treatable conditions are closely linked to the wide variation in state life expectancy</a:t>
            </a:r>
          </a:p>
        </p:txBody>
      </p:sp>
      <p:sp>
        <p:nvSpPr>
          <p:cNvPr id="3" name="Text Placeholder 2"/>
          <p:cNvSpPr>
            <a:spLocks noGrp="1"/>
          </p:cNvSpPr>
          <p:nvPr>
            <p:ph type="body" sz="quarter" idx="21"/>
          </p:nvPr>
        </p:nvSpPr>
        <p:spPr/>
        <p:txBody>
          <a:bodyPr/>
          <a:lstStyle/>
          <a:p>
            <a:r>
              <a:rPr lang="en-US"/>
              <a:t>Data: Life Expectancy - </a:t>
            </a:r>
            <a:r>
              <a:rPr lang="en-US" i="1"/>
              <a:t>United States Mortality Database</a:t>
            </a:r>
            <a:r>
              <a:rPr lang="en-US"/>
              <a:t>. University of California, Berkeley (USA). Available at usa.mortality.org (data shown on 2020-05-11 12:22:03); Mortality Amenable to Healthcare - CDC, 2016 and 2017 National Vital Statistics System (NVSS), All-County Micro Data, Restricted Use Files.</a:t>
            </a:r>
          </a:p>
        </p:txBody>
      </p:sp>
      <p:sp>
        <p:nvSpPr>
          <p:cNvPr id="4" name="Text Placeholder 3"/>
          <p:cNvSpPr>
            <a:spLocks noGrp="1"/>
          </p:cNvSpPr>
          <p:nvPr>
            <p:ph type="body" sz="quarter" idx="22"/>
          </p:nvPr>
        </p:nvSpPr>
        <p:spPr/>
        <p:txBody>
          <a:bodyPr/>
          <a:lstStyle/>
          <a:p>
            <a:r>
              <a:rPr lang="en-US"/>
              <a:t>Exhibit </a:t>
            </a:r>
            <a:fld id="{8EE36946-AAA5-4D0E-ADFF-D287B73500B9}" type="slidenum">
              <a:rPr lang="en-US" smtClean="0"/>
              <a:t>9</a:t>
            </a:fld>
            <a:endParaRPr lang="en-US"/>
          </a:p>
        </p:txBody>
      </p:sp>
      <p:cxnSp>
        <p:nvCxnSpPr>
          <p:cNvPr id="6" name="Straight Connector 5"/>
          <p:cNvCxnSpPr>
            <a:cxnSpLocks/>
          </p:cNvCxnSpPr>
          <p:nvPr/>
        </p:nvCxnSpPr>
        <p:spPr>
          <a:xfrm>
            <a:off x="862000" y="2757059"/>
            <a:ext cx="0" cy="17373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AA1BCF-C174-4013-ADAC-8FB6310DB777}"/>
              </a:ext>
            </a:extLst>
          </p:cNvPr>
          <p:cNvCxnSpPr>
            <a:cxnSpLocks/>
          </p:cNvCxnSpPr>
          <p:nvPr/>
        </p:nvCxnSpPr>
        <p:spPr>
          <a:xfrm>
            <a:off x="1014400" y="2138548"/>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647484-8A45-4E15-A188-7A13A23DAC30}"/>
              </a:ext>
            </a:extLst>
          </p:cNvPr>
          <p:cNvCxnSpPr>
            <a:cxnSpLocks/>
          </p:cNvCxnSpPr>
          <p:nvPr/>
        </p:nvCxnSpPr>
        <p:spPr>
          <a:xfrm>
            <a:off x="1157275" y="2652898"/>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53F3E9-DB0A-4068-9418-A0231AECB35B}"/>
              </a:ext>
            </a:extLst>
          </p:cNvPr>
          <p:cNvCxnSpPr>
            <a:cxnSpLocks/>
          </p:cNvCxnSpPr>
          <p:nvPr/>
        </p:nvCxnSpPr>
        <p:spPr>
          <a:xfrm>
            <a:off x="1309675" y="2710048"/>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D9C6DF-A61F-4552-B284-0D9DC838532E}"/>
              </a:ext>
            </a:extLst>
          </p:cNvPr>
          <p:cNvCxnSpPr>
            <a:cxnSpLocks/>
          </p:cNvCxnSpPr>
          <p:nvPr/>
        </p:nvCxnSpPr>
        <p:spPr>
          <a:xfrm>
            <a:off x="1462075" y="2405248"/>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E4181F-84E0-4FA2-AD71-7BBF5EAA410C}"/>
              </a:ext>
            </a:extLst>
          </p:cNvPr>
          <p:cNvCxnSpPr>
            <a:cxnSpLocks/>
          </p:cNvCxnSpPr>
          <p:nvPr/>
        </p:nvCxnSpPr>
        <p:spPr>
          <a:xfrm>
            <a:off x="1604950" y="2519548"/>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3F7FB0-6479-4951-9D06-9167FE85A595}"/>
              </a:ext>
            </a:extLst>
          </p:cNvPr>
          <p:cNvCxnSpPr>
            <a:cxnSpLocks/>
          </p:cNvCxnSpPr>
          <p:nvPr/>
        </p:nvCxnSpPr>
        <p:spPr>
          <a:xfrm>
            <a:off x="1766875" y="2367148"/>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38EF37-A9DE-4C3C-A9DC-8172A72FB433}"/>
              </a:ext>
            </a:extLst>
          </p:cNvPr>
          <p:cNvCxnSpPr>
            <a:cxnSpLocks/>
          </p:cNvCxnSpPr>
          <p:nvPr/>
        </p:nvCxnSpPr>
        <p:spPr>
          <a:xfrm>
            <a:off x="1909750" y="2643373"/>
            <a:ext cx="0" cy="18551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F48FC-6517-484B-8743-97C83924CCFC}"/>
              </a:ext>
            </a:extLst>
          </p:cNvPr>
          <p:cNvCxnSpPr>
            <a:cxnSpLocks/>
          </p:cNvCxnSpPr>
          <p:nvPr/>
        </p:nvCxnSpPr>
        <p:spPr>
          <a:xfrm>
            <a:off x="2052625" y="2986273"/>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B0EA0A-CFFE-4659-A182-3D9B8B70B5BC}"/>
              </a:ext>
            </a:extLst>
          </p:cNvPr>
          <p:cNvCxnSpPr>
            <a:cxnSpLocks/>
          </p:cNvCxnSpPr>
          <p:nvPr/>
        </p:nvCxnSpPr>
        <p:spPr>
          <a:xfrm>
            <a:off x="2214550" y="3014848"/>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62D0A2-38B1-435B-840B-5922DBA73E55}"/>
              </a:ext>
            </a:extLst>
          </p:cNvPr>
          <p:cNvCxnSpPr>
            <a:cxnSpLocks/>
          </p:cNvCxnSpPr>
          <p:nvPr/>
        </p:nvCxnSpPr>
        <p:spPr>
          <a:xfrm>
            <a:off x="2357425" y="2910073"/>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D81C10-5384-42B9-BE8F-892306113118}"/>
              </a:ext>
            </a:extLst>
          </p:cNvPr>
          <p:cNvCxnSpPr>
            <a:cxnSpLocks/>
          </p:cNvCxnSpPr>
          <p:nvPr/>
        </p:nvCxnSpPr>
        <p:spPr>
          <a:xfrm>
            <a:off x="2500300" y="3005323"/>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7C1717-5F8E-43C1-B424-927AEDBE5AA2}"/>
              </a:ext>
            </a:extLst>
          </p:cNvPr>
          <p:cNvCxnSpPr>
            <a:cxnSpLocks/>
          </p:cNvCxnSpPr>
          <p:nvPr/>
        </p:nvCxnSpPr>
        <p:spPr>
          <a:xfrm>
            <a:off x="2652700" y="2833873"/>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9D7424-4768-40EA-B7AA-372CD471E496}"/>
              </a:ext>
            </a:extLst>
          </p:cNvPr>
          <p:cNvCxnSpPr>
            <a:cxnSpLocks/>
          </p:cNvCxnSpPr>
          <p:nvPr/>
        </p:nvCxnSpPr>
        <p:spPr>
          <a:xfrm>
            <a:off x="2795575" y="3024373"/>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A8A1DC-7B73-4C86-89B6-D086C8CD1E18}"/>
              </a:ext>
            </a:extLst>
          </p:cNvPr>
          <p:cNvCxnSpPr>
            <a:cxnSpLocks/>
          </p:cNvCxnSpPr>
          <p:nvPr/>
        </p:nvCxnSpPr>
        <p:spPr>
          <a:xfrm>
            <a:off x="3395650" y="2967223"/>
            <a:ext cx="0" cy="14836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1D52386-452F-445C-9C84-FD52B1F2F8D2}"/>
              </a:ext>
            </a:extLst>
          </p:cNvPr>
          <p:cNvSpPr/>
          <p:nvPr/>
        </p:nvSpPr>
        <p:spPr>
          <a:xfrm>
            <a:off x="7009933" y="1563343"/>
            <a:ext cx="155448" cy="155448"/>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7E8FD1-2893-4C98-B614-0A7F22E533F4}"/>
              </a:ext>
            </a:extLst>
          </p:cNvPr>
          <p:cNvSpPr/>
          <p:nvPr/>
        </p:nvSpPr>
        <p:spPr>
          <a:xfrm>
            <a:off x="2238423" y="1531149"/>
            <a:ext cx="134839" cy="1348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5" name="TextBox 24">
            <a:extLst>
              <a:ext uri="{FF2B5EF4-FFF2-40B4-BE49-F238E27FC236}">
                <a16:creationId xmlns:a16="http://schemas.microsoft.com/office/drawing/2014/main" id="{5966CB88-5709-4597-830F-4144DD05E908}"/>
              </a:ext>
            </a:extLst>
          </p:cNvPr>
          <p:cNvSpPr txBox="1"/>
          <p:nvPr/>
        </p:nvSpPr>
        <p:spPr>
          <a:xfrm>
            <a:off x="363301" y="1450256"/>
            <a:ext cx="1892747" cy="276999"/>
          </a:xfrm>
          <a:prstGeom prst="rect">
            <a:avLst/>
          </a:prstGeom>
          <a:noFill/>
        </p:spPr>
        <p:txBody>
          <a:bodyPr wrap="square" rtlCol="0">
            <a:spAutoFit/>
          </a:bodyPr>
          <a:lstStyle/>
          <a:p>
            <a:r>
              <a:rPr lang="en-US" sz="1200" b="1">
                <a:solidFill>
                  <a:schemeClr val="accent3"/>
                </a:solidFill>
              </a:rPr>
              <a:t>Life expectancy (years)</a:t>
            </a:r>
          </a:p>
        </p:txBody>
      </p:sp>
      <p:graphicFrame>
        <p:nvGraphicFramePr>
          <p:cNvPr id="21" name="Chart 20">
            <a:extLst>
              <a:ext uri="{FF2B5EF4-FFF2-40B4-BE49-F238E27FC236}">
                <a16:creationId xmlns:a16="http://schemas.microsoft.com/office/drawing/2014/main" id="{CB35AE95-4264-4C1F-8306-E1750A88B99C}"/>
              </a:ext>
            </a:extLst>
          </p:cNvPr>
          <p:cNvGraphicFramePr/>
          <p:nvPr>
            <p:extLst>
              <p:ext uri="{D42A27DB-BD31-4B8C-83A1-F6EECF244321}">
                <p14:modId xmlns:p14="http://schemas.microsoft.com/office/powerpoint/2010/main" val="1131389486"/>
              </p:ext>
            </p:extLst>
          </p:nvPr>
        </p:nvGraphicFramePr>
        <p:xfrm>
          <a:off x="413096" y="1657473"/>
          <a:ext cx="8292493" cy="4031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6362798"/>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7BA32944B54347B9D6F17571B4F941" ma:contentTypeVersion="9" ma:contentTypeDescription="Create a new document." ma:contentTypeScope="" ma:versionID="3f80cbbafbf8863e6c8506bf0243d5cf">
  <xsd:schema xmlns:xsd="http://www.w3.org/2001/XMLSchema" xmlns:xs="http://www.w3.org/2001/XMLSchema" xmlns:p="http://schemas.microsoft.com/office/2006/metadata/properties" xmlns:ns2="0206b73b-b166-48af-9d56-b72510519a7e" targetNamespace="http://schemas.microsoft.com/office/2006/metadata/properties" ma:root="true" ma:fieldsID="5d38618c836feeb7138f6cc95597aac0" ns2:_="">
    <xsd:import namespace="0206b73b-b166-48af-9d56-b72510519a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6b73b-b166-48af-9d56-b72510519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8B83B4-352A-49FD-9605-016DDCC6E5C6}">
  <ds:schemaRefs>
    <ds:schemaRef ds:uri="0206b73b-b166-48af-9d56-b72510519a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F013D4-06D4-44FA-968B-E4CCA573B85B}">
  <ds:schemaRefs>
    <ds:schemaRef ds:uri="0206b73b-b166-48af-9d56-b72510519a7e"/>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9BB0A77-9362-468F-82BA-80BB36D08E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2547</Words>
  <Application>Microsoft Office PowerPoint</Application>
  <PresentationFormat>On-screen Show (4:3)</PresentationFormat>
  <Paragraphs>299</Paragraphs>
  <Slides>27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Berlingske Serif Text</vt:lpstr>
      <vt:lpstr>Calibri</vt:lpstr>
      <vt:lpstr>Georgia</vt:lpstr>
      <vt:lpstr>InterFace</vt:lpstr>
      <vt:lpstr>LucidaGrande</vt:lpstr>
      <vt:lpstr>Segoe UI Light</vt:lpstr>
      <vt:lpstr>Tahoma</vt:lpstr>
      <vt:lpstr>Trebuchet MS</vt:lpstr>
      <vt:lpstr>Wingdings</vt:lpstr>
      <vt:lpstr>1_Office Theme</vt:lpstr>
      <vt:lpstr>Results from the 2020 Scorecard on State Health System Performance</vt:lpstr>
      <vt:lpstr>Results from the 2020 Scorecard on State Health System Performance</vt:lpstr>
      <vt:lpstr>The 2020 Scorecard &amp; COVID-19</vt:lpstr>
      <vt:lpstr>Key Findings from the Scorecard</vt:lpstr>
      <vt:lpstr>Hawaii, Massachusetts, and Minnesota lead the nation</vt:lpstr>
      <vt:lpstr>Suicide and alcohol deaths rose modestly in 2018. Though drug overdoses dropped for the first time in decades, preliminary 2019 data shows that they have jumped back up</vt:lpstr>
      <vt:lpstr>Deaths from suicide, alcohol, and drug overdose display significant regional variation</vt:lpstr>
      <vt:lpstr>Opioids contributed heavily to the overall rise in overdose deaths between 2009 and 2018, largely due to synthetic opioids</vt:lpstr>
      <vt:lpstr>Premature deaths from treatable conditions are closely linked to the wide variation in state life expectancy</vt:lpstr>
      <vt:lpstr>In every state, Black people are more likely to die early from treatable conditions (2016–17)</vt:lpstr>
      <vt:lpstr>Higher provider prices in commercial insurance have consequences for consumers</vt:lpstr>
      <vt:lpstr>Price increases drive total spending growth</vt:lpstr>
      <vt:lpstr>Prices for hospital inpatient care paid by commercial insurers are higher than Medicare prices in every state</vt:lpstr>
      <vt:lpstr>Higher premiums for employer coverage are associated with higher commercial prices for health care services</vt:lpstr>
      <vt:lpstr>Medicare spending on primary care is low throughout the U.S., but it varies by more than 50 percent across states</vt:lpstr>
      <vt:lpstr>Gains in uninsured rates flattened, and even changed direction, after 2016</vt:lpstr>
      <vt:lpstr>Four of the 12 states that have yet to expand Medicaid had among the highest adult uninsured rates in 2018</vt:lpstr>
      <vt:lpstr>Adults in 15 states were more likely to avoid care because of cost concerns after 2016</vt:lpstr>
      <vt:lpstr>In 17 states, there was at least a five-point disparity in the uninsured rate between white and both Black and Hispanic adults</vt:lpstr>
      <vt:lpstr>Implications of Study Findings For the Pandemic</vt:lpstr>
      <vt:lpstr>Implications of Study Findings For the Pandemic(cont.)</vt:lpstr>
      <vt:lpstr> Looking forward</vt:lpstr>
      <vt:lpstr>For More Information, Visit the Fund’s new Health System Data Center: http://datacenter.commonwealthfund.org/</vt:lpstr>
      <vt:lpstr>PowerPoint Presentation</vt:lpstr>
      <vt:lpstr>State Health System Scorecard Methods</vt:lpstr>
      <vt:lpstr>2020 Scorecard Indicators</vt:lpstr>
      <vt:lpstr>2020 Scorecard Indicators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David Radley</cp:lastModifiedBy>
  <cp:revision>2</cp:revision>
  <cp:lastPrinted>2018-05-02T01:09:02Z</cp:lastPrinted>
  <dcterms:created xsi:type="dcterms:W3CDTF">2014-10-08T23:03:32Z</dcterms:created>
  <dcterms:modified xsi:type="dcterms:W3CDTF">2020-09-10T11:12:48Z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0x0101006A7BA32944B54347B9D6F17571B4F941</vt:lpwstr>
  </property>
  <property fmtid="{D5CDD505-2E9C-101B-9397-08002B2CF9AE}" pid="3" name="TaxKeyword">
    <vt:lpwstr/>
  </property>
  <property fmtid="{D5CDD505-2E9C-101B-9397-08002B2CF9AE}" pid="4" name="Order">
    <vt:r8>1153800</vt:r8>
  </property>
</Properties>
</file>