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9"/>
  </p:notesMasterIdLst>
  <p:handoutMasterIdLst>
    <p:handoutMasterId r:id="rId10"/>
  </p:handoutMasterIdLst>
  <p:sldIdLst>
    <p:sldId id="453" r:id="rId5"/>
    <p:sldId id="454" r:id="rId6"/>
    <p:sldId id="455" r:id="rId7"/>
    <p:sldId id="456" r:id="rId8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DBC"/>
    <a:srgbClr val="5F5A9D"/>
    <a:srgbClr val="E0E0E0"/>
    <a:srgbClr val="8ADAD2"/>
    <a:srgbClr val="9FE1DB"/>
    <a:srgbClr val="B6E8E3"/>
    <a:srgbClr val="CDEFEC"/>
    <a:srgbClr val="DFF5F3"/>
    <a:srgbClr val="EDF9F8"/>
    <a:srgbClr val="4C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F6839-5465-4A7D-A6ED-892A7C207139}" v="4" dt="2020-10-06T22:29:1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8" autoAdjust="0"/>
    <p:restoredTop sz="95482" autoAdjust="0"/>
  </p:normalViewPr>
  <p:slideViewPr>
    <p:cSldViewPr snapToObjects="1">
      <p:cViewPr varScale="1">
        <p:scale>
          <a:sx n="113" d="100"/>
          <a:sy n="113" d="100"/>
        </p:scale>
        <p:origin x="1026" y="114"/>
      </p:cViewPr>
      <p:guideLst>
        <p:guide orient="horz" pos="1570"/>
        <p:guide pos="2988"/>
        <p:guide orient="horz" pos="1094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rame" userId="ded3f5c5-00e7-408d-9358-fc292cfa5078" providerId="ADAL" clId="{0A4F6839-5465-4A7D-A6ED-892A7C207139}"/>
    <pc:docChg chg="undo custSel modSld modMainMaster">
      <pc:chgData name="Paul Frame" userId="ded3f5c5-00e7-408d-9358-fc292cfa5078" providerId="ADAL" clId="{0A4F6839-5465-4A7D-A6ED-892A7C207139}" dt="2020-10-06T22:29:59.833" v="156" actId="1076"/>
      <pc:docMkLst>
        <pc:docMk/>
      </pc:docMkLst>
      <pc:sldChg chg="addSp modSp">
        <pc:chgData name="Paul Frame" userId="ded3f5c5-00e7-408d-9358-fc292cfa5078" providerId="ADAL" clId="{0A4F6839-5465-4A7D-A6ED-892A7C207139}" dt="2020-10-06T22:29:59.833" v="156" actId="1076"/>
        <pc:sldMkLst>
          <pc:docMk/>
          <pc:sldMk cId="1835719076" sldId="453"/>
        </pc:sldMkLst>
        <pc:spChg chg="mod">
          <ac:chgData name="Paul Frame" userId="ded3f5c5-00e7-408d-9358-fc292cfa5078" providerId="ADAL" clId="{0A4F6839-5465-4A7D-A6ED-892A7C207139}" dt="2020-10-06T22:28:48.359" v="134" actId="6549"/>
          <ac:spMkLst>
            <pc:docMk/>
            <pc:sldMk cId="1835719076" sldId="453"/>
            <ac:spMk id="2" creationId="{DA583BDD-CC8C-D84C-947A-4E222BBDA8B2}"/>
          </ac:spMkLst>
        </pc:spChg>
        <pc:spChg chg="add mod">
          <ac:chgData name="Paul Frame" userId="ded3f5c5-00e7-408d-9358-fc292cfa5078" providerId="ADAL" clId="{0A4F6839-5465-4A7D-A6ED-892A7C207139}" dt="2020-10-06T22:29:59.833" v="156" actId="1076"/>
          <ac:spMkLst>
            <pc:docMk/>
            <pc:sldMk cId="1835719076" sldId="453"/>
            <ac:spMk id="3" creationId="{24F46916-1C7F-4074-958D-BD5D3F07DB39}"/>
          </ac:spMkLst>
        </pc:spChg>
        <pc:spChg chg="mod">
          <ac:chgData name="Paul Frame" userId="ded3f5c5-00e7-408d-9358-fc292cfa5078" providerId="ADAL" clId="{0A4F6839-5465-4A7D-A6ED-892A7C207139}" dt="2020-10-01T14:53:32.189" v="14" actId="114"/>
          <ac:spMkLst>
            <pc:docMk/>
            <pc:sldMk cId="1835719076" sldId="453"/>
            <ac:spMk id="18" creationId="{72CB1E02-B802-C44A-A73E-9B2DA39ABB2A}"/>
          </ac:spMkLst>
        </pc:spChg>
      </pc:sldChg>
      <pc:sldChg chg="modSp mod">
        <pc:chgData name="Paul Frame" userId="ded3f5c5-00e7-408d-9358-fc292cfa5078" providerId="ADAL" clId="{0A4F6839-5465-4A7D-A6ED-892A7C207139}" dt="2020-10-01T20:05:46.488" v="130" actId="27918"/>
        <pc:sldMkLst>
          <pc:docMk/>
          <pc:sldMk cId="2396548832" sldId="454"/>
        </pc:sldMkLst>
        <pc:spChg chg="mod">
          <ac:chgData name="Paul Frame" userId="ded3f5c5-00e7-408d-9358-fc292cfa5078" providerId="ADAL" clId="{0A4F6839-5465-4A7D-A6ED-892A7C207139}" dt="2020-10-01T15:55:52.379" v="44" actId="20577"/>
          <ac:spMkLst>
            <pc:docMk/>
            <pc:sldMk cId="2396548832" sldId="454"/>
            <ac:spMk id="2" creationId="{E309E721-1B6B-644D-800B-38860A1C180C}"/>
          </ac:spMkLst>
        </pc:spChg>
        <pc:spChg chg="mod">
          <ac:chgData name="Paul Frame" userId="ded3f5c5-00e7-408d-9358-fc292cfa5078" providerId="ADAL" clId="{0A4F6839-5465-4A7D-A6ED-892A7C207139}" dt="2020-10-01T19:35:19.262" v="99" actId="20577"/>
          <ac:spMkLst>
            <pc:docMk/>
            <pc:sldMk cId="2396548832" sldId="454"/>
            <ac:spMk id="14" creationId="{2AF6DD6B-FBB9-DA4D-9A9F-102C1226B9CC}"/>
          </ac:spMkLst>
        </pc:spChg>
      </pc:sldChg>
      <pc:sldChg chg="modSp mod">
        <pc:chgData name="Paul Frame" userId="ded3f5c5-00e7-408d-9358-fc292cfa5078" providerId="ADAL" clId="{0A4F6839-5465-4A7D-A6ED-892A7C207139}" dt="2020-10-05T15:42:04.557" v="133" actId="27918"/>
        <pc:sldMkLst>
          <pc:docMk/>
          <pc:sldMk cId="1978130285" sldId="455"/>
        </pc:sldMkLst>
        <pc:spChg chg="mod">
          <ac:chgData name="Paul Frame" userId="ded3f5c5-00e7-408d-9358-fc292cfa5078" providerId="ADAL" clId="{0A4F6839-5465-4A7D-A6ED-892A7C207139}" dt="2020-10-01T18:26:11.213" v="79" actId="20577"/>
          <ac:spMkLst>
            <pc:docMk/>
            <pc:sldMk cId="1978130285" sldId="455"/>
            <ac:spMk id="2" creationId="{5A1085B4-05B3-1F41-86C0-0A2B1E636744}"/>
          </ac:spMkLst>
        </pc:spChg>
        <pc:spChg chg="mod">
          <ac:chgData name="Paul Frame" userId="ded3f5c5-00e7-408d-9358-fc292cfa5078" providerId="ADAL" clId="{0A4F6839-5465-4A7D-A6ED-892A7C207139}" dt="2020-10-01T19:35:08.889" v="97" actId="20577"/>
          <ac:spMkLst>
            <pc:docMk/>
            <pc:sldMk cId="1978130285" sldId="455"/>
            <ac:spMk id="10" creationId="{B9828613-A5BC-7149-8D85-136FB831D8F4}"/>
          </ac:spMkLst>
        </pc:spChg>
      </pc:sldChg>
      <pc:sldChg chg="modSp mod">
        <pc:chgData name="Paul Frame" userId="ded3f5c5-00e7-408d-9358-fc292cfa5078" providerId="ADAL" clId="{0A4F6839-5465-4A7D-A6ED-892A7C207139}" dt="2020-10-01T19:46:24.748" v="122" actId="27918"/>
        <pc:sldMkLst>
          <pc:docMk/>
          <pc:sldMk cId="1329950065" sldId="456"/>
        </pc:sldMkLst>
        <pc:spChg chg="mod">
          <ac:chgData name="Paul Frame" userId="ded3f5c5-00e7-408d-9358-fc292cfa5078" providerId="ADAL" clId="{0A4F6839-5465-4A7D-A6ED-892A7C207139}" dt="2020-10-01T18:26:21.030" v="84" actId="20577"/>
          <ac:spMkLst>
            <pc:docMk/>
            <pc:sldMk cId="1329950065" sldId="456"/>
            <ac:spMk id="2" creationId="{5A1085B4-05B3-1F41-86C0-0A2B1E636744}"/>
          </ac:spMkLst>
        </pc:spChg>
        <pc:spChg chg="mod">
          <ac:chgData name="Paul Frame" userId="ded3f5c5-00e7-408d-9358-fc292cfa5078" providerId="ADAL" clId="{0A4F6839-5465-4A7D-A6ED-892A7C207139}" dt="2020-10-01T19:33:10.047" v="96" actId="20577"/>
          <ac:spMkLst>
            <pc:docMk/>
            <pc:sldMk cId="1329950065" sldId="456"/>
            <ac:spMk id="10" creationId="{B9828613-A5BC-7149-8D85-136FB831D8F4}"/>
          </ac:spMkLst>
        </pc:spChg>
      </pc:sldChg>
      <pc:sldMasterChg chg="modSldLayout">
        <pc:chgData name="Paul Frame" userId="ded3f5c5-00e7-408d-9358-fc292cfa5078" providerId="ADAL" clId="{0A4F6839-5465-4A7D-A6ED-892A7C207139}" dt="2020-10-01T15:19:31.016" v="41" actId="6549"/>
        <pc:sldMasterMkLst>
          <pc:docMk/>
          <pc:sldMasterMk cId="1241911007" sldId="2147483680"/>
        </pc:sldMasterMkLst>
        <pc:sldLayoutChg chg="modSp">
          <pc:chgData name="Paul Frame" userId="ded3f5c5-00e7-408d-9358-fc292cfa5078" providerId="ADAL" clId="{0A4F6839-5465-4A7D-A6ED-892A7C207139}" dt="2020-10-01T15:19:31.016" v="41" actId="6549"/>
          <pc:sldLayoutMkLst>
            <pc:docMk/>
            <pc:sldMasterMk cId="1241911007" sldId="2147483680"/>
            <pc:sldLayoutMk cId="2249687676" sldId="2147483722"/>
          </pc:sldLayoutMkLst>
          <pc:spChg chg="mod">
            <ac:chgData name="Paul Frame" userId="ded3f5c5-00e7-408d-9358-fc292cfa5078" providerId="ADAL" clId="{0A4F6839-5465-4A7D-A6ED-892A7C207139}" dt="2020-10-01T15:19:31.016" v="41" actId="6549"/>
            <ac:spMkLst>
              <pc:docMk/>
              <pc:sldMasterMk cId="1241911007" sldId="2147483680"/>
              <pc:sldLayoutMk cId="2249687676" sldId="2147483722"/>
              <ac:spMk id="2" creationId="{00000000-0000-0000-0000-000000000000}"/>
            </ac:spMkLst>
          </pc:spChg>
        </pc:sldLayoutChg>
      </pc:sldMasterChg>
    </pc:docChg>
  </pc:docChgLst>
  <pc:docChgLst>
    <pc:chgData name="Jen Wilson" userId="000f367a-3246-491c-88b4-803a33f58a8b" providerId="ADAL" clId="{BA0B87DA-AA96-B44B-91A2-3FB1DDC3BB5A}"/>
    <pc:docChg chg="modSld">
      <pc:chgData name="Jen Wilson" userId="000f367a-3246-491c-88b4-803a33f58a8b" providerId="ADAL" clId="{BA0B87DA-AA96-B44B-91A2-3FB1DDC3BB5A}" dt="2020-09-28T16:26:36.609" v="3" actId="14100"/>
      <pc:docMkLst>
        <pc:docMk/>
      </pc:docMkLst>
      <pc:sldChg chg="modSp">
        <pc:chgData name="Jen Wilson" userId="000f367a-3246-491c-88b4-803a33f58a8b" providerId="ADAL" clId="{BA0B87DA-AA96-B44B-91A2-3FB1DDC3BB5A}" dt="2020-09-28T16:26:36.609" v="3" actId="14100"/>
        <pc:sldMkLst>
          <pc:docMk/>
          <pc:sldMk cId="1329950065" sldId="456"/>
        </pc:sldMkLst>
        <pc:graphicFrameChg chg="mod">
          <ac:chgData name="Jen Wilson" userId="000f367a-3246-491c-88b4-803a33f58a8b" providerId="ADAL" clId="{BA0B87DA-AA96-B44B-91A2-3FB1DDC3BB5A}" dt="2020-09-28T16:26:36.609" v="3" actId="14100"/>
          <ac:graphicFrameMkLst>
            <pc:docMk/>
            <pc:sldMk cId="1329950065" sldId="456"/>
            <ac:graphicFrameMk id="18" creationId="{D674D128-81B7-7644-AFCB-F3509A5854D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1689233289963E-4"/>
          <c:y val="6.9134080887564217E-2"/>
          <c:w val="0.99977958310766712"/>
          <c:h val="0.84669974408973714"/>
        </c:manualLayout>
      </c:layout>
      <c:lineChart>
        <c:grouping val="standard"/>
        <c:varyColors val="0"/>
        <c:ser>
          <c:idx val="0"/>
          <c:order val="0"/>
          <c:tx>
            <c:strRef>
              <c:f>Summary!$B$20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5901290116513211E-2"/>
                  <c:y val="-4.6319805462228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3-044D-98EF-73FFC0D91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Summary!$A$21:$A$26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 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Summary!$B$21:$B$26</c:f>
              <c:numCache>
                <c:formatCode>0.0</c:formatCode>
                <c:ptCount val="6"/>
                <c:pt idx="0">
                  <c:v>2.0635859999999999</c:v>
                </c:pt>
                <c:pt idx="1">
                  <c:v>2.0323229999999999</c:v>
                </c:pt>
                <c:pt idx="2">
                  <c:v>2.2324769999999998</c:v>
                </c:pt>
                <c:pt idx="3">
                  <c:v>17.655168</c:v>
                </c:pt>
                <c:pt idx="4">
                  <c:v>18.520699</c:v>
                </c:pt>
                <c:pt idx="5">
                  <c:v>17.945481999999998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93-044D-98EF-73FFC0D91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2763656"/>
        <c:axId val="-2052760248"/>
      </c:lineChart>
      <c:catAx>
        <c:axId val="-205276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2760248"/>
        <c:crosses val="autoZero"/>
        <c:auto val="1"/>
        <c:lblAlgn val="ctr"/>
        <c:lblOffset val="100"/>
        <c:noMultiLvlLbl val="0"/>
      </c:catAx>
      <c:valAx>
        <c:axId val="-2052760248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-205276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02821368578701"/>
          <c:w val="0.9998304656362399"/>
          <c:h val="0.6520553058082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'Ind-June'!$H$56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'Ind-June'!$G$57:$G$63</c:f>
              <c:strCache>
                <c:ptCount val="7"/>
                <c:pt idx="0">
                  <c:v>Health care &amp; 
social assistance</c:v>
                </c:pt>
                <c:pt idx="1">
                  <c:v>Retail trade</c:v>
                </c:pt>
                <c:pt idx="2">
                  <c:v>Manufacturing</c:v>
                </c:pt>
                <c:pt idx="3">
                  <c:v>Educational services</c:v>
                </c:pt>
                <c:pt idx="4">
                  <c:v>Prof/Scientific/Tech services</c:v>
                </c:pt>
                <c:pt idx="5">
                  <c:v>Accommodation &amp; food services</c:v>
                </c:pt>
                <c:pt idx="6">
                  <c:v>Construction</c:v>
                </c:pt>
              </c:strCache>
            </c:strRef>
          </c:cat>
          <c:val>
            <c:numRef>
              <c:f>'Ind-June'!$H$57:$H$63</c:f>
              <c:numCache>
                <c:formatCode>0%</c:formatCode>
                <c:ptCount val="7"/>
                <c:pt idx="0">
                  <c:v>0.13761166566936125</c:v>
                </c:pt>
                <c:pt idx="1">
                  <c:v>0.10363565103876576</c:v>
                </c:pt>
                <c:pt idx="2">
                  <c:v>0.10185148643512748</c:v>
                </c:pt>
                <c:pt idx="3">
                  <c:v>9.3583742702682188E-2</c:v>
                </c:pt>
                <c:pt idx="4">
                  <c:v>8.1031353094840358E-2</c:v>
                </c:pt>
                <c:pt idx="5">
                  <c:v>7.2047292694275095E-2</c:v>
                </c:pt>
                <c:pt idx="6">
                  <c:v>6.9137911518345571E-2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8-5F4C-A4DF-02F42CD32D5F}"/>
            </c:ext>
          </c:extLst>
        </c:ser>
        <c:ser>
          <c:idx val="1"/>
          <c:order val="1"/>
          <c:tx>
            <c:strRef>
              <c:f>'Ind-June'!$I$56</c:f>
              <c:strCache>
                <c:ptCount val="1"/>
                <c:pt idx="0">
                  <c:v> Job losses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'Ind-June'!$G$57:$G$63</c:f>
              <c:strCache>
                <c:ptCount val="7"/>
                <c:pt idx="0">
                  <c:v>Health care &amp; 
social assistance</c:v>
                </c:pt>
                <c:pt idx="1">
                  <c:v>Retail trade</c:v>
                </c:pt>
                <c:pt idx="2">
                  <c:v>Manufacturing</c:v>
                </c:pt>
                <c:pt idx="3">
                  <c:v>Educational services</c:v>
                </c:pt>
                <c:pt idx="4">
                  <c:v>Prof/Scientific/Tech services</c:v>
                </c:pt>
                <c:pt idx="5">
                  <c:v>Accommodation &amp; food services</c:v>
                </c:pt>
                <c:pt idx="6">
                  <c:v>Construction</c:v>
                </c:pt>
              </c:strCache>
            </c:strRef>
          </c:cat>
          <c:val>
            <c:numRef>
              <c:f>'Ind-June'!$I$57:$I$63</c:f>
              <c:numCache>
                <c:formatCode>0%</c:formatCode>
                <c:ptCount val="7"/>
                <c:pt idx="0">
                  <c:v>0.12508593522071607</c:v>
                </c:pt>
                <c:pt idx="1">
                  <c:v>0.13565787097490647</c:v>
                </c:pt>
                <c:pt idx="2">
                  <c:v>0.12033957963964946</c:v>
                </c:pt>
                <c:pt idx="3">
                  <c:v>3.2736968504528091E-2</c:v>
                </c:pt>
                <c:pt idx="4">
                  <c:v>3.3681743498179532E-2</c:v>
                </c:pt>
                <c:pt idx="5">
                  <c:v>0.20304410525798774</c:v>
                </c:pt>
                <c:pt idx="6">
                  <c:v>3.6466390697719411E-2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8-5F4C-A4DF-02F42CD32D5F}"/>
            </c:ext>
          </c:extLst>
        </c:ser>
        <c:ser>
          <c:idx val="2"/>
          <c:order val="2"/>
          <c:tx>
            <c:strRef>
              <c:f>'Ind-June'!$J$56</c:f>
              <c:strCache>
                <c:ptCount val="1"/>
                <c:pt idx="0">
                  <c:v> Loss of jobs with ESI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'Ind-June'!$G$57:$G$63</c:f>
              <c:strCache>
                <c:ptCount val="7"/>
                <c:pt idx="0">
                  <c:v>Health care &amp; 
social assistance</c:v>
                </c:pt>
                <c:pt idx="1">
                  <c:v>Retail trade</c:v>
                </c:pt>
                <c:pt idx="2">
                  <c:v>Manufacturing</c:v>
                </c:pt>
                <c:pt idx="3">
                  <c:v>Educational services</c:v>
                </c:pt>
                <c:pt idx="4">
                  <c:v>Prof/Scientific/Tech services</c:v>
                </c:pt>
                <c:pt idx="5">
                  <c:v>Accommodation &amp; food services</c:v>
                </c:pt>
                <c:pt idx="6">
                  <c:v>Construction</c:v>
                </c:pt>
              </c:strCache>
            </c:strRef>
          </c:cat>
          <c:val>
            <c:numRef>
              <c:f>'Ind-June'!$J$57:$J$63</c:f>
              <c:numCache>
                <c:formatCode>0%</c:formatCode>
                <c:ptCount val="7"/>
                <c:pt idx="0">
                  <c:v>0.15074619547982901</c:v>
                </c:pt>
                <c:pt idx="1">
                  <c:v>0.12150681160464553</c:v>
                </c:pt>
                <c:pt idx="2">
                  <c:v>0.17642339264726697</c:v>
                </c:pt>
                <c:pt idx="3">
                  <c:v>4.3013467347599282E-2</c:v>
                </c:pt>
                <c:pt idx="4">
                  <c:v>4.3528204012212988E-2</c:v>
                </c:pt>
                <c:pt idx="5">
                  <c:v>0.11040277656276402</c:v>
                </c:pt>
                <c:pt idx="6">
                  <c:v>3.2734629779431285E-2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F8-5F4C-A4DF-02F42CD32D5F}"/>
            </c:ext>
          </c:extLst>
        </c:ser>
        <c:ser>
          <c:idx val="3"/>
          <c:order val="3"/>
          <c:tx>
            <c:strRef>
              <c:f>'Ind-June'!$K$56</c:f>
              <c:strCache>
                <c:ptCount val="1"/>
                <c:pt idx="0">
                  <c:v>Total potentially affected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'Ind-June'!$G$57:$G$63</c:f>
              <c:strCache>
                <c:ptCount val="7"/>
                <c:pt idx="0">
                  <c:v>Health care &amp; 
social assistance</c:v>
                </c:pt>
                <c:pt idx="1">
                  <c:v>Retail trade</c:v>
                </c:pt>
                <c:pt idx="2">
                  <c:v>Manufacturing</c:v>
                </c:pt>
                <c:pt idx="3">
                  <c:v>Educational services</c:v>
                </c:pt>
                <c:pt idx="4">
                  <c:v>Prof/Scientific/Tech services</c:v>
                </c:pt>
                <c:pt idx="5">
                  <c:v>Accommodation &amp; food services</c:v>
                </c:pt>
                <c:pt idx="6">
                  <c:v>Construction</c:v>
                </c:pt>
              </c:strCache>
            </c:strRef>
          </c:cat>
          <c:val>
            <c:numRef>
              <c:f>'Ind-June'!$K$57:$K$63</c:f>
              <c:numCache>
                <c:formatCode>0%</c:formatCode>
                <c:ptCount val="7"/>
                <c:pt idx="0">
                  <c:v>0.15128125951453678</c:v>
                </c:pt>
                <c:pt idx="1">
                  <c:v>0.11099063080079331</c:v>
                </c:pt>
                <c:pt idx="2">
                  <c:v>0.18983104174846951</c:v>
                </c:pt>
                <c:pt idx="3">
                  <c:v>4.5652927338956442E-2</c:v>
                </c:pt>
                <c:pt idx="4">
                  <c:v>4.5349620232425149E-2</c:v>
                </c:pt>
                <c:pt idx="5">
                  <c:v>9.7304183954806944E-2</c:v>
                </c:pt>
                <c:pt idx="6">
                  <c:v>3.558112648548814E-2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F8-5F4C-A4DF-02F42CD32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6353272"/>
        <c:axId val="-2128634424"/>
      </c:barChart>
      <c:catAx>
        <c:axId val="-213635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634424"/>
        <c:crosses val="autoZero"/>
        <c:auto val="1"/>
        <c:lblAlgn val="ctr"/>
        <c:lblOffset val="100"/>
        <c:noMultiLvlLbl val="0"/>
      </c:catAx>
      <c:valAx>
        <c:axId val="-2128634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635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894081613876734"/>
          <c:w val="0.9999664486383647"/>
          <c:h val="0.79058272248992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'Age-June'!$H$30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'Age-June'!$G$31:$G$37</c:f>
              <c:strCache>
                <c:ptCount val="6"/>
                <c:pt idx="0">
                  <c:v>&lt;25</c:v>
                </c:pt>
                <c:pt idx="1">
                  <c:v>25–34</c:v>
                </c:pt>
                <c:pt idx="2">
                  <c:v>35–44</c:v>
                </c:pt>
                <c:pt idx="3">
                  <c:v>45–54</c:v>
                </c:pt>
                <c:pt idx="4">
                  <c:v>55–64</c:v>
                </c:pt>
                <c:pt idx="5">
                  <c:v>65+</c:v>
                </c:pt>
              </c:strCache>
            </c:strRef>
          </c:cat>
          <c:val>
            <c:numRef>
              <c:f>'Age-June'!$H$31:$H$37</c:f>
              <c:numCache>
                <c:formatCode>0%</c:formatCode>
                <c:ptCount val="6"/>
                <c:pt idx="0">
                  <c:v>0.12108918147598538</c:v>
                </c:pt>
                <c:pt idx="1">
                  <c:v>0.22810371231940368</c:v>
                </c:pt>
                <c:pt idx="2">
                  <c:v>0.21001696278578105</c:v>
                </c:pt>
                <c:pt idx="3">
                  <c:v>0.20584639455705336</c:v>
                </c:pt>
                <c:pt idx="4">
                  <c:v>0.1694955802342695</c:v>
                </c:pt>
                <c:pt idx="5">
                  <c:v>6.5448168627506992E-2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3-DF48-A5C3-B5D1A57C7871}"/>
            </c:ext>
          </c:extLst>
        </c:ser>
        <c:ser>
          <c:idx val="1"/>
          <c:order val="1"/>
          <c:tx>
            <c:strRef>
              <c:f>'Age-June'!$I$30</c:f>
              <c:strCache>
                <c:ptCount val="1"/>
                <c:pt idx="0">
                  <c:v> Job losses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'Age-June'!$G$31:$G$37</c:f>
              <c:strCache>
                <c:ptCount val="6"/>
                <c:pt idx="0">
                  <c:v>&lt;25</c:v>
                </c:pt>
                <c:pt idx="1">
                  <c:v>25–34</c:v>
                </c:pt>
                <c:pt idx="2">
                  <c:v>35–44</c:v>
                </c:pt>
                <c:pt idx="3">
                  <c:v>45–54</c:v>
                </c:pt>
                <c:pt idx="4">
                  <c:v>55–64</c:v>
                </c:pt>
                <c:pt idx="5">
                  <c:v>65+</c:v>
                </c:pt>
              </c:strCache>
            </c:strRef>
          </c:cat>
          <c:val>
            <c:numRef>
              <c:f>'Age-June'!$I$31:$I$37</c:f>
              <c:numCache>
                <c:formatCode>0%</c:formatCode>
                <c:ptCount val="6"/>
                <c:pt idx="0">
                  <c:v>0.1610310094565752</c:v>
                </c:pt>
                <c:pt idx="1">
                  <c:v>0.27298885718448657</c:v>
                </c:pt>
                <c:pt idx="2">
                  <c:v>0.19487452213610656</c:v>
                </c:pt>
                <c:pt idx="3">
                  <c:v>0.16572842699886761</c:v>
                </c:pt>
                <c:pt idx="4">
                  <c:v>0.1438625300657998</c:v>
                </c:pt>
                <c:pt idx="5">
                  <c:v>6.1514654158164248E-2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3-DF48-A5C3-B5D1A57C7871}"/>
            </c:ext>
          </c:extLst>
        </c:ser>
        <c:ser>
          <c:idx val="2"/>
          <c:order val="2"/>
          <c:tx>
            <c:strRef>
              <c:f>'Age-June'!$J$30</c:f>
              <c:strCache>
                <c:ptCount val="1"/>
                <c:pt idx="0">
                  <c:v> Loss of jobs with ESI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'Age-June'!$G$31:$G$37</c:f>
              <c:strCache>
                <c:ptCount val="6"/>
                <c:pt idx="0">
                  <c:v>&lt;25</c:v>
                </c:pt>
                <c:pt idx="1">
                  <c:v>25–34</c:v>
                </c:pt>
                <c:pt idx="2">
                  <c:v>35–44</c:v>
                </c:pt>
                <c:pt idx="3">
                  <c:v>45–54</c:v>
                </c:pt>
                <c:pt idx="4">
                  <c:v>55–64</c:v>
                </c:pt>
                <c:pt idx="5">
                  <c:v>65+</c:v>
                </c:pt>
              </c:strCache>
            </c:strRef>
          </c:cat>
          <c:val>
            <c:numRef>
              <c:f>'Age-June'!$J$31:$J$37</c:f>
              <c:numCache>
                <c:formatCode>0%</c:formatCode>
                <c:ptCount val="6"/>
                <c:pt idx="0">
                  <c:v>7.1127374325679005E-2</c:v>
                </c:pt>
                <c:pt idx="1">
                  <c:v>0.30918745696035632</c:v>
                </c:pt>
                <c:pt idx="2">
                  <c:v>0.2133778661214166</c:v>
                </c:pt>
                <c:pt idx="3">
                  <c:v>0.19041075061635721</c:v>
                </c:pt>
                <c:pt idx="4">
                  <c:v>0.17254047558294106</c:v>
                </c:pt>
                <c:pt idx="5">
                  <c:v>4.3356076393249732E-2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3-DF48-A5C3-B5D1A57C7871}"/>
            </c:ext>
          </c:extLst>
        </c:ser>
        <c:ser>
          <c:idx val="3"/>
          <c:order val="3"/>
          <c:tx>
            <c:strRef>
              <c:f>'Age-June'!$K$30</c:f>
              <c:strCache>
                <c:ptCount val="1"/>
                <c:pt idx="0">
                  <c:v>Total potentially affected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'Age-June'!$G$31:$G$37</c:f>
              <c:strCache>
                <c:ptCount val="6"/>
                <c:pt idx="0">
                  <c:v>&lt;25</c:v>
                </c:pt>
                <c:pt idx="1">
                  <c:v>25–34</c:v>
                </c:pt>
                <c:pt idx="2">
                  <c:v>35–44</c:v>
                </c:pt>
                <c:pt idx="3">
                  <c:v>45–54</c:v>
                </c:pt>
                <c:pt idx="4">
                  <c:v>55–64</c:v>
                </c:pt>
                <c:pt idx="5">
                  <c:v>65+</c:v>
                </c:pt>
              </c:strCache>
            </c:strRef>
          </c:cat>
          <c:val>
            <c:numRef>
              <c:f>'Age-June'!$K$31:$K$37</c:f>
              <c:numCache>
                <c:formatCode>0%</c:formatCode>
                <c:ptCount val="6"/>
                <c:pt idx="0">
                  <c:v>4.6382888208482263E-2</c:v>
                </c:pt>
                <c:pt idx="1">
                  <c:v>0.26770243765139234</c:v>
                </c:pt>
                <c:pt idx="2">
                  <c:v>0.26882140617590816</c:v>
                </c:pt>
                <c:pt idx="3">
                  <c:v>0.22440715516458867</c:v>
                </c:pt>
                <c:pt idx="4">
                  <c:v>0.15941909909997598</c:v>
                </c:pt>
                <c:pt idx="5">
                  <c:v>3.3267013699652563E-2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C3-DF48-A5C3-B5D1A57C7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72547992"/>
        <c:axId val="-2072544312"/>
      </c:barChart>
      <c:catAx>
        <c:axId val="-207254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544312"/>
        <c:crosses val="autoZero"/>
        <c:auto val="1"/>
        <c:lblAlgn val="ctr"/>
        <c:lblOffset val="200"/>
        <c:noMultiLvlLbl val="0"/>
      </c:catAx>
      <c:valAx>
        <c:axId val="-2072544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254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989931647124407"/>
          <c:w val="0.9999664486383647"/>
          <c:h val="0.709762435388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'Gender-June'!$B$18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'Gender-June'!$A$19:$A$20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'Gender-June'!$B$19:$B$20</c:f>
              <c:numCache>
                <c:formatCode>0%</c:formatCode>
                <c:ptCount val="2"/>
                <c:pt idx="0">
                  <c:v>0.5279042378938984</c:v>
                </c:pt>
                <c:pt idx="1">
                  <c:v>0.47209576210610166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C-8D48-92D3-9000EE1F8CAD}"/>
            </c:ext>
          </c:extLst>
        </c:ser>
        <c:ser>
          <c:idx val="1"/>
          <c:order val="1"/>
          <c:tx>
            <c:strRef>
              <c:f>'Gender-June'!$C$18</c:f>
              <c:strCache>
                <c:ptCount val="1"/>
                <c:pt idx="0">
                  <c:v> Job losses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'Gender-June'!$A$19:$A$20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'Gender-June'!$C$19:$C$20</c:f>
              <c:numCache>
                <c:formatCode>0%</c:formatCode>
                <c:ptCount val="2"/>
                <c:pt idx="0">
                  <c:v>0.447883122331169</c:v>
                </c:pt>
                <c:pt idx="1">
                  <c:v>0.552116877668831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C-8D48-92D3-9000EE1F8CAD}"/>
            </c:ext>
          </c:extLst>
        </c:ser>
        <c:ser>
          <c:idx val="2"/>
          <c:order val="2"/>
          <c:tx>
            <c:strRef>
              <c:f>'Gender-June'!$D$18</c:f>
              <c:strCache>
                <c:ptCount val="1"/>
                <c:pt idx="0">
                  <c:v> Loss of jobs with ESI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'Gender-June'!$A$19:$A$20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'Gender-June'!$D$19:$D$20</c:f>
              <c:numCache>
                <c:formatCode>0%</c:formatCode>
                <c:ptCount val="2"/>
                <c:pt idx="0">
                  <c:v>0.46715804627871399</c:v>
                </c:pt>
                <c:pt idx="1">
                  <c:v>0.53284195372128607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0C-8D48-92D3-9000EE1F8CAD}"/>
            </c:ext>
          </c:extLst>
        </c:ser>
        <c:ser>
          <c:idx val="3"/>
          <c:order val="3"/>
          <c:tx>
            <c:strRef>
              <c:f>'Gender-June'!$E$18</c:f>
              <c:strCache>
                <c:ptCount val="1"/>
                <c:pt idx="0">
                  <c:v>Total potentially affected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'Gender-June'!$A$19:$A$20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'Gender-June'!$E$19:$E$20</c:f>
              <c:numCache>
                <c:formatCode>0%</c:formatCode>
                <c:ptCount val="2"/>
                <c:pt idx="0">
                  <c:v>0.49453619875582011</c:v>
                </c:pt>
                <c:pt idx="1">
                  <c:v>0.50546380124418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0C-8D48-92D3-9000EE1F8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2072587256"/>
        <c:axId val="-2072583720"/>
      </c:barChart>
      <c:catAx>
        <c:axId val="-207258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583720"/>
        <c:crosses val="autoZero"/>
        <c:auto val="1"/>
        <c:lblAlgn val="ctr"/>
        <c:lblOffset val="100"/>
        <c:noMultiLvlLbl val="0"/>
      </c:catAx>
      <c:valAx>
        <c:axId val="-2072583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258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0.05054</cdr:x>
      <cdr:y>0.811</cdr:y>
    </cdr:from>
    <cdr:to>
      <cdr:x>0.97615</cdr:x>
      <cdr:y>0.96629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6E03D0-9097-47F4-A0FB-57D4BCB783DB}"/>
            </a:ext>
          </a:extLst>
        </cdr:cNvPr>
        <cdr:cNvSpPr txBox="1"/>
      </cdr:nvSpPr>
      <cdr:spPr>
        <a:xfrm xmlns:a="http://schemas.openxmlformats.org/drawingml/2006/main">
          <a:off x="437508" y="5094767"/>
          <a:ext cx="8012704" cy="975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InterFace Bold" panose="020B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5CA9-D3DC-4CC4-B26F-4572B05774CA}" type="datetimeFigureOut">
              <a:rPr lang="en-US" b="1" smtClean="0">
                <a:latin typeface="InterFace Bold" panose="020B0503030203020204" pitchFamily="34" charset="0"/>
              </a:rPr>
              <a:t>10/6/2020</a:t>
            </a:fld>
            <a:endParaRPr lang="en-US" b="1" dirty="0">
              <a:latin typeface="InterFace Bold" panose="020B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InterFace Bold" panose="020B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b="1" smtClean="0">
                <a:latin typeface="InterFace Bold" panose="020B0503030203020204" pitchFamily="34" charset="0"/>
              </a:rPr>
              <a:t>‹#›</a:t>
            </a:fld>
            <a:endParaRPr lang="en-US" b="1" dirty="0">
              <a:latin typeface="InterFace Bold" panose="020B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InterFace Bold" panose="020B050303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InterFace Bold" panose="020B0503030203020204" pitchFamily="34" charset="0"/>
              </a:defRPr>
            </a:lvl1pPr>
          </a:lstStyle>
          <a:p>
            <a:fld id="{03A1D146-B4E0-1741-B9EE-9789392EFCC4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InterFace Bold" panose="020B050303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InterFace Bold" panose="020B0503030203020204" pitchFamily="34" charset="0"/>
              </a:defRPr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1pPr>
    <a:lvl2pPr marL="609585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2pPr>
    <a:lvl3pPr marL="1219170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3pPr>
    <a:lvl4pPr marL="1828754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4pPr>
    <a:lvl5pPr marL="2438339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BB7-F188-5443-B4C2-E09C82B82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35496" y="6345324"/>
            <a:ext cx="1476164" cy="4680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63687" y="6368920"/>
            <a:ext cx="7308811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Source: Paul </a:t>
            </a:r>
            <a:r>
              <a:rPr lang="en-US" sz="900" dirty="0" err="1"/>
              <a:t>Fronstin</a:t>
            </a:r>
            <a:r>
              <a:rPr lang="en-US" sz="900" dirty="0"/>
              <a:t> and Stephen A. Woodbury, </a:t>
            </a:r>
            <a:r>
              <a:rPr lang="en-US" sz="900" i="1" dirty="0"/>
              <a:t>How Many Americans Have Lost Jobs with Employer Health Coverage During the Pandemic?</a:t>
            </a:r>
            <a:r>
              <a:rPr lang="en-US" sz="900" dirty="0"/>
              <a:t> (Commonwealth Fund, Oct. 2020).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71500" y="296652"/>
            <a:ext cx="9001000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500" y="1052736"/>
            <a:ext cx="9000999" cy="4596104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500" y="6309320"/>
            <a:ext cx="9000999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500" y="8620"/>
            <a:ext cx="9001000" cy="224346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1500" y="5697252"/>
            <a:ext cx="9001063" cy="495834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Notes &amp; Data</a:t>
            </a:r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i.doleta.gov/dmstree/handbooks/401/iv_4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3BDD-CC8C-D84C-947A-4E222BBDA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of Unemployed Workers, January–June 2020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E0535311-3D5F-364E-BB5E-D584E070D9E5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961380959"/>
              </p:ext>
            </p:extLst>
          </p:nvPr>
        </p:nvGraphicFramePr>
        <p:xfrm>
          <a:off x="71438" y="1052736"/>
          <a:ext cx="900112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ED231-16D4-D341-BF30-660DC19720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Exhibit 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CB1E02-B802-C44A-A73E-9B2DA39ABB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Note: Unemployed workers are defined as individuals who have filed and been determined eligible for unemployment benefits, have experienced at least one week of unemployment, and have filed a “continued claim” for unemployment benefits in a subsequent week. </a:t>
            </a:r>
          </a:p>
          <a:p>
            <a:r>
              <a:rPr lang="en-US" dirty="0"/>
              <a:t>Data: U.S. Department of Labor, Employment and Training Administration, Office of Unemployment Insurance, </a:t>
            </a:r>
            <a:r>
              <a:rPr lang="en-US" i="1" dirty="0">
                <a:hlinkClick r:id="rId3"/>
              </a:rPr>
              <a:t>ETA 203 – Characteristics of the Insured Unemployed</a:t>
            </a:r>
            <a:r>
              <a:rPr lang="en-US" dirty="0"/>
              <a:t> (DOL, n.d.).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46916-1C7F-4074-958D-BD5D3F07DB39}"/>
              </a:ext>
            </a:extLst>
          </p:cNvPr>
          <p:cNvSpPr txBox="1"/>
          <p:nvPr/>
        </p:nvSpPr>
        <p:spPr>
          <a:xfrm>
            <a:off x="73152" y="1097280"/>
            <a:ext cx="5546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 dirty="0"/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183571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E721-1B6B-644D-800B-38860A1C1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Shares of </a:t>
            </a:r>
            <a:r>
              <a:rPr lang="en-US" dirty="0" err="1"/>
              <a:t>Prepandemic</a:t>
            </a:r>
            <a:r>
              <a:rPr lang="en-US" dirty="0"/>
              <a:t> Employment, June Unemployment, Loss of Jobs with ESI, and Total Potentially Affected, by Selected Industry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25D9A-2ABA-DD4F-9A10-68991F0471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Exhibit 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F6DD6B-FBB9-DA4D-9A9F-102C1226B9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ClrTx/>
              <a:defRPr/>
            </a:pPr>
            <a:r>
              <a:rPr lang="en-US" dirty="0"/>
              <a:t>Notes: These industries account for 66% of employment </a:t>
            </a:r>
            <a:r>
              <a:rPr lang="en-US" dirty="0" err="1"/>
              <a:t>prepandemic</a:t>
            </a:r>
            <a:r>
              <a:rPr lang="en-US" dirty="0"/>
              <a:t>, and 69% of </a:t>
            </a:r>
            <a:r>
              <a:rPr lang="en-US" dirty="0" err="1"/>
              <a:t>postpandemic</a:t>
            </a:r>
            <a:r>
              <a:rPr lang="en-US" dirty="0"/>
              <a:t> job losses. ESI = employer-sponsored health insurance.</a:t>
            </a:r>
          </a:p>
          <a:p>
            <a:r>
              <a:rPr lang="en-US" dirty="0"/>
              <a:t>Data: Authors’ analysis of state-level unemployment insurance claims, U.S. Department of Labor, Employment, and Training Administration; and the 2019 Annual Social and Economic Supplement to the Current Population Survey.   </a:t>
            </a:r>
          </a:p>
        </p:txBody>
      </p:sp>
      <p:graphicFrame>
        <p:nvGraphicFramePr>
          <p:cNvPr id="19" name="Chart Placeholder 18">
            <a:extLst>
              <a:ext uri="{FF2B5EF4-FFF2-40B4-BE49-F238E27FC236}">
                <a16:creationId xmlns:a16="http://schemas.microsoft.com/office/drawing/2014/main" id="{BE622834-A430-034E-924D-17AE0DF8B4A3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615272984"/>
              </p:ext>
            </p:extLst>
          </p:nvPr>
        </p:nvGraphicFramePr>
        <p:xfrm>
          <a:off x="71438" y="1484783"/>
          <a:ext cx="9001125" cy="416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54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85B4-05B3-1F41-86C0-0A2B1E636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Shares of </a:t>
            </a:r>
            <a:r>
              <a:rPr lang="en-US" dirty="0" err="1"/>
              <a:t>Prepandemic</a:t>
            </a:r>
            <a:r>
              <a:rPr lang="en-US" dirty="0"/>
              <a:t> Employment, June Unemployment, Loss of Jobs with ESI, and Total Potentially Affected, by Age Group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EC0C-D545-8F41-9469-DE12CCDA8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Exhibit 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828613-A5BC-7149-8D85-136FB831D8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state-level unemployment insurance claims, U.S. Department of Labor, Employment, and Training Administration; and the 2019 Annual Social and Economic Supplement to the Current Population Survey.   </a:t>
            </a:r>
          </a:p>
        </p:txBody>
      </p:sp>
      <p:graphicFrame>
        <p:nvGraphicFramePr>
          <p:cNvPr id="21" name="Chart Placeholder 20">
            <a:extLst>
              <a:ext uri="{FF2B5EF4-FFF2-40B4-BE49-F238E27FC236}">
                <a16:creationId xmlns:a16="http://schemas.microsoft.com/office/drawing/2014/main" id="{7122882A-9F47-1D47-AEE2-A852319CFB49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029504092"/>
              </p:ext>
            </p:extLst>
          </p:nvPr>
        </p:nvGraphicFramePr>
        <p:xfrm>
          <a:off x="71438" y="1412776"/>
          <a:ext cx="900112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1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85B4-05B3-1F41-86C0-0A2B1E636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Shares of </a:t>
            </a:r>
            <a:r>
              <a:rPr lang="en-US" dirty="0" err="1"/>
              <a:t>Prepandemic</a:t>
            </a:r>
            <a:r>
              <a:rPr lang="en-US" dirty="0"/>
              <a:t> Employment, June Unemployment, Loss of Jobs with ESI, and Total Potentially Affected, by Gender</a:t>
            </a:r>
          </a:p>
        </p:txBody>
      </p:sp>
      <p:graphicFrame>
        <p:nvGraphicFramePr>
          <p:cNvPr id="18" name="Chart Placeholder 17">
            <a:extLst>
              <a:ext uri="{FF2B5EF4-FFF2-40B4-BE49-F238E27FC236}">
                <a16:creationId xmlns:a16="http://schemas.microsoft.com/office/drawing/2014/main" id="{D674D128-81B7-7644-AFCB-F3509A5854DA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144432691"/>
              </p:ext>
            </p:extLst>
          </p:nvPr>
        </p:nvGraphicFramePr>
        <p:xfrm>
          <a:off x="71438" y="1484783"/>
          <a:ext cx="9001125" cy="35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EC0C-D545-8F41-9469-DE12CCDA8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Exhibit 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828613-A5BC-7149-8D85-136FB831D8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buClrTx/>
              <a:defRPr/>
            </a:pPr>
            <a:r>
              <a:rPr lang="en-US" dirty="0"/>
              <a:t>Data: Authors’ analysis of state-level unemployment insurance claims, U.S. Department of Labor, Employment, and Training Administration; and the 2019 Annual Social and Economic Supplement to the Current Population Survey.   </a:t>
            </a:r>
          </a:p>
        </p:txBody>
      </p:sp>
    </p:spTree>
    <p:extLst>
      <p:ext uri="{BB962C8B-B14F-4D97-AF65-F5344CB8AC3E}">
        <p14:creationId xmlns:p14="http://schemas.microsoft.com/office/powerpoint/2010/main" val="13299500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4C515A"/>
      </a:dk1>
      <a:lt1>
        <a:srgbClr val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49BDBC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2" ma:contentTypeDescription="Create a new document." ma:contentTypeScope="" ma:versionID="53383cb74e615a78144dd16950099bf7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4592ebb75fb78d7126a2367603b58420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000A1E-E4B5-4F8C-A93F-EFA196E8B5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7254D7-724B-4719-9CAF-45C44790E7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883D6-978C-45D0-8DA6-B28A20D34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91428-62e1-404e-8dba-d479e0ef01ba"/>
    <ds:schemaRef ds:uri="fd0705cf-2316-48c0-96f8-e5d689de0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160009</TotalTime>
  <Words>309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Berlingske Serif Text</vt:lpstr>
      <vt:lpstr>InterFace</vt:lpstr>
      <vt:lpstr>InterFace Bold</vt:lpstr>
      <vt:lpstr>1_Office Theme</vt:lpstr>
      <vt:lpstr>Number of Unemployed Workers, January–June 2020 </vt:lpstr>
      <vt:lpstr>Shares of Prepandemic Employment, June Unemployment, Loss of Jobs with ESI, and Total Potentially Affected, by Selected Industry </vt:lpstr>
      <vt:lpstr>Shares of Prepandemic Employment, June Unemployment, Loss of Jobs with ESI, and Total Potentially Affected, by Age Group </vt:lpstr>
      <vt:lpstr>Shares of Prepandemic Employment, June Unemployment, Loss of Jobs with ESI, and Total Potentially Affected, by Gender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Paul Frame</cp:lastModifiedBy>
  <cp:revision>1961</cp:revision>
  <cp:lastPrinted>2018-07-11T13:51:43Z</cp:lastPrinted>
  <dcterms:created xsi:type="dcterms:W3CDTF">2014-10-08T23:03:32Z</dcterms:created>
  <dcterms:modified xsi:type="dcterms:W3CDTF">2020-10-06T22:30:03Z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</Properties>
</file>