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9"/>
  </p:notesMasterIdLst>
  <p:handoutMasterIdLst>
    <p:handoutMasterId r:id="rId10"/>
  </p:handoutMasterIdLst>
  <p:sldIdLst>
    <p:sldId id="453" r:id="rId5"/>
    <p:sldId id="454" r:id="rId6"/>
    <p:sldId id="455" r:id="rId7"/>
    <p:sldId id="456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B05E0-6BEE-A84F-A2EF-BD62CC567056}" v="2" dt="2020-10-06T13:17:43.388"/>
    <p1510:client id="{57AFD143-0D6E-4DC1-A99A-F8934482C50C}" v="4" dt="2020-10-06T15:35:17.119"/>
    <p1510:client id="{E155BB69-D1E8-4E10-9490-5CD70F0B35CF}" v="20" dt="2020-10-06T14:50:24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44" autoAdjust="0"/>
  </p:normalViewPr>
  <p:slideViewPr>
    <p:cSldViewPr snapToGrid="0">
      <p:cViewPr varScale="1">
        <p:scale>
          <a:sx n="113" d="100"/>
          <a:sy n="113" d="100"/>
        </p:scale>
        <p:origin x="1548" y="114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57AFD143-0D6E-4DC1-A99A-F8934482C50C}"/>
    <pc:docChg chg="modSld">
      <pc:chgData name="Paul Frame" userId="ded3f5c5-00e7-408d-9358-fc292cfa5078" providerId="ADAL" clId="{57AFD143-0D6E-4DC1-A99A-F8934482C50C}" dt="2020-10-06T18:45:04.178" v="52" actId="20577"/>
      <pc:docMkLst>
        <pc:docMk/>
      </pc:docMkLst>
      <pc:sldChg chg="modSp">
        <pc:chgData name="Paul Frame" userId="ded3f5c5-00e7-408d-9358-fc292cfa5078" providerId="ADAL" clId="{57AFD143-0D6E-4DC1-A99A-F8934482C50C}" dt="2020-10-06T18:45:04.178" v="52" actId="20577"/>
        <pc:sldMkLst>
          <pc:docMk/>
          <pc:sldMk cId="1835719076" sldId="453"/>
        </pc:sldMkLst>
        <pc:spChg chg="mod">
          <ac:chgData name="Paul Frame" userId="ded3f5c5-00e7-408d-9358-fc292cfa5078" providerId="ADAL" clId="{57AFD143-0D6E-4DC1-A99A-F8934482C50C}" dt="2020-10-06T14:59:22.927" v="13" actId="6549"/>
          <ac:spMkLst>
            <pc:docMk/>
            <pc:sldMk cId="1835719076" sldId="453"/>
            <ac:spMk id="12" creationId="{D33FDD6C-4AF7-924F-9F41-02503CD98EAF}"/>
          </ac:spMkLst>
        </pc:spChg>
        <pc:spChg chg="mod">
          <ac:chgData name="Paul Frame" userId="ded3f5c5-00e7-408d-9358-fc292cfa5078" providerId="ADAL" clId="{57AFD143-0D6E-4DC1-A99A-F8934482C50C}" dt="2020-10-06T18:45:04.178" v="52" actId="20577"/>
          <ac:spMkLst>
            <pc:docMk/>
            <pc:sldMk cId="1835719076" sldId="453"/>
            <ac:spMk id="18" creationId="{F4438537-8AEB-8A40-9C7F-338163CA19AA}"/>
          </ac:spMkLst>
        </pc:spChg>
        <pc:graphicFrameChg chg="mod">
          <ac:chgData name="Paul Frame" userId="ded3f5c5-00e7-408d-9358-fc292cfa5078" providerId="ADAL" clId="{57AFD143-0D6E-4DC1-A99A-F8934482C50C}" dt="2020-10-06T15:23:46.935" v="48" actId="14100"/>
          <ac:graphicFrameMkLst>
            <pc:docMk/>
            <pc:sldMk cId="1835719076" sldId="453"/>
            <ac:graphicFrameMk id="10" creationId="{F751BD35-E75A-5749-9864-F3C17D7C4CBC}"/>
          </ac:graphicFrameMkLst>
        </pc:graphicFrameChg>
      </pc:sldChg>
      <pc:sldChg chg="modSp">
        <pc:chgData name="Paul Frame" userId="ded3f5c5-00e7-408d-9358-fc292cfa5078" providerId="ADAL" clId="{57AFD143-0D6E-4DC1-A99A-F8934482C50C}" dt="2020-10-06T17:46:27.729" v="50" actId="6549"/>
        <pc:sldMkLst>
          <pc:docMk/>
          <pc:sldMk cId="2495073526" sldId="455"/>
        </pc:sldMkLst>
        <pc:spChg chg="mod">
          <ac:chgData name="Paul Frame" userId="ded3f5c5-00e7-408d-9358-fc292cfa5078" providerId="ADAL" clId="{57AFD143-0D6E-4DC1-A99A-F8934482C50C}" dt="2020-10-06T17:46:27.729" v="50" actId="6549"/>
          <ac:spMkLst>
            <pc:docMk/>
            <pc:sldMk cId="2495073526" sldId="455"/>
            <ac:spMk id="16" creationId="{CC579BDE-BD26-814D-9E6D-64597EE1B268}"/>
          </ac:spMkLst>
        </pc:spChg>
      </pc:sldChg>
      <pc:sldChg chg="modSp">
        <pc:chgData name="Paul Frame" userId="ded3f5c5-00e7-408d-9358-fc292cfa5078" providerId="ADAL" clId="{57AFD143-0D6E-4DC1-A99A-F8934482C50C}" dt="2020-10-06T15:35:17.119" v="49"/>
        <pc:sldMkLst>
          <pc:docMk/>
          <pc:sldMk cId="985512586" sldId="456"/>
        </pc:sldMkLst>
        <pc:spChg chg="mod">
          <ac:chgData name="Paul Frame" userId="ded3f5c5-00e7-408d-9358-fc292cfa5078" providerId="ADAL" clId="{57AFD143-0D6E-4DC1-A99A-F8934482C50C}" dt="2020-10-06T15:35:17.119" v="49"/>
          <ac:spMkLst>
            <pc:docMk/>
            <pc:sldMk cId="985512586" sldId="456"/>
            <ac:spMk id="12" creationId="{30852EFF-AF21-E04C-BF24-5A7DD878D484}"/>
          </ac:spMkLst>
        </pc:spChg>
      </pc:sldChg>
    </pc:docChg>
  </pc:docChgLst>
  <pc:docChgLst>
    <pc:chgData name="Jen Wilson" userId="000f367a-3246-491c-88b4-803a33f58a8b" providerId="ADAL" clId="{192B05E0-6BEE-A84F-A2EF-BD62CC567056}"/>
    <pc:docChg chg="modSld">
      <pc:chgData name="Jen Wilson" userId="000f367a-3246-491c-88b4-803a33f58a8b" providerId="ADAL" clId="{192B05E0-6BEE-A84F-A2EF-BD62CC567056}" dt="2020-10-06T13:17:43.388" v="1" actId="27918"/>
      <pc:docMkLst>
        <pc:docMk/>
      </pc:docMkLst>
      <pc:sldChg chg="mod">
        <pc:chgData name="Jen Wilson" userId="000f367a-3246-491c-88b4-803a33f58a8b" providerId="ADAL" clId="{192B05E0-6BEE-A84F-A2EF-BD62CC567056}" dt="2020-10-06T13:17:43.388" v="1" actId="27918"/>
        <pc:sldMkLst>
          <pc:docMk/>
          <pc:sldMk cId="1835719076" sldId="453"/>
        </pc:sldMkLst>
      </pc:sldChg>
    </pc:docChg>
  </pc:docChgLst>
  <pc:docChgLst>
    <pc:chgData name="Paul Frame" userId="ded3f5c5-00e7-408d-9358-fc292cfa5078" providerId="ADAL" clId="{E155BB69-D1E8-4E10-9490-5CD70F0B35CF}"/>
    <pc:docChg chg="custSel modSld modMainMaster">
      <pc:chgData name="Paul Frame" userId="ded3f5c5-00e7-408d-9358-fc292cfa5078" providerId="ADAL" clId="{E155BB69-D1E8-4E10-9490-5CD70F0B35CF}" dt="2020-10-06T14:51:03.271" v="195" actId="1076"/>
      <pc:docMkLst>
        <pc:docMk/>
      </pc:docMkLst>
      <pc:sldChg chg="addSp modSp">
        <pc:chgData name="Paul Frame" userId="ded3f5c5-00e7-408d-9358-fc292cfa5078" providerId="ADAL" clId="{E155BB69-D1E8-4E10-9490-5CD70F0B35CF}" dt="2020-10-06T14:51:03.271" v="195" actId="1076"/>
        <pc:sldMkLst>
          <pc:docMk/>
          <pc:sldMk cId="1835719076" sldId="453"/>
        </pc:sldMkLst>
        <pc:spChg chg="add mod">
          <ac:chgData name="Paul Frame" userId="ded3f5c5-00e7-408d-9358-fc292cfa5078" providerId="ADAL" clId="{E155BB69-D1E8-4E10-9490-5CD70F0B35CF}" dt="2020-10-06T14:51:03.271" v="195" actId="1076"/>
          <ac:spMkLst>
            <pc:docMk/>
            <pc:sldMk cId="1835719076" sldId="453"/>
            <ac:spMk id="2" creationId="{A79937F6-67C7-472D-AC6D-92381268B218}"/>
          </ac:spMkLst>
        </pc:spChg>
        <pc:spChg chg="mod">
          <ac:chgData name="Paul Frame" userId="ded3f5c5-00e7-408d-9358-fc292cfa5078" providerId="ADAL" clId="{E155BB69-D1E8-4E10-9490-5CD70F0B35CF}" dt="2020-10-02T21:17:57.285" v="7" actId="20577"/>
          <ac:spMkLst>
            <pc:docMk/>
            <pc:sldMk cId="1835719076" sldId="453"/>
            <ac:spMk id="18" creationId="{F4438537-8AEB-8A40-9C7F-338163CA19AA}"/>
          </ac:spMkLst>
        </pc:spChg>
        <pc:graphicFrameChg chg="mod">
          <ac:chgData name="Paul Frame" userId="ded3f5c5-00e7-408d-9358-fc292cfa5078" providerId="ADAL" clId="{E155BB69-D1E8-4E10-9490-5CD70F0B35CF}" dt="2020-10-05T19:36:51.585" v="176"/>
          <ac:graphicFrameMkLst>
            <pc:docMk/>
            <pc:sldMk cId="1835719076" sldId="453"/>
            <ac:graphicFrameMk id="10" creationId="{F751BD35-E75A-5749-9864-F3C17D7C4CBC}"/>
          </ac:graphicFrameMkLst>
        </pc:graphicFrameChg>
      </pc:sldChg>
      <pc:sldChg chg="modSp mod">
        <pc:chgData name="Paul Frame" userId="ded3f5c5-00e7-408d-9358-fc292cfa5078" providerId="ADAL" clId="{E155BB69-D1E8-4E10-9490-5CD70F0B35CF}" dt="2020-10-02T21:56:00.611" v="40" actId="1076"/>
        <pc:sldMkLst>
          <pc:docMk/>
          <pc:sldMk cId="703276024" sldId="454"/>
        </pc:sldMkLst>
        <pc:spChg chg="mod">
          <ac:chgData name="Paul Frame" userId="ded3f5c5-00e7-408d-9358-fc292cfa5078" providerId="ADAL" clId="{E155BB69-D1E8-4E10-9490-5CD70F0B35CF}" dt="2020-10-02T21:36:31.699" v="11" actId="20577"/>
          <ac:spMkLst>
            <pc:docMk/>
            <pc:sldMk cId="703276024" sldId="454"/>
            <ac:spMk id="24" creationId="{722E5DE7-7125-4C46-BBB8-1E104A801D7F}"/>
          </ac:spMkLst>
        </pc:spChg>
        <pc:spChg chg="mod">
          <ac:chgData name="Paul Frame" userId="ded3f5c5-00e7-408d-9358-fc292cfa5078" providerId="ADAL" clId="{E155BB69-D1E8-4E10-9490-5CD70F0B35CF}" dt="2020-10-02T21:56:00.611" v="40" actId="1076"/>
          <ac:spMkLst>
            <pc:docMk/>
            <pc:sldMk cId="703276024" sldId="454"/>
            <ac:spMk id="25" creationId="{7CD2FCD5-3908-C548-B2C2-D98135FAC027}"/>
          </ac:spMkLst>
        </pc:spChg>
        <pc:spChg chg="mod">
          <ac:chgData name="Paul Frame" userId="ded3f5c5-00e7-408d-9358-fc292cfa5078" providerId="ADAL" clId="{E155BB69-D1E8-4E10-9490-5CD70F0B35CF}" dt="2020-10-02T21:55:09.184" v="33" actId="1035"/>
          <ac:spMkLst>
            <pc:docMk/>
            <pc:sldMk cId="703276024" sldId="454"/>
            <ac:spMk id="26" creationId="{42A1621D-CCF2-CA47-B5ED-3A6ACA9F1BB3}"/>
          </ac:spMkLst>
        </pc:spChg>
        <pc:spChg chg="mod">
          <ac:chgData name="Paul Frame" userId="ded3f5c5-00e7-408d-9358-fc292cfa5078" providerId="ADAL" clId="{E155BB69-D1E8-4E10-9490-5CD70F0B35CF}" dt="2020-10-02T21:54:15.363" v="30" actId="6549"/>
          <ac:spMkLst>
            <pc:docMk/>
            <pc:sldMk cId="703276024" sldId="454"/>
            <ac:spMk id="28" creationId="{A41F5A44-0C21-824A-A6E9-CFFBDD05A73A}"/>
          </ac:spMkLst>
        </pc:spChg>
        <pc:graphicFrameChg chg="mod">
          <ac:chgData name="Paul Frame" userId="ded3f5c5-00e7-408d-9358-fc292cfa5078" providerId="ADAL" clId="{E155BB69-D1E8-4E10-9490-5CD70F0B35CF}" dt="2020-10-02T21:54:32.916" v="31" actId="255"/>
          <ac:graphicFrameMkLst>
            <pc:docMk/>
            <pc:sldMk cId="703276024" sldId="454"/>
            <ac:graphicFrameMk id="20" creationId="{F4155BFC-8AFF-334F-8C15-DBB4BAC10A50}"/>
          </ac:graphicFrameMkLst>
        </pc:graphicFrameChg>
      </pc:sldChg>
      <pc:sldChg chg="modSp">
        <pc:chgData name="Paul Frame" userId="ded3f5c5-00e7-408d-9358-fc292cfa5078" providerId="ADAL" clId="{E155BB69-D1E8-4E10-9490-5CD70F0B35CF}" dt="2020-10-02T23:24:28.356" v="168" actId="20577"/>
        <pc:sldMkLst>
          <pc:docMk/>
          <pc:sldMk cId="2495073526" sldId="455"/>
        </pc:sldMkLst>
        <pc:spChg chg="mod">
          <ac:chgData name="Paul Frame" userId="ded3f5c5-00e7-408d-9358-fc292cfa5078" providerId="ADAL" clId="{E155BB69-D1E8-4E10-9490-5CD70F0B35CF}" dt="2020-10-02T23:24:28.356" v="168" actId="20577"/>
          <ac:spMkLst>
            <pc:docMk/>
            <pc:sldMk cId="2495073526" sldId="455"/>
            <ac:spMk id="16" creationId="{CC579BDE-BD26-814D-9E6D-64597EE1B268}"/>
          </ac:spMkLst>
        </pc:spChg>
        <pc:spChg chg="mod">
          <ac:chgData name="Paul Frame" userId="ded3f5c5-00e7-408d-9358-fc292cfa5078" providerId="ADAL" clId="{E155BB69-D1E8-4E10-9490-5CD70F0B35CF}" dt="2020-10-02T22:00:38.458" v="50" actId="1076"/>
          <ac:spMkLst>
            <pc:docMk/>
            <pc:sldMk cId="2495073526" sldId="455"/>
            <ac:spMk id="18" creationId="{DD7DD40D-B00C-5C45-B5B9-5A5E89621215}"/>
          </ac:spMkLst>
        </pc:spChg>
        <pc:spChg chg="mod">
          <ac:chgData name="Paul Frame" userId="ded3f5c5-00e7-408d-9358-fc292cfa5078" providerId="ADAL" clId="{E155BB69-D1E8-4E10-9490-5CD70F0B35CF}" dt="2020-10-02T21:57:36.738" v="46" actId="1076"/>
          <ac:spMkLst>
            <pc:docMk/>
            <pc:sldMk cId="2495073526" sldId="455"/>
            <ac:spMk id="20" creationId="{225A4993-E8FF-6E40-B7F0-6CC6A13CD14E}"/>
          </ac:spMkLst>
        </pc:spChg>
        <pc:graphicFrameChg chg="mod">
          <ac:chgData name="Paul Frame" userId="ded3f5c5-00e7-408d-9358-fc292cfa5078" providerId="ADAL" clId="{E155BB69-D1E8-4E10-9490-5CD70F0B35CF}" dt="2020-10-02T21:56:33.459" v="41" actId="255"/>
          <ac:graphicFrameMkLst>
            <pc:docMk/>
            <pc:sldMk cId="2495073526" sldId="455"/>
            <ac:graphicFrameMk id="8" creationId="{A6A2482A-25BF-9340-A2CF-4596295476E4}"/>
          </ac:graphicFrameMkLst>
        </pc:graphicFrameChg>
      </pc:sldChg>
      <pc:sldChg chg="modSp mod">
        <pc:chgData name="Paul Frame" userId="ded3f5c5-00e7-408d-9358-fc292cfa5078" providerId="ADAL" clId="{E155BB69-D1E8-4E10-9490-5CD70F0B35CF}" dt="2020-10-02T22:02:47.109" v="58"/>
        <pc:sldMkLst>
          <pc:docMk/>
          <pc:sldMk cId="985512586" sldId="456"/>
        </pc:sldMkLst>
        <pc:spChg chg="mod">
          <ac:chgData name="Paul Frame" userId="ded3f5c5-00e7-408d-9358-fc292cfa5078" providerId="ADAL" clId="{E155BB69-D1E8-4E10-9490-5CD70F0B35CF}" dt="2020-10-02T21:42:01.387" v="17" actId="6549"/>
          <ac:spMkLst>
            <pc:docMk/>
            <pc:sldMk cId="985512586" sldId="456"/>
            <ac:spMk id="12" creationId="{30852EFF-AF21-E04C-BF24-5A7DD878D484}"/>
          </ac:spMkLst>
        </pc:spChg>
        <pc:graphicFrameChg chg="mod">
          <ac:chgData name="Paul Frame" userId="ded3f5c5-00e7-408d-9358-fc292cfa5078" providerId="ADAL" clId="{E155BB69-D1E8-4E10-9490-5CD70F0B35CF}" dt="2020-10-02T22:02:47.109" v="58"/>
          <ac:graphicFrameMkLst>
            <pc:docMk/>
            <pc:sldMk cId="985512586" sldId="456"/>
            <ac:graphicFrameMk id="8" creationId="{F95C9554-822C-BA46-B073-5F96C1EC3A9D}"/>
          </ac:graphicFrameMkLst>
        </pc:graphicFrameChg>
      </pc:sldChg>
      <pc:sldMasterChg chg="modSldLayout">
        <pc:chgData name="Paul Frame" userId="ded3f5c5-00e7-408d-9358-fc292cfa5078" providerId="ADAL" clId="{E155BB69-D1E8-4E10-9490-5CD70F0B35CF}" dt="2020-10-02T21:18:51.670" v="9" actId="114"/>
        <pc:sldMasterMkLst>
          <pc:docMk/>
          <pc:sldMasterMk cId="1241911007" sldId="2147483680"/>
        </pc:sldMasterMkLst>
        <pc:sldLayoutChg chg="modSp">
          <pc:chgData name="Paul Frame" userId="ded3f5c5-00e7-408d-9358-fc292cfa5078" providerId="ADAL" clId="{E155BB69-D1E8-4E10-9490-5CD70F0B35CF}" dt="2020-10-02T21:18:51.670" v="9" actId="114"/>
          <pc:sldLayoutMkLst>
            <pc:docMk/>
            <pc:sldMasterMk cId="1241911007" sldId="2147483680"/>
            <pc:sldLayoutMk cId="2249687676" sldId="2147483722"/>
          </pc:sldLayoutMkLst>
          <pc:spChg chg="mod">
            <ac:chgData name="Paul Frame" userId="ded3f5c5-00e7-408d-9358-fc292cfa5078" providerId="ADAL" clId="{E155BB69-D1E8-4E10-9490-5CD70F0B35CF}" dt="2020-10-02T21:18:51.670" v="9" actId="114"/>
            <ac:spMkLst>
              <pc:docMk/>
              <pc:sldMasterMk cId="1241911007" sldId="2147483680"/>
              <pc:sldLayoutMk cId="2249687676" sldId="2147483722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56015220319683E-2"/>
          <c:y val="5.3206109652960035E-2"/>
          <c:w val="0.9403286811370799"/>
          <c:h val="0.841674686497521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21869488536155E-2"/>
                  <c:y val="-4.697755260659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AD-4DA8-81CD-E1A266FD8C3F}"/>
                </c:ext>
              </c:extLst>
            </c:dLbl>
            <c:dLbl>
              <c:idx val="1"/>
              <c:layout>
                <c:manualLayout>
                  <c:x val="-2.6807760141093501E-2"/>
                  <c:y val="-4.697755260659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AD-4DA8-81CD-E1A266FD8C3F}"/>
                </c:ext>
              </c:extLst>
            </c:dLbl>
            <c:dLbl>
              <c:idx val="2"/>
              <c:layout>
                <c:manualLayout>
                  <c:x val="-2.5396825396825397E-2"/>
                  <c:y val="-5.2504323501483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AD-4DA8-81CD-E1A266FD8C3F}"/>
                </c:ext>
              </c:extLst>
            </c:dLbl>
            <c:dLbl>
              <c:idx val="3"/>
              <c:layout>
                <c:manualLayout>
                  <c:x val="-2.6807760141093474E-2"/>
                  <c:y val="-4.6977552606590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AD-4DA8-81CD-E1A266FD8C3F}"/>
                </c:ext>
              </c:extLst>
            </c:dLbl>
            <c:dLbl>
              <c:idx val="4"/>
              <c:layout>
                <c:manualLayout>
                  <c:x val="-2.5396825396825501E-2"/>
                  <c:y val="-4.4214167159144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AD-4DA8-81CD-E1A266FD8C3F}"/>
                </c:ext>
              </c:extLst>
            </c:dLbl>
            <c:dLbl>
              <c:idx val="5"/>
              <c:layout>
                <c:manualLayout>
                  <c:x val="-2.8218694885361655E-2"/>
                  <c:y val="-4.4214167159143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AD-4DA8-81CD-E1A266FD8C3F}"/>
                </c:ext>
              </c:extLst>
            </c:dLbl>
            <c:dLbl>
              <c:idx val="6"/>
              <c:layout>
                <c:manualLayout>
                  <c:x val="-3.3862433862433969E-2"/>
                  <c:y val="-4.6977552606590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AD-4DA8-81CD-E1A266FD8C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'Exhibit 1'!$B$2:$H$2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'Exhibit 1'!$B$3:$H$3</c:f>
              <c:numCache>
                <c:formatCode>#,##0.0</c:formatCode>
                <c:ptCount val="7"/>
                <c:pt idx="0">
                  <c:v>7.4542799999999998</c:v>
                </c:pt>
                <c:pt idx="1">
                  <c:v>8.0112550000000002</c:v>
                </c:pt>
                <c:pt idx="2">
                  <c:v>8.364649</c:v>
                </c:pt>
                <c:pt idx="3">
                  <c:v>8.7886330000000008</c:v>
                </c:pt>
                <c:pt idx="4">
                  <c:v>9.2738350000000001</c:v>
                </c:pt>
                <c:pt idx="5">
                  <c:v>9.6979970000000009</c:v>
                </c:pt>
                <c:pt idx="6">
                  <c:v>10.132709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06-B14D-898D-33C4AF0E9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869016"/>
        <c:axId val="387864752"/>
      </c:lineChart>
      <c:catAx>
        <c:axId val="38786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864752"/>
        <c:crosses val="autoZero"/>
        <c:auto val="1"/>
        <c:lblAlgn val="ctr"/>
        <c:lblOffset val="100"/>
        <c:noMultiLvlLbl val="0"/>
      </c:catAx>
      <c:valAx>
        <c:axId val="387864752"/>
        <c:scaling>
          <c:orientation val="minMax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86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8253968253968"/>
          <c:y val="6.6283172592786654E-2"/>
          <c:w val="0.48359399519504509"/>
          <c:h val="0.90608297293274831"/>
        </c:manualLayout>
      </c:layout>
      <c:doughnutChart>
        <c:varyColors val="1"/>
        <c:ser>
          <c:idx val="2"/>
          <c:order val="2"/>
          <c:tx>
            <c:strRef>
              <c:f>'Exhibit 3'!$D$1</c:f>
              <c:strCache>
                <c:ptCount val="1"/>
                <c:pt idx="0">
                  <c:v>All older workers1 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F6-9D44-A8E5-7DCAF73116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F6-9D44-A8E5-7DCAF73116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3F6-9D44-A8E5-7DCAF73116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3F6-9D44-A8E5-7DCAF731166E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6-9D44-A8E5-7DCAF73116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'Exhibit 3'!$A$2:$A$8</c:f>
              <c:strCache>
                <c:ptCount val="4"/>
                <c:pt idx="0">
                  <c:v>Ages 65–69</c:v>
                </c:pt>
                <c:pt idx="1">
                  <c:v>Ages 70–74</c:v>
                </c:pt>
                <c:pt idx="2">
                  <c:v>Ages 75–84</c:v>
                </c:pt>
                <c:pt idx="3">
                  <c:v>Age 85 and older</c:v>
                </c:pt>
              </c:strCache>
            </c:strRef>
          </c:cat>
          <c:val>
            <c:numRef>
              <c:f>'Exhibit 3'!$D$2:$D$8</c:f>
              <c:numCache>
                <c:formatCode>0%</c:formatCode>
                <c:ptCount val="4"/>
                <c:pt idx="0">
                  <c:v>0.58639494977245465</c:v>
                </c:pt>
                <c:pt idx="1">
                  <c:v>0.25363500015188606</c:v>
                </c:pt>
                <c:pt idx="2">
                  <c:v>0.14463300938767004</c:v>
                </c:pt>
                <c:pt idx="3">
                  <c:v>1.5337040687989242E-2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F6-9D44-A8E5-7DCAF73116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'Exhibit 3'!$B$1</c15:sqref>
                        </c15:formulaRef>
                      </c:ext>
                    </c:extLst>
                    <c:strCache>
                      <c:ptCount val="1"/>
                      <c:pt idx="0">
                        <c:v>All Medicare beneficiaries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F3F6-9D44-A8E5-7DCAF731166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F3F6-9D44-A8E5-7DCAF731166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F3F6-9D44-A8E5-7DCAF731166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F3F6-9D44-A8E5-7DCAF731166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'Exhibit 3'!$A$2:$A$8</c15:sqref>
                        </c15:formulaRef>
                      </c:ext>
                    </c:extLst>
                    <c:strCache>
                      <c:ptCount val="4"/>
                      <c:pt idx="0">
                        <c:v>Ages 65–69</c:v>
                      </c:pt>
                      <c:pt idx="1">
                        <c:v>Ages 70–74</c:v>
                      </c:pt>
                      <c:pt idx="2">
                        <c:v>Ages 75–84</c:v>
                      </c:pt>
                      <c:pt idx="3">
                        <c:v>Age 85 and older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'Exhibit 3'!$B$2:$B$8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0.27205552323750182</c:v>
                      </c:pt>
                      <c:pt idx="1">
                        <c:v>0.22893043547726963</c:v>
                      </c:pt>
                      <c:pt idx="2">
                        <c:v>0.2612367585426118</c:v>
                      </c:pt>
                      <c:pt idx="3">
                        <c:v>0.10001347856398042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F3F6-9D44-A8E5-7DCAF731166E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3'!$C$1</c15:sqref>
                        </c15:formulaRef>
                      </c:ext>
                    </c:extLst>
                    <c:strCache>
                      <c:ptCount val="1"/>
                      <c:pt idx="0">
                        <c:v>Beneficiaries age 65 and older, not in the formal workforce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F3F6-9D44-A8E5-7DCAF731166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F3F6-9D44-A8E5-7DCAF731166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F3F6-9D44-A8E5-7DCAF731166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F3F6-9D44-A8E5-7DCAF731166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3'!$A$2:$A$8</c15:sqref>
                        </c15:formulaRef>
                      </c:ext>
                    </c:extLst>
                    <c:strCache>
                      <c:ptCount val="4"/>
                      <c:pt idx="0">
                        <c:v>Ages 65–69</c:v>
                      </c:pt>
                      <c:pt idx="1">
                        <c:v>Ages 70–74</c:v>
                      </c:pt>
                      <c:pt idx="2">
                        <c:v>Ages 75–84</c:v>
                      </c:pt>
                      <c:pt idx="3">
                        <c:v>Age 85 and older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3'!$C$2:$C$8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0.27278116414054115</c:v>
                      </c:pt>
                      <c:pt idx="1">
                        <c:v>0.26271297997901466</c:v>
                      </c:pt>
                      <c:pt idx="2">
                        <c:v>0.3296932865105503</c:v>
                      </c:pt>
                      <c:pt idx="3">
                        <c:v>0.13481256936989391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F3F6-9D44-A8E5-7DCAF731166E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3'!$E$1</c15:sqref>
                        </c15:formulaRef>
                      </c:ext>
                    </c:extLst>
                    <c:strCache>
                      <c:ptCount val="1"/>
                      <c:pt idx="0">
                        <c:v>Older workers1 with employer coverage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F3F6-9D44-A8E5-7DCAF731166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F3F6-9D44-A8E5-7DCAF731166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F3F6-9D44-A8E5-7DCAF731166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F3F6-9D44-A8E5-7DCAF731166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3'!$A$2:$A$8</c15:sqref>
                        </c15:formulaRef>
                      </c:ext>
                    </c:extLst>
                    <c:strCache>
                      <c:ptCount val="4"/>
                      <c:pt idx="0">
                        <c:v>Ages 65–69</c:v>
                      </c:pt>
                      <c:pt idx="1">
                        <c:v>Ages 70–74</c:v>
                      </c:pt>
                      <c:pt idx="2">
                        <c:v>Ages 75–84</c:v>
                      </c:pt>
                      <c:pt idx="3">
                        <c:v>Age 85 and older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3'!$E$2:$E$8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0.65369198587740318</c:v>
                      </c:pt>
                      <c:pt idx="1">
                        <c:v>0.21710595984034911</c:v>
                      </c:pt>
                      <c:pt idx="2">
                        <c:v>0.11697845757878667</c:v>
                      </c:pt>
                      <c:pt idx="3">
                        <c:v>1.2223596703461081E-2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F3F6-9D44-A8E5-7DCAF731166E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3'!$F$1</c15:sqref>
                        </c15:formulaRef>
                      </c:ext>
                    </c:extLst>
                    <c:strCache>
                      <c:ptCount val="1"/>
                      <c:pt idx="0">
                        <c:v>Older workers1 without employer coverage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5-F3F6-9D44-A8E5-7DCAF731166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7-F3F6-9D44-A8E5-7DCAF731166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9-F3F6-9D44-A8E5-7DCAF731166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B-F3F6-9D44-A8E5-7DCAF731166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3'!$A$2:$A$8</c15:sqref>
                        </c15:formulaRef>
                      </c:ext>
                    </c:extLst>
                    <c:strCache>
                      <c:ptCount val="4"/>
                      <c:pt idx="0">
                        <c:v>Ages 65–69</c:v>
                      </c:pt>
                      <c:pt idx="1">
                        <c:v>Ages 70–74</c:v>
                      </c:pt>
                      <c:pt idx="2">
                        <c:v>Ages 75–84</c:v>
                      </c:pt>
                      <c:pt idx="3">
                        <c:v>Age 85 and older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'Exhibit 3'!$F$2:$F$8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0.52704085660598854</c:v>
                      </c:pt>
                      <c:pt idx="1">
                        <c:v>0.28585258635510857</c:v>
                      </c:pt>
                      <c:pt idx="2">
                        <c:v>0.16902354631981037</c:v>
                      </c:pt>
                      <c:pt idx="3">
                        <c:v>1.8083010719092431E-2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C-F3F6-9D44-A8E5-7DCAF731166E}"/>
                  </c:ext>
                </c:extLst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68183143773696"/>
          <c:y val="4.1697528097319907E-2"/>
          <c:w val="0.42535416406282556"/>
          <c:h val="0.83307715807348093"/>
        </c:manualLayout>
      </c:layout>
      <c:doughnutChart>
        <c:varyColors val="1"/>
        <c:ser>
          <c:idx val="0"/>
          <c:order val="0"/>
          <c:tx>
            <c:strRef>
              <c:f>'Exhibit 4'!$B$1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2F-FA47-AE14-4B0138C554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2F-FA47-AE14-4B0138C554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2F-FA47-AE14-4B0138C554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2F-FA47-AE14-4B0138C554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A2F-FA47-AE14-4B0138C55475}"/>
              </c:ext>
            </c:extLst>
          </c:dPt>
          <c:dPt>
            <c:idx val="5"/>
            <c:bubble3D val="0"/>
            <c:spPr>
              <a:solidFill>
                <a:schemeClr val="tx2">
                  <a:alpha val="5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A2F-FA47-AE14-4B0138C55475}"/>
              </c:ext>
            </c:extLst>
          </c:dPt>
          <c:dPt>
            <c:idx val="6"/>
            <c:bubble3D val="0"/>
            <c:spPr>
              <a:solidFill>
                <a:schemeClr val="accent2">
                  <a:alpha val="4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A2F-FA47-AE14-4B0138C55475}"/>
              </c:ext>
            </c:extLst>
          </c:dPt>
          <c:dPt>
            <c:idx val="7"/>
            <c:bubble3D val="0"/>
            <c:spPr>
              <a:solidFill>
                <a:schemeClr val="bg2">
                  <a:alpha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A2F-FA47-AE14-4B0138C55475}"/>
              </c:ext>
            </c:extLst>
          </c:dPt>
          <c:dPt>
            <c:idx val="8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A2F-FA47-AE14-4B0138C554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'Exhibit 4'!$A$2:$A$24</c:f>
              <c:strCache>
                <c:ptCount val="9"/>
                <c:pt idx="0">
                  <c:v>Management</c:v>
                </c:pt>
                <c:pt idx="1">
                  <c:v>Sales</c:v>
                </c:pt>
                <c:pt idx="2">
                  <c:v>Administrative support</c:v>
                </c:pt>
                <c:pt idx="3">
                  <c:v>Transportation</c:v>
                </c:pt>
                <c:pt idx="4">
                  <c:v>Education</c:v>
                </c:pt>
                <c:pt idx="5">
                  <c:v>Healthcare practitioners</c:v>
                </c:pt>
                <c:pt idx="6">
                  <c:v>Personal care services</c:v>
                </c:pt>
                <c:pt idx="7">
                  <c:v>Business and financial operations</c:v>
                </c:pt>
                <c:pt idx="8">
                  <c:v>Other</c:v>
                </c:pt>
              </c:strCache>
            </c:strRef>
          </c:cat>
          <c:val>
            <c:numRef>
              <c:f>'Exhibit 4'!$B$2:$B$24</c:f>
              <c:numCache>
                <c:formatCode>0%</c:formatCode>
                <c:ptCount val="9"/>
                <c:pt idx="0">
                  <c:v>0.16</c:v>
                </c:pt>
                <c:pt idx="1">
                  <c:v>0.12</c:v>
                </c:pt>
                <c:pt idx="2">
                  <c:v>0.12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  <c:pt idx="6">
                  <c:v>0.05</c:v>
                </c:pt>
                <c:pt idx="7">
                  <c:v>0.05</c:v>
                </c:pt>
                <c:pt idx="8">
                  <c:v>0.30999999999999983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A2F-FA47-AE14-4B0138C55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'Exhibit 5'!$A$4</c:f>
              <c:strCache>
                <c:ptCount val="1"/>
                <c:pt idx="0">
                  <c:v>&lt;150% FPL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5'!$B$4:$G$4</c:f>
              <c:numCache>
                <c:formatCode>0.0%</c:formatCode>
                <c:ptCount val="4"/>
                <c:pt idx="0">
                  <c:v>0.21464400735093433</c:v>
                </c:pt>
                <c:pt idx="1">
                  <c:v>4.7257408568138419E-2</c:v>
                </c:pt>
                <c:pt idx="2">
                  <c:v>2.3248387226980142E-2</c:v>
                </c:pt>
                <c:pt idx="3">
                  <c:v>6.843272563018514E-2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B3-7340-B788-6C8EF201EBA5}"/>
            </c:ext>
          </c:extLst>
        </c:ser>
        <c:ser>
          <c:idx val="1"/>
          <c:order val="1"/>
          <c:tx>
            <c:strRef>
              <c:f>'Exhibit 5'!$A$5</c:f>
              <c:strCache>
                <c:ptCount val="1"/>
                <c:pt idx="0">
                  <c:v>150%–199% FPL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5'!$B$5:$G$5</c:f>
              <c:numCache>
                <c:formatCode>0.0%</c:formatCode>
                <c:ptCount val="4"/>
                <c:pt idx="0">
                  <c:v>0.10626057000066716</c:v>
                </c:pt>
                <c:pt idx="1">
                  <c:v>4.4735430415935563E-2</c:v>
                </c:pt>
                <c:pt idx="2">
                  <c:v>2.4258670509937817E-2</c:v>
                </c:pt>
                <c:pt idx="3">
                  <c:v>6.2795387015232337E-2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B3-7340-B788-6C8EF201EBA5}"/>
            </c:ext>
          </c:extLst>
        </c:ser>
        <c:ser>
          <c:idx val="2"/>
          <c:order val="2"/>
          <c:tx>
            <c:strRef>
              <c:f>'Exhibit 5'!$A$6</c:f>
              <c:strCache>
                <c:ptCount val="1"/>
                <c:pt idx="0">
                  <c:v>200%–249% FPL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5'!$B$6:$G$6</c:f>
              <c:numCache>
                <c:formatCode>0.0%</c:formatCode>
                <c:ptCount val="4"/>
                <c:pt idx="0">
                  <c:v>9.9383030986735565E-2</c:v>
                </c:pt>
                <c:pt idx="1">
                  <c:v>6.0276446192847818E-2</c:v>
                </c:pt>
                <c:pt idx="2">
                  <c:v>3.8338529188995392E-2</c:v>
                </c:pt>
                <c:pt idx="3">
                  <c:v>7.9625104417457904E-2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B3-7340-B788-6C8EF201EBA5}"/>
            </c:ext>
          </c:extLst>
        </c:ser>
        <c:ser>
          <c:idx val="3"/>
          <c:order val="3"/>
          <c:tx>
            <c:strRef>
              <c:f>'Exhibit 5'!$A$7</c:f>
              <c:strCache>
                <c:ptCount val="1"/>
                <c:pt idx="0">
                  <c:v>250%–299% FPL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5'!$B$7:$G$7</c:f>
              <c:numCache>
                <c:formatCode>0.0%</c:formatCode>
                <c:ptCount val="4"/>
                <c:pt idx="0">
                  <c:v>8.5671452052135832E-2</c:v>
                </c:pt>
                <c:pt idx="1">
                  <c:v>6.7758926706630349E-2</c:v>
                </c:pt>
                <c:pt idx="2">
                  <c:v>4.9083622013965891E-2</c:v>
                </c:pt>
                <c:pt idx="3">
                  <c:v>8.4230047810578718E-2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B3-7340-B788-6C8EF201EBA5}"/>
            </c:ext>
          </c:extLst>
        </c:ser>
        <c:ser>
          <c:idx val="4"/>
          <c:order val="4"/>
          <c:tx>
            <c:strRef>
              <c:f>'Exhibit 5'!$A$8</c:f>
              <c:strCache>
                <c:ptCount val="1"/>
                <c:pt idx="0">
                  <c:v>300%–399% FPL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5'!$B$8:$G$8</c:f>
              <c:numCache>
                <c:formatCode>0.0%</c:formatCode>
                <c:ptCount val="4"/>
                <c:pt idx="0">
                  <c:v>0.14114640610879625</c:v>
                </c:pt>
                <c:pt idx="1">
                  <c:v>0.13752775817228299</c:v>
                </c:pt>
                <c:pt idx="2">
                  <c:v>0.11771521645705169</c:v>
                </c:pt>
                <c:pt idx="3">
                  <c:v>0.15500189202653739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B3-7340-B788-6C8EF201EBA5}"/>
            </c:ext>
          </c:extLst>
        </c:ser>
        <c:ser>
          <c:idx val="5"/>
          <c:order val="5"/>
          <c:tx>
            <c:strRef>
              <c:f>'Exhibit 5'!$A$9</c:f>
              <c:strCache>
                <c:ptCount val="1"/>
                <c:pt idx="0">
                  <c:v>400%+ FPL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'Exhibit 5'!$B$3:$G$3</c:f>
              <c:strCache>
                <c:ptCount val="4"/>
                <c:pt idx="0">
                  <c:v>Older people not in the formal workforce</c:v>
                </c:pt>
                <c:pt idx="1">
                  <c:v>All older workers</c:v>
                </c:pt>
                <c:pt idx="2">
                  <c:v>Older workers with ESI</c:v>
                </c:pt>
                <c:pt idx="3">
                  <c:v>Older workers without ESI</c:v>
                </c:pt>
              </c:strCache>
            </c:strRef>
          </c:cat>
          <c:val>
            <c:numRef>
              <c:f>'Exhibit 5'!$B$9:$G$9</c:f>
              <c:numCache>
                <c:formatCode>0.0%</c:formatCode>
                <c:ptCount val="4"/>
                <c:pt idx="0">
                  <c:v>0.35289453350073086</c:v>
                </c:pt>
                <c:pt idx="1">
                  <c:v>0.64244402994416483</c:v>
                </c:pt>
                <c:pt idx="2">
                  <c:v>0.74735557460306912</c:v>
                </c:pt>
                <c:pt idx="3">
                  <c:v>0.54991484310000849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B3-7340-B788-6C8EF201E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9726096"/>
        <c:axId val="589723144"/>
      </c:barChart>
      <c:catAx>
        <c:axId val="58972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23144"/>
        <c:crosses val="autoZero"/>
        <c:auto val="1"/>
        <c:lblAlgn val="ctr"/>
        <c:lblOffset val="100"/>
        <c:noMultiLvlLbl val="0"/>
      </c:catAx>
      <c:valAx>
        <c:axId val="5897231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2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57542529406047"/>
          <c:y val="0.34815827975556879"/>
          <c:w val="0.13578013859378688"/>
          <c:h val="0.317500367726094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10/6/2020</a:t>
            </a:fld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/>
              <a:t>Source: Gretchen Jacobson, Judy Feder, and David C. Radley, </a:t>
            </a:r>
            <a:r>
              <a:rPr lang="en-US" sz="900" i="1"/>
              <a:t>COVID-19’s Impact on Older Workers: Employment, Income, and Medicare Spending</a:t>
            </a:r>
            <a:r>
              <a:rPr lang="en-US" sz="900"/>
              <a:t> (Commonwealth Fund, Oct. 2020).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33FDD6C-4AF7-924F-9F41-02503CD9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>
            <a:normAutofit/>
          </a:bodyPr>
          <a:lstStyle/>
          <a:p>
            <a:r>
              <a:rPr lang="en-US" dirty="0"/>
              <a:t>Number of Employed Medicare Beneficiaries, 2012–2018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F751BD35-E75A-5749-9864-F3C17D7C4CB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48920131"/>
              </p:ext>
            </p:extLst>
          </p:nvPr>
        </p:nvGraphicFramePr>
        <p:xfrm>
          <a:off x="71438" y="1116422"/>
          <a:ext cx="9001125" cy="435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AFB10C7-8DC5-D748-8D5F-1DE42E245DB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/>
              <a:t>Exhibit 1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4438537-8AEB-8A40-9C7F-338163CA19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data from the U.S. Census Bureau’s American Community Survey Public Use Microdata Sample (ACS-PUMS), 2012–2018.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9937F6-67C7-472D-AC6D-92381268B218}"/>
              </a:ext>
            </a:extLst>
          </p:cNvPr>
          <p:cNvSpPr txBox="1"/>
          <p:nvPr/>
        </p:nvSpPr>
        <p:spPr>
          <a:xfrm>
            <a:off x="71438" y="822960"/>
            <a:ext cx="47769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i="1" dirty="0"/>
              <a:t>Millions</a:t>
            </a:r>
          </a:p>
        </p:txBody>
      </p: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ACEA9A60-6DE3-F94D-99C2-01774F7EB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/>
          <a:lstStyle/>
          <a:p>
            <a:r>
              <a:rPr lang="en-US"/>
              <a:t>Distribution of Older Workers, by Age, 2018 </a:t>
            </a:r>
            <a:br>
              <a:rPr lang="en-US"/>
            </a:br>
            <a:endParaRPr lang="en-US"/>
          </a:p>
        </p:txBody>
      </p:sp>
      <p:graphicFrame>
        <p:nvGraphicFramePr>
          <p:cNvPr id="20" name="Chart Placeholder 19">
            <a:extLst>
              <a:ext uri="{FF2B5EF4-FFF2-40B4-BE49-F238E27FC236}">
                <a16:creationId xmlns:a16="http://schemas.microsoft.com/office/drawing/2014/main" id="{F4155BFC-8AFF-334F-8C15-DBB4BAC10A5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50278285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226EC6A-7290-E044-AE15-F767CFF37E7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/>
              <a:t>Exhibit 3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22E5DE7-7125-4C46-BBB8-1E104A801D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“Older workers” are respondents who indicate they are currently employed and are age 65 and older.</a:t>
            </a:r>
          </a:p>
          <a:p>
            <a:r>
              <a:rPr lang="en-US" dirty="0"/>
              <a:t>Data: Authors’ analysis of data from the U.S. Census Bureau’s American Community Survey Public Use Microdata Sample (ACS-PUMS), 2018.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D2FCD5-3908-C548-B2C2-D98135FAC027}"/>
              </a:ext>
            </a:extLst>
          </p:cNvPr>
          <p:cNvSpPr txBox="1"/>
          <p:nvPr/>
        </p:nvSpPr>
        <p:spPr>
          <a:xfrm>
            <a:off x="6768244" y="3739896"/>
            <a:ext cx="21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Ages 65–69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A1621D-CCF2-CA47-B5ED-3A6ACA9F1BB3}"/>
              </a:ext>
            </a:extLst>
          </p:cNvPr>
          <p:cNvSpPr txBox="1"/>
          <p:nvPr/>
        </p:nvSpPr>
        <p:spPr>
          <a:xfrm>
            <a:off x="287524" y="3681028"/>
            <a:ext cx="21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accent2"/>
                </a:solidFill>
              </a:rPr>
              <a:t>Ages 70–74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BBA11D-DC06-0440-8C9B-37A9987F0261}"/>
              </a:ext>
            </a:extLst>
          </p:cNvPr>
          <p:cNvSpPr txBox="1"/>
          <p:nvPr/>
        </p:nvSpPr>
        <p:spPr>
          <a:xfrm>
            <a:off x="1385646" y="1383859"/>
            <a:ext cx="21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bg2"/>
                </a:solidFill>
              </a:rPr>
              <a:t>Ages 75–84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1F5A44-0C21-824A-A6E9-CFFBDD05A73A}"/>
              </a:ext>
            </a:extLst>
          </p:cNvPr>
          <p:cNvSpPr txBox="1"/>
          <p:nvPr/>
        </p:nvSpPr>
        <p:spPr>
          <a:xfrm>
            <a:off x="3473878" y="808564"/>
            <a:ext cx="21962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accent4"/>
                </a:solidFill>
              </a:rPr>
              <a:t>Age 85 and older</a:t>
            </a:r>
          </a:p>
          <a:p>
            <a:pPr algn="ctr"/>
            <a:r>
              <a:rPr lang="en-US" sz="1200">
                <a:solidFill>
                  <a:schemeClr val="accent4"/>
                </a:solidFill>
              </a:rPr>
              <a:t>2%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F3D3BB-DED4-134D-9AA0-BB8DC41ECA75}"/>
              </a:ext>
            </a:extLst>
          </p:cNvPr>
          <p:cNvSpPr/>
          <p:nvPr/>
        </p:nvSpPr>
        <p:spPr>
          <a:xfrm>
            <a:off x="3699030" y="3130407"/>
            <a:ext cx="1853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/>
              <a:t>Total older workers </a:t>
            </a:r>
            <a:br>
              <a:rPr lang="en-US" sz="1800"/>
            </a:br>
            <a:r>
              <a:rPr lang="en-US"/>
              <a:t>9 million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0327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35956-B35C-0844-9C75-3780F05F8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/>
          <a:lstStyle/>
          <a:p>
            <a:r>
              <a:rPr lang="en-US" dirty="0"/>
              <a:t>Distribution of Occupations of Older Workers, 2019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A6A2482A-25BF-9340-A2CF-4596295476E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911382389"/>
              </p:ext>
            </p:extLst>
          </p:nvPr>
        </p:nvGraphicFramePr>
        <p:xfrm>
          <a:off x="71437" y="1076976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F6CC5-9529-2D49-ADB0-143B4288FBB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/>
              <a:t>Exhibit 4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C579BDE-BD26-814D-9E6D-64597EE1B2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“Older workers” are respondents who indicate they are currently employed and are age 65 and older.</a:t>
            </a:r>
          </a:p>
          <a:p>
            <a:r>
              <a:rPr lang="en-US" dirty="0"/>
              <a:t>Data: Authors’ analysis of data from the U.S. Bureau of Labor Statistics, “Labor Force Statistics from the Current Population Survey: 18b. Employed Persons by Detailed Occupation and Age,” last updated Jan. 22, 2020.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4D8E44-200E-4944-BF06-233CCF29E378}"/>
              </a:ext>
            </a:extLst>
          </p:cNvPr>
          <p:cNvSpPr txBox="1"/>
          <p:nvPr/>
        </p:nvSpPr>
        <p:spPr>
          <a:xfrm>
            <a:off x="5652120" y="1304764"/>
            <a:ext cx="21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Management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7DD40D-B00C-5C45-B5B9-5A5E89621215}"/>
              </a:ext>
            </a:extLst>
          </p:cNvPr>
          <p:cNvSpPr txBox="1"/>
          <p:nvPr/>
        </p:nvSpPr>
        <p:spPr>
          <a:xfrm>
            <a:off x="6552220" y="2752344"/>
            <a:ext cx="21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Sales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D57DF4-9B48-CC4A-B19E-2B9C9F530D8C}"/>
              </a:ext>
            </a:extLst>
          </p:cNvPr>
          <p:cNvSpPr txBox="1"/>
          <p:nvPr/>
        </p:nvSpPr>
        <p:spPr>
          <a:xfrm>
            <a:off x="6349688" y="3969060"/>
            <a:ext cx="1862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2"/>
                </a:solidFill>
              </a:rPr>
              <a:t>Administrative support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5A4993-E8FF-6E40-B7F0-6CC6A13CD14E}"/>
              </a:ext>
            </a:extLst>
          </p:cNvPr>
          <p:cNvSpPr txBox="1"/>
          <p:nvPr/>
        </p:nvSpPr>
        <p:spPr>
          <a:xfrm>
            <a:off x="1259632" y="2167128"/>
            <a:ext cx="1468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tx1">
                    <a:lumMod val="60000"/>
                    <a:lumOff val="40000"/>
                  </a:schemeClr>
                </a:solidFill>
              </a:rPr>
              <a:t>Other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BDAF8D-160A-444C-86E0-0A8A6095BDAE}"/>
              </a:ext>
            </a:extLst>
          </p:cNvPr>
          <p:cNvSpPr txBox="1"/>
          <p:nvPr/>
        </p:nvSpPr>
        <p:spPr>
          <a:xfrm>
            <a:off x="1007604" y="3933056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bg2">
                    <a:alpha val="70000"/>
                  </a:schemeClr>
                </a:solidFill>
              </a:rPr>
              <a:t>Business and financial operations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B0BFE5-BC22-0242-A41C-DF75E89437E2}"/>
              </a:ext>
            </a:extLst>
          </p:cNvPr>
          <p:cNvSpPr txBox="1"/>
          <p:nvPr/>
        </p:nvSpPr>
        <p:spPr>
          <a:xfrm>
            <a:off x="1262684" y="4597387"/>
            <a:ext cx="1936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accent2">
                    <a:alpha val="70000"/>
                  </a:schemeClr>
                </a:solidFill>
              </a:rPr>
              <a:t>Personal care services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D9A839-856B-3641-884B-A16BC6E40E36}"/>
              </a:ext>
            </a:extLst>
          </p:cNvPr>
          <p:cNvSpPr txBox="1"/>
          <p:nvPr/>
        </p:nvSpPr>
        <p:spPr>
          <a:xfrm>
            <a:off x="2231740" y="4993431"/>
            <a:ext cx="1692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tx2">
                    <a:alpha val="70000"/>
                  </a:schemeClr>
                </a:solidFill>
              </a:rPr>
              <a:t>Health practitioners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9A0019-69F6-6F4A-AD1E-70694C368867}"/>
              </a:ext>
            </a:extLst>
          </p:cNvPr>
          <p:cNvSpPr txBox="1"/>
          <p:nvPr/>
        </p:nvSpPr>
        <p:spPr>
          <a:xfrm>
            <a:off x="4103947" y="5157192"/>
            <a:ext cx="936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accent5"/>
                </a:solidFill>
              </a:rPr>
              <a:t>Education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C338F-1ABB-9C49-9ECF-B703B666808A}"/>
              </a:ext>
            </a:extLst>
          </p:cNvPr>
          <p:cNvSpPr txBox="1"/>
          <p:nvPr/>
        </p:nvSpPr>
        <p:spPr>
          <a:xfrm>
            <a:off x="5220072" y="499343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4"/>
                </a:solidFill>
              </a:rPr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249507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A8B6-2271-4A43-AA3C-B4165F2E0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/>
          <a:lstStyle/>
          <a:p>
            <a:r>
              <a:rPr lang="en-US"/>
              <a:t>Distribution of Income Among Older Adults, 2018</a:t>
            </a:r>
            <a:br>
              <a:rPr lang="en-US"/>
            </a:br>
            <a:endParaRPr lang="en-US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F95C9554-822C-BA46-B073-5F96C1EC3A9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95754292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F3AEE-5693-4D44-8459-367AB9685E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/>
              <a:t>Exhibit 5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0852EFF-AF21-E04C-BF24-5A7DD878D48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FPL = federal poverty level. ESI = employer-sponsored insurance.</a:t>
            </a:r>
          </a:p>
          <a:p>
            <a:r>
              <a:rPr lang="en-US" dirty="0"/>
              <a:t>Data: Authors’ analysis of data from the U.S. Census Bureau’s American Community Survey Public Use Microdata Sample (ACS-PUMS), 2018.</a:t>
            </a:r>
          </a:p>
        </p:txBody>
      </p:sp>
    </p:spTree>
    <p:extLst>
      <p:ext uri="{BB962C8B-B14F-4D97-AF65-F5344CB8AC3E}">
        <p14:creationId xmlns:p14="http://schemas.microsoft.com/office/powerpoint/2010/main" val="9855125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315E3-E5B7-4675-BF1F-DA3E5C790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20FD4A-1380-4E3A-A024-66F2F7501BC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4CC72F2-28A5-4F01-B68B-67B1573509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267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Berlingske Serif Text</vt:lpstr>
      <vt:lpstr>InterFace</vt:lpstr>
      <vt:lpstr>InterFace Bold</vt:lpstr>
      <vt:lpstr>1_Office Theme</vt:lpstr>
      <vt:lpstr>Number of Employed Medicare Beneficiaries, 2012–2018</vt:lpstr>
      <vt:lpstr>Distribution of Older Workers, by Age, 2018  </vt:lpstr>
      <vt:lpstr>Distribution of Occupations of Older Workers, 2019 </vt:lpstr>
      <vt:lpstr>Distribution of Income Among Older Adults,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</cp:revision>
  <cp:lastPrinted>2018-07-11T13:51:43Z</cp:lastPrinted>
  <dcterms:created xsi:type="dcterms:W3CDTF">2014-10-08T23:03:32Z</dcterms:created>
  <dcterms:modified xsi:type="dcterms:W3CDTF">2020-10-06T18:45:12Z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