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 id="2147483807" r:id="rId5"/>
  </p:sldMasterIdLst>
  <p:notesMasterIdLst>
    <p:notesMasterId r:id="rId14"/>
  </p:notesMasterIdLst>
  <p:handoutMasterIdLst>
    <p:handoutMasterId r:id="rId15"/>
  </p:handoutMasterIdLst>
  <p:sldIdLst>
    <p:sldId id="365" r:id="rId6"/>
    <p:sldId id="406" r:id="rId7"/>
    <p:sldId id="405" r:id="rId8"/>
    <p:sldId id="407" r:id="rId9"/>
    <p:sldId id="404" r:id="rId10"/>
    <p:sldId id="395" r:id="rId11"/>
    <p:sldId id="397" r:id="rId12"/>
    <p:sldId id="399" r:id="rId13"/>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1056" userDrawn="1">
          <p15:clr>
            <a:srgbClr val="A4A3A4"/>
          </p15:clr>
        </p15:guide>
        <p15:guide id="4" pos="2832" userDrawn="1">
          <p15:clr>
            <a:srgbClr val="A4A3A4"/>
          </p15:clr>
        </p15:guide>
        <p15:guide id="5" orient="horz" pos="3696" userDrawn="1">
          <p15:clr>
            <a:srgbClr val="A4A3A4"/>
          </p15:clr>
        </p15:guide>
        <p15:guide id="6" orient="horz" pos="1272" userDrawn="1">
          <p15:clr>
            <a:srgbClr val="A4A3A4"/>
          </p15:clr>
        </p15:guide>
        <p15:guide id="7" pos="384" userDrawn="1">
          <p15:clr>
            <a:srgbClr val="A4A3A4"/>
          </p15:clr>
        </p15:guide>
        <p15:guide id="8" pos="3024" userDrawn="1">
          <p15:clr>
            <a:srgbClr val="A4A3A4"/>
          </p15:clr>
        </p15:guide>
        <p15:guide id="10" pos="5472" userDrawn="1">
          <p15:clr>
            <a:srgbClr val="A4A3A4"/>
          </p15:clr>
        </p15:guide>
        <p15:guide id="11" pos="240" userDrawn="1">
          <p15:clr>
            <a:srgbClr val="A4A3A4"/>
          </p15:clr>
        </p15:guide>
        <p15:guide id="12" orient="horz" pos="432" userDrawn="1">
          <p15:clr>
            <a:srgbClr val="A4A3A4"/>
          </p15:clr>
        </p15:guide>
        <p15:guide id="14" orient="horz" pos="3456" userDrawn="1">
          <p15:clr>
            <a:srgbClr val="A4A3A4"/>
          </p15:clr>
        </p15:guide>
        <p15:guide id="15" pos="552" userDrawn="1">
          <p15:clr>
            <a:srgbClr val="A4A3A4"/>
          </p15:clr>
        </p15:guide>
        <p15:guide id="16" pos="888" userDrawn="1">
          <p15:clr>
            <a:srgbClr val="A4A3A4"/>
          </p15:clr>
        </p15:guide>
        <p15:guide id="17" pos="5328" userDrawn="1">
          <p15:clr>
            <a:srgbClr val="A4A3A4"/>
          </p15:clr>
        </p15:guide>
        <p15:guide id="18" orient="horz" pos="1416" userDrawn="1">
          <p15:clr>
            <a:srgbClr val="A4A3A4"/>
          </p15:clr>
        </p15:guide>
        <p15:guide id="19" orient="horz" pos="3336" userDrawn="1">
          <p15:clr>
            <a:srgbClr val="A4A3A4"/>
          </p15:clr>
        </p15:guide>
        <p15:guide id="20" orient="horz" pos="3576"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8D99"/>
    <a:srgbClr val="EFEFF0"/>
    <a:srgbClr val="297F9A"/>
    <a:srgbClr val="2F91A4"/>
    <a:srgbClr val="267896"/>
    <a:srgbClr val="267795"/>
    <a:srgbClr val="3093A5"/>
    <a:srgbClr val="3AA2AD"/>
    <a:srgbClr val="2D8AA0"/>
    <a:srgbClr val="49BA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49E87E-3B3C-4BB3-A9DB-C5B5C68D0369}" v="50" dt="2020-12-09T21:35:10.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96" autoAdjust="0"/>
    <p:restoredTop sz="96344" autoAdjust="0"/>
  </p:normalViewPr>
  <p:slideViewPr>
    <p:cSldViewPr snapToGrid="0" snapToObjects="1">
      <p:cViewPr varScale="1">
        <p:scale>
          <a:sx n="113" d="100"/>
          <a:sy n="113" d="100"/>
        </p:scale>
        <p:origin x="990" y="114"/>
      </p:cViewPr>
      <p:guideLst>
        <p:guide orient="horz" pos="1056"/>
        <p:guide pos="2832"/>
        <p:guide orient="horz" pos="3696"/>
        <p:guide orient="horz" pos="1272"/>
        <p:guide pos="384"/>
        <p:guide pos="3024"/>
        <p:guide pos="5472"/>
        <p:guide pos="240"/>
        <p:guide orient="horz" pos="432"/>
        <p:guide orient="horz" pos="3456"/>
        <p:guide pos="552"/>
        <p:guide pos="888"/>
        <p:guide pos="5328"/>
        <p:guide orient="horz" pos="1416"/>
        <p:guide orient="horz" pos="3336"/>
        <p:guide orient="horz" pos="357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4" d="100"/>
          <a:sy n="84" d="100"/>
        </p:scale>
        <p:origin x="379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0638402162233863"/>
          <c:y val="0.13569312468831293"/>
          <c:w val="0.88211749231413106"/>
          <c:h val="0.72951787987645211"/>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accent1">
                  <a:lumMod val="20000"/>
                  <a:lumOff val="80000"/>
                </a:schemeClr>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2">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NOR</c:v>
                </c:pt>
                <c:pt idx="1">
                  <c:v>GER</c:v>
                </c:pt>
                <c:pt idx="2">
                  <c:v>NZ</c:v>
                </c:pt>
                <c:pt idx="3">
                  <c:v>AUS</c:v>
                </c:pt>
                <c:pt idx="4">
                  <c:v>SWE</c:v>
                </c:pt>
                <c:pt idx="5">
                  <c:v>NETH</c:v>
                </c:pt>
                <c:pt idx="6">
                  <c:v>UK</c:v>
                </c:pt>
                <c:pt idx="7">
                  <c:v>FRA</c:v>
                </c:pt>
                <c:pt idx="8">
                  <c:v>CAN</c:v>
                </c:pt>
                <c:pt idx="9">
                  <c:v>SWI</c:v>
                </c:pt>
                <c:pt idx="10">
                  <c:v>US</c:v>
                </c:pt>
              </c:strCache>
            </c:strRef>
          </c:cat>
          <c:val>
            <c:numRef>
              <c:f>Sheet1!$B$2:$B$12</c:f>
              <c:numCache>
                <c:formatCode>0</c:formatCode>
                <c:ptCount val="11"/>
                <c:pt idx="0">
                  <c:v>6.14</c:v>
                </c:pt>
                <c:pt idx="1">
                  <c:v>10.97</c:v>
                </c:pt>
                <c:pt idx="2">
                  <c:v>13.93</c:v>
                </c:pt>
                <c:pt idx="3">
                  <c:v>14.64</c:v>
                </c:pt>
                <c:pt idx="4">
                  <c:v>15.63</c:v>
                </c:pt>
                <c:pt idx="5">
                  <c:v>17.37</c:v>
                </c:pt>
                <c:pt idx="6">
                  <c:v>19.89</c:v>
                </c:pt>
                <c:pt idx="7">
                  <c:v>20.94</c:v>
                </c:pt>
                <c:pt idx="8">
                  <c:v>22.05</c:v>
                </c:pt>
                <c:pt idx="9">
                  <c:v>22.48</c:v>
                </c:pt>
                <c:pt idx="10">
                  <c:v>28.39</c:v>
                </c:pt>
              </c:numCache>
            </c:numRef>
          </c:val>
          <c:smooth val="0"/>
          <c:extLst>
            <c:ext xmlns:c16="http://schemas.microsoft.com/office/drawing/2014/chart" uri="{C3380CC4-5D6E-409C-BE32-E72D297353CC}">
              <c16:uniqueId val="{00000000-4649-4677-961A-9B02E2646B86}"/>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2000" b="0" i="0" u="none" strike="noStrike" kern="1200" baseline="0">
                <a:solidFill>
                  <a:schemeClr val="tx1"/>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60"/>
          <c:min val="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0000"/>
                    <a:lumOff val="40000"/>
                  </a:schemeClr>
                </a:solidFill>
                <a:latin typeface="+mn-lt"/>
                <a:ea typeface="+mn-ea"/>
                <a:cs typeface="+mn-cs"/>
              </a:defRPr>
            </a:pPr>
            <a:endParaRPr lang="en-US"/>
          </a:p>
        </c:txPr>
        <c:crossAx val="318772320"/>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6928549799175"/>
          <c:y val="0.13569317235189413"/>
          <c:w val="0.88211749231413106"/>
          <c:h val="0.72951787987645211"/>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accent1">
                  <a:lumMod val="20000"/>
                  <a:lumOff val="80000"/>
                </a:schemeClr>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2">
                        <a:lumMod val="40000"/>
                        <a:lumOff val="6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SWI*</c:v>
                </c:pt>
                <c:pt idx="1">
                  <c:v>FRA*</c:v>
                </c:pt>
                <c:pt idx="2">
                  <c:v>GER*</c:v>
                </c:pt>
                <c:pt idx="3">
                  <c:v>NZ*</c:v>
                </c:pt>
                <c:pt idx="4">
                  <c:v>CAN*</c:v>
                </c:pt>
                <c:pt idx="5">
                  <c:v>NOR*</c:v>
                </c:pt>
                <c:pt idx="6">
                  <c:v>AUS*</c:v>
                </c:pt>
                <c:pt idx="7">
                  <c:v>SWE*</c:v>
                </c:pt>
                <c:pt idx="8">
                  <c:v>US*</c:v>
                </c:pt>
                <c:pt idx="9">
                  <c:v>UK*</c:v>
                </c:pt>
                <c:pt idx="10">
                  <c:v>NETH*</c:v>
                </c:pt>
              </c:strCache>
            </c:strRef>
          </c:cat>
          <c:val>
            <c:numRef>
              <c:f>Sheet1!$B$2:$B$12</c:f>
              <c:numCache>
                <c:formatCode>0</c:formatCode>
                <c:ptCount val="11"/>
                <c:pt idx="0">
                  <c:v>14.63</c:v>
                </c:pt>
                <c:pt idx="1">
                  <c:v>19.05</c:v>
                </c:pt>
                <c:pt idx="2">
                  <c:v>14.27</c:v>
                </c:pt>
                <c:pt idx="3">
                  <c:v>24.9</c:v>
                </c:pt>
                <c:pt idx="4">
                  <c:v>33.83</c:v>
                </c:pt>
                <c:pt idx="5">
                  <c:v>22.97</c:v>
                </c:pt>
                <c:pt idx="6">
                  <c:v>35.979999999999997</c:v>
                </c:pt>
                <c:pt idx="7">
                  <c:v>23.17</c:v>
                </c:pt>
                <c:pt idx="8">
                  <c:v>35.94</c:v>
                </c:pt>
                <c:pt idx="9">
                  <c:v>32.78</c:v>
                </c:pt>
                <c:pt idx="10">
                  <c:v>27.77</c:v>
                </c:pt>
              </c:numCache>
            </c:numRef>
          </c:val>
          <c:smooth val="0"/>
          <c:extLst>
            <c:ext xmlns:c16="http://schemas.microsoft.com/office/drawing/2014/chart" uri="{C3380CC4-5D6E-409C-BE32-E72D297353CC}">
              <c16:uniqueId val="{00000000-4649-4677-961A-9B02E2646B86}"/>
            </c:ext>
          </c:extLst>
        </c:ser>
        <c:ser>
          <c:idx val="1"/>
          <c:order val="1"/>
          <c:tx>
            <c:strRef>
              <c:f>Sheet1!$C$1</c:f>
              <c:strCache>
                <c:ptCount val="1"/>
                <c:pt idx="0">
                  <c:v>Higher income</c:v>
                </c:pt>
              </c:strCache>
            </c:strRef>
          </c:tx>
          <c:spPr>
            <a:ln w="25400" cap="rnd">
              <a:noFill/>
              <a:round/>
            </a:ln>
            <a:effectLst/>
          </c:spPr>
          <c:marker>
            <c:symbol val="circle"/>
            <c:size val="12"/>
            <c:spPr>
              <a:solidFill>
                <a:schemeClr val="accent1"/>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SWI*</c:v>
                </c:pt>
                <c:pt idx="1">
                  <c:v>FRA*</c:v>
                </c:pt>
                <c:pt idx="2">
                  <c:v>GER*</c:v>
                </c:pt>
                <c:pt idx="3">
                  <c:v>NZ*</c:v>
                </c:pt>
                <c:pt idx="4">
                  <c:v>CAN*</c:v>
                </c:pt>
                <c:pt idx="5">
                  <c:v>NOR*</c:v>
                </c:pt>
                <c:pt idx="6">
                  <c:v>AUS*</c:v>
                </c:pt>
                <c:pt idx="7">
                  <c:v>SWE*</c:v>
                </c:pt>
                <c:pt idx="8">
                  <c:v>US*</c:v>
                </c:pt>
                <c:pt idx="9">
                  <c:v>UK*</c:v>
                </c:pt>
                <c:pt idx="10">
                  <c:v>NETH*</c:v>
                </c:pt>
              </c:strCache>
            </c:strRef>
          </c:cat>
          <c:val>
            <c:numRef>
              <c:f>Sheet1!$C$2:$C$12</c:f>
              <c:numCache>
                <c:formatCode>0</c:formatCode>
                <c:ptCount val="11"/>
                <c:pt idx="0">
                  <c:v>8.9600000000000009</c:v>
                </c:pt>
                <c:pt idx="1">
                  <c:v>11.09</c:v>
                </c:pt>
                <c:pt idx="2">
                  <c:v>5.78</c:v>
                </c:pt>
                <c:pt idx="3">
                  <c:v>14.77</c:v>
                </c:pt>
                <c:pt idx="4">
                  <c:v>23.59</c:v>
                </c:pt>
                <c:pt idx="5">
                  <c:v>12.22</c:v>
                </c:pt>
                <c:pt idx="6">
                  <c:v>23.73</c:v>
                </c:pt>
                <c:pt idx="7">
                  <c:v>10.039999999999999</c:v>
                </c:pt>
                <c:pt idx="8">
                  <c:v>22.25</c:v>
                </c:pt>
                <c:pt idx="9">
                  <c:v>18.809999999999999</c:v>
                </c:pt>
                <c:pt idx="10">
                  <c:v>8.69</c:v>
                </c:pt>
              </c:numCache>
            </c:numRef>
          </c:val>
          <c:smooth val="0"/>
          <c:extLst>
            <c:ext xmlns:c16="http://schemas.microsoft.com/office/drawing/2014/chart" uri="{C3380CC4-5D6E-409C-BE32-E72D297353CC}">
              <c16:uniqueId val="{00000001-4649-4677-961A-9B02E2646B86}"/>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1800" b="0" i="0" u="none" strike="noStrike" kern="1200" baseline="0">
                <a:solidFill>
                  <a:schemeClr val="tx1"/>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60"/>
          <c:min val="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0000"/>
                    <a:lumOff val="40000"/>
                  </a:schemeClr>
                </a:solidFill>
                <a:latin typeface="+mn-lt"/>
                <a:ea typeface="+mn-ea"/>
                <a:cs typeface="+mn-cs"/>
              </a:defRPr>
            </a:pPr>
            <a:endParaRPr lang="en-US"/>
          </a:p>
        </c:txPr>
        <c:crossAx val="318772320"/>
        <c:crosses val="autoZero"/>
        <c:crossBetween val="between"/>
        <c:majorUnit val="20"/>
      </c:valAx>
      <c:spPr>
        <a:noFill/>
        <a:ln>
          <a:noFill/>
        </a:ln>
        <a:effectLst/>
      </c:spPr>
    </c:plotArea>
    <c:legend>
      <c:legendPos val="t"/>
      <c:layout>
        <c:manualLayout>
          <c:xMode val="edge"/>
          <c:yMode val="edge"/>
          <c:x val="0.25256766481502235"/>
          <c:y val="2.7305910045302011E-2"/>
          <c:w val="0.49179056481969402"/>
          <c:h val="9.1376544957071426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6928549799175"/>
          <c:y val="0.13569317235189413"/>
          <c:w val="0.88211749231413106"/>
          <c:h val="0.72951787987645211"/>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accent2">
                  <a:lumMod val="40000"/>
                  <a:lumOff val="60000"/>
                </a:schemeClr>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2">
                        <a:lumMod val="60000"/>
                        <a:lumOff val="4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AUS</c:v>
                </c:pt>
                <c:pt idx="1">
                  <c:v>UK</c:v>
                </c:pt>
                <c:pt idx="2">
                  <c:v>SWI*</c:v>
                </c:pt>
                <c:pt idx="3">
                  <c:v>GER*</c:v>
                </c:pt>
                <c:pt idx="4">
                  <c:v>FRA*</c:v>
                </c:pt>
                <c:pt idx="5">
                  <c:v>NOR*</c:v>
                </c:pt>
                <c:pt idx="6">
                  <c:v>NETH*</c:v>
                </c:pt>
                <c:pt idx="7">
                  <c:v>SWE*</c:v>
                </c:pt>
                <c:pt idx="8">
                  <c:v>CAN*</c:v>
                </c:pt>
                <c:pt idx="9">
                  <c:v>NZ*</c:v>
                </c:pt>
                <c:pt idx="10">
                  <c:v>US*</c:v>
                </c:pt>
              </c:strCache>
            </c:strRef>
          </c:cat>
          <c:val>
            <c:numRef>
              <c:f>Sheet1!$B$2:$B$12</c:f>
              <c:numCache>
                <c:formatCode>0</c:formatCode>
                <c:ptCount val="11"/>
                <c:pt idx="0">
                  <c:v>24.07</c:v>
                </c:pt>
                <c:pt idx="1">
                  <c:v>12.22</c:v>
                </c:pt>
                <c:pt idx="2">
                  <c:v>26.47</c:v>
                </c:pt>
                <c:pt idx="3">
                  <c:v>15.36</c:v>
                </c:pt>
                <c:pt idx="4">
                  <c:v>14.21</c:v>
                </c:pt>
                <c:pt idx="5">
                  <c:v>13.76</c:v>
                </c:pt>
                <c:pt idx="6">
                  <c:v>20.079999999999998</c:v>
                </c:pt>
                <c:pt idx="7">
                  <c:v>18.829999999999998</c:v>
                </c:pt>
                <c:pt idx="8">
                  <c:v>21.44</c:v>
                </c:pt>
                <c:pt idx="9">
                  <c:v>26.85</c:v>
                </c:pt>
                <c:pt idx="10">
                  <c:v>49.68</c:v>
                </c:pt>
              </c:numCache>
            </c:numRef>
          </c:val>
          <c:smooth val="0"/>
          <c:extLst>
            <c:ext xmlns:c16="http://schemas.microsoft.com/office/drawing/2014/chart" uri="{C3380CC4-5D6E-409C-BE32-E72D297353CC}">
              <c16:uniqueId val="{00000000-B95E-4480-B846-3118A1A7C80D}"/>
            </c:ext>
          </c:extLst>
        </c:ser>
        <c:ser>
          <c:idx val="1"/>
          <c:order val="1"/>
          <c:tx>
            <c:strRef>
              <c:f>Sheet1!$C$1</c:f>
              <c:strCache>
                <c:ptCount val="1"/>
                <c:pt idx="0">
                  <c:v>Higher income</c:v>
                </c:pt>
              </c:strCache>
            </c:strRef>
          </c:tx>
          <c:spPr>
            <a:ln w="25400" cap="rnd">
              <a:noFill/>
              <a:round/>
            </a:ln>
            <a:effectLst/>
          </c:spPr>
          <c:marker>
            <c:symbol val="circle"/>
            <c:size val="12"/>
            <c:spPr>
              <a:solidFill>
                <a:schemeClr val="accent2"/>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2">
                        <a:lumMod val="7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AUS</c:v>
                </c:pt>
                <c:pt idx="1">
                  <c:v>UK</c:v>
                </c:pt>
                <c:pt idx="2">
                  <c:v>SWI*</c:v>
                </c:pt>
                <c:pt idx="3">
                  <c:v>GER*</c:v>
                </c:pt>
                <c:pt idx="4">
                  <c:v>FRA*</c:v>
                </c:pt>
                <c:pt idx="5">
                  <c:v>NOR*</c:v>
                </c:pt>
                <c:pt idx="6">
                  <c:v>NETH*</c:v>
                </c:pt>
                <c:pt idx="7">
                  <c:v>SWE*</c:v>
                </c:pt>
                <c:pt idx="8">
                  <c:v>CAN*</c:v>
                </c:pt>
                <c:pt idx="9">
                  <c:v>NZ*</c:v>
                </c:pt>
                <c:pt idx="10">
                  <c:v>US*</c:v>
                </c:pt>
              </c:strCache>
            </c:strRef>
          </c:cat>
          <c:val>
            <c:numRef>
              <c:f>Sheet1!$C$2:$C$12</c:f>
              <c:numCache>
                <c:formatCode>0</c:formatCode>
                <c:ptCount val="11"/>
                <c:pt idx="0">
                  <c:v>19.28</c:v>
                </c:pt>
                <c:pt idx="1">
                  <c:v>7.37</c:v>
                </c:pt>
                <c:pt idx="2">
                  <c:v>20.73</c:v>
                </c:pt>
                <c:pt idx="3">
                  <c:v>8.7200000000000006</c:v>
                </c:pt>
                <c:pt idx="4">
                  <c:v>6.34</c:v>
                </c:pt>
                <c:pt idx="5">
                  <c:v>5.54</c:v>
                </c:pt>
                <c:pt idx="6">
                  <c:v>8.93</c:v>
                </c:pt>
                <c:pt idx="7">
                  <c:v>6.22</c:v>
                </c:pt>
                <c:pt idx="8">
                  <c:v>7.14</c:v>
                </c:pt>
                <c:pt idx="9">
                  <c:v>10.94</c:v>
                </c:pt>
                <c:pt idx="10">
                  <c:v>27.17</c:v>
                </c:pt>
              </c:numCache>
            </c:numRef>
          </c:val>
          <c:smooth val="0"/>
          <c:extLst>
            <c:ext xmlns:c16="http://schemas.microsoft.com/office/drawing/2014/chart" uri="{C3380CC4-5D6E-409C-BE32-E72D297353CC}">
              <c16:uniqueId val="{00000001-B95E-4480-B846-3118A1A7C80D}"/>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1800" b="0" i="0" u="none" strike="noStrike" kern="1200" baseline="0">
                <a:solidFill>
                  <a:schemeClr val="tx1"/>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60"/>
          <c:min val="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0000"/>
                    <a:lumOff val="40000"/>
                  </a:schemeClr>
                </a:solidFill>
                <a:latin typeface="+mn-lt"/>
                <a:ea typeface="+mn-ea"/>
                <a:cs typeface="+mn-cs"/>
              </a:defRPr>
            </a:pPr>
            <a:endParaRPr lang="en-US"/>
          </a:p>
        </c:txPr>
        <c:crossAx val="318772320"/>
        <c:crosses val="autoZero"/>
        <c:crossBetween val="between"/>
        <c:majorUnit val="20"/>
      </c:valAx>
      <c:spPr>
        <a:noFill/>
        <a:ln>
          <a:noFill/>
        </a:ln>
        <a:effectLst/>
      </c:spPr>
    </c:plotArea>
    <c:legend>
      <c:legendPos val="t"/>
      <c:layout>
        <c:manualLayout>
          <c:xMode val="edge"/>
          <c:yMode val="edge"/>
          <c:x val="0.25256766481502235"/>
          <c:y val="2.7305910045302011E-2"/>
          <c:w val="0.59323604797831575"/>
          <c:h val="8.0980059996555109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6928549799175"/>
          <c:y val="0.13569317235189413"/>
          <c:w val="0.88211749231413106"/>
          <c:h val="0.72951787987645211"/>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accent2">
                  <a:lumMod val="40000"/>
                  <a:lumOff val="60000"/>
                </a:schemeClr>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2">
                        <a:lumMod val="60000"/>
                        <a:lumOff val="4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UK*</c:v>
                </c:pt>
                <c:pt idx="1">
                  <c:v>AUS*</c:v>
                </c:pt>
                <c:pt idx="2">
                  <c:v>GER*</c:v>
                </c:pt>
                <c:pt idx="3">
                  <c:v>NETH*</c:v>
                </c:pt>
                <c:pt idx="4">
                  <c:v>NOR*</c:v>
                </c:pt>
                <c:pt idx="5">
                  <c:v>NZ*</c:v>
                </c:pt>
                <c:pt idx="6">
                  <c:v>SWI*</c:v>
                </c:pt>
                <c:pt idx="7">
                  <c:v>CAN*</c:v>
                </c:pt>
                <c:pt idx="8">
                  <c:v>FRA*</c:v>
                </c:pt>
                <c:pt idx="9">
                  <c:v>SWE*</c:v>
                </c:pt>
                <c:pt idx="10">
                  <c:v>US*</c:v>
                </c:pt>
              </c:strCache>
            </c:strRef>
          </c:cat>
          <c:val>
            <c:numRef>
              <c:f>Sheet1!$B$2:$B$12</c:f>
              <c:numCache>
                <c:formatCode>0</c:formatCode>
                <c:ptCount val="11"/>
                <c:pt idx="0">
                  <c:v>6.68</c:v>
                </c:pt>
                <c:pt idx="1">
                  <c:v>10.46</c:v>
                </c:pt>
                <c:pt idx="2">
                  <c:v>8.68</c:v>
                </c:pt>
                <c:pt idx="3">
                  <c:v>11.56</c:v>
                </c:pt>
                <c:pt idx="4">
                  <c:v>11.48</c:v>
                </c:pt>
                <c:pt idx="5">
                  <c:v>13.7</c:v>
                </c:pt>
                <c:pt idx="6">
                  <c:v>13.65</c:v>
                </c:pt>
                <c:pt idx="7">
                  <c:v>13.31</c:v>
                </c:pt>
                <c:pt idx="8">
                  <c:v>16.27</c:v>
                </c:pt>
                <c:pt idx="9">
                  <c:v>16.29</c:v>
                </c:pt>
                <c:pt idx="10">
                  <c:v>36.08</c:v>
                </c:pt>
              </c:numCache>
            </c:numRef>
          </c:val>
          <c:smooth val="0"/>
          <c:extLst>
            <c:ext xmlns:c16="http://schemas.microsoft.com/office/drawing/2014/chart" uri="{C3380CC4-5D6E-409C-BE32-E72D297353CC}">
              <c16:uniqueId val="{00000000-B95E-4480-B846-3118A1A7C80D}"/>
            </c:ext>
          </c:extLst>
        </c:ser>
        <c:ser>
          <c:idx val="1"/>
          <c:order val="1"/>
          <c:tx>
            <c:strRef>
              <c:f>Sheet1!$C$1</c:f>
              <c:strCache>
                <c:ptCount val="1"/>
                <c:pt idx="0">
                  <c:v>Higher income</c:v>
                </c:pt>
              </c:strCache>
            </c:strRef>
          </c:tx>
          <c:spPr>
            <a:ln w="25400" cap="rnd">
              <a:noFill/>
              <a:round/>
            </a:ln>
            <a:effectLst/>
          </c:spPr>
          <c:marker>
            <c:symbol val="circle"/>
            <c:size val="12"/>
            <c:spPr>
              <a:solidFill>
                <a:schemeClr val="accent2"/>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2">
                        <a:lumMod val="7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UK*</c:v>
                </c:pt>
                <c:pt idx="1">
                  <c:v>AUS*</c:v>
                </c:pt>
                <c:pt idx="2">
                  <c:v>GER*</c:v>
                </c:pt>
                <c:pt idx="3">
                  <c:v>NETH*</c:v>
                </c:pt>
                <c:pt idx="4">
                  <c:v>NOR*</c:v>
                </c:pt>
                <c:pt idx="5">
                  <c:v>NZ*</c:v>
                </c:pt>
                <c:pt idx="6">
                  <c:v>SWI*</c:v>
                </c:pt>
                <c:pt idx="7">
                  <c:v>CAN*</c:v>
                </c:pt>
                <c:pt idx="8">
                  <c:v>FRA*</c:v>
                </c:pt>
                <c:pt idx="9">
                  <c:v>SWE*</c:v>
                </c:pt>
                <c:pt idx="10">
                  <c:v>US*</c:v>
                </c:pt>
              </c:strCache>
            </c:strRef>
          </c:cat>
          <c:val>
            <c:numRef>
              <c:f>Sheet1!$C$2:$C$12</c:f>
              <c:numCache>
                <c:formatCode>0</c:formatCode>
                <c:ptCount val="11"/>
                <c:pt idx="0">
                  <c:v>2.77</c:v>
                </c:pt>
                <c:pt idx="1">
                  <c:v>4.7300000000000004</c:v>
                </c:pt>
                <c:pt idx="2">
                  <c:v>1.61</c:v>
                </c:pt>
                <c:pt idx="3">
                  <c:v>2.71</c:v>
                </c:pt>
                <c:pt idx="4">
                  <c:v>2.34</c:v>
                </c:pt>
                <c:pt idx="5">
                  <c:v>4.24</c:v>
                </c:pt>
                <c:pt idx="6">
                  <c:v>3.29</c:v>
                </c:pt>
                <c:pt idx="7">
                  <c:v>2.23</c:v>
                </c:pt>
                <c:pt idx="8">
                  <c:v>3.48</c:v>
                </c:pt>
                <c:pt idx="9">
                  <c:v>2.42</c:v>
                </c:pt>
                <c:pt idx="10">
                  <c:v>9.3699999999999992</c:v>
                </c:pt>
              </c:numCache>
            </c:numRef>
          </c:val>
          <c:smooth val="0"/>
          <c:extLst>
            <c:ext xmlns:c16="http://schemas.microsoft.com/office/drawing/2014/chart" uri="{C3380CC4-5D6E-409C-BE32-E72D297353CC}">
              <c16:uniqueId val="{00000001-B95E-4480-B846-3118A1A7C80D}"/>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1800" b="0" i="0" u="none" strike="noStrike" kern="1200" baseline="0">
                <a:solidFill>
                  <a:schemeClr val="tx1"/>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60"/>
          <c:min val="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0000"/>
                    <a:lumOff val="40000"/>
                  </a:schemeClr>
                </a:solidFill>
                <a:latin typeface="+mn-lt"/>
                <a:ea typeface="+mn-ea"/>
                <a:cs typeface="+mn-cs"/>
              </a:defRPr>
            </a:pPr>
            <a:endParaRPr lang="en-US"/>
          </a:p>
        </c:txPr>
        <c:crossAx val="318772320"/>
        <c:crosses val="autoZero"/>
        <c:crossBetween val="between"/>
        <c:majorUnit val="20"/>
      </c:valAx>
      <c:spPr>
        <a:noFill/>
        <a:ln>
          <a:noFill/>
        </a:ln>
        <a:effectLst/>
      </c:spPr>
    </c:plotArea>
    <c:legend>
      <c:legendPos val="t"/>
      <c:layout>
        <c:manualLayout>
          <c:xMode val="edge"/>
          <c:yMode val="edge"/>
          <c:x val="0.25256766481502235"/>
          <c:y val="2.4271920040268454E-2"/>
          <c:w val="0.49179056481969402"/>
          <c:h val="8.0980059996555109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6928549799175"/>
          <c:y val="0.13638886690007659"/>
          <c:w val="0.88211749231413106"/>
          <c:h val="0.72880474538703854"/>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accent4">
                  <a:lumMod val="40000"/>
                  <a:lumOff val="60000"/>
                </a:schemeClr>
              </a:solidFill>
              <a:ln w="9525">
                <a:noFill/>
              </a:ln>
              <a:effectLst/>
            </c:spPr>
          </c:marker>
          <c:dLbls>
            <c:dLbl>
              <c:idx val="0"/>
              <c:layout>
                <c:manualLayout>
                  <c:x val="0"/>
                  <c:y val="-1.81685873231900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7CE-411D-9FB7-CCCC9D469D0D}"/>
                </c:ext>
              </c:extLst>
            </c:dLbl>
            <c:dLbl>
              <c:idx val="1"/>
              <c:layout>
                <c:manualLayout>
                  <c:x val="-2.8178975351467044E-17"/>
                  <c:y val="2.4224783097586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7CE-411D-9FB7-CCCC9D469D0D}"/>
                </c:ext>
              </c:extLst>
            </c:dLbl>
            <c:dLbl>
              <c:idx val="2"/>
              <c:layout>
                <c:manualLayout>
                  <c:x val="0"/>
                  <c:y val="1.211239154879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7CE-411D-9FB7-CCCC9D469D0D}"/>
                </c:ext>
              </c:extLst>
            </c:dLbl>
            <c:dLbl>
              <c:idx val="3"/>
              <c:layout>
                <c:manualLayout>
                  <c:x val="-5.6357950702934088E-17"/>
                  <c:y val="1.21123915487933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7CE-411D-9FB7-CCCC9D469D0D}"/>
                </c:ext>
              </c:extLst>
            </c:dLbl>
            <c:dLbl>
              <c:idx val="4"/>
              <c:layout>
                <c:manualLayout>
                  <c:x val="1.5370527751306312E-3"/>
                  <c:y val="1.21123915487933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7CE-411D-9FB7-CCCC9D469D0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SWI</c:v>
                </c:pt>
                <c:pt idx="1">
                  <c:v>GER</c:v>
                </c:pt>
                <c:pt idx="2">
                  <c:v>FRA</c:v>
                </c:pt>
                <c:pt idx="3">
                  <c:v>CAN</c:v>
                </c:pt>
                <c:pt idx="4">
                  <c:v>SWE</c:v>
                </c:pt>
                <c:pt idx="5">
                  <c:v>NETH</c:v>
                </c:pt>
                <c:pt idx="6">
                  <c:v>UK*</c:v>
                </c:pt>
                <c:pt idx="7">
                  <c:v>NOR</c:v>
                </c:pt>
                <c:pt idx="8">
                  <c:v>US*</c:v>
                </c:pt>
                <c:pt idx="9">
                  <c:v>AUS*</c:v>
                </c:pt>
                <c:pt idx="10">
                  <c:v>NZ*</c:v>
                </c:pt>
              </c:strCache>
            </c:strRef>
          </c:cat>
          <c:val>
            <c:numRef>
              <c:f>Sheet1!$B$2:$B$12</c:f>
              <c:numCache>
                <c:formatCode>0</c:formatCode>
                <c:ptCount val="11"/>
                <c:pt idx="0">
                  <c:v>52.99</c:v>
                </c:pt>
                <c:pt idx="1">
                  <c:v>74.05</c:v>
                </c:pt>
                <c:pt idx="2">
                  <c:v>53.87</c:v>
                </c:pt>
                <c:pt idx="3">
                  <c:v>36.93</c:v>
                </c:pt>
                <c:pt idx="4">
                  <c:v>29.8</c:v>
                </c:pt>
                <c:pt idx="5">
                  <c:v>62.86</c:v>
                </c:pt>
                <c:pt idx="6">
                  <c:v>47.44</c:v>
                </c:pt>
                <c:pt idx="7">
                  <c:v>42.19</c:v>
                </c:pt>
                <c:pt idx="8">
                  <c:v>41.2</c:v>
                </c:pt>
                <c:pt idx="9">
                  <c:v>57.45</c:v>
                </c:pt>
                <c:pt idx="10">
                  <c:v>41.03</c:v>
                </c:pt>
              </c:numCache>
            </c:numRef>
          </c:val>
          <c:smooth val="0"/>
          <c:extLst>
            <c:ext xmlns:c16="http://schemas.microsoft.com/office/drawing/2014/chart" uri="{C3380CC4-5D6E-409C-BE32-E72D297353CC}">
              <c16:uniqueId val="{00000000-B495-4307-B2FD-F31AB06864FC}"/>
            </c:ext>
          </c:extLst>
        </c:ser>
        <c:ser>
          <c:idx val="1"/>
          <c:order val="1"/>
          <c:tx>
            <c:strRef>
              <c:f>Sheet1!$C$1</c:f>
              <c:strCache>
                <c:ptCount val="1"/>
                <c:pt idx="0">
                  <c:v>Higher income</c:v>
                </c:pt>
              </c:strCache>
            </c:strRef>
          </c:tx>
          <c:spPr>
            <a:ln w="25400" cap="rnd">
              <a:noFill/>
              <a:round/>
            </a:ln>
            <a:effectLst/>
          </c:spPr>
          <c:marker>
            <c:symbol val="circle"/>
            <c:size val="12"/>
            <c:spPr>
              <a:solidFill>
                <a:schemeClr val="accent4">
                  <a:lumMod val="75000"/>
                </a:schemeClr>
              </a:solidFill>
              <a:ln w="9525">
                <a:noFill/>
              </a:ln>
              <a:effectLst/>
            </c:spPr>
          </c:marker>
          <c:dLbls>
            <c:dLbl>
              <c:idx val="0"/>
              <c:layout>
                <c:manualLayout>
                  <c:x val="1.5370527751306312E-3"/>
                  <c:y val="2.42247830975867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7CE-411D-9FB7-CCCC9D469D0D}"/>
                </c:ext>
              </c:extLst>
            </c:dLbl>
            <c:dLbl>
              <c:idx val="1"/>
              <c:layout>
                <c:manualLayout>
                  <c:x val="1.5370527751305749E-3"/>
                  <c:y val="-2.11966852103884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7CE-411D-9FB7-CCCC9D469D0D}"/>
                </c:ext>
              </c:extLst>
            </c:dLbl>
            <c:dLbl>
              <c:idx val="2"/>
              <c:layout>
                <c:manualLayout>
                  <c:x val="3.0741055502612625E-3"/>
                  <c:y val="-3.02809788719834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7CE-411D-9FB7-CCCC9D469D0D}"/>
                </c:ext>
              </c:extLst>
            </c:dLbl>
            <c:dLbl>
              <c:idx val="3"/>
              <c:layout>
                <c:manualLayout>
                  <c:x val="-5.6357950702934088E-17"/>
                  <c:y val="-1.81685873231900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7CE-411D-9FB7-CCCC9D469D0D}"/>
                </c:ext>
              </c:extLst>
            </c:dLbl>
            <c:dLbl>
              <c:idx val="4"/>
              <c:layout>
                <c:manualLayout>
                  <c:x val="1.5370527751306312E-3"/>
                  <c:y val="-1.21123915487933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7CE-411D-9FB7-CCCC9D469D0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4">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SWI</c:v>
                </c:pt>
                <c:pt idx="1">
                  <c:v>GER</c:v>
                </c:pt>
                <c:pt idx="2">
                  <c:v>FRA</c:v>
                </c:pt>
                <c:pt idx="3">
                  <c:v>CAN</c:v>
                </c:pt>
                <c:pt idx="4">
                  <c:v>SWE</c:v>
                </c:pt>
                <c:pt idx="5">
                  <c:v>NETH</c:v>
                </c:pt>
                <c:pt idx="6">
                  <c:v>UK*</c:v>
                </c:pt>
                <c:pt idx="7">
                  <c:v>NOR</c:v>
                </c:pt>
                <c:pt idx="8">
                  <c:v>US*</c:v>
                </c:pt>
                <c:pt idx="9">
                  <c:v>AUS*</c:v>
                </c:pt>
                <c:pt idx="10">
                  <c:v>NZ*</c:v>
                </c:pt>
              </c:strCache>
            </c:strRef>
          </c:cat>
          <c:val>
            <c:numRef>
              <c:f>Sheet1!$C$2:$C$12</c:f>
              <c:numCache>
                <c:formatCode>0</c:formatCode>
                <c:ptCount val="11"/>
                <c:pt idx="0">
                  <c:v>52.17</c:v>
                </c:pt>
                <c:pt idx="1">
                  <c:v>73.91</c:v>
                </c:pt>
                <c:pt idx="2">
                  <c:v>54.95</c:v>
                </c:pt>
                <c:pt idx="3">
                  <c:v>39.14</c:v>
                </c:pt>
                <c:pt idx="4">
                  <c:v>33.47</c:v>
                </c:pt>
                <c:pt idx="5">
                  <c:v>70.78</c:v>
                </c:pt>
                <c:pt idx="6">
                  <c:v>55.59</c:v>
                </c:pt>
                <c:pt idx="7">
                  <c:v>50.6</c:v>
                </c:pt>
                <c:pt idx="8">
                  <c:v>56.99</c:v>
                </c:pt>
                <c:pt idx="9">
                  <c:v>73.58</c:v>
                </c:pt>
                <c:pt idx="10">
                  <c:v>68.75</c:v>
                </c:pt>
              </c:numCache>
            </c:numRef>
          </c:val>
          <c:smooth val="0"/>
          <c:extLst>
            <c:ext xmlns:c16="http://schemas.microsoft.com/office/drawing/2014/chart" uri="{C3380CC4-5D6E-409C-BE32-E72D297353CC}">
              <c16:uniqueId val="{00000001-B495-4307-B2FD-F31AB06864FC}"/>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1800" b="0" i="0" u="none" strike="noStrike" kern="1200" baseline="0">
                <a:solidFill>
                  <a:schemeClr val="tx1"/>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10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0000"/>
                    <a:lumOff val="40000"/>
                  </a:schemeClr>
                </a:solidFill>
                <a:latin typeface="+mn-lt"/>
                <a:ea typeface="+mn-ea"/>
                <a:cs typeface="+mn-cs"/>
              </a:defRPr>
            </a:pPr>
            <a:endParaRPr lang="en-US"/>
          </a:p>
        </c:txPr>
        <c:crossAx val="318772320"/>
        <c:crosses val="autoZero"/>
        <c:crossBetween val="between"/>
        <c:majorUnit val="20"/>
      </c:valAx>
      <c:spPr>
        <a:noFill/>
        <a:ln>
          <a:noFill/>
        </a:ln>
        <a:effectLst/>
      </c:spPr>
    </c:plotArea>
    <c:legend>
      <c:legendPos val="t"/>
      <c:layout>
        <c:manualLayout>
          <c:xMode val="edge"/>
          <c:yMode val="edge"/>
          <c:x val="0.25256766481502235"/>
          <c:y val="0"/>
          <c:w val="0.49179056481969402"/>
          <c:h val="0.1319893167255768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6928549799175"/>
          <c:y val="0.13638886690007659"/>
          <c:w val="0.88211749231413106"/>
          <c:h val="0.72880474538703854"/>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accent4">
                  <a:lumMod val="40000"/>
                  <a:lumOff val="60000"/>
                </a:schemeClr>
              </a:solidFill>
              <a:ln w="9525">
                <a:noFill/>
              </a:ln>
              <a:effectLst/>
            </c:spPr>
          </c:marker>
          <c:dLbls>
            <c:dLbl>
              <c:idx val="0"/>
              <c:layout>
                <c:manualLayout>
                  <c:x val="0"/>
                  <c:y val="-1.51404894359917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5FF-419A-8AE7-14ABE905665E}"/>
                </c:ext>
              </c:extLst>
            </c:dLbl>
            <c:dLbl>
              <c:idx val="1"/>
              <c:layout>
                <c:manualLayout>
                  <c:x val="-2.8178975351467044E-17"/>
                  <c:y val="-1.81685873231900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5FF-419A-8AE7-14ABE905665E}"/>
                </c:ext>
              </c:extLst>
            </c:dLbl>
            <c:dLbl>
              <c:idx val="2"/>
              <c:layout>
                <c:manualLayout>
                  <c:x val="0"/>
                  <c:y val="-1.21123915487934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5FF-419A-8AE7-14ABE905665E}"/>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SWE</c:v>
                </c:pt>
                <c:pt idx="1">
                  <c:v>SWI</c:v>
                </c:pt>
                <c:pt idx="2">
                  <c:v>UK</c:v>
                </c:pt>
                <c:pt idx="3">
                  <c:v>GER</c:v>
                </c:pt>
                <c:pt idx="4">
                  <c:v>AUS</c:v>
                </c:pt>
                <c:pt idx="5">
                  <c:v>FRA*</c:v>
                </c:pt>
                <c:pt idx="6">
                  <c:v>CAN*</c:v>
                </c:pt>
                <c:pt idx="7">
                  <c:v>NETH</c:v>
                </c:pt>
                <c:pt idx="8">
                  <c:v>NZ*</c:v>
                </c:pt>
                <c:pt idx="9">
                  <c:v>US*</c:v>
                </c:pt>
                <c:pt idx="10">
                  <c:v>NOR*</c:v>
                </c:pt>
              </c:strCache>
            </c:strRef>
          </c:cat>
          <c:val>
            <c:numRef>
              <c:f>Sheet1!$B$2:$B$12</c:f>
              <c:numCache>
                <c:formatCode>0</c:formatCode>
                <c:ptCount val="11"/>
                <c:pt idx="0">
                  <c:v>53.85</c:v>
                </c:pt>
                <c:pt idx="1">
                  <c:v>48.52</c:v>
                </c:pt>
                <c:pt idx="2">
                  <c:v>61.85</c:v>
                </c:pt>
                <c:pt idx="3">
                  <c:v>54.7</c:v>
                </c:pt>
                <c:pt idx="4">
                  <c:v>47.82</c:v>
                </c:pt>
                <c:pt idx="5">
                  <c:v>56.87</c:v>
                </c:pt>
                <c:pt idx="6">
                  <c:v>63.86</c:v>
                </c:pt>
                <c:pt idx="7">
                  <c:v>35.32</c:v>
                </c:pt>
                <c:pt idx="8">
                  <c:v>52.7</c:v>
                </c:pt>
                <c:pt idx="9">
                  <c:v>58.31</c:v>
                </c:pt>
                <c:pt idx="10">
                  <c:v>43.09</c:v>
                </c:pt>
              </c:numCache>
            </c:numRef>
          </c:val>
          <c:smooth val="0"/>
          <c:extLst>
            <c:ext xmlns:c16="http://schemas.microsoft.com/office/drawing/2014/chart" uri="{C3380CC4-5D6E-409C-BE32-E72D297353CC}">
              <c16:uniqueId val="{00000000-FDEA-4719-814F-89B1DFA6F2F3}"/>
            </c:ext>
          </c:extLst>
        </c:ser>
        <c:ser>
          <c:idx val="1"/>
          <c:order val="1"/>
          <c:tx>
            <c:strRef>
              <c:f>Sheet1!$C$1</c:f>
              <c:strCache>
                <c:ptCount val="1"/>
                <c:pt idx="0">
                  <c:v>Higher income</c:v>
                </c:pt>
              </c:strCache>
            </c:strRef>
          </c:tx>
          <c:spPr>
            <a:ln w="25400" cap="rnd">
              <a:noFill/>
              <a:round/>
            </a:ln>
            <a:effectLst/>
          </c:spPr>
          <c:marker>
            <c:symbol val="circle"/>
            <c:size val="12"/>
            <c:spPr>
              <a:solidFill>
                <a:schemeClr val="accent4">
                  <a:lumMod val="75000"/>
                </a:schemeClr>
              </a:solidFill>
              <a:ln w="9525">
                <a:noFill/>
              </a:ln>
              <a:effectLst/>
            </c:spPr>
          </c:marker>
          <c:dLbls>
            <c:dLbl>
              <c:idx val="0"/>
              <c:layout>
                <c:manualLayout>
                  <c:x val="0"/>
                  <c:y val="3.02809788719834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5FF-419A-8AE7-14ABE905665E}"/>
                </c:ext>
              </c:extLst>
            </c:dLbl>
            <c:dLbl>
              <c:idx val="1"/>
              <c:layout>
                <c:manualLayout>
                  <c:x val="-2.8178975351467044E-17"/>
                  <c:y val="2.11966852103883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5FF-419A-8AE7-14ABE905665E}"/>
                </c:ext>
              </c:extLst>
            </c:dLbl>
            <c:dLbl>
              <c:idx val="2"/>
              <c:layout>
                <c:manualLayout>
                  <c:x val="0"/>
                  <c:y val="1.81685873231900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FF-419A-8AE7-14ABE905665E}"/>
                </c:ext>
              </c:extLst>
            </c:dLbl>
            <c:dLbl>
              <c:idx val="3"/>
              <c:layout>
                <c:manualLayout>
                  <c:x val="-5.6357950702934088E-17"/>
                  <c:y val="2.1196685210388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5FF-419A-8AE7-14ABE905665E}"/>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4">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SWE</c:v>
                </c:pt>
                <c:pt idx="1">
                  <c:v>SWI</c:v>
                </c:pt>
                <c:pt idx="2">
                  <c:v>UK</c:v>
                </c:pt>
                <c:pt idx="3">
                  <c:v>GER</c:v>
                </c:pt>
                <c:pt idx="4">
                  <c:v>AUS</c:v>
                </c:pt>
                <c:pt idx="5">
                  <c:v>FRA*</c:v>
                </c:pt>
                <c:pt idx="6">
                  <c:v>CAN*</c:v>
                </c:pt>
                <c:pt idx="7">
                  <c:v>NETH</c:v>
                </c:pt>
                <c:pt idx="8">
                  <c:v>NZ*</c:v>
                </c:pt>
                <c:pt idx="9">
                  <c:v>US*</c:v>
                </c:pt>
                <c:pt idx="10">
                  <c:v>NOR*</c:v>
                </c:pt>
              </c:strCache>
            </c:strRef>
          </c:cat>
          <c:val>
            <c:numRef>
              <c:f>Sheet1!$C$2:$C$12</c:f>
              <c:numCache>
                <c:formatCode>0</c:formatCode>
                <c:ptCount val="11"/>
                <c:pt idx="0">
                  <c:v>53.36</c:v>
                </c:pt>
                <c:pt idx="1">
                  <c:v>47.63</c:v>
                </c:pt>
                <c:pt idx="2">
                  <c:v>58.88</c:v>
                </c:pt>
                <c:pt idx="3">
                  <c:v>51.41</c:v>
                </c:pt>
                <c:pt idx="4">
                  <c:v>41.75</c:v>
                </c:pt>
                <c:pt idx="5">
                  <c:v>50.35</c:v>
                </c:pt>
                <c:pt idx="6">
                  <c:v>55.15</c:v>
                </c:pt>
                <c:pt idx="7">
                  <c:v>23.95</c:v>
                </c:pt>
                <c:pt idx="8">
                  <c:v>40.5</c:v>
                </c:pt>
                <c:pt idx="9">
                  <c:v>43.64</c:v>
                </c:pt>
                <c:pt idx="10">
                  <c:v>25.56</c:v>
                </c:pt>
              </c:numCache>
            </c:numRef>
          </c:val>
          <c:smooth val="0"/>
          <c:extLst>
            <c:ext xmlns:c16="http://schemas.microsoft.com/office/drawing/2014/chart" uri="{C3380CC4-5D6E-409C-BE32-E72D297353CC}">
              <c16:uniqueId val="{00000001-FDEA-4719-814F-89B1DFA6F2F3}"/>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1800" b="0" i="0" u="none" strike="noStrike" kern="1200" baseline="0">
                <a:solidFill>
                  <a:schemeClr val="tx1"/>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10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0000"/>
                    <a:lumOff val="40000"/>
                  </a:schemeClr>
                </a:solidFill>
                <a:latin typeface="+mn-lt"/>
                <a:ea typeface="+mn-ea"/>
                <a:cs typeface="+mn-cs"/>
              </a:defRPr>
            </a:pPr>
            <a:endParaRPr lang="en-US"/>
          </a:p>
        </c:txPr>
        <c:crossAx val="318772320"/>
        <c:crosses val="autoZero"/>
        <c:crossBetween val="between"/>
        <c:majorUnit val="20"/>
      </c:valAx>
      <c:spPr>
        <a:noFill/>
        <a:ln>
          <a:noFill/>
        </a:ln>
        <a:effectLst/>
      </c:spPr>
    </c:plotArea>
    <c:legend>
      <c:legendPos val="t"/>
      <c:layout>
        <c:manualLayout>
          <c:xMode val="edge"/>
          <c:yMode val="edge"/>
          <c:x val="0.25256766481502235"/>
          <c:y val="0"/>
          <c:w val="0.49179056481969402"/>
          <c:h val="0.1319893167255768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6928549799175"/>
          <c:y val="0.13638886690007659"/>
          <c:w val="0.88211749231413106"/>
          <c:h val="0.72880474538703854"/>
        </c:manualLayout>
      </c:layout>
      <c:lineChart>
        <c:grouping val="standard"/>
        <c:varyColors val="0"/>
        <c:ser>
          <c:idx val="0"/>
          <c:order val="0"/>
          <c:tx>
            <c:strRef>
              <c:f>Sheet1!$B$1</c:f>
              <c:strCache>
                <c:ptCount val="1"/>
                <c:pt idx="0">
                  <c:v>Lower income</c:v>
                </c:pt>
              </c:strCache>
            </c:strRef>
          </c:tx>
          <c:spPr>
            <a:ln w="28575" cap="rnd">
              <a:noFill/>
              <a:round/>
            </a:ln>
            <a:effectLst/>
          </c:spPr>
          <c:marker>
            <c:symbol val="circle"/>
            <c:size val="12"/>
            <c:spPr>
              <a:solidFill>
                <a:schemeClr val="accent4">
                  <a:lumMod val="40000"/>
                  <a:lumOff val="60000"/>
                </a:schemeClr>
              </a:solidFill>
              <a:ln w="9525">
                <a:noFill/>
              </a:ln>
              <a:effectLst/>
            </c:spPr>
          </c:marker>
          <c:dLbls>
            <c:dLbl>
              <c:idx val="0"/>
              <c:layout>
                <c:manualLayout>
                  <c:x val="0"/>
                  <c:y val="9.08429366159503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801-4D1D-9D67-6A9AFA1BA840}"/>
                </c:ext>
              </c:extLst>
            </c:dLbl>
            <c:dLbl>
              <c:idx val="1"/>
              <c:layout>
                <c:manualLayout>
                  <c:x val="0"/>
                  <c:y val="6.05619577439669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801-4D1D-9D67-6A9AFA1BA840}"/>
                </c:ext>
              </c:extLst>
            </c:dLbl>
            <c:dLbl>
              <c:idx val="2"/>
              <c:layout>
                <c:manualLayout>
                  <c:x val="0"/>
                  <c:y val="1.51404894359916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801-4D1D-9D67-6A9AFA1BA840}"/>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4"/>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SWE</c:v>
                </c:pt>
                <c:pt idx="1">
                  <c:v>CAN</c:v>
                </c:pt>
                <c:pt idx="2">
                  <c:v>UK</c:v>
                </c:pt>
                <c:pt idx="3">
                  <c:v>SWI</c:v>
                </c:pt>
                <c:pt idx="4">
                  <c:v>AUS</c:v>
                </c:pt>
                <c:pt idx="5">
                  <c:v>FRA</c:v>
                </c:pt>
                <c:pt idx="6">
                  <c:v>US*</c:v>
                </c:pt>
              </c:strCache>
            </c:strRef>
          </c:cat>
          <c:val>
            <c:numRef>
              <c:f>Sheet1!$B$2:$B$8</c:f>
              <c:numCache>
                <c:formatCode>0</c:formatCode>
                <c:ptCount val="7"/>
                <c:pt idx="0">
                  <c:v>26.92</c:v>
                </c:pt>
                <c:pt idx="1">
                  <c:v>37.17</c:v>
                </c:pt>
                <c:pt idx="2">
                  <c:v>29.15</c:v>
                </c:pt>
                <c:pt idx="3">
                  <c:v>37.81</c:v>
                </c:pt>
                <c:pt idx="4">
                  <c:v>29.25</c:v>
                </c:pt>
                <c:pt idx="5">
                  <c:v>26.48</c:v>
                </c:pt>
                <c:pt idx="6">
                  <c:v>44.71</c:v>
                </c:pt>
              </c:numCache>
            </c:numRef>
          </c:val>
          <c:smooth val="0"/>
          <c:extLst>
            <c:ext xmlns:c16="http://schemas.microsoft.com/office/drawing/2014/chart" uri="{C3380CC4-5D6E-409C-BE32-E72D297353CC}">
              <c16:uniqueId val="{00000000-0DAE-4E2D-9FC2-757F28755A51}"/>
            </c:ext>
          </c:extLst>
        </c:ser>
        <c:ser>
          <c:idx val="1"/>
          <c:order val="1"/>
          <c:tx>
            <c:strRef>
              <c:f>Sheet1!$C$1</c:f>
              <c:strCache>
                <c:ptCount val="1"/>
                <c:pt idx="0">
                  <c:v>Higher income</c:v>
                </c:pt>
              </c:strCache>
            </c:strRef>
          </c:tx>
          <c:spPr>
            <a:ln w="25400" cap="rnd">
              <a:noFill/>
              <a:round/>
            </a:ln>
            <a:effectLst/>
          </c:spPr>
          <c:marker>
            <c:symbol val="circle"/>
            <c:size val="12"/>
            <c:spPr>
              <a:solidFill>
                <a:schemeClr val="accent4">
                  <a:lumMod val="75000"/>
                </a:schemeClr>
              </a:solidFill>
              <a:ln w="9525">
                <a:noFill/>
              </a:ln>
              <a:effectLst/>
            </c:spPr>
          </c:marker>
          <c:dLbls>
            <c:dLbl>
              <c:idx val="0"/>
              <c:layout>
                <c:manualLayout>
                  <c:x val="0"/>
                  <c:y val="-6.05619577439669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801-4D1D-9D67-6A9AFA1BA840}"/>
                </c:ext>
              </c:extLst>
            </c:dLbl>
            <c:dLbl>
              <c:idx val="1"/>
              <c:layout>
                <c:manualLayout>
                  <c:x val="0"/>
                  <c:y val="-2.4224783097586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801-4D1D-9D67-6A9AFA1BA840}"/>
                </c:ext>
              </c:extLst>
            </c:dLbl>
            <c:dLbl>
              <c:idx val="2"/>
              <c:layout>
                <c:manualLayout>
                  <c:x val="0"/>
                  <c:y val="-2.11966852103884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801-4D1D-9D67-6A9AFA1BA840}"/>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4">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SWE</c:v>
                </c:pt>
                <c:pt idx="1">
                  <c:v>CAN</c:v>
                </c:pt>
                <c:pt idx="2">
                  <c:v>UK</c:v>
                </c:pt>
                <c:pt idx="3">
                  <c:v>SWI</c:v>
                </c:pt>
                <c:pt idx="4">
                  <c:v>AUS</c:v>
                </c:pt>
                <c:pt idx="5">
                  <c:v>FRA</c:v>
                </c:pt>
                <c:pt idx="6">
                  <c:v>US*</c:v>
                </c:pt>
              </c:strCache>
            </c:strRef>
          </c:cat>
          <c:val>
            <c:numRef>
              <c:f>Sheet1!$C$2:$C$8</c:f>
              <c:numCache>
                <c:formatCode>0</c:formatCode>
                <c:ptCount val="7"/>
                <c:pt idx="0">
                  <c:v>29.33</c:v>
                </c:pt>
                <c:pt idx="1">
                  <c:v>38.93</c:v>
                </c:pt>
                <c:pt idx="2">
                  <c:v>29.88</c:v>
                </c:pt>
                <c:pt idx="3">
                  <c:v>33.979999999999997</c:v>
                </c:pt>
                <c:pt idx="4">
                  <c:v>25.07</c:v>
                </c:pt>
                <c:pt idx="5">
                  <c:v>20.45</c:v>
                </c:pt>
                <c:pt idx="6">
                  <c:v>32.020000000000003</c:v>
                </c:pt>
              </c:numCache>
            </c:numRef>
          </c:val>
          <c:smooth val="0"/>
          <c:extLst>
            <c:ext xmlns:c16="http://schemas.microsoft.com/office/drawing/2014/chart" uri="{C3380CC4-5D6E-409C-BE32-E72D297353CC}">
              <c16:uniqueId val="{00000001-0DAE-4E2D-9FC2-757F28755A51}"/>
            </c:ext>
          </c:extLst>
        </c:ser>
        <c:dLbls>
          <c:showLegendKey val="0"/>
          <c:showVal val="0"/>
          <c:showCatName val="0"/>
          <c:showSerName val="0"/>
          <c:showPercent val="0"/>
          <c:showBubbleSize val="0"/>
        </c:dLbls>
        <c:dropLines>
          <c:spPr>
            <a:ln w="25400" cap="flat" cmpd="sng" algn="ctr">
              <a:solidFill>
                <a:schemeClr val="tx1">
                  <a:lumMod val="20000"/>
                  <a:lumOff val="80000"/>
                </a:schemeClr>
              </a:solidFill>
              <a:round/>
            </a:ln>
            <a:effectLst/>
          </c:spPr>
        </c:dropLines>
        <c:marker val="1"/>
        <c:smooth val="0"/>
        <c:axId val="318772320"/>
        <c:axId val="318775760"/>
      </c:lineChart>
      <c:catAx>
        <c:axId val="318772320"/>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0" spcFirstLastPara="1" vertOverflow="ellipsis" wrap="square" anchor="ctr" anchorCtr="1"/>
          <a:lstStyle/>
          <a:p>
            <a:pPr>
              <a:defRPr sz="1800" b="0" i="0" u="none" strike="noStrike" kern="1200" baseline="0">
                <a:solidFill>
                  <a:schemeClr val="tx1"/>
                </a:solidFill>
                <a:latin typeface="+mn-lt"/>
                <a:ea typeface="+mn-ea"/>
                <a:cs typeface="+mn-cs"/>
              </a:defRPr>
            </a:pPr>
            <a:endParaRPr lang="en-US"/>
          </a:p>
        </c:txPr>
        <c:crossAx val="318775760"/>
        <c:crosses val="autoZero"/>
        <c:auto val="1"/>
        <c:lblAlgn val="ctr"/>
        <c:lblOffset val="100"/>
        <c:tickMarkSkip val="1"/>
        <c:noMultiLvlLbl val="0"/>
      </c:catAx>
      <c:valAx>
        <c:axId val="318775760"/>
        <c:scaling>
          <c:orientation val="minMax"/>
          <c:max val="6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0000"/>
                    <a:lumOff val="40000"/>
                  </a:schemeClr>
                </a:solidFill>
                <a:latin typeface="+mn-lt"/>
                <a:ea typeface="+mn-ea"/>
                <a:cs typeface="+mn-cs"/>
              </a:defRPr>
            </a:pPr>
            <a:endParaRPr lang="en-US"/>
          </a:p>
        </c:txPr>
        <c:crossAx val="318772320"/>
        <c:crosses val="autoZero"/>
        <c:crossBetween val="between"/>
        <c:majorUnit val="20"/>
      </c:valAx>
      <c:spPr>
        <a:noFill/>
        <a:ln>
          <a:noFill/>
        </a:ln>
        <a:effectLst/>
      </c:spPr>
    </c:plotArea>
    <c:legend>
      <c:legendPos val="t"/>
      <c:layout>
        <c:manualLayout>
          <c:xMode val="edge"/>
          <c:yMode val="edge"/>
          <c:x val="0.25256766481502235"/>
          <c:y val="0"/>
          <c:w val="0.49179056481969402"/>
          <c:h val="0.1319893167255768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3">
  <a:schemeClr val="accent3"/>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5"/>
            <a:ext cx="2971800" cy="458786"/>
          </a:xfrm>
          <a:prstGeom prst="rect">
            <a:avLst/>
          </a:prstGeom>
        </p:spPr>
        <p:txBody>
          <a:bodyPr vert="horz" lIns="89707" tIns="44854" rIns="89707" bIns="44854" rtlCol="0"/>
          <a:lstStyle>
            <a:lvl1pPr algn="l">
              <a:defRPr sz="1200"/>
            </a:lvl1pPr>
          </a:lstStyle>
          <a:p>
            <a:r>
              <a:rPr lang="en-US"/>
              <a:t>2017 Commonwealth Fund International Health Policy Survey of Older Adults</a:t>
            </a:r>
          </a:p>
        </p:txBody>
      </p:sp>
      <p:sp>
        <p:nvSpPr>
          <p:cNvPr id="4" name="Footer Placeholder 3"/>
          <p:cNvSpPr>
            <a:spLocks noGrp="1"/>
          </p:cNvSpPr>
          <p:nvPr>
            <p:ph type="ftr" sz="quarter" idx="2"/>
          </p:nvPr>
        </p:nvSpPr>
        <p:spPr>
          <a:xfrm>
            <a:off x="5" y="8685219"/>
            <a:ext cx="2971800" cy="458785"/>
          </a:xfrm>
          <a:prstGeom prst="rect">
            <a:avLst/>
          </a:prstGeom>
        </p:spPr>
        <p:txBody>
          <a:bodyPr vert="horz" lIns="89707" tIns="44854" rIns="89707" bIns="44854" rtlCol="0" anchor="b"/>
          <a:lstStyle>
            <a:lvl1pPr algn="l">
              <a:defRPr sz="1200"/>
            </a:lvl1pPr>
          </a:lstStyle>
          <a:p>
            <a:endParaRPr lang="en-US"/>
          </a:p>
        </p:txBody>
      </p:sp>
      <p:sp>
        <p:nvSpPr>
          <p:cNvPr id="5" name="Slide Number Placeholder 4"/>
          <p:cNvSpPr>
            <a:spLocks noGrp="1"/>
          </p:cNvSpPr>
          <p:nvPr>
            <p:ph type="sldNum" sz="quarter" idx="3"/>
          </p:nvPr>
        </p:nvSpPr>
        <p:spPr>
          <a:xfrm>
            <a:off x="3884620" y="8685219"/>
            <a:ext cx="2971800" cy="458785"/>
          </a:xfrm>
          <a:prstGeom prst="rect">
            <a:avLst/>
          </a:prstGeom>
        </p:spPr>
        <p:txBody>
          <a:bodyPr vert="horz" lIns="89707" tIns="44854" rIns="89707" bIns="44854"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884620" y="5"/>
            <a:ext cx="2971800" cy="458786"/>
          </a:xfrm>
          <a:prstGeom prst="rect">
            <a:avLst/>
          </a:prstGeom>
        </p:spPr>
        <p:txBody>
          <a:bodyPr vert="horz" lIns="89707" tIns="44854" rIns="89707" bIns="44854" rtlCol="0"/>
          <a:lstStyle>
            <a:lvl1pPr algn="r">
              <a:defRPr sz="1200"/>
            </a:lvl1pPr>
          </a:lstStyle>
          <a:p>
            <a:fld id="{236AF209-B9D8-5A44-A745-F19C0FB259FD}" type="datetimeFigureOut">
              <a:rPr lang="en-US" smtClean="0"/>
              <a:t>12/9/2020</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2971800" cy="457200"/>
          </a:xfrm>
          <a:prstGeom prst="rect">
            <a:avLst/>
          </a:prstGeom>
        </p:spPr>
        <p:txBody>
          <a:bodyPr vert="horz" lIns="89707" tIns="44854" rIns="89707" bIns="44854" rtlCol="0"/>
          <a:lstStyle>
            <a:lvl1pPr algn="l">
              <a:defRPr sz="1200"/>
            </a:lvl1pPr>
          </a:lstStyle>
          <a:p>
            <a:r>
              <a:rPr lang="en-US"/>
              <a:t>2017 Commonwealth Fund International Health Policy Survey of Older Adults</a:t>
            </a:r>
          </a:p>
        </p:txBody>
      </p:sp>
      <p:sp>
        <p:nvSpPr>
          <p:cNvPr id="3" name="Date Placeholder 2"/>
          <p:cNvSpPr>
            <a:spLocks noGrp="1"/>
          </p:cNvSpPr>
          <p:nvPr>
            <p:ph type="dt" idx="1"/>
          </p:nvPr>
        </p:nvSpPr>
        <p:spPr>
          <a:xfrm>
            <a:off x="3884620" y="2"/>
            <a:ext cx="2971800" cy="457200"/>
          </a:xfrm>
          <a:prstGeom prst="rect">
            <a:avLst/>
          </a:prstGeom>
        </p:spPr>
        <p:txBody>
          <a:bodyPr vert="horz" lIns="89707" tIns="44854" rIns="89707" bIns="44854" rtlCol="0"/>
          <a:lstStyle>
            <a:lvl1pPr algn="r">
              <a:defRPr sz="1200"/>
            </a:lvl1pPr>
          </a:lstStyle>
          <a:p>
            <a:fld id="{03A1D146-B4E0-1741-B9EE-9789392EFCC4}" type="datetimeFigureOut">
              <a:rPr lang="en-US" smtClean="0"/>
              <a:t>12/9/2020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89707" tIns="44854" rIns="89707" bIns="44854" rtlCol="0" anchor="ctr"/>
          <a:lstStyle/>
          <a:p>
            <a:endParaRPr lang="en-US"/>
          </a:p>
        </p:txBody>
      </p:sp>
      <p:sp>
        <p:nvSpPr>
          <p:cNvPr id="5" name="Notes Placeholder 4"/>
          <p:cNvSpPr>
            <a:spLocks noGrp="1"/>
          </p:cNvSpPr>
          <p:nvPr>
            <p:ph type="body" sz="quarter" idx="3"/>
          </p:nvPr>
        </p:nvSpPr>
        <p:spPr>
          <a:xfrm>
            <a:off x="685801" y="4343406"/>
            <a:ext cx="5486400" cy="4114800"/>
          </a:xfrm>
          <a:prstGeom prst="rect">
            <a:avLst/>
          </a:prstGeom>
        </p:spPr>
        <p:txBody>
          <a:bodyPr vert="horz" lIns="89707" tIns="44854" rIns="89707" bIns="448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5" y="8685218"/>
            <a:ext cx="2971800" cy="457200"/>
          </a:xfrm>
          <a:prstGeom prst="rect">
            <a:avLst/>
          </a:prstGeom>
        </p:spPr>
        <p:txBody>
          <a:bodyPr vert="horz" lIns="89707" tIns="44854" rIns="89707" bIns="44854" rtlCol="0" anchor="b"/>
          <a:lstStyle>
            <a:lvl1pPr algn="l">
              <a:defRPr sz="1200"/>
            </a:lvl1pPr>
          </a:lstStyle>
          <a:p>
            <a:endParaRPr lang="en-US"/>
          </a:p>
        </p:txBody>
      </p:sp>
      <p:sp>
        <p:nvSpPr>
          <p:cNvPr id="7" name="Slide Number Placeholder 6"/>
          <p:cNvSpPr>
            <a:spLocks noGrp="1"/>
          </p:cNvSpPr>
          <p:nvPr>
            <p:ph type="sldNum" sz="quarter" idx="5"/>
          </p:nvPr>
        </p:nvSpPr>
        <p:spPr>
          <a:xfrm>
            <a:off x="3884620" y="8685218"/>
            <a:ext cx="2971800" cy="457200"/>
          </a:xfrm>
          <a:prstGeom prst="rect">
            <a:avLst/>
          </a:prstGeom>
        </p:spPr>
        <p:txBody>
          <a:bodyPr vert="horz" lIns="89707" tIns="44854" rIns="89707" bIns="44854"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hf ftr="0" dt="0"/>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2017 Commonwealth Fund International Health Policy Survey of Older Adults</a:t>
            </a:r>
          </a:p>
        </p:txBody>
      </p:sp>
      <p:sp>
        <p:nvSpPr>
          <p:cNvPr id="5" name="Slide Number Placeholder 4"/>
          <p:cNvSpPr>
            <a:spLocks noGrp="1"/>
          </p:cNvSpPr>
          <p:nvPr>
            <p:ph type="sldNum" sz="quarter" idx="5"/>
          </p:nvPr>
        </p:nvSpPr>
        <p:spPr/>
        <p:txBody>
          <a:bodyPr/>
          <a:lstStyle/>
          <a:p>
            <a:fld id="{97863621-2E60-B848-8968-B0341E26A312}" type="slidenum">
              <a:rPr lang="en-US" smtClean="0"/>
              <a:t>2</a:t>
            </a:fld>
            <a:endParaRPr lang="en-US"/>
          </a:p>
        </p:txBody>
      </p:sp>
    </p:spTree>
    <p:extLst>
      <p:ext uri="{BB962C8B-B14F-4D97-AF65-F5344CB8AC3E}">
        <p14:creationId xmlns:p14="http://schemas.microsoft.com/office/powerpoint/2010/main" val="4175898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2017 Commonwealth Fund International Health Policy Survey of Older Adults</a:t>
            </a:r>
          </a:p>
        </p:txBody>
      </p:sp>
      <p:sp>
        <p:nvSpPr>
          <p:cNvPr id="5" name="Slide Number Placeholder 4"/>
          <p:cNvSpPr>
            <a:spLocks noGrp="1"/>
          </p:cNvSpPr>
          <p:nvPr>
            <p:ph type="sldNum" sz="quarter" idx="5"/>
          </p:nvPr>
        </p:nvSpPr>
        <p:spPr/>
        <p:txBody>
          <a:bodyPr/>
          <a:lstStyle/>
          <a:p>
            <a:fld id="{97863621-2E60-B848-8968-B0341E26A312}" type="slidenum">
              <a:rPr lang="en-US" smtClean="0"/>
              <a:t>3</a:t>
            </a:fld>
            <a:endParaRPr lang="en-US"/>
          </a:p>
        </p:txBody>
      </p:sp>
    </p:spTree>
    <p:extLst>
      <p:ext uri="{BB962C8B-B14F-4D97-AF65-F5344CB8AC3E}">
        <p14:creationId xmlns:p14="http://schemas.microsoft.com/office/powerpoint/2010/main" val="1661760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2017 Commonwealth Fund International Health Policy Survey of Older Adults</a:t>
            </a:r>
          </a:p>
        </p:txBody>
      </p:sp>
      <p:sp>
        <p:nvSpPr>
          <p:cNvPr id="5" name="Slide Number Placeholder 4"/>
          <p:cNvSpPr>
            <a:spLocks noGrp="1"/>
          </p:cNvSpPr>
          <p:nvPr>
            <p:ph type="sldNum" sz="quarter" idx="5"/>
          </p:nvPr>
        </p:nvSpPr>
        <p:spPr/>
        <p:txBody>
          <a:bodyPr/>
          <a:lstStyle/>
          <a:p>
            <a:fld id="{97863621-2E60-B848-8968-B0341E26A312}" type="slidenum">
              <a:rPr lang="en-US" smtClean="0"/>
              <a:t>4</a:t>
            </a:fld>
            <a:endParaRPr lang="en-US"/>
          </a:p>
        </p:txBody>
      </p:sp>
    </p:spTree>
    <p:extLst>
      <p:ext uri="{BB962C8B-B14F-4D97-AF65-F5344CB8AC3E}">
        <p14:creationId xmlns:p14="http://schemas.microsoft.com/office/powerpoint/2010/main" val="1316203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2017 Commonwealth Fund International Health Policy Survey of Older Adults</a:t>
            </a:r>
          </a:p>
        </p:txBody>
      </p:sp>
      <p:sp>
        <p:nvSpPr>
          <p:cNvPr id="5" name="Slide Number Placeholder 4"/>
          <p:cNvSpPr>
            <a:spLocks noGrp="1"/>
          </p:cNvSpPr>
          <p:nvPr>
            <p:ph type="sldNum" sz="quarter" idx="5"/>
          </p:nvPr>
        </p:nvSpPr>
        <p:spPr/>
        <p:txBody>
          <a:bodyPr/>
          <a:lstStyle/>
          <a:p>
            <a:fld id="{97863621-2E60-B848-8968-B0341E26A312}" type="slidenum">
              <a:rPr lang="en-US" smtClean="0"/>
              <a:t>5</a:t>
            </a:fld>
            <a:endParaRPr lang="en-US"/>
          </a:p>
        </p:txBody>
      </p:sp>
    </p:spTree>
    <p:extLst>
      <p:ext uri="{BB962C8B-B14F-4D97-AF65-F5344CB8AC3E}">
        <p14:creationId xmlns:p14="http://schemas.microsoft.com/office/powerpoint/2010/main" val="2720827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2017 Commonwealth Fund International Health Policy Survey of Older Adults</a:t>
            </a:r>
          </a:p>
        </p:txBody>
      </p:sp>
      <p:sp>
        <p:nvSpPr>
          <p:cNvPr id="5" name="Slide Number Placeholder 4"/>
          <p:cNvSpPr>
            <a:spLocks noGrp="1"/>
          </p:cNvSpPr>
          <p:nvPr>
            <p:ph type="sldNum" sz="quarter" idx="5"/>
          </p:nvPr>
        </p:nvSpPr>
        <p:spPr/>
        <p:txBody>
          <a:bodyPr/>
          <a:lstStyle/>
          <a:p>
            <a:fld id="{97863621-2E60-B848-8968-B0341E26A312}" type="slidenum">
              <a:rPr lang="en-US" smtClean="0"/>
              <a:t>6</a:t>
            </a:fld>
            <a:endParaRPr lang="en-US"/>
          </a:p>
        </p:txBody>
      </p:sp>
    </p:spTree>
    <p:extLst>
      <p:ext uri="{BB962C8B-B14F-4D97-AF65-F5344CB8AC3E}">
        <p14:creationId xmlns:p14="http://schemas.microsoft.com/office/powerpoint/2010/main" val="218895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2017 Commonwealth Fund International Health Policy Survey of Older Adults</a:t>
            </a:r>
          </a:p>
        </p:txBody>
      </p:sp>
      <p:sp>
        <p:nvSpPr>
          <p:cNvPr id="5" name="Slide Number Placeholder 4"/>
          <p:cNvSpPr>
            <a:spLocks noGrp="1"/>
          </p:cNvSpPr>
          <p:nvPr>
            <p:ph type="sldNum" sz="quarter" idx="5"/>
          </p:nvPr>
        </p:nvSpPr>
        <p:spPr/>
        <p:txBody>
          <a:bodyPr/>
          <a:lstStyle/>
          <a:p>
            <a:fld id="{97863621-2E60-B848-8968-B0341E26A312}" type="slidenum">
              <a:rPr lang="en-US" smtClean="0"/>
              <a:t>7</a:t>
            </a:fld>
            <a:endParaRPr lang="en-US"/>
          </a:p>
        </p:txBody>
      </p:sp>
    </p:spTree>
    <p:extLst>
      <p:ext uri="{BB962C8B-B14F-4D97-AF65-F5344CB8AC3E}">
        <p14:creationId xmlns:p14="http://schemas.microsoft.com/office/powerpoint/2010/main" val="2650684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2017 Commonwealth Fund International Health Policy Survey of Older Adults</a:t>
            </a:r>
          </a:p>
        </p:txBody>
      </p:sp>
      <p:sp>
        <p:nvSpPr>
          <p:cNvPr id="5" name="Slide Number Placeholder 4"/>
          <p:cNvSpPr>
            <a:spLocks noGrp="1"/>
          </p:cNvSpPr>
          <p:nvPr>
            <p:ph type="sldNum" sz="quarter" idx="5"/>
          </p:nvPr>
        </p:nvSpPr>
        <p:spPr/>
        <p:txBody>
          <a:bodyPr/>
          <a:lstStyle/>
          <a:p>
            <a:fld id="{97863621-2E60-B848-8968-B0341E26A312}" type="slidenum">
              <a:rPr lang="en-US" smtClean="0"/>
              <a:t>8</a:t>
            </a:fld>
            <a:endParaRPr lang="en-US"/>
          </a:p>
        </p:txBody>
      </p:sp>
    </p:spTree>
    <p:extLst>
      <p:ext uri="{BB962C8B-B14F-4D97-AF65-F5344CB8AC3E}">
        <p14:creationId xmlns:p14="http://schemas.microsoft.com/office/powerpoint/2010/main" val="1343970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800" b="1" spc="0" baseline="0">
                <a:solidFill>
                  <a:schemeClr val="bg1"/>
                </a:solidFill>
                <a:effectLst/>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4145280" y="6288148"/>
            <a:ext cx="440120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6"/>
          <p:cNvSpPr>
            <a:spLocks noGrp="1"/>
          </p:cNvSpPr>
          <p:nvPr>
            <p:ph type="body" sz="quarter" idx="13"/>
          </p:nvPr>
        </p:nvSpPr>
        <p:spPr>
          <a:xfrm>
            <a:off x="627435" y="1828800"/>
            <a:ext cx="7919046" cy="4023360"/>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pic>
        <p:nvPicPr>
          <p:cNvPr id="11" name="Picture 10">
            <a:extLst>
              <a:ext uri="{FF2B5EF4-FFF2-40B4-BE49-F238E27FC236}">
                <a16:creationId xmlns:a16="http://schemas.microsoft.com/office/drawing/2014/main" id="{FED78062-D411-4775-889E-41AFAF424C6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426188783"/>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6"/>
          <p:cNvSpPr>
            <a:spLocks noGrp="1"/>
          </p:cNvSpPr>
          <p:nvPr>
            <p:ph type="body" sz="quarter" idx="13"/>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12" name="Text Placeholder 6"/>
          <p:cNvSpPr>
            <a:spLocks noGrp="1"/>
          </p:cNvSpPr>
          <p:nvPr>
            <p:ph type="body" sz="quarter" idx="17"/>
          </p:nvPr>
        </p:nvSpPr>
        <p:spPr>
          <a:xfrm>
            <a:off x="4711700"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Click icon to add picture</a:t>
            </a:r>
            <a:endParaRPr lang="en-US" dirty="0"/>
          </a:p>
        </p:txBody>
      </p:sp>
      <p:sp>
        <p:nvSpPr>
          <p:cNvPr id="11" name="Text Placeholder 6"/>
          <p:cNvSpPr>
            <a:spLocks noGrp="1"/>
          </p:cNvSpPr>
          <p:nvPr>
            <p:ph type="body" sz="quarter" idx="20"/>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WMF Section 1 - Blue">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rgbClr val="044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4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
        <p:nvSpPr>
          <p:cNvPr id="16"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7"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302488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3"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Click icon to add picture</a:t>
            </a:r>
            <a:endParaRPr lang="en-US" dirty="0"/>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39177" cy="777375"/>
          </a:xfrm>
        </p:spPr>
        <p:txBody>
          <a:bodyPr anchor="ct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89568"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spTree>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masterClrMapping/>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MWF Text White+Orang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Click icon to add picture</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9939"/>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243416"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dirty="0">
              <a:solidFill>
                <a:schemeClr val="accent2">
                  <a:lumMod val="20000"/>
                  <a:lumOff val="8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39178"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Tree>
  </p:cSld>
  <p:clrMapOvr>
    <a:masterClrMapping/>
  </p:clrMapOvr>
  <p:hf sldNum="0"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618709387"/>
      </p:ext>
    </p:extLst>
  </p:cSld>
  <p:clrMapOvr>
    <a:masterClrMapping/>
  </p:clrMapOvr>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dirty="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Click icon to add picture</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39178"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Tree>
  </p:cSld>
  <p:clrMapOvr>
    <a:masterClrMapping/>
  </p:clrMapOvr>
  <p:hf sldNum="0" hd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5979256"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dirty="0">
              <a:solidFill>
                <a:schemeClr val="bg2"/>
              </a:solidFill>
              <a:latin typeface="+mn-lt"/>
            </a:endParaRPr>
          </a:p>
        </p:txBody>
      </p:sp>
    </p:spTree>
  </p:cSld>
  <p:clrMapOvr>
    <a:masterClrMapping/>
  </p:clrMapOvr>
  <p:hf sldNum="0" hd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dirty="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masterClrMapping/>
  </p:clrMapOvr>
  <p:hf sldNum="0" hd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061552"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4"/>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dirty="0">
              <a:solidFill>
                <a:schemeClr val="accent4"/>
              </a:solidFill>
              <a:latin typeface="+mn-lt"/>
            </a:endParaRPr>
          </a:p>
        </p:txBody>
      </p:sp>
    </p:spTree>
  </p:cSld>
  <p:clrMapOvr>
    <a:masterClrMapping/>
  </p:clrMapOvr>
  <p:hf sldNum="0" hd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4"/>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8"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dirty="0">
              <a:solidFill>
                <a:schemeClr val="bg2">
                  <a:lumMod val="40000"/>
                  <a:lumOff val="60000"/>
                </a:schemeClr>
              </a:solidFill>
              <a:latin typeface="+mn-lt"/>
            </a:endParaRP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4"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dirty="0">
              <a:solidFill>
                <a:schemeClr val="accent1">
                  <a:lumMod val="20000"/>
                  <a:lumOff val="80000"/>
                </a:schemeClr>
              </a:solidFill>
              <a:latin typeface="+mn-lt"/>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pic>
        <p:nvPicPr>
          <p:cNvPr id="15" name="Picture 14"/>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1"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40000"/>
                    <a:lumOff val="60000"/>
                  </a:schemeClr>
                </a:solidFill>
                <a:latin typeface="+mn-lt"/>
              </a:rPr>
              <a:pPr algn="r"/>
              <a:t>‹#›</a:t>
            </a:fld>
            <a:endParaRPr lang="en-US" sz="900" dirty="0">
              <a:solidFill>
                <a:schemeClr val="accent2">
                  <a:lumMod val="40000"/>
                  <a:lumOff val="60000"/>
                </a:schemeClr>
              </a:solidFill>
              <a:latin typeface="+mn-lt"/>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dirty="0">
              <a:solidFill>
                <a:schemeClr val="bg2">
                  <a:lumMod val="40000"/>
                  <a:lumOff val="60000"/>
                </a:schemeClr>
              </a:solidFill>
              <a:latin typeface="+mn-lt"/>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dirty="0">
              <a:solidFill>
                <a:schemeClr val="accent4">
                  <a:lumMod val="40000"/>
                  <a:lumOff val="60000"/>
                </a:schemeClr>
              </a:solidFill>
              <a:latin typeface="+mn-lt"/>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dirty="0">
              <a:solidFill>
                <a:schemeClr val="accent5">
                  <a:lumMod val="40000"/>
                  <a:lumOff val="60000"/>
                </a:schemeClr>
              </a:solidFill>
              <a:latin typeface="+mn-lt"/>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Lato" charset="0"/>
              </a:defRPr>
            </a:lvl1pPr>
          </a:lstStyle>
          <a:p>
            <a:fld id="{6736871A-DC94-47DB-98C8-DDDD4D8189ED}" type="datetime1">
              <a:rPr lang="en-US" smtClean="0">
                <a:solidFill>
                  <a:prstClr val="black">
                    <a:tint val="75000"/>
                  </a:prstClr>
                </a:solidFill>
              </a:rPr>
              <a:t>12/9/2020</a:t>
            </a:fld>
            <a:endParaRPr lang="en-US" dirty="0">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Lato" charset="0"/>
              </a:defRPr>
            </a:lvl1pPr>
          </a:lstStyle>
          <a:p>
            <a:r>
              <a:rPr lang="en-US" dirty="0">
                <a:solidFill>
                  <a:prstClr val="black">
                    <a:tint val="75000"/>
                  </a:prstClr>
                </a:solidFill>
              </a:rPr>
              <a:t>CONFIDENTIAL- NOT FOR CITATION OR DISSEMINATION</a:t>
            </a:r>
          </a:p>
        </p:txBody>
      </p:sp>
      <p:sp>
        <p:nvSpPr>
          <p:cNvPr id="6" name="Slide Number Placeholder 5"/>
          <p:cNvSpPr txBox="1">
            <a:spLocks/>
          </p:cNvSpPr>
          <p:nvPr userDrawn="1"/>
        </p:nvSpPr>
        <p:spPr>
          <a:xfrm>
            <a:off x="7010400" y="79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14BFDC1-6623-4AEF-B948-A7E746857E72}" type="slidenum">
              <a:rPr lang="en-US" smtClean="0">
                <a:ea typeface="MS PGothic" pitchFamily="34" charset="-128"/>
              </a:rPr>
              <a:pPr/>
              <a:t>‹#›</a:t>
            </a:fld>
            <a:endParaRPr lang="en-US" dirty="0">
              <a:ea typeface="MS PGothic" pitchFamily="34" charset="-128"/>
            </a:endParaRPr>
          </a:p>
        </p:txBody>
      </p:sp>
    </p:spTree>
    <p:extLst>
      <p:ext uri="{BB962C8B-B14F-4D97-AF65-F5344CB8AC3E}">
        <p14:creationId xmlns:p14="http://schemas.microsoft.com/office/powerpoint/2010/main" val="36873106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dirty="0"/>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800" b="1" spc="0" baseline="0">
                <a:solidFill>
                  <a:schemeClr val="bg1"/>
                </a:solidFill>
                <a:effectLst/>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Tree>
    <p:extLst>
      <p:ext uri="{BB962C8B-B14F-4D97-AF65-F5344CB8AC3E}">
        <p14:creationId xmlns:p14="http://schemas.microsoft.com/office/powerpoint/2010/main" val="1801892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WMF Section 1 - Blue">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rgbClr val="044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4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lumMod val="20000"/>
                    <a:lumOff val="80000"/>
                  </a:srgbClr>
                </a:solidFill>
              </a:rPr>
              <a:pPr/>
              <a:t>‹#›</a:t>
            </a:fld>
            <a:endParaRPr lang="en-US" sz="900" dirty="0">
              <a:solidFill>
                <a:srgbClr val="044C7F">
                  <a:lumMod val="20000"/>
                  <a:lumOff val="80000"/>
                </a:srgbClr>
              </a:solidFill>
            </a:endParaRPr>
          </a:p>
        </p:txBody>
      </p:sp>
      <p:sp>
        <p:nvSpPr>
          <p:cNvPr id="16"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7"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3325362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lumMod val="20000"/>
                    <a:lumOff val="80000"/>
                  </a:srgbClr>
                </a:solidFill>
              </a:rPr>
              <a:pPr/>
              <a:t>‹#›</a:t>
            </a:fld>
            <a:endParaRPr lang="en-US" sz="900" dirty="0">
              <a:solidFill>
                <a:srgbClr val="F47920">
                  <a:lumMod val="20000"/>
                  <a:lumOff val="80000"/>
                </a:srgbClr>
              </a:solidFill>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7554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dirty="0">
              <a:solidFill>
                <a:schemeClr val="accent4">
                  <a:lumMod val="40000"/>
                  <a:lumOff val="6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8"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4ABDBC">
                    <a:lumMod val="40000"/>
                    <a:lumOff val="60000"/>
                  </a:srgbClr>
                </a:solidFill>
              </a:rPr>
              <a:pPr/>
              <a:t>‹#›</a:t>
            </a:fld>
            <a:endParaRPr lang="en-US" sz="900" dirty="0">
              <a:solidFill>
                <a:srgbClr val="4ABDBC">
                  <a:lumMod val="40000"/>
                  <a:lumOff val="60000"/>
                </a:srgbClr>
              </a:solidFill>
            </a:endParaRP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5591306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71B254">
                    <a:lumMod val="40000"/>
                    <a:lumOff val="60000"/>
                  </a:srgbClr>
                </a:solidFill>
              </a:rPr>
              <a:pPr/>
              <a:t>‹#›</a:t>
            </a:fld>
            <a:endParaRPr lang="en-US" sz="900" dirty="0">
              <a:solidFill>
                <a:srgbClr val="71B254">
                  <a:lumMod val="40000"/>
                  <a:lumOff val="60000"/>
                </a:srgbClr>
              </a:solidFill>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7260883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5F5A9D">
                    <a:lumMod val="40000"/>
                    <a:lumOff val="60000"/>
                  </a:srgbClr>
                </a:solidFill>
              </a:rPr>
              <a:pPr/>
              <a:t>‹#›</a:t>
            </a:fld>
            <a:endParaRPr lang="en-US" sz="900" dirty="0">
              <a:solidFill>
                <a:srgbClr val="5F5A9D">
                  <a:lumMod val="40000"/>
                  <a:lumOff val="60000"/>
                </a:srgbClr>
              </a:solidFill>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3915858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7" name="Text Placeholder 3"/>
          <p:cNvSpPr>
            <a:spLocks noGrp="1"/>
          </p:cNvSpPr>
          <p:nvPr>
            <p:ph type="body" sz="quarter" idx="14" hasCustomPrompt="1"/>
          </p:nvPr>
        </p:nvSpPr>
        <p:spPr>
          <a:xfrm>
            <a:off x="5080000"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extLst>
      <p:ext uri="{BB962C8B-B14F-4D97-AF65-F5344CB8AC3E}">
        <p14:creationId xmlns:p14="http://schemas.microsoft.com/office/powerpoint/2010/main" val="185938896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extLst>
      <p:ext uri="{BB962C8B-B14F-4D97-AF65-F5344CB8AC3E}">
        <p14:creationId xmlns:p14="http://schemas.microsoft.com/office/powerpoint/2010/main" val="10142432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extLst>
      <p:ext uri="{BB962C8B-B14F-4D97-AF65-F5344CB8AC3E}">
        <p14:creationId xmlns:p14="http://schemas.microsoft.com/office/powerpoint/2010/main" val="1891891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extLst>
      <p:ext uri="{BB962C8B-B14F-4D97-AF65-F5344CB8AC3E}">
        <p14:creationId xmlns:p14="http://schemas.microsoft.com/office/powerpoint/2010/main" val="11822108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extLst>
      <p:ext uri="{BB962C8B-B14F-4D97-AF65-F5344CB8AC3E}">
        <p14:creationId xmlns:p14="http://schemas.microsoft.com/office/powerpoint/2010/main" val="26333531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Tree>
    <p:extLst>
      <p:ext uri="{BB962C8B-B14F-4D97-AF65-F5344CB8AC3E}">
        <p14:creationId xmlns:p14="http://schemas.microsoft.com/office/powerpoint/2010/main" val="25154777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3744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dirty="0">
              <a:solidFill>
                <a:schemeClr val="accent5">
                  <a:lumMod val="40000"/>
                  <a:lumOff val="60000"/>
                </a:schemeClr>
              </a:solidFill>
              <a:latin typeface="+mn-lt"/>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8616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042976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endParaRPr lang="en-US" dirty="0"/>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dirty="0"/>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dirty="0"/>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891830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4145280" y="6288148"/>
            <a:ext cx="440120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Text Placeholder 6"/>
          <p:cNvSpPr>
            <a:spLocks noGrp="1"/>
          </p:cNvSpPr>
          <p:nvPr>
            <p:ph type="body" sz="quarter" idx="13"/>
          </p:nvPr>
        </p:nvSpPr>
        <p:spPr>
          <a:xfrm>
            <a:off x="627435" y="1828800"/>
            <a:ext cx="7919046" cy="4023360"/>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lumMod val="20000"/>
                    <a:lumOff val="80000"/>
                  </a:srgbClr>
                </a:solidFill>
              </a:rPr>
              <a:pPr/>
              <a:t>‹#›</a:t>
            </a:fld>
            <a:endParaRPr lang="en-US" sz="900" dirty="0">
              <a:solidFill>
                <a:srgbClr val="044C7F">
                  <a:lumMod val="20000"/>
                  <a:lumOff val="80000"/>
                </a:srgbClr>
              </a:solidFill>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978196235"/>
      </p:ext>
    </p:extLst>
  </p:cSld>
  <p:clrMapOvr>
    <a:masterClrMapping/>
  </p:clrMapOvr>
  <p:hf sldNum="0" hdr="0" dt="0"/>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Text Placeholder 6"/>
          <p:cNvSpPr>
            <a:spLocks noGrp="1"/>
          </p:cNvSpPr>
          <p:nvPr>
            <p:ph type="body" sz="quarter" idx="13"/>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lumMod val="20000"/>
                    <a:lumOff val="80000"/>
                  </a:srgbClr>
                </a:solidFill>
              </a:rPr>
              <a:pPr/>
              <a:t>‹#›</a:t>
            </a:fld>
            <a:endParaRPr lang="en-US" sz="900" dirty="0">
              <a:solidFill>
                <a:srgbClr val="044C7F">
                  <a:lumMod val="20000"/>
                  <a:lumOff val="80000"/>
                </a:srgbClr>
              </a:solidFill>
            </a:endParaRPr>
          </a:p>
        </p:txBody>
      </p:sp>
      <p:sp>
        <p:nvSpPr>
          <p:cNvPr id="12" name="Text Placeholder 6"/>
          <p:cNvSpPr>
            <a:spLocks noGrp="1"/>
          </p:cNvSpPr>
          <p:nvPr>
            <p:ph type="body" sz="quarter" idx="17"/>
          </p:nvPr>
        </p:nvSpPr>
        <p:spPr>
          <a:xfrm>
            <a:off x="4711700"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151127973"/>
      </p:ext>
    </p:extLst>
  </p:cSld>
  <p:clrMapOvr>
    <a:masterClrMapping/>
  </p:clrMapOvr>
  <p:hf sldNum="0" hdr="0" dt="0"/>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lumMod val="20000"/>
                    <a:lumOff val="80000"/>
                  </a:srgbClr>
                </a:solidFill>
              </a:rPr>
              <a:pPr/>
              <a:t>‹#›</a:t>
            </a:fld>
            <a:endParaRPr lang="en-US" sz="900" dirty="0">
              <a:solidFill>
                <a:srgbClr val="044C7F">
                  <a:lumMod val="20000"/>
                  <a:lumOff val="80000"/>
                </a:srgbClr>
              </a:solidFill>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Click icon to add picture</a:t>
            </a:r>
            <a:endParaRPr lang="en-US" dirty="0"/>
          </a:p>
        </p:txBody>
      </p:sp>
      <p:sp>
        <p:nvSpPr>
          <p:cNvPr id="11" name="Text Placeholder 6"/>
          <p:cNvSpPr>
            <a:spLocks noGrp="1"/>
          </p:cNvSpPr>
          <p:nvPr>
            <p:ph type="body" sz="quarter" idx="20"/>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endParaRPr lang="en-US" dirty="0"/>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802879734"/>
      </p:ext>
    </p:extLst>
  </p:cSld>
  <p:clrMapOvr>
    <a:masterClrMapping/>
  </p:clrMapOvr>
  <p:hf sldNum="0" hdr="0" dt="0"/>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sp>
        <p:nvSpPr>
          <p:cNvPr id="13"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112413280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123611706"/>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Click icon to add picture</a:t>
            </a:r>
            <a:endParaRPr lang="en-US" dirty="0"/>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92453965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39177" cy="777375"/>
          </a:xfrm>
        </p:spPr>
        <p:txBody>
          <a:bodyPr anchor="ct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spTree>
    <p:extLst>
      <p:ext uri="{BB962C8B-B14F-4D97-AF65-F5344CB8AC3E}">
        <p14:creationId xmlns:p14="http://schemas.microsoft.com/office/powerpoint/2010/main" val="2554718300"/>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7" name="Text Placeholder 3"/>
          <p:cNvSpPr>
            <a:spLocks noGrp="1"/>
          </p:cNvSpPr>
          <p:nvPr>
            <p:ph type="body" sz="quarter" idx="14" hasCustomPrompt="1"/>
          </p:nvPr>
        </p:nvSpPr>
        <p:spPr>
          <a:xfrm>
            <a:off x="5080000"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89568"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solidFill>
              </a:rPr>
              <a:pPr/>
              <a:t>‹#›</a:t>
            </a:fld>
            <a:endParaRPr lang="en-US" sz="900" dirty="0">
              <a:solidFill>
                <a:srgbClr val="044C7F"/>
              </a:solidFill>
            </a:endParaRPr>
          </a:p>
        </p:txBody>
      </p:sp>
    </p:spTree>
    <p:extLst>
      <p:ext uri="{BB962C8B-B14F-4D97-AF65-F5344CB8AC3E}">
        <p14:creationId xmlns:p14="http://schemas.microsoft.com/office/powerpoint/2010/main" val="3401485549"/>
      </p:ext>
    </p:extLst>
  </p:cSld>
  <p:clrMapOvr>
    <a:masterClrMapping/>
  </p:clrMapOvr>
  <p:hf sldNum="0" hdr="0" dt="0"/>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801390874"/>
      </p:ext>
    </p:extLst>
  </p:cSld>
  <p:clrMapOvr>
    <a:masterClrMapping/>
  </p:clrMapOvr>
  <p:hf sldNum="0" hdr="0" dt="0"/>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MWF Text White+Orang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solidFill>
              </a:rPr>
              <a:pPr/>
              <a:t>‹#›</a:t>
            </a:fld>
            <a:endParaRPr lang="en-US" sz="900" dirty="0">
              <a:solidFill>
                <a:srgbClr val="F47920"/>
              </a:solidFill>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170566349"/>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solidFill>
              </a:rPr>
              <a:pPr/>
              <a:t>‹#›</a:t>
            </a:fld>
            <a:endParaRPr lang="en-US" sz="900" dirty="0">
              <a:solidFill>
                <a:srgbClr val="F47920"/>
              </a:solidFill>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408806088"/>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solidFill>
              </a:rPr>
              <a:pPr/>
              <a:t>‹#›</a:t>
            </a:fld>
            <a:endParaRPr lang="en-US" sz="900" dirty="0">
              <a:solidFill>
                <a:srgbClr val="F47920"/>
              </a:solidFill>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Click icon to add picture</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1941471814"/>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9939"/>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243416"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solidFill>
              </a:rPr>
              <a:pPr/>
              <a:t>‹#›</a:t>
            </a:fld>
            <a:endParaRPr lang="en-US" sz="900" dirty="0">
              <a:solidFill>
                <a:srgbClr val="F47920"/>
              </a:solidFill>
            </a:endParaRPr>
          </a:p>
        </p:txBody>
      </p:sp>
    </p:spTree>
    <p:extLst>
      <p:ext uri="{BB962C8B-B14F-4D97-AF65-F5344CB8AC3E}">
        <p14:creationId xmlns:p14="http://schemas.microsoft.com/office/powerpoint/2010/main" val="2141644676"/>
      </p:ext>
    </p:extLst>
  </p:cSld>
  <p:clrMapOvr>
    <a:masterClrMapping/>
  </p:clrMapOvr>
  <p:hf sldNum="0" hdr="0" dt="0"/>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39178"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solidFill>
              </a:rPr>
              <a:pPr/>
              <a:t>‹#›</a:t>
            </a:fld>
            <a:endParaRPr lang="en-US" sz="900" dirty="0">
              <a:solidFill>
                <a:srgbClr val="F47920"/>
              </a:solidFill>
            </a:endParaRPr>
          </a:p>
        </p:txBody>
      </p:sp>
    </p:spTree>
    <p:extLst>
      <p:ext uri="{BB962C8B-B14F-4D97-AF65-F5344CB8AC3E}">
        <p14:creationId xmlns:p14="http://schemas.microsoft.com/office/powerpoint/2010/main" val="2804779223"/>
      </p:ext>
    </p:extLst>
  </p:cSld>
  <p:clrMapOvr>
    <a:masterClrMapping/>
  </p:clrMapOvr>
  <p:hf sldNum="0" hdr="0" dt="0"/>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927725900"/>
      </p:ext>
    </p:extLst>
  </p:cSld>
  <p:clrMapOvr>
    <a:masterClrMapping/>
  </p:clrMapOvr>
  <p:hf sldNum="0" hdr="0" dt="0"/>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4ABDBC"/>
                </a:solidFill>
              </a:rPr>
              <a:pPr/>
              <a:t>‹#›</a:t>
            </a:fld>
            <a:endParaRPr lang="en-US" sz="900" dirty="0">
              <a:solidFill>
                <a:srgbClr val="4ABDBC"/>
              </a:solidFill>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366284835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4ABDBC"/>
                </a:solidFill>
              </a:rPr>
              <a:pPr/>
              <a:t>‹#›</a:t>
            </a:fld>
            <a:endParaRPr lang="en-US" sz="900" dirty="0">
              <a:solidFill>
                <a:srgbClr val="4ABDBC"/>
              </a:solidFill>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168558007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solidFill>
              </a:rPr>
              <a:pPr/>
              <a:t>‹#›</a:t>
            </a:fld>
            <a:endParaRPr lang="en-US" sz="900" dirty="0">
              <a:solidFill>
                <a:srgbClr val="F47920"/>
              </a:solidFill>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Click icon to add picture</a:t>
            </a:r>
            <a:endParaRPr lang="en-US" dirty="0"/>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765285291"/>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139178"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4ABDBC"/>
                </a:solidFill>
              </a:rPr>
              <a:pPr/>
              <a:t>‹#›</a:t>
            </a:fld>
            <a:endParaRPr lang="en-US" sz="900" dirty="0">
              <a:solidFill>
                <a:srgbClr val="4ABDBC"/>
              </a:solidFill>
            </a:endParaRPr>
          </a:p>
        </p:txBody>
      </p:sp>
    </p:spTree>
    <p:extLst>
      <p:ext uri="{BB962C8B-B14F-4D97-AF65-F5344CB8AC3E}">
        <p14:creationId xmlns:p14="http://schemas.microsoft.com/office/powerpoint/2010/main" val="510390221"/>
      </p:ext>
    </p:extLst>
  </p:cSld>
  <p:clrMapOvr>
    <a:masterClrMapping/>
  </p:clrMapOvr>
  <p:hf sldNum="0" hdr="0" dt="0"/>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5979256"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4ABDBC"/>
                </a:solidFill>
              </a:rPr>
              <a:pPr/>
              <a:t>‹#›</a:t>
            </a:fld>
            <a:endParaRPr lang="en-US" sz="900" dirty="0">
              <a:solidFill>
                <a:srgbClr val="4ABDBC"/>
              </a:solidFill>
            </a:endParaRPr>
          </a:p>
        </p:txBody>
      </p:sp>
    </p:spTree>
    <p:extLst>
      <p:ext uri="{BB962C8B-B14F-4D97-AF65-F5344CB8AC3E}">
        <p14:creationId xmlns:p14="http://schemas.microsoft.com/office/powerpoint/2010/main" val="1607531948"/>
      </p:ext>
    </p:extLst>
  </p:cSld>
  <p:clrMapOvr>
    <a:masterClrMapping/>
  </p:clrMapOvr>
  <p:hf sldNum="0" hdr="0" dt="0"/>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algn="ctr" defTabSz="914400">
              <a:defRPr/>
            </a:pPr>
            <a:endParaRPr lang="en-US" sz="1333" kern="0" dirty="0">
              <a:solidFill>
                <a:srgbClr val="FFFFFF"/>
              </a:solidFill>
              <a:latin typeface="Open Sans Light"/>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dirty="0"/>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410409018"/>
      </p:ext>
    </p:extLst>
  </p:cSld>
  <p:clrMapOvr>
    <a:masterClrMapping/>
  </p:clrMapOvr>
  <p:hf sldNum="0" hdr="0" dt="0"/>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47920"/>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5" y="5999997"/>
            <a:ext cx="6061552"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4"/>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71B254"/>
                </a:solidFill>
              </a:rPr>
              <a:pPr/>
              <a:t>‹#›</a:t>
            </a:fld>
            <a:endParaRPr lang="en-US" sz="900" dirty="0">
              <a:solidFill>
                <a:srgbClr val="71B254"/>
              </a:solidFill>
            </a:endParaRPr>
          </a:p>
        </p:txBody>
      </p:sp>
    </p:spTree>
    <p:extLst>
      <p:ext uri="{BB962C8B-B14F-4D97-AF65-F5344CB8AC3E}">
        <p14:creationId xmlns:p14="http://schemas.microsoft.com/office/powerpoint/2010/main" val="4199897660"/>
      </p:ext>
    </p:extLst>
  </p:cSld>
  <p:clrMapOvr>
    <a:masterClrMapping/>
  </p:clrMapOvr>
  <p:hf sldNum="0" hdr="0" dt="0"/>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ABDBC"/>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4"/>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3205871230"/>
      </p:ext>
    </p:extLst>
  </p:cSld>
  <p:clrMapOvr>
    <a:masterClrMapping/>
  </p:clrMapOvr>
  <p:hf sldNum="0" hdr="0" dt="0"/>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4"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044C7F">
                    <a:lumMod val="20000"/>
                    <a:lumOff val="80000"/>
                  </a:srgbClr>
                </a:solidFill>
              </a:rPr>
              <a:pPr/>
              <a:t>‹#›</a:t>
            </a:fld>
            <a:endParaRPr lang="en-US" sz="900" dirty="0">
              <a:solidFill>
                <a:srgbClr val="044C7F">
                  <a:lumMod val="20000"/>
                  <a:lumOff val="80000"/>
                </a:srgbClr>
              </a:solidFill>
            </a:endParaRPr>
          </a:p>
        </p:txBody>
      </p:sp>
    </p:spTree>
    <p:extLst>
      <p:ext uri="{BB962C8B-B14F-4D97-AF65-F5344CB8AC3E}">
        <p14:creationId xmlns:p14="http://schemas.microsoft.com/office/powerpoint/2010/main" val="223109622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dirty="0"/>
              <a:t>Insert Source Info</a:t>
            </a:r>
          </a:p>
        </p:txBody>
      </p:sp>
      <p:pic>
        <p:nvPicPr>
          <p:cNvPr id="15" name="Picture 14"/>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1"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F47920">
                    <a:lumMod val="40000"/>
                    <a:lumOff val="60000"/>
                  </a:srgbClr>
                </a:solidFill>
              </a:rPr>
              <a:pPr/>
              <a:t>‹#›</a:t>
            </a:fld>
            <a:endParaRPr lang="en-US" sz="900" dirty="0">
              <a:solidFill>
                <a:srgbClr val="F47920">
                  <a:lumMod val="40000"/>
                  <a:lumOff val="60000"/>
                </a:srgbClr>
              </a:solidFill>
            </a:endParaRPr>
          </a:p>
        </p:txBody>
      </p:sp>
    </p:spTree>
    <p:extLst>
      <p:ext uri="{BB962C8B-B14F-4D97-AF65-F5344CB8AC3E}">
        <p14:creationId xmlns:p14="http://schemas.microsoft.com/office/powerpoint/2010/main" val="3258219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4ABDBC">
                    <a:lumMod val="40000"/>
                    <a:lumOff val="60000"/>
                  </a:srgbClr>
                </a:solidFill>
              </a:rPr>
              <a:pPr/>
              <a:t>‹#›</a:t>
            </a:fld>
            <a:endParaRPr lang="en-US" sz="900" dirty="0">
              <a:solidFill>
                <a:srgbClr val="4ABDBC">
                  <a:lumMod val="40000"/>
                  <a:lumOff val="60000"/>
                </a:srgbClr>
              </a:solidFill>
            </a:endParaRPr>
          </a:p>
        </p:txBody>
      </p:sp>
    </p:spTree>
    <p:extLst>
      <p:ext uri="{BB962C8B-B14F-4D97-AF65-F5344CB8AC3E}">
        <p14:creationId xmlns:p14="http://schemas.microsoft.com/office/powerpoint/2010/main" val="20576622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71B254">
                    <a:lumMod val="40000"/>
                    <a:lumOff val="60000"/>
                  </a:srgbClr>
                </a:solidFill>
              </a:rPr>
              <a:pPr/>
              <a:t>‹#›</a:t>
            </a:fld>
            <a:endParaRPr lang="en-US" sz="900" dirty="0">
              <a:solidFill>
                <a:srgbClr val="71B254">
                  <a:lumMod val="40000"/>
                  <a:lumOff val="60000"/>
                </a:srgbClr>
              </a:solidFill>
            </a:endParaRPr>
          </a:p>
        </p:txBody>
      </p:sp>
    </p:spTree>
    <p:extLst>
      <p:ext uri="{BB962C8B-B14F-4D97-AF65-F5344CB8AC3E}">
        <p14:creationId xmlns:p14="http://schemas.microsoft.com/office/powerpoint/2010/main" val="248142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dirty="0"/>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dirty="0"/>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dirty="0"/>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dirty="0"/>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dirty="0"/>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dirty="0"/>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dirty="0"/>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90D8D-6BA0-418D-AFED-C65293F70DA0}" type="slidenum">
              <a:rPr lang="en-US" sz="900" smtClean="0">
                <a:solidFill>
                  <a:srgbClr val="5F5A9D">
                    <a:lumMod val="40000"/>
                    <a:lumOff val="60000"/>
                  </a:srgbClr>
                </a:solidFill>
              </a:rPr>
              <a:pPr/>
              <a:t>‹#›</a:t>
            </a:fld>
            <a:endParaRPr lang="en-US" sz="900" dirty="0">
              <a:solidFill>
                <a:srgbClr val="5F5A9D">
                  <a:lumMod val="40000"/>
                  <a:lumOff val="60000"/>
                </a:srgbClr>
              </a:solidFill>
            </a:endParaRPr>
          </a:p>
        </p:txBody>
      </p:sp>
    </p:spTree>
    <p:extLst>
      <p:ext uri="{BB962C8B-B14F-4D97-AF65-F5344CB8AC3E}">
        <p14:creationId xmlns:p14="http://schemas.microsoft.com/office/powerpoint/2010/main" val="6043251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267291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Lato" charset="0"/>
              </a:defRPr>
            </a:lvl1pPr>
          </a:lstStyle>
          <a:p>
            <a:fld id="{6736871A-DC94-47DB-98C8-DDDD4D8189ED}" type="datetime1">
              <a:rPr lang="en-US" smtClean="0">
                <a:solidFill>
                  <a:prstClr val="black">
                    <a:tint val="75000"/>
                  </a:prstClr>
                </a:solidFill>
              </a:rPr>
              <a:pPr/>
              <a:t>12/9/2020</a:t>
            </a:fld>
            <a:endParaRPr lang="en-US" dirty="0">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Lato" charset="0"/>
              </a:defRPr>
            </a:lvl1pPr>
          </a:lstStyle>
          <a:p>
            <a:r>
              <a:rPr lang="en-US" dirty="0">
                <a:solidFill>
                  <a:prstClr val="black">
                    <a:tint val="75000"/>
                  </a:prstClr>
                </a:solidFill>
              </a:rPr>
              <a:t>CONFIDENTIAL- NOT FOR CITATION OR DISSEMINATION</a:t>
            </a:r>
          </a:p>
        </p:txBody>
      </p:sp>
      <p:sp>
        <p:nvSpPr>
          <p:cNvPr id="6" name="Slide Number Placeholder 5"/>
          <p:cNvSpPr txBox="1">
            <a:spLocks/>
          </p:cNvSpPr>
          <p:nvPr userDrawn="1"/>
        </p:nvSpPr>
        <p:spPr>
          <a:xfrm>
            <a:off x="7010400" y="79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14BFDC1-6623-4AEF-B948-A7E746857E72}" type="slidenum">
              <a:rPr lang="en-US" smtClean="0">
                <a:solidFill>
                  <a:srgbClr val="044C7F"/>
                </a:solidFill>
                <a:ea typeface="MS PGothic" pitchFamily="34" charset="-128"/>
              </a:rPr>
              <a:pPr/>
              <a:t>‹#›</a:t>
            </a:fld>
            <a:endParaRPr lang="en-US" dirty="0">
              <a:solidFill>
                <a:srgbClr val="044C7F"/>
              </a:solidFill>
              <a:ea typeface="MS PGothic" pitchFamily="34" charset="-128"/>
            </a:endParaRPr>
          </a:p>
        </p:txBody>
      </p:sp>
    </p:spTree>
    <p:extLst>
      <p:ext uri="{BB962C8B-B14F-4D97-AF65-F5344CB8AC3E}">
        <p14:creationId xmlns:p14="http://schemas.microsoft.com/office/powerpoint/2010/main" val="212229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slideLayout" Target="../slideLayouts/slideLayout64.xml"/><Relationship Id="rId26" Type="http://schemas.openxmlformats.org/officeDocument/2006/relationships/slideLayout" Target="../slideLayouts/slideLayout72.xml"/><Relationship Id="rId39" Type="http://schemas.openxmlformats.org/officeDocument/2006/relationships/slideLayout" Target="../slideLayouts/slideLayout85.xml"/><Relationship Id="rId3" Type="http://schemas.openxmlformats.org/officeDocument/2006/relationships/slideLayout" Target="../slideLayouts/slideLayout49.xml"/><Relationship Id="rId21" Type="http://schemas.openxmlformats.org/officeDocument/2006/relationships/slideLayout" Target="../slideLayouts/slideLayout67.xml"/><Relationship Id="rId34" Type="http://schemas.openxmlformats.org/officeDocument/2006/relationships/slideLayout" Target="../slideLayouts/slideLayout80.xml"/><Relationship Id="rId42" Type="http://schemas.openxmlformats.org/officeDocument/2006/relationships/slideLayout" Target="../slideLayouts/slideLayout88.xml"/><Relationship Id="rId47" Type="http://schemas.openxmlformats.org/officeDocument/2006/relationships/theme" Target="../theme/theme2.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5" Type="http://schemas.openxmlformats.org/officeDocument/2006/relationships/slideLayout" Target="../slideLayouts/slideLayout71.xml"/><Relationship Id="rId33" Type="http://schemas.openxmlformats.org/officeDocument/2006/relationships/slideLayout" Target="../slideLayouts/slideLayout79.xml"/><Relationship Id="rId38" Type="http://schemas.openxmlformats.org/officeDocument/2006/relationships/slideLayout" Target="../slideLayouts/slideLayout84.xml"/><Relationship Id="rId46" Type="http://schemas.openxmlformats.org/officeDocument/2006/relationships/slideLayout" Target="../slideLayouts/slideLayout92.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slideLayout" Target="../slideLayouts/slideLayout66.xml"/><Relationship Id="rId29" Type="http://schemas.openxmlformats.org/officeDocument/2006/relationships/slideLayout" Target="../slideLayouts/slideLayout75.xml"/><Relationship Id="rId41" Type="http://schemas.openxmlformats.org/officeDocument/2006/relationships/slideLayout" Target="../slideLayouts/slideLayout87.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24" Type="http://schemas.openxmlformats.org/officeDocument/2006/relationships/slideLayout" Target="../slideLayouts/slideLayout70.xml"/><Relationship Id="rId32" Type="http://schemas.openxmlformats.org/officeDocument/2006/relationships/slideLayout" Target="../slideLayouts/slideLayout78.xml"/><Relationship Id="rId37" Type="http://schemas.openxmlformats.org/officeDocument/2006/relationships/slideLayout" Target="../slideLayouts/slideLayout83.xml"/><Relationship Id="rId40" Type="http://schemas.openxmlformats.org/officeDocument/2006/relationships/slideLayout" Target="../slideLayouts/slideLayout86.xml"/><Relationship Id="rId45" Type="http://schemas.openxmlformats.org/officeDocument/2006/relationships/slideLayout" Target="../slideLayouts/slideLayout91.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23" Type="http://schemas.openxmlformats.org/officeDocument/2006/relationships/slideLayout" Target="../slideLayouts/slideLayout69.xml"/><Relationship Id="rId28" Type="http://schemas.openxmlformats.org/officeDocument/2006/relationships/slideLayout" Target="../slideLayouts/slideLayout74.xml"/><Relationship Id="rId36" Type="http://schemas.openxmlformats.org/officeDocument/2006/relationships/slideLayout" Target="../slideLayouts/slideLayout82.xml"/><Relationship Id="rId10" Type="http://schemas.openxmlformats.org/officeDocument/2006/relationships/slideLayout" Target="../slideLayouts/slideLayout56.xml"/><Relationship Id="rId19" Type="http://schemas.openxmlformats.org/officeDocument/2006/relationships/slideLayout" Target="../slideLayouts/slideLayout65.xml"/><Relationship Id="rId31" Type="http://schemas.openxmlformats.org/officeDocument/2006/relationships/slideLayout" Target="../slideLayouts/slideLayout77.xml"/><Relationship Id="rId44" Type="http://schemas.openxmlformats.org/officeDocument/2006/relationships/slideLayout" Target="../slideLayouts/slideLayout90.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 Id="rId22" Type="http://schemas.openxmlformats.org/officeDocument/2006/relationships/slideLayout" Target="../slideLayouts/slideLayout68.xml"/><Relationship Id="rId27" Type="http://schemas.openxmlformats.org/officeDocument/2006/relationships/slideLayout" Target="../slideLayouts/slideLayout73.xml"/><Relationship Id="rId30" Type="http://schemas.openxmlformats.org/officeDocument/2006/relationships/slideLayout" Target="../slideLayouts/slideLayout76.xml"/><Relationship Id="rId35" Type="http://schemas.openxmlformats.org/officeDocument/2006/relationships/slideLayout" Target="../slideLayouts/slideLayout81.xml"/><Relationship Id="rId43"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751" r:id="rId20"/>
    <p:sldLayoutId id="2147483796" r:id="rId21"/>
    <p:sldLayoutId id="2147483797" r:id="rId22"/>
    <p:sldLayoutId id="2147483722" r:id="rId23"/>
    <p:sldLayoutId id="2147483763" r:id="rId24"/>
    <p:sldLayoutId id="2147483791" r:id="rId25"/>
    <p:sldLayoutId id="2147483750"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806" r:id="rId38"/>
    <p:sldLayoutId id="2147483805" r:id="rId39"/>
    <p:sldLayoutId id="2147483792" r:id="rId40"/>
    <p:sldLayoutId id="2147483793" r:id="rId41"/>
    <p:sldLayoutId id="2147483794" r:id="rId42"/>
    <p:sldLayoutId id="2147483795" r:id="rId43"/>
    <p:sldLayoutId id="2147483767" r:id="rId44"/>
    <p:sldLayoutId id="2147483803" r:id="rId45"/>
    <p:sldLayoutId id="2147483804" r:id="rId46"/>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63293672"/>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 id="2147483824" r:id="rId17"/>
    <p:sldLayoutId id="2147483825" r:id="rId18"/>
    <p:sldLayoutId id="2147483826" r:id="rId19"/>
    <p:sldLayoutId id="2147483827" r:id="rId20"/>
    <p:sldLayoutId id="2147483828" r:id="rId21"/>
    <p:sldLayoutId id="2147483829" r:id="rId22"/>
    <p:sldLayoutId id="2147483830" r:id="rId23"/>
    <p:sldLayoutId id="2147483831" r:id="rId24"/>
    <p:sldLayoutId id="2147483832" r:id="rId25"/>
    <p:sldLayoutId id="2147483833" r:id="rId26"/>
    <p:sldLayoutId id="2147483834" r:id="rId27"/>
    <p:sldLayoutId id="2147483835" r:id="rId28"/>
    <p:sldLayoutId id="2147483836" r:id="rId29"/>
    <p:sldLayoutId id="2147483837" r:id="rId30"/>
    <p:sldLayoutId id="2147483838" r:id="rId31"/>
    <p:sldLayoutId id="2147483839" r:id="rId32"/>
    <p:sldLayoutId id="2147483840" r:id="rId33"/>
    <p:sldLayoutId id="2147483841" r:id="rId34"/>
    <p:sldLayoutId id="2147483842" r:id="rId35"/>
    <p:sldLayoutId id="2147483843" r:id="rId36"/>
    <p:sldLayoutId id="2147483844" r:id="rId37"/>
    <p:sldLayoutId id="2147483845" r:id="rId38"/>
    <p:sldLayoutId id="2147483846" r:id="rId39"/>
    <p:sldLayoutId id="2147483847" r:id="rId40"/>
    <p:sldLayoutId id="2147483848" r:id="rId41"/>
    <p:sldLayoutId id="2147483849" r:id="rId42"/>
    <p:sldLayoutId id="2147483850" r:id="rId43"/>
    <p:sldLayoutId id="2147483851" r:id="rId44"/>
    <p:sldLayoutId id="2147483852" r:id="rId45"/>
    <p:sldLayoutId id="2147483853" r:id="rId46"/>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9A3608-9A87-4BA5-A889-F6399D2531DA}"/>
              </a:ext>
            </a:extLst>
          </p:cNvPr>
          <p:cNvSpPr>
            <a:spLocks noGrp="1"/>
          </p:cNvSpPr>
          <p:nvPr>
            <p:ph type="ctrTitle"/>
          </p:nvPr>
        </p:nvSpPr>
        <p:spPr>
          <a:xfrm>
            <a:off x="627435" y="1382780"/>
            <a:ext cx="8215940" cy="1310198"/>
          </a:xfrm>
        </p:spPr>
        <p:txBody>
          <a:bodyPr>
            <a:normAutofit fontScale="90000"/>
          </a:bodyPr>
          <a:lstStyle/>
          <a:p>
            <a:r>
              <a:rPr lang="en-US" dirty="0"/>
              <a:t>2020 Commonwealth Fund International Health Policy Survey</a:t>
            </a:r>
          </a:p>
        </p:txBody>
      </p:sp>
      <p:sp>
        <p:nvSpPr>
          <p:cNvPr id="4" name="Text Placeholder 3">
            <a:extLst>
              <a:ext uri="{FF2B5EF4-FFF2-40B4-BE49-F238E27FC236}">
                <a16:creationId xmlns:a16="http://schemas.microsoft.com/office/drawing/2014/main" id="{C2F76ADA-1980-4453-ABE8-134CC8DE375A}"/>
              </a:ext>
            </a:extLst>
          </p:cNvPr>
          <p:cNvSpPr>
            <a:spLocks noGrp="1"/>
          </p:cNvSpPr>
          <p:nvPr>
            <p:ph type="body" sz="quarter" idx="10"/>
          </p:nvPr>
        </p:nvSpPr>
        <p:spPr>
          <a:xfrm>
            <a:off x="627435" y="3270684"/>
            <a:ext cx="7932365" cy="2037916"/>
          </a:xfrm>
        </p:spPr>
        <p:txBody>
          <a:bodyPr>
            <a:noAutofit/>
          </a:bodyPr>
          <a:lstStyle/>
          <a:p>
            <a:r>
              <a:rPr lang="en-US" sz="2000" dirty="0" err="1"/>
              <a:t>Chartpack</a:t>
            </a:r>
            <a:r>
              <a:rPr lang="en-US" sz="2000" dirty="0"/>
              <a:t> for: Michelle M. Doty, Roosa S. Tikkanen, Molly FitzGerald, Katharine Fields, and Reginald D. Williams II, “Income-Related Inequality in Affordability and Access to Primary Care in Eleven High-Income Countries,” </a:t>
            </a:r>
            <a:r>
              <a:rPr lang="en-US" sz="2000" i="1" dirty="0"/>
              <a:t>Health Affairs,</a:t>
            </a:r>
            <a:r>
              <a:rPr lang="en-US" sz="2000" dirty="0"/>
              <a:t> published online Dec. 9, 2020.</a:t>
            </a:r>
          </a:p>
        </p:txBody>
      </p:sp>
    </p:spTree>
    <p:extLst>
      <p:ext uri="{BB962C8B-B14F-4D97-AF65-F5344CB8AC3E}">
        <p14:creationId xmlns:p14="http://schemas.microsoft.com/office/powerpoint/2010/main" val="1873840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F106CDC1-8ABF-48C3-AF7C-17DCD59FFC5C}"/>
              </a:ext>
            </a:extLst>
          </p:cNvPr>
          <p:cNvSpPr>
            <a:spLocks noGrp="1"/>
          </p:cNvSpPr>
          <p:nvPr>
            <p:ph type="body" sz="quarter" idx="21"/>
          </p:nvPr>
        </p:nvSpPr>
        <p:spPr>
          <a:xfrm>
            <a:off x="2286000" y="5943600"/>
            <a:ext cx="6217920" cy="777375"/>
          </a:xfrm>
        </p:spPr>
        <p:txBody>
          <a:bodyPr anchor="b" anchorCtr="0">
            <a:normAutofit/>
          </a:bodyPr>
          <a:lstStyle/>
          <a:p>
            <a:r>
              <a:rPr lang="en-US" sz="800" dirty="0"/>
              <a:t>Definition: In the past 12 months, “always” or “usually” been worried or stressed about having enough food and/or having enough money to pay your rent or mortgage.</a:t>
            </a:r>
          </a:p>
          <a:p>
            <a:r>
              <a:rPr lang="en-US" sz="800" dirty="0"/>
              <a:t>Source: Michelle M. Doty, Roosa Tikkanen, Molly FitzGerald, Katharine Fields, and Reginald D. Williams II, “Income-Related Inequalities in Affordability and Access to Primary Care in Eleven High-Income Countries,” </a:t>
            </a:r>
            <a:r>
              <a:rPr lang="en-US" sz="800" i="1" dirty="0"/>
              <a:t>Health Affairs,</a:t>
            </a:r>
            <a:r>
              <a:rPr lang="en-US" sz="800" dirty="0"/>
              <a:t> published online Dec. 9, 2020.</a:t>
            </a:r>
          </a:p>
        </p:txBody>
      </p:sp>
      <p:sp>
        <p:nvSpPr>
          <p:cNvPr id="7" name="Subtitle 6">
            <a:extLst>
              <a:ext uri="{FF2B5EF4-FFF2-40B4-BE49-F238E27FC236}">
                <a16:creationId xmlns:a16="http://schemas.microsoft.com/office/drawing/2014/main" id="{5CF47FA3-CD5C-401A-B12B-3B5AAB406A0F}"/>
              </a:ext>
            </a:extLst>
          </p:cNvPr>
          <p:cNvSpPr>
            <a:spLocks noGrp="1"/>
          </p:cNvSpPr>
          <p:nvPr>
            <p:ph type="subTitle" idx="1"/>
          </p:nvPr>
        </p:nvSpPr>
        <p:spPr>
          <a:xfrm>
            <a:off x="640080" y="228600"/>
            <a:ext cx="8091114" cy="201168"/>
          </a:xfrm>
        </p:spPr>
        <p:txBody>
          <a:bodyPr/>
          <a:lstStyle/>
          <a:p>
            <a:r>
              <a:rPr lang="en-US" dirty="0"/>
              <a:t>A Population at Risk</a:t>
            </a:r>
          </a:p>
        </p:txBody>
      </p:sp>
      <p:sp>
        <p:nvSpPr>
          <p:cNvPr id="10" name="Title 9">
            <a:extLst>
              <a:ext uri="{FF2B5EF4-FFF2-40B4-BE49-F238E27FC236}">
                <a16:creationId xmlns:a16="http://schemas.microsoft.com/office/drawing/2014/main" id="{76782ECF-E706-4B55-B14E-2CF753C1A1A7}"/>
              </a:ext>
            </a:extLst>
          </p:cNvPr>
          <p:cNvSpPr>
            <a:spLocks noGrp="1"/>
          </p:cNvSpPr>
          <p:nvPr>
            <p:ph type="ctrTitle"/>
          </p:nvPr>
        </p:nvSpPr>
        <p:spPr>
          <a:xfrm>
            <a:off x="640080" y="685800"/>
            <a:ext cx="8091114" cy="1185034"/>
          </a:xfrm>
        </p:spPr>
        <p:txBody>
          <a:bodyPr>
            <a:normAutofit/>
          </a:bodyPr>
          <a:lstStyle/>
          <a:p>
            <a:r>
              <a:rPr lang="en-US" sz="2800" dirty="0"/>
              <a:t>More Than One-Quarter of U.S. Adults </a:t>
            </a:r>
            <a:br>
              <a:rPr lang="en-US" sz="2800" dirty="0"/>
            </a:br>
            <a:r>
              <a:rPr lang="en-US" sz="2800" dirty="0"/>
              <a:t>with Lower Income Experienced Material Hardships in the Past Year</a:t>
            </a:r>
          </a:p>
        </p:txBody>
      </p:sp>
      <p:graphicFrame>
        <p:nvGraphicFramePr>
          <p:cNvPr id="13" name="Content Placeholder 6">
            <a:extLst>
              <a:ext uri="{FF2B5EF4-FFF2-40B4-BE49-F238E27FC236}">
                <a16:creationId xmlns:a16="http://schemas.microsoft.com/office/drawing/2014/main" id="{BB4B87F3-FDEE-4500-BCD9-DD98B0C32A84}"/>
              </a:ext>
            </a:extLst>
          </p:cNvPr>
          <p:cNvGraphicFramePr>
            <a:graphicFrameLocks/>
          </p:cNvGraphicFramePr>
          <p:nvPr>
            <p:extLst>
              <p:ext uri="{D42A27DB-BD31-4B8C-83A1-F6EECF244321}">
                <p14:modId xmlns:p14="http://schemas.microsoft.com/office/powerpoint/2010/main" val="1357865126"/>
              </p:ext>
            </p:extLst>
          </p:nvPr>
        </p:nvGraphicFramePr>
        <p:xfrm>
          <a:off x="322635" y="1976029"/>
          <a:ext cx="8262566" cy="3709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676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F106CDC1-8ABF-48C3-AF7C-17DCD59FFC5C}"/>
              </a:ext>
            </a:extLst>
          </p:cNvPr>
          <p:cNvSpPr>
            <a:spLocks noGrp="1"/>
          </p:cNvSpPr>
          <p:nvPr>
            <p:ph type="body" sz="quarter" idx="21"/>
          </p:nvPr>
        </p:nvSpPr>
        <p:spPr>
          <a:xfrm>
            <a:off x="2286000" y="5943600"/>
            <a:ext cx="6217920" cy="777375"/>
          </a:xfrm>
        </p:spPr>
        <p:txBody>
          <a:bodyPr anchor="b" anchorCtr="0">
            <a:normAutofit/>
          </a:bodyPr>
          <a:lstStyle/>
          <a:p>
            <a:r>
              <a:rPr lang="en-US" sz="800" dirty="0"/>
              <a:t>Definition: Ever been told by a doctor that you have/had depression, anxiety or other mental health conditions. Excludes those “no longer treating this condition.” Note: Asterisks indicate where percentage-point differences between lower-income and higher-income adults were significant at p&lt;.05 or better (*).</a:t>
            </a:r>
          </a:p>
          <a:p>
            <a:r>
              <a:rPr lang="en-US" sz="800" dirty="0"/>
              <a:t>Source: Michelle M. Doty, Roosa Tikkanen, Molly FitzGerald, Katharine Fields, and Reginald D. Williams II, “Income-Related Inequalities in Affordability and Access to Primary Care in Eleven High-Income Countries,” </a:t>
            </a:r>
            <a:r>
              <a:rPr lang="en-US" sz="800" i="1" dirty="0"/>
              <a:t>Health Affairs,</a:t>
            </a:r>
            <a:r>
              <a:rPr lang="en-US" sz="800" dirty="0"/>
              <a:t> published online Dec. 9, 2020.</a:t>
            </a:r>
          </a:p>
        </p:txBody>
      </p:sp>
      <p:sp>
        <p:nvSpPr>
          <p:cNvPr id="7" name="Subtitle 6">
            <a:extLst>
              <a:ext uri="{FF2B5EF4-FFF2-40B4-BE49-F238E27FC236}">
                <a16:creationId xmlns:a16="http://schemas.microsoft.com/office/drawing/2014/main" id="{5CF47FA3-CD5C-401A-B12B-3B5AAB406A0F}"/>
              </a:ext>
            </a:extLst>
          </p:cNvPr>
          <p:cNvSpPr>
            <a:spLocks noGrp="1"/>
          </p:cNvSpPr>
          <p:nvPr>
            <p:ph type="subTitle" idx="1"/>
          </p:nvPr>
        </p:nvSpPr>
        <p:spPr>
          <a:xfrm>
            <a:off x="640080" y="228600"/>
            <a:ext cx="8091114" cy="201168"/>
          </a:xfrm>
        </p:spPr>
        <p:txBody>
          <a:bodyPr/>
          <a:lstStyle/>
          <a:p>
            <a:r>
              <a:rPr lang="en-US" dirty="0"/>
              <a:t>A Population at Risk</a:t>
            </a:r>
          </a:p>
        </p:txBody>
      </p:sp>
      <p:sp>
        <p:nvSpPr>
          <p:cNvPr id="10" name="Title 9">
            <a:extLst>
              <a:ext uri="{FF2B5EF4-FFF2-40B4-BE49-F238E27FC236}">
                <a16:creationId xmlns:a16="http://schemas.microsoft.com/office/drawing/2014/main" id="{76782ECF-E706-4B55-B14E-2CF753C1A1A7}"/>
              </a:ext>
            </a:extLst>
          </p:cNvPr>
          <p:cNvSpPr>
            <a:spLocks noGrp="1"/>
          </p:cNvSpPr>
          <p:nvPr>
            <p:ph type="ctrTitle"/>
          </p:nvPr>
        </p:nvSpPr>
        <p:spPr>
          <a:xfrm>
            <a:off x="640080" y="685800"/>
            <a:ext cx="8091114" cy="1185034"/>
          </a:xfrm>
        </p:spPr>
        <p:txBody>
          <a:bodyPr>
            <a:normAutofit/>
          </a:bodyPr>
          <a:lstStyle/>
          <a:p>
            <a:r>
              <a:rPr lang="en-US" sz="2800" dirty="0"/>
              <a:t>More Than One-Third of Lower-Income </a:t>
            </a:r>
            <a:br>
              <a:rPr lang="en-US" sz="2800" dirty="0"/>
            </a:br>
            <a:r>
              <a:rPr lang="en-US" sz="2800" dirty="0"/>
              <a:t>U.S. Adults Reported Anxiety, Depression, or Other Mental Health Conditions</a:t>
            </a:r>
          </a:p>
        </p:txBody>
      </p:sp>
      <p:graphicFrame>
        <p:nvGraphicFramePr>
          <p:cNvPr id="13" name="Content Placeholder 6">
            <a:extLst>
              <a:ext uri="{FF2B5EF4-FFF2-40B4-BE49-F238E27FC236}">
                <a16:creationId xmlns:a16="http://schemas.microsoft.com/office/drawing/2014/main" id="{BB4B87F3-FDEE-4500-BCD9-DD98B0C32A84}"/>
              </a:ext>
            </a:extLst>
          </p:cNvPr>
          <p:cNvGraphicFramePr>
            <a:graphicFrameLocks/>
          </p:cNvGraphicFramePr>
          <p:nvPr>
            <p:extLst>
              <p:ext uri="{D42A27DB-BD31-4B8C-83A1-F6EECF244321}">
                <p14:modId xmlns:p14="http://schemas.microsoft.com/office/powerpoint/2010/main" val="4120198768"/>
              </p:ext>
            </p:extLst>
          </p:nvPr>
        </p:nvGraphicFramePr>
        <p:xfrm>
          <a:off x="322635" y="1976029"/>
          <a:ext cx="8262566" cy="3709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5182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1"/>
          </p:nvPr>
        </p:nvSpPr>
        <p:spPr>
          <a:xfrm>
            <a:off x="2286000" y="5943600"/>
            <a:ext cx="6217920" cy="777375"/>
          </a:xfrm>
        </p:spPr>
        <p:txBody>
          <a:bodyPr anchor="b" anchorCtr="0">
            <a:normAutofit/>
          </a:bodyPr>
          <a:lstStyle/>
          <a:p>
            <a:r>
              <a:rPr lang="en-US" sz="800" dirty="0"/>
              <a:t>Definition: Skipped needed doctor visits, tests, treatments, follow-up, or prescription medicines because of cost, past year. </a:t>
            </a:r>
            <a:br>
              <a:rPr lang="en-US" sz="800" dirty="0"/>
            </a:br>
            <a:r>
              <a:rPr lang="en-US" sz="800" dirty="0"/>
              <a:t>Note: Asterisks indicate where percentage-point differences between lower-income and higher-income adults were significant at p&lt;.05 or better (*).</a:t>
            </a:r>
          </a:p>
          <a:p>
            <a:r>
              <a:rPr lang="en-US" sz="800" dirty="0"/>
              <a:t>Source: Michelle M. Doty, Roosa Tikkanen, Molly FitzGerald, Katharine Fields, and Reginald D. Williams II, “Income-Related Inequalities in Affordability and Access to Primary Care in Eleven High-Income Countries,” </a:t>
            </a:r>
            <a:r>
              <a:rPr lang="en-US" sz="800" i="1" dirty="0"/>
              <a:t>Health Affairs,</a:t>
            </a:r>
            <a:r>
              <a:rPr lang="en-US" sz="800" dirty="0"/>
              <a:t> published online Dec. 9, 2020.</a:t>
            </a:r>
          </a:p>
        </p:txBody>
      </p:sp>
      <p:sp>
        <p:nvSpPr>
          <p:cNvPr id="4" name="Subtitle 3"/>
          <p:cNvSpPr>
            <a:spLocks noGrp="1"/>
          </p:cNvSpPr>
          <p:nvPr>
            <p:ph type="subTitle" idx="1"/>
          </p:nvPr>
        </p:nvSpPr>
        <p:spPr>
          <a:xfrm>
            <a:off x="640080" y="228600"/>
            <a:ext cx="8091114" cy="201168"/>
          </a:xfrm>
        </p:spPr>
        <p:txBody>
          <a:bodyPr>
            <a:normAutofit/>
          </a:bodyPr>
          <a:lstStyle/>
          <a:p>
            <a:r>
              <a:rPr lang="en-US" dirty="0"/>
              <a:t>Affordability of Care</a:t>
            </a:r>
          </a:p>
        </p:txBody>
      </p:sp>
      <p:sp>
        <p:nvSpPr>
          <p:cNvPr id="5" name="Title 4"/>
          <p:cNvSpPr>
            <a:spLocks noGrp="1"/>
          </p:cNvSpPr>
          <p:nvPr>
            <p:ph type="ctrTitle"/>
          </p:nvPr>
        </p:nvSpPr>
        <p:spPr>
          <a:xfrm>
            <a:off x="640080" y="685800"/>
            <a:ext cx="8458200" cy="1280889"/>
          </a:xfrm>
        </p:spPr>
        <p:txBody>
          <a:bodyPr>
            <a:noAutofit/>
          </a:bodyPr>
          <a:lstStyle/>
          <a:p>
            <a:r>
              <a:rPr lang="en-US" sz="2800" dirty="0"/>
              <a:t>Half of U.S. Adults with Lower Income Skipped Needed Medical Care or Did Not Fill Prescriptions Because of Cost in Past Year </a:t>
            </a:r>
          </a:p>
        </p:txBody>
      </p:sp>
      <p:graphicFrame>
        <p:nvGraphicFramePr>
          <p:cNvPr id="25" name="Content Placeholder 6">
            <a:extLst>
              <a:ext uri="{FF2B5EF4-FFF2-40B4-BE49-F238E27FC236}">
                <a16:creationId xmlns:a16="http://schemas.microsoft.com/office/drawing/2014/main" id="{13A89879-A44C-4AA9-B215-85BC941F0D43}"/>
              </a:ext>
            </a:extLst>
          </p:cNvPr>
          <p:cNvGraphicFramePr>
            <a:graphicFrameLocks/>
          </p:cNvGraphicFramePr>
          <p:nvPr>
            <p:extLst>
              <p:ext uri="{D42A27DB-BD31-4B8C-83A1-F6EECF244321}">
                <p14:modId xmlns:p14="http://schemas.microsoft.com/office/powerpoint/2010/main" val="346328947"/>
              </p:ext>
            </p:extLst>
          </p:nvPr>
        </p:nvGraphicFramePr>
        <p:xfrm>
          <a:off x="322635" y="1976029"/>
          <a:ext cx="8262566" cy="3709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9481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1"/>
          </p:nvPr>
        </p:nvSpPr>
        <p:spPr>
          <a:xfrm>
            <a:off x="2286000" y="5943600"/>
            <a:ext cx="6217920" cy="777375"/>
          </a:xfrm>
        </p:spPr>
        <p:txBody>
          <a:bodyPr anchor="b" anchorCtr="0">
            <a:normAutofit/>
          </a:bodyPr>
          <a:lstStyle/>
          <a:p>
            <a:r>
              <a:rPr lang="en-US" sz="800" dirty="0"/>
              <a:t>Definition: Had serious problems paying or unable to pay your medical bills in the past year. Note: Asterisks indicate where percentage-point differences between lower-income and higher-income adults were significant at p&lt;.05 or better (*).</a:t>
            </a:r>
          </a:p>
          <a:p>
            <a:r>
              <a:rPr lang="en-US" sz="800" dirty="0"/>
              <a:t>Source: Michelle M. Doty, Roosa Tikkanen, Molly FitzGerald, Katharine Fields, and Reginald D. Williams II, “Income-Related Inequalities in Affordability and Access to Primary Care in Eleven High-Income Countries,” </a:t>
            </a:r>
            <a:r>
              <a:rPr lang="en-US" sz="800" i="1" dirty="0"/>
              <a:t>Health Affairs,</a:t>
            </a:r>
            <a:r>
              <a:rPr lang="en-US" sz="800" dirty="0"/>
              <a:t> published online Dec. 9, 2020.</a:t>
            </a:r>
          </a:p>
        </p:txBody>
      </p:sp>
      <p:sp>
        <p:nvSpPr>
          <p:cNvPr id="4" name="Subtitle 3"/>
          <p:cNvSpPr>
            <a:spLocks noGrp="1"/>
          </p:cNvSpPr>
          <p:nvPr>
            <p:ph type="subTitle" idx="1"/>
          </p:nvPr>
        </p:nvSpPr>
        <p:spPr>
          <a:xfrm>
            <a:off x="640080" y="228600"/>
            <a:ext cx="8091114" cy="201168"/>
          </a:xfrm>
        </p:spPr>
        <p:txBody>
          <a:bodyPr>
            <a:normAutofit/>
          </a:bodyPr>
          <a:lstStyle/>
          <a:p>
            <a:r>
              <a:rPr lang="en-US" dirty="0"/>
              <a:t>Affordability of Care</a:t>
            </a:r>
          </a:p>
        </p:txBody>
      </p:sp>
      <p:sp>
        <p:nvSpPr>
          <p:cNvPr id="5" name="Title 4"/>
          <p:cNvSpPr>
            <a:spLocks noGrp="1"/>
          </p:cNvSpPr>
          <p:nvPr>
            <p:ph type="ctrTitle"/>
          </p:nvPr>
        </p:nvSpPr>
        <p:spPr>
          <a:xfrm>
            <a:off x="640080" y="685800"/>
            <a:ext cx="8229600" cy="822960"/>
          </a:xfrm>
        </p:spPr>
        <p:txBody>
          <a:bodyPr>
            <a:noAutofit/>
          </a:bodyPr>
          <a:lstStyle/>
          <a:p>
            <a:r>
              <a:rPr lang="en-US" sz="2800" dirty="0"/>
              <a:t>Had Problems Paying Medical Bills in </a:t>
            </a:r>
            <a:br>
              <a:rPr lang="en-US" sz="2800" dirty="0"/>
            </a:br>
            <a:r>
              <a:rPr lang="en-US" sz="2800" dirty="0"/>
              <a:t>Past Year </a:t>
            </a:r>
          </a:p>
        </p:txBody>
      </p:sp>
      <p:graphicFrame>
        <p:nvGraphicFramePr>
          <p:cNvPr id="25" name="Content Placeholder 6">
            <a:extLst>
              <a:ext uri="{FF2B5EF4-FFF2-40B4-BE49-F238E27FC236}">
                <a16:creationId xmlns:a16="http://schemas.microsoft.com/office/drawing/2014/main" id="{13A89879-A44C-4AA9-B215-85BC941F0D43}"/>
              </a:ext>
            </a:extLst>
          </p:cNvPr>
          <p:cNvGraphicFramePr>
            <a:graphicFrameLocks/>
          </p:cNvGraphicFramePr>
          <p:nvPr>
            <p:extLst>
              <p:ext uri="{D42A27DB-BD31-4B8C-83A1-F6EECF244321}">
                <p14:modId xmlns:p14="http://schemas.microsoft.com/office/powerpoint/2010/main" val="4232415026"/>
              </p:ext>
            </p:extLst>
          </p:nvPr>
        </p:nvGraphicFramePr>
        <p:xfrm>
          <a:off x="440717" y="1695450"/>
          <a:ext cx="8262566" cy="41668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8950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7AA3C6D-1FE2-4766-B966-8142627BEF54}"/>
              </a:ext>
            </a:extLst>
          </p:cNvPr>
          <p:cNvSpPr/>
          <p:nvPr/>
        </p:nvSpPr>
        <p:spPr>
          <a:xfrm>
            <a:off x="497840" y="5669280"/>
            <a:ext cx="8351520" cy="3385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21"/>
          </p:nvPr>
        </p:nvSpPr>
        <p:spPr>
          <a:xfrm>
            <a:off x="2286000" y="5943600"/>
            <a:ext cx="6217920" cy="777375"/>
          </a:xfrm>
        </p:spPr>
        <p:txBody>
          <a:bodyPr anchor="b" anchorCtr="0">
            <a:normAutofit/>
          </a:bodyPr>
          <a:lstStyle/>
          <a:p>
            <a:r>
              <a:rPr lang="en-US" sz="800" dirty="0"/>
              <a:t>Definition: Last time were sick or needed medical attention, got same- or next-day appointment to see a doctor or a nurse, not including a visit to the hospital. Note: Asterisks indicate where percentage-point differences between lower-income and higher-income adults were significant at p&lt;.05 or better (*).</a:t>
            </a:r>
          </a:p>
          <a:p>
            <a:r>
              <a:rPr lang="en-US" sz="800" dirty="0"/>
              <a:t>Source: Michelle M. Doty, Roosa Tikkanen, Molly FitzGerald, Katharine Fields, and Reginald D. Williams II, “Income-Related Inequalities in Affordability and Access to Primary Care in Eleven High-Income Countries,” </a:t>
            </a:r>
            <a:r>
              <a:rPr lang="en-US" sz="800" i="1" dirty="0"/>
              <a:t>Health Affairs,</a:t>
            </a:r>
            <a:r>
              <a:rPr lang="en-US" sz="800" dirty="0"/>
              <a:t> published online Dec. 9, 2020.</a:t>
            </a:r>
          </a:p>
        </p:txBody>
      </p:sp>
      <p:sp>
        <p:nvSpPr>
          <p:cNvPr id="4" name="Subtitle 3"/>
          <p:cNvSpPr>
            <a:spLocks noGrp="1"/>
          </p:cNvSpPr>
          <p:nvPr>
            <p:ph type="subTitle" idx="1"/>
          </p:nvPr>
        </p:nvSpPr>
        <p:spPr>
          <a:xfrm>
            <a:off x="640080" y="228600"/>
            <a:ext cx="8091114" cy="201168"/>
          </a:xfrm>
        </p:spPr>
        <p:txBody>
          <a:bodyPr>
            <a:normAutofit/>
          </a:bodyPr>
          <a:lstStyle/>
          <a:p>
            <a:r>
              <a:rPr lang="en-US" dirty="0"/>
              <a:t>Access to Primary Care</a:t>
            </a:r>
          </a:p>
        </p:txBody>
      </p:sp>
      <p:sp>
        <p:nvSpPr>
          <p:cNvPr id="5" name="Title 4"/>
          <p:cNvSpPr>
            <a:spLocks noGrp="1"/>
          </p:cNvSpPr>
          <p:nvPr>
            <p:ph type="ctrTitle"/>
          </p:nvPr>
        </p:nvSpPr>
        <p:spPr>
          <a:xfrm>
            <a:off x="640080" y="685800"/>
            <a:ext cx="8229600" cy="822960"/>
          </a:xfrm>
        </p:spPr>
        <p:txBody>
          <a:bodyPr>
            <a:noAutofit/>
          </a:bodyPr>
          <a:lstStyle/>
          <a:p>
            <a:r>
              <a:rPr lang="en-US" sz="2800" dirty="0"/>
              <a:t>Able to Access Same- or Next-Day Appointments When Needed </a:t>
            </a:r>
          </a:p>
        </p:txBody>
      </p:sp>
      <p:graphicFrame>
        <p:nvGraphicFramePr>
          <p:cNvPr id="11" name="Content Placeholder 6">
            <a:extLst>
              <a:ext uri="{FF2B5EF4-FFF2-40B4-BE49-F238E27FC236}">
                <a16:creationId xmlns:a16="http://schemas.microsoft.com/office/drawing/2014/main" id="{55FD3022-1B90-4787-AFF8-2C2BCBD9A688}"/>
              </a:ext>
            </a:extLst>
          </p:cNvPr>
          <p:cNvGraphicFramePr>
            <a:graphicFrameLocks/>
          </p:cNvGraphicFramePr>
          <p:nvPr>
            <p:extLst>
              <p:ext uri="{D42A27DB-BD31-4B8C-83A1-F6EECF244321}">
                <p14:modId xmlns:p14="http://schemas.microsoft.com/office/powerpoint/2010/main" val="1128978358"/>
              </p:ext>
            </p:extLst>
          </p:nvPr>
        </p:nvGraphicFramePr>
        <p:xfrm>
          <a:off x="455982" y="1668256"/>
          <a:ext cx="8262566" cy="41940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912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7AA3C6D-1FE2-4766-B966-8142627BEF54}"/>
              </a:ext>
            </a:extLst>
          </p:cNvPr>
          <p:cNvSpPr/>
          <p:nvPr/>
        </p:nvSpPr>
        <p:spPr>
          <a:xfrm>
            <a:off x="497840" y="5669280"/>
            <a:ext cx="8351520" cy="3385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21"/>
          </p:nvPr>
        </p:nvSpPr>
        <p:spPr>
          <a:xfrm>
            <a:off x="2286000" y="5943600"/>
            <a:ext cx="6217920" cy="777375"/>
          </a:xfrm>
        </p:spPr>
        <p:txBody>
          <a:bodyPr anchor="b" anchorCtr="0">
            <a:normAutofit/>
          </a:bodyPr>
          <a:lstStyle/>
          <a:p>
            <a:r>
              <a:rPr lang="en-US" sz="800" dirty="0"/>
              <a:t>Definition: “Somewhat difficult” or “very difficult” to get medical care in the evenings, on weekends, or holidays without going to the hospital. Excludes those who never needed after-hours care. Note: Asterisks indicate where percentage-point differences between lower-income and higher-income adults were significant at p&lt;.05 or better (*).</a:t>
            </a:r>
          </a:p>
          <a:p>
            <a:r>
              <a:rPr lang="en-US" sz="800" dirty="0"/>
              <a:t>Source: Michelle M. Doty, Roosa Tikkanen, Molly FitzGerald, Katharine Fields, and Reginald D. Williams II, “Income-Related Inequalities in Affordability and Access to Primary Care in Eleven High-Income Countries,” </a:t>
            </a:r>
            <a:r>
              <a:rPr lang="en-US" sz="800" i="1" dirty="0"/>
              <a:t>Health Affairs,</a:t>
            </a:r>
            <a:r>
              <a:rPr lang="en-US" sz="800" dirty="0"/>
              <a:t> published online Dec. 9, 2020.</a:t>
            </a:r>
          </a:p>
        </p:txBody>
      </p:sp>
      <p:sp>
        <p:nvSpPr>
          <p:cNvPr id="4" name="Subtitle 3"/>
          <p:cNvSpPr>
            <a:spLocks noGrp="1"/>
          </p:cNvSpPr>
          <p:nvPr>
            <p:ph type="subTitle" idx="1"/>
          </p:nvPr>
        </p:nvSpPr>
        <p:spPr>
          <a:xfrm>
            <a:off x="640080" y="228600"/>
            <a:ext cx="8091114" cy="201168"/>
          </a:xfrm>
        </p:spPr>
        <p:txBody>
          <a:bodyPr>
            <a:normAutofit/>
          </a:bodyPr>
          <a:lstStyle/>
          <a:p>
            <a:r>
              <a:rPr lang="en-US" dirty="0"/>
              <a:t>Access to Primary Care</a:t>
            </a:r>
          </a:p>
        </p:txBody>
      </p:sp>
      <p:sp>
        <p:nvSpPr>
          <p:cNvPr id="5" name="Title 4"/>
          <p:cNvSpPr>
            <a:spLocks noGrp="1"/>
          </p:cNvSpPr>
          <p:nvPr>
            <p:ph type="ctrTitle"/>
          </p:nvPr>
        </p:nvSpPr>
        <p:spPr>
          <a:xfrm>
            <a:off x="627433" y="645181"/>
            <a:ext cx="8516567" cy="802619"/>
          </a:xfrm>
        </p:spPr>
        <p:txBody>
          <a:bodyPr>
            <a:normAutofit fontScale="90000"/>
          </a:bodyPr>
          <a:lstStyle/>
          <a:p>
            <a:r>
              <a:rPr lang="en-US" sz="3000" dirty="0"/>
              <a:t>Difficult to Access After-Hours Care Without Going to the Hospital</a:t>
            </a:r>
          </a:p>
        </p:txBody>
      </p:sp>
      <p:graphicFrame>
        <p:nvGraphicFramePr>
          <p:cNvPr id="11" name="Content Placeholder 6">
            <a:extLst>
              <a:ext uri="{FF2B5EF4-FFF2-40B4-BE49-F238E27FC236}">
                <a16:creationId xmlns:a16="http://schemas.microsoft.com/office/drawing/2014/main" id="{2CB0AE12-EC01-4797-A021-DA0934825439}"/>
              </a:ext>
            </a:extLst>
          </p:cNvPr>
          <p:cNvGraphicFramePr>
            <a:graphicFrameLocks/>
          </p:cNvGraphicFramePr>
          <p:nvPr>
            <p:extLst>
              <p:ext uri="{D42A27DB-BD31-4B8C-83A1-F6EECF244321}">
                <p14:modId xmlns:p14="http://schemas.microsoft.com/office/powerpoint/2010/main" val="377160090"/>
              </p:ext>
            </p:extLst>
          </p:nvPr>
        </p:nvGraphicFramePr>
        <p:xfrm>
          <a:off x="455982" y="1668256"/>
          <a:ext cx="8262566" cy="41940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3344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7AA3C6D-1FE2-4766-B966-8142627BEF54}"/>
              </a:ext>
            </a:extLst>
          </p:cNvPr>
          <p:cNvSpPr/>
          <p:nvPr/>
        </p:nvSpPr>
        <p:spPr>
          <a:xfrm>
            <a:off x="497840" y="5669280"/>
            <a:ext cx="8351520" cy="3385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21"/>
          </p:nvPr>
        </p:nvSpPr>
        <p:spPr>
          <a:xfrm>
            <a:off x="2286000" y="5852160"/>
            <a:ext cx="6263640" cy="868680"/>
          </a:xfrm>
        </p:spPr>
        <p:txBody>
          <a:bodyPr anchor="b" anchorCtr="0">
            <a:normAutofit lnSpcReduction="10000"/>
          </a:bodyPr>
          <a:lstStyle/>
          <a:p>
            <a:r>
              <a:rPr lang="en-US" sz="800" dirty="0"/>
              <a:t>Definition: Among those with a regular provider/place of care and who visited the emergency department/A and E Department/</a:t>
            </a:r>
            <a:br>
              <a:rPr lang="en-US" sz="800" dirty="0"/>
            </a:br>
            <a:r>
              <a:rPr lang="en-US" sz="800" dirty="0"/>
              <a:t>emergency room in the past two years, it was for a condition that you thought could have been treated by the doctors or staff at the place where you usually get medical care if they had been available. No data for Germany, Netherlands, New Zealand, or Norway because of small sample sizes (&lt;100). Note: Asterisks indicate where percentage-point differences between lower-income and higher-income adults were significant at p&lt;.05 or better (*).</a:t>
            </a:r>
          </a:p>
          <a:p>
            <a:r>
              <a:rPr lang="en-US" sz="800" dirty="0"/>
              <a:t>Source: Michelle M. Doty, Roosa Tikkanen, Molly FitzGerald, Katharine Fields, and Reginald D. Williams II, “Income-Related Inequalities in Affordability and Access to Primary Care in Eleven High-Income Countries,” </a:t>
            </a:r>
            <a:r>
              <a:rPr lang="en-US" sz="800" i="1" dirty="0"/>
              <a:t>Health Affairs,</a:t>
            </a:r>
            <a:r>
              <a:rPr lang="en-US" sz="800" dirty="0"/>
              <a:t> published online Dec. 9, 2020.</a:t>
            </a:r>
          </a:p>
        </p:txBody>
      </p:sp>
      <p:sp>
        <p:nvSpPr>
          <p:cNvPr id="4" name="Subtitle 3"/>
          <p:cNvSpPr>
            <a:spLocks noGrp="1"/>
          </p:cNvSpPr>
          <p:nvPr>
            <p:ph type="subTitle" idx="1"/>
          </p:nvPr>
        </p:nvSpPr>
        <p:spPr>
          <a:xfrm>
            <a:off x="640080" y="228600"/>
            <a:ext cx="8091114" cy="201168"/>
          </a:xfrm>
        </p:spPr>
        <p:txBody>
          <a:bodyPr>
            <a:normAutofit/>
          </a:bodyPr>
          <a:lstStyle/>
          <a:p>
            <a:r>
              <a:rPr lang="en-US" dirty="0"/>
              <a:t>Access to Primary Care</a:t>
            </a:r>
          </a:p>
        </p:txBody>
      </p:sp>
      <p:sp>
        <p:nvSpPr>
          <p:cNvPr id="5" name="Title 4"/>
          <p:cNvSpPr>
            <a:spLocks noGrp="1"/>
          </p:cNvSpPr>
          <p:nvPr>
            <p:ph type="ctrTitle"/>
          </p:nvPr>
        </p:nvSpPr>
        <p:spPr>
          <a:xfrm>
            <a:off x="640080" y="685800"/>
            <a:ext cx="8458200" cy="822960"/>
          </a:xfrm>
        </p:spPr>
        <p:txBody>
          <a:bodyPr>
            <a:normAutofit/>
          </a:bodyPr>
          <a:lstStyle/>
          <a:p>
            <a:r>
              <a:rPr lang="en-US" sz="2800" dirty="0"/>
              <a:t>Avoidable Emergency Department Visits in Past Two Years</a:t>
            </a:r>
          </a:p>
        </p:txBody>
      </p:sp>
      <p:graphicFrame>
        <p:nvGraphicFramePr>
          <p:cNvPr id="11" name="Content Placeholder 6">
            <a:extLst>
              <a:ext uri="{FF2B5EF4-FFF2-40B4-BE49-F238E27FC236}">
                <a16:creationId xmlns:a16="http://schemas.microsoft.com/office/drawing/2014/main" id="{22216615-F61C-47C1-BACE-BDD4596AA4ED}"/>
              </a:ext>
            </a:extLst>
          </p:cNvPr>
          <p:cNvGraphicFramePr>
            <a:graphicFrameLocks/>
          </p:cNvGraphicFramePr>
          <p:nvPr>
            <p:extLst>
              <p:ext uri="{D42A27DB-BD31-4B8C-83A1-F6EECF244321}">
                <p14:modId xmlns:p14="http://schemas.microsoft.com/office/powerpoint/2010/main" val="2084653749"/>
              </p:ext>
            </p:extLst>
          </p:nvPr>
        </p:nvGraphicFramePr>
        <p:xfrm>
          <a:off x="455982" y="1668256"/>
          <a:ext cx="8262566" cy="41940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4501896"/>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Presentation5" id="{3FFC4559-1BAF-7F42-A898-B3598B040620}" vid="{A167C7B2-675D-E44E-AD59-987CD75A0AEE}"/>
    </a:ext>
  </a:extLst>
</a:theme>
</file>

<file path=ppt/theme/theme2.xml><?xml version="1.0" encoding="utf-8"?>
<a:theme xmlns:a="http://schemas.openxmlformats.org/drawingml/2006/main" name="5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Presentation5" id="{3FFC4559-1BAF-7F42-A898-B3598B040620}" vid="{A167C7B2-675D-E44E-AD59-987CD75A0AE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351DE9-054D-4E81-9576-D2E79B60EFC5}">
  <ds:schemaRefs>
    <ds:schemaRef ds:uri="http://schemas.microsoft.com/office/2006/documentManagement/types"/>
    <ds:schemaRef ds:uri="http://schemas.openxmlformats.org/package/2006/metadata/core-properties"/>
    <ds:schemaRef ds:uri="fd0705cf-2316-48c0-96f8-e5d689de0d99"/>
    <ds:schemaRef ds:uri="http://purl.org/dc/elements/1.1/"/>
    <ds:schemaRef ds:uri="http://schemas.microsoft.com/office/2006/metadata/properties"/>
    <ds:schemaRef ds:uri="http://purl.org/dc/terms/"/>
    <ds:schemaRef ds:uri="http://schemas.microsoft.com/office/infopath/2007/PartnerControls"/>
    <ds:schemaRef ds:uri="29e91428-62e1-404e-8dba-d479e0ef01ba"/>
    <ds:schemaRef ds:uri="http://www.w3.org/XML/1998/namespace"/>
    <ds:schemaRef ds:uri="http://purl.org/dc/dcmitype/"/>
  </ds:schemaRefs>
</ds:datastoreItem>
</file>

<file path=customXml/itemProps2.xml><?xml version="1.0" encoding="utf-8"?>
<ds:datastoreItem xmlns:ds="http://schemas.openxmlformats.org/officeDocument/2006/customXml" ds:itemID="{71D4D67B-1C91-4419-9B05-9181ECE438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BFBEEE-BA14-40D0-B2CA-B90BEB28D1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32135</TotalTime>
  <Words>1027</Words>
  <Application>Microsoft Office PowerPoint</Application>
  <PresentationFormat>On-screen Show (4:3)</PresentationFormat>
  <Paragraphs>74</Paragraphs>
  <Slides>8</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Arial</vt:lpstr>
      <vt:lpstr>Calibri</vt:lpstr>
      <vt:lpstr>Georgia</vt:lpstr>
      <vt:lpstr>Lato</vt:lpstr>
      <vt:lpstr>Open Sans Light</vt:lpstr>
      <vt:lpstr>Trebuchet MS</vt:lpstr>
      <vt:lpstr>1_Office Theme</vt:lpstr>
      <vt:lpstr>5_Office Theme</vt:lpstr>
      <vt:lpstr>2020 Commonwealth Fund International Health Policy Survey</vt:lpstr>
      <vt:lpstr>More Than One-Quarter of U.S. Adults  with Lower Income Experienced Material Hardships in the Past Year</vt:lpstr>
      <vt:lpstr>More Than One-Third of Lower-Income  U.S. Adults Reported Anxiety, Depression, or Other Mental Health Conditions</vt:lpstr>
      <vt:lpstr>Half of U.S. Adults with Lower Income Skipped Needed Medical Care or Did Not Fill Prescriptions Because of Cost in Past Year </vt:lpstr>
      <vt:lpstr>Had Problems Paying Medical Bills in  Past Year </vt:lpstr>
      <vt:lpstr>Able to Access Same- or Next-Day Appointments When Needed </vt:lpstr>
      <vt:lpstr>Difficult to Access After-Hours Care Without Going to the Hospital</vt:lpstr>
      <vt:lpstr>Avoidable Emergency Department Visits in Past Two Years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International Health Policy Survey - Chartpack</dc:title>
  <dc:creator>Roosa Tikkanen</dc:creator>
  <cp:lastModifiedBy>Paul Frame</cp:lastModifiedBy>
  <cp:revision>589</cp:revision>
  <cp:lastPrinted>2019-12-05T18:02:09Z</cp:lastPrinted>
  <dcterms:created xsi:type="dcterms:W3CDTF">2017-05-12T14:54:28Z</dcterms:created>
  <dcterms:modified xsi:type="dcterms:W3CDTF">2020-12-09T21:41:04Z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