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10"/>
  </p:notesMasterIdLst>
  <p:handoutMasterIdLst>
    <p:handoutMasterId r:id="rId11"/>
  </p:handoutMasterIdLst>
  <p:sldIdLst>
    <p:sldId id="1646" r:id="rId5"/>
    <p:sldId id="1652" r:id="rId6"/>
    <p:sldId id="1627" r:id="rId7"/>
    <p:sldId id="1651" r:id="rId8"/>
    <p:sldId id="1641" r:id="rId9"/>
  </p:sldIdLst>
  <p:sldSz cx="9144000" cy="6858000" type="screen4x3"/>
  <p:notesSz cx="6858000" cy="9418638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632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ggie Van Dyke" initials="MVD" lastIdx="5" clrIdx="6"/>
  <p:cmAuthor id="1" name="Purnendu Biswas" initials="PB" lastIdx="1" clrIdx="0"/>
  <p:cmAuthor id="8" name="Jesse Baumgartner" initials="JB" lastIdx="3" clrIdx="7">
    <p:extLst>
      <p:ext uri="{19B8F6BF-5375-455C-9EA6-DF929625EA0E}">
        <p15:presenceInfo xmlns:p15="http://schemas.microsoft.com/office/powerpoint/2012/main" userId="S::jb@cmwf.org::3883efdb-56ca-4cc4-b00e-5864e59762ae" providerId="AD"/>
      </p:ext>
    </p:extLst>
  </p:cmAuthor>
  <p:cmAuthor id="2" name="Jen Wilson" initials="JW" lastIdx="11" clrIdx="1"/>
  <p:cmAuthor id="3" name="David" initials="D" lastIdx="8" clrIdx="2"/>
  <p:cmAuthor id="4" name="David Radley" initials="DR" lastIdx="14" clrIdx="3"/>
  <p:cmAuthor id="5" name="David Radley" initials="DR [2]" lastIdx="1" clrIdx="4"/>
  <p:cmAuthor id="6" name="Sara R. Collins" initials="SRC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A33"/>
    <a:srgbClr val="B30000"/>
    <a:srgbClr val="FC8D59"/>
    <a:srgbClr val="FDCC8A"/>
    <a:srgbClr val="FEF0D9"/>
    <a:srgbClr val="00465E"/>
    <a:srgbClr val="005D7D"/>
    <a:srgbClr val="008BBC"/>
    <a:srgbClr val="80C5DE"/>
    <a:srgbClr val="FC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6EC51B-82C9-4916-92B1-39AD4BA9C653}" v="2" dt="2020-12-15T14:29:09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44" autoAdjust="0"/>
  </p:normalViewPr>
  <p:slideViewPr>
    <p:cSldViewPr snapToGrid="0">
      <p:cViewPr varScale="1">
        <p:scale>
          <a:sx n="113" d="100"/>
          <a:sy n="113" d="100"/>
        </p:scale>
        <p:origin x="1548" y="114"/>
      </p:cViewPr>
      <p:guideLst>
        <p:guide orient="horz" pos="3168"/>
        <p:guide pos="4632"/>
        <p:guide pos="2880"/>
        <p:guide orient="horz" pos="10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6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20135768105054E-2"/>
          <c:y val="2.56554906798564E-2"/>
          <c:w val="0.95087986423189497"/>
          <c:h val="0.89108570284496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&gt;5%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CFA-4369-BE45-A4E02DAEC0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FA-4369-BE45-A4E02DAEC0B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CFA-4369-BE45-A4E02DAEC0B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FA-4369-BE45-A4E02DAEC0B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FA-4369-BE45-A4E02DAEC0B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FA-4369-BE45-A4E02DAEC0B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0%–199% FPL</c:v>
                </c:pt>
                <c:pt idx="2">
                  <c:v>200%–399% FPL</c:v>
                </c:pt>
                <c:pt idx="3">
                  <c:v>400%–599% FPL</c:v>
                </c:pt>
                <c:pt idx="4">
                  <c:v>600%+ FPL</c:v>
                </c:pt>
              </c:strCache>
            </c:strRef>
          </c:cat>
          <c:val>
            <c:numRef>
              <c:f>Sheet1!$B$2:$B$6</c:f>
            </c:numRef>
          </c:val>
          <c:extLst>
            <c:ext xmlns:c16="http://schemas.microsoft.com/office/drawing/2014/chart" uri="{C3380CC4-5D6E-409C-BE32-E72D297353CC}">
              <c16:uniqueId val="{0000000A-2CFA-4369-BE45-A4E02DAEC0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D37-422D-8C03-12A9C8943215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0072664800418E-2"/>
                      <c:h val="4.95530406376221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D4-4882-9F53-DA4726323FA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0%–199% FPL</c:v>
                </c:pt>
                <c:pt idx="2">
                  <c:v>200%–399% FPL</c:v>
                </c:pt>
                <c:pt idx="3">
                  <c:v>400%–599% FPL</c:v>
                </c:pt>
                <c:pt idx="4">
                  <c:v>600%+ FPL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5.8035019785165787E-2</c:v>
                </c:pt>
                <c:pt idx="1">
                  <c:v>0.256752669811248</c:v>
                </c:pt>
                <c:pt idx="2">
                  <c:v>8.7197810411453247E-2</c:v>
                </c:pt>
                <c:pt idx="3">
                  <c:v>3.2176550477743149E-2</c:v>
                </c:pt>
                <c:pt idx="4">
                  <c:v>9.3746157363057137E-3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4-4882-9F53-DA4726323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7493120"/>
        <c:axId val="139800960"/>
      </c:barChart>
      <c:catAx>
        <c:axId val="13749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00960"/>
        <c:crosses val="autoZero"/>
        <c:auto val="1"/>
        <c:lblAlgn val="ctr"/>
        <c:lblOffset val="100"/>
        <c:noMultiLvlLbl val="0"/>
      </c:catAx>
      <c:valAx>
        <c:axId val="1398009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9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92102734064362E-4"/>
          <c:y val="7.8599844808583841E-2"/>
          <c:w val="0.74954792820889515"/>
          <c:h val="0.794086149032028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0%–199% FPL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Current subsidies</c:v>
                </c:pt>
                <c:pt idx="1">
                  <c:v>Enhanced subsidies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4945321.7369999997</c:v>
                </c:pt>
                <c:pt idx="1">
                  <c:v>8019900.5829999996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0-48BE-8049-C749C2BBBB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200%–399% FPL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Current subsidies</c:v>
                </c:pt>
                <c:pt idx="1">
                  <c:v>Enhanced subsidies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3338299.2629999998</c:v>
                </c:pt>
                <c:pt idx="1">
                  <c:v>8657909.5419999994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0-48BE-8049-C749C2BBBB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400%–599% FPL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Current subsidies</c:v>
                </c:pt>
                <c:pt idx="1">
                  <c:v>Enhanced subsidies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#,##0">
                  <c:v>0</c:v>
                </c:pt>
                <c:pt idx="1">
                  <c:v>1120628.9169999999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70-48BE-8049-C749C2BBBB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600+% FPL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Current subsidies</c:v>
                </c:pt>
                <c:pt idx="1">
                  <c:v>Enhanced subsidies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 formatCode="#,##0">
                  <c:v>0</c:v>
                </c:pt>
                <c:pt idx="1">
                  <c:v>482619.95760000002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5-453E-9199-1992B6E76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2841856"/>
        <c:axId val="132843392"/>
      </c:barChart>
      <c:catAx>
        <c:axId val="1328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43392"/>
        <c:crosses val="autoZero"/>
        <c:auto val="1"/>
        <c:lblAlgn val="ctr"/>
        <c:lblOffset val="100"/>
        <c:noMultiLvlLbl val="0"/>
      </c:catAx>
      <c:valAx>
        <c:axId val="132843392"/>
        <c:scaling>
          <c:orientation val="minMax"/>
          <c:max val="25000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1328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5353591308998"/>
          <c:y val="0.38940831992737257"/>
          <c:w val="0.18584297387318097"/>
          <c:h val="0.307871881026740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20716828239211"/>
          <c:y val="3.5460704868447636E-2"/>
          <c:w val="0.71479193566026022"/>
          <c:h val="0.929078590263104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D7-4D74-939E-D3AB5AF8F7E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0D7-4D74-939E-D3AB5AF8F7E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0D7-4D74-939E-D3AB5AF8F7E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0D7-4D74-939E-D3AB5AF8F7E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0D7-4D74-939E-D3AB5AF8F7E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0D7-4D74-939E-D3AB5AF8F7E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0D7-4D74-939E-D3AB5AF8F7E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0D7-4D74-939E-D3AB5AF8F7E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Asian American</c:v>
                </c:pt>
                <c:pt idx="2">
                  <c:v>Black</c:v>
                </c:pt>
                <c:pt idx="3">
                  <c:v>Latino</c:v>
                </c:pt>
                <c:pt idx="4">
                  <c:v>American Indian/Alaska Native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5.0059854984283447E-2</c:v>
                </c:pt>
                <c:pt idx="1">
                  <c:v>3.182535246014595E-2</c:v>
                </c:pt>
                <c:pt idx="2">
                  <c:v>9.8226204514503479E-2</c:v>
                </c:pt>
                <c:pt idx="3">
                  <c:v>9.2111207544803619E-2</c:v>
                </c:pt>
                <c:pt idx="4">
                  <c:v>0.10394194722175598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0D7-4D74-939E-D3AB5AF8F7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Enhanced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Asian American</c:v>
                </c:pt>
                <c:pt idx="2">
                  <c:v>Black</c:v>
                </c:pt>
                <c:pt idx="3">
                  <c:v>Latino</c:v>
                </c:pt>
                <c:pt idx="4">
                  <c:v>American Indian/Alaska Native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0.11263143271207809</c:v>
                </c:pt>
                <c:pt idx="1">
                  <c:v>8.1859156489372253E-2</c:v>
                </c:pt>
                <c:pt idx="2">
                  <c:v>0.19529986381530762</c:v>
                </c:pt>
                <c:pt idx="3">
                  <c:v>0.20238730311393738</c:v>
                </c:pt>
                <c:pt idx="4">
                  <c:v>0.21066731214523315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0D7-4D74-939E-D3AB5AF8F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561152"/>
        <c:axId val="132562944"/>
      </c:barChart>
      <c:catAx>
        <c:axId val="132561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2944"/>
        <c:crosses val="autoZero"/>
        <c:auto val="1"/>
        <c:lblAlgn val="ctr"/>
        <c:lblOffset val="100"/>
        <c:noMultiLvlLbl val="0"/>
      </c:catAx>
      <c:valAx>
        <c:axId val="132562944"/>
        <c:scaling>
          <c:orientation val="minMax"/>
          <c:max val="0.4"/>
        </c:scaling>
        <c:delete val="1"/>
        <c:axPos val="b"/>
        <c:numFmt formatCode="0%" sourceLinked="1"/>
        <c:majorTickMark val="out"/>
        <c:minorTickMark val="none"/>
        <c:tickLblPos val="nextTo"/>
        <c:crossAx val="13256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72567"/>
          </a:xfrm>
          <a:prstGeom prst="rect">
            <a:avLst/>
          </a:prstGeom>
        </p:spPr>
        <p:txBody>
          <a:bodyPr vert="horz" lIns="92998" tIns="46499" rIns="92998" bIns="4649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72567"/>
          </a:xfrm>
          <a:prstGeom prst="rect">
            <a:avLst/>
          </a:prstGeom>
        </p:spPr>
        <p:txBody>
          <a:bodyPr vert="horz" lIns="92998" tIns="46499" rIns="92998" bIns="46499" rtlCol="0"/>
          <a:lstStyle>
            <a:lvl1pPr algn="r">
              <a:defRPr sz="1300"/>
            </a:lvl1pPr>
          </a:lstStyle>
          <a:p>
            <a:fld id="{34E75CA9-D3DC-4CC4-B26F-4572B05774C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2"/>
            <a:ext cx="2971800" cy="472566"/>
          </a:xfrm>
          <a:prstGeom prst="rect">
            <a:avLst/>
          </a:prstGeom>
        </p:spPr>
        <p:txBody>
          <a:bodyPr vert="horz" lIns="92998" tIns="46499" rIns="92998" bIns="4649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0932"/>
          </a:xfrm>
          <a:prstGeom prst="rect">
            <a:avLst/>
          </a:prstGeom>
        </p:spPr>
        <p:txBody>
          <a:bodyPr vert="horz" lIns="92998" tIns="46499" rIns="92998" bIns="4649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0932"/>
          </a:xfrm>
          <a:prstGeom prst="rect">
            <a:avLst/>
          </a:prstGeom>
        </p:spPr>
        <p:txBody>
          <a:bodyPr vert="horz" lIns="92998" tIns="46499" rIns="92998" bIns="46499" rtlCol="0"/>
          <a:lstStyle>
            <a:lvl1pPr algn="r">
              <a:defRPr sz="1300"/>
            </a:lvl1pPr>
          </a:lstStyle>
          <a:p>
            <a:fld id="{03A1D146-B4E0-1741-B9EE-9789392EFC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706438"/>
            <a:ext cx="4706938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8" tIns="46499" rIns="92998" bIns="464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53"/>
            <a:ext cx="5486400" cy="4238387"/>
          </a:xfrm>
          <a:prstGeom prst="rect">
            <a:avLst/>
          </a:prstGeom>
        </p:spPr>
        <p:txBody>
          <a:bodyPr vert="horz" lIns="92998" tIns="46499" rIns="92998" bIns="464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2"/>
            <a:ext cx="2971800" cy="470932"/>
          </a:xfrm>
          <a:prstGeom prst="rect">
            <a:avLst/>
          </a:prstGeom>
        </p:spPr>
        <p:txBody>
          <a:bodyPr vert="horz" lIns="92998" tIns="46499" rIns="92998" bIns="4649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6072"/>
            <a:ext cx="2971800" cy="470932"/>
          </a:xfrm>
          <a:prstGeom prst="rect">
            <a:avLst/>
          </a:prstGeom>
        </p:spPr>
        <p:txBody>
          <a:bodyPr vert="horz" lIns="92998" tIns="46499" rIns="92998" bIns="46499" rtlCol="0" anchor="b"/>
          <a:lstStyle>
            <a:lvl1pPr algn="r">
              <a:defRPr sz="13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E42A-B280-4FC2-B7E7-C1F0AEC4890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0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1608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5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+mj-lt"/>
                </a:rPr>
                <a:t>Engaging Federal &amp;</a:t>
              </a:r>
            </a:p>
            <a:p>
              <a:r>
                <a:rPr lang="en-US" sz="4000">
                  <a:solidFill>
                    <a:srgbClr val="FF0000"/>
                  </a:solidFill>
                  <a:latin typeface="+mj-l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/>
              <a:r>
                <a:rPr lang="en-US" sz="1350" b="1">
                  <a:solidFill>
                    <a:srgbClr val="FF0000"/>
                  </a:solidFill>
                  <a:latin typeface="+mn-lt"/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rgbClr val="FF0000"/>
                  </a:solidFill>
                  <a:latin typeface="+mn-lt"/>
                </a:rPr>
                <a:t>Summary description lorem ipsum.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Rcil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ipsument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ugiae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 mint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ut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 res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esed</a:t>
              </a:r>
              <a:endParaRPr lang="en-US" sz="1600">
                <a:solidFill>
                  <a:srgbClr val="FF0000"/>
                </a:solidFill>
                <a:latin typeface="+mn-lt"/>
              </a:endParaRPr>
            </a:p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essitatatiis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dus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sandam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offici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quasperum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 qui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blabo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remque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err="1">
                  <a:solidFill>
                    <a:srgbClr val="FF0000"/>
                  </a:solidFill>
                  <a:latin typeface="+mn-lt"/>
                </a:rPr>
                <a:t>plaut</a:t>
              </a:r>
              <a:r>
                <a:rPr lang="en-US" sz="1600">
                  <a:solidFill>
                    <a:srgbClr val="FF0000"/>
                  </a:solidFill>
                  <a:latin typeface="+mn-lt"/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900" b="1">
                <a:solidFill>
                  <a:srgbClr val="4C515A"/>
                </a:solidFill>
                <a:latin typeface="+mn-lt"/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b="1">
                <a:solidFill>
                  <a:srgbClr val="4C515A"/>
                </a:solidFill>
                <a:latin typeface="+mn-lt"/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>
                <a:solidFill>
                  <a:srgbClr val="4C515A"/>
                </a:solidFill>
              </a:rPr>
              <a:t>2</a:t>
            </a:r>
            <a:endParaRPr lang="en-US" sz="90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>
                      <a:solidFill>
                        <a:schemeClr val="tx1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>
                      <a:solidFill>
                        <a:schemeClr val="tx1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schemeClr val="tx1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schemeClr val="tx1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>
                      <a:solidFill>
                        <a:schemeClr val="tx1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spc="0" baseline="0">
                <a:solidFill>
                  <a:srgbClr val="FF0000"/>
                </a:solidFill>
              </a:rPr>
              <a:t>David </a:t>
            </a:r>
            <a:r>
              <a:rPr lang="en-US" sz="1500" b="1" spc="0" baseline="0" err="1">
                <a:solidFill>
                  <a:srgbClr val="FF0000"/>
                </a:solidFill>
              </a:rPr>
              <a:t>Blumethal</a:t>
            </a:r>
            <a:r>
              <a:rPr lang="en-US" sz="1500" b="1" spc="0" baseline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spc="0" baseline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i="0" spc="0" baseline="0">
                <a:solidFill>
                  <a:schemeClr val="bg1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+mj-lt"/>
              </a:rPr>
              <a:t>Exhibit 1. There Is Room for Improvement in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+mj-l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8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93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1" y="5999997"/>
            <a:ext cx="5567641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41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173B-06D0-4E58-8998-B25983227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0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56169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0" y="78497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/>
              <a:t>Exhibit </a:t>
            </a:r>
            <a:fld id="{3B406555-91FE-4F2C-B289-054179A4C5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985E7-6759-403C-8518-26930AE18415}"/>
              </a:ext>
            </a:extLst>
          </p:cNvPr>
          <p:cNvCxnSpPr>
            <a:cxnSpLocks/>
          </p:cNvCxnSpPr>
          <p:nvPr userDrawn="1"/>
        </p:nvCxnSpPr>
        <p:spPr>
          <a:xfrm flipH="1">
            <a:off x="71501" y="6309320"/>
            <a:ext cx="9000999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34E233A-B76A-4DD6-991A-BA8E83A19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35497" y="6345324"/>
            <a:ext cx="1476164" cy="468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C7956C-E133-46E2-A71F-0DA233E8DB2E}"/>
              </a:ext>
            </a:extLst>
          </p:cNvPr>
          <p:cNvSpPr/>
          <p:nvPr userDrawn="1"/>
        </p:nvSpPr>
        <p:spPr>
          <a:xfrm>
            <a:off x="2045970" y="6440850"/>
            <a:ext cx="6858000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>
                <a:solidFill>
                  <a:schemeClr val="tx1"/>
                </a:solidFill>
                <a:latin typeface="InterFace" panose="020B0503030203020204" pitchFamily="34" charset="0"/>
                <a:ea typeface="+mn-ea"/>
                <a:cs typeface="+mn-cs"/>
              </a:rPr>
              <a:t>Source: Jesse C. Baumgartner, Sara R. Collins, and David C. Radley, </a:t>
            </a:r>
            <a:r>
              <a:rPr lang="en-US" sz="900" b="0" i="1" u="none" strike="noStrike" kern="1200" baseline="0">
                <a:solidFill>
                  <a:schemeClr val="tx1"/>
                </a:solidFill>
                <a:latin typeface="InterFace" panose="020B0503030203020204" pitchFamily="34" charset="0"/>
                <a:ea typeface="+mn-ea"/>
                <a:cs typeface="+mn-cs"/>
              </a:rPr>
              <a:t>Removing the Firewall Between Employer Insurance and the ACA Marketplaces: Who Could Benefit? </a:t>
            </a:r>
            <a:r>
              <a:rPr lang="en-US" sz="900" b="0" i="0" u="none" strike="noStrike" kern="1200" baseline="0">
                <a:solidFill>
                  <a:schemeClr val="tx1"/>
                </a:solidFill>
                <a:latin typeface="InterFace" panose="020B0503030203020204" pitchFamily="34" charset="0"/>
                <a:ea typeface="+mn-ea"/>
                <a:cs typeface="+mn-cs"/>
              </a:rPr>
              <a:t>(Commonwealth Fund, Dec. 2020). https://doi.org/10.26099/hg7v-dy10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2320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3915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600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6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694" r:id="rId14"/>
    <p:sldLayoutId id="2147483711" r:id="rId15"/>
    <p:sldLayoutId id="2147483724" r:id="rId16"/>
    <p:sldLayoutId id="2147483739" r:id="rId17"/>
    <p:sldLayoutId id="2147483740" r:id="rId18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3152" y="320040"/>
            <a:ext cx="8997696" cy="6858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Percentage of People in Employer Plans with High Premium Burdens Relative to Income, by Poverty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3152" y="73152"/>
            <a:ext cx="1713988" cy="21067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Exhibit </a:t>
            </a:r>
            <a:fld id="{88EB58F0-B486-4D16-87EF-722A06E847E9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Chart Placeholder 7">
            <a:extLst>
              <a:ext uri="{FF2B5EF4-FFF2-40B4-BE49-F238E27FC236}">
                <a16:creationId xmlns:a16="http://schemas.microsoft.com/office/drawing/2014/main" id="{D6BCD088-DA6F-48C1-8786-02CEC853DD07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987980823"/>
              </p:ext>
            </p:extLst>
          </p:nvPr>
        </p:nvGraphicFramePr>
        <p:xfrm>
          <a:off x="73151" y="1954023"/>
          <a:ext cx="8997695" cy="350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BC0336-BDCB-4104-A7AA-4D8123D80E12}"/>
              </a:ext>
            </a:extLst>
          </p:cNvPr>
          <p:cNvSpPr txBox="1"/>
          <p:nvPr/>
        </p:nvSpPr>
        <p:spPr>
          <a:xfrm>
            <a:off x="73152" y="1156156"/>
            <a:ext cx="899769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i="1"/>
              <a:t>Percentage of people with employer coverage where more than 8.5 percent of household income goes toward after-tax </a:t>
            </a:r>
            <a:br>
              <a:rPr lang="en-US" sz="1400" i="1"/>
            </a:br>
            <a:r>
              <a:rPr lang="en-US" sz="1400" i="1"/>
              <a:t>premium contributions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C845B69-919C-429D-AF21-3B24CB062F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" y="5760720"/>
            <a:ext cx="8838199" cy="457200"/>
          </a:xfrm>
        </p:spPr>
        <p:txBody>
          <a:bodyPr/>
          <a:lstStyle/>
          <a:p>
            <a:r>
              <a:rPr lang="en-US" sz="900"/>
              <a:t>Notes: FPL = federal poverty level. People below 138% FPL in states that have expanded Medicaid are excluded from the analysis sample. See “How We Conducted This Study.”</a:t>
            </a:r>
          </a:p>
          <a:p>
            <a:r>
              <a:rPr lang="en-US" sz="900"/>
              <a:t>Data: Analysis of U.S. Census Bureau Current Population Survey, Annual Social and Economic Supplement, Sept. 2019 and 2020 data releases (2018 and 2019 data years).</a:t>
            </a:r>
          </a:p>
        </p:txBody>
      </p:sp>
    </p:spTree>
    <p:extLst>
      <p:ext uri="{BB962C8B-B14F-4D97-AF65-F5344CB8AC3E}">
        <p14:creationId xmlns:p14="http://schemas.microsoft.com/office/powerpoint/2010/main" val="101626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3152" y="320040"/>
            <a:ext cx="8997696" cy="6858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Marketplace Premium Contributions as a Share of Income, 2021 and Enhanced Subsidies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3152" y="73152"/>
            <a:ext cx="1713988" cy="21067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Exhibit </a:t>
            </a:r>
            <a:fld id="{88EB58F0-B486-4D16-87EF-722A06E847E9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8D45481-64EF-4690-B736-BCF3A03F52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" y="5760720"/>
            <a:ext cx="8838199" cy="457200"/>
          </a:xfrm>
        </p:spPr>
        <p:txBody>
          <a:bodyPr/>
          <a:lstStyle/>
          <a:p>
            <a:r>
              <a:rPr lang="en-US" sz="900"/>
              <a:t>Note: FPL =  2020 federal poverty level guidelines for coverage year 2021; “S” = single household; “F” = family of four; “Enhanced subsidies” cap premium expenses at a lower percentage of income and extend to all income levels. They are based on H.R. 1425, which passed the U.S. House of Representatives in June 2020.</a:t>
            </a:r>
          </a:p>
          <a:p>
            <a:r>
              <a:rPr lang="en-US" sz="900"/>
              <a:t>Data: </a:t>
            </a:r>
            <a:r>
              <a:rPr lang="en-US" sz="900" i="1"/>
              <a:t>Current</a:t>
            </a:r>
            <a:r>
              <a:rPr lang="en-US" sz="900"/>
              <a:t>: 26 CFR 601.105; </a:t>
            </a:r>
            <a:r>
              <a:rPr lang="en-US" sz="900" i="1"/>
              <a:t>Enhanced</a:t>
            </a:r>
            <a:r>
              <a:rPr lang="en-US" sz="900"/>
              <a:t>: Patient Protection and Affordable Care Enhancement Act of 2020, H.R.1425, 116th Cong, (2020).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0692F24-BE79-48AC-BCFF-388E652B3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94731"/>
              </p:ext>
            </p:extLst>
          </p:nvPr>
        </p:nvGraphicFramePr>
        <p:xfrm>
          <a:off x="73151" y="1188720"/>
          <a:ext cx="8986182" cy="444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560">
                  <a:extLst>
                    <a:ext uri="{9D8B030D-6E8A-4147-A177-3AD203B41FA5}">
                      <a16:colId xmlns:a16="http://schemas.microsoft.com/office/drawing/2014/main" val="1850760270"/>
                    </a:ext>
                  </a:extLst>
                </a:gridCol>
                <a:gridCol w="1794751">
                  <a:extLst>
                    <a:ext uri="{9D8B030D-6E8A-4147-A177-3AD203B41FA5}">
                      <a16:colId xmlns:a16="http://schemas.microsoft.com/office/drawing/2014/main" val="2872519338"/>
                    </a:ext>
                  </a:extLst>
                </a:gridCol>
                <a:gridCol w="2551205">
                  <a:extLst>
                    <a:ext uri="{9D8B030D-6E8A-4147-A177-3AD203B41FA5}">
                      <a16:colId xmlns:a16="http://schemas.microsoft.com/office/drawing/2014/main" val="1203998467"/>
                    </a:ext>
                  </a:extLst>
                </a:gridCol>
                <a:gridCol w="2624666">
                  <a:extLst>
                    <a:ext uri="{9D8B030D-6E8A-4147-A177-3AD203B41FA5}">
                      <a16:colId xmlns:a16="http://schemas.microsoft.com/office/drawing/2014/main" val="140077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i="0">
                          <a:solidFill>
                            <a:schemeClr val="tx1"/>
                          </a:solidFill>
                        </a:rPr>
                        <a:t>FPL ranges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>
                          <a:solidFill>
                            <a:schemeClr val="tx1"/>
                          </a:solidFill>
                        </a:rPr>
                        <a:t>Income ranges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>
                          <a:solidFill>
                            <a:schemeClr val="tx1"/>
                          </a:solidFill>
                        </a:rPr>
                        <a:t>Premium contributions</a:t>
                      </a:r>
                    </a:p>
                    <a:p>
                      <a:pPr algn="ctr"/>
                      <a:r>
                        <a:rPr lang="en-US" sz="1400" i="0">
                          <a:solidFill>
                            <a:schemeClr val="tx1"/>
                          </a:solidFill>
                        </a:rPr>
                        <a:t> as percent of income </a:t>
                      </a:r>
                    </a:p>
                    <a:p>
                      <a:pPr algn="ctr"/>
                      <a:r>
                        <a:rPr lang="en-US" sz="1400" i="0">
                          <a:solidFill>
                            <a:schemeClr val="tx1"/>
                          </a:solidFill>
                        </a:rPr>
                        <a:t>(current law, 2021)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>
                          <a:solidFill>
                            <a:schemeClr val="tx1"/>
                          </a:solidFill>
                        </a:rPr>
                        <a:t>Premium contributions</a:t>
                      </a:r>
                    </a:p>
                    <a:p>
                      <a:pPr algn="ctr"/>
                      <a:r>
                        <a:rPr lang="en-US" sz="1400" i="0">
                          <a:solidFill>
                            <a:schemeClr val="tx1"/>
                          </a:solidFill>
                        </a:rPr>
                        <a:t> as percent of income </a:t>
                      </a:r>
                    </a:p>
                    <a:p>
                      <a:pPr algn="ctr"/>
                      <a:r>
                        <a:rPr lang="en-US" sz="1400" i="0">
                          <a:solidFill>
                            <a:schemeClr val="tx1"/>
                          </a:solidFill>
                        </a:rPr>
                        <a:t>(enhanced subsidies)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78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0%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i="0">
                          <a:solidFill>
                            <a:schemeClr val="tx1"/>
                          </a:solidFill>
                        </a:rPr>
                        <a:t>S: 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</a:rPr>
                        <a:t>$0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</a:rPr>
                        <a:t>12,760</a:t>
                      </a:r>
                      <a:endParaRPr lang="en-US" sz="1050" b="1" i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050" b="1" i="0">
                          <a:solidFill>
                            <a:schemeClr val="tx1"/>
                          </a:solidFill>
                        </a:rPr>
                        <a:t>F: 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</a:rPr>
                        <a:t>$0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</a:rPr>
                        <a:t>26,200</a:t>
                      </a:r>
                      <a:endParaRPr lang="en-US" sz="1050" b="1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2.07%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3567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100%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133%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$12,760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16,971</a:t>
                      </a:r>
                      <a:endParaRPr kumimoji="0" 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$26,200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34,846</a:t>
                      </a:r>
                      <a:endParaRPr kumimoji="0" 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2.07%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8937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133%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150%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$16,971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19,140</a:t>
                      </a:r>
                      <a:endParaRPr kumimoji="0" 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$34,846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39,300</a:t>
                      </a:r>
                      <a:endParaRPr kumimoji="0" 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3.10%–4.14%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906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150%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200%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$19,140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25,520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$39,300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52,400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4.14%–6.52%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0%–3%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681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200%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250%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$25,520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31,900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$52,400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65,500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6.52%–8.33%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3%–4%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075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250%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300%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$31,900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38,280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$65,500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78,600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8.33%–9.83%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4%–6%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1728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300%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400%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$38,280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51,040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$78,600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104,800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9.83%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6%–8.5%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0490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400%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500%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$51,040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63,800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$104,800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131,000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No cap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5748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500%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600%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$63,800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76,560 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$131,000</a:t>
                      </a:r>
                      <a:r>
                        <a:rPr lang="en-US" sz="1050" b="0" i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–$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157,200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No cap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1758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>
                          <a:solidFill>
                            <a:schemeClr val="tx1"/>
                          </a:solidFill>
                        </a:rPr>
                        <a:t>600%+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$76,560+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F: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$157,200+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No cap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03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4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3152" y="320040"/>
            <a:ext cx="8997696" cy="6858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Estimated Percentage of People with Employer Coverage Whose Household Premiums Could Decrease if They Enrolled in Marketplace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3152" y="73152"/>
            <a:ext cx="1713988" cy="21067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Exhibit </a:t>
            </a:r>
            <a:fld id="{88EB58F0-B486-4D16-87EF-722A06E847E9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37B703B8-9776-4BFF-8E6F-E736A22F27D0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574963251"/>
              </p:ext>
            </p:extLst>
          </p:nvPr>
        </p:nvGraphicFramePr>
        <p:xfrm>
          <a:off x="73153" y="1568565"/>
          <a:ext cx="8838198" cy="410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6CED9E-D490-43D2-AABC-E20CB1F942D5}"/>
              </a:ext>
            </a:extLst>
          </p:cNvPr>
          <p:cNvSpPr txBox="1"/>
          <p:nvPr/>
        </p:nvSpPr>
        <p:spPr>
          <a:xfrm>
            <a:off x="73152" y="1149578"/>
            <a:ext cx="899769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i="1"/>
              <a:t>Percentage of people with employer coverage whose household could pay lower premiums through the marketplace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5461C8A-FD75-46EA-9676-33EAEE82C6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" y="5760720"/>
            <a:ext cx="8838199" cy="457200"/>
          </a:xfrm>
        </p:spPr>
        <p:txBody>
          <a:bodyPr/>
          <a:lstStyle/>
          <a:p>
            <a:r>
              <a:rPr lang="en-US" sz="900"/>
              <a:t>Note: FPL = federal poverty level.</a:t>
            </a:r>
          </a:p>
          <a:p>
            <a:r>
              <a:rPr lang="en-US" sz="900"/>
              <a:t>Data: Analysis of U.S. Census Bureau Current Population Survey, Annual Social and Economic Supplement, Sept. 2019 and 2020 data releases (2018 and 2019 data years).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3B12E-AE41-4BFC-8791-E7BBFD8F2C48}"/>
              </a:ext>
            </a:extLst>
          </p:cNvPr>
          <p:cNvSpPr txBox="1"/>
          <p:nvPr/>
        </p:nvSpPr>
        <p:spPr>
          <a:xfrm>
            <a:off x="1250071" y="3619580"/>
            <a:ext cx="93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D26B2-D830-4E53-87BE-E796283165B8}"/>
              </a:ext>
            </a:extLst>
          </p:cNvPr>
          <p:cNvSpPr txBox="1"/>
          <p:nvPr/>
        </p:nvSpPr>
        <p:spPr>
          <a:xfrm>
            <a:off x="4589919" y="2276015"/>
            <a:ext cx="93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13%</a:t>
            </a:r>
          </a:p>
        </p:txBody>
      </p:sp>
    </p:spTree>
    <p:extLst>
      <p:ext uri="{BB962C8B-B14F-4D97-AF65-F5344CB8AC3E}">
        <p14:creationId xmlns:p14="http://schemas.microsoft.com/office/powerpoint/2010/main" val="52010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3152" y="320040"/>
            <a:ext cx="8997696" cy="6858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Estimated Percentage of People with Employer Coverage Whose Household Premiums Could Decrease if They Enrolled in Marketplace Plans, by Race/Ethnicity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3152" y="73152"/>
            <a:ext cx="1713988" cy="21067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Exhibit </a:t>
            </a:r>
            <a:fld id="{88EB58F0-B486-4D16-87EF-722A06E847E9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EDADE2D-3C79-411F-B851-6E62ABAC7C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" y="5760720"/>
            <a:ext cx="8838199" cy="457200"/>
          </a:xfrm>
        </p:spPr>
        <p:txBody>
          <a:bodyPr/>
          <a:lstStyle/>
          <a:p>
            <a:r>
              <a:rPr lang="en-US" sz="900"/>
              <a:t>Data: Analysis of U.S. Census Bureau Current Population Survey, Annual Social and Economic Supplement, Sept. 2019 and 2020 data releases (2018 and 2019 data years).</a:t>
            </a:r>
          </a:p>
        </p:txBody>
      </p:sp>
      <p:graphicFrame>
        <p:nvGraphicFramePr>
          <p:cNvPr id="8" name="Chart Placeholder 6">
            <a:extLst>
              <a:ext uri="{FF2B5EF4-FFF2-40B4-BE49-F238E27FC236}">
                <a16:creationId xmlns:a16="http://schemas.microsoft.com/office/drawing/2014/main" id="{F05CC134-FE76-4D09-AEA3-F2DFE6CF21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162321"/>
              </p:ext>
            </p:extLst>
          </p:nvPr>
        </p:nvGraphicFramePr>
        <p:xfrm>
          <a:off x="73152" y="2037091"/>
          <a:ext cx="9070848" cy="393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5F0779-BA87-4858-BCA2-BEE4866DD4E1}"/>
              </a:ext>
            </a:extLst>
          </p:cNvPr>
          <p:cNvSpPr txBox="1"/>
          <p:nvPr/>
        </p:nvSpPr>
        <p:spPr>
          <a:xfrm>
            <a:off x="73152" y="1471324"/>
            <a:ext cx="899769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i="1"/>
              <a:t>Percentage of people with employer coverage whose household could pay lower premiums through the marketplace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2196D-8B73-45C9-AC5B-4012B39B22C2}"/>
              </a:ext>
            </a:extLst>
          </p:cNvPr>
          <p:cNvSpPr/>
          <p:nvPr/>
        </p:nvSpPr>
        <p:spPr>
          <a:xfrm>
            <a:off x="7174261" y="2242588"/>
            <a:ext cx="109728" cy="1097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62FFD-1082-4C6B-95B7-F6C91CE141A3}"/>
              </a:ext>
            </a:extLst>
          </p:cNvPr>
          <p:cNvSpPr txBox="1"/>
          <p:nvPr/>
        </p:nvSpPr>
        <p:spPr>
          <a:xfrm>
            <a:off x="7343588" y="2174925"/>
            <a:ext cx="14576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/>
              <a:t>Enhanced subsidies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00D85-9D23-4F4C-9624-74B2DF098E48}"/>
              </a:ext>
            </a:extLst>
          </p:cNvPr>
          <p:cNvSpPr/>
          <p:nvPr/>
        </p:nvSpPr>
        <p:spPr>
          <a:xfrm>
            <a:off x="7174261" y="2536521"/>
            <a:ext cx="109728" cy="10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D8EE18-F85D-465B-B3F7-9D1A39E930F1}"/>
              </a:ext>
            </a:extLst>
          </p:cNvPr>
          <p:cNvSpPr txBox="1"/>
          <p:nvPr/>
        </p:nvSpPr>
        <p:spPr>
          <a:xfrm>
            <a:off x="7343588" y="2468858"/>
            <a:ext cx="14576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/>
              <a:t>Current subsidies</a:t>
            </a:r>
          </a:p>
        </p:txBody>
      </p:sp>
    </p:spTree>
    <p:extLst>
      <p:ext uri="{BB962C8B-B14F-4D97-AF65-F5344CB8AC3E}">
        <p14:creationId xmlns:p14="http://schemas.microsoft.com/office/powerpoint/2010/main" val="58780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152" y="320040"/>
            <a:ext cx="8997696" cy="685800"/>
          </a:xfrm>
        </p:spPr>
        <p:txBody>
          <a:bodyPr anchor="t" anchorCtr="0">
            <a:no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Eliminating the Employer Firewall Could Particularly Benefit People in Southern States</a:t>
            </a:r>
            <a:endParaRPr lang="en-US" sz="2000" b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73152" y="73152"/>
            <a:ext cx="1713988" cy="21067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Exhibit </a:t>
            </a:r>
            <a:fld id="{332666FB-AF25-43C2-AF62-F4646AA9860C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3C297-A3EB-448A-AC34-856DBDE77BD0}"/>
              </a:ext>
            </a:extLst>
          </p:cNvPr>
          <p:cNvSpPr txBox="1"/>
          <p:nvPr/>
        </p:nvSpPr>
        <p:spPr>
          <a:xfrm>
            <a:off x="1336407" y="1820174"/>
            <a:ext cx="2057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/>
              <a:t>Current subsidies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B02B76-89A9-4732-8D57-FECD9FC10065}"/>
              </a:ext>
            </a:extLst>
          </p:cNvPr>
          <p:cNvSpPr txBox="1"/>
          <p:nvPr/>
        </p:nvSpPr>
        <p:spPr bwMode="gray">
          <a:xfrm>
            <a:off x="2263993" y="5330142"/>
            <a:ext cx="8229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ea typeface="Tahoma" panose="020B0604030504040204" pitchFamily="34" charset="0"/>
                <a:cs typeface="Tahoma" panose="020B0604030504040204" pitchFamily="34" charset="0"/>
              </a:rPr>
              <a:t>0%</a:t>
            </a:r>
            <a:r>
              <a:rPr lang="en-US" sz="1400">
                <a:ea typeface="Tahoma" panose="020B0604030504040204" pitchFamily="34" charset="0"/>
                <a:cs typeface="Calibri"/>
              </a:rPr>
              <a:t>–</a:t>
            </a:r>
            <a:r>
              <a:rPr lang="en-US" sz="1400">
                <a:ea typeface="Tahoma" panose="020B0604030504040204" pitchFamily="34" charset="0"/>
                <a:cs typeface="Tahoma" panose="020B0604030504040204" pitchFamily="34" charset="0"/>
              </a:rPr>
              <a:t>7.4%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56A55-D0CE-423C-8F9A-FE949EFD5156}"/>
              </a:ext>
            </a:extLst>
          </p:cNvPr>
          <p:cNvSpPr/>
          <p:nvPr/>
        </p:nvSpPr>
        <p:spPr bwMode="gray">
          <a:xfrm>
            <a:off x="1989673" y="5364353"/>
            <a:ext cx="182880" cy="182880"/>
          </a:xfrm>
          <a:prstGeom prst="ellipse">
            <a:avLst/>
          </a:prstGeom>
          <a:solidFill>
            <a:srgbClr val="FE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9A7726-6CF5-4343-A74C-3F70194B57DF}"/>
              </a:ext>
            </a:extLst>
          </p:cNvPr>
          <p:cNvSpPr txBox="1"/>
          <p:nvPr/>
        </p:nvSpPr>
        <p:spPr bwMode="gray">
          <a:xfrm>
            <a:off x="3540759" y="5330142"/>
            <a:ext cx="10972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ea typeface="Tahoma" panose="020B0604030504040204" pitchFamily="34" charset="0"/>
                <a:cs typeface="Tahoma" panose="020B0604030504040204" pitchFamily="34" charset="0"/>
              </a:rPr>
              <a:t>7.5%</a:t>
            </a:r>
            <a:r>
              <a:rPr lang="en-US" sz="1400">
                <a:ea typeface="Tahoma" panose="020B0604030504040204" pitchFamily="34" charset="0"/>
                <a:cs typeface="Calibri"/>
              </a:rPr>
              <a:t>–</a:t>
            </a:r>
            <a:r>
              <a:rPr lang="en-US" sz="1400">
                <a:ea typeface="Tahoma" panose="020B0604030504040204" pitchFamily="34" charset="0"/>
                <a:cs typeface="Tahoma" panose="020B0604030504040204" pitchFamily="34" charset="0"/>
              </a:rPr>
              <a:t>14.9%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0CCF4F-D5EC-44CE-B405-D199334D92CB}"/>
              </a:ext>
            </a:extLst>
          </p:cNvPr>
          <p:cNvSpPr/>
          <p:nvPr/>
        </p:nvSpPr>
        <p:spPr bwMode="gray">
          <a:xfrm>
            <a:off x="3266439" y="5364353"/>
            <a:ext cx="182880" cy="182880"/>
          </a:xfrm>
          <a:prstGeom prst="ellipse">
            <a:avLst/>
          </a:prstGeom>
          <a:solidFill>
            <a:srgbClr val="FDC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D932D4-AB22-4F11-833C-7A2841A71C6B}"/>
              </a:ext>
            </a:extLst>
          </p:cNvPr>
          <p:cNvSpPr txBox="1"/>
          <p:nvPr/>
        </p:nvSpPr>
        <p:spPr bwMode="gray">
          <a:xfrm>
            <a:off x="5029200" y="5330142"/>
            <a:ext cx="10972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  <a:r>
              <a:rPr lang="en-US" sz="1400">
                <a:ea typeface="Tahoma" panose="020B0604030504040204" pitchFamily="34" charset="0"/>
                <a:cs typeface="Calibri"/>
              </a:rPr>
              <a:t>–</a:t>
            </a:r>
            <a:r>
              <a:rPr lang="en-US" sz="1400">
                <a:ea typeface="Tahoma" panose="020B0604030504040204" pitchFamily="34" charset="0"/>
                <a:cs typeface="Tahoma" panose="020B0604030504040204" pitchFamily="34" charset="0"/>
              </a:rPr>
              <a:t>19.9%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A6EAFA3-FC7E-4A1E-80CD-0F04D11583FD}"/>
              </a:ext>
            </a:extLst>
          </p:cNvPr>
          <p:cNvSpPr/>
          <p:nvPr/>
        </p:nvSpPr>
        <p:spPr bwMode="gray">
          <a:xfrm>
            <a:off x="4754880" y="5364353"/>
            <a:ext cx="182880" cy="182880"/>
          </a:xfrm>
          <a:prstGeom prst="ellipse">
            <a:avLst/>
          </a:prstGeom>
          <a:solidFill>
            <a:srgbClr val="FC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364FC5A7-F486-48AE-9CCA-A977A61D01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1" y="5760720"/>
            <a:ext cx="8997696" cy="457200"/>
          </a:xfrm>
        </p:spPr>
        <p:txBody>
          <a:bodyPr/>
          <a:lstStyle/>
          <a:p>
            <a:r>
              <a:rPr lang="en-US" sz="900"/>
              <a:t>Data: Analysis of U.S. Census Bureau Current Population Survey, Annual Social and Economic Supplement, Sept. 2019 and 2020 data releases (2018 and 2019 data years).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CB6B6-70EC-4E58-9BB8-37327D704A8E}"/>
              </a:ext>
            </a:extLst>
          </p:cNvPr>
          <p:cNvSpPr txBox="1"/>
          <p:nvPr/>
        </p:nvSpPr>
        <p:spPr>
          <a:xfrm>
            <a:off x="73152" y="1151928"/>
            <a:ext cx="8588248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i="1"/>
              <a:t>Percentage of people with employer coverage whose household could pay lower premiums through the marketplace, by state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9DFA4D-E722-44E5-BD15-0D66B4A74357}"/>
              </a:ext>
            </a:extLst>
          </p:cNvPr>
          <p:cNvSpPr txBox="1"/>
          <p:nvPr/>
        </p:nvSpPr>
        <p:spPr bwMode="gray">
          <a:xfrm>
            <a:off x="6492240" y="5330142"/>
            <a:ext cx="8229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ea typeface="Tahoma" panose="020B0604030504040204" pitchFamily="34" charset="0"/>
                <a:cs typeface="Tahoma" panose="020B0604030504040204" pitchFamily="34" charset="0"/>
              </a:rPr>
              <a:t>20%+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97D31F-21BA-49A4-AA88-1A9E5A58E5A9}"/>
              </a:ext>
            </a:extLst>
          </p:cNvPr>
          <p:cNvSpPr/>
          <p:nvPr/>
        </p:nvSpPr>
        <p:spPr bwMode="gray">
          <a:xfrm>
            <a:off x="6217920" y="5364353"/>
            <a:ext cx="182880" cy="182880"/>
          </a:xfrm>
          <a:prstGeom prst="ellipse">
            <a:avLst/>
          </a:prstGeom>
          <a:solidFill>
            <a:srgbClr val="E34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C497E0-58B4-4040-A1CC-616C448E75EA}"/>
              </a:ext>
            </a:extLst>
          </p:cNvPr>
          <p:cNvSpPr txBox="1"/>
          <p:nvPr/>
        </p:nvSpPr>
        <p:spPr>
          <a:xfrm>
            <a:off x="5993747" y="1820174"/>
            <a:ext cx="2057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/>
              <a:t>Enhanced subsidies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8CF776-CC08-4357-90EA-2F4D540ED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9" y="2259062"/>
            <a:ext cx="3886476" cy="2743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4E5EEA-4003-4B78-AFF6-C51374ED5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208" y="2259061"/>
            <a:ext cx="3886478" cy="27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28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B2CA38FBBC1428DB187BDD036B8B1" ma:contentTypeVersion="12" ma:contentTypeDescription="Create a new document." ma:contentTypeScope="" ma:versionID="53383cb74e615a78144dd16950099bf7">
  <xsd:schema xmlns:xsd="http://www.w3.org/2001/XMLSchema" xmlns:xs="http://www.w3.org/2001/XMLSchema" xmlns:p="http://schemas.microsoft.com/office/2006/metadata/properties" xmlns:ns2="29e91428-62e1-404e-8dba-d479e0ef01ba" xmlns:ns3="fd0705cf-2316-48c0-96f8-e5d689de0d99" targetNamespace="http://schemas.microsoft.com/office/2006/metadata/properties" ma:root="true" ma:fieldsID="4592ebb75fb78d7126a2367603b58420" ns2:_="" ns3:_="">
    <xsd:import namespace="29e91428-62e1-404e-8dba-d479e0ef01ba"/>
    <xsd:import namespace="fd0705cf-2316-48c0-96f8-e5d689de0d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91428-62e1-404e-8dba-d479e0ef0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705cf-2316-48c0-96f8-e5d689de0d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35006B-0251-492B-A9BE-7B1329D6C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e91428-62e1-404e-8dba-d479e0ef01ba"/>
    <ds:schemaRef ds:uri="fd0705cf-2316-48c0-96f8-e5d689de0d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BB0A77-9362-468F-82BA-80BB36D08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013D4-06D4-44FA-968B-E4CCA573B8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0705cf-2316-48c0-96f8-e5d689de0d99"/>
    <ds:schemaRef ds:uri="29e91428-62e1-404e-8dba-d479e0ef01b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711</Words>
  <Application>Microsoft Office PowerPoint</Application>
  <PresentationFormat>On-screen Show (4:3)</PresentationFormat>
  <Paragraphs>92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Berlingske Serif Text</vt:lpstr>
      <vt:lpstr>Calibri</vt:lpstr>
      <vt:lpstr>InterFace</vt:lpstr>
      <vt:lpstr>InterFace XBold</vt:lpstr>
      <vt:lpstr>Open Sans Light</vt:lpstr>
      <vt:lpstr>Segoe UI Light</vt:lpstr>
      <vt:lpstr>Trebuchet MS</vt:lpstr>
      <vt:lpstr>1_Office Theme</vt:lpstr>
      <vt:lpstr>Percentage of People in Employer Plans with High Premium Burdens Relative to Income, by Poverty Level</vt:lpstr>
      <vt:lpstr>Marketplace Premium Contributions as a Share of Income, 2021 and Enhanced Subsidies</vt:lpstr>
      <vt:lpstr>Estimated Percentage of People with Employer Coverage Whose Household Premiums Could Decrease if They Enrolled in Marketplace Plans</vt:lpstr>
      <vt:lpstr>Estimated Percentage of People with Employer Coverage Whose Household Premiums Could Decrease if They Enrolled in Marketplace Plans, by Race/Ethnicity</vt:lpstr>
      <vt:lpstr>Eliminating the Employer Firewall Could Particularly Benefit People in Southern States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jb@cmwf.org;SRC@CMWF.org;DR@CMWF.org</dc:creator>
  <cp:lastModifiedBy>Paul Frame</cp:lastModifiedBy>
  <cp:revision>1</cp:revision>
  <cp:lastPrinted>2019-04-04T22:52:50Z</cp:lastPrinted>
  <dcterms:created xsi:type="dcterms:W3CDTF">2014-10-08T23:03:32Z</dcterms:created>
  <dcterms:modified xsi:type="dcterms:W3CDTF">2020-12-15T14:30:16Z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0x0101003ADB2CA38FBBC1428DB187BDD036B8B1</vt:lpwstr>
  </property>
  <property fmtid="{D5CDD505-2E9C-101B-9397-08002B2CF9AE}" pid="3" name="TaxKeyword">
    <vt:lpwstr/>
  </property>
  <property fmtid="{D5CDD505-2E9C-101B-9397-08002B2CF9AE}" pid="4" name="Order">
    <vt:r8>12091600</vt:r8>
  </property>
  <property fmtid="{D5CDD505-2E9C-101B-9397-08002B2CF9AE}" pid="5" name="AuthorIds_UIVersion_2560">
    <vt:lpwstr>11</vt:lpwstr>
  </property>
</Properties>
</file>