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10"/>
  </p:notesMasterIdLst>
  <p:handoutMasterIdLst>
    <p:handoutMasterId r:id="rId11"/>
  </p:handoutMasterIdLst>
  <p:sldIdLst>
    <p:sldId id="453" r:id="rId5"/>
    <p:sldId id="454" r:id="rId6"/>
    <p:sldId id="457" r:id="rId7"/>
    <p:sldId id="455" r:id="rId8"/>
    <p:sldId id="456" r:id="rId9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5" autoAdjust="0"/>
    <p:restoredTop sz="95482" autoAdjust="0"/>
  </p:normalViewPr>
  <p:slideViewPr>
    <p:cSldViewPr snapToObjects="1">
      <p:cViewPr varScale="1">
        <p:scale>
          <a:sx n="113" d="100"/>
          <a:sy n="113" d="100"/>
        </p:scale>
        <p:origin x="1800" y="114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D7F53748-416C-4551-B7DC-5A568D81E4F7}"/>
    <pc:docChg chg="undo custSel addSld modSld modMainMaster">
      <pc:chgData name="Paul Frame" userId="ded3f5c5-00e7-408d-9358-fc292cfa5078" providerId="ADAL" clId="{D7F53748-416C-4551-B7DC-5A568D81E4F7}" dt="2020-11-06T18:35:59.968" v="661" actId="20577"/>
      <pc:docMkLst>
        <pc:docMk/>
      </pc:docMkLst>
      <pc:sldChg chg="modSp">
        <pc:chgData name="Paul Frame" userId="ded3f5c5-00e7-408d-9358-fc292cfa5078" providerId="ADAL" clId="{D7F53748-416C-4551-B7DC-5A568D81E4F7}" dt="2020-10-28T16:31:49.586" v="9" actId="14100"/>
        <pc:sldMkLst>
          <pc:docMk/>
          <pc:sldMk cId="1835719076" sldId="453"/>
        </pc:sldMkLst>
        <pc:spChg chg="mod">
          <ac:chgData name="Paul Frame" userId="ded3f5c5-00e7-408d-9358-fc292cfa5078" providerId="ADAL" clId="{D7F53748-416C-4551-B7DC-5A568D81E4F7}" dt="2020-10-28T16:31:49.586" v="9" actId="14100"/>
          <ac:spMkLst>
            <pc:docMk/>
            <pc:sldMk cId="1835719076" sldId="453"/>
            <ac:spMk id="2" creationId="{DA583BDD-CC8C-D84C-947A-4E222BBDA8B2}"/>
          </ac:spMkLst>
        </pc:spChg>
      </pc:sldChg>
      <pc:sldChg chg="modSp mod">
        <pc:chgData name="Paul Frame" userId="ded3f5c5-00e7-408d-9358-fc292cfa5078" providerId="ADAL" clId="{D7F53748-416C-4551-B7DC-5A568D81E4F7}" dt="2020-11-06T18:14:24.231" v="538" actId="27918"/>
        <pc:sldMkLst>
          <pc:docMk/>
          <pc:sldMk cId="2391713563" sldId="454"/>
        </pc:sldMkLst>
        <pc:spChg chg="mod">
          <ac:chgData name="Paul Frame" userId="ded3f5c5-00e7-408d-9358-fc292cfa5078" providerId="ADAL" clId="{D7F53748-416C-4551-B7DC-5A568D81E4F7}" dt="2020-10-28T16:34:22.551" v="12" actId="313"/>
          <ac:spMkLst>
            <pc:docMk/>
            <pc:sldMk cId="2391713563" sldId="454"/>
            <ac:spMk id="10" creationId="{EE3AE961-9939-5041-AF08-E912847435FE}"/>
          </ac:spMkLst>
        </pc:spChg>
      </pc:sldChg>
      <pc:sldChg chg="modSp mod">
        <pc:chgData name="Paul Frame" userId="ded3f5c5-00e7-408d-9358-fc292cfa5078" providerId="ADAL" clId="{D7F53748-416C-4551-B7DC-5A568D81E4F7}" dt="2020-10-29T14:59:22.506" v="531" actId="27918"/>
        <pc:sldMkLst>
          <pc:docMk/>
          <pc:sldMk cId="307121745" sldId="455"/>
        </pc:sldMkLst>
        <pc:spChg chg="mod">
          <ac:chgData name="Paul Frame" userId="ded3f5c5-00e7-408d-9358-fc292cfa5078" providerId="ADAL" clId="{D7F53748-416C-4551-B7DC-5A568D81E4F7}" dt="2020-10-28T16:37:34.707" v="17" actId="6549"/>
          <ac:spMkLst>
            <pc:docMk/>
            <pc:sldMk cId="307121745" sldId="455"/>
            <ac:spMk id="4" creationId="{DDAE303D-BA2D-CA4D-AC11-F1F665ABA356}"/>
          </ac:spMkLst>
        </pc:spChg>
        <pc:spChg chg="mod">
          <ac:chgData name="Paul Frame" userId="ded3f5c5-00e7-408d-9358-fc292cfa5078" providerId="ADAL" clId="{D7F53748-416C-4551-B7DC-5A568D81E4F7}" dt="2020-10-28T16:40:35.326" v="25" actId="6549"/>
          <ac:spMkLst>
            <pc:docMk/>
            <pc:sldMk cId="307121745" sldId="455"/>
            <ac:spMk id="5" creationId="{3CA845DB-9FC0-0446-9133-E372F81993D7}"/>
          </ac:spMkLst>
        </pc:spChg>
      </pc:sldChg>
      <pc:sldChg chg="addSp modSp mod">
        <pc:chgData name="Paul Frame" userId="ded3f5c5-00e7-408d-9358-fc292cfa5078" providerId="ADAL" clId="{D7F53748-416C-4551-B7DC-5A568D81E4F7}" dt="2020-11-06T18:35:59.968" v="661" actId="20577"/>
        <pc:sldMkLst>
          <pc:docMk/>
          <pc:sldMk cId="125685888" sldId="456"/>
        </pc:sldMkLst>
        <pc:spChg chg="mod">
          <ac:chgData name="Paul Frame" userId="ded3f5c5-00e7-408d-9358-fc292cfa5078" providerId="ADAL" clId="{D7F53748-416C-4551-B7DC-5A568D81E4F7}" dt="2020-10-29T15:00:21.363" v="533" actId="27636"/>
          <ac:spMkLst>
            <pc:docMk/>
            <pc:sldMk cId="125685888" sldId="456"/>
            <ac:spMk id="2" creationId="{EB64AFB4-C1F3-0C4D-AD70-62F238D263EF}"/>
          </ac:spMkLst>
        </pc:spChg>
        <pc:spChg chg="add mod">
          <ac:chgData name="Paul Frame" userId="ded3f5c5-00e7-408d-9358-fc292cfa5078" providerId="ADAL" clId="{D7F53748-416C-4551-B7DC-5A568D81E4F7}" dt="2020-11-06T18:21:29.501" v="575" actId="1076"/>
          <ac:spMkLst>
            <pc:docMk/>
            <pc:sldMk cId="125685888" sldId="456"/>
            <ac:spMk id="3" creationId="{52A547A9-B762-47F5-BB8B-8285BDD331B6}"/>
          </ac:spMkLst>
        </pc:spChg>
        <pc:spChg chg="mod">
          <ac:chgData name="Paul Frame" userId="ded3f5c5-00e7-408d-9358-fc292cfa5078" providerId="ADAL" clId="{D7F53748-416C-4551-B7DC-5A568D81E4F7}" dt="2020-10-28T16:37:40.003" v="19" actId="6549"/>
          <ac:spMkLst>
            <pc:docMk/>
            <pc:sldMk cId="125685888" sldId="456"/>
            <ac:spMk id="4" creationId="{65DC5B18-D7BE-5645-9A8A-7C1CFC1B6F71}"/>
          </ac:spMkLst>
        </pc:spChg>
        <pc:spChg chg="mod">
          <ac:chgData name="Paul Frame" userId="ded3f5c5-00e7-408d-9358-fc292cfa5078" providerId="ADAL" clId="{D7F53748-416C-4551-B7DC-5A568D81E4F7}" dt="2020-11-06T18:35:59.968" v="661" actId="20577"/>
          <ac:spMkLst>
            <pc:docMk/>
            <pc:sldMk cId="125685888" sldId="456"/>
            <ac:spMk id="12" creationId="{78F26DF8-9D7F-D74C-84BC-3BA1C199250F}"/>
          </ac:spMkLst>
        </pc:spChg>
        <pc:graphicFrameChg chg="mod">
          <ac:chgData name="Paul Frame" userId="ded3f5c5-00e7-408d-9358-fc292cfa5078" providerId="ADAL" clId="{D7F53748-416C-4551-B7DC-5A568D81E4F7}" dt="2020-11-06T18:33:18.950" v="659"/>
          <ac:graphicFrameMkLst>
            <pc:docMk/>
            <pc:sldMk cId="125685888" sldId="456"/>
            <ac:graphicFrameMk id="8" creationId="{9E61F278-CEC8-AB42-873B-8B50597C36E4}"/>
          </ac:graphicFrameMkLst>
        </pc:graphicFrameChg>
      </pc:sldChg>
      <pc:sldChg chg="addSp delSp modSp add">
        <pc:chgData name="Paul Frame" userId="ded3f5c5-00e7-408d-9358-fc292cfa5078" providerId="ADAL" clId="{D7F53748-416C-4551-B7DC-5A568D81E4F7}" dt="2020-11-06T18:25:46.562" v="615"/>
        <pc:sldMkLst>
          <pc:docMk/>
          <pc:sldMk cId="668914370" sldId="457"/>
        </pc:sldMkLst>
        <pc:spChg chg="add del mod">
          <ac:chgData name="Paul Frame" userId="ded3f5c5-00e7-408d-9358-fc292cfa5078" providerId="ADAL" clId="{D7F53748-416C-4551-B7DC-5A568D81E4F7}" dt="2020-10-28T16:48:52.501" v="45" actId="478"/>
          <ac:spMkLst>
            <pc:docMk/>
            <pc:sldMk cId="668914370" sldId="457"/>
            <ac:spMk id="2" creationId="{1A81BAD8-D5C8-4E11-8B63-543007CD17BF}"/>
          </ac:spMkLst>
        </pc:spChg>
        <pc:spChg chg="mod">
          <ac:chgData name="Paul Frame" userId="ded3f5c5-00e7-408d-9358-fc292cfa5078" providerId="ADAL" clId="{D7F53748-416C-4551-B7DC-5A568D81E4F7}" dt="2020-10-28T17:04:55.481" v="311" actId="20577"/>
          <ac:spMkLst>
            <pc:docMk/>
            <pc:sldMk cId="668914370" sldId="457"/>
            <ac:spMk id="10" creationId="{EE3AE961-9939-5041-AF08-E912847435FE}"/>
          </ac:spMkLst>
        </pc:spChg>
        <pc:spChg chg="mod">
          <ac:chgData name="Paul Frame" userId="ded3f5c5-00e7-408d-9358-fc292cfa5078" providerId="ADAL" clId="{D7F53748-416C-4551-B7DC-5A568D81E4F7}" dt="2020-10-28T16:47:15.147" v="39" actId="6549"/>
          <ac:spMkLst>
            <pc:docMk/>
            <pc:sldMk cId="668914370" sldId="457"/>
            <ac:spMk id="11" creationId="{6351F547-4D25-FE47-992D-190B1A9A6346}"/>
          </ac:spMkLst>
        </pc:spChg>
        <pc:graphicFrameChg chg="add mod modGraphic">
          <ac:chgData name="Paul Frame" userId="ded3f5c5-00e7-408d-9358-fc292cfa5078" providerId="ADAL" clId="{D7F53748-416C-4551-B7DC-5A568D81E4F7}" dt="2020-11-06T18:25:46.562" v="615"/>
          <ac:graphicFrameMkLst>
            <pc:docMk/>
            <pc:sldMk cId="668914370" sldId="457"/>
            <ac:graphicFrameMk id="3" creationId="{D2DBDC55-76EE-40E6-937F-8414F87F611A}"/>
          </ac:graphicFrameMkLst>
        </pc:graphicFrameChg>
        <pc:graphicFrameChg chg="del">
          <ac:chgData name="Paul Frame" userId="ded3f5c5-00e7-408d-9358-fc292cfa5078" providerId="ADAL" clId="{D7F53748-416C-4551-B7DC-5A568D81E4F7}" dt="2020-10-28T16:48:49.979" v="44" actId="478"/>
          <ac:graphicFrameMkLst>
            <pc:docMk/>
            <pc:sldMk cId="668914370" sldId="457"/>
            <ac:graphicFrameMk id="8" creationId="{4446E8CE-F0D0-D745-8B77-B277B0DC457C}"/>
          </ac:graphicFrameMkLst>
        </pc:graphicFrameChg>
      </pc:sldChg>
      <pc:sldMasterChg chg="modSldLayout">
        <pc:chgData name="Paul Frame" userId="ded3f5c5-00e7-408d-9358-fc292cfa5078" providerId="ADAL" clId="{D7F53748-416C-4551-B7DC-5A568D81E4F7}" dt="2020-10-28T16:39:26.648" v="24" actId="1076"/>
        <pc:sldMasterMkLst>
          <pc:docMk/>
          <pc:sldMasterMk cId="1241911007" sldId="2147483680"/>
        </pc:sldMasterMkLst>
        <pc:sldLayoutChg chg="modSp">
          <pc:chgData name="Paul Frame" userId="ded3f5c5-00e7-408d-9358-fc292cfa5078" providerId="ADAL" clId="{D7F53748-416C-4551-B7DC-5A568D81E4F7}" dt="2020-10-28T16:39:26.648" v="24" actId="1076"/>
          <pc:sldLayoutMkLst>
            <pc:docMk/>
            <pc:sldMasterMk cId="1241911007" sldId="2147483680"/>
            <pc:sldLayoutMk cId="2249687676" sldId="2147483722"/>
          </pc:sldLayoutMkLst>
          <pc:spChg chg="mod">
            <ac:chgData name="Paul Frame" userId="ded3f5c5-00e7-408d-9358-fc292cfa5078" providerId="ADAL" clId="{D7F53748-416C-4551-B7DC-5A568D81E4F7}" dt="2020-10-28T16:39:26.648" v="24" actId="1076"/>
            <ac:spMkLst>
              <pc:docMk/>
              <pc:sldMasterMk cId="1241911007" sldId="2147483680"/>
              <pc:sldLayoutMk cId="2249687676" sldId="2147483722"/>
              <ac:spMk id="2" creationId="{00000000-0000-0000-0000-000000000000}"/>
            </ac:spMkLst>
          </pc:spChg>
        </pc:sldLayoutChg>
      </pc:sldMasterChg>
    </pc:docChg>
  </pc:docChgLst>
  <pc:docChgLst>
    <pc:chgData name="Paul Frame" userId="ded3f5c5-00e7-408d-9358-fc292cfa5078" providerId="ADAL" clId="{E47ED7AF-DEAD-49C4-B235-2CB04B73B027}"/>
    <pc:docChg chg="modSld modMainMaster">
      <pc:chgData name="Paul Frame" userId="ded3f5c5-00e7-408d-9358-fc292cfa5078" providerId="ADAL" clId="{E47ED7AF-DEAD-49C4-B235-2CB04B73B027}" dt="2021-01-05T15:11:31.681" v="74" actId="27918"/>
      <pc:docMkLst>
        <pc:docMk/>
      </pc:docMkLst>
      <pc:sldChg chg="mod">
        <pc:chgData name="Paul Frame" userId="ded3f5c5-00e7-408d-9358-fc292cfa5078" providerId="ADAL" clId="{E47ED7AF-DEAD-49C4-B235-2CB04B73B027}" dt="2021-01-05T15:11:31.681" v="74" actId="27918"/>
        <pc:sldMkLst>
          <pc:docMk/>
          <pc:sldMk cId="1835719076" sldId="453"/>
        </pc:sldMkLst>
      </pc:sldChg>
      <pc:sldChg chg="modSp">
        <pc:chgData name="Paul Frame" userId="ded3f5c5-00e7-408d-9358-fc292cfa5078" providerId="ADAL" clId="{E47ED7AF-DEAD-49C4-B235-2CB04B73B027}" dt="2021-01-04T21:03:14.930" v="32" actId="20577"/>
        <pc:sldMkLst>
          <pc:docMk/>
          <pc:sldMk cId="307121745" sldId="455"/>
        </pc:sldMkLst>
        <pc:spChg chg="mod">
          <ac:chgData name="Paul Frame" userId="ded3f5c5-00e7-408d-9358-fc292cfa5078" providerId="ADAL" clId="{E47ED7AF-DEAD-49C4-B235-2CB04B73B027}" dt="2021-01-04T21:02:39.267" v="4" actId="20577"/>
          <ac:spMkLst>
            <pc:docMk/>
            <pc:sldMk cId="307121745" sldId="455"/>
            <ac:spMk id="2" creationId="{AA63BBB7-0E20-8546-847C-D384EFF22C68}"/>
          </ac:spMkLst>
        </pc:spChg>
        <pc:spChg chg="mod">
          <ac:chgData name="Paul Frame" userId="ded3f5c5-00e7-408d-9358-fc292cfa5078" providerId="ADAL" clId="{E47ED7AF-DEAD-49C4-B235-2CB04B73B027}" dt="2021-01-04T21:03:14.930" v="32" actId="20577"/>
          <ac:spMkLst>
            <pc:docMk/>
            <pc:sldMk cId="307121745" sldId="455"/>
            <ac:spMk id="5" creationId="{3CA845DB-9FC0-0446-9133-E372F81993D7}"/>
          </ac:spMkLst>
        </pc:spChg>
      </pc:sldChg>
      <pc:sldChg chg="modSp">
        <pc:chgData name="Paul Frame" userId="ded3f5c5-00e7-408d-9358-fc292cfa5078" providerId="ADAL" clId="{E47ED7AF-DEAD-49C4-B235-2CB04B73B027}" dt="2021-01-04T21:05:30.233" v="72" actId="20577"/>
        <pc:sldMkLst>
          <pc:docMk/>
          <pc:sldMk cId="125685888" sldId="456"/>
        </pc:sldMkLst>
        <pc:spChg chg="mod">
          <ac:chgData name="Paul Frame" userId="ded3f5c5-00e7-408d-9358-fc292cfa5078" providerId="ADAL" clId="{E47ED7AF-DEAD-49C4-B235-2CB04B73B027}" dt="2021-01-04T21:05:22.009" v="44" actId="20577"/>
          <ac:spMkLst>
            <pc:docMk/>
            <pc:sldMk cId="125685888" sldId="456"/>
            <ac:spMk id="2" creationId="{EB64AFB4-C1F3-0C4D-AD70-62F238D263EF}"/>
          </ac:spMkLst>
        </pc:spChg>
        <pc:spChg chg="mod">
          <ac:chgData name="Paul Frame" userId="ded3f5c5-00e7-408d-9358-fc292cfa5078" providerId="ADAL" clId="{E47ED7AF-DEAD-49C4-B235-2CB04B73B027}" dt="2021-01-04T21:05:30.233" v="72" actId="20577"/>
          <ac:spMkLst>
            <pc:docMk/>
            <pc:sldMk cId="125685888" sldId="456"/>
            <ac:spMk id="12" creationId="{78F26DF8-9D7F-D74C-84BC-3BA1C199250F}"/>
          </ac:spMkLst>
        </pc:spChg>
      </pc:sldChg>
      <pc:sldMasterChg chg="modSldLayout">
        <pc:chgData name="Paul Frame" userId="ded3f5c5-00e7-408d-9358-fc292cfa5078" providerId="ADAL" clId="{E47ED7AF-DEAD-49C4-B235-2CB04B73B027}" dt="2021-01-04T21:03:50.593" v="39" actId="20577"/>
        <pc:sldMasterMkLst>
          <pc:docMk/>
          <pc:sldMasterMk cId="1241911007" sldId="2147483680"/>
        </pc:sldMasterMkLst>
        <pc:sldLayoutChg chg="modSp">
          <pc:chgData name="Paul Frame" userId="ded3f5c5-00e7-408d-9358-fc292cfa5078" providerId="ADAL" clId="{E47ED7AF-DEAD-49C4-B235-2CB04B73B027}" dt="2021-01-04T21:03:50.593" v="39" actId="20577"/>
          <pc:sldLayoutMkLst>
            <pc:docMk/>
            <pc:sldMasterMk cId="1241911007" sldId="2147483680"/>
            <pc:sldLayoutMk cId="2249687676" sldId="2147483722"/>
          </pc:sldLayoutMkLst>
          <pc:spChg chg="mod">
            <ac:chgData name="Paul Frame" userId="ded3f5c5-00e7-408d-9358-fc292cfa5078" providerId="ADAL" clId="{E47ED7AF-DEAD-49C4-B235-2CB04B73B027}" dt="2021-01-04T21:03:50.593" v="39" actId="20577"/>
            <ac:spMkLst>
              <pc:docMk/>
              <pc:sldMasterMk cId="1241911007" sldId="2147483680"/>
              <pc:sldLayoutMk cId="2249687676" sldId="2147483722"/>
              <ac:spMk id="2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'Exhibit 1'!$A$3</c:f>
              <c:strCache>
                <c:ptCount val="1"/>
                <c:pt idx="0">
                  <c:v>Puerto Rico Base Block Grant as % of Total Computable (ALL)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none"/>
          </c:marke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'Exhibit 1'!$B$1:$I$2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'Exhibit 1'!$B$3:$I$3</c:f>
              <c:numCache>
                <c:formatCode>0.00%</c:formatCode>
                <c:ptCount val="8"/>
                <c:pt idx="0">
                  <c:v>0.17898691640870543</c:v>
                </c:pt>
                <c:pt idx="1">
                  <c:v>0.15888377967706982</c:v>
                </c:pt>
                <c:pt idx="2">
                  <c:v>0.1650757227988304</c:v>
                </c:pt>
                <c:pt idx="3">
                  <c:v>0.13770978387678021</c:v>
                </c:pt>
                <c:pt idx="4">
                  <c:v>0.13547325843328933</c:v>
                </c:pt>
                <c:pt idx="5">
                  <c:v>0.14144525450706688</c:v>
                </c:pt>
                <c:pt idx="6">
                  <c:v>0.14303854216107653</c:v>
                </c:pt>
                <c:pt idx="7">
                  <c:v>0.13943158096973668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4E-6340-8C09-CC9AE5E905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70217768"/>
        <c:axId val="2140284696"/>
      </c:lineChart>
      <c:catAx>
        <c:axId val="-2070217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0284696"/>
        <c:crosses val="autoZero"/>
        <c:auto val="1"/>
        <c:lblAlgn val="ctr"/>
        <c:lblOffset val="100"/>
        <c:noMultiLvlLbl val="0"/>
      </c:catAx>
      <c:valAx>
        <c:axId val="2140284696"/>
        <c:scaling>
          <c:orientation val="minMax"/>
          <c:max val="0.5"/>
        </c:scaling>
        <c:delete val="1"/>
        <c:axPos val="l"/>
        <c:numFmt formatCode="0%" sourceLinked="0"/>
        <c:majorTickMark val="out"/>
        <c:minorTickMark val="none"/>
        <c:tickLblPos val="nextTo"/>
        <c:crossAx val="-207021776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'Exhibit 2'!$A$2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'Exhibit 2'!$B$1:$C$1</c:f>
              <c:strCache>
                <c:ptCount val="2"/>
                <c:pt idx="0">
                  <c:v>FMAP based on formula for states</c:v>
                </c:pt>
                <c:pt idx="1">
                  <c:v>Regular FMAP</c:v>
                </c:pt>
              </c:strCache>
            </c:strRef>
          </c:cat>
          <c:val>
            <c:numRef>
              <c:f>'Exhibit 2'!$B$2:$C$2</c:f>
              <c:numCache>
                <c:formatCode>0%</c:formatCode>
                <c:ptCount val="2"/>
                <c:pt idx="0">
                  <c:v>0.83</c:v>
                </c:pt>
                <c:pt idx="1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FA-5343-9BA8-726E78B1EF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70221128"/>
        <c:axId val="-2070215624"/>
      </c:barChart>
      <c:catAx>
        <c:axId val="-2070221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0215624"/>
        <c:crosses val="autoZero"/>
        <c:auto val="1"/>
        <c:lblAlgn val="ctr"/>
        <c:lblOffset val="100"/>
        <c:noMultiLvlLbl val="0"/>
      </c:catAx>
      <c:valAx>
        <c:axId val="-2070215624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-2070221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'Exhibit 3'!$A$2</c:f>
              <c:strCache>
                <c:ptCount val="1"/>
                <c:pt idx="0">
                  <c:v>Puerto Rico poverty level (PRPL)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'Exhibit 3'!$B$1:$D$1</c:f>
              <c:strCache>
                <c:ptCount val="3"/>
                <c:pt idx="0">
                  <c:v>Individual</c:v>
                </c:pt>
                <c:pt idx="1">
                  <c:v>Couple</c:v>
                </c:pt>
                <c:pt idx="2">
                  <c:v>Family of four</c:v>
                </c:pt>
              </c:strCache>
            </c:strRef>
          </c:cat>
          <c:val>
            <c:numRef>
              <c:f>'Exhibit 3'!$B$2:$D$2</c:f>
              <c:numCache>
                <c:formatCode>"$"#,##0</c:formatCode>
                <c:ptCount val="3"/>
                <c:pt idx="0">
                  <c:v>5508</c:v>
                </c:pt>
                <c:pt idx="1">
                  <c:v>6504</c:v>
                </c:pt>
                <c:pt idx="2">
                  <c:v>8508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87-D549-9037-56F75DBD2D11}"/>
            </c:ext>
          </c:extLst>
        </c:ser>
        <c:ser>
          <c:idx val="1"/>
          <c:order val="1"/>
          <c:tx>
            <c:strRef>
              <c:f>'Exhibit 3'!$A$3</c:f>
              <c:strCache>
                <c:ptCount val="1"/>
                <c:pt idx="0">
                  <c:v>Federal poverty level (FPL)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'Exhibit 3'!$B$1:$D$1</c:f>
              <c:strCache>
                <c:ptCount val="3"/>
                <c:pt idx="0">
                  <c:v>Individual</c:v>
                </c:pt>
                <c:pt idx="1">
                  <c:v>Couple</c:v>
                </c:pt>
                <c:pt idx="2">
                  <c:v>Family of four</c:v>
                </c:pt>
              </c:strCache>
            </c:strRef>
          </c:cat>
          <c:val>
            <c:numRef>
              <c:f>'Exhibit 3'!$B$3:$D$3</c:f>
              <c:numCache>
                <c:formatCode>"$"#,##0</c:formatCode>
                <c:ptCount val="3"/>
                <c:pt idx="0">
                  <c:v>12760</c:v>
                </c:pt>
                <c:pt idx="1">
                  <c:v>17240</c:v>
                </c:pt>
                <c:pt idx="2">
                  <c:v>26200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87-D549-9037-56F75DBD2D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9920392"/>
        <c:axId val="-2069916984"/>
      </c:barChart>
      <c:catAx>
        <c:axId val="-2069920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69916984"/>
        <c:crosses val="autoZero"/>
        <c:auto val="1"/>
        <c:lblAlgn val="ctr"/>
        <c:lblOffset val="100"/>
        <c:noMultiLvlLbl val="0"/>
      </c:catAx>
      <c:valAx>
        <c:axId val="-2069916984"/>
        <c:scaling>
          <c:orientation val="minMax"/>
        </c:scaling>
        <c:delete val="1"/>
        <c:axPos val="l"/>
        <c:numFmt formatCode="&quot;$&quot;#,##0" sourceLinked="1"/>
        <c:majorTickMark val="none"/>
        <c:minorTickMark val="none"/>
        <c:tickLblPos val="nextTo"/>
        <c:crossAx val="-206992039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0282186948854E-2"/>
          <c:y val="9.1571848456812419E-2"/>
          <c:w val="0.96895943562610232"/>
          <c:h val="0.7146319301137644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'Exhibit 4'!$A$3</c:f>
              <c:strCache>
                <c:ptCount val="1"/>
                <c:pt idx="0">
                  <c:v>Puerto Rico eligibiltiy level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'Exhibit 4'!$B$1:$G$1</c:f>
              <c:strCache>
                <c:ptCount val="6"/>
                <c:pt idx="0">
                  <c:v>Pregnant women (family of four)</c:v>
                </c:pt>
                <c:pt idx="1">
                  <c:v>Medicaid expansion adults (individual)</c:v>
                </c:pt>
                <c:pt idx="2">
                  <c:v>Medicaid expansion adults (family of four)</c:v>
                </c:pt>
                <c:pt idx="3">
                  <c:v>Seniors/Disabled (couple)</c:v>
                </c:pt>
                <c:pt idx="4">
                  <c:v>Medicaid children (family of four)</c:v>
                </c:pt>
                <c:pt idx="5">
                  <c:v>CHIP-funded Medicaid (family of four)</c:v>
                </c:pt>
              </c:strCache>
            </c:strRef>
          </c:cat>
          <c:val>
            <c:numRef>
              <c:f>'Exhibit 4'!$B$3:$G$3</c:f>
              <c:numCache>
                <c:formatCode>0.0%</c:formatCode>
                <c:ptCount val="6"/>
                <c:pt idx="0">
                  <c:v>0.4481312977099236</c:v>
                </c:pt>
                <c:pt idx="1">
                  <c:v>0.59569278996865194</c:v>
                </c:pt>
                <c:pt idx="2">
                  <c:v>0.4481312977099236</c:v>
                </c:pt>
                <c:pt idx="3">
                  <c:v>0.69605568445475641</c:v>
                </c:pt>
                <c:pt idx="4">
                  <c:v>0.4481312977099236</c:v>
                </c:pt>
                <c:pt idx="5">
                  <c:v>0.88002595419847329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65-6F4C-A5F3-201F4A8D67D2}"/>
            </c:ext>
          </c:extLst>
        </c:ser>
        <c:ser>
          <c:idx val="2"/>
          <c:order val="1"/>
          <c:tx>
            <c:strRef>
              <c:f>'Exhibit 4'!$A$4</c:f>
              <c:strCache>
                <c:ptCount val="1"/>
                <c:pt idx="0">
                  <c:v>Federal standard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'Exhibit 4'!$B$1:$G$1</c:f>
              <c:strCache>
                <c:ptCount val="6"/>
                <c:pt idx="0">
                  <c:v>Pregnant women (family of four)</c:v>
                </c:pt>
                <c:pt idx="1">
                  <c:v>Medicaid expansion adults (individual)</c:v>
                </c:pt>
                <c:pt idx="2">
                  <c:v>Medicaid expansion adults (family of four)</c:v>
                </c:pt>
                <c:pt idx="3">
                  <c:v>Seniors/Disabled (couple)</c:v>
                </c:pt>
                <c:pt idx="4">
                  <c:v>Medicaid children (family of four)</c:v>
                </c:pt>
                <c:pt idx="5">
                  <c:v>CHIP-funded Medicaid (family of four)</c:v>
                </c:pt>
              </c:strCache>
            </c:strRef>
          </c:cat>
          <c:val>
            <c:numRef>
              <c:f>'Exhibit 4'!$B$4:$G$4</c:f>
              <c:numCache>
                <c:formatCode>0.0%</c:formatCode>
                <c:ptCount val="6"/>
                <c:pt idx="0">
                  <c:v>1.38</c:v>
                </c:pt>
                <c:pt idx="1">
                  <c:v>1.38</c:v>
                </c:pt>
                <c:pt idx="2">
                  <c:v>1.38</c:v>
                </c:pt>
                <c:pt idx="3">
                  <c:v>0.76</c:v>
                </c:pt>
                <c:pt idx="4">
                  <c:v>1.38</c:v>
                </c:pt>
                <c:pt idx="5">
                  <c:v>2.5499999999999998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65-6F4C-A5F3-201F4A8D67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-2070875032"/>
        <c:axId val="-2070871624"/>
      </c:barChart>
      <c:catAx>
        <c:axId val="-2070875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0871624"/>
        <c:crosses val="autoZero"/>
        <c:auto val="1"/>
        <c:lblAlgn val="ctr"/>
        <c:lblOffset val="100"/>
        <c:noMultiLvlLbl val="0"/>
      </c:catAx>
      <c:valAx>
        <c:axId val="-2070871624"/>
        <c:scaling>
          <c:orientation val="minMax"/>
        </c:scaling>
        <c:delete val="1"/>
        <c:axPos val="l"/>
        <c:numFmt formatCode="0%" sourceLinked="0"/>
        <c:majorTickMark val="none"/>
        <c:minorTickMark val="none"/>
        <c:tickLblPos val="nextTo"/>
        <c:crossAx val="-20708750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28318071352192087"/>
          <c:y val="3.0397239921911515E-2"/>
          <c:w val="0.43222752711466617"/>
          <c:h val="6.33759605484297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0.69461</cdr:x>
      <cdr:y>0.80021</cdr:y>
    </cdr:from>
    <cdr:to>
      <cdr:x>0.78817</cdr:x>
      <cdr:y>0.88762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93CF948-59AE-414B-9496-68AEDF92BF63}"/>
            </a:ext>
          </a:extLst>
        </cdr:cNvPr>
        <cdr:cNvSpPr txBox="1"/>
      </cdr:nvSpPr>
      <cdr:spPr>
        <a:xfrm xmlns:a="http://schemas.openxmlformats.org/drawingml/2006/main">
          <a:off x="5091113" y="3662364"/>
          <a:ext cx="68580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0.82066</cdr:x>
      <cdr:y>0.9334</cdr:y>
    </cdr:from>
    <cdr:to>
      <cdr:x>1</cdr:x>
      <cdr:y>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CDD62C00-DA75-4E45-9AEB-1C84D2A97EAF}"/>
            </a:ext>
          </a:extLst>
        </cdr:cNvPr>
        <cdr:cNvSpPr txBox="1"/>
      </cdr:nvSpPr>
      <cdr:spPr>
        <a:xfrm xmlns:a="http://schemas.openxmlformats.org/drawingml/2006/main">
          <a:off x="6015039" y="4271964"/>
          <a:ext cx="1314449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1/5/2021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1763687" y="6382512"/>
            <a:ext cx="7308811" cy="4084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 Edwin Park, </a:t>
            </a:r>
            <a:r>
              <a:rPr lang="en-US" sz="900" i="1" dirty="0"/>
              <a:t>How States Would Fare Under Medicaid Block Grants or Per Capita Caps: Lessons from Puerto Rico </a:t>
            </a:r>
            <a:r>
              <a:rPr lang="en-US" sz="900" dirty="0"/>
              <a:t>(Commonwealth Fund, Jan. 2021).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3BDD-CC8C-D84C-947A-4E222BBDA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8869680" cy="756084"/>
          </a:xfrm>
        </p:spPr>
        <p:txBody>
          <a:bodyPr>
            <a:normAutofit/>
          </a:bodyPr>
          <a:lstStyle/>
          <a:p>
            <a:r>
              <a:rPr lang="en-US" dirty="0"/>
              <a:t>Permanent Federal Block Grant Funding as Share of Total Medicaid Spending in Puerto Rico, 2012–2019</a:t>
            </a:r>
          </a:p>
        </p:txBody>
      </p:sp>
      <p:graphicFrame>
        <p:nvGraphicFramePr>
          <p:cNvPr id="10" name="Chart Placeholder 9">
            <a:extLst>
              <a:ext uri="{FF2B5EF4-FFF2-40B4-BE49-F238E27FC236}">
                <a16:creationId xmlns:a16="http://schemas.microsoft.com/office/drawing/2014/main" id="{8CC42B79-EAE6-754F-8E97-E7F8A44CA5B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936755245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ED231-16D4-D341-BF30-660DC197200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8620"/>
            <a:ext cx="9001000" cy="224346"/>
          </a:xfrm>
        </p:spPr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7A4C2A9-F745-CC41-B889-E1BD64D6D6A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697252"/>
            <a:ext cx="9001063" cy="495834"/>
          </a:xfrm>
        </p:spPr>
        <p:txBody>
          <a:bodyPr/>
          <a:lstStyle/>
          <a:p>
            <a:r>
              <a:rPr lang="en-US" dirty="0"/>
              <a:t>Data: Georgetown University Center for Children and Families (CCF) analysis.</a:t>
            </a:r>
          </a:p>
        </p:txBody>
      </p:sp>
    </p:spTree>
    <p:extLst>
      <p:ext uri="{BB962C8B-B14F-4D97-AF65-F5344CB8AC3E}">
        <p14:creationId xmlns:p14="http://schemas.microsoft.com/office/powerpoint/2010/main" val="183571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E3AE961-9939-5041-AF08-E912847435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756084"/>
          </a:xfrm>
        </p:spPr>
        <p:txBody>
          <a:bodyPr>
            <a:normAutofit/>
          </a:bodyPr>
          <a:lstStyle/>
          <a:p>
            <a:r>
              <a:rPr lang="en-US" dirty="0"/>
              <a:t>Puerto Rico’s Regular FMAP Compared to Statutory Formula for States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4446E8CE-F0D0-D745-8B77-B277B0DC457C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161874207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351F547-4D25-FE47-992D-190B1A9A634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8620"/>
            <a:ext cx="9001000" cy="224346"/>
          </a:xfrm>
        </p:spPr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FF8B48B-1E12-904D-9C7D-0B330C0C57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697252"/>
            <a:ext cx="9001063" cy="495834"/>
          </a:xfrm>
        </p:spPr>
        <p:txBody>
          <a:bodyPr/>
          <a:lstStyle/>
          <a:p>
            <a:r>
              <a:rPr lang="en-US" dirty="0"/>
              <a:t>Note: FMAP = Federal Medical Assistance Percentage.</a:t>
            </a:r>
          </a:p>
          <a:p>
            <a:r>
              <a:rPr lang="en-US" dirty="0"/>
              <a:t>Data: U.S. Government Accountability Office.</a:t>
            </a:r>
          </a:p>
        </p:txBody>
      </p:sp>
    </p:spTree>
    <p:extLst>
      <p:ext uri="{BB962C8B-B14F-4D97-AF65-F5344CB8AC3E}">
        <p14:creationId xmlns:p14="http://schemas.microsoft.com/office/powerpoint/2010/main" val="2391713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E3AE961-9939-5041-AF08-E912847435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756084"/>
          </a:xfrm>
        </p:spPr>
        <p:txBody>
          <a:bodyPr>
            <a:noAutofit/>
          </a:bodyPr>
          <a:lstStyle/>
          <a:p>
            <a:r>
              <a:rPr lang="en-US" dirty="0"/>
              <a:t>Comparison of Poverty and Income, Health Coverage Source, and Health Conditions, Puerto Rico and Median State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351F547-4D25-FE47-992D-190B1A9A634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8620"/>
            <a:ext cx="9001000" cy="224346"/>
          </a:xfrm>
        </p:spPr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FF8B48B-1E12-904D-9C7D-0B330C0C57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697252"/>
            <a:ext cx="9001063" cy="495834"/>
          </a:xfrm>
        </p:spPr>
        <p:txBody>
          <a:bodyPr/>
          <a:lstStyle/>
          <a:p>
            <a:r>
              <a:rPr lang="en-US" dirty="0"/>
              <a:t>Data: Georgetown University Center for Children and Families (CCF) analysis of American Community Survey (ACS), Puerto Rico Community Survey (PRCS), Behavioral Risk Factor Surveillance System (BRFSS), and National Center for HIV/AIDS, Viral Hepatitis, STD, and TB Prevention (NCHHSTP) data.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2DBDC55-76EE-40E6-937F-8414F87F6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579562"/>
              </p:ext>
            </p:extLst>
          </p:nvPr>
        </p:nvGraphicFramePr>
        <p:xfrm>
          <a:off x="71500" y="1097280"/>
          <a:ext cx="9001000" cy="4736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278172281"/>
                    </a:ext>
                  </a:extLst>
                </a:gridCol>
                <a:gridCol w="2484276">
                  <a:extLst>
                    <a:ext uri="{9D8B030D-6E8A-4147-A177-3AD203B41FA5}">
                      <a16:colId xmlns:a16="http://schemas.microsoft.com/office/drawing/2014/main" val="489764956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4192706553"/>
                    </a:ext>
                  </a:extLst>
                </a:gridCol>
              </a:tblGrid>
              <a:tr h="33832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Puerto Rico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United States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338748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400" b="1" dirty="0"/>
                        <a:t>Poverty and income</a:t>
                      </a:r>
                      <a:r>
                        <a:rPr lang="en-US" sz="1400" b="0" dirty="0"/>
                        <a:t> (2018)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613569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400" dirty="0"/>
                        <a:t>Share of population in poverty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43.1%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13.1%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9541528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400" dirty="0"/>
                        <a:t>Share of children under age 18 in poverty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56.9%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18.0%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190075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400" dirty="0"/>
                        <a:t>Median income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$20,296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$61,937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679093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Health coverage source</a:t>
                      </a:r>
                      <a:r>
                        <a:rPr lang="en-US" sz="1400" b="0" dirty="0"/>
                        <a:t> (2018)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101305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400" dirty="0"/>
                        <a:t>Share of population with private insurance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38.9%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67.5%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269811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400" dirty="0"/>
                        <a:t>Share of population with public insurance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61.9%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35.6%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7037610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Puerto Rico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Median state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73294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400" b="1" dirty="0"/>
                        <a:t>Health conditions</a:t>
                      </a:r>
                      <a:r>
                        <a:rPr lang="en-US" sz="1400" b="0" dirty="0"/>
                        <a:t> (2018)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858812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400" dirty="0"/>
                        <a:t>Share of adults diagnosed with high blood pressure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44.7%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32.3%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5067133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400" b="0" dirty="0"/>
                        <a:t>Share of adults diagnosed with diabetes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15.5%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10.9%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213581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400" dirty="0"/>
                        <a:t>Share of adults diagnosed with asthma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18.5%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14.7%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527404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en-US" sz="1400" dirty="0"/>
                        <a:t>Incidence of HIV/AIDS per 100,000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566.8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372.8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2880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914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3BBB7-0E20-8546-847C-D384EFF22C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Comparison of Puerto Rico Poverty Level and Federal Poverty Level, July 2020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E303D-BA2D-CA4D-AC11-F1F665ABA35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A845DB-9FC0-0446-9133-E372F81993D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Georgetown University Center for Children and Families (CCF) analysis. Comparison as of July 2020.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17B14543-1CE3-4A4F-B4EC-439192FB7083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35509417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121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4AFB4-C1F3-0C4D-AD70-62F238D26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756084"/>
          </a:xfrm>
        </p:spPr>
        <p:txBody>
          <a:bodyPr>
            <a:normAutofit/>
          </a:bodyPr>
          <a:lstStyle/>
          <a:p>
            <a:r>
              <a:rPr lang="en-US" dirty="0"/>
              <a:t>Comparison of Medicaid Eligibility Levels in Puerto Rico to Federal Standards, Percent of Federal Poverty Level (FPL), July 2020</a:t>
            </a:r>
          </a:p>
        </p:txBody>
      </p:sp>
      <p:graphicFrame>
        <p:nvGraphicFramePr>
          <p:cNvPr id="8" name="Chart Placeholder 7">
            <a:extLst>
              <a:ext uri="{FF2B5EF4-FFF2-40B4-BE49-F238E27FC236}">
                <a16:creationId xmlns:a16="http://schemas.microsoft.com/office/drawing/2014/main" id="{9E61F278-CEC8-AB42-873B-8B50597C36E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679990256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C5B18-D7BE-5645-9A8A-7C1CFC1B6F7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8620"/>
            <a:ext cx="9001000" cy="224346"/>
          </a:xfrm>
        </p:spPr>
        <p:txBody>
          <a:bodyPr/>
          <a:lstStyle/>
          <a:p>
            <a:r>
              <a:rPr lang="en-US" dirty="0"/>
              <a:t>Exhibit 5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8F26DF8-9D7F-D74C-84BC-3BA1C199250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* Federal = median state CHIP eligibility.</a:t>
            </a:r>
          </a:p>
          <a:p>
            <a:r>
              <a:rPr lang="en-US" dirty="0"/>
              <a:t>Data: Georgetown University Center for Children and Families (CCF) analysis. </a:t>
            </a:r>
            <a:r>
              <a:rPr lang="en-US"/>
              <a:t>Comparison as of July 2020.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A547A9-B762-47F5-BB8B-8285BDD331B6}"/>
              </a:ext>
            </a:extLst>
          </p:cNvPr>
          <p:cNvSpPr txBox="1"/>
          <p:nvPr/>
        </p:nvSpPr>
        <p:spPr>
          <a:xfrm>
            <a:off x="8732520" y="1691640"/>
            <a:ext cx="657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256858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2" ma:contentTypeDescription="Create a new document." ma:contentTypeScope="" ma:versionID="53383cb74e615a78144dd16950099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4592ebb75fb78d7126a2367603b58420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84298E-B495-47C3-A0BC-FADBC9357A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4D5360-0067-438D-A8EB-788D0C4CA23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EE53A29-80C2-45ED-8DE5-2C6B8F6073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159738</TotalTime>
  <Words>342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Berlingske Serif Text</vt:lpstr>
      <vt:lpstr>InterFace</vt:lpstr>
      <vt:lpstr>InterFace Bold</vt:lpstr>
      <vt:lpstr>1_Office Theme</vt:lpstr>
      <vt:lpstr>Permanent Federal Block Grant Funding as Share of Total Medicaid Spending in Puerto Rico, 2012–2019</vt:lpstr>
      <vt:lpstr>Puerto Rico’s Regular FMAP Compared to Statutory Formula for States </vt:lpstr>
      <vt:lpstr>Comparison of Poverty and Income, Health Coverage Source, and Health Conditions, Puerto Rico and Median State</vt:lpstr>
      <vt:lpstr>Comparison of Puerto Rico Poverty Level and Federal Poverty Level, July 2020</vt:lpstr>
      <vt:lpstr>Comparison of Medicaid Eligibility Levels in Puerto Rico to Federal Standards, Percent of Federal Poverty Level (FPL), July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1963</cp:revision>
  <cp:lastPrinted>2018-07-11T13:51:43Z</cp:lastPrinted>
  <dcterms:created xsi:type="dcterms:W3CDTF">2014-10-08T23:03:32Z</dcterms:created>
  <dcterms:modified xsi:type="dcterms:W3CDTF">2021-01-05T15:11:42Z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