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Ex1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notesMasterIdLst>
    <p:notesMasterId r:id="rId17"/>
  </p:notesMasterIdLst>
  <p:handoutMasterIdLst>
    <p:handoutMasterId r:id="rId18"/>
  </p:handoutMasterIdLst>
  <p:sldIdLst>
    <p:sldId id="493" r:id="rId5"/>
    <p:sldId id="283" r:id="rId6"/>
    <p:sldId id="259" r:id="rId7"/>
    <p:sldId id="292" r:id="rId8"/>
    <p:sldId id="288" r:id="rId9"/>
    <p:sldId id="289" r:id="rId10"/>
    <p:sldId id="260" r:id="rId11"/>
    <p:sldId id="272" r:id="rId12"/>
    <p:sldId id="282" r:id="rId13"/>
    <p:sldId id="270" r:id="rId14"/>
    <p:sldId id="296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2988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24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nendu Biswas" initials="PB" lastIdx="1" clrIdx="0"/>
  <p:cmAuthor id="2" name="Don Moulds" initials="DM" lastIdx="25" clrIdx="1"/>
  <p:cmAuthor id="3" name="Shanoor Seervai" initials="SS" lastIdx="2" clrIdx="2"/>
  <p:cmAuthor id="4" name="Jen Wilson" initials="JW" lastIdx="2" clrIdx="3"/>
  <p:cmAuthor id="5" name="Jen Wilson" initials="JW [2]" lastIdx="1" clrIdx="4"/>
  <p:cmAuthor id="6" name="Laura Gannon" initials="LG" lastIdx="24" clrIdx="5"/>
  <p:cmAuthor id="7" name="Chris Hollander" initials="CH" lastIdx="2" clrIdx="6"/>
  <p:cmAuthor id="8" name="Chris Hollander" initials="CH [2]" lastIdx="1" clrIdx="7"/>
  <p:cmAuthor id="9" name="Chris Hollander" initials="CH [3]" lastIdx="1" clrIdx="8"/>
  <p:cmAuthor id="10" name="Chris Hollander" initials="CH [4]" lastIdx="1" clrIdx="9"/>
  <p:cmAuthor id="11" name="Jen Wilson" initials="MOU" lastIdx="1" clrIdx="10">
    <p:extLst>
      <p:ext uri="{19B8F6BF-5375-455C-9EA6-DF929625EA0E}">
        <p15:presenceInfo xmlns:p15="http://schemas.microsoft.com/office/powerpoint/2012/main" userId="Jen Wilson" providerId="None"/>
      </p:ext>
    </p:extLst>
  </p:cmAuthor>
  <p:cmAuthor id="12" name="Barry A. Scholl" initials="BAS" lastIdx="6" clrIdx="11">
    <p:extLst>
      <p:ext uri="{19B8F6BF-5375-455C-9EA6-DF929625EA0E}">
        <p15:presenceInfo xmlns:p15="http://schemas.microsoft.com/office/powerpoint/2012/main" userId="S-1-5-21-1004529278-3813118908-2288687658-1188" providerId="AD"/>
      </p:ext>
    </p:extLst>
  </p:cmAuthor>
  <p:cmAuthor id="13" name="Elizabeth Fowler" initials="EF" lastIdx="4" clrIdx="12">
    <p:extLst>
      <p:ext uri="{19B8F6BF-5375-455C-9EA6-DF929625EA0E}">
        <p15:presenceInfo xmlns:p15="http://schemas.microsoft.com/office/powerpoint/2012/main" userId="S::ef@cmwf.org::710cfe12-8559-476c-8cf8-59d12e0383eb" providerId="AD"/>
      </p:ext>
    </p:extLst>
  </p:cmAuthor>
  <p:cmAuthor id="14" name="Barry A. Scholl" initials="BAS [2]" lastIdx="11" clrIdx="13">
    <p:extLst>
      <p:ext uri="{19B8F6BF-5375-455C-9EA6-DF929625EA0E}">
        <p15:presenceInfo xmlns:p15="http://schemas.microsoft.com/office/powerpoint/2012/main" userId="S::bas@cmwf.org::9b1eec93-07c6-4a8b-9a40-139c8d674f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E68"/>
    <a:srgbClr val="F49149"/>
    <a:srgbClr val="C9DEE3"/>
    <a:srgbClr val="5F5A9D"/>
    <a:srgbClr val="E0E0E0"/>
    <a:srgbClr val="4ABDBC"/>
    <a:srgbClr val="8ADAD2"/>
    <a:srgbClr val="9FE1DB"/>
    <a:srgbClr val="B6E8E3"/>
    <a:srgbClr val="CDE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10EDC8-769A-884C-9B01-73A411BAE211}" v="19" dt="2021-06-23T20:49:44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7"/>
    <p:restoredTop sz="88594" autoAdjust="0"/>
  </p:normalViewPr>
  <p:slideViewPr>
    <p:cSldViewPr snapToGrid="0">
      <p:cViewPr varScale="1">
        <p:scale>
          <a:sx n="127" d="100"/>
          <a:sy n="127" d="100"/>
        </p:scale>
        <p:origin x="184" y="376"/>
      </p:cViewPr>
      <p:guideLst>
        <p:guide orient="horz" pos="1570"/>
        <p:guide pos="2988"/>
        <p:guide orient="horz" pos="1094"/>
        <p:guide pos="249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 Wilson" userId="000f367a-3246-491c-88b4-803a33f58a8b" providerId="ADAL" clId="{AC10EDC8-769A-884C-9B01-73A411BAE211}"/>
    <pc:docChg chg="undo custSel addSld delSld modSld">
      <pc:chgData name="Jen Wilson" userId="000f367a-3246-491c-88b4-803a33f58a8b" providerId="ADAL" clId="{AC10EDC8-769A-884C-9B01-73A411BAE211}" dt="2021-06-23T20:50:36.763" v="114" actId="2696"/>
      <pc:docMkLst>
        <pc:docMk/>
      </pc:docMkLst>
      <pc:sldChg chg="modSp mod">
        <pc:chgData name="Jen Wilson" userId="000f367a-3246-491c-88b4-803a33f58a8b" providerId="ADAL" clId="{AC10EDC8-769A-884C-9B01-73A411BAE211}" dt="2021-06-23T20:49:37.370" v="108" actId="20577"/>
        <pc:sldMkLst>
          <pc:docMk/>
          <pc:sldMk cId="2128467292" sldId="259"/>
        </pc:sldMkLst>
        <pc:spChg chg="mod">
          <ac:chgData name="Jen Wilson" userId="000f367a-3246-491c-88b4-803a33f58a8b" providerId="ADAL" clId="{AC10EDC8-769A-884C-9B01-73A411BAE211}" dt="2021-06-23T20:49:37.370" v="108" actId="20577"/>
          <ac:spMkLst>
            <pc:docMk/>
            <pc:sldMk cId="2128467292" sldId="259"/>
            <ac:spMk id="12" creationId="{367AB5E0-91AD-7B46-81DD-0F6AAB7E3E25}"/>
          </ac:spMkLst>
        </pc:spChg>
        <pc:spChg chg="mod">
          <ac:chgData name="Jen Wilson" userId="000f367a-3246-491c-88b4-803a33f58a8b" providerId="ADAL" clId="{AC10EDC8-769A-884C-9B01-73A411BAE211}" dt="2021-06-23T20:46:46.103" v="57"/>
          <ac:spMkLst>
            <pc:docMk/>
            <pc:sldMk cId="2128467292" sldId="259"/>
            <ac:spMk id="24" creationId="{9C4EDEA0-5F52-564D-ABD7-C8019E676B2F}"/>
          </ac:spMkLst>
        </pc:spChg>
      </pc:sldChg>
      <pc:sldChg chg="modSp mod">
        <pc:chgData name="Jen Wilson" userId="000f367a-3246-491c-88b4-803a33f58a8b" providerId="ADAL" clId="{AC10EDC8-769A-884C-9B01-73A411BAE211}" dt="2021-06-23T20:49:04.444" v="87" actId="20577"/>
        <pc:sldMkLst>
          <pc:docMk/>
          <pc:sldMk cId="4011435288" sldId="260"/>
        </pc:sldMkLst>
        <pc:spChg chg="mod">
          <ac:chgData name="Jen Wilson" userId="000f367a-3246-491c-88b4-803a33f58a8b" providerId="ADAL" clId="{AC10EDC8-769A-884C-9B01-73A411BAE211}" dt="2021-06-23T20:49:04.444" v="87" actId="20577"/>
          <ac:spMkLst>
            <pc:docMk/>
            <pc:sldMk cId="4011435288" sldId="260"/>
            <ac:spMk id="7" creationId="{3841B03C-28FA-9848-BF28-596D6776C2E5}"/>
          </ac:spMkLst>
        </pc:spChg>
        <pc:spChg chg="mod">
          <ac:chgData name="Jen Wilson" userId="000f367a-3246-491c-88b4-803a33f58a8b" providerId="ADAL" clId="{AC10EDC8-769A-884C-9B01-73A411BAE211}" dt="2021-06-23T20:47:11.912" v="63"/>
          <ac:spMkLst>
            <pc:docMk/>
            <pc:sldMk cId="4011435288" sldId="260"/>
            <ac:spMk id="17" creationId="{269E14AB-D2C8-2F45-96E1-F6AEF99FF5D3}"/>
          </ac:spMkLst>
        </pc:spChg>
      </pc:sldChg>
      <pc:sldChg chg="modSp mod">
        <pc:chgData name="Jen Wilson" userId="000f367a-3246-491c-88b4-803a33f58a8b" providerId="ADAL" clId="{AC10EDC8-769A-884C-9B01-73A411BAE211}" dt="2021-06-23T20:48:36.947" v="75" actId="20577"/>
        <pc:sldMkLst>
          <pc:docMk/>
          <pc:sldMk cId="2168721269" sldId="270"/>
        </pc:sldMkLst>
        <pc:spChg chg="mod">
          <ac:chgData name="Jen Wilson" userId="000f367a-3246-491c-88b4-803a33f58a8b" providerId="ADAL" clId="{AC10EDC8-769A-884C-9B01-73A411BAE211}" dt="2021-06-23T20:48:36.947" v="75" actId="20577"/>
          <ac:spMkLst>
            <pc:docMk/>
            <pc:sldMk cId="2168721269" sldId="270"/>
            <ac:spMk id="5" creationId="{764B251E-446F-7045-B6AA-74024D21020E}"/>
          </ac:spMkLst>
        </pc:spChg>
        <pc:spChg chg="mod">
          <ac:chgData name="Jen Wilson" userId="000f367a-3246-491c-88b4-803a33f58a8b" providerId="ADAL" clId="{AC10EDC8-769A-884C-9B01-73A411BAE211}" dt="2021-06-23T20:47:30.631" v="66"/>
          <ac:spMkLst>
            <pc:docMk/>
            <pc:sldMk cId="2168721269" sldId="270"/>
            <ac:spMk id="13" creationId="{D1FF2CF0-4869-0A46-909B-BC11D5E12CB4}"/>
          </ac:spMkLst>
        </pc:spChg>
      </pc:sldChg>
      <pc:sldChg chg="modSp mod">
        <pc:chgData name="Jen Wilson" userId="000f367a-3246-491c-88b4-803a33f58a8b" providerId="ADAL" clId="{AC10EDC8-769A-884C-9B01-73A411BAE211}" dt="2021-06-23T20:48:54.498" v="83" actId="20577"/>
        <pc:sldMkLst>
          <pc:docMk/>
          <pc:sldMk cId="2743193285" sldId="272"/>
        </pc:sldMkLst>
        <pc:spChg chg="mod">
          <ac:chgData name="Jen Wilson" userId="000f367a-3246-491c-88b4-803a33f58a8b" providerId="ADAL" clId="{AC10EDC8-769A-884C-9B01-73A411BAE211}" dt="2021-06-23T20:48:54.498" v="83" actId="20577"/>
          <ac:spMkLst>
            <pc:docMk/>
            <pc:sldMk cId="2743193285" sldId="272"/>
            <ac:spMk id="7" creationId="{9E2EEE11-8911-E641-9BFD-7A4FE306BEB1}"/>
          </ac:spMkLst>
        </pc:spChg>
        <pc:spChg chg="mod">
          <ac:chgData name="Jen Wilson" userId="000f367a-3246-491c-88b4-803a33f58a8b" providerId="ADAL" clId="{AC10EDC8-769A-884C-9B01-73A411BAE211}" dt="2021-06-23T20:47:23.222" v="64"/>
          <ac:spMkLst>
            <pc:docMk/>
            <pc:sldMk cId="2743193285" sldId="272"/>
            <ac:spMk id="17" creationId="{62B63E8A-42A0-B84A-A77F-42739EA4EAF6}"/>
          </ac:spMkLst>
        </pc:spChg>
      </pc:sldChg>
      <pc:sldChg chg="modSp mod">
        <pc:chgData name="Jen Wilson" userId="000f367a-3246-491c-88b4-803a33f58a8b" providerId="ADAL" clId="{AC10EDC8-769A-884C-9B01-73A411BAE211}" dt="2021-06-23T20:48:45.898" v="79" actId="20577"/>
        <pc:sldMkLst>
          <pc:docMk/>
          <pc:sldMk cId="3623044688" sldId="282"/>
        </pc:sldMkLst>
        <pc:spChg chg="mod">
          <ac:chgData name="Jen Wilson" userId="000f367a-3246-491c-88b4-803a33f58a8b" providerId="ADAL" clId="{AC10EDC8-769A-884C-9B01-73A411BAE211}" dt="2021-06-23T20:48:45.898" v="79" actId="20577"/>
          <ac:spMkLst>
            <pc:docMk/>
            <pc:sldMk cId="3623044688" sldId="282"/>
            <ac:spMk id="6" creationId="{5E1F1685-3B14-8842-B80B-E54DA710CF6A}"/>
          </ac:spMkLst>
        </pc:spChg>
        <pc:spChg chg="mod">
          <ac:chgData name="Jen Wilson" userId="000f367a-3246-491c-88b4-803a33f58a8b" providerId="ADAL" clId="{AC10EDC8-769A-884C-9B01-73A411BAE211}" dt="2021-06-23T20:47:26.119" v="65"/>
          <ac:spMkLst>
            <pc:docMk/>
            <pc:sldMk cId="3623044688" sldId="282"/>
            <ac:spMk id="13" creationId="{5FDD9C41-AEB7-3546-A966-174DC5CA1439}"/>
          </ac:spMkLst>
        </pc:spChg>
      </pc:sldChg>
      <pc:sldChg chg="modSp mod">
        <pc:chgData name="Jen Wilson" userId="000f367a-3246-491c-88b4-803a33f58a8b" providerId="ADAL" clId="{AC10EDC8-769A-884C-9B01-73A411BAE211}" dt="2021-06-23T20:49:46.379" v="112" actId="6549"/>
        <pc:sldMkLst>
          <pc:docMk/>
          <pc:sldMk cId="2304924212" sldId="283"/>
        </pc:sldMkLst>
        <pc:spChg chg="mod">
          <ac:chgData name="Jen Wilson" userId="000f367a-3246-491c-88b4-803a33f58a8b" providerId="ADAL" clId="{AC10EDC8-769A-884C-9B01-73A411BAE211}" dt="2021-06-23T20:49:46.379" v="112" actId="6549"/>
          <ac:spMkLst>
            <pc:docMk/>
            <pc:sldMk cId="2304924212" sldId="283"/>
            <ac:spMk id="7" creationId="{A002F126-771A-6447-9B60-B6B08302E37C}"/>
          </ac:spMkLst>
        </pc:spChg>
        <pc:spChg chg="mod">
          <ac:chgData name="Jen Wilson" userId="000f367a-3246-491c-88b4-803a33f58a8b" providerId="ADAL" clId="{AC10EDC8-769A-884C-9B01-73A411BAE211}" dt="2021-06-23T20:46:41.755" v="56" actId="20577"/>
          <ac:spMkLst>
            <pc:docMk/>
            <pc:sldMk cId="2304924212" sldId="283"/>
            <ac:spMk id="13" creationId="{3F1891DE-E801-F540-9C3B-543F19996920}"/>
          </ac:spMkLst>
        </pc:spChg>
      </pc:sldChg>
      <pc:sldChg chg="modSp mod">
        <pc:chgData name="Jen Wilson" userId="000f367a-3246-491c-88b4-803a33f58a8b" providerId="ADAL" clId="{AC10EDC8-769A-884C-9B01-73A411BAE211}" dt="2021-06-23T20:49:19.766" v="95" actId="20577"/>
        <pc:sldMkLst>
          <pc:docMk/>
          <pc:sldMk cId="3881991921" sldId="288"/>
        </pc:sldMkLst>
        <pc:spChg chg="mod">
          <ac:chgData name="Jen Wilson" userId="000f367a-3246-491c-88b4-803a33f58a8b" providerId="ADAL" clId="{AC10EDC8-769A-884C-9B01-73A411BAE211}" dt="2021-06-23T20:49:19.766" v="95" actId="20577"/>
          <ac:spMkLst>
            <pc:docMk/>
            <pc:sldMk cId="3881991921" sldId="288"/>
            <ac:spMk id="12" creationId="{71BF7135-5602-C346-B02E-4CD13DEA5DB0}"/>
          </ac:spMkLst>
        </pc:spChg>
        <pc:spChg chg="mod">
          <ac:chgData name="Jen Wilson" userId="000f367a-3246-491c-88b4-803a33f58a8b" providerId="ADAL" clId="{AC10EDC8-769A-884C-9B01-73A411BAE211}" dt="2021-06-23T20:47:04.446" v="61"/>
          <ac:spMkLst>
            <pc:docMk/>
            <pc:sldMk cId="3881991921" sldId="288"/>
            <ac:spMk id="17" creationId="{1372F543-971D-3E49-A643-BCEFC7ADE0C4}"/>
          </ac:spMkLst>
        </pc:spChg>
      </pc:sldChg>
      <pc:sldChg chg="modSp mod">
        <pc:chgData name="Jen Wilson" userId="000f367a-3246-491c-88b4-803a33f58a8b" providerId="ADAL" clId="{AC10EDC8-769A-884C-9B01-73A411BAE211}" dt="2021-06-23T20:49:11.946" v="91" actId="20577"/>
        <pc:sldMkLst>
          <pc:docMk/>
          <pc:sldMk cId="2832211397" sldId="289"/>
        </pc:sldMkLst>
        <pc:spChg chg="mod">
          <ac:chgData name="Jen Wilson" userId="000f367a-3246-491c-88b4-803a33f58a8b" providerId="ADAL" clId="{AC10EDC8-769A-884C-9B01-73A411BAE211}" dt="2021-06-23T20:47:09.064" v="62"/>
          <ac:spMkLst>
            <pc:docMk/>
            <pc:sldMk cId="2832211397" sldId="289"/>
            <ac:spMk id="10" creationId="{8CFCF232-E588-C449-AAB3-755C5175343E}"/>
          </ac:spMkLst>
        </pc:spChg>
        <pc:spChg chg="mod">
          <ac:chgData name="Jen Wilson" userId="000f367a-3246-491c-88b4-803a33f58a8b" providerId="ADAL" clId="{AC10EDC8-769A-884C-9B01-73A411BAE211}" dt="2021-06-23T20:49:11.946" v="91" actId="20577"/>
          <ac:spMkLst>
            <pc:docMk/>
            <pc:sldMk cId="2832211397" sldId="289"/>
            <ac:spMk id="15" creationId="{FFED1499-7761-9748-9B47-813308C95C85}"/>
          </ac:spMkLst>
        </pc:spChg>
      </pc:sldChg>
      <pc:sldChg chg="modSp mod">
        <pc:chgData name="Jen Wilson" userId="000f367a-3246-491c-88b4-803a33f58a8b" providerId="ADAL" clId="{AC10EDC8-769A-884C-9B01-73A411BAE211}" dt="2021-06-23T20:49:29.434" v="103" actId="20577"/>
        <pc:sldMkLst>
          <pc:docMk/>
          <pc:sldMk cId="1328672022" sldId="292"/>
        </pc:sldMkLst>
        <pc:spChg chg="mod">
          <ac:chgData name="Jen Wilson" userId="000f367a-3246-491c-88b4-803a33f58a8b" providerId="ADAL" clId="{AC10EDC8-769A-884C-9B01-73A411BAE211}" dt="2021-06-23T20:46:59.932" v="60"/>
          <ac:spMkLst>
            <pc:docMk/>
            <pc:sldMk cId="1328672022" sldId="292"/>
            <ac:spMk id="2" creationId="{9E50AE44-6819-664C-A31A-64405F6FB686}"/>
          </ac:spMkLst>
        </pc:spChg>
        <pc:spChg chg="mod">
          <ac:chgData name="Jen Wilson" userId="000f367a-3246-491c-88b4-803a33f58a8b" providerId="ADAL" clId="{AC10EDC8-769A-884C-9B01-73A411BAE211}" dt="2021-06-23T20:49:29.434" v="103" actId="20577"/>
          <ac:spMkLst>
            <pc:docMk/>
            <pc:sldMk cId="1328672022" sldId="292"/>
            <ac:spMk id="11" creationId="{9648095C-7CAA-8D4B-9EAE-F3AD4AEC1DD9}"/>
          </ac:spMkLst>
        </pc:spChg>
      </pc:sldChg>
      <pc:sldChg chg="modSp add mod">
        <pc:chgData name="Jen Wilson" userId="000f367a-3246-491c-88b4-803a33f58a8b" providerId="ADAL" clId="{AC10EDC8-769A-884C-9B01-73A411BAE211}" dt="2021-06-23T20:48:14.221" v="70" actId="255"/>
        <pc:sldMkLst>
          <pc:docMk/>
          <pc:sldMk cId="160468479" sldId="296"/>
        </pc:sldMkLst>
        <pc:spChg chg="mod">
          <ac:chgData name="Jen Wilson" userId="000f367a-3246-491c-88b4-803a33f58a8b" providerId="ADAL" clId="{AC10EDC8-769A-884C-9B01-73A411BAE211}" dt="2021-06-23T20:48:14.221" v="70" actId="255"/>
          <ac:spMkLst>
            <pc:docMk/>
            <pc:sldMk cId="160468479" sldId="296"/>
            <ac:spMk id="3" creationId="{95B669A3-D640-49F0-B0FD-679A2689CACE}"/>
          </ac:spMkLst>
        </pc:spChg>
      </pc:sldChg>
      <pc:sldChg chg="modSp add mod">
        <pc:chgData name="Jen Wilson" userId="000f367a-3246-491c-88b4-803a33f58a8b" providerId="ADAL" clId="{AC10EDC8-769A-884C-9B01-73A411BAE211}" dt="2021-06-23T20:48:28.557" v="71" actId="255"/>
        <pc:sldMkLst>
          <pc:docMk/>
          <pc:sldMk cId="736317675" sldId="297"/>
        </pc:sldMkLst>
        <pc:spChg chg="mod">
          <ac:chgData name="Jen Wilson" userId="000f367a-3246-491c-88b4-803a33f58a8b" providerId="ADAL" clId="{AC10EDC8-769A-884C-9B01-73A411BAE211}" dt="2021-06-23T20:48:28.557" v="71" actId="255"/>
          <ac:spMkLst>
            <pc:docMk/>
            <pc:sldMk cId="736317675" sldId="297"/>
            <ac:spMk id="3" creationId="{95B669A3-D640-49F0-B0FD-679A2689CACE}"/>
          </ac:spMkLst>
        </pc:spChg>
      </pc:sldChg>
      <pc:sldChg chg="modSp mod">
        <pc:chgData name="Jen Wilson" userId="000f367a-3246-491c-88b4-803a33f58a8b" providerId="ADAL" clId="{AC10EDC8-769A-884C-9B01-73A411BAE211}" dt="2021-06-23T20:46:10.219" v="31" actId="20577"/>
        <pc:sldMkLst>
          <pc:docMk/>
          <pc:sldMk cId="3111685455" sldId="493"/>
        </pc:sldMkLst>
        <pc:spChg chg="mod">
          <ac:chgData name="Jen Wilson" userId="000f367a-3246-491c-88b4-803a33f58a8b" providerId="ADAL" clId="{AC10EDC8-769A-884C-9B01-73A411BAE211}" dt="2021-06-23T20:46:10.219" v="31" actId="20577"/>
          <ac:spMkLst>
            <pc:docMk/>
            <pc:sldMk cId="3111685455" sldId="493"/>
            <ac:spMk id="6" creationId="{AC551D8A-46CE-46E8-B33F-3368C6980E8E}"/>
          </ac:spMkLst>
        </pc:spChg>
      </pc:sldChg>
      <pc:sldChg chg="new del">
        <pc:chgData name="Jen Wilson" userId="000f367a-3246-491c-88b4-803a33f58a8b" providerId="ADAL" clId="{AC10EDC8-769A-884C-9B01-73A411BAE211}" dt="2021-06-23T20:50:36.763" v="114" actId="2696"/>
        <pc:sldMkLst>
          <pc:docMk/>
          <pc:sldMk cId="4157019394" sldId="49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dirty="0"/>
              <a:t>Total aggregate traditional Medicare spending, 2019 vs.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034446587033761E-2"/>
          <c:y val="0.18080805101091471"/>
          <c:w val="0.93896555341296628"/>
          <c:h val="0.69348408178084364"/>
        </c:manualLayout>
      </c:layout>
      <c:barChart>
        <c:barDir val="col"/>
        <c:grouping val="clustered"/>
        <c:varyColors val="0"/>
        <c:ser>
          <c:idx val="1"/>
          <c:order val="0"/>
          <c:tx>
            <c:v>2019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328483377009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80-4E77-A3B3-81C03F991274}"/>
            </c:ext>
          </c:extLst>
        </c:ser>
        <c:ser>
          <c:idx val="0"/>
          <c:order val="1"/>
          <c:tx>
            <c:v>2020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</c:f>
              <c:numCache>
                <c:formatCode>General</c:formatCode>
                <c:ptCount val="1"/>
                <c:pt idx="0">
                  <c:v>305116108869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80-4E77-A3B3-81C03F9912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4517336"/>
        <c:axId val="524517008"/>
      </c:barChart>
      <c:catAx>
        <c:axId val="524517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4517008"/>
        <c:crosses val="autoZero"/>
        <c:auto val="1"/>
        <c:lblAlgn val="ctr"/>
        <c:lblOffset val="100"/>
        <c:noMultiLvlLbl val="0"/>
      </c:catAx>
      <c:valAx>
        <c:axId val="5245170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4517336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1134237988213"/>
          <c:y val="0.91930792519376736"/>
          <c:w val="0.1887696565924474"/>
          <c:h val="6.1898026254940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>
                <a:effectLst/>
              </a:rPr>
              <a:t>Average per capita spending versus prevalence of health conditions among beneficiaries in traditional Medicare, March–December 2020</a:t>
            </a:r>
            <a:endParaRPr lang="en-US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9"/>
            <c:marker>
              <c:symbol val="circle"/>
              <c:size val="8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166-604A-88F3-E3BBE50F6D2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B4A3345-03AB-0344-8453-B3B4DF9278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166-604A-88F3-E3BBE50F6D2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85B74FB-3C0B-0442-9795-7C05D82D9F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51C-6C48-BA65-9CB19CC0E4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8B8A076-48A9-734B-B616-02ED952ECA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166-604A-88F3-E3BBE50F6D2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E0DBBAC-10AA-2F4A-90D5-6C10978A35D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51C-6C48-BA65-9CB19CC0E4E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8A29C12-19D6-454F-8072-FF1D8F00C3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166-604A-88F3-E3BBE50F6D2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48BD3FC-2C61-6F47-8D0A-7A9E16864A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51C-6C48-BA65-9CB19CC0E4E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EEC3425-833D-3345-9EB8-A7C7A37466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51C-6C48-BA65-9CB19CC0E4E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8D57941-D9DC-CF44-9710-BA96D09D7C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51C-6C48-BA65-9CB19CC0E4E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CC72FAC-C487-2F42-8F1B-FC0A5B4A7E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51C-6C48-BA65-9CB19CC0E4E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9077A54-69A5-9B47-A183-1ABB483DCE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166-604A-88F3-E3BBE50F6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'cc per capita spending'!$N$71:$N$80</c:f>
              <c:numCache>
                <c:formatCode>General</c:formatCode>
                <c:ptCount val="10"/>
                <c:pt idx="0">
                  <c:v>2.6229613085387984E-2</c:v>
                </c:pt>
                <c:pt idx="1">
                  <c:v>5.4308922372759229E-2</c:v>
                </c:pt>
                <c:pt idx="2">
                  <c:v>0.15469722509228895</c:v>
                </c:pt>
                <c:pt idx="3">
                  <c:v>0.29830874017569609</c:v>
                </c:pt>
                <c:pt idx="4">
                  <c:v>0.14163585862131342</c:v>
                </c:pt>
                <c:pt idx="5">
                  <c:v>0.18578904417378611</c:v>
                </c:pt>
                <c:pt idx="6">
                  <c:v>5.0386540548214044E-2</c:v>
                </c:pt>
                <c:pt idx="7">
                  <c:v>2.0920679166271583E-3</c:v>
                </c:pt>
                <c:pt idx="8">
                  <c:v>5.09093376535582E-2</c:v>
                </c:pt>
                <c:pt idx="9">
                  <c:v>2.5053018613777438E-2</c:v>
                </c:pt>
              </c:numCache>
            </c:numRef>
          </c:xVal>
          <c:yVal>
            <c:numRef>
              <c:f>'cc per capita spending'!$O$71:$O$80</c:f>
              <c:numCache>
                <c:formatCode>General</c:formatCode>
                <c:ptCount val="10"/>
                <c:pt idx="0">
                  <c:v>20012.310803233031</c:v>
                </c:pt>
                <c:pt idx="1">
                  <c:v>23234.647328418483</c:v>
                </c:pt>
                <c:pt idx="2">
                  <c:v>17167.336562447574</c:v>
                </c:pt>
                <c:pt idx="3">
                  <c:v>14908.006719302331</c:v>
                </c:pt>
                <c:pt idx="4">
                  <c:v>20000.905673968737</c:v>
                </c:pt>
                <c:pt idx="5">
                  <c:v>16954.810792521617</c:v>
                </c:pt>
                <c:pt idx="6">
                  <c:v>19006.2170178134</c:v>
                </c:pt>
                <c:pt idx="7">
                  <c:v>48388.334162391133</c:v>
                </c:pt>
                <c:pt idx="8">
                  <c:v>16480.765522935137</c:v>
                </c:pt>
                <c:pt idx="9">
                  <c:v>10775.957268738832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Sheet1!$A$33:$A$42</c15:f>
                <c15:dlblRangeCache>
                  <c:ptCount val="10"/>
                  <c:pt idx="0">
                    <c:v>Asthma </c:v>
                  </c:pt>
                  <c:pt idx="1">
                    <c:v>COPD</c:v>
                  </c:pt>
                  <c:pt idx="2">
                    <c:v>Diabetes</c:v>
                  </c:pt>
                  <c:pt idx="3">
                    <c:v>Hypertension</c:v>
                  </c:pt>
                  <c:pt idx="4">
                    <c:v>CKD</c:v>
                  </c:pt>
                  <c:pt idx="5">
                    <c:v>Mental health/
Substance abuse</c:v>
                  </c:pt>
                  <c:pt idx="6">
                    <c:v>Cancer</c:v>
                  </c:pt>
                  <c:pt idx="7">
                    <c:v>HIV/AIDS</c:v>
                  </c:pt>
                  <c:pt idx="8">
                    <c:v>Tobacco</c:v>
                  </c:pt>
                  <c:pt idx="9">
                    <c:v>COVID-19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3166-604A-88F3-E3BBE50F6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145720"/>
        <c:axId val="467144080"/>
      </c:scatterChart>
      <c:valAx>
        <c:axId val="467145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 dirty="0">
                    <a:effectLst/>
                  </a:rPr>
                  <a:t>Prevalence of health conditions among beneficiaries in traditional Medicare</a:t>
                </a:r>
                <a:endParaRPr lang="en-US" sz="11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144080"/>
        <c:crosses val="autoZero"/>
        <c:crossBetween val="midCat"/>
      </c:valAx>
      <c:valAx>
        <c:axId val="46714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145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dirty="0"/>
              <a:t>Total aggregate traditional Medicare spending,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454742264359816E-2"/>
          <c:y val="0.18613846663683664"/>
          <c:w val="0.94387632349527739"/>
          <c:h val="0.637718846094737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31802081535</c:v>
                </c:pt>
                <c:pt idx="1">
                  <c:v>30357455122</c:v>
                </c:pt>
                <c:pt idx="2">
                  <c:v>33236907921</c:v>
                </c:pt>
                <c:pt idx="3">
                  <c:v>33637067131</c:v>
                </c:pt>
                <c:pt idx="4">
                  <c:v>34237390832</c:v>
                </c:pt>
                <c:pt idx="5">
                  <c:v>31380292217</c:v>
                </c:pt>
                <c:pt idx="6">
                  <c:v>33144684582</c:v>
                </c:pt>
                <c:pt idx="7">
                  <c:v>33213576207</c:v>
                </c:pt>
                <c:pt idx="8">
                  <c:v>31518926936</c:v>
                </c:pt>
                <c:pt idx="9">
                  <c:v>35954994526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7F-6A44-B0D0-4FC4AAC90D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32776352448</c:v>
                </c:pt>
                <c:pt idx="1">
                  <c:v>31997541552</c:v>
                </c:pt>
                <c:pt idx="2">
                  <c:v>29798712551</c:v>
                </c:pt>
                <c:pt idx="3">
                  <c:v>23033388024</c:v>
                </c:pt>
                <c:pt idx="4">
                  <c:v>27624626182</c:v>
                </c:pt>
                <c:pt idx="5">
                  <c:v>31434646650</c:v>
                </c:pt>
                <c:pt idx="6">
                  <c:v>32538239986</c:v>
                </c:pt>
                <c:pt idx="7">
                  <c:v>31633091979</c:v>
                </c:pt>
                <c:pt idx="8">
                  <c:v>32027083272</c:v>
                </c:pt>
                <c:pt idx="9">
                  <c:v>32252426225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7F-6A44-B0D0-4FC4AAC90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0031224"/>
        <c:axId val="500030568"/>
      </c:lineChart>
      <c:catAx>
        <c:axId val="50003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0030568"/>
        <c:crosses val="autoZero"/>
        <c:auto val="1"/>
        <c:lblAlgn val="ctr"/>
        <c:lblOffset val="100"/>
        <c:noMultiLvlLbl val="0"/>
      </c:catAx>
      <c:valAx>
        <c:axId val="500030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0031224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195611210096417"/>
          <c:y val="0.92075638505686574"/>
          <c:w val="0.23171489724498726"/>
          <c:h val="6.07869282090595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dirty="0"/>
              <a:t>Total aggregate traditional Medicare spending by dual eligibility, </a:t>
            </a:r>
            <a:br>
              <a:rPr lang="en-US" sz="1400" dirty="0"/>
            </a:br>
            <a:r>
              <a:rPr lang="en-US" sz="1400" dirty="0"/>
              <a:t>age, and race/ethnicity, 2019 vs. 2020 (in $ billions)</a:t>
            </a:r>
          </a:p>
        </c:rich>
      </c:tx>
      <c:layout>
        <c:manualLayout>
          <c:xMode val="edge"/>
          <c:yMode val="edge"/>
          <c:x val="0.164328231292517"/>
          <c:y val="2.73696927848964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41954488711408"/>
          <c:y val="0.2058519851324381"/>
          <c:w val="0.6989995781986672"/>
          <c:h val="0.7219747815219662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Not dually eligible</c:v>
                </c:pt>
                <c:pt idx="1">
                  <c:v>Dually eligible</c:v>
                </c:pt>
                <c:pt idx="2">
                  <c:v>Black</c:v>
                </c:pt>
                <c:pt idx="3">
                  <c:v>White</c:v>
                </c:pt>
                <c:pt idx="4">
                  <c:v>Other</c:v>
                </c:pt>
                <c:pt idx="5">
                  <c:v>&lt;65</c:v>
                </c:pt>
                <c:pt idx="6">
                  <c:v>65–74</c:v>
                </c:pt>
                <c:pt idx="7">
                  <c:v>75–84</c:v>
                </c:pt>
                <c:pt idx="8">
                  <c:v>85+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158095626924.00998</c:v>
                </c:pt>
                <c:pt idx="1">
                  <c:v>170387750084.99002</c:v>
                </c:pt>
                <c:pt idx="2">
                  <c:v>61629902357.479996</c:v>
                </c:pt>
                <c:pt idx="3">
                  <c:v>388280740421.19</c:v>
                </c:pt>
                <c:pt idx="4">
                  <c:v>35826393733.200005</c:v>
                </c:pt>
                <c:pt idx="5">
                  <c:v>101487585650.77998</c:v>
                </c:pt>
                <c:pt idx="6">
                  <c:v>178692254456.39001</c:v>
                </c:pt>
                <c:pt idx="7">
                  <c:v>137739963454.65002</c:v>
                </c:pt>
                <c:pt idx="8">
                  <c:v>75741267966.570007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F-D34A-812D-6BAC4559F903}"/>
            </c:ext>
          </c:extLst>
        </c:ser>
        <c:ser>
          <c:idx val="2"/>
          <c:order val="1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Not dually eligible</c:v>
                </c:pt>
                <c:pt idx="1">
                  <c:v>Dually eligible</c:v>
                </c:pt>
                <c:pt idx="2">
                  <c:v>Black</c:v>
                </c:pt>
                <c:pt idx="3">
                  <c:v>White</c:v>
                </c:pt>
                <c:pt idx="4">
                  <c:v>Other</c:v>
                </c:pt>
                <c:pt idx="5">
                  <c:v>&lt;65</c:v>
                </c:pt>
                <c:pt idx="6">
                  <c:v>65–74</c:v>
                </c:pt>
                <c:pt idx="7">
                  <c:v>75–84</c:v>
                </c:pt>
                <c:pt idx="8">
                  <c:v>85+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137996691095.92999</c:v>
                </c:pt>
                <c:pt idx="1">
                  <c:v>167119417773.07001</c:v>
                </c:pt>
                <c:pt idx="2">
                  <c:v>60762949684.479996</c:v>
                </c:pt>
                <c:pt idx="3">
                  <c:v>375493195374.62006</c:v>
                </c:pt>
                <c:pt idx="4">
                  <c:v>36022823852.699997</c:v>
                </c:pt>
                <c:pt idx="5">
                  <c:v>96964281794.26001</c:v>
                </c:pt>
                <c:pt idx="6">
                  <c:v>177523181370.59</c:v>
                </c:pt>
                <c:pt idx="7">
                  <c:v>134215934605.19</c:v>
                </c:pt>
                <c:pt idx="8">
                  <c:v>72334338196.440002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0F-D34A-812D-6BAC4559F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73612360"/>
        <c:axId val="673609408"/>
      </c:barChart>
      <c:catAx>
        <c:axId val="673612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3609408"/>
        <c:crosses val="autoZero"/>
        <c:auto val="1"/>
        <c:lblAlgn val="ctr"/>
        <c:lblOffset val="100"/>
        <c:noMultiLvlLbl val="0"/>
      </c:catAx>
      <c:valAx>
        <c:axId val="67360940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3612360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338406359919293"/>
          <c:y val="0.9294930852734028"/>
          <c:w val="0.24119485064366955"/>
          <c:h val="5.4085099055659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r>
              <a:rPr lang="en-US" sz="1400" dirty="0"/>
              <a:t>Traditional Medicare spending, by age, January–October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Suisse Int'l" panose="020B0504000000000000" pitchFamily="34" charset="-78"/>
              <a:ea typeface="+mn-ea"/>
              <a:cs typeface="Suisse Int'l" panose="020B0504000000000000" pitchFamily="34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873676504722624E-2"/>
          <c:y val="0.19701939994496406"/>
          <c:w val="0.94587462281500523"/>
          <c:h val="0.623618491171807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9761672736.2000008</c:v>
                </c:pt>
                <c:pt idx="1">
                  <c:v>9365516915.9800014</c:v>
                </c:pt>
                <c:pt idx="2">
                  <c:v>9968868443.7800007</c:v>
                </c:pt>
                <c:pt idx="3">
                  <c:v>8838292235.7799988</c:v>
                </c:pt>
                <c:pt idx="4">
                  <c:v>9166104762.0400009</c:v>
                </c:pt>
                <c:pt idx="5">
                  <c:v>9967702433.9499989</c:v>
                </c:pt>
                <c:pt idx="6">
                  <c:v>10191682725.01</c:v>
                </c:pt>
                <c:pt idx="7">
                  <c:v>9879144077.1499977</c:v>
                </c:pt>
                <c:pt idx="8">
                  <c:v>9904125340.5499992</c:v>
                </c:pt>
                <c:pt idx="9">
                  <c:v>9921172123.8199997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9A-4BDD-96FA-D06BE96A93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65–74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17978030684.239998</c:v>
                </c:pt>
                <c:pt idx="1">
                  <c:v>17296347084.220001</c:v>
                </c:pt>
                <c:pt idx="2">
                  <c:v>17663720462.029999</c:v>
                </c:pt>
                <c:pt idx="3">
                  <c:v>14403776023.74</c:v>
                </c:pt>
                <c:pt idx="4">
                  <c:v>16114931838.540001</c:v>
                </c:pt>
                <c:pt idx="5">
                  <c:v>18427954549.330002</c:v>
                </c:pt>
                <c:pt idx="6">
                  <c:v>18906910368.349998</c:v>
                </c:pt>
                <c:pt idx="7">
                  <c:v>18478849826.740002</c:v>
                </c:pt>
                <c:pt idx="8">
                  <c:v>18957582820.48</c:v>
                </c:pt>
                <c:pt idx="9">
                  <c:v>19295077712.920002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9A-4BDD-96FA-D06BE96A93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75–84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14335239735.820002</c:v>
                </c:pt>
                <c:pt idx="1">
                  <c:v>13685501593.060001</c:v>
                </c:pt>
                <c:pt idx="2">
                  <c:v>13603606293.17</c:v>
                </c:pt>
                <c:pt idx="3">
                  <c:v>10989680511.6</c:v>
                </c:pt>
                <c:pt idx="4">
                  <c:v>12207023816.57</c:v>
                </c:pt>
                <c:pt idx="5">
                  <c:v>13780010715.91</c:v>
                </c:pt>
                <c:pt idx="6">
                  <c:v>14084843674.559999</c:v>
                </c:pt>
                <c:pt idx="7">
                  <c:v>13670405309.02</c:v>
                </c:pt>
                <c:pt idx="8">
                  <c:v>13844381187.410002</c:v>
                </c:pt>
                <c:pt idx="9">
                  <c:v>14015241768.07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9A-4BDD-96FA-D06BE96A93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85+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8173603709.6999998</c:v>
                </c:pt>
                <c:pt idx="1">
                  <c:v>7724174748.3900003</c:v>
                </c:pt>
                <c:pt idx="2">
                  <c:v>7499241661.8800011</c:v>
                </c:pt>
                <c:pt idx="3">
                  <c:v>6244549133.5699997</c:v>
                </c:pt>
                <c:pt idx="4">
                  <c:v>6819925624.0599995</c:v>
                </c:pt>
                <c:pt idx="5">
                  <c:v>7225477994.0200005</c:v>
                </c:pt>
                <c:pt idx="6">
                  <c:v>7380265401.3899994</c:v>
                </c:pt>
                <c:pt idx="7">
                  <c:v>7128300227.5200005</c:v>
                </c:pt>
                <c:pt idx="8">
                  <c:v>7060224384.6599998</c:v>
                </c:pt>
                <c:pt idx="9">
                  <c:v>7078575311.25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79A-4BDD-96FA-D06BE96A9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413296"/>
        <c:axId val="505487624"/>
      </c:lineChart>
      <c:catAx>
        <c:axId val="48541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endParaRPr lang="en-US"/>
          </a:p>
        </c:txPr>
        <c:crossAx val="505487624"/>
        <c:crosses val="autoZero"/>
        <c:auto val="1"/>
        <c:lblAlgn val="ctr"/>
        <c:lblOffset val="100"/>
        <c:noMultiLvlLbl val="0"/>
      </c:catAx>
      <c:valAx>
        <c:axId val="505487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endParaRPr lang="en-US"/>
          </a:p>
        </c:txPr>
        <c:crossAx val="485413296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75009537801889"/>
          <c:y val="0.91930792519376736"/>
          <c:w val="0.45063251022193651"/>
          <c:h val="6.1898026254940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uisse Int'l" panose="020B0504000000000000" pitchFamily="34" charset="-78"/>
              <a:ea typeface="+mn-ea"/>
              <a:cs typeface="Suisse Int'l" panose="020B0504000000000000" pitchFamily="34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uisse Int'l" panose="020B0504000000000000" pitchFamily="34" charset="-78"/>
          <a:cs typeface="Suisse Int'l" panose="020B0504000000000000" pitchFamily="34" charset="-78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r>
              <a:rPr lang="en-US" sz="1400" dirty="0"/>
              <a:t>Traditional Medicare spending, by dual eligibility, January–October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Suisse Int'l" panose="020B0504000000000000" pitchFamily="34" charset="-78"/>
              <a:ea typeface="+mn-ea"/>
              <a:cs typeface="Suisse Int'l" panose="020B0504000000000000" pitchFamily="34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873676504722624E-2"/>
          <c:y val="0.22328658653362701"/>
          <c:w val="0.94304015569482391"/>
          <c:h val="0.597187965996263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Dually eligible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17235836623.950001</c:v>
                </c:pt>
                <c:pt idx="1">
                  <c:v>16506892927.540001</c:v>
                </c:pt>
                <c:pt idx="2">
                  <c:v>17241853610.959999</c:v>
                </c:pt>
                <c:pt idx="3">
                  <c:v>15593698562.800001</c:v>
                </c:pt>
                <c:pt idx="4">
                  <c:v>16277861900.430002</c:v>
                </c:pt>
                <c:pt idx="5">
                  <c:v>17101104991.329998</c:v>
                </c:pt>
                <c:pt idx="6">
                  <c:v>17372991877.450001</c:v>
                </c:pt>
                <c:pt idx="7">
                  <c:v>16758809918.379997</c:v>
                </c:pt>
                <c:pt idx="8">
                  <c:v>16556450285.110001</c:v>
                </c:pt>
                <c:pt idx="9">
                  <c:v>16473917075.119999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82-49E5-AB75-2DB96179D8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dually eligible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15540515824.049999</c:v>
                </c:pt>
                <c:pt idx="1">
                  <c:v>15490648624.459999</c:v>
                </c:pt>
                <c:pt idx="2">
                  <c:v>12556858940.040001</c:v>
                </c:pt>
                <c:pt idx="3">
                  <c:v>7439689461.1999989</c:v>
                </c:pt>
                <c:pt idx="4">
                  <c:v>11346764281.569998</c:v>
                </c:pt>
                <c:pt idx="5">
                  <c:v>14333541658.670002</c:v>
                </c:pt>
                <c:pt idx="6">
                  <c:v>15165248108.549999</c:v>
                </c:pt>
                <c:pt idx="7">
                  <c:v>14874282060.620003</c:v>
                </c:pt>
                <c:pt idx="8">
                  <c:v>15470632986.889999</c:v>
                </c:pt>
                <c:pt idx="9">
                  <c:v>15778509149.880001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82-49E5-AB75-2DB96179D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2560376"/>
        <c:axId val="311765584"/>
      </c:lineChart>
      <c:catAx>
        <c:axId val="50256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endParaRPr lang="en-US"/>
          </a:p>
        </c:txPr>
        <c:crossAx val="311765584"/>
        <c:crosses val="autoZero"/>
        <c:auto val="1"/>
        <c:lblAlgn val="ctr"/>
        <c:lblOffset val="100"/>
        <c:noMultiLvlLbl val="0"/>
      </c:catAx>
      <c:valAx>
        <c:axId val="31176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endParaRPr lang="en-US"/>
          </a:p>
        </c:txPr>
        <c:crossAx val="502560376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605861767279091"/>
          <c:y val="0.9156733177463019"/>
          <c:w val="0.42982071437498881"/>
          <c:h val="6.46860946959845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uisse Int'l" panose="020B0504000000000000" pitchFamily="34" charset="-78"/>
              <a:ea typeface="+mn-ea"/>
              <a:cs typeface="Suisse Int'l" panose="020B0504000000000000" pitchFamily="34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uisse Int'l" panose="020B0504000000000000" pitchFamily="34" charset="-78"/>
          <a:cs typeface="Suisse Int'l" panose="020B0504000000000000" pitchFamily="34" charset="-78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r>
              <a:rPr lang="en-US" sz="1400" dirty="0"/>
              <a:t>Traditional Medicare spending, by service, January-October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Suisse Int'l" panose="020B0504000000000000" pitchFamily="34" charset="-78"/>
              <a:ea typeface="+mn-ea"/>
              <a:cs typeface="Suisse Int'l" panose="020B0504000000000000" pitchFamily="34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873676504722624E-2"/>
          <c:y val="0.18757398005558906"/>
          <c:w val="0.94304015569482391"/>
          <c:h val="0.642482130317327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 B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7566557997.6000004</c:v>
                </c:pt>
                <c:pt idx="1">
                  <c:v>7942045215</c:v>
                </c:pt>
                <c:pt idx="2">
                  <c:v>7089900191</c:v>
                </c:pt>
                <c:pt idx="3">
                  <c:v>5105691218.8000002</c:v>
                </c:pt>
                <c:pt idx="4">
                  <c:v>6757835143.6000004</c:v>
                </c:pt>
                <c:pt idx="5">
                  <c:v>8544562647.3999996</c:v>
                </c:pt>
                <c:pt idx="6">
                  <c:v>8701164044.3999996</c:v>
                </c:pt>
                <c:pt idx="7">
                  <c:v>8510387245.6999998</c:v>
                </c:pt>
                <c:pt idx="8">
                  <c:v>9097888339.3999996</c:v>
                </c:pt>
                <c:pt idx="9">
                  <c:v>8942281177.6000004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01-7748-B3E4-FA5D57BEE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Inpatient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12169420945</c:v>
                </c:pt>
                <c:pt idx="1">
                  <c:v>11191958162</c:v>
                </c:pt>
                <c:pt idx="2">
                  <c:v>10624122882</c:v>
                </c:pt>
                <c:pt idx="3">
                  <c:v>8099777469.6999998</c:v>
                </c:pt>
                <c:pt idx="4">
                  <c:v>9442532679.7999992</c:v>
                </c:pt>
                <c:pt idx="5">
                  <c:v>10303273798</c:v>
                </c:pt>
                <c:pt idx="6">
                  <c:v>10783396603</c:v>
                </c:pt>
                <c:pt idx="7">
                  <c:v>10540248097</c:v>
                </c:pt>
                <c:pt idx="8">
                  <c:v>10406736276</c:v>
                </c:pt>
                <c:pt idx="9">
                  <c:v>11001594532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01-7748-B3E4-FA5D57BEE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Outpatient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6790324869.1999998</c:v>
                </c:pt>
                <c:pt idx="1">
                  <c:v>6423037568.1000004</c:v>
                </c:pt>
                <c:pt idx="2">
                  <c:v>5713100348.3999996</c:v>
                </c:pt>
                <c:pt idx="3">
                  <c:v>4020767625.8000002</c:v>
                </c:pt>
                <c:pt idx="4">
                  <c:v>5268812835.3000002</c:v>
                </c:pt>
                <c:pt idx="5">
                  <c:v>6508969520.8000002</c:v>
                </c:pt>
                <c:pt idx="6">
                  <c:v>6720618488.8999996</c:v>
                </c:pt>
                <c:pt idx="7">
                  <c:v>6408314483.8999996</c:v>
                </c:pt>
                <c:pt idx="8">
                  <c:v>6585424507.1999998</c:v>
                </c:pt>
                <c:pt idx="9">
                  <c:v>6459407057.8999996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01-7748-B3E4-FA5D57BEE6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Part D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17474194478</c:v>
                </c:pt>
                <c:pt idx="1">
                  <c:v>16075884788</c:v>
                </c:pt>
                <c:pt idx="2">
                  <c:v>18939784075</c:v>
                </c:pt>
                <c:pt idx="3">
                  <c:v>17446026977</c:v>
                </c:pt>
                <c:pt idx="4">
                  <c:v>16687415878</c:v>
                </c:pt>
                <c:pt idx="5">
                  <c:v>17971100210</c:v>
                </c:pt>
                <c:pt idx="6">
                  <c:v>18031335586</c:v>
                </c:pt>
                <c:pt idx="7">
                  <c:v>17530038467</c:v>
                </c:pt>
                <c:pt idx="8">
                  <c:v>17746213805</c:v>
                </c:pt>
                <c:pt idx="9">
                  <c:v>18064856019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01-7748-B3E4-FA5D57BEE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488608"/>
        <c:axId val="505483688"/>
      </c:lineChart>
      <c:catAx>
        <c:axId val="50548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endParaRPr lang="en-US"/>
          </a:p>
        </c:txPr>
        <c:crossAx val="505483688"/>
        <c:crosses val="autoZero"/>
        <c:auto val="1"/>
        <c:lblAlgn val="ctr"/>
        <c:lblOffset val="100"/>
        <c:noMultiLvlLbl val="0"/>
      </c:catAx>
      <c:valAx>
        <c:axId val="50548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endParaRPr lang="en-US"/>
          </a:p>
        </c:txPr>
        <c:crossAx val="505488608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45396827394399"/>
          <c:y val="0.9298154533730687"/>
          <c:w val="0.57182573160497796"/>
          <c:h val="6.1782979723471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uisse Int'l" panose="020B0504000000000000" pitchFamily="34" charset="-78"/>
              <a:ea typeface="+mn-ea"/>
              <a:cs typeface="Suisse Int'l" panose="020B0504000000000000" pitchFamily="34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uisse Int'l" panose="020B0504000000000000" pitchFamily="34" charset="-78"/>
          <a:cs typeface="Suisse Int'l" panose="020B0504000000000000" pitchFamily="34" charset="-78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r>
              <a:rPr lang="en-US" sz="1400" dirty="0"/>
              <a:t>Traditional Medicare spending, by service, January-October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Suisse Int'l" panose="020B0504000000000000" pitchFamily="34" charset="-78"/>
              <a:ea typeface="+mn-ea"/>
              <a:cs typeface="Suisse Int'l" panose="020B0504000000000000" pitchFamily="34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868007570482263E-2"/>
          <c:y val="0.19960504680548963"/>
          <c:w val="0.94879412394879215"/>
          <c:h val="0.621453094094697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Home health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1444013395.3</c:v>
                </c:pt>
                <c:pt idx="1">
                  <c:v>1731075154.2</c:v>
                </c:pt>
                <c:pt idx="2">
                  <c:v>1419319181.5</c:v>
                </c:pt>
                <c:pt idx="3">
                  <c:v>1177453028.5999999</c:v>
                </c:pt>
                <c:pt idx="4">
                  <c:v>1204598862.7</c:v>
                </c:pt>
                <c:pt idx="5">
                  <c:v>1289561428.2</c:v>
                </c:pt>
                <c:pt idx="6">
                  <c:v>1424422612.2</c:v>
                </c:pt>
                <c:pt idx="7">
                  <c:v>1358178240</c:v>
                </c:pt>
                <c:pt idx="8">
                  <c:v>1325587042.8</c:v>
                </c:pt>
                <c:pt idx="9">
                  <c:v>1280879994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FF-EE47-A621-F7D39B2882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Skilled nursing facilities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2421706452.6999998</c:v>
                </c:pt>
                <c:pt idx="1">
                  <c:v>2337836909</c:v>
                </c:pt>
                <c:pt idx="2">
                  <c:v>2372553250.3000002</c:v>
                </c:pt>
                <c:pt idx="3">
                  <c:v>2180801235.0999999</c:v>
                </c:pt>
                <c:pt idx="4">
                  <c:v>2426831083.3000002</c:v>
                </c:pt>
                <c:pt idx="5">
                  <c:v>2251759979.9000001</c:v>
                </c:pt>
                <c:pt idx="6">
                  <c:v>2296908167.4000001</c:v>
                </c:pt>
                <c:pt idx="7">
                  <c:v>2231522819.0999999</c:v>
                </c:pt>
                <c:pt idx="8">
                  <c:v>2115093586.4000001</c:v>
                </c:pt>
                <c:pt idx="9">
                  <c:v>2127884773.5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FF-EE47-A621-F7D39B2882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Hospice</c:v>
                </c:pt>
              </c:strCache>
            </c:strRef>
          </c:tx>
          <c:spPr>
            <a:ln w="28575" cap="rnd">
              <a:solidFill>
                <a:schemeClr val="bg2">
                  <a:alpha val="99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1836904395.5999999</c:v>
                </c:pt>
                <c:pt idx="1">
                  <c:v>1748426875</c:v>
                </c:pt>
                <c:pt idx="2">
                  <c:v>1871538284.8</c:v>
                </c:pt>
                <c:pt idx="3">
                  <c:v>1771500560.5</c:v>
                </c:pt>
                <c:pt idx="4">
                  <c:v>1852493020.3</c:v>
                </c:pt>
                <c:pt idx="5">
                  <c:v>1809645066.3</c:v>
                </c:pt>
                <c:pt idx="6">
                  <c:v>1882314546.7</c:v>
                </c:pt>
                <c:pt idx="7">
                  <c:v>1875213519.8</c:v>
                </c:pt>
                <c:pt idx="8">
                  <c:v>1781659596.5999999</c:v>
                </c:pt>
                <c:pt idx="9">
                  <c:v>1754734669.8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FF-EE47-A621-F7D39B288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6181264"/>
        <c:axId val="506183232"/>
      </c:lineChart>
      <c:catAx>
        <c:axId val="50618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endParaRPr lang="en-US"/>
          </a:p>
        </c:txPr>
        <c:crossAx val="506183232"/>
        <c:crosses val="autoZero"/>
        <c:auto val="1"/>
        <c:lblAlgn val="ctr"/>
        <c:lblOffset val="100"/>
        <c:noMultiLvlLbl val="0"/>
      </c:catAx>
      <c:valAx>
        <c:axId val="50618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endParaRPr lang="en-US"/>
          </a:p>
        </c:txPr>
        <c:crossAx val="506181264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57881604085208"/>
          <c:y val="0.91949704724409453"/>
          <c:w val="0.57369525237916674"/>
          <c:h val="6.1752952755905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uisse Int'l" panose="020B0504000000000000" pitchFamily="34" charset="-78"/>
              <a:ea typeface="+mn-ea"/>
              <a:cs typeface="Suisse Int'l" panose="020B0504000000000000" pitchFamily="34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uisse Int'l" panose="020B0504000000000000" pitchFamily="34" charset="-78"/>
          <a:cs typeface="Suisse Int'l" panose="020B0504000000000000" pitchFamily="34" charset="-78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r>
              <a:rPr lang="en-US" sz="1400" dirty="0"/>
              <a:t>Traditional Medicare spending, by chronic condition, January-October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Suisse Int'l" panose="020B0504000000000000" pitchFamily="34" charset="-78"/>
              <a:ea typeface="+mn-ea"/>
              <a:cs typeface="Suisse Int'l" panose="020B0504000000000000" pitchFamily="34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202580588042966E-2"/>
          <c:y val="0.20150002425389796"/>
          <c:w val="0.94879741941195705"/>
          <c:h val="0.62096914949513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Asthma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3867766983.8900003</c:v>
                </c:pt>
                <c:pt idx="1">
                  <c:v>3613371629.2400007</c:v>
                </c:pt>
                <c:pt idx="2">
                  <c:v>3505725595.3600001</c:v>
                </c:pt>
                <c:pt idx="3">
                  <c:v>2791252922.0500002</c:v>
                </c:pt>
                <c:pt idx="4">
                  <c:v>3061040472.7200003</c:v>
                </c:pt>
                <c:pt idx="5">
                  <c:v>3397043397.2699995</c:v>
                </c:pt>
                <c:pt idx="6">
                  <c:v>3443830125.8299999</c:v>
                </c:pt>
                <c:pt idx="7">
                  <c:v>3331019174.73</c:v>
                </c:pt>
                <c:pt idx="8">
                  <c:v>3336112056.4499998</c:v>
                </c:pt>
                <c:pt idx="9">
                  <c:v>3347241483.3699999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E2-F441-A0B0-30CC7A7FEE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Diabetes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18380571759.079998</c:v>
                </c:pt>
                <c:pt idx="1">
                  <c:v>17442118502.790001</c:v>
                </c:pt>
                <c:pt idx="2">
                  <c:v>17330588266.490002</c:v>
                </c:pt>
                <c:pt idx="3">
                  <c:v>14399182335.060001</c:v>
                </c:pt>
                <c:pt idx="4">
                  <c:v>15668269768.349998</c:v>
                </c:pt>
                <c:pt idx="5">
                  <c:v>17095677257.529999</c:v>
                </c:pt>
                <c:pt idx="6">
                  <c:v>17376109326.040001</c:v>
                </c:pt>
                <c:pt idx="7">
                  <c:v>16784017902.930002</c:v>
                </c:pt>
                <c:pt idx="8">
                  <c:v>16750892741.050001</c:v>
                </c:pt>
                <c:pt idx="9">
                  <c:v>16788423183.849998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E2-F441-A0B0-30CC7A7FEE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Hypertension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31303952932.169998</c:v>
                </c:pt>
                <c:pt idx="1">
                  <c:v>29624523786.849998</c:v>
                </c:pt>
                <c:pt idx="2">
                  <c:v>28727642277.200001</c:v>
                </c:pt>
                <c:pt idx="3">
                  <c:v>23143789014.809998</c:v>
                </c:pt>
                <c:pt idx="4">
                  <c:v>25869485966.66</c:v>
                </c:pt>
                <c:pt idx="5">
                  <c:v>28727315141.330006</c:v>
                </c:pt>
                <c:pt idx="6">
                  <c:v>29258041622.32</c:v>
                </c:pt>
                <c:pt idx="7">
                  <c:v>28250485229.200001</c:v>
                </c:pt>
                <c:pt idx="8">
                  <c:v>28351634766.190002</c:v>
                </c:pt>
                <c:pt idx="9">
                  <c:v>28469853902.200001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E2-F441-A0B0-30CC7A7FEE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Mental health/Substance abuse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22574597128.09</c:v>
                </c:pt>
                <c:pt idx="1">
                  <c:v>21215106096.319996</c:v>
                </c:pt>
                <c:pt idx="2">
                  <c:v>20769709369.279999</c:v>
                </c:pt>
                <c:pt idx="3">
                  <c:v>17355334938.519997</c:v>
                </c:pt>
                <c:pt idx="4">
                  <c:v>18911156802.91</c:v>
                </c:pt>
                <c:pt idx="5">
                  <c:v>20401093116.760002</c:v>
                </c:pt>
                <c:pt idx="6">
                  <c:v>20684872935.370003</c:v>
                </c:pt>
                <c:pt idx="7">
                  <c:v>19898582493.800003</c:v>
                </c:pt>
                <c:pt idx="8">
                  <c:v>19739712955.169998</c:v>
                </c:pt>
                <c:pt idx="9">
                  <c:v>19700626758.870003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E2-F441-A0B0-30CC7A7FEE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Cancer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6290427539.5599995</c:v>
                </c:pt>
                <c:pt idx="1">
                  <c:v>5710956997.8000002</c:v>
                </c:pt>
                <c:pt idx="2">
                  <c:v>5451271999.7999992</c:v>
                </c:pt>
                <c:pt idx="3">
                  <c:v>4304925058.1800003</c:v>
                </c:pt>
                <c:pt idx="4">
                  <c:v>4680413508.9700003</c:v>
                </c:pt>
                <c:pt idx="5">
                  <c:v>5201690686.54</c:v>
                </c:pt>
                <c:pt idx="6">
                  <c:v>5243255760.0100002</c:v>
                </c:pt>
                <c:pt idx="7">
                  <c:v>4987387416.1800003</c:v>
                </c:pt>
                <c:pt idx="8">
                  <c:v>4989526198.1299992</c:v>
                </c:pt>
                <c:pt idx="9">
                  <c:v>4956716819.4300003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8E2-F441-A0B0-30CC7A7FE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0301744"/>
        <c:axId val="710294528"/>
      </c:lineChart>
      <c:catAx>
        <c:axId val="71030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endParaRPr lang="en-US"/>
          </a:p>
        </c:txPr>
        <c:crossAx val="710294528"/>
        <c:crosses val="autoZero"/>
        <c:auto val="1"/>
        <c:lblAlgn val="ctr"/>
        <c:lblOffset val="100"/>
        <c:noMultiLvlLbl val="0"/>
      </c:catAx>
      <c:valAx>
        <c:axId val="71029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endParaRPr lang="en-US"/>
          </a:p>
        </c:txPr>
        <c:crossAx val="710301744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313317978109885E-2"/>
          <c:y val="0.92013180678461215"/>
          <c:w val="0.88043257985608947"/>
          <c:h val="6.1266035511567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uisse Int'l" panose="020B0504000000000000" pitchFamily="34" charset="-78"/>
              <a:ea typeface="+mn-ea"/>
              <a:cs typeface="Suisse Int'l" panose="020B0504000000000000" pitchFamily="34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uisse Int'l" panose="020B0504000000000000" pitchFamily="34" charset="-78"/>
          <a:cs typeface="Suisse Int'l" panose="020B0504000000000000" pitchFamily="34" charset="-78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>
                <a:effectLst/>
              </a:rPr>
              <a:t>Average per capita traditional Medicare spending, among beneficiaries diagnosed with health conditions, March–December 2020</a:t>
            </a:r>
            <a:endParaRPr lang="en-US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799262360552515"/>
          <c:y val="0.1502123236095603"/>
          <c:w val="0.82200737639447485"/>
          <c:h val="0.8495188434653425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73-FF45-950D-4C7D8834E95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273-FF45-950D-4C7D8834E95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273-FF45-950D-4C7D8834E95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273-FF45-950D-4C7D8834E95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273-FF45-950D-4C7D8834E9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HIV/AIDS</c:v>
                </c:pt>
                <c:pt idx="1">
                  <c:v>COPD</c:v>
                </c:pt>
                <c:pt idx="2">
                  <c:v>Asthma </c:v>
                </c:pt>
                <c:pt idx="3">
                  <c:v>CKD</c:v>
                </c:pt>
                <c:pt idx="4">
                  <c:v>Cancer</c:v>
                </c:pt>
                <c:pt idx="5">
                  <c:v>Diabetes</c:v>
                </c:pt>
                <c:pt idx="6">
                  <c:v>Mental health/
Substance abuse</c:v>
                </c:pt>
                <c:pt idx="7">
                  <c:v>Smoking</c:v>
                </c:pt>
                <c:pt idx="8">
                  <c:v>Hypertension</c:v>
                </c:pt>
                <c:pt idx="9">
                  <c:v>COVID-19</c:v>
                </c:pt>
              </c:strCache>
            </c:strRef>
          </c:cat>
          <c:val>
            <c:numRef>
              <c:f>Sheet1!$B$2:$B$11</c:f>
              <c:numCache>
                <c:formatCode>"$"#,##0</c:formatCode>
                <c:ptCount val="10"/>
                <c:pt idx="0">
                  <c:v>48388.334162391133</c:v>
                </c:pt>
                <c:pt idx="1">
                  <c:v>23234.647328418483</c:v>
                </c:pt>
                <c:pt idx="2">
                  <c:v>20012.310803233031</c:v>
                </c:pt>
                <c:pt idx="3">
                  <c:v>20000.905673968737</c:v>
                </c:pt>
                <c:pt idx="4">
                  <c:v>19006.2170178134</c:v>
                </c:pt>
                <c:pt idx="5">
                  <c:v>17167.336562447574</c:v>
                </c:pt>
                <c:pt idx="6">
                  <c:v>16954.810792521617</c:v>
                </c:pt>
                <c:pt idx="7">
                  <c:v>16480.765522935137</c:v>
                </c:pt>
                <c:pt idx="8">
                  <c:v>14908.006719302331</c:v>
                </c:pt>
                <c:pt idx="9">
                  <c:v>10775.957268738832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73-FF45-950D-4C7D8834E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831720384"/>
        <c:axId val="1740829280"/>
      </c:barChart>
      <c:catAx>
        <c:axId val="1831720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r" fontAlgn="ctr">
              <a:lnSpc>
                <a:spcPct val="90000"/>
              </a:lnSpc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829280"/>
        <c:crosses val="autoZero"/>
        <c:auto val="1"/>
        <c:lblAlgn val="ctr"/>
        <c:lblOffset val="100"/>
        <c:noMultiLvlLbl val="0"/>
      </c:catAx>
      <c:valAx>
        <c:axId val="1740829280"/>
        <c:scaling>
          <c:orientation val="minMax"/>
        </c:scaling>
        <c:delete val="1"/>
        <c:axPos val="b"/>
        <c:numFmt formatCode="&quot;$&quot;#,##0" sourceLinked="0"/>
        <c:majorTickMark val="out"/>
        <c:minorTickMark val="none"/>
        <c:tickLblPos val="nextTo"/>
        <c:crossAx val="18317203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Sheet1!$A$2:$A$52</cx:f>
        <cx:nf>Sheet1!$A$1</cx:nf>
        <cx:lvl ptCount="51" name="2020">
          <cx:pt idx="0">alabama</cx:pt>
          <cx:pt idx="1">alaska</cx:pt>
          <cx:pt idx="2">arizona</cx:pt>
          <cx:pt idx="3">arkansas</cx:pt>
          <cx:pt idx="4">california</cx:pt>
          <cx:pt idx="5">colorado</cx:pt>
          <cx:pt idx="6">connecticut</cx:pt>
          <cx:pt idx="7">dc</cx:pt>
          <cx:pt idx="8">delaware</cx:pt>
          <cx:pt idx="9">florida</cx:pt>
          <cx:pt idx="10">georgia</cx:pt>
          <cx:pt idx="11">hawaii</cx:pt>
          <cx:pt idx="12">idaho</cx:pt>
          <cx:pt idx="13">illinois</cx:pt>
          <cx:pt idx="14">indiana</cx:pt>
          <cx:pt idx="15">iowa</cx:pt>
          <cx:pt idx="16">kansas</cx:pt>
          <cx:pt idx="17">kentucky</cx:pt>
          <cx:pt idx="18">louisiana</cx:pt>
          <cx:pt idx="19">maine</cx:pt>
          <cx:pt idx="20">maryland</cx:pt>
          <cx:pt idx="21">massachusetts</cx:pt>
          <cx:pt idx="22">michigan</cx:pt>
          <cx:pt idx="23">minnesota</cx:pt>
          <cx:pt idx="24">mississippi</cx:pt>
          <cx:pt idx="25">missouri</cx:pt>
          <cx:pt idx="26">montana</cx:pt>
          <cx:pt idx="27">nebraska</cx:pt>
          <cx:pt idx="28">nevada</cx:pt>
          <cx:pt idx="29">new_hampshire</cx:pt>
          <cx:pt idx="30">new_jersey</cx:pt>
          <cx:pt idx="31">new_mexico</cx:pt>
          <cx:pt idx="32">new_york</cx:pt>
          <cx:pt idx="33">north_carolina</cx:pt>
          <cx:pt idx="34">north_dakota</cx:pt>
          <cx:pt idx="35">ohio</cx:pt>
          <cx:pt idx="36">oklahoma</cx:pt>
          <cx:pt idx="37">oregon</cx:pt>
          <cx:pt idx="38">pennsylvania</cx:pt>
          <cx:pt idx="39">rhode_island</cx:pt>
          <cx:pt idx="40">south_carolina</cx:pt>
          <cx:pt idx="41">south_dakota</cx:pt>
          <cx:pt idx="42">tennessee</cx:pt>
          <cx:pt idx="43">texas</cx:pt>
          <cx:pt idx="44">utah</cx:pt>
          <cx:pt idx="45">vermont</cx:pt>
          <cx:pt idx="46">virginia</cx:pt>
          <cx:pt idx="47">washington</cx:pt>
          <cx:pt idx="48">west_virginia</cx:pt>
          <cx:pt idx="49">wisconsin</cx:pt>
          <cx:pt idx="50">wyoming</cx:pt>
        </cx:lvl>
      </cx:strDim>
      <cx:numDim type="colorVal">
        <cx:f>Sheet1!$B$2:$B$52</cx:f>
        <cx:nf>Sheet1!$B$1</cx:nf>
        <cx:lvl ptCount="51" formatCode="0.0%" name="Percent change in Medicare spending, 2019-20">
          <cx:pt idx="0">-0.071442875560657357</cx:pt>
          <cx:pt idx="1">-0.02941971365780055</cx:pt>
          <cx:pt idx="2">-0.061994611191160155</cx:pt>
          <cx:pt idx="3">-0.063294642760274494</cx:pt>
          <cx:pt idx="4">-0.038497301398898544</cx:pt>
          <cx:pt idx="5">-0.069750371842307965</cx:pt>
          <cx:pt idx="6">-0.098718352129066725</cx:pt>
          <cx:pt idx="7">-0.06743989924248131</cx:pt>
          <cx:pt idx="8">-0.066352252315224264</cx:pt>
          <cx:pt idx="9">-0.058378605846059577</cx:pt>
          <cx:pt idx="10">-0.060985744484497666</cx:pt>
          <cx:pt idx="11">-0.059693559098635093</cx:pt>
          <cx:pt idx="12">-0.055466915362540656</cx:pt>
          <cx:pt idx="13">-0.088194744529471833</cx:pt>
          <cx:pt idx="14">-0.08795762273249072</cx:pt>
          <cx:pt idx="15">-0.061173313325533635</cx:pt>
          <cx:pt idx="16">-0.056282408506275063</cx:pt>
          <cx:pt idx="17">-0.1164506015970365</cx:pt>
          <cx:pt idx="18">-0.057823602010785312</cx:pt>
          <cx:pt idx="19">-0.15662822940805937</cx:pt>
          <cx:pt idx="20">-0.048122002986497797</cx:pt>
          <cx:pt idx="21">-0.090156014950127178</cx:pt>
          <cx:pt idx="22">-0.15576070761018926</cx:pt>
          <cx:pt idx="23">-0.10110813371011089</cx:pt>
          <cx:pt idx="24">-0.069157555374663865</cx:pt>
          <cx:pt idx="25">-0.056326422313950415</cx:pt>
          <cx:pt idx="26">-0.06800050875811646</cx:pt>
          <cx:pt idx="27">-0.054117034754306632</cx:pt>
          <cx:pt idx="28">-0.055922657175039504</cx:pt>
          <cx:pt idx="29">-0.11368254839071167</cx:pt>
          <cx:pt idx="30">-0.095422078184267498</cx:pt>
          <cx:pt idx="31">-0.090872631498028614</cx:pt>
          <cx:pt idx="32">-0.064628371976037879</cx:pt>
          <cx:pt idx="33">-0.074245810441950624</cx:pt>
          <cx:pt idx="34">-0.017781709762687985</cx:pt>
          <cx:pt idx="35">-0.092852534198061179</cx:pt>
          <cx:pt idx="36">-0.06119332392024477</cx:pt>
          <cx:pt idx="37">-0.070879521985401636</cx:pt>
          <cx:pt idx="38">-0.084999374372870112</cx:pt>
          <cx:pt idx="39">-0.094929451536043222</cx:pt>
          <cx:pt idx="40">-0.038408860471640889</cx:pt>
          <cx:pt idx="41">-0.057576505211196581</cx:pt>
          <cx:pt idx="42">-0.052548156698197464</cx:pt>
          <cx:pt idx="43">-0.05245666595713528</cx:pt>
          <cx:pt idx="44">-0.051342698905792447</cx:pt>
          <cx:pt idx="45">-0.094881109602498209</cx:pt>
          <cx:pt idx="46">-0.084358951969799603</cx:pt>
          <cx:pt idx="47">-0.088347927366542608</cx:pt>
          <cx:pt idx="48">-0.11253677156432416</cx:pt>
          <cx:pt idx="49">-0.071672853675846623</cx:pt>
          <cx:pt idx="50">-0.030508048335403437</cx:pt>
        </cx:lvl>
      </cx:numDim>
    </cx:data>
  </cx:chartData>
  <cx:chart>
    <cx:title pos="t" align="ctr" overlay="0">
      <cx:tx>
        <cx:txData>
          <cx:v>Percent change in traditional Medicare spending 2019-20, by state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r>
            <a:rPr lang="en-US" sz="1400" b="0" i="0" u="none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Percent change in traditional Medicare spending 2019-20, by state</a:t>
          </a:r>
        </a:p>
      </cx:txPr>
    </cx:title>
    <cx:plotArea>
      <cx:plotAreaRegion>
        <cx:series layoutId="regionMap" uniqueId="{D8696755-DB63-4B4E-9FCF-1925049D4647}">
          <cx:tx>
            <cx:txData>
              <cx:f>Sheet1!$B$1</cx:f>
              <cx:v>Percent change in Medicare spending, 2019-20</cx:v>
            </cx:txData>
          </cx:tx>
          <cx:dataPt idx="1"/>
          <cx:dataPt idx="4"/>
          <cx:dataPt idx="9"/>
          <cx:dataPt idx="10"/>
          <cx:dataPt idx="19"/>
          <cx:dataPt idx="21"/>
          <cx:dataPt idx="38"/>
          <cx:dataPt idx="40"/>
          <cx:dataPt idx="46"/>
          <cx:dataId val="0"/>
          <cx:layoutPr>
            <cx:geography cultureLanguage="en-US" cultureRegion="US" attribution="Powered by Bing">
              <cx:geoCache provider="{E9337A44-BEBE-4D9F-B70C-5C5E7DAFC167}">
                <cx:binary>1H1pc9w4su1fcfjzoxogFgIT0zeiudSuxZKXtr4wqiWZO0ES3H/9TUqWLdHVlmdGE+9WdIcsVQlV
WTjI7WQm9M+b/h836d2+etNnaa7/cdP//jas6+Ifv/2mb8K7bK9PsuimUlp9qU9uVPab+vIlurn7
7bbad1Ee/GYiTH+7CfdVfde//Z9/wqsFd2qnbvZ1pPJ3zV01XN7pJq31T547+NSbG9Xk9bQ8gFf6
/e2HPKrvbt9c1fv6Tr99c5fXUT28H4q7398++823b36bv94P7/0mBfHq5hbWEnnCEGEMU0Ewo6a0
3r5JVR58fdqQ8gRhQZApsUUFolw+vvfZPoP1vyzWvVD729vqTus3X//9YfmzT/LDs5FWzsOmOGqS
/cPV/Yf97fmm/88/Zw/Ax5898gSX+V699BSInkW5G+m6im5q/PvbblDwQPC4Kw+IPPulfxERap5I
KbnJMZOcW3La8aeIYGSdTHgxkxNuYWGxx/d+QOTTywIdxuLbwmfS//720+e3LxzG/5vARPpG5TrK
H7fnFaChJ5xIySxqWtISDPPn0Ah5YhFQISFMJBCyBH5876/Q/IpIfwPO96VzeNZHCc++ikaV7x83
6D8Hh9ATUxKTSCYJQ0ywud5gfMI55VhSyu7ReXzvB3D+eFmgw9B8WzgD5o/rowQm21dDus9vH3fn
FZARJ5KZFmESIWEJiWZqY/ETC2EAT1JGsDmzZ6e/IM9hYL6vnCFz6h4lMm1UBVEevabOgCuBjUfw
BQkqOZrpjCVOuLS4SU3Ep+Bg7v0//oJEh7H5vnKGzcc/jhObuypTef16SkPpCbKYCf+BR2FCCvrc
11gmWDOTSy6IIF+V6iEofDBnH18W6G+QeVw4B+b9UQIDcfl+Fi8/+2D/YnRG8AnlxJImeBCJCDGf
owLhMoEHIVSmmCDwQYDaU1TevyTNYUy+Lnsm+O9v3/95lIho1dShf7tPVP2Kpgz0hRIOYbElTGoh
C5HnyGCETkyCqJQmt+CXMCD3FJmrSao37otSHQbo+eoZTlfuUeKkwkg97tF/HgRQdEIxY4RKi2CI
wAh+jo8wIQiAyE2YmIEGoen5p/icvyDNYVweVs3wOF8dJR75XecPqkoe9+UVMIFUk0iTQBJpsili
nvsYdsJNhKhgpimpNDGEB08xObvr3nx+QaLDuHxfOcPm7PPRYpPd9dHNK2oMJDTUxJDj86+5/szX
YMRPMBJEQq4pMGIUqJs5OqcvyvT3+DyunSN0erQIxXeVvhsed+kV9AedYNh+yQgCXoCD039u0yzg
CyaawGRACwCWQjy+90OMNmnB5kWZ/h6hx7VzhDZHi1C4zwodRtXd40a9AkjkhAsGaT+BDGaiMGcM
p4VPmGUd5tImgFa/ItLfY/Rk+RymY3VD7f72FQM3YKAJA14GODMEycwPTghjfsIZoxAREMt8COye
m7mX5Pk7cB7WzVH5eJTKo5J0H6rsNXFhJ0wQSjlDJijQvXt5ykNL4A7A+9zTnHPO5vwXpDmMyveV
M1zOt0eJC1DQ+d1NHd009SuatMlksSlOfkRg5ncglibChBxnxqU5vybNYWieLZ6h47w/SnTqO0BH
67tXdDeEnQhgyiAoA/aGUkzneQ4/IZSYYM8EeCT2Q0Ht/a+IdBigJ0tn8Lw/O0p4JkZt/5o1Amqd
AGfDsLQoFRawAbNYACN5AtE2htIalHgssH6PSvsQsJ2+LNBhaL4tnAFzepx6k6vqv0HhWCfgboA2
wxAFCE5MCJefepyJwgF9IaZpIijh3FOizyKBSap/m8I5e7Z6htOZe5wKFGlg26ro8RT/59E0ESeQ
kTKECBQN7nm05xhJ84RalglUD+YYA4QzGuf0FyT6GxX6tnKGzen5UWLT3ena/y+UdKBkQyHhpAQD
RlB1AxP2VIkEOuEQSEPaOlELB9oHQKw336szD/p16NwcRunT8+UzqD4dZ3CdwdGb/i+K19QkCNKg
6mZRC0ydxYFEmAEFrgjSVsBRCGrBtzPCetKkXxDqMEzPFs9AOoW2mpufNh/9n+z3gC4ciOVet6Yw
xWryuymbwumnuiTpCZbQNwWFHhOxH/s9Tn9FpL8D6NunmcNznLHcPt3r5BXTUw57P5URhLC+Ng48
xwYz88QUlCMIGCCcIPM2qT9elOcwMI/rZqj8cZzpaVPvw1cMDoDKMQmQaSbE0BicyzyAm1pwoD5n
mpM5m+WmH14Q5TAcD6tmYHw4zqi6gNRPD2m7f9UeDyi8CWgklJaUU//mfb/gUyNmWSfQQiCkZT2Y
sDkuF78o1WF8nq+e4XTxx5F6mpswCvav21g4BQLQOWhiRKHSNiv1CAaEDpoghO61yZxBUPc08zmN
XpboMD7fV86wOV0fJzZ7rfc3YaPv6voV2z6gKRdbJvA1nOGJC5035UIRgYP6TOTCg7+ZA/SrYv0N
Ss+Xz6E6TjWK8tvoVdkdqCSAfgD1xqAJ9Gs49tTSCQ4RAQYlIphT9IMDWr8sz2F0vi2c4bI+zkhN
VXeBek3jRqDLQEB9B7QHorJ7Uu0pLNB7CA3t9xXsB+/01LKdvyjMYUwe180gOb88Sqt2e5fuu/1r
VkVBV6ZmXGj6mNzNAw3wFBSLAdUm+N9mn+4vSHQYme8rZ9i43lFiE6VplKvoNZ0NtBUAg0YxuBJ8
rzHPUxsYM4BxHW4K0KV7mnTGsa1/QaLD2HxfOcNmvTtKbID8BJ76Zl8pwOgVk08CJg0RCabMAh2C
DulZRzuQbEJChQcDfNZ9tvM8XntoF3R+Qa7DOM3Xz9C6co4Srfzur+p1SQIKhVLTAiIUOj/QBMQM
J2jXnfwOtISyBzYUEtan3ufsFyQ6jND3lTNszo7TymX7KL973JxDdPC/NnZIGTBrMI0DI4doGg2Z
Cm1P3Q+XJyYUEAC0h17eebfu6UviHEbl67IZJKfHCUm3h06pPKhfNVaDEhyUbaBFl0AVe6qAPsfl
IVaDZqmvs4nzjrZPvyTTYXCerp0h9OlIM5xb6Ml5RaWhJwSmp6bqGvAEppDg958qDcbQbzhRnYia
Jnmonz61ZuuXxDmMy9dlM0jW7lH6mFQ1kX7ltBOdSPAikHlawDJTIchzWCSGYAALmOb5nv88hWX3
KyIdhubJ0hk8u+PUmAQ2prlJXrFHl0CbGjgYKAVIDOQaZKLP0QFqzRSWBS0hh0jp7S/Icxia7ytn
yGw/H6Xi7Ktkn+tXHaWioBfASQMbg/kEzczXTK0EBKpvDKZ1oGT9QyvBH78g0WFsvq+cYfPHcdID
cOUETIa+Zn4Dw4UUGghhLoQLNMVpM6Uh0KlDiQUpDqRAk+I8ermHPqnlywIdRubbwhkwy+M0Zzf7
NPqiqlet54BBg+5BDvUABOEzZKEzbDCGxgEgqy3gQafIejJ4T92N80syHYbn6doZQs5xInR787g7
/3lSA71REloKOUfCvB8omFVxoNKGwNKBVn2dB5GP7/2gNY+3irxRX944Km2yv36u04cxOvwqM7Tc
42QIQmBBo+hx1/5zxO5VBWhQQIxM1sychW7gfKboASbj4enp4gJA9KkurV6U5zBGj+tmqKzWRxka
vHpgIE5glMqCi1Q4FzDQOx/lldCDKOBWIri3SAgBTWwzPdq+GKgcRuVx3QyV7dVRohKpbv94Wv9z
TYECKHAxHPoKKez8gWkQAtMgMMADXBsMJvxYW3tBmMOArO9XzeBYH6ejgf6nv/avOp8D/YMQmZlg
u+4bPqdO26dsAFQ7BQxN3Y9Sz3s6oInpJWEOI/Jt4QyUP46zPnCjUlXtb1+Ro5liAAn68TU2u/cY
T1EBtvkERqkgtuZTi+59ZP3Uo4Dff1Giw9B8XznDxjnO/ugvsBHRaw4amuKEQV8AhiuiHnqfwW08
hQZuIJiGQqg5Tb0dSGoWLwt0GJlvC2fALI5TaR6GP/4LRTXQDKipWTBNfXC0wIKyJ5SrYZKaQN75
4w0RDwMc/35Rbb5+htbZcYbMVQh3JfqRft0rvaCwNtWfJTSwP8TNM+5mGqqG9k8Ew1QwqAi97eCc
npq5y0mqN+sXpTqsUM9Xz3C6/P8URP/9HZPf7t909/Xeu7+488k1kz9/9n4DgN+ZLf26mQfjuod9
Xt/C5Z5T/PzkgqPpRZ7B8On7rYI/rLrb6/r3t8YURky9UtCHwB4vb5tGV+ApIOiEgIRWQk/iw4jC
2zf3xuH3t9OgnQBNhVGub3Wk+2I8PAVmdqpRSBj6huMzTXE9fsgLlQ7QevRtR77+/CZvsgsV5bX+
/S2GDK14+LXpE1JgEOGEwaALXP4DNyxAZQqev9lfQmFs+u3/B7ximDQs5FsZqGpl+XV/TutLhvNq
xcp+WAjVhmcsj+0Cj2SdB0Xv5GjwIuBXlg3t4LKLb/epHhIHHRAHfAeQmcDNAG0J2/9UnAQ2pTCL
jG0JM4U7FGGxiM2bdrCKc5TvZeEXDhNZbRttcd7JLoWrHH72/uDCftgNCNNhd6HLbbqG8vnby5iP
WkJCu616/7MSbXPFen/Fa51vO+SnXsfrzG2LeqdZGy1//t7T7ZfzN5/IQujzYhzm9Kea7tPPXoVd
GDQJptsk69he+UOy5AOxs6ERblxF5nsjDrZjZifKGjdGHN/yLN0kKs62sab1kuiosoMQhU7W6XH1
gnDsgHCYT1ODkDpK6174J+ekK5N2QEZFt6mvKy/W5WeWlsWiLH28yHRk2I0OAzuggWuwXLhGlC3T
JkjdpDWvUmUM61zbZdeLxc/losDGzTcNtAFLE4pD0CQ36evTTetVqjOrj+g2bH26DEq/d3VdIDf3
5ReUJMEHiuIlMVPDjUfauTpt2SYtM7aBccZomax0TM0V0e2Cp+WwHYbaWhjIb5zOCuJzhDdSti7t
m+qKqNK0ByBBbB5EeNvx/paHFX/XqM+81NZKJnQVjUPpQu+zuua1/GDEJr00kuIClCw5lTh3UR3j
dxzFizQwi00jh3dN4H/ROa3e+cpQdqQFWYex9dng5idk5hIioJ8dbwxuY7ZbHNrWJoYNWxBATxOi
T3crxqHfpIFPt5FSaBH4mrrQ2lG7CWyjrVM/sse+jJ1I8cAWeXWj/LB0/l1BYMQBHBtoOijUTNGC
mKA0HAa6ZaLuNg0KTzPkk8ux6ZeFWV8NY7JkxaC31Kfrus7WtTD69z/fjB9PDofLp4EgAYYELjRl
wE093YuoLiqDq4ZuWz/8YpgrauWj0zfDGu5Au6BRvACMXjJvP1pbeE8o1sAFxWhqTZudVtTG1KrN
lG4hhlv1lWKuoc0rFYgL5WfGIpZo3GYsPjNrnNrJaJ0imtpVicnHqmIvqI75o73hCO7au5/WBiCm
XoSnGyB8gtvRwGSrknqnko7siKxPRTo6KE7lJRLDDbOMyM1yK3LSqGsXY5uf4l6Naz3mkUvCAp9C
A5mw9cDYphND6kmeXhKUs7Ua4sYuq8Rfi1rtskoPi0SB8cZt5oC6NfbPwTR/tNwcUfBjaDKeUL+f
fRgfCv6+zxO67eigtvlY+OdVFRCb9WG27GNkl74Uu8LQhlOylK5TzRrPH/g1UUV5qcfR7grU2UWT
5AsxWsQhXZW4qgjbddORbctM4yzVgeejULo8w5mHmmTwjCGwFqlFArvmyWCzQkfLWOpq9fOPB3P1
P+gtFIzgErHpuFpopi5JKnmfJQWcm4SVq94oMgfYpM7u8kZty/bPJugVdOn81FZM5/95ZADDX5zA
/Utw2x/cuDDTj74QlaqskmwjJvvLLAiGiyKqLnBRJrZklVzITITLMCVie/9FmA7lt0mZZy84Zfzc
94CjB9IM+jbg4mETZPlBU4uwVmlZFsam9hNjEWF0RVOZLi0eJE7YR/3S7GK0KIDrtLPAIKem1uAJ
dUVWwtTNUqaBGwRVcJXjtnrBabPnFnWSzYIQHkGoCCpNYXzhuRIVyQgUEzTNb0qZOdxILQ+zOnaS
NmPgKOTgtk2cOSDbKTSm6C2uG7fIfHE++ZWgS03PLC1kBy0xth2LfJv30Yq1AVlgWW4Tn8llpeAY
5zmzVn0nPAlRmR0FWnq9CQvjgVHbHPxtjxu268s0OJVxic9ExMvVUAvp9tR/hwJhF4GQXq7Zpq6K
YKFjgZZ9iJAtprgvCbNomSX9oqxU5kF4lLjDGJluHCsPG61c0aBAF90qwkrBJN/PzhlA+PykAZ0D
17RD3gqjH8C3waWss9Odiz6mfUboJghw6mjGP6AxHBcq4saC59k56f0OnHaD3NiotT2C7I7iPHYg
Qgsz26+SbhPH4EdK1OdeJFhoI1UOm4wMyTo2uJ3Wg7mJ6i5eQNh1ndFsPcZJB2eHKjsserIZYk42
wKe/6zsULdMkiWxqqNbFfe0kiWltcqHjZce7szKIAycLWhPAtvQmpMHgVNKPnXGkSWrjvio2cZYP
o0NlVGzuf+7jlLhaWrmNKgJOpoAb0Bf+WDlkLMK1kbat1xVEbaOQRLaIKrnp+pXfdMNZ3o0LHypd
W7MLcqc2eb2A8ACOUJds67InzjiIFdiN6B2vibEsSSztKP+UFkm7HsP8Ugl2CXYtXE1hUZW210PU
e0Ma6qvQLAu7DZHpydLonYJz/zxhFrdRRi9qsKHnnVErty3H0OOo6NYQ/y/LONS7TIvMLlhgeQlJ
B9satNzVQVXYSnYRoGf2G5o3vlOOKXWsvoCwJzPyDdHYiUvzTwul0wFuUoe0cPUsOOGrNL2O8/hP
wlbpiCMPN3XqWm3U7zTtlDN26JNqg2DdYLZv6ib1Ch2b9mgMylbYV0ttpbnbW8iw66wlm4XKS2LT
IqJr1p5FDeGnWsbLsVftNq+0k9bSuuqCUdqK+4tS1PVSjj7fDOPwIc6jbtfHZGUyFK5Rxu/yXrQL
HcrSSy2tbKKiaEFxE7tWWAcXbYu1jZpoRVIdXif5cE5Fvsr8qL2EcShXdwQC+bq55Emb7Pw053bA
/Nwr49SCMD58T5PSehdiv3JEAIFHllXLruf1OhJl6kZ5+kVzHVwarf/FR6bvdSzJvDZM5bKvawhm
WTqe5sHHpJDVRoGtiZo8PKv9bLDNUYg/u6IK7Dg/LePO2vohLZYQqDZO4ludh9OWuMEwVO+btvFk
VSwbw3eI0MOlyMIlU2F/ZjDukCxi3ligwuVwrNdYJpVTWwb2RHFmlmPuoZSNKzhrxFVVA/EMBmyI
FIkdmrkAVUo7twya4uGEVzny6syHkyrhO1z6X2RU6a0a1a0MwAdLOaqLTqgzsGSmW4SjXAYkThym
0bCRDceu1n8ZoBoffPI5zrtLmUTmbuwgsiCQSS+LkMbbLm9PjSZddOVQXmkSLAPa+Rc1r9140AaY
jwy7kt9Fuag9llXVQhshdmTSqnUWjFudWp1N4zhc8DEO3g1xuaek16tKy2Klg3Tv69gGgyHPWkrL
C/iAym7iylr7pr+n0h+2daa+GLTtToMGI9dXRDgIULVp1UTvAwYnLI82GkfDR+pfVWYEp6JprNt6
x8Y2vFSmRnYhIPCmFqnOdZ64I8+yTYpy4vDyi+ywcZoy6DVK6/KcWq2dNeNfAcq7Td4M2mMJUcsk
qv6MEMwrlNYnrarrCPuuViw85ypL7cAPqDsImZz6Qed0nUU2TMMb9srKnLoEEziWQAAkTXrW0GpY
IgPQQpksbYlC5OSWEe9UaXysIB1ess4qnSrVDhgCdZNBSGEnOrEzjIuLIgn0uhXJLlORf2qGPIGT
mV+hPvQXML2xbo3xOmQD8eJysGxsWOm6bKnrl+11Fdpxk+mlzLXlQG5UBbUddw5sKd9FAq8G7Z/G
stfviFzkvjAXvG4bh7IqBrVT2qt0DWmoMvH73FoFtRW8bzBpbZZmHyoa9zsDJ/7HktK7APWDLcYh
gTQaJGnzhrxLi0LYGe/kx0Ym6oz4YJFiK23dPETMBmedryKL2n2Vjjb2y089RGg2pkG1qpqm32Wt
fB8OZQT61i5Jj+m5EXKvp5lwy173NsnZ8D7Y9aiF6JoibVsBOouUTK7boHQ6HAcLTCGnznq21ro0
1m2NL0q/hOW02flai1NjPK1a0S3uk7McMuOFWdewZVUVFjYWkVpWTW45nTmmEC9ejdpUdt/Tci3B
Or1LfBv6onsPZ4Jth2S8gD+lA1tm5u0iy6LKQ7F+D+SYtQ0yobwykdd+xtVlNsrcieu483jXdXZu
9uRTS3G7KOLe6w0wTmRMwEOY+m4cdODmHWnXue+HtgHZkN2xsvFytewgZ3DDkA6e4kkPh8R8Fxh6
cDiDXEKafgiqmzDP4jX1ijx9bxl9uiN6N7SVsZKqbFxbF8GwbcYCssWiv9DCtytaBE6ofbYrTOOD
rDC1faPt7ToI2LJvCkjjkwp8fmUZXtqATeGVcHrDyDY9ssi52SWNnVh6YZad/LPUw59tGlWrPqPN
0pTlZ6OEMDsY6Oj4OOMeCpLMzUvkr5LRB3JsSi4E7fTtEJsBGMgIbRM1lnbTA2tU0vxLpknoCoOR
XRla72peZudCY8OWddEvskbs2rau3kEcPsLbycCTPlukRRVuU01LN8CV2hhsUVh9vjFCyF/I4DE0
kgVXoZHaOQn1Ai4b9Low4etu6CG7JLVLpdEuoxGjRZ8UjtHT2Dbrvt+1VRx7dRxXgGPDIA5SkP1T
4G9wKapdKYwN6/tiG7Vm6lRj223ADqMcUmJpDRbk423nclW7KZb8vFJl6bQqjuyYhvV6gBL31mzT
M9lUt6VJhusomAIwc1mFg3Haa+rRJG7OtM8j18eJ9KpWnsUlAaJvLNSyz0ltixooL/i7Cxycvxkv
6j6v3GQAsxi0iVj5Kuu9NlOdJ7RZuYakph2TzF9kJIpPhxQIB7ssDebdv2Nchs2y4FFkJ+xzGuBu
F/sSOcDkUXc0Y7YLxzaywfOaO5puSFZTp84Htg7DXHh+w5PTHjz4knAtQd8FsqvUWIBnxF43yjur
Fl9C1XZrLeh1m/Pboogh3aXIy/24drFEfyWGH0FKkoVuZ7QXbVazhax6OP+mXBQVqTy/GneItGc5
byBRofVn05Drut8aA5zvDBd3cFvENdxDDdoFrYS238dL3EfgO+iNKrrQo232Z6OScNUmEZhpFdga
88s+6/uFDze7umUeXnO+nciwPiTh0lL9AFnKlz4fld2a2V/Caj4xnawtxBc86qVbqCyAII4txi4K
7GrUVz2orKetPHK64lqLIllmPR69IWvtoOzrdSoDf1HR3K2GJnP8EJ/SsvKdNtanhin6FcoXeYPr
hXjfdji0q558FPDvgAG2rh6uWZ/wRRT2a8HKwE5ZPQDWao+yYd/geNUM+IZ5LS5zO0TpVTt0gVuI
mDq0oKus+mg0kelkiZROxDRxKnZrpix3dFKlXozL0W7SxO4BDEU1hNjSLG1VmLld9OxsaEPldGVd
QGCcMIcUurDz2ABYytGBP19FnTDI37WodCJraDxMas8nBnZF4SRoiGB7YjusosQLrXJX9qJ3k5jH
tu6Cys3TEqJf7irdKDdFVLtdpM5UTGuvbhcWDJbCVtRXTTEmdlqa7dqVMvJduIYfOxrrwKZdehHU
bbpox36F+QBxb1tA7hEwL2QFJDu1Xg1mAk7Wz4EUZ4lXGCEc56Dz7bHQ1MZxXTll77s4woYHSZ+q
ow5i2TR0YhnVNh/Py+TMIMnnJkHXWZiJBeU9d+rGcAjLzw2rWjY+qp1WgkGHTM2FGFEspI4aF/6I
g92U0R1kvCuah7VXUT9324p+BMdwAbHoLR25ApsEnjuwChfizs6lhvVOGFG0NDVdkIqVi3wsL9Mc
5x7J89JLRLiACN3u62SdKZKBCQUrZ6FVYZR3A4MUg6hkCWbzU+V31JZAJTGSQVgZGNhWgXmFQrAW
WdZIe7TUlsaZdjKSXEFWsRk7rTyryGsHBF3mARnAjvGVbIrIjTXJbXBa0k4bK1v6ya0I2V3XM/AZ
BFkLPcTLobfeR345eEkZgiOIfS/LQuLyINhBybxckNpEdiva0oEc/11WJGeR6C4LCILBftQUckp5
0xpgKtsKaHoYHwoWsre5MG76krukZVeko6ONOv9DV5FbUmRqSxogzjMrdasyat3SXPQy8XzoCXdG
pSByVOB+dM0zGzd/kfxiTMPe7qTB3MTyAoM73ZgDv8uIcrOWdbZSf6XGkNo1FIBWiXmbtJ32pGqZ
nY6pYxmlh4dc75QI7K7Gn1uTVQ6v010AgaCTpO0qt6SyKSsssLR9+Glc1qU+Ez5rHb+TgZNS/c40
4TUNvwgnQdbMh0+hEc/ttvVtA15ubBcJLaqzjKeQrVvv8jbULicssxFON4x/ZhVGNqOqPx/alR+b
2CYxy5y4DQ27g1vBbDi6AvY/OTPbIPMqDOk4BbLKoxndCMgmwFT8FV2rXmqb9j109Ibg6iVEysIE
79IQaTMH6mUQ57MsdlBFG1uUFmRcwSXlTWUXCWlsfwhNTwd8F1fgXTPMlklqfSK4cvpy2QYVXpl5
Zlu83Vfsz9Ssbw2ZQHhSbyYXZvZD4waabjWJUgeyHLJUI95FVTM6Iapr12iSDe3ClZUFH3NUfMEB
mOemLyDIlZAOM+HUIj0LwMv5ZhY6ieQXRj0UC5Imzgj09MriY+CYSF52UeGmOm93QIF2V4FU2IPc
YvRMCSwRGcvKYyJX4H2S2MMoXcHQdFI6ZJCOL+k1MJ5oU/mkXUC5wHfDtklXOBAWUFg9WjRGbrjp
4CdOWVrDwuoic9mr8g4uoMSnnKtdC2Z4gyMItF1pLVBbcdtEinuC9vEZvE58dv9d2ufxWRhkF2QI
x/X3x3VNO9sYBwxWR0WQUSFhQwdK8PDj/WOQlBQIthk8bkF07DQ0Tu1et/WyTcvwrCAkQRDNtsOm
9Lt1PT1W3T821OFtmGfhSvVVcNaZxipAGm2sMgzO7r+wb99x4iOnD4bK7gPxgXT8T5qSdtXwHkin
VHdyHQbGDmo+8KPVlbukYHCEEqeQGOoEZWR6RZQW1+lCFU1hayPNVnnUdpAmDsLOrVY4jZH4jpmh
a8iKe9fCY7eQRe4kHCDEgRdlxa3O48wWSVw72m/fiW4lc8h/LEWTRWEYQK9giGFChLeDBv+NuLWB
j9TmetGwZHCA2j6tWLcI2zp2UygeguHMqGtx45axajfSUNtJAPwYAzeTsOYqjoPzJg3RkqpwAS97
DqRM4EQjZHNwTUhq21ClTRZRbEq7aof3uiT7IdLchfTkSzOaqc1pCQo0cYwhgei/DN2MAUvtACUK
RHplVWtNx/BS4HanTRJeNLGd4Cg87Wi+7CNgRInm7W6ylN0wEPDcAYS1eUy2RtAxIEQ0WrMEskE1
6swB0kNs+6Kpd0KX6H8ZO5Pl1nWsWT8RIkiwj7hxB+zUu7d3M2Hs7oBgh4YkAPLpb8p16q86cSf/
RGHJli1L5MJamV+C+b5Oj/PO9wfJBnHAIuUOPMDJ03ScvESrfwyppSWGaHqaPRddhnH/vQWifYV7
cUvo0l7TVJGjlgR9wdZkj/GaT9Gsn70+yY4arUW+j37y6kdYTBrmm5K0/XiZo/FxjiIs1mywx27c
xmPfbxkq9uIOyZSho5E4RVvFzh73u5MTXUFIGqJC721uEEg9aGrEkwepLHeJKJIxm69Nt1cJtV/G
lrAS9kZ0nafpNVbqMeJdf8UVRPJZJfHNSt7WKcVLnhhND1g37SFWT5M3J1XbpP5z1L70Q6oq23D2
xczjQyr99qeQ9ZI6iG4xT0qpoqAkdDEVzpZvggzDcRyWPR+cIkWyDfookvcuWVDerdtv+FtD74ta
O6wDbOX6dehOAw3FJWrFL630/BgOgh93k0pIgVhdaeS+Zyb52Cl1MID88YJ/vT3IkZrKOXYWNjij
Ue0PGrvPYUIJ44ubpjrBcNuHGbvZ7YnuQYKz0bIKlmSWZzJeCz77TQFH0OZzpLcXifZ+Yau6CCa+
UDF6BXdDdEySnlxTNb1mW19nRKg6jbH+L8swXsUI/YQZDD4uY1+0bH6QlPJzLNKXzYb6CuDi3R8i
/+I7uucxNLqz3Mm7t7XixQ+CE8bttBTKD4vP4ZMKxU6LiW9QitjTOrM2H6cGhTpg6jBCP7xJz3i3
Iez82+wNIocfm9Xz7O1b/vng58/YKTK39HXa0b2F8fzchl77am0/1xweMAQrtACFbdGZTOPybLJw
OWEpHHLhBqHKVYTRVTQuqMY42PJsDCeTGwcnIFgt1JGJHZL0zZdEn8MOMsYuNuxSLrZKYfw5Whu/
ZU2QHZUetzIROo8hix6kVVmeUnjgeOnwtaj1TrLD+Dw0tGijPrkfxy/t7n/13NfONmsZDHwuwqC/
zp5n8Bm0AqeBIwVhTVsGE1pPFCwPc2ildR5wnI14tShydCxZ16CzS/nRdnFfjKL9zQOBRXUraTjd
YOeHueLRVI9hVq76McNAllu3DWOu+vZXELd+tROynTseF2sbZ8d0JvQc0jU+eexDmnU7f97gPHrZ
w+5XSFJU0tQplF1ILXsKjX610Ow/vxLuruHLjs7AkBi004WJi4ehv8yCxuGEjTf05RHelSGFpNnu
wp7NQAp0Y+fdn/nFmLsph7nfLnm0ClKa1M8ja3x4Qc7LhZk6DBjQT9LgGk84NzyUZo8RV2etfxqD
NsmXbBhOs8YQQrf4dbPxr5klUdHFn/XVf7PKRQfjy2erN1M4lOvKRe6RdwyalMnbZsbbHJguR2x2
wjiJ+jUHFtP/2p3bYEaPFyxz1a5/RhW6UxLOF7JbeFVo1ct4jE59DzVaMfFXpHtyQfU/QoWTebCG
27FPD1xi5NviwB6mVQ/nVGbvck/4M0+aPI3YnzVU8VlseMUuIl1lFlRHjGS5N2h28+NpzeWYyaIj
HbqsqRP5KJrgiCmWDQnPFSpnLnmznVvlQoxVww1CU195y4jmEFJE7vXZR2AIvdiBvDrt3RWQPCEs
rrIE4n7KFgafLHv0eghU2aC/G8ySp45DWPcHlCiDg7vbGpOvYbW6SOX77PX1Oox4vzuv2GyvALVA
BtvodsbYmYdbtz8F/olYNx+g8h9YHL5IWFpFtK+qIivAklXk0cKzau28EDJI3B5GAh8jkmHZoSfx
NjIUfrJD2CTBN45NAg5k0Lcl1ONpcH4J87Y5tHI4wFJIi3aUcUXdL0hzBNMaJL0YbSj0xYRh3kl3
9duDSDQOCSRcdZd83LhUrfyR9LR9aN3z3m7hce+9J5/J5QByZoZNnD7wMQxOgrZNuZI1J8KuhRAa
NrbfVZJqVkEMMfnEx7LdPXEx8Yr/LW3R1U1Yb2T8R4XjWidZ/xxgzsbg0xUDEV9iLAw1s5h6/PDY
RM23MfNspfzMFhAHWD72e5QL1KVil45XLindhrkavwxmSk9VGUnxbPqmqX35c4YYfowzexRt1kB/
fWGhGcqFNr91TP5ELBgq06RDjsbvOwfPk5MMzXU4wEpTCeYg3iZnT8mwRoF4b/3x1aMpq1jcfLNj
vJedSafaaagEdgbX0KPsH/QEn2YZk+PgBVU2BR8NY98yHdhCBpsspjhl5bZxvxQZR1XAtIoLrWFN
bGCmBk25EGVAyrih2jG3z3NAH5Kt+1jaAI5Hr186vf7a3YJD8S/L0S0o2E6UW3lpJpmgUtRpB1GE
r9Xufd01h4TPlcKvZyhD6VbvmeEVEXGZsLG/YICPnf2VybvEAUe6tGFfdFqNByIY2nRexJ13gCOM
FW9wgLP87epDoqiBkb1HbhpKOw8fUaxlydFZ5WOEpjmTiud8jFXZD/HzTsLvm2di1IOUngEVVlsc
igoXQdMFdGdbbk2IYhHcD2/yV9RtXqm1Gqp4C6MDxGlIHv5FhU1wgPmKGr+p30DEcHqk82+vmWnp
FmfzpWtlSVe/7n2IQBbzeJagAd8NhAwvrZXd38konrM9PWTEW47zYr2zkkZVMtzck/Eu3b2RhPil
sTxweKRQtWHEOQ0EzO9eHUb4ixVlAHau3NB6n4OsQ08aZ30BsqYrUVajgsQqPEdc4whS+7eELct7
x9voMW7N42oy9kzn5phFtn8bihTGqm50fLUDakJDZHegBH6y9dDEj+FmLha9HU2YqNfxBNBSXmd1
mLLofUrTH/Eg5DHdkqPql+RRijXPoNPXO9dd7Q0YLEaK8cmfh0e+m8u4Bu51hGWYD9PytjPSXNpw
Sq/h2qK/CksbZM1hX8PsIBM0SnKcO0hOAeZgiulolBTHoqrEHMPO3yaewzfA8bf670NjXTWHfTn1
8kxMyF6jnf9ZSQApR+zTbRTuIVpTe9hooCpPjr+m3WDE6Ob5GJD0B5AtmjMZeB+U7U2x8CCnUz8f
JefF2qcKhrt7mtBwndsJykuYfRF3s6Oh7HvgxJfRaj+HucaO6Ep/UYH/RpjVFOk4wjLa9/mwdMlU
iWUJYM36Tx6T3mFKRleiA1yOXJLaN9XQ9ryesnACuRAW4ySzIoPUVDRceLCC4RIZ/KG3iE2/RbL+
CpXXH5bGv0UiTq8BN8ceNMlJp1IWIhiKoRXBgfqDrYIIKzQ8pLScW5mgm5DsOOHp+dSnQzGtLCis
l87QrFb/AC7mJ/zopYA9+JyiFh+CdOiKLVay8GYN/nBauryLt4dxIFnR8wYfD9RLHkk4XC58Zv54
iANMoqPqAS/oMuKobmuI5mdrRnRboaIVy9SCptc/rDx7WXXknRsWtDlzaVwBTC1mNd6myLLDtvVn
sDqsMiQZczGtsCXhh/vtSPOMYdFt2i2pA06/NQafXAs4YqBOgjPoTx4qZ5FymKIQdPtoGU67wdHe
5G3oNFRI9NBQBMu5m4+NIu05qMSA5Rx+ZudU+yFXlS8eWhEB56bwwKVWZu+hFyRmw1ITB6doYn5N
Pb0WZgcele2xvGRtd+mT5TQZ/VUn43Qwd28w9GxaRE3318Y3lUsb/HRR7x3XdD+Hw4YJXTFWLvN2
UEwNV92HoBRdmOQJb9mJkJ68NuqQ9lGpeQLHMAQ7EieJLqY/CZkK5mR4FYuLSyAqYT4R8J9xRI9S
1BM+pUcyoVUNNBZv0DNF2OojWRMO98xCbLVZtcFZW+ZZFW0scYS2C9rCmXe5RxbwFT5YM4Xxeo6b
YyDS9dT1GKgIxiJGYYkTcEoFtHEMCEnLaz5i+GRJWFHdZ+cUgvETIKo3D1RaLjh9GGxI6nRBB9dR
1Rx85VfxV+pGv4I+M15D+OvEdd8wZadYXTOvbnT0l0onv+pSIIM+P458ZHBA+H3ZmEFSZ/aMBfTB
DMshxFj6GM0G/qg/X6nWuhhiBoR2lVcT65tRzVIHYruERgwPavcxf+5+AuWAwDcES57rzZkyNk6h
KZlbLF6bXzZGvScbTpWUDO/SW2XdNhZ6uTdf9rmlpQCXUUYm2h9WvHPgaZZzmOBPy9nofM/SvWw2
BlONrydwMUdGl2OQKYoJl/gFBAkN6wGza6f7JU9CPuLABnZ1p+bztoODsmlWdP4oqq1LtieL6H+O
FSet0lVdQS0s1RTuTySe5irAFFZQKgE2JMtUZHM4PmjpbwezxTLXNHHl0i0YQYO0Offmoyvi2aOP
iSBd6RpvrhMHgqQ1Sb6uKqhpCNl9c3BypIFnko7mhQEVfB0zeuk13jfld8258bJCurWaifnC8fYV
Hov2XO667Fh2sS57j/bup7+2R/SFK5be7r9vPh8z//zG52Nk8BRWhMDlqdeTKpQwo+dFnDmj4twl
UTsAtsGXnw9+3qgk7Yp5jm2x6kkfBBDNRs363NFOn8nuLwNWDNz/z4MJ8fRZYe0a0Gnjy8+fnBsc
Z+0Ck31MEszfFtUib3q9wb3Hs8dpvzQCy2TvCbyGz7/cfr6czy+9cRpPyB5gAZnk+T83ymzD8F8P
Jhv6UB53v0jXqrPCv3feI+9F203VYSSiA6Hz4fN7//kBTzUxxlaZFjMsmX+9Wp/t85B/vvDPm/b+
zyaruRrFO7T18XIeqcPN/W23OP2Hsd+Oyd6IM2zVV9UHYx3d72U92L04hhR6v/f5kE0DUc8sfA3H
bkQFZX3O+l6cOBTWBSL8Ph5EsPGjaWCzqpH9iPfo9+fT+/snI8NUH/zpbQ4DqCcOzTHJgDx8UnZ/
h2ae/jv4AdNv05y1y79yIP9z9/9ic5D7Rgnz/7k/6z8P//MunvT3L72nXf5xBzMvX4Ck/4G+8mde
h+XfuZP7T/5vv/m/Td5QDwTv/3CE97/wz+QNIjT/32VW/pXZ+Xzm3+kbbBkBwQlsM64nFmfYDw94
5t/pG8QV4ygIwZ9DYsJmYPdv/Tt9g2u8BJ7vYXNK7FyApCmAxb/TN9g9BJesAESfAFYMaYaNrP/9
LvzjQ0Dk6O/7/52+oWBp/0HZYrurz6vIIOaVYPux+87K/+RHQRTYYepYe7Ik6iDuiT+jUXNBLX+c
k0VfcGoP1SAFAOZ1/QFffDxt5Npbf30w9daGcPtXDPtQevi6d8U09U0ZhSO5+4+1jJMfvGseV+eh
r4pdk8+MoRtRsjkMXbvlljU3Hl/khuF/886w67NCs4wUK9alqrH7F/sjhtlTYdRNynU/QvawGEbk
0XrwXLTAtIwrSGDMD8pdKbRVTpzCkCAksxGYIJP9kbD2vl7ZuosnVviNuxg27FcLGWxP+qxkrXoc
waHnAF6LAYZo22MkGKh/ylpM21Mz3YjwVRl2Jq58+roCVS2DfjW1F5obprb9ycWCVCMGlQq8jYDW
Cm3B33rU20WCkw0yDe4cGHiYCvi+jHjVwEF7SOpekX1K64iX2jhot5PiBV1/aDAEeYhz4RFAPi8H
tPWlBPO1OoAvm7xp61b0HAkpYwU5zMdKnDPAWCWDcoDPideWr13dtrIrKWDbdt/cW2DSlzGdixkJ
5pOLkCOi0XxLfRh3R/TsbxJUxdVryRu24aq2Zf6IW/scwXQzNq5VDAVJb/mkVSn4l51iZMsg43mg
hiXEa4jaZs3evUT+CKcmN3IDzBLoeuk3ABJLerp/NxjYlC+QmNg0f7ddJgp0ZoBVRhhjnh8+LFzb
3EPYqZYDfEfn/IL7E+yZ1kfTHJ8twwKwBebMRDRcUs/cqPG+cjH3131DWos6CMVtEOfgYkzO0SyU
mHuWHMkY/9CZXcI6jlZAH/Fy6MK5RrIMmNgMXVjgAM+XCEqtp5LosvJBfd0x4y7TZUH/hgOOiVKl
3lKCQrWFomMhNsoOw8h4kbpfy8jePDpKUFN6LS3rb1S3Xd54wYv06RUY9TMdskcwEqxQ9nsIrQmm
YfdVyVY/6sHLHd/tkQRNmvdrkkfcpdWKzEJF5qzm2o9zwE3tPfSVj/ASazv5WNegErNJnWcjd/j0
2SHY1q1UfQwtKyD2gGhPNa7rFzoM44k1oqvWVpeoBDjNHKYE4MNwSZpro8kzbFZVJko/toG9IWB1
8GcwNgK8eS7Q0QxjksLTa1/7OYRGBVWgWGY/VzJ5WMJR3RJuagMi9B1EKZUvXIPhpBCPgHDkntx/
d8s45ZOgv6NUPTTNVoO+xLkYzuNhHTD/Jkau+bZrW4l0ab/a6KlBf3/MHIeCuc9BtTTJsTUIgfRf
u+4FAQqer1aWJqG8CvzoIdGdqrEmFXr7Mvnuz0ZMcmhN9KBiB25X0zrxVSGiu6QBO6FsnXnatnaA
gg1Mw9xdWb0iomXXoz9k6hA37BkXq6szr3mezWND573SWYvfMDwkE2IzQR8HBQX8hVYQhpXZI1cy
0AJFFsH4b7l39OYf2bZHhT//cG4dy8RLyo15P7z9/gGxvS2wiXSdNOshMS1KWTezI0mhU0VM/1qp
N4AhCMPDoPeTQpD3Oliz5V7QvDiVNe8tondqeB1bJSp06T+2tYVRhXnuPE+YjLRo/0gJwjWzwSO3
ADmGIHkMWGPOrrUfwOFHoOMfTdwpEP8QtGx64n2bPhs0cr1ERsaZfSzSTLMSwUyJqbeNgNAuV6iC
f+LuL7gDH8O+gPTYsqWMevrHrlNuR8jPW7xtOYm8t2Qc58rOvxgP7EMQiR5bIAD4BzlVAyQCA5v8
TKcYNPt2l/kCFKwFsZcu1UBbUJmU2GH1QsJbh5A9xwc/WaFZkg1pBi7x6WpE/JoIBAXQwdyQjOQY
lq99Ai6wD+5WXXRpM17oNnwfpdfliAspTJGnbR/4uYEukQrEHwKyyDMDCDci11G3lOE9TtYb2qR3
5R3nVD1aYw9Oopsj3cRKg1Wy0Q19hs5YgCKYcBaM9jxHBLR+VEVRVM5I3oJrchWzGHGi3kkQjCNy
e35cptv0qge9FQCWwIQDbMSVX8xx/Csblq8YnfoiGdTzDPvi5B/dDqgm7bfHwXsIB+ht1KG8LHIt
25CCOFyCtOSexjTMNAAPhHKaDCo9H9hFRY33NKxZ1UUBjh3+gbVAFU0PMQJitf9gWsCvGsuaHdVT
0M8IgMFYAicP4S2Zvjoatpe4JZCnE35alwkOv0aOisfyNh+nICZI6cKfaGPzkIQrVkhoYgjRvPKZ
BGdhSP9EVg83gx1PpIuPrZyPUYdwyrK+wjJ4j8LsrW9woLD+SyumNHep/ZL5OCx9p2orEYMTiXKF
iqHkMbLfRaeT4nI/mvmEuqrqjcxnvqvHFIPQc59eJEb3QCX6IbOglMSOwRe7Raha71m9mex5D8j2
3KwKVtS2/163BoOJU2mNU+271PZlXTZymhmO/0yZAho4K9BzIHLS0AUxh+AM7Yli2LuTf4+RjTBP
9rJc4bmWwkqZh/KPiMK1Vk78UesWA5XeUlhPI9zrUNc8sn4tbHqe+206w8H6NrrgTa9pXwPjfmFo
QPgAAXzNshVmKsy0VQDbHr1TsyHuq0fE1rAccU0Q6fH6AouCuSXmK4di3ewOU5Da8nhkR1jg46On
06rl0L1UAqQU5FV/9Ixq8ba070Y0EbRx+r1t+AEMIRb4rsiy2X2JdS+RBxrf/D75Eq3A93ZXwE1B
9PgYQDOr1DJR6OPLWu8MH6jwgd46/iOCg/NVe+yXaP0JvmqPwGtwiZWdcQLhHfNIAIKGZu9gm8uE
p/GVxiGtM2b9Mk4yLGMR/RgH9F1xPPzoFm8BsAkTDtw+NA0Rw8I2L+O2fAyr2WGBtqwUS1Mmuzpt
LFuuzGFm2xPzrjIE4fYOlWsGbXITECXzJNnlDcbanIOxofKn16jgIZhIHiUg8qGKdOd9W04jb5+5
L6ML0IofEtd9rHy9P3MiIZkxIEPsKyQMVET1PdbkDZBEWAZt0+QhRiggkQQYXNLeIG7OeTvszwOH
kKJglT7DF/8LlBZQutjkaB/Sk0b7VGibdCcJ7WJIO1eK5kt/P1ChoNbwx6YTupXhmvoOLRJqHbeN
rscZ+hqYIVmlLBIF780GfdXh+NI31iRDvSc/u17a3NlBHuwAFZ/+JASTvqHSFoR6P2dGv4dUxCfY
D48DVtGLP2ZhOe5S5eRx8lCikfiRSBVOLw3sf/8eOYnW7qXbH5Ron5sQiPUSc7SUQwhKMUt54e8a
cRwxvkFYzcUcPm+TpqW36mJTcMf07L0IZ6aHBb1P0qJFz1KsYxZwFkAQFPcuVIf9PjWsL5FnfWQA
9HMSRFek7G8NUA6Ylm49DhBOctuoDgzbPGOV3YPSOYjDqEgwL+ZdfxtD9QUtL3o7xDuLwAi/mOQM
DHAbc0QWMhBa7UmGgXrroRrkk+nWG1IoJp+hLePsxvsN6ziXeA7LnDuEZn13iQ+3cdIQTlPX1Psy
bpc7QFfiKk957wI48LuzJRCx9TyQv1BjOvTk6/g9MqdE+ecmWD80BBvSJWhSQ/pgWBrA1w7h0O6C
5r7Up80EpnRZ4u5kAUxM1NXEBzgmyZ6C+kuDfCFJ/wijekdjvarvCtQoiGu5HvcG7GdAGCJScFML
09iPkCeHPZluW9LBgl1G+7WR3S+Tohvtevc4t+bPGsC/gUvISuTQnzwMG9doRUXhUJdGJPWCJvZP
7P4tHH+iCedTbPnPOTAXL8Ux2uMEKNuB/myHKxkj/CkieN1a9WWLtj9U9S9z58l7xzoBAaLX+RaS
6DCp6Tb5AMDFjNB3BBUNmFKaJ177k/UreIdOfR9nfUrjDevek+6QUFnlD0xRz7HZPizRNVIge0np
ZYT7thC7HNjkq5zv2QuMvkPUQI0F6dl6HcBqNsDwe4ll9hI59iOFieYyXelI5wPwsFKzHw1ZT6D0
iyj0a4bxJsFmErQfaN74a5kZcRZDevaG5MRHAK3UxIcobMt4jo9x0/7M/He379WO6c04+Q2JsAKX
A3kPsRVADp7RZW/Nlv1C9/ktMaghIdwlIr9R/5bB/tAxpCAsLak3YDYAM7mg/CXN087oZWrlBycG
GK3N93R+ApJi8mVIXqJuL4d2h8vkYzeMtutV7qCbL5g3mTnff1U3jM8yXEqDLKEP+agcQTjklLjH
KG6v0uqnbqdfJy2OnbVFZAAKNqjQpKmGCJjBxB4EUjiIEIJORl1weDdxOMaqdow+C8//CJQ+gm5H
fqePfvYGySJx2wmQdK76N2wycuukftwS8kQROpjjb6sUFenFlaVNkcyklDqsdlyk9fpV86mr/cB7
ayfI6x2qsn9qBI1RvMNHuGjflZAQo+mdwHhY+4oSgqYQWpbrv0dZhH5PRT/XMbui/6VF3zpQe+F6
p1jrDS1ODw5G+tj8QTksBWgEYqBAaO3ibnpI6FqNc/sri9zz0DgoAh3GPpo8RSkQWGneOFBuBRD5
86OZ+FRE2ViP+pi1GN5HjKNUvXaC9aVv+xxKLAzVFG7tPcgh6HnJgiPM1wKXHP2S7qstOtR2ixXp
/p4Tm75pER4y1r418mYsXHPvwCe65Y2J41xESblv2dNK7Qcz8i5NI4jRSZSgAjLIO9qKD6gXA9oo
TM+kbZ762NSs41MemjB6fZHYEuIyEX+tgC/LfB37p94Rfgos+ikoLuCpPO8KRv3ggWoDPoSiIVt0
ADvmKAGzJsXHNHjxiRlgCvEsMSgTsJqpOWDtX88sWG6ceY9uhQKAhQvorxxvsSWvXNAa5Dc8iyZE
mmcGAk1x4IthcVWPfPDE3HXv4RZMGZwoEJwCW52gtzGgvNN6d8nwOKvkSzYacxSYItrY7rlb5wWH
RLYibbk/DF2TI8xwpCu8M89rfyC58XynHJsBoWFse3gNmEQWm6ONg9MQtR14gYc4vWmFtqBrKYb5
9obe8Wdigp8EmQmNNq6zWC3iJevg7sQPAAHX3GFEy90AqkyKn5Kb9DSG0hQQ+Gzhj0Acs/lJMtUW
yx1AiLuLSxDXambvpyZ2e/P4o0oblmfNJIpmid5Clt6w9D2ZoCM5tl45JBt5iw15XAP7QWdIMGKG
WuXJrCYcOn80YF0U+3dgsioPgjYEPwdZW6xHHJc11YgCAGIBID31N+6lYCuYj6w2BZwn20rvvD2T
Hsh+08NjVBZyE467yEcUvZUUGw4INNHyV2iWpnA6LjsxRCcg5lVHAwSbe4G9X+QAhKgc9uTaZ1Q8
eIwvbxPvT03WVW2rl8sAxbNESPUMYsuzyE1xE+95MgfgMntWDoG8TH6DoCgQCshq9vfYzbIYEjLm
7a6Ps0TZwFbIaTX29hqAUAKaQS80wsgh3GvXmhLtVgN/dfmOqyl0+YLGxg4ayAH2col8KQoWLRdY
Ylm1rM1XFsaA/QjiIb0Hd3aey10H/tHX9kFwcKsE5gbYUuQ0VfwXUrqyWBOFSTIyX+Olx7xgkQIm
Y8G0XnN+TxPNGaYSi60VLpne45pK8rwOdCrx04haUAx+Y5QckHLqj5Q2mO726Ig1NQGaRSEImBlT
ApqzDFw/NnOBq9lH0XFz8Vm3A6iBEbB42BDoKJA3Rn8zL279LQLrwEiAhBOI1wZpcFNrmAJX9myZ
hXMlKGB8ObrrIiFUDnJ+sJ1+Spw4+JBic+uMqxQB1aB+Rcgw4gzufu8OqFCPga5AJ/oraaI/Y+JP
tR0a7JmTJt3FSO9VZ/PRI3Iuw5U9LR57Djh5aFKDozpDJDO8u6GYctALurXwsYsQUN7uSQ7hL45s
c5l25soFu+1+U/dU30/RYCxhCCMiLwUpWE9OE31rENfdTYJfjLQmILqHAbQrsi7L8yCCt/X/cXde
zW0j29r+Rb0LaORbgplUoIIl+wYlSzZyRiP9+u8BPWdrxnu+PXVuT00NzCiSCN2r13rfZ4mS5MAk
vhUCSUzuaMeudwxWY3bkh5q4CQwiE1FtY82ufRupWasZUFryXvOdXRN0X8o2JB+LEqvyqIOYae+b
0mh9hIv1GsHqUSE7GxrvQ2jy2Z7JSNkJAAdEKPOOhOo+6PN94LDuEPFiK29wuoUgeqoQkZij5/UG
KQDaTYVCqvf8WR7q4Jxhv+6a+r0RptwEnMrLkuniZdj9nWUTtpU8RklmbW29vTfGTt/Hie6jhCe2
KFFQD1H7x60mbObNMBTLuCHEkQuFFSFrnTWEGvt43eRRhk3clPZRTjUn4PXBzosnXxpc6i1j5lGF
sdoieWgPiSHrI3bVWxIy1raskUVUhRatSc3IlR1X5dFcNkYYUh/r+rA8TsXITSP08NK5KLKgBe3N
KZ52pJNrxKj9fsjzaYdNpjoavclmuTV0BDXudMgqJrDMjg6qvOQ6Za0N9qcTpgyWItdPj3Rs4pUZ
rO2i9LI1OXk8BsvnXr/M9RYp8ZLD/pfHiELXY1LJfWtxEPu8LrF1OMF6aGbXlxF5H9LQ8ljY8o9N
VLBspbKCVSIvjqNlkevKsaejCOSm48ZOuqrbuDi6qCLAMjD/FNI617HGE61pnXqKnzuuvOrYxVT9
ogrfiB4r09cRxB+vG8VVsxmk9vb5kLTcI1EuJnepSKl9PlFNxh/vuj6WTEgdpo6h/fOJoaSAYdQE
cxTXDmQA2x1LyfL4uUEShibrej+Ou03dyHIxUCH+ar1ulUsldo4Sx6INu3UXynTt5vWjkwX5TYnX
GhkNs+lAArvOg1PuFNrBNeNVpvUzuANdX2t9bqybjkK8wiQcpYdSTwgfVItel8VK4gnBwJOKHTPB
JS+Y+IdJaQ9Z0NzGFTFSwly6QreMZHgY4rOThPMqn0ny2jINNlFv/5glMoWq6A+sCayzmlCid26+
qchKifFRhihNcqJbspCYikz3aeAyXOuCrOIU589T0g47cxpWDiflKTGN91gysYzwfLbplDzpQVad
RZWSoHeiDWP0cQrHZRIIY9aZg9yUgbqH2tKeQHts9HJqthWq79mtA+YbI9l3pIb8ygmPs+Eh5R0V
4IdeoV5R2oizT9tDnaMgHvRfa5E/a2MrN5hZS7tEvptfWCcaaJMr55AFiuVS4/gMkgb1IIrDik1J
ECfD76x9s/tK6EjiAhSVYearAipYU1QftSzvWu02NOW+ppTfGNMuc8h75taXVO/6VdoYP3JhPy6S
U8hnpyybMly4OCiFGaBBTG5gCT+ntTetLAvZo3uwkcNRPIktrIzjUzs5xyR96mVBvsUY7gJlPoBd
OAxecqvFE8L88gvJeNb7xTSylCyeJ5MRdy5nH5HUtyj37pePrVydUkmOZdyGchbFyQfNFVc9GXwK
cdNrUGubPEAjJLT80TKdF1NQwelJyuL0eC0UI2s5Nx+4y147fqGFdn0FUgN5r2y/IhwlqyYfG3BQ
CioBiUoH/Wv7svw63yTdcJPa9oyCp3tz+vDeQ1RjlRbfMmIYIp7o+tskdFm5matcs54WWl85c3lk
VVbsgkp7rrFJ9HJmlRirj3boCK9Y55IBZ66Uh0ozxantnmQyBribwfyxBjzIOt7FstkwNjLL13mz
GuL8R2qaQELqvlwX0yqJywaXJvoDVhXop5p5ZejTUyW9d5ySIB0qclC6GvDbTG13JyYbQdxQE/d1
Fqv7qCHjsLPQ8K9cgXLZSN1+X0exfV+QxSwtmHsatQxguMUmbzrlFzM/oaCyt+w6CkXGWw0LqjfE
t9u8ZJWKeB65rrJehT2sw87GfJjsqFKaN5ISXNJ3wgdYJVjqkvAN6pvGBvyyHI8GxeW2iRoPgW57
o0/uC07BN8ZKY12Uxte+bFzWsvzmukEd2E/v6C2qlcg2IQreXTdkGHKC5sk2UxIIk01gY9yFBZaU
YaibLfmadBVjedZJ1u1tp9SOWZd8nwqXWkh7ie32p5OSCJ1xo055ibXXEoMfexgDUwoRGkdxbYzh
qoiMb3Plcng8FyWvd569+iFQxseQI+VpA3KuZYu5tiuylcmN5ak4dupVmrYfEht36Zpf7JiLFFAK
l2P5pXH0O2/qhy2y1AEbqdhl9RcWWZ5vULv3w8xEkDU0ycELQly9LCnz3Hqioo4EOCT56w0OKzdD
kG2sNwBDkAK3PaFzHK/rr5qaER6BPeA84ZC4zclyyhdNWLeoiLI1aYQkml/avj5Ic7jr9HAbdzaf
DPsJ4Z5C+W3p+96OnpIIt6prN0uYSvHOFahNw4nYWNQMnKjHAamNaGV3U2uTGJGK5fuebPariHC0
BZB6JkRv+rlp7G81IVhrFQZzaboOKveh9myM2FRuOG0KQ/2Q5Xyp6ntHImgySQOOAefi8kSC24sS
a/C6nPBNNG8QB26EGR4MUyDzKUlOKPOSps5aTMlb24d7zy63fLV5rWxycd6g3U8BmRiCBbm2pvE5
KqvGR672kKfZueq/49toVm7fHZDaHKYam7W9oNRMneKh5SKfUv5sqXCDxCZb1Y63xg+9T9E6kqe6
2I59b2TdpVACahXW58y4u37u1GVo5dI0Wvyk28YpH6JWK1cSVYI+E3KbWszZaeMjIEAiIkqnrTKz
ZycaPaquYYuaYPohvG5XuhI7JzmV1WiRZLNkvUnUQ4vEb9VreKrcprjxiuDB1tO1MQ3NLjffPPK4
K9uy3ivGLcRDx7apn5M62bUgFqxC3Bpef4S/9Io56B5tGsl+EkVhFzGCmcZbm01HMTnfOtf96Wbf
tTJIUX3bTwXahzZJ1lrh6AB9qLo32p7BdSApTIZ11Pbz0Hwjjcti0QVk4Ha7goFWFPVbEuYPiCnu
Gs/ys8qc910fZOs+d+YNMcg50sIjlNQnSOkvVck+Q+m6IrY8xBNeYI/vAgq2Xi1qqQopRUUZZiVI
nxKTb6i+HhPL3lAOfINSl29UVj0n/Xjs4wfN6t61kBhHIoUeFkdDf2ai3WVdf6cxGegRJRtzOlQl
aWJ9Ji+Jhyz3a51qeyNYxk/UxHDI7BoN1f1Uyhs3jjeTZr7Ws7ZUr4JTGXTrAnWCwk7GKpFaimb5
Tl19TVT/0qYd2rs4vjMikFFdEl+GrvhwXTJIqale3azetF37vZ7gdNXFlyIjLFDxc233X00nTVd9
MV6INYot60eHCQBVZTakb1FnbD2qEyvSpStVNN8tjmfgjpKLAS85llg301M02I8hDLFLUmrnalxL
DXYFtT7jLgsgjzHTFAt7ZvYtLqXSWC+G/1WlxnFTDDFngtXU1CmrVxL6eIVjjYJXR11ST9+6GkVA
wERBWQxLSlffaDn1YpMdg5wgwfuHiHSQ4ddW2Fttqk9FR+RjusyUSEhOZF7vLYEczokOyWi+DX2K
kWR6cif9jaQZ7pGh3wlEs8yXxftyfQcl9qW2s/H255Wfyw52pWk/0RH00Ec9o8/CChiM6Ww5VNrc
BoO4LZ2JoVTtQ6ez7lqVsgCV4r2s+SuW+FIwamptrVZ2TtxiNeYL0gB8/TY4GFufDhEp42u473Qf
0iY/heO+WXlCX6bmu6IPCFRqhsy5OOpp9y5MvkUrdEwdoT+LYT17OadPsbER8viysTxkHfoh5X17
caz1+DmVhdqGZWqxsLrX0iQ+KSolRr6UzWYqMpAYMAs9ebH9qkXUBcJgvJmA+HRaf7JbN93odXsK
FD7XpKh+TDXEWSnnS5HMOydO81WLhaJkOURWgVJI5yJeNRJUTc4b6NwZ+Iu1dsYEdX+bbODS7AvU
tiYVfl8vQ9uPSIOsqB4Mu1JYL/UcD4e6zcnS6dQnnfillvOdIojcwSLSoNikF0IgNAqT84rwZt/M
jecTbmGjwFG4Kg1q3Gqx8YI8yNTtRHK1V6D9Rs3+NpKu2Mwl4woH19wWInqoUTxvgJ0FK0wHdhne
lVH7KucECslozGuBMKn1kOO7TrjTARmw99XRw9JwpHqDr3P+oBh0qlpWFWVr3epB76BYH585FRom
k3tpDSDesvIinOR50LKCvDVTbVwwkaEG3iQjdgrkYfWaYE0nauaXM0QdCrRDwUTep20zLhWuldVU
pwR5IKJQInhqOyRFva/CwwxLZBWyINRqg/I8cC7iRXMgT2DfexPCkNKKbzLyVjtqzhoOt/TBqozv
VZgmZ806eCmu7rS6KH0+jVFoHCiZddrMIelyIhsmrDzp05UVuvPBrGbMHpoFASNBK0U2r1pMGXUE
vMUbnzvSQoMsHrpyONe9tH1q+F+6tszXhvXqVe9257Rr0QJj1GT8kMfzQ2GQpmuoWU5tODwE6cUt
ITGTE3EEabGS7L2tsmGbzeJnM8+UlOLBZlgePb+U/cGy1E/pQQHBlb0zE+3ZFN+y1P6hARMaClmc
jALljNHH5xmZ6sYLpUX4bmziobgF3/TFtDitC0xzgmRbMrfr3M2KrbAje6vwKAxtd9vro7Y2J0ly
sOu24FfiDflodyVT2CezAWFKTQU2beYQjhqxTXJo1bTUAyN/ygJQEt7OHk13XxbOzh2/kJ4hR2gL
Bw16/72QlGXyKngcRudVl+MX0hHPqpBMcLXX7ERu344F7u52+oBT9GJnipAG6TnrKzv2cxXADRMH
IHJql7pqWOlDaK2ZQzlNs/Y+sc1oFdEFbu2k/baDHVt75OpDN3mbcexJlb8OGfKnQH2Dw7eFVEVd
vgpqAqrhhoL4zYQdYq3VoX2hNusYxQ+7wHCfBlQ9lAJYMrD8RIS7b2fnzo1Rzudzr/sTU/benuUd
tnMCLVKdlrGN8Cf0g0wBw+jfhwljUprp6zxM9sx94a7Un5Vn5j5lYsQnWV5sDRGt3Cy/T6woIjrr
L14hH3vno01yUC5uBGiEFHanXqFVBlWTA26DXtDx/4xkaeU5WbYLgvlsaIplrmxboFrmkXL3Po3t
TeeB2sUHj0NWx2XqbgYWYs24AeL2HMdqFeUGEnKzMdaAgxGt44JRxc+6SHFsqRBETWx/xzBVrdI8
sTd9rD/gL+4O41AwNE/2q/ru4gjcpzXVJFKMilbgK2vKSPd0LLmKRcHPkjYdnl2rvomkHe9cF2n1
XExrq36OAyxOXj4/2ljSjzHXLwFfhr9a4ntUI8yMJlNyg0pmB5uMylqx141u8KlvPc5hILlY76yG
zLoexG+2K+NDL/u7VlhU50fVr7MRj2EUj9N6xlzmFb3zICwoYbZ2ToQxwNvhzG3LwleQB/F/m8gV
sz3FnGBTTkO/t8ReYv69pCHfDHMjCr2eGm5YbQxt/Liqj//P6qst2DzXX4gU/I/2CH/VV/9HI+qr
uPrX2/4QV+u6/S8kQZa9YOENi2zCv8XVSOf+5VxbKOtL76T/0VV7/9Jwh7gOU6Wts0Xi/Yeu2qR5
iWnp9C9ZaOCmzrf7X+iqr6rpP7OLaa/t6le9NxwMqV+p8X+i1ZM0qZVolX1JNcS9RZNOh7ZDLEAi
H4pBzjLesHwcjiQ/PB3M/gAyWtNYJQ16fqQ2UoPo8vZJprQbkaU//7Qn/071/TsFnG/ngdAA44z0
nB30G1k5tEYzc6LOvNjkcmrimpvMo+7SgYc7xJl+Kc3gwdKB+xRlgn8RSIPv2Lq+V2ELURV30iYN
SXxDkF1FrpWcg5l0g4b+hazHEN2pIIbiVxA12VT3yuD7P3z9BaX9286lO4KmUdliMcfx/6tkHRBj
OjTI1S6zR+m9IVDBI4S6LXWoC1aoLMDVRd49sy31ta9oLrv7Tkc2YDvRmWJafJYh4snOpRZcLm6h
dMO6SH/20GLEpXDXRR7k21jWzYEqzoN0JNNfqK8gpAOfqjTnnIvs8g+/6a8IYtO16F8MXXrpp8Fv
03//TdKIw8ID03vhREdC1WqO3zdOuNUGuLPEpQTmunVOOT+2VeouDLoaSJ4eTWf4ysMOXuuzi7H5
5OSsQxYAMxlUVjnKl0lqPthLXg+1BAiysPsHTvcV0/7Xw8FX59oxuaK4qozfzqaiKgIVVp686Ggk
NVskDxgGkRUitchjCv9hH8FDR3wWTykq8Wz8VuEPRpBvoZncJ7HubcqlF8IYzuPWUBgQh3RAmYbe
t+YnnGhjcCN6hNaTAwJPNkV05wokwcjS8KV67RqJ2+QnMT62oEQGxbnBGsKMyMG5ktyg3o4wX6W3
qWNqgOkQRcjZy3gnhqrcOwbzb6mBjSrDRU4TXaogWBNxUjwXnn6op/A2jmzv5rpJwe72NshRO1J+
k2pM/XV8sGLRbXVSoqg8KMKF5fTNKxHhukP80otS3STCzJY1zLhraTJA3RxoD/Ngf3e9NaT9PXoy
IAOGaB8MuZRb64AEvLdza2y5YDJWg50+2TNi/GZM9Y3QzQ60T1MfxlajJCqqj8kePTRsxORFiHBk
dE2wvtUeSfs/oeDl352q9hWXjZ1Eo5fTXy8/qjaGGp1IXoRU595RFCLdptkF+JsAtpoH15G3g0HZ
spzaZ7LPxibN3RnfQ8k6TOKEJd2zU3g8dCRv50zpl0Gsw7TBqYtgmpS9d0O2xHv5hyts+Vq/n6a2
x9DnkHmX/PvXr20LzUlgBeiX2RI+Rp3oIUztO8OBoyltqHN1IVnvBPDXXMctbsAVHWORPrbeG2x4
ebK1+OcVVT64cAyWhZcwI4iINZqkKVL/2Izlb/YytiHDpbepx7Dw+xjde16RspDRL8Daa0RaoCWm
9Fs8ZOdIlcp3XcyMSeEe3cIknVqkZz1MnuPU7Wiv9G9b099MFsbSEuK3/WaAiXRM+nW6jvV7l4Zg
wqKoaRwlVfT40HTz3LxkUWKfS+zXkSbUl7z/mlIleozn9CaULDq6Qcq7664k272NpyG7bYoFdzkp
P/SFtqTaKZStmla31nEizhwcFB9Fse/H3DlI6NXkH8rbApvwEOgejUL01qecrJ2FKMiEJdlrkkbi
l0ftV4TxNz/12l3n959q0PnPsJbOIP8xkklTlB5IVe3SjvG7qQZQzi61UpQEzjpLrIepTX+C67kI
UcOsCEaw4bZBlhxjkIyNGQotoM7JZQEWLVqGLseGMotxB7VWrGtBafe/Hxv7PydybFvmMmfwn/Mf
7Tz0KtFiYfTy0rT4IGUe96jkdfR/6r2acPov7dhWNY4RQmuAtsoBrJE3iUlWQ65Vat3rYHQ2cO7e
LWr9Zz1K07Xllt/oIYo/dGnwgAYhPWBWvBuW7DZpF4PC4YsNJ2SvRUZD+5+IrDCfsFctEmnPRk2K
qnVLlape9bqTnxWQqjN6QAMfwQl/4QPGFffcpb23cRMYdmLEMc7Cq5jd/rZ2Wa6K3r1Lxrkjqynv
KWhaP6mh+UVc6RcM0UcjUVCcEv1R90LjOR9JAumyhKSw4NGLfLwJbEMc86jZmMuPkg1ouf++381l
rPjtRHEklwSuJMvwGFD+OpYktLBR7uTpF8+raFfizP0DWLnyNDtNs7eFPT4A+6NyQXxxnqaZhRL6
K7ucMKoJFra5ZgZb1ZpAf/SdSfJXKaMj5wcVKNHC/pBQ9Q9d/M9V+Kz61g8MF1RrrWCgGwqeQkds
WEzmY0j6d9snyV0qyAW7rvCzQp5mamk3bgmzrp6CRdNoglFNWcKV2SM4fcP3OnObRwoUCfMg+Ryn
2uRW6h0ky5h/OEN/a51xjWscwzRdUyPzZ1rab3tKjFL1dmDqFzj8L2ZNNdZV0StwAJCMtW6uXVug
fRsaqsBxnp+sidKcQmSXmmN1QqPfroxquikMgEz//Rjav0eRtkYzXJeFg6ZbtCP6/ZvlFMkTjXIc
i3ZaHyQgr+49yypwiz2DGXDPcJrPowDzIOg6stbtpYJYw5Jx7QrVznL6VkbKIm9qKOFJun7AE6OD
kuq1Mzy3m1kuupfAznYm0qGt2UGNSNs5XXcqmkC37AFaag+D8TKQTUMYOOtki2xzD5TgTRTZcNCD
VSFmumJkFjANE+/iiKwbdg2Jrxp5lomH3GqXk9+wC1/rK8MnNYw/PFKrLvairQ5Ryy9MkLJR6AGF
yzW0RRjYDV2fbtP0LUkndYb8UmUMzcQeJbG6/JLmur7tXaNBa1zli0afyqZnUvUKZUu11Zw3BlKf
NSje7J/GX8/8vYuOzXHggqKhlilN59r97s8tgWY39UipT+FFpEN5mwtInabIQB0VkeOX4mxZ9Ucc
jB3u58k9kL0/ekYRPXWzaA40J8j8CE/R2KS31qSozUlnntd4tgkbde2Ak4+ECLTfbkvOpQVp9R2b
PGubpA82E2Wp27KNt6pLU5TPXztS6g9pQLqut7UbVd4nXnqn9RDy2GHaLkqa91jZu5yMKd53y4oe
BnJ5j3knjqmBcUEmGAsLczPSSALKDvEvvRvUTTHxk2CWE6vSyEN5obZmxklOChzieswenDijJAi/
GM2Et4f+4yPFqY5VRN7Ixj200xrq7vloSr8tHKRzZIrB9S23pLqQrj06C48tjIPgDPdso6VjemfV
wybHK4tWvEF9SBm1CsFmtBa23Mod9X2YygdvHoLLRMFTnQt7AC1UJy/64DT7ZLHvN165mVNwaA1e
GD/PoKXAtgQa7MR3YeR6qzqp+p2TtM6OP2vQ/iZp190QsBgDyQX7mkSYVpLkGQl6b+vsdWp0/aBQ
ivpzq4Ube0TbU4vp7FHu2WB9RH9X7EHsUm5xIavriUpuJ5fq4hh49sYY83eKQ9O+aCJ+p2XejpDp
hcW3ycj4hc2dgXTH19JWX/fGYCzsNBR7WlduRt1dRF8/EjlkJ21ob/M+03a2S4uShpykPQt1MQfO
Hg5vtqty50NPRPALHz4PNXwQDZlB7xn3kC6/tcb8VrhFtE0WfNGEGIA5Q6fngH1vNsFrQ2n3nlbf
W8AquHx1TggUtVukduUeq2a2tcr2w8ykPIwOWn4Yf9oTRqtDCafvxGGLfeGi0fImfW9YBnjbFqav
GCkZV4sqIM0Qgkz2fcWlsh8r2mdV6KKgeXkFhMlS/UCtASy5aZObTJ9mJnCjJanWtrcBLM3brPHW
M9WWg6u79HihZkY6Axd0wHzrLUqSuR3ymwA3nopp9qOZ7nhxWpv+L1L4fcHPsheXspuhGKcZE9q8
OCpIpJfYIoccocSk7HUfsAoLZ+jeeno7ZD9L2tvcjxmYS12rbz2+c0DIVYYt1RQjCNfKgstI9o+S
bE0EzoDcAAox7FNnUydEwEfaMm2wqs5hC/wRJcRMJ0tq6Fp2arIq3GDDqnDIYZp1tfELthtODE0r
SA0I92UU/P5+3leLbAp7CS65rqMgPU/DfQIqJqd037GT2gSBncopFYCLQ7dBV71bdGDHbkEe5pH9
poI03ljOvI+70b7DSFLvskV1EFjCInk8V77tAOGSjfeONtOn3ck3Suhi1ydtMIChQrnhcObDpEzn
ozGHjLVR9wN503jrLRunopyJ57jcsrZb2qcE6a4fs4+JTlg4BobuIGRwX5JkFvVsPtGW86ZpghA7
vQEV22v6vR41X6D7yEcbX0EEzf021nYOuQcaSJBiFpy23+MZLmkgHODAeUpBxKMaW+krgjH8qXoz
nirrOapYC6VzhFbShEfnzc79NZZBd37Xoi6/DXDdhVEQ7UNgqrswpdEQqQziux5TCgOBvYlaDBVo
JFDfBs69KsdvNcSLrB6jRzM1N4Flt8hX5lcrgquRU9Jf6apO13XvlE+DeVclzorhS79jnIrWqkr2
rbSwydBuYUvSfm3YOX1DaJG10vuxwSksfkSdbhxUE9wjd44Q8yrzWdfls4hmOkW4EMGm2MI5qcKy
Of7pJqt37u9GSaGI1WxNyRrpI8ui6tdd2Y7Qh67PgOS6Y1Set+bSaImmk7O2mUfG6l/3NXRs9PV1
feBR5bFehI3XTTSKG+m0znYU7FZVW82fNo0Ht7WyDk5hcn6MjLIbepF/wG7BtmgQFyFPWGjaznSM
l40TztMxgOQGrBPJkB77V0RJNPT9Tsr8kIRigkzQv/16OIrPEYK8HcoYdcTdriBmBd1RxTmKUNOC
27uoRHMkmg5L+n08ItKloqza43UT6QgZqQy1xy6L3m0wV3StRAAQePA1ZalN26HInunB+dwAsd65
PQ4gGMIg8F2jOKJXYwKKaF9n9Hp8cgoulrnp6TUzT48yYqDOZZ4RCtFGZrQO/ZUiYyGChBVX4phc
oDL/vjtT1lvPorZWjke5dDCrESxo8QUoGizXBY1y3aAzqn7dut5tJmHue9QV3kJzuRJbmIur4/Xu
9VY4GIiGrveTEews7CLfcIq7ZtQfE3zIB2AGFG/Rse8oz0AJBWLR0EkBaUs675ADPukmedA+VO26
T6d7LQatJdzu1NQwIhz9h1bB0R2QjdCB0WZNSyUodZGDdfVMwx3sLjRMs6HJI9tfZ5Sh3AFwauY9
dV0Tb0MnSDdCZm+D1+6oZ1KpNrG2qD6118FQbR0bUXdUUXeKrIkKSwn4N8McgtSMHUW+4jg02k+s
0m/Uh9excLg8acG1gqxzaKCCNgu8sk3NdYgKyiHEOeM+Lg40YzoglDThxur1Hrc56Krt4GLm7EAj
E0aEig45/VmO2XWtjlwAOKZtxek6CjrSmWFlraEZ9z5K2BOpoX2RuZwQOdojsoIU7NNlw/R18EKk
r9eHElEXx+vrrreuj32+9td7/79Pf/4FKyI52PUi8n//zLxlSF19fky19B3yphFW8/K9ri9Pr6+R
dZ9ByHGO1QSJ/Nc3vr6vWqIiWpT+AJcq5831U0uGpxl4eccRwejw61M+v/3n5/36MSHC5hS+hx5O
Ym01NK3MinGbwBc80TzN4OpjgeSW3UeSBDsxGpT25wEbHOBcnBZBrI7XDbTjxleJZlDj7xjwAZrL
qe/8Qndpq+TpEkMS0PWEXqQnzU5hHXs9Kw4Tw4VfyfcIfu0h1iLrWOCsOqaDlQBssOB6iQ4esOty
JV+fvm4U66Aj7JoUxUpl+l5hxNS+lnczC1o0s0tONHiZd9fXXR+6bq53MQyae7G45Jc/cn3cytw/
blXApNBQJd768w1E8qgBWC3jyZ7cPTR/xOkCwy6CsqPVMHkGAqeYT/Hbd3NMGMkrzScerRylGOmn
EmSdhTjlerPIRTtjCHNjhrXluetmsDXE3AlG3mNZEYTB1EJStmjHrxuaE/xx63o3ShCNO/jXU+ST
//MaMCp/fs3n+66v/rx7vTWGLY1KW5chaNCAsipHkkSQyyWRmoY7LzH7U9gN8VZSAyAAysf8+Lkp
ahtU3ed9ep/++enf7l5f1y1q9893hFPkTv7n/b97C+FAj+0hpZ+wItfx69X5VUZ/feNsjHyLz3e2
cdrtLKYcPPCM8jLYB1eh/fXFny/7/FCxiO8/7/7d667VsM/3/umHX5/57S2DV4vNbNx4RnUPY5WE
46+dNCrH0Cv/+neqYG67R3q45kfcGnm+v+4ZuhUW+X7WHCQ6jrW/HrPPI3q963VyKdyjB2bXX29f
H/586fXW9fDGMCtmkizLG/peF5OPcWTeGQkELk0S9+O5rzZLQ5aahbhahrlmGiz6JSxnwDjLpH0d
l/HQuw4+NsZ6lEUDCx+q81YBtyxtCZ5ofvXHpmld9Iqf9wMrhH3dRhZ2cxtFArQv8/qnlz8aLVOo
JZHTgZA4YXlCH4+3FhvZ4F/36vW4NAS+W1mXTxWrukOwRDByOcBz95zhPrjuwN92//WxPx2i6nqa
/trrnzexpHHaxEp9c1X4TndfqlhWXJ6mch5Xs0Ji6tVOcaFt1WkMEG1lqBQeypTeQauKFRdwVlfQ
/iVOcMXbAYzwcalhmimMZsdR0abqunbXA+T0S0JJRN1zc0MJ4masZf1igd8LjLNbXALdCg+pNx1C
LXRQn8DaVpH+HYa2idFdewKZHR9kh/VUa05gzS+128g9iZbvoBNba7pFC5htTIZg5jyqRC1NLkpZ
2zexip7mRjiECOZTMiDwtGv3e8lgBcYkwSk79NFGwK3wx9j7VjeFfluqAdSfaQQLp5n25hWpMVv7
5kWuve1lgjDT1b9aKcqcCQWTkrnwy7Cr7tIZpaQqBgRdwbgtBhb0wpze4nnEQdXTzTMhA6VBglhT
YZLEBp6NGz9lhZ86cjUa5Xjw9PF9pgC8HXLh7YKwDe81TFLOul1agifhBKy3dA5IVT6KIJ+2Wqs8
IMsDNgzNe6iLMH5w2rneVX3y3Oc0FaI4jGljqkKEr6W7SXIaycuehJmhz+GuDePDwMVwB1GGfgtR
1m/ruKRhrPZiLfxenabpfpyP4ZrdfltMLqqKpnin+V9x01d4TiCV7cmD3jMg1SeA4dEhi7PbJLH7
Q2anFziU+ZOieS1hkfl9lJP2BQWhBnrmVArHAciP9duV007ZgFk6MKOHAD7zMKVMhUkNzJHOCT7H
4312IFV60CBiREJFMKY4hJKfeUmeMqWfEojVAud4jSPnmFMHOufKLb64dNgQxtPYNu5b9v+4O5Pl
SLVs2/7L7ZPGpqbrJV7JXa46OpgUigA2dbmBr78Dncxr79lrve7tyPKcjIijkLvDZq05x4jQ50VG
bwSE91AF0y2hOnZOHS4KNDEJvLVEO+1WEIAV/rkuPYr/2sg5O5y3dTlch6mvA1eM0z0BBGr3Oula
u380upERijmxo8y99ERBreWtJnnQ40anee7DbIWk4iRLTGg1Am3Fvu8eO3xzm36wvHM2VDSLXXGw
yuRQk/jd9RMzRN2uvE0TpgAuhsk+jUr7BXMhBeYwpv45i/N+pefxcErEl6aRydcG1gmE0UiYzh0e
F6emQeoQkrmRy5wNBG5GUj34DLG3YQl6mbZq8iB98cr+hhMsT+g7IdBAzXaJapM31qTgm+RNcRKN
+xRXMGvyz5mV82vnfxnVdJ+SInwUifXLrK3xFo2hDeR9urDCyx9sl7omZ5Xh0JQjeKqyfW3Gxn4C
RXDJjEaeMXD8LhpmVBGIfnAFudrQxQA9TR9qZrn+DDF0q3QcgkWeNkHRlq/K9KoDz6eL+J2Gtomz
bvF6A7o6VOxNnLJoToOY/a1hSL47fsDgmS0tyKb5RVZZ85yOKxka4y01oQtE7aOXkyoqnaOW2Bmj
YraiInM5ImXGWoJn2zeJpe9Z2oC8GQgMYuLQz17slPsyY39QF1N0Ini6LmwANQaHAiikUKiInqC3
8N9GTHlnq52JwBr9vNHJusHTm7ONGVrmiYPXSA3SkIGoKaMCFw5F0a9RD71Piu+cp31wKE33DpXd
BXWQhRfNLf5MXfEOiXjHLyFoht6c1V1fneqxB9Uh4iejASQPpAek2lyZbFu0jl38l49E96GovIc+
BqcNDuADLnb10FXQojAarSvTSY5pNudn1q6/Db18xqL53EWTt4sqN6DucpF59V5qzYNj41XRUXBo
/vihdykUdKI0W+k3IRg6k9H3H10eFL3CT/FuhAW+kFhD8nCo3F48J7j/XMQZ5WD9UhgZAA0M986W
f+1UYlbM2JvYJdNczHgDz7LPLRvqFZuG5pBPdy+hyTSMDr0Pp5if1MCE0Sx4ARDxQezSV5kjtRdQ
+oHrno1MGs8xNKaRdcDZpgC4YvPgrnONxPrkwUaaIv1Qxs1usKe32arbbRURm7SHQm7LsvaRBzzp
iwQkwvuwHuORCNzg7bWQJ8BJI1MrmUdB6qL7giC4gNl9sfuN1fXVk9F6jLTM6hpTRCNxJ/pzPn+V
amoeSbU/ghJ44ihHGJ/twZip6d1sU6pi2bk1ZfzkR8gCRCxhm7ZNRfpPxS9w6IZHF2IWaA3iP7PT
P9L0oW/XfGkUS2iKzbSFUt60TCPRQUpl0HsZp3UzRIoZECnZqeOeRsuXmvXPpiRjmtDPj0Nn9cef
fxOaUQPir/iTSj8LaKpBASudPf5sNJYE5+aWM5RBk32DUTO7VKXcJxX/HSiM1SWSI7leW/G5gHDA
aDiVL1PnrJqIosLk5fJKm49Y8Qy6Wy2uQzUW1zG3s2OTZA0RTXPdOsapb7kxUGNrN1U3fTt29zBB
NFpFU/IJZdY9RMVy2V4wfFMBuKThUMnRC/E8TANG9xOhh74LZs5QNxek4NHUS/sw0uDawlrquPVa
qKVTZ+VZ1t9i6tVrZctjqju4vcMsubdZBLsjiUAxyPkW++mnGU/lpR0KHSSNSf2ZMDRLQKe2dnJp
IrN24VHecvf1BKtjtChqdkxFDecwlI56YbTC21fDpdOQ+y7NCBUZDlXOSuqT4bwOcZNHeK9W/sWS
PuEhwsv+mI4PjXqMqg/+k/MBLH23m8T8HjuNtZp06iepNtCjnBCmhBYj05CfzLoq3JeuhC9NiQnQ
QxMCoUzTNxiUIRs9A8OYMkhfOhOjOZ3dbhVikNHbGN+Jkb1btGoGZXGCZcTqh3W3WfLKnAfG59Qu
DMJlGKeUigCBMP2UDt8EeUt3nXhZQKPA2zMWZrhCSVh3PlneiQfd7ff8IM08Vx9mgYDEwQQSNWzm
SvZMj+OI57TGueT6tzEa4KgV2ROZ+nozJN6waQWXf44wvCum+SpmU0LZRYNLDPs6C7vd4k55pXWO
bmuek+fQ6S9RBEOrtqd5D65j7YVWgPn8O6nHbK8PfFw7AkRb6bYPWto1GCcQDLeUIXXrL6e6LPAN
5W4Km6jx2Fd/WObc7d7Qv7EaMEimuMzdq9qmk7sB2Wo8Vpn7Es/5/BlHTggwCVdPC+kMRB/YM+Lr
iEyMWtv7Li4DzcYV1kZ0lqHk63Xx5VbVFnOEOoaJmFeoZDTGbGF/nqPYP1dOfhWOy7me9Mg2yRCJ
tylPGg1n6TOP4siH3UetXU5eYRb0YQ9aRXiPP3LmbhmX6HPClg0aww7TMy0/2OZxZPWMhWlHxbki
ACEpzYQYKT/8KPvlxXhU7MypzwqllVJjdNI76ghkfPWgo7y6VpF584rcu9mF2lPHZ2yjkhMrwYBR
NnMVa/6ofYR+NReDlnXMRgB4gnxIcphsW3ise/MuycysMxuCZK21nJadNDuwrOJ3jyzsMg77sM7H
tQ5VkVAC82JrROn3Urk/eHG6D52rE0TyvVs1+tMxNfSPMc9A4AluKAvOvRiHM0eFju+gMoPKHb9r
W1zHaVcph2s1LJ9Tnfo3UqBXQzBswRt6SKHNwjptNwnciFsty49KpKekr+hU035EQkfzTLJ927eK
b4djlSQT0Q2HWOR3SaXq4Hvk2kfN+8uBxzxpTQsC0LfmwyjUweHedjUc/9Agr9j3iEYY4Y6fTssC
xtIoMNl6es2t9jiOIccmp513SVOn27RzmS6ZNh96q8Pa4TxQrlwscL/sanL/FC1K8fIjIbB8d6R+
zXrzAw+cf3X96q3wU3HsDCuniNdOnDdxftYSyoUm+lOZEoaPE6J+MZ6hi1PzBMyNhbjlkD+QxcIF
xJ+Zg/tfoxOtffE8ZFVgamHOpm32jl2MIMPTvXvK9TebgDlmJfV0OZGdI1yY7/VqMPbCgpRK2vYv
s/E7xlx+WKXLy4ch3akgSc2R+ChVeOF41B5BIe8biunUnUkbNHg80jNek4/aUuJGswhvdV1XG7ss
5+vIK7GqzCbcehpzfKAwpejMPSy+29QB10/t8FhaT06dWRfRddiGIlEiGB8eMwkco3SSix9mWPFI
Te0yAWLSFxg3PS/e/8QzowT2pIVJecf1dc28pGXJYdNkGm0av/FQbZrlMJ5q48PXYLK/6SVkO5fb
aI4t1oMP/aCm9rfwyrXFgvqMijvQvXY+9E5Z0hXCsRUlc8GfnCwAT7zgc7lJo5y+d6L+EkPcx6Lm
94LGJUGSsR81WFcnI2dK3TrVffanjihsEsPRORyV6RFbFOPGnAT/KnqNPe3MlqZ8iMZfWkVQ02MI
eSMQLUEQk4z4+ZISdr3U+fSmUrcPOPnl5zm3g9yreT4rYqgikiRS5nXr2MJMw+PNc+vRLU/f28Yi
KumjuQqdKtxZ5Ea2SvEM8rN2otJyRPsFbSqsX/89Gsg08wBk5FTyL8f0zK8DTk3cdLYr/1zwPILL
HdtXys0mSH3vm41/wMWgP9Vt+linqThF1EB2oZxOk+nyguu2drF8hWS1NpyNGLW7pWh/UkYPtMn+
MhaZjdSKOFBxKVY8E50y235nwecdvDT2CeTq3+VcKbJBhQYpmgpN30Mn43MTVEMJQabV2mW1gmyX
/pYhrR79rMVcqGQGbzUZuDok5KvMz2vMEhO0kY5/jKvRIkcAKltzoXSgZiy3bVEOa8niY88TMTUk
PlxrxjbZqSh1iSF5vjlZDiqaOXLfsLvB8FOuBIiyLfkE0ldbcHkBiwjzzS6/KVVu0eipc8fT2IFz
+BvvmRaJ6L1jqkGr13/QKqY0na7nuz7Wx9tEDQfzu7PmbUrjJrKsR9vXTswXoFXI4pLRjCyi3Awc
HUMSj4R4ZyqfI0KIqNlg8no0pIaaI2s5zxPr2kUAWzatlby1zBQvdlOEIHE7+u4G/qYsdv19DONr
TQ5TIV7knFmR+j3xh00W2C93qqcAShtptwZGKvwItc669huMU3gZq+hmRMM1TkL/dewEEeUCnyX3
XWQilUeJmqdFnWDgsbAER9LMygOfoODWdDNycna/Zetbo1Qp632XmrgVpyrfauZCcIS+qXXGHV3X
n1KxY43aYqSSafdnHzF0YLMoQ/kq/mpgay5um4M0b+ordjHUs0lynHmXQmPy+qBwWJ+ny3I7DjPx
oKF4bEv4bay8CELqOSBJfTyWrq9u8SyPDvMZLVZX1TovVaVdUNslO8sV3ab3oXyMYrp00rdgNkT9
xY2yq1Y3+tpZHkii2pYP+dy/zX28cwdsvAqnRI43ghprb7woLok+uMfnoelY/ELuqVuj/uXnw66x
st+G4SPWqY2n2taSIA1JURg+IIHc7PPH3uFEAsllB7KHPow/t5zMceUQPrkRvzQPYcOnIYNXxWGM
xmTnyK3L7GFNWkduyFIujwyqT5ACui0tWuUOF2OkswpGeuuGSE4wKFrMslicqwamBQ4YntaXQ4kU
Qh4jXBc71pds2qsGmALhS3Sdi8JVPZs23dSQNT8Lg9DYjpIuRpcew6UyZITexqI5v5e96NlgUGFo
Oythf6d/+pygbChTFyelg5um2rG3DXkXJssQqJwWWN+fSgK4wXmtQ+zl8xohpI6iLxQdA2vGe8Tl
4iHWir/43da2ySO5B5sJdA9UtGkgcNlSbVx7c6avGx711uxRtN0AsDiSLWzgQsmzNwGQiOHpl1O4
QkA47732BTaxv029RDuwgjdJM83uqoNci42YnX2bW+4x7SaOaWlv7LoSn5iIrB2faPy0IBOshSsc
alejGFldgemLpN6f9NRb2eicvcUBPgLPXC6zarIw1LtxtS+H+gkjsUcI/GKywg/IeVPvL6zdP/M1
vb1LnxN1U/nTdZp5XGi0TO7mInybqqaCGeFBRYVidTXVjbtRctZa9/1nBIOlyVrbsQH4/cMsM8EO
l0BQue74uM3WyBJx0DdtlPZ7rfmTNHbGOFXBnRuGbzt3Tj6mKXrxOkn9TNH9Hu0nuy20dV3axCZq
kAlO6WOzpFWcwv4NoP7CE0qrv/y1H806ecnhRW1aRqbQ6RqeJCtMS93AFEUtEY441H91gnqsF6U6
sVtY+rk58t6JC+dq9PoxmazdODfAowhxb5y5mGHjhXVguCXjP5eTtWlW2R3t04tHJ94fMc9GUTJu
6SwT8tSHfKf7pbUrc/thbN0eQcK6gAFdIia0K/NPT8TiLHJ7MwrZ0fMjPUGHlLebj1VF5toIoZE7
XMJJZTMnkEXrXqRrujocMAYyjm1lX+J0yE8yDa+q0HeeW9qfqroYcwxFL2eOlEvaJzAnv1ON/nSu
02LvGoC7fYJnTvTln58wfDh6X7j52rcVsyrAD7YX7kEgcHvjA391FD09A/PbqECjlgBhbU7TpjUE
g/jiwJVcuxmUvtmM2cX0ytvgJAwbATbsZEk8NeXTvGbavM5V31xgJ5/tSBR35rbGWgBq2HCaeukk
eBbWzaQHEts7Ezj6sKqqOdURHYkeT8+2wRu6km3Wbae6JfHggXY1MKk5obOe9JxMkixP4dDrbLYR
iLsLnHFiJUFUl3xIAUZW1o69IVXcB60uzpRCLWBk6WGp8VrT05TF1cGOm2jHWMle/4weZUTvVetu
RjoypdeQwVoduH8ehs/S0V6HkP2LR+bzFKXVtU2W8KKv0W9me1ooER2Vf69c6Z5+vmQaPJK4ze+Z
G5okN60/Mc+oBIdJz62UBvxdPnBKLs9F6oxvaeKSO423hYipNxSp/1xZ/hOwX3WK8HFT014+1SnD
uDFjxJXG3ZUkXHs1KmR3oY5vidCgx9hVo2Tj+tnf2h90pPUzN7K2upiQzE8sWboDvH4OJGiojjaZ
f5Fq5zrrsxeAyulj82Us+rmkTF+4O4tzMdHGbeq9pRnySSdZvyDvWNkIa7r4CM21OW33Y5t5hDga
lO7LbEE0iARwJMMKTvZzQsIwZv+he00S6N9jrMWneuBqn5raUwFD52T0Nlgt4V+mPD2ApHWJ3Df1
kQLcr6TuKfDmDZ8oD4Sw8pjyJrAZFIda1yrGgI4DM6zYMNcp8D4GNkkwScy3dizCgIQIcaEJddaU
e956cPB08TDibLSwftJbc9wrEe9QLrr3wp32JpA3BFziIS/SX928JGiGqr0XC+pOKahdPKudKlwE
B1kwKBRJ2Z3wmu3L0dCviOte+RFUW2vmCD6Z4gbbKNkXbCjXhNvzXe1J8FQFGj6TE/GejG5z9Jiw
xGNJZM8xzlOmfWkKXC3soHnn0mveVclrF+VjgA9rWnUFzHayGZewAIUSZUN3zrwIc/XYY6FKv/yy
2CSekX9KrqYrk/gKjZ/oUqWd2uKqlDtbSK5GTlJuUDoC/1HCfLcHhsNp95aWWXjMWu3ZRH3y0EZc
t1xLhPu6ETgX/PmxAQV9C8e/BUv57RDzdMHIZ7o5cSiv4wKAAD7f6FV7LKmMEc3TidHgJCQjW3SX
vsAtONg8PxjwXtVgo6rI7AtWxd85QrYDyBDtyrL/yc9YfTCuax5GhZcqXM0Mg5645/jQAXL3BLwr
bEHdabQ0g8G/M/dOnzTtbzZ15Z6dIeTA5VFHVel5ZDICVTAjiRMlvNtkEp+d1LxKqyyvvnDzh6x9
+ecfjIH3BZHstZYQ2HOswj1pJoFVCFjWNrEsfsg8nD0nhuJNIqLhbHY2tsAeghIsOzf4KVwYihOU
0fJEyaqo3OMcYTWFObAeWFkZkVae1STf+sXEqgv9VrKwauPe2f7jz65EwyTKCH6eFPkrkPqVWuC2
3WIm53rv2R0BW8fdG8kMlkGnqhwnDO9GOd7wRgEWCh+bWIxXvgNO6FARMmVk2zQsxy2Z3z22DJ5p
aRJuSIe6F2euP2e4BzuoiPaxjoSzs5r0I1quJ64bFuu60x6jdpDk06cxIMeobThGugFt7y0P1Y9Z
YaoLewNtXysEOPWydqxabvvKJ7NnVZA0lhNrwbGYSIxcVT03B4Zd3kqjf7EqOpx9kDZPOlQTNXIf
rkVLJguLowxbJAgIENqK2Nww0Dfj70QmsRv2Xs9ALhrF61DyWFar3www02CypngXqhwYVdXAHUuI
85tGZ0JOFqdKn+WV52S6226CHD622UUUFSSsHNJd09nimYE+2OaMGWtgu2p6hvItHyMuWRGaA8BA
05NqbX6FnnjkygTg3eV4lohtOBtnhgsUjaTGiqREGxA2PbkcKjSTiI1nKJjkpOUlZ5jJSYMxr/Kq
P46ZWrCh3OGhQK/MIG6Taonzy6Sj6DoAEHuz48LUeyexXDzhafaBzuum1chGqsnh8AefCM52Exil
y/wux7nLMwp6QJuM9FKfTBgRssQ6gnqRt4F5xhqFEyGJTnbHirgFO03nocISuJl54Do3jvEWQg+J
nO6VF+slUZ5iXwEY0EYHzhhu5LlTh2YbW8bLYJZfllErYKB7I4fLl9k8AFWhz/nDye/z4p4Ym31h
92CzXQ2WUPKUG6rYar3T3eYyP1gLXRS/3PpnM5dmfNQrobygExOvnpFE3HAM8WBY8uROz71FAH0q
M58LZDaBLxkJaDnqw/ZM/pJ+uDFKM9B4Ujpn1pdGHHcf9dGGpUTNbbN3N2wwI1AVTnzqSp0rhwD8
ksfd1otpjxSiY01cz2qbNAnTEGi0JBesaNNO8ESKnBFsp049gLHbc0RY6WSDnMjlK0enekOYGYhU
2ujb3kFwFZqsShZtpVHkL0Slx5Nvjeo0sSkaW9sEN5jWl4bAyh5l4ZdrRsVJN8z89PO/SrsqTioV
r1HdVLvQLOdjZPHl53+Ns0kzVJuYJWUt6BAG2wCz9p1NTqARIRRRg9iYl0Qkp/vyrqgPsUnmZS4G
rM2j9AGnQY7c6OksnrEdLtJjauxN5FmrsYjHS8P6/qdeVrBefZrlb4JYV2S8zkfL80rsi49qdPs7
uvbq5CpM2x1I2crR3JOZLqWChGFgi0rKGDr1aMpfxBLtJzhYgB8xDiV6r6/zU1m1/UaUBtjv7m+Z
5O8xJ/896wemuqTXuSnP7o6z7ZGVGeevPEFFOL5bes5lLvZwuXomD5G5REzG33uMJsbTKqkvs4W/
gKQ06XKFwqr2vGrvxcNz7EvjrMVcKRlDffZ8I5Ks3oo0xV/R2TWwRT7Gje4seZXuNFjWay7G++K1
Ry5f/pYJ+j0RapvJsAW+PvtihV65aTvau76FvDuZeDD0hlPDuujkh/m56mGLq4oar1Vy6ja7nrqG
jwfQNl8ieu9HjknOpmPLzfSUu0Pnzqt/IrKNAYxzMnfJElwuUH+yDsy6BenZghKP7C35bpQCOdOT
RJkaCBL8h2713GdevY08rhKFHlI8Zzu1lsUEfKQHmdSODMwbXzBWVBCjhyaF7Jrjze3T0n5MEgeO
r28f5IUMZPhituic8TqPa98hkZK4GbPRYvokGl4Hun2MNM25MMri2G9o26SFxYu+Fhk8uSjum/uc
zQvYUfwujof6TDLTnW2b+8BUBgSrVKCIIBQxg+d6CEyl64GWf1F0KfdQW68xA9kVzRKw9q2zxTG5
T3vp/lZBWzZbNav+XhrN1YtVs2lsDR91z/wTsIQDd3Qw4Z76gpO2Ia710F2kRW05L99zRmro2i2X
6wusP6Nyu50KecpzCU1MPgClwM86ei+OO8LK90cSfXl2AUnze5SYFNIwPZiT+1ILViS1C/ZqtCRt
ceQM266yGaiyruQkbWwczxcXHlAem1CAyrWbj8jUH4yyzW+dbeDPVdGl9cQN29PMoDYLN1wIcdVH
FOr1Qmcfxv6J578l86geNMvVkY20958+QWeJZyKa5aHrOBdZlnySTTkEc+G8dpab8WjtTrRUtG9b
cafI4xS3/OT71G0UNT22TmsnE+a56LrPqKm7UzIgol7AKD+9vP+9IBPToTH9P43q/0cU+ZqAmC2S
z//6N97kH4zJz2/6jyPS/pdhoYKklE4f0fAEVfD/OCLNfzmua7mW79o2jAiTEuO/WSam/y/Lxk3B
odB0HOprVOn+zTIxnX/xp5me7tJ1NwzDcf5/WCaM6P7vqiTfFf9903X5M/k2wG4sFfH/g2biDRxb
yykSQTfXj1DwawJ33I7cs038CAybxGHbF0RBqMDM7gnETmoNYg+6FkXrT8Ngkqo/KjFxV3Mf+Bhv
hDGqQJALIXLbpAGzxy0d9OGYV9pL2wD0G7SXWbDEt3tsHH6Mvywb170+bTIH8QRXWDcBadF7x1pv
nxzjZfZaiOCcxlZuSdcJa6sbP6R/oWG90dR+D6nT7EwfdwVc4F+qvSWvDemrVaNOczLA7TSqXxjY
vsal7pHH/jqqnHtiOGevpZjggfIdtMP0N8FrwNUi3DHdTSnwMLEMXI/QWmrA8tYjqPQAGFYhcyBI
VsaxBd4YeG7PUw5V0JUVs4mm0H2YLepJDtpoaEDzBE4RhFpR/HVzSIU5v7lufLYd+Aawx4NqHDOc
iqm8N/pr5n+btv+MSPwiE/9lFCZnuyUKmi2hUF6+exIOzS4ygX8nyxeS/7kmcRFDo982+dKP6qkn
Wp3mkZGcKXXrxQQSkYYT1K/Q2oz+EQdYvGmawnqXGhrPWXJKmJm2pgnfv2Gazrbhbf9C8v0dFx6U
zOIEnOMvEpvqXOHzzGr+2nkPj9qAhEZpNLkZfYsFEyPCabA1nnpjRsOMWwJzipIrvbzvSg34CUYs
Jz/TeU7j4nWaxQH9+MaoF1OvykUwqVBuGY7nGxbfIvDko7mkGXNf8WQcW8TmmvDAXY/WRtN3O5aw
EyCRY6+ZLTUxwtZV8cLht4NNN7Zrpqd8K1Z0oqNpiDXcr1UzeuLQjBq/j9B/6W+seEIBFIlfrL8x
PTWpOuKMfLUTOn+OXkOJoBt5GJ0gcXn5PQD08NEwosvsD7v4ZxUDQ4nKbyJWXzG9lB10L7XVw8lb
MWaViCePpGQmcl08sBfnRqjmaIii3CUxcAdIfsncUp7grwV6Mr0TUDF3KRmGlUbYgXsAyBVlIfSc
YlzPsCeHBjxe6eRPJNlRXIrpaxwNhdpBNke/H86RM6CAWz5qUIDUhlhjtzKXdPDPlyYnzUVNDnLh
gnbXoon+Zk3CdgCpeOyWLxZc1VxJO/CXzPuYfSSN/8HxCo+krYEzWll59xtEzR5MDwFcwA8sczwO
0M1IvAhq59aws78/nuOft2zSRmcuLyiV4vI7c/O3JtfDHQKZqGcSNbKiWMmSG5kKbTYsbnv8+RJq
GSTSWe3tdoGpxniWabTNJmDWHD6xqzn2WsZAy9PBGwO/cjfm8oPRkFXKvHmBtxJIxo4URMl3AITk
iFxI9PZ5VG5VQTGsTKL2VOrtY0OzZ88j+IPnSGfXpTgl2XfsHQj2WiVvbs0UrKVlQl6EVFQUqaMy
S3U0mDxmXTYfutLfwX1iXub013g5TleQgGhXL8JXCKnbTEH7bjVYNL3WrJ3Wwh7BPP5IAAx91qBf
6yX8nTiMNEg4B/98n4n9hO5S7YaynxkNL4+q5UBBfdRwHMSfXtz2u5ZfROmmOjaLS5oz7nr+1lN/
PBrLl5CnAU/dU9V1a9XT2BVkLeq5PZqu91BFLj9aeuVpKfPDmBGNGd0JNyZvFHTouCnDlnViT3VK
AX52NaZnDCJVjqa6n8SNx14AOlwK2GK0X5NrJDvmgNOm7WELDqJ+tAVXGs3lVaqT1D26Zlry+EGU
MvO8s9PPaA+otO67AzGd5mYZnvngsfrKyEyeBHhM3rw7it7uca6i5yYei31GT4OTvHK5InhQ6Cdx
rPFnOjHZF8NOv41J0TJ22MfYiiRnRzFqUzsoH6f08HMjQjt0aSNZbaaoUGdqmU9YyUK4NuljWjaM
koRe3hkq7SPRNK8TqOxrXrcfP/8Uxe0ibks4lXVvMBXFxVii5LOd8JCUaQu5L4Wf1fMMWYQgHNPQ
AfHg68x8U4gqojb+dEN8zBvkZ6l3pn2crAevmz+NuHyI0fKxlVuqP6ppAcT65hs/WkgKU3ea9Gok
i9JBtUuZkMUJ29aZsWLjV5xVMzMZWduLiOScApEV+f7GmwyebORgkbrpeNeNdG4LS1M7UoVhAO/U
IRCPmoI3frvzW3KALQH5WxR/WeFsn8raynZTU4ltPPY3cJMel/w64W3HmIO8ZoZsL/qqQumtrTFV
AYGhg22X7tHwNefoUEFsLN/buw1Az2JM39iu6Wc7LG2IkoV5LjuJBHFuERhgKNhopUY9NEOojtig
3RqtfHUm8rHSbIn12WF/5J5ebzBjeEfcl2+OnRfnqNe6VZWADUWH5wTj5OFlKjtvNQ5+94QylPxd
ew0LMpN+WR7Aojj7tDMGWr6zIBtLnTPPvguTu0jn85rW5KxUYvUHrFjPiRIgljmRcZ3oQX54wg4y
8vYrwajqovNnbX7+D36EBWPzfs9FCTZykt7ixMDA1Q9PBUHSPbaSe6+FHeDubnpwaLtfKlaiSaLL
O9y3ZEfp8xmPEdt/8zXs0vBXaxswRYa0ujRMjwaZPlGZPQrXQv81zjwUj4KBkpt0CKT3ma60Y0w9
D1x2xjbT8lJQmFm/H6c63OmNPHWDxbhpqJzxrswWOoJ2k4q1mAXgCR9I3ZzaEz5FuQZBEtGfN9ug
nHhV2VtzjBN+oLzuufT6fDvkac/bKvvUev9uaoTKCKWte3uoUX+507mozj0gP55SGSb17nhxiaxs
YsJLO+QU19lt1S5JsYTj0/OsIdo2A78IehzOiVB99LMX3Ziw7AuDpKwN8Rj0/aYIB/OJl+g4x7CI
pqi7s4yf8axo7wMokY2gefqSR7DtpKSTTJcxVAy8uQvNJ715imlprGMQAA+kBghL56I8Ga31ZOtO
tEryRrvGcHIvmsOl1ftF4DK6cYiAugkSIuiteC+lBHtNChFRn9u/DLDc130jy6Nok/4Fr6fNNVMZ
65mCBUNK0pTYv19y8T73DGkjxctToimIG/ciSp5wGWjychiuNSJPkk4g7fmpSxIBKidJ951eGm+J
sYe9xXoTAuZasNU8k6k+YZvl5tt3+ZnOHVP9QTsyQq3WAzu4XT+n3PdrvgVIodW+shLzTAXFDsLR
P+ujzhrB7syXmvcXDlB72sZO9NnwMHIlNlpsEURQqItKkm6mKvaqTMoDoQjvcRyaqy+nx2H2m+c5
RnbLLKi/pMhlj7AQWPSeKjlJtEnSfWlM4xeXvpVZJR37oW5nRnDg85h3HKcwNrpjBD8gTrKzW+e/
5TKXMUmZMA/t7fcUJn/0y0gLYhscEWkd6DFTJjx3gjvkdSLv508+cOtJuDQLWrnhkdrBqV515J1D
8LAt5P9pJg4boT1fa1bXBCJixjKnpsFQeBJPZcUflxJ2exzL7q1r43JFL6h60UkcrPLBir9tbGzJ
UHkvDOod7BprgjPNSyHZXeUjaWDunERo/5u781iunEmT7KuMzR5liAAiACxm0VdLXmoyuYGRKaC1
xtPPAf8a67+rbaxstrOhVVVmsq4AEBH+uR9fmAG5MIIzXmNJ7Au+vd8XX05WU1pOczn6f652eVO9
5N9c8/ArHuqbgvwbTTzo7QKvkT+VRGiiDmSuS3NTldLuPbYcdJgbvYY0kRx9IsobpaDXJTPgCp52
PKZqHA1mMxNA+t1kmhTE4LB5ImFOQRUbYixi35+rYSwIWxy7+C/eJlSGix1g/WTrQYP3ojqqbCKf
2ZJsptz3XHsQa4AmpxzwHPc9pDwmSrV6mCYqoi23hkjYuLTDZOk+IQlwV3jxJ7+FurdKu2vHYarc
wxO+WWHPiNobgj3nvu3sj+K95WxYzcFjMJLXmXtgH0UWApU0zeYoKAFexYFNnMuZ7tN8KYEHBLX2
5jDbmCVAJ3xAguF++wefEbXkCfBVyxne8pra8sxicwhob2Nz+8N9tmi5D1uwAkyEG0U+ZYj8e0IO
D6SkFXeO8ScvARJr49iVxTGIGRp8mxAIiM4YXVqkx9aQ6ywYbADu+Lf8hgg/qJKY5bPhYX9zYp9R
hRtOtGRw5YdRRtM0nyimYePK7gtuQcjJCBTTqnabI4sE6fOOBE6u1FfIHBjchHZWJjQpiAQgVKJ+
IX90WXEdoYpEXfuMFyfBI9e4TPBL8rE6uJQV+lMLL5DfzMC+DrxDM/Obncr6o3ws0ZWEDujZeXzj
ccN+oxTNYx2P1AmGePaymHEIT8kWo0jsn2AslRDRs37NWNPb0IB+N2Zud+f/+J5LJV6D9xARAz0Q
/0KeQcFrJ+chornuMI65swp6kubY6aHr9fQ4yBT3HVogK5Nc0o7h0Q+d98kK91ntpC+5b96AhHMt
htklnKuO7wehl/ht6PGtxWXMe1NjvymABW8VGhqVXCbGrKo4GySYtgZQ5tOQJRdvpqu6S2Y+ZIYT
Rpx0+Oa5MGOxjXKThu+y/T3DoDn3kqK3Jtef9TLpGvBabJy8xUo3j8zRXYzTgklVEBP5qoGcPCTQ
RRm/0NVdYi4PBBMaUdjp3oiDYdtPfXiAzYS/ObYO9FlYFFT24wHWVAR4K7uPwt7dltTZ7IR2mZfM
7s928goQV7jdgFeffQapxP6pv3P84Wbn7XZwZu/BS+PuikPw2cgemZuETzCAomtli3vTCOYT5sFH
oy6gFHpBQ+TBsK9j1l+ymI1eaDuXAljlLaQ1mYLbHebBaD+1tn02nF9m0U5nmQTYruKK7xKN2Cye
hg5uG2n16ezLgAlEGhzBm0ZHVw4cu2VwbgJma1Nj+c+2i0rpkHgf5/IDJzNXkLjPayf80csVKg5F
oaG8a3p/5HOqYYfjP1xbZg3ZhPHGxl1WXMcXmicmw+h2Mot1GsAsIkKIxSM2D0jQ+8bWWIY1Luuy
Rv3ObUkdF/yEOLJQ/REgiZM9T97Ub4MWu7am0mlj9qHcSki72zzJyl1rpYcGhEjcqviDpVpiNiDt
pbthY4ZBdwwpoI05BR6FrV+CMIcKDuOWeoKczjrTkCf9kjIZGAt2LlWa7kYPL2OCG2jtJeGrrlO2
NSn3k+Tz3rEErMqvIQnGh3FWGaVR/S8xMjYoOnsfJwqNuiIqF9m/K9P7rdJR7jOR/VQ6qY/h3O68
MiY1GlNzVeErWFUM0V4tGx+z571IL/9McBwdZm9m8yoo/HE7JBVdwR2H0GVnTX7uBEP4funKDUXz
xCfxbjfZcCyiM1vB8CGfD0XD8oOUkL6H7V1Fi8mbH8zqyD1nbabKzh4zyz16BaUcwPcvfd+9Mlun
Y9T2WA5Cagy5xc+k/iQRGEGDX+u6DwXc8caTx0A17U9+bOYyWSdVSXgvtjYOyU5jYOaDW54rvh+g
NwJuGdku3aKokQyBMSkGyE7aaPaJzSc6DciGvq5/aIeIQJjYwTa07FXgxODvjehp7Nl6TjUgpu59
amLAsTUZoFpglDaQhBDamrUBMdw0dkDfh11AtgthveTp1kbzlhraQ8hcCca5oGMjm7EwzANNZwXG
UcIKtKCLz2rOiu29dMa3fsCoRa8iS2Enl+iSiVNiIK09uPY9j351n2a6X4mUhVJ35YPfFO5ZE0NZ
S8NlR6bGDQO46AeG8CMHqvQjm4Kt7RiQeaIqvGbYJNmp4+hrxgoqahVafLYoMc3YNTdhor+4vK0N
tohf5LXT9Vxr/NL11BIQzeJjH7cP8Gas+8Ygy1S5RrYZLWQP02sohY550zoyzCWN1rCtEeGh5pKr
ACqZDoBai8gJhtq1CEhP2E3PLN8L7+2gG2gNr1tWf/pjTC9SV08L8uNTh6XelZ8p6Lm6omMxT8f9
xILeKZ7KLm3EWmbFnUz8S7SA/WI33zd4QJ8VRgqLvNOu66CDDpi7q1aea5hzvaeei2r2N5TmJnz+
VfjYLz9CnX9UTps9gG84zpz6dFBiQRhbcqkea2NDTZOxcbpTE1PviB10WgVwifopuEriENmUQFIB
MrdqCivHkcJNqj14+TWZx8LgCivK6MsAzai86k10hL276XOM5EcddHRIqoaZM7CXwQJxNfPE8lqa
rnvrhU+5r5FJbkqWP0YfTN+I1p1FDzPrIPucHPS8a13VTHGklXwpKl8y9orKuy/d8FnLwVpByVma
k+m4siMiYFCJtq6JJSRlx7PKJ3kbNSNNqfbd0J2RrWlA4kpkIkeoMgpfggEMYlq9ULwekH00XvKU
Fsq86kKkW+A3M1hjY+h+WJMVbHDGOBGbpiLCfpASzN31XpTQF529Dfi8EJ2LN4U2YrDfUEO2r6b+
0uWUuIqRf1UW8w8Z3YchO4Uyfeea/LCBB6I/0iJV6uZHC0R7L4X/SjfxT/hy9j4xTDyK3XBgjccj
SUQV16nRgBOd5URCKBaPakI4RaNYaU1jOr5RFCM+VjtEXjEeHWZjvBTLOSO+vQYTYMo0zEsUAmak
dSYZAWPeCdz4xS6ao0yxDCNoc8gsDAh/fJAbYYzbrqGsuECzLGq+PjOPf3Tog8AkyU3NvbVuB95s
m81/UgCPJOo3UJnYsI9bt7xoHGIJoP7CpljdaehoRb/86tzxi5INZGPkg6TkUTtN5qHODHUWYtuI
QG+ctvFoweERN1a/deR/zKRrNoCa+Z7Suy52l9pq+8yeQXr1yfGqg7DVWdqUC9hzcukCWFxqyplt
C+e+SFBpMOAyb2gpCB9UyIiv+fAT9wG7Rr8yZ07vtMOfJ8YhAteK7Z2qoU+2BTILh+kItBGN2A2G
5bL8GdCNpeco2tVVn1+FcybR8GUuaQDUFG9nxt1ZDdFXYA/NMQEAgX53H5uTOIrKdaCvxRubAqbG
dSyyuta9pUWw8cMCl1zZ/PYrNdxmvAuZCH4O0u7f2al8O7iuihL6gTJ6Z2mlt5d+enNpqi8sPtq6
HNVqKLvqI1ka7bul275dWu6rpe/e5b3hOccaoFC8J487gC+u30jg7ONc0NkQQxMcAtfCYC3vYI0l
l5x5h2F1r24lTpAAHEKhH/As401mQI6VJE5nrrh0UReUReGZEUcbs80mHlSjjx25pmLSoc9H9d1L
6I3jviphgTpgnCJS1a1luCeZ4oUrenZm0OLcFeON6nmhIo3CYOXIOc1iS7i3e8yiSUOfdBRy+qQ4
840jWf0j1iXn1rE3YCfM1kYZDfW3PkZE+hwps+rH7mCAogNX0l5dS128vHxgd0fNzb0x+95GGkMF
2BcVpiGFv6pokcT4XR2bkIMnhjrS1tOjHglaLO7FibPnJm/sB42hoSiyZzIdnLY9N2INw1IVDq6x
lQYKO0iqe6u4Ew0PXonHseuK2zykj7O5pBeHJFkTD6gzPA7SsjehdsNzE4e3oAroRernD1+aX50k
5FKPHJI4x3zxuBGtX+wNDHMrq/kKBkEPdXiN+m5Z1Ptp5wSqoKyHcFjaEOupsLvsPB0yPef6A6yb
Lunm/JizP3C7xtvZwxveC76+JqCgaI6XKvNo3RLnPxZ5v6Js+I8fzX8m+hgflMk4x4vHh6TjJBkl
LAqLamVrWjKdiGeAOec2kCXj2ak+Rvql12oO3kNFSymNfmM1PtB4SP+XlJ+6DtQ5i4z7PGmO7VjE
p9QkUgGsdyX8yrrzZPnFFZFRg9D7ZXm1jZnUHITDa+6xo2CwRFQbWgocEUaO3dxerJTsVettBogC
axTTeQNO4jX22kddFXrtVgzlcJJDXbLYoev0M0+TcIUy/0owGglgrsSmiya56+tJX5wSdEHrvDSV
SfGbX7RbbRbNoY7k2TJjKqKQyyzDw82ZDe+p+UGkrN9Z6AEHeqm6XTUZ4jDPsEgQYPwDtm6M42k5
7GTivFlV9uygOW/huo1vw0Az+syI08eFm8mPoSD6Ws7hi+hhmsbCSAgPOQ3oRxl8iNrd6jHLbk5G
YBMvDV8EHok6POTRe8+28hpTtD5Ro7KZdXpGg8+opa4JhpnHUrDD88ppRYCh21YWU8LBJRIp5KPB
M5LzoXiGa8F6VNLM7NOEHFaCme5IlSt9u5XN/1PZTXpdjsXvXNndrtC/hjJDOy/pxMRSXCCRsvWv
sltX8Ym1E13HkvkdTpeMWdKhK2SwVvRVUYs78jJKg+lN99hK84PYobujtIoZrkOXuQ7rk5GZ04Nu
nYceII1bjRXeR8J7StMa6xhDfZcKMvDT2Qxl9zDR7jp19cmP+Xt1Agw6nOk2c49I6vNGD3IfMHsj
/ZpNR9WUoMRxMImhe/PqmMpN+do01Lm1o/NMD9mLbLsnHTtb4pWgW/UhyIbsGPRmcl9SsXkfsy08
KdN7CsrePLs2ulyI6VfxWC0sbdyYfenySpNocelbFlnTiY7OYribJEdp/Aj5e06ZYSl4eCeNez9m
1T1b7WozhOC/aWUl1mwmBPJZq7LoNVELrgPVpAaNes89zAYYgvXMQrNubPq0sN2tLD0uB3oiK4Am
eJxn3Qbzjt6o8s7NSS/NnLpZWCnDO+q0euixygPFqd67nxEY9UM+6w/lKZzQZjatzS59wk/F5xaZ
eBHGcmss9tgOGdItkCgEGHIYqcmAV6DCO3Zyl7rvjNIkn+jPQ03/bpxHwcYjQb22MxyhBl9Pc9C+
95zYY3fFQLzK6s7E5+OjO6TliSim2HYU20axF54ah7F/XG3SkvFIFdovdGavWdR4ZiTWOXbYepnT
ZTaYiJL0ZZrqYDwrnXTfCh51oVoOHfj+rtMu47H+gJ+eZ3sUzgAQcKJ5EuD0kg+amQIwPmAPz4UZ
tl9xSVWzsyBWx4GIMKa3dSGa4W7wvnqAEltIIs+64EIJrAHTK4dKO5G/04ltbDIzngwN/Qr/oout
37DpLqWj4RPjxtu6QR7wZhD13KjmEBsTGRmE8+AEpMug3GQzCq1XvaKvZafWal+dUvSnUalbxKmU
WUtm3Whi2lqD/ytxZLuyc2UcK8OxNiPtiFAaim2lHpdgVtoM/os7u490pk0M1k15AUF8lBoXXyZ6
tM+6AO0bc3SYk+DQO65Y57Ldl4PFt8F2t/HMcBt142cvSGb2ZbYpnc+Rttt1kxLRmg6jC/B5IDG/
dgqY131nLRWOM0zajpZmy4rUpjDiux5DvyebmWnDDY/4A58grcz+PbGjat8n7aEnnFkPM8wDYidY
X91kg0H83giWyZXCGw0haE1EXjIOg9c9W3fTVDh7x+1+G8lbBbQ4d9wSDIJ1NydkFzsiuHg+mLlY
D6UI3wXWbd/hcNlYW3eEaeClRNZ7RetvG76Pc02pXl9C86YHkd1Ok+3dnEbtTI27FroO2dxfRgGn
z5yGX7whtTKtjqBI/ViY+aP3MM/B8MLAa6e0W151q+4UI8QpURhUbQ60yvcfk8xxETuL7TLaW4Vx
heiTVHsuHxLb9Y1pbbXx2/BRRMHVJUy/EtZYkolyyGfjhMnimOYDLyUV1LyRfd0y56CMpuMLmtmT
MGn19m2PgB3mzOfDmRYQf95TxIOQQeUyFvKAg/+oVzEFHH6RNlsBLmuLBrSKoYOjjhHOgo3OpltW
t74I3xn56W0UfRQJve9+7lCcqR4qgUPTtB67igQBCt1VBdgYhEQLwsAIXuZnltEfU04SXwYuZmC9
w5qUVbuh6xtzpeB+y1mOQLV1rVW+JyEMpMXbxN41ZVvUDP226EmvGtSGd1wR+5pGDPraIfKHziD2
o5tyrgk13FRn6FekYVd+2Bc7RBN3w2kvufjh9N647bXIh/RcZd1pDNp0lbb6FETiEAuOXfY4YkFJ
i7PQbbMj+UhRnbDvuoyKQ838aY0DFw9m3nx0IYcnEoOrGjJE7evj6ONLSkDnkh9l1RxpYyrzz+VP
o2G82rVzqwzvzMFri7S3CsRrzCvXkIRKjSIx4NqnWkaFw8PYNq8mo03s189F2w+XtJTPJlCIjJW8
vgqLUUWTePmxi+GnN/rRA9f17KfGlu4Iwt8yj3dVFe4CN6MfMyiAxQQ9+kAfoMy2wtjkMS/Qmcrr
3DEIWLbAEvgls7xow9F8ulFzzFAs+Kw4XK8tfI4oGZu0U+6uHfsnwhjdKvBsc2ubwGSx+6YwaFRN
+iiGx29jaWoSWomnjC6IrjHtrRgiY4uoMt8nS/x1QBT1IzLxUj4pbB9bNPFqQxPg1Q+bkHmRFEca
6DnSuCv57XzGIDUkxc10Eo8lZeLokc4X6Y/nhO9kragxcgMUbCsfPoeJsTPNrXxE7lgce7c4on1v
EsvdWhYEfnux3lsiPzRpwn1WHwyXkmTqrYlC/vCT8a3z02RrwQdnTwRVS9enlGgHq9w5yN1rOHkj
Ak7o75e7dm07LZagEYI7ZNBbm6tPs+FrUHDH5uXQMFWI2bXaFfBuIbn0+lhvk6Tu7rS4hLWZHSO3
/hxFYq44rxPxsJP6LM3g1sUou66f/raneakpGn+FpJGW4joL6Pk+DTgjW2XfPWjjUGKSOhRL4V1M
8x3FseueDol1Sycexl8fdgw1eQ59eYEGH7MU6JkYRqOlUi/sopi/XRLtccEWz6q9YWaMjnLp4ltK
+dr6llvoYtz5T9JapJswP1hte+4sd0/ZJ0mgJa/L+YPS+KX2Ly54Zc5SBYi890T+o9rr6qWbwYPQ
TbZi5Y0Repur2UwvXqZe4qVgcIrbPYaCDUg0kE5LCWHjfHpLKWH/1U4aPhZVhaC5WrgJ4jFdagxp
rCYWHemv0KWbMSJNv+2K6g9mIuoiGN7mo0UMiC17xWnEoSmR/ilgU1fpbiuXGsU2oFCxo1kxpWEx
Z7zMTiuf1WcSjxPphrk4xUy8tmE72shf+TWDlcBJA3OLlebvSULHWR7/ykFY1kOAdV4zdfLYBI4s
Vw066JYz8bFgu/g6VdemnvoPFRKiNBMTm+VxiUDwn+kYHlVxrQgk2mjyKMxPuVc8UB3SXOQCTa15
A3ZQJGtKVjh8gujikOxQ0NlxObHtqlfWVBaftRFVq6KWW0Ke4mhE3r6z/sRubJ/Nnznn043ZUSqn
SoybOqM2m8LzjocAXq5EzrsgVPUlhGswC/EnGv1oGXw+C0zo+0E7750N1ifT4l4YnbhHnROAlRGG
LcbCjPaAMzCS26OvE2sdMLqPvXo3I6CCjG/NgCN3mLNIDepHJqLhlsqH0buL2ly+sU7wvmM9riIL
QJeaOzQVl5ZOBzdVEhW0wrbVKjWnfVLwvZYJWqxowEsGHg8yfGfzKo2t17b/8BkZnmezTvfTCCbL
Edm+Jw/jNP4lNWo2p9Qhxy2Dpqa8j/pZb9267eksxwya1NGbU66F0WYv9ZjdWnRiMI4+fbtTvSVP
iglVt0CF4ytfQfWEM+p+8qdq7aUkgLL0EYf8ta/yH63jkszx6nWiqOhok5GO44otsdSMo8DFr9oy
hQZtWfS8Y7jKCDttnPpnE6dMp6c12/CTapTiwRCipM7GQz8mbCFLj2F3CHGmsHYKrzogNHIB1Jpw
vdpNSiaRNH+RjdvGB0aEJyytmPKwFfKI8czXOcOuSQgeOoSouLBNnnuTOkywUI8ZFQRYEoEc8YET
jsJwSKS8+OpZ8E+zS6OYAd2ii5F3bZm/gRZI0Lb9G24UCmvMcDqgGjR1dkjDKqdEFdw3XQrbShNv
iPP4KAq8L157g1fpb6yZ+jyix4zW6PXDefUFybDaJ9JyVnXW81zm47Zg568kB/X17BgAwUIdYiCO
naWfYOfODQ0W+Kk2k1sisITcgpNnX/O4PMJhUOCyNU8CkCFNlf32YwJxnKRH8wckG6ZzNKPWNYSn
iZCHUxNAT8UB6z37+2ymidriO7YAAAeeax9SjDETAm7cF5tC9WKjcph+OlZ3YdtjYkRHY0nlAAcG
duSyW6Ujl2UGs4gREKexlp3LzNxsGuPHEvQ6Ioz/IptPURv/9AOTfipBITRAPiMmoKHNZmUqlb8q
nQrvxOL5y6PoGNlptzVj8XsmTrsNyIKtmIxmpwmdqpr0cDTKVh2zOqTLgwEhBm46ZWuzfk49me7I
Y5MyM7levgdqPQZCmI3JyazGDcl08u84VxZmVHhUXvsXtB5nVEGXAeLcGL7a0ZMjBDib0n+0iLPs
vi2eeVVSTtHIg3JHCKrEuNffZktWgps9YyHz3OSkLdmDgI3GE3fYFekZcaUtn5seYFhPQPgQEipV
aJeOFg3ltwjgq6YdzFMNM30OwWdWdlmdfOobONphjkvip6E28YRNAfE7Z2oXtgfu72/Yf9S3j4jd
hLwXSK4hKZU3ex9oTg+me22h6WFGmP1kY0Dv7Pxy2is2AVOMs6MC3mN6y62Z8a1qItJrLTwk8aVP
IMilgnVb3WwMAbvCjH5S4HQYQHGv9NJQm4YwS7ypqbae96tvegIzPZZxoQ8DEVWKAeP1nHAhNln2
2LEOU/q7mEoLRo2wY/LPwswIwZJjTFe9TQuI28fbwJ9+LE4MxjTO82zS7JdluDlJYgf23lHFoQuz
bNvMxged4yDfk/yhFb4iRZM7W25bAB1tzFhUfuSzZ56YF/GjGopjVDEgDotmY5OOoZt8puTchoxA
CHqjJY1gJaxYmyAzg8O/flRJeOKGozvNTSmBS6J3nWN5FeadbpPzMKFrd8F4oj1yN6qcWR2ek4D/
iXKi8UbNz8tMq7pLl5ZeLMOpZ+8tBZiptNUxEfJPYPQey+yE5c/zxdpOKd/BsxyjgVX2FqhTxjYz
YSPpJ2ADXAliWGHbbsXwaklhkVb11p7T58cY3f3k0/V8IsQBV84xVq5FuBNNavHShhMdQ5J2Ej/N
q3U4cUm0AeFM2ZafHHHf3FGMpMqdKwsgWECzm05FypTfLWJ7V7XVI9ZpQoWZ8+gtMUpOJNnQ7rOA
1o+URBTnonQJxFXYnbj76GkVTxRUvM6hXayHwnjXDXCRLgKA0Kef385hh93HX15n8J41deDeAwcH
Nk/Tp0qWcEA7J/vC7m6G5wWn2dzlXXCHWxsE+9wCkGcvHATwH0sfVAiDZjB++dr3+N6wne5MxZ3Q
sUQz3hIbw0PKLJWqd7WVPn3fVVTIN5SfhwAwzfBs2PRz8Lu335flt+v5+8dMXalO/VswEoMgQkwn
FFOB5ZUXZZXtpDu9psLrd2w63gbHDlYsPcFuUqHPHYgDz+/M/dBk4tSRxmVgc+GxjTF5ebV1gXul
Wq6U79olewrCjRmjjY96WFaH6cdfLRdVwK9QRF6+YfHf7RGDX93UzHGlKvz33DIomoPpbfFM0j1w
BvIJO/rTqcFMQ7KVZR/89vKBdQ7m2GrC4IxrNNv1GlEtlsahrZarO7ZPyQKeNxe7fQs77yAnDvua
4c9gpwhmAeH52cZ5aWVHj/0UwhzkOr+bISeC/jh8J//qbvyFQM66D9wj0Czo3zdgYPFIMCR1AVDX
Fkc7dQ8ASFezTJ6g22xp9Fv6hDqhOtCHI8awKHjsEwaqHgxa7B87B7PPyqMrZ4MPEu+VQyPlv2n9
WuJNfyvTU0CZrSVkKyxUOUHuZUkf/S1dFHhDx8F8rHGox79nRflIrKAk55ph0hQqewWsS5L4VzZw
9JKQnMPUbNKfHjLeX+Gz/3sDpEs59L+8GNsSrpK25XAUkf9au5mG/aSVCaTdNLFPg/mvd+kEbhDB
8yrL6okTCZ0WNXAP3FdIQcBziG7nMCTdGd9yEbwWxVPCrXVxoiS/LE5opObHkmbFO41SlgPTjAma
oz6N/nYIF06fDI2bzXYydhJk8SiyqFcBgUWwoLn4toOJsmXSKaK2pjY3nqj8ZOM0JNk+Enby2LaS
Cob5jt7a6A+T+y+zN92DkJCV+gyrEUtOxw3PPNbMQGm1Bk04k9oRCQjgy0XmA/12PN2HXh3ThKmB
Ktjb24r9DzjP8jmwa3c1gOXicjR+UHCnrOoIeShdD5VxJ0eGhVk4RpifzOht9tha0pS3xTpCQiUM
jqAL+mNnt0ef4pObHZXvsh6ySxAaAMotDjaTnz8aZe2Sa9bECuoedrDLdV7WEY9JNTb0Ai0r5uxa
N3OZL+ajf/FiI3hFREkDZuacuq0dNdR3g+OgwjRMJbDcWvsUlPrGKWL3aKqCmnoOPmAPsoXO2rZ7
zA9iVxjme6rmjF5399Gu0vlaIEZv2tKW2yoq+3ueS9B+MQ6z2ai/Ej8PziNuXzISdJ8JmRoXlMNf
LBWCChNeZhIjIg4ig8vpW/vIGcaLk/MQLAA7X3EKGlQoqZs5VMXXGJJYdh9YJfJPjAaEZsMQ/mGs
Pj1Mj2DKy1ea7pKLwZQSV5vNde8nl9CeWeiRFotMymdpkHNK5/gHsZODU6buFldbi0PQnt8yj/q/
qEz/WKWUezg3zYU8yoR/OqlfPaf9ECkE7rpHChum1LzauiZT72f33fLfYt3DCvn+g5wL6mrJNt25
ZWGufLdKK64XZ0YRZNpvjh2BvMCRxF6Xf/n9b6KcSVZHvvivv2g6hrPR/TQdfI0qgf0sOdltyRaf
LBslQJItqaLKBKqqdQyVNz42I/gvW2BzGxskH/fVjvEP5AyiQ9exAeA7M55ZKK4E9K+Fp5dUegwj
vURLnRfYTKupLOGezJ+a4Yx3KLsnAR4cSm1Rk+JSM+eBmEg15rGw1UctqnonYUkBYpGs7E1zMgpU
DNJe+UoWtf3IfhNXtX9LKy79rvPx/YbS3gUFjTsZH+yNrjuKg4bEvZp1HrMTJy+sEAsf8Z8XtKN5
wOYhdK86n9Ren4MwAtIHgfpPFfTDi4uTRok22DYwfLY4M0HPx+Yu9Qm+JC70NZ3i8HV0jBY40XG4
IB1d2dsXP+ieGiMor2OvmWOKcReBONu1JcQVt5uR8oo63fCZ1TvfnhnlIuQYeCqIEs1bf9QrRh3F
Kcytu1ibw4m2rG2aFN05tupvjQlKQk+1NWRlqF/jMJwdD1Mpw+l6h2E02jt6/kLirdeY/Qgfk9J2
U4LbKkCW+Vtu9v6vetX/kXcZNxU0i//1P4Xz357NjtJ0ibo86k1isf+yUCS1kL5uzOKAo2DN1rde
2yKPT6bM4osagP0FcfK75jomMZNiGXCjAv/7mGw8ZUYX2Rs3UXFQynNCJMxa/qAm/puXKJck7H8W
wy5rGS+RkltSvLZryX9dy9xaI/LhgToA5rK2TUBQY3AZ4OH1kmczbbjisyz+7fMot5OsArgq2Z0q
y7jv42EjzL+AKGAKinU/u+2+r8eFsjKtI8qA1viSBEI38yo0w3LVsKFH6izkv1kFxX9t4VzehUvX
M9gwals9y1P/UpVdGljpoekV2Mby6moH6p4A3kpz+NgoofJrk51K6p4ANa7QsKp9NOY2E00MeTx9
Bvzt5YtdR4BHx0/GSbjmCppZDAge5b+pl7X/awHyX6/UloBEJchA77993sQQDb/wa5zwscYIBbN0
05SmPkh32ORBRUKmGX6OQf1QtW793uqfFKu0F0c39b7NCXa4fnbWFjyn0e+NfZF5b3nlnLN8Gi8u
Ju5tTUU5A8vKY4MtKc3wYW5raHCnb+aIYgC6KjPH2vdDTVN7lu0lZwogKOPvfobS544PZRkspC37
EESeJi2L1d9skXcSmup7lP0INelQm0zy/r/O0QtPib89Dv5bjP4/6uQzbz6bv8fo//o3/0zRu94/
tK1sx5G0ykrhOuzs/pmi9+x/cO71tJY2+XVXedy1/ydFr/+BIZt7lXM1Sw359v9M0Vv/MAVbQaq1
Lcdbgvn/Tyl6IXk/f382CMGvM2l1Q7cguM+TjD//2z634hBsl7Kzj/RduWsr47wYZA1hAfWa2kzg
O5A120HbP2kSd8gms18+our9cEYwbV3fRAdU9CdXZz8aFEB8XW6NvQcYFoGTF7bXV6we0dFisLKV
VqRP5GkAFF7JzLOgyKzfxD4Y0L5z3oIpHveeEW9DG6krSKAtk8GYKLO8bkI3HndGBmGJwlC1k9JK
tpFvoYEKmnXXfmw2FzMHchMulsDWYeyYCZItVeH8AaGhnxqolbjBNrLDKpQq/5A2UOHzLkU08/AC
xqOp9mxeVnwtI1M4beIwxX6a4yZOTe647ONYlyEs01mf3YpJAIQmXDazfZe5xXwfR7HY0KQM//Eh
1EN7Mdx4Zi6CzlkwFTwUKX2OSXyMiji6n5WxjohOrAsZjwRtIHa5xa6lSxbcQCbWgBmWwLI/rgOQ
hrlyfvuOle6runj3Jolrasjh6cxnFF9qlAtMemba+6s7wXPlWHSn0vP/N3dn0tw202Xp/9J7fJFI
zIvecAAnUbNlWRuELVtIzPP46+tJur56uyuiFr3tDYKUZJkigcTNe895DtGabQe1v0EFm1ok4C5v
UyFfkHZZwKHU92AlLH7uMztcCoMxstW34Tp9Rfn80BNPmYNg3NGGFwd7VMYGjxGeWYKpsiGxLy6j
Twfd+IMXIG9eESlNzDto2Jjfo4r40b4U7ZbuQxjFaPxctwkjZ0QoY1ShDbXvAIj26phanQKVPPDP
Y2U1Ya1yQosJA9hY7RxDzvEJksWvg4NPLdsYuEANmR4lOvkGCaPu2CVvc53Kj0pkz2jJT/SyPxg0
YnMo2HdEhqeRUDdgepuclqC7l3ED6zSzt66rCDMWaHqNY8BA/FuXHrwS2WVcfqZEJAxqZv+CdHZJ
jwOem03qzB/Kr8Q2d7lzFjYwWWE+TEOMe7pmM+7676J1hjBvkTz2gfnbANYZdCiV6tc2JynXywv+
LtP7Ce7ph+0jFXMHPt3GqX56Y55u4ilD/u3jHEgMwzsWsbwW1ZKR+htFF5HuspqERUkNtvX6AcVs
Y/8QdfJnlW0BISoBiFfb4WQAQCaPLocJn4Jo34BnT3m58c9RxjSYokcsIvM+KJb31JJHWbiHRfY7
BhXUpV0cPHsF7Brjj7MqQaXrfCISQ0NbxrR1u9+RUlofu6CgAf7fTf4Lu1Jr/8ZOpmY2YHjaGKY2
Gkk3D+5jmxHpUm3NLsAt6zUw17IUDNHUb620qpBrfmaMLjbUVawfNb1WaX3YqZPuR8AuW0rn0KR6
Q1xa7dDv8KH2tNjL58qdxoO7ju5hHJI3NaRMyAnBmLmglczfamH/qAjmVm1/iUFtBUSKbsR+qqYr
f1M1ZVcz8Z9TrrgeQzc3z/uo9dKNJPFkWwb0uuaRATrW94PMrJ3hG6cx955sI9jbMZEnzZAeUf8M
m5mZDxleSFdE8SnHiZZAUTwiESfcL09eY0ONTJ2na4zsdVOUptwVDS1Gc8yG7VROX4aFksvImx8k
KBE/YdLzaNOzb9gfXa7UvU1WTPSjQZGsNrNyzzbBx1afDNAh4ULBd/oi84BRcE4eWfzs15T4MMSN
F1uePen9Jo/KDxFBgPcjuTRmSsLOxEbtSumxDQgkKqL8LMuWLVkQv2c+KajcAzjNKXKRk0ILTVbv
B1FEz7NOduSinE7Q9TZ/8ea+UfLX4Pi2OEGtcb7GEiwgOmimMGsVHT2NHi9WtOfuaKasZQmitQS6
yWIwLnEYDhjeLzu5tk77O3OmeBsTxbB6dbmrurwIW/C6VEEbsIx5WAzpg5U1OLszWn1ujJ6giEAH
+mxSzU4EsCrbs+JSYRpOQQMgI7mDbbl1WX2OWd6Um/x3NZNwgDhmU8X+o0yQcIMxFvDNALs1Oemf
9TDuDWY0l2GKn5kyIkOGfh+CmNsKZ0dM2HURkFCshGj5ZEauWpvu2SuwMywuA6eZKeZSzXewB67K
j+V+JZ9k5+cEo85Wahz6hfzqwCZaqlbgQ1VFl3xScdg3xVvkQLmVct72qkv2VjRZTAtdehRrilqc
VvrCniGUhTSYiefyOJcVt1jqZMht5cOIEyxJPP8umHryqqoGFNv8bgy5IMDjHa1lt81JamYOjadY
MLGplfK3jplprtRDCxSdEDnoy3aJ4j2RoBWitiWDhhUvYHo6Z4d0aYM91X6P+dd58+kjNXSu983Y
GrTDCuTtTmmRKFWRsb34JAwM97krLQwbyMwn1yCILs5+1sn0La3a9W31jx0u+91gJTH+AHoo07HE
2UhhzPvTl4QnuyNmxmFGdtI8lOOa753gHEPvQuPKlgMLbjyQ08T+89hibThmdUKDbmI4YwZvqDS+
JczaYgJKEzc4CBtdNfa3O3CCvNQh5pNd8d9I6MlkbaQbwLX5YWTI5I4S9Sieiv3UvDU+txc0dxFm
C36QfG7gY1nBcACfX7a8IHt7cHteI10RHFjQrY/JaO9Go2+RJ/WbnHbt01K4H8TmAmGcp9OamMHF
icnXrsjnbAWqg5YLGWLfwawHdY1S9y5Ziv4OEiPIrOpYlwydQWP8XGA4p/JSRh7K3dr+IkWSM38J
K6W6b4qxZI3TW+QzTvgpqFDiBmI3GOoBWGh+NS9dGXPxObN1RbB3ZIrtniD5bf2KNzQhNE+s0Z+g
/16kjo0oo6qhtmRHBYEc7UVxMnF57Q2srs7DsHDiZWbz4QrwKdB3DuYEuR/lyrRLcTVs+mLm088w
YHDCIYhj9h3Yv1ouxF0uhvcRCzScwvrgDrm7W9890X8slV3cich/rKjeiLddOmCZUG+cLPgwUw0l
Q5/IlZu9pgZ6dk/ftYc4ak6+EIxJeAO9yB73jA6Yphbd+4oR/qDs+ko+XcpPvjbZqEJR/CFxDZT7
4oAG707RlP9kkwvrruZOWmYx7RltlOmSLj0SsILVP3iSMpi3Tk4lmNjL9yWx9Ki8x/ayAnITTWdg
gJlnCh1sHHEvTzjLOT0GM9pGCj2eRGcN9nY+rRPuv7RXaGUrAEDemmyrFeY8I6gAgBxa4tE/zRaf
erYYnKKWT0hzYaEATYa7ulsTWu0m9j+VAbyJAvQZASxDdC4b01I/UWLDtKroBa8+wUvNvPcqa9nF
Hno9pO0zMQLRd4lcYx1eRyAT26ibxDX3yAZOvZCQr4rJl3x3PMbypeuw7+yQ8uiaC2Tnbpl83uq0
46yNzp0BgQQtvunkUNh89662PCLOXG6Bi2jM7aqoLFrilNCGDdRLFl6GgcTmiIF/pB6CaYy5gy28
pEY8g6o+9lH7DBUErdKKqCnFmtLwIbRdf0IN+b0b+uVkpnXN3BxHgLBcSgnCiYyx8ZjrBeMx750D
ylv67nyYWDfdYI/FKD+5qLCy9T2ndiHTHgy5nNvx6q3eh1ngm4kwl7VlTMD8sJdjhHJQ28LmjOli
ms+XZUDesLDlwJA3fpkdsoqY3D2yuViUl8lzoS0qXbbZlJuUmpE9/xirybqfvvCv/Vxw+DeVdS0k
1PEk93END9Z745fHIevtna0BpTkzI+JhQkpEKGFVsO1x/7ZpHWI+8E4S0BKboUEgal6f8a6j3IFd
SVOLeNSOJKqxHnZzjTbF6e1yDxbKYtdBQFErRoKXvey5q1jeHSN9Wb3R2aU9cnLCEoivl7AlhXiA
1U+5iQkx81DP5wGeMBegeXnyfvtevHfEgJzFKLlO0O75k0D3PF6q4veqkDbCG/A2ru9f2LmK12U6
wTPYtKQOhknVfVIrfVDplShd2fQQHUIrZ+dkwtu3y9DtkcoxVo3NDXr2iE5oxejRIJJCus1+dNEl
clpHKB82gm3LzkuWO6yYp9Qc3OsQ4UWYpuhzdacqXLjnDDSw92UKFabrSD7zjZ0ZIYrEa6JGD7+O
RfCGAphAE/TBxpuD6c9niUNtnFXGJeMCPMF/IJ3OcfBW9999Rdc/G9OPoiNGNDVAiq8RsSUkLcDS
LInjGia49JvgaUD5Aq5gOM0eKUWxP/0QA7Z4q6VhUltfEOFexoal1DWvvsIQRjvF3aZVQANTPDA0
F4nXH+youytdQL1xiw5v0mFpRPRFSXRipJMc/MZ6g/RQb5phqg7wb3VE67eVXdjGGy+ufBgZVWwR
KZ+tcna3cStg0xGMEzvGp1UdRE8pW3ajTd8Wyiti7Di0yd5sta01McA74PGmFwASruIO51jUJGx2
UJJ7+PWQ253tfc9mngyss5/DA+maZmRwwikmTWVuIDsi64FV4aMsAY+cWexWGVNzO/3yfe9edV6Y
mio4VHgAtSjlR2LL7wio+pfAM54F0TC7tD7mdmBv0/ibV/LJZUmEPZYtO6bDo2yebaJRGCChCANs
50IJWDZS1D/NDLkW0tUgdDuqLFLHGFwN9jbHms7o+y5IghY1mP1qBIouWLuE5HjZg3hNUwsf64yK
YGirUJnqIoaE7GSCRraB37wtC2KEZcFiFCfOL6NzvtUoZnadfA+cIt2ptOW+RxllIX5R+I0xoKAL
q6slbIi5H3P3DOu13Q3dYhE4YIdWZk4oCX/0nRFtq0SMoZw+pkQR+spSkJS+f0iVfPHneZsLu361
kWgJmewT18V1Kx4F/rbduPbc8xA7MR7ZM2lW2yr9LGP1PfUb544+z3WlnbfhfjmbX4HRfsRDdPZ7
Edrt2hx8Oi8b2eHwIzcZgBCofAfFo4EP1FWguk1e42bQcRdrzB3F5xYVd1iLPqZ+gZQwQYAj3eXe
E9PvofySE5SmClrpRgzM70gO2TrTBJQZc+MMVny3RtOo3T9h6c4gvmOGAl1177lT9ERmMh79uSW0
DIN4Yxok4DCRIFqC3ZuxLwzJFer7z4BRouPQgQTq2VX6DS7TacG/uaA3rfL+rrcdVNsDPSrQvaHn
i1c5Nd7JtxgseczNwMUUKYtLFZnXrOjlsaficaE+78YJAWyLQgHURX1PUAsAkYh9E+LFq+kY9qH3
F5P1VLzVIwoziyvN7d+Qfa+h5crPCeDXxk05l21C4kg8Q8fbq6tLV8uR8bWoi9dRsEQlyJ/FyEAt
LtKXWTWQphVtGW0he8nJuWYvRvBNQ2uoR6XK6STkc7km74S5dc8mOhaQstPP1UEngIqLSMh39NDb
aw8gKlnV62rhSJQdC1hi19tea4e6gc/678Pb87T4nQ1ofAkPSo+YF/fgm7jt6IPp+geXa+5we5br
AX9jlv3BR+8gRa8VH2BcVBlgLFyNELnCw5ggMd4Uw4msFvMUabaes/gJGkf9ENbFAUoHVZeZsJJl
w/G2mfRBaYV5PFsQE7rxSU1YeJrpq7S6DIKA2xKxoh47T74BX2Sk6o8oaNnemaP2ErEif04G6H1n
+DVhTmtIHgQk4JTYsgIijgcYTgXeazjgEUqgYWZhYkQK4679hHSLsmalYeEMrGimg5R7LfcMPtk1
y+xBX66APMhqNV6QLNvoMadHK/KuxoRInv3ssEvi+iT6gSaQmbClE0er65fnyKhmipP9KHKATk7z
yVKEpMFyr7ZfnLMp/2AMcV/FRIMzvGU+F99L79Im9jcSe+H04T0gPg0neM2pXfsF1GnYKEJ8JCZL
ezGMgjMEez2anuccyeeu9+of3B4upujPTZp2uIRWEnU0GKYuqegM3M3AzgKYBv591hNjWMt3rIPP
TU1cKgXi5zAHOFIZZ1eFQCNJalDaAIjuxlxy0rOsrHVUbCj1OGnF4xAgo19GjSn1mNBxCcnSxGfd
dPfeIixyoiBno+NO66fRMZDi9D1URW98h/u+ReUE+70osvM0DeiHEZY0MAJLtc08SOgbH0v9Ic6z
C+2EextX1rIYaINGuyZRhDE0WsEBtxdIQPlfB6Yf9dnSP3L7GhoaQAoksxJChKxyAi6yJz/tsy5y
wBhr/NBxKh1uz6IGbXPh/0rwxW6bLgcCkSO1vF0cbgLY0ha+ZJFBTp4PLtKzDGXDWYcBn0tIm0bO
PMmam3crR1w3rUCENtSQ9XnMQaJ2tstKpV+WMYN5TFb2fqtnIqnTX+tHKO5sipRP7qd1iMfso7JJ
l0gp+X3Hx66lDwV0Lt6U/3pu8kEJBkWn20u8HZZy5n37ez3Lo007/VSxM+qJ8wybeNdiED+nQYa2
kSxgL2yj9hp3hLITRkozh91mc+r977eL0QLzivSQsbX+22+/EszUv3+7/r+tDGHlgjdiuDT8J7kB
xP32FzveUOoVkvfh9rxUQRt6ctEAmF/BSPqfon0ydXy6ztAe4K4mxIAN84QixqacYj+GjJ9XxGYM
ACU5rcjVs/5gVCMvUr/S2ypye1q11kp+AfumVq9qt5eOPOu94W7FLWbozoEEUOOO9pF5S38so2rv
eyy/5AtTNuJl7LuIeCMnNeiPYqzJNwzViAEOgjJsyuCZSUWJ0NI+KoaEaCB61oQiCOqjgu0qHHTr
SzEbB4shHDi7VFxEEtkXs8XrgY5zgjkGYlXECAj61nN3oDqYjSswGOfb/0OUB3sZMqZZOMCRoizo
zo5B4K2BLtQ1CEfb0lxc6qOuMG7rb6YgtAdld4+gX3+EgATsJqAazRQyz5TD7dHtcDvjRGJ8rQJc
LgIGTjOJsy7yRX78e6ncrhd9kO7Cgll73nYBFXUebkqxVC/2Af944wNy2tVab0lUdbQtIQ9tUhyE
ZD7sye071Qsmybl2gHEMEuCgc+/TKSAKfRjPt4MFPAW5Bpe8p3WRVt34nPPW7G0JwKZvFJHziqWQ
Rvp6TjpKdTZX1XaA9pfNaXJBAlrvTORBWGg4IW+HWp/Pt0cqMdpjz7zUaLWW1blpThskrLE+rPrU
+BzcgbssYU+WjlOzzoP7TZRpD2yWz1tqFujfT4Ruji+NT2N02Aq6yS/UkcsdW731rrP7buPEaXuI
xfptlo63c5LiYTGAZQh9aBIVDoZcwq5Tb+h0rOvsL//5PTTLB0Sb/gkQi3NHitO4WQ2x92s2TESs
2iAb6HQxgT7cfqCc5u4i3X5z+55ZTHedG31Nds+aQTyu3RK7gvGhByQcg+OL0RodLC60TYtQ+n60
reMITAiEVh6aY1uxQEWOujYOPQhnxt06ZfqvqrB85eMLvQU6uC1FktQvWrTMuGoD3klBoXFVM9tS
Y+SpYa+/ggU7c2oNd71nX8auBNtWXIcATTtLP86j5asaTHXnyo4eEg03RMgwSZOWbDi0fGHas3ue
iF1bNpzi5pUlU15H4EgoHBgo2LC2gLWvx6Exsq0c87Bni7XxfONHEyPyHpC9GhXRL1EJgGVoIzxZ
s/MEKiYF91F81AvdHgc4ECnx096pORlI0fjEBvqIa5OuA/Eth6GhxhZ3CZFCe+Umd6Yj68sQEGiJ
dAcfrtmlbE9UzFxzaZOt0IEU/xy8Wboby19NjF7oMDw3VH7wRONWABZemvxCGNQWkG1PDRKTK4Aw
DMk2+UKLlGe/g8h0e4Rsco+u3D0KnMUXFGH534NHZMU2cCjOBu/PvHjJTjkFtDmUpnAh5dlE8ne+
PWr009ujf76hulqe5whBDgTsHHoIP0JICdVfzbD+n5+7/ZbbD9tm8tbRXw8bAdF0tKV7llXalczl
eEgMs0GWjNrlZDGfiVq8ffWfA9xT7+8/KluX1qSjE8xHixJt9s7Q9QWqJX0noU+OHkr451lgfgcU
fGwj6OdUhEvHyTk1It6Qy/iL5orNLyDfrZgOwRQpQCxcMUFNxM0EJ6dgeYwt4yy4cZ5qVtVpYdks
DDunKT+5Wy/OpotJSpWdTvOuKygmzWg62ZJ1rQebhH10CDaWY346SnB5d9+J6fhDdwXKdP9uQfEB
BNiHQ9W9Jhl73MwPvk+ZFihbsCa4qmi3DvdlpH6TmxbBEc3V1ppqRm/tXnYFtFR6mGcryz/M6YrI
iz4GnbTRbf2dIfNPYHPN3uIty9vuM/CYefv9Ppit1zR4tzG3YLuw021vL9+4ZaOQCnoUgROdrqp9
8XwGX2Cb6Zz07LMLDx+VfWhU8qoEhguaGWQMkww2V8X3HIBvZEEsKK2BmywrHq6pTdcBDuod2m1l
+uh36hxBpWHCpl7H4iMpRijX4sFaDB3JWzxUEuhSXUTfol5f7NUe+8uedbA+meVMd6ihWFjV1kzB
CLReifOdtrbZYkOKInTvMu8vui2rq37yAb/gzjD88o4u6TvWYjs76XErXfP+F3cGfIfyITfmM3P8
x7kigyxV783CjC3IX3sGp5xYjLMgxE3la+tFisDLDNRUxRnASnkIArRfbB2arUX01sovG+kuljOo
kIqs+a6u6Bhj3mn3orMvHoti7GwQzJabtV7ui0wy2H/t+qTdjZZ8xAHVcwVH+5YNLjocvK1iFdcm
in70uODSpNlXDY4V8lfqIvmp7SZeocKqbO7zimmO8WjImtQKRt5B/tREu37ITbiEJaakYGMm3on0
sN+jV943UcpIYUx+ItzA2LkfamvkjvaE+xgAGeo/8svibW0SkI0jylhwSim08MOObsRu8MeDScuP
UKyNHdR7x5Z3NAIrtqoIF6MR9hLlpyX2TCHuaJ/bcr7Pvww5HhNsNJHTfs41skfwm9kEGU/Gb61r
vpjuXeQ5v1uUesSYbOj/vcwE27C5yU7NHKSXxXDnneOCM4NlY1642s3L7dHtMAChuCw+a2mh0o96
NTWOhpIts1cVIkL4LqEjb1Itq50DpZisqw3+1gmUYUxsC4SQg9+lT0NzJCC845YMZUiUXPZuG0y6
OON512m9ZEXVPUkQ7dk8zNuUDuMw2Y0mzVIvxpn1Q1F7YEpeJFsh5nB6n0mvgg8T40N7bvVBqom2
VL2kXJ1du09i734AtXOLGhjiqj2baIAZCpU+DQXKhNvB87ynrlgxRfS0jjc3zTrIn3rddvMvdwUT
mONyJCuZHcc41oQgectB1ZGWEwCCsiPq79s354e0K/IzHdca8DEHcoeo0AokvZAoaDAVDUpZmZTb
NNUacuiNm8Y2uR2WXMOZ2c5nwxV88AzoCKF2YPfAbWEJhuKDSRLpJ/prDNS4ajEeTudYHwq2PGfx
Yel6u1+NF7/kLykNfcu7/VBbMDBQGKeUTHmrNYuezRo+gNvDOa2j09zuzSyP9p0ff5dTz59TkBRF
2aX/4vlv9cgwyMbyxr7Is4bLHFPsyaGgFa8rVKtbGu4aFfuZf56XpnMSU9wTtDsx7f3nv7/R/hns
MelmbRGcAEVm+1u3gagWGAIMif7a7dHtgGniruLSpz6CDE+p4h1nT2FaWX9Ydtezcy3fMKMlF+4F
Ji04mky3eIuy0llKw/AuuoSWMMD6Y0v56w5iONMKRNDrWZj3E4chkGtyN9KHeOWCjY35cPMo3A6O
8vZ+ZKTH/vYXwhsnSY+Sh05AKnHMwPE3zDQJkbZ+yw2WRQy1xH2ZXtXu6lawTg8j0mpda1Pqst2A
lr/vOlZUHvLFXGdjTH3w8v+1xs6yhETf9j9n1bz+Kcs/Xffnz/+psvvPf/VvmZ35L9fxyIeQ1DvI
2Fy0o/+W2Yl/WaZjeS7iV89CL4cA7h+ZnevjxvfRatro4LSitKuGXv3v/2XZ/wp8ipkAjZ22gfj2
/5PMTsj/Ll71JcJVxvzCtFwRINz7v2V23tJCup6ckgaYZ2xvHr0b3n+yrf7Ui7cBu/C5smQttquA
OWU08BU7/cXbd24Ho1jowN8Wvdvz2QCk/M+3b9+4fa0cRqwBbLnYouH91/usm89Q3Db+t+d/H/pW
e5J5ABSMHjv9eC4bbAJnTzf3bo9uh+HWBByGdGFqRcak3rmbXcdG+/ZwisjR3t8eNre9u50W69ZE
4M/d3mhDt0FDrybAKzZacDnH2R7s+xstJSxPBZBAXB2bfr1MaPpm8DZnU7Cx3NBOnjYzexGs+uWF
kGyY112zQCYAwozYkklP/NOckYrgfP/WmtAh+8z7NB4sW/woFlfdLzI9O2o2Qu5Z6IMMWqbFYHdh
XaOLF+PjBOVvny/IlBa8WcTetwzFCV8fYjqXY4y8sU0PQsbJEcONzmtLLj3tbZxBERQ/9V631mWZ
Y3AEmOuY8K5Xgswhn5MgOefdIbHRxdiHuVlXev/fGEypsADFNDDl3oipRtdhf4cV8dpN/bpHcIDq
Fj53UbKVNoviaSFoftsx9ob3UeO6DF782ESXstIIYWj6jrNtQ6YwHegIuOkiyBAcabjQ7SSddqlS
Yszo4Fcw7sOpRYeIiXWPxSSt2PMa6pn1/keOKbtM8I3bDKqaiCDGzBrNMFiB0iLuI6sEbf7ka0Co
N92hInspCMc9CvLP0bE/ZNFghx4xx5s4QSJi0muTfsAoVflXu6vno22TLF8a7q5MJETAvH60srZ5
ktnZGVsPrZRB19mtNzEE0JBxRUsqJSLN0iTmnn3rsxd0bag64hUX3zgwrbzEvUe13tJoGqz5h0zw
nLAdxG5p+g37OPfXpH+Lu1zhFryXUdMfmSOhj/PXD/yGSYghanu7UNaXLgcbssj5UZQ0cxMHGy2h
fZr9aH/GvYsB3MI3lHucNhHN+DIp5WEp2gPubXLJ2FPhczq0BeACQ0zP+A9mhHkRIobGrzdlvOyL
zgpn1eNSy/zsGKOW83voGWJMQgc0D7NMaMLufJcYfrGLngKZnRx/3JX+OG7d1nmRyfgr12XMslbA
mAR0fS0bgzGBcliENQaVk7LWHbSMvRlhAbcMmWy9hFTfltJyQatUzdhFDYdBsNFxIdI3c0u0EJSx
bC8cgImNeTHi7LUVFrWFYV7Eemxs+3citW07K5yjWwliQFF/dTZpRzP5alhJgccD8Cboakr2ImFg
teDE2JU6wtwINtJayOybgYgk7fvoDPFF46m1EdkEexZlJX01MuWZ8U+h2TNvruiu++AOICqRQCn9
bI93hOZqcCQphDYBunhX5LQ+8/qpAs9UL2BrJppAECnlftEvrCkre0vNCn+O6eSpsF8L0/3IvKgO
zTBxmKc3xYfbBWwmTDXhUhx9hsXT1bK8P4Pj9UfXdxFItVFJeW0jOsy670i4iqNnjR0iFAYM60CV
U4pLFNAO7ArMpsHVtFFnLsTLj6hDAqc8pKKqDyoA/2zIOT3gj9UNYfN3s5xo7byDe3Gw2FjpkQXk
kNtcGnrw3KjywdX/CduRw8qs6qAQcewicRWmAdJ+bp3HQdi/SSNFxjaA4Zkf5zHp75fcXrZj28an
LnghPCF+6zxtml+S+UjJfmo5xwT0uXDV/nolNU0tiRekER4Gp5IGGwCZaRSfMuNZIeKfMambiQ3W
J0vIe6XfXmBaidTzEkfGQSpWTj3oqh36GbhWYtoUe1tZ1LMRkE/bfbNmBNhgo1DwxTHwEb9EukIZ
6MfQxYwSxpJXsgddp+bk9kjw8Owlm6SZoovCDlxO2JOmxd2Pk/8H5JmNM3XJj0vAdV6fYBVkH7lb
nnAVIs9ti3fH/iI8CWiwoZVTAMIj/KTgdL/8qpTnLBqPRmsO5FrkryQwIRQ1kA8TW53v0ly5QLWK
LeJWLfiLTisdEjH8rpt4PSKXeoMDNe7mjGFlBk4fFV0g95zVDHJZpmrbxIlIS8N7hrC/BYs8MHAy
yVtycHgxmphORFWy7TLBoK/pr7XG1ppZvXOJcGG58mMcmw+rZShtm0PHNtCCH5chtQ7S8tccTD/n
JWRPSniHMT8giqD1okVPqukuVgD3h/CrhQ7pyZPRD8zD08lXA3cZxZCuUAfSP/Hz9qVHu2PNj0a+
RIc2V8fJsQXolLV4NGq09AIbayRktC888LW4woed6qnA50tncklaM1OxVqVPYBvGbfcGliIODWoQ
hHHIiydrOcyASc+RgwqgcwKmeAUyy2abrRaYHAUMrqIn0RTci1Y5RaS/APHJShaNKfty4rHcF5OV
0zlaaB6LQZ6674xRjsG4XOuBgb+/LIh98+++sJHnNcMORwK7k6T8KgPX0M21dl+qxt+V3FTibnlY
svW1dTsS1tx0uRvRU1M2NNvEtOzn2ESKZRAVBPHrwjp9n+B8DfGNvhFKhBRauPdGGo4dFGmjEw9J
2irGqg30OOZ6267skoNru8+GQcaYgwCnhKGvyxc6dyCx4+KSggHwwAFw5bwLzQdgFjcfWpABgW6U
3w4ZhUTWpf7ek881mAFD8wZAXFE+jA50O00jSMESFJpPUGhSQaUPFvAClJrpToAzmDXXwMlY1Ncs
f1J1zZmngo9RUxBq/Nwz+sdDFAs80aXd+OwGnVeh+QkKG7nQRIWJAbpxgyzUmrcQ+yUaTTYkjJKH
8/gXywCgAe/iCGNfhw+48Skhc6XxSXb1KgT9we9IUx4IzAJpinJ6O2sGBPXEcTKMX6z5hDSBiYj7
0QlvvXtmINbWnQKGgq7NPUsTJtoG1oStqRM5jDOZLIfU6Z7KJAOFDp+iRwfhIAARev0mBIiGmR4U
yBKsRNO1z5aeDkw3xEcx0kGPEsB+k8WsLrOegZPEO0PTMlrNzRCaoFFqqoVOJC36CryGwZV3cEFu
JKA3MFiYf8fXmN5fLc3nYP2/TgHEDo8B2oHBxTlmLI1IUT3MFmFqiyZ9mAv8AZUizq2w3Pd6m21r
MgiDiOey69eTlbws6i1Gg4okDpbI7eW44EU4T9TJCwqII5o9YgIhUZpGkraEtLj0mEvN3ijoLW+L
AHqJ0de0F/XQb6GSDofZgMmYQTsZ5MS6Z28qXbvHuocgNB3FBJPSOAZxU4BBT3D8CUaGpeI2ZgTe
O3A2vSatCM1cUQCDuDEQMqlu4YzRh01nKV0pljviSmDKvWHNey56Cz+8Em94DLsQbidcf4axJDlh
sgWlm3lM5hBs7dexV2Hfuu9Mm8S5K71ppwJ7hAwHRaICsLn3/OKDZkN3YDh7XvV8DzkazCFOqRhj
xvhSpP6fKWG9UKK6L1MTH5zMyQyyvs3gybMme00a4k9G3WgjLCKDA4b5PjHWzaqBCwF0aN4GxgoJ
TS+74nIy4/xtDQaTFw5xoAjeqQNVGMj0riqhwWcVxlY5/hmzyIATSNsvQ9gt1Fc/55fbtKkWr7Uv
rVPcW8vZ1psIuzJCNA4OOmvcCkOlyR2V8PASVISRlK+ODdGhFNRgoibsj2CxJ6NxmoPD+NrxRXM0
dMcD4RrzYTpMILS65VQEz7B0vTOBkN55ij9zz19gtawQJpryzbLQttHGNIODAkSZGBZ4Ggz/oHqd
7mCxcbPhoYZejoAgxkzsFCw2nr3rexvlDYHx0IVWfxfP5beGxTbED0TfbLwkSfMyTopwyQGJmYGp
all987QMR7qsxrkjv4vq4S1vyEQ03O6CHZr0HXggRRaKSS3MHUnizoK62RFgY58H9LZJk8/HzmFK
W3pDiieRYT29e+/kVd8Tuo/7nLX870VtT8WTJAViG8xBvsGf0pxlCxwIwEMGAM9bwF1WZuiNHx44
yFNUFyRzC5IJ4yG/y+eepcM1ApYVoChxMXN1+ylU5J63KOolBd+S+Mc2IAVzKOgjJ9kVvVlyXh7J
RMKT0fPriCp/ZbBCmiKK3csABYm+uC750v/g7ryWHMeyLPsrbfOOGmhh1tMPALVwrV9g7hEeUCS0
/vpZ93pUMdI7a2zmdTLTkAAIgnSSAC7O2Xtt0CR2Sl5I7KDKM7QgFkJe2WS0qr2dz+lOyB5PCa/d
labfIhHcRvCs/KLxnqpEY7ygGUSCiZ/5hBKf5mWDnst+dWD8x1mJrXYqD6mu4foEMoyUcA/QjoGQ
pflJOdfYeWaLpg1DascakaQPhyo79dvYfDvnkMn1Ah9d5f6S2aZyoqoxIzB867fDGSkP6txkDzft
9+RUdk990YxYhqzfq8gcPPtG3JdLOQEzVPs5OSgHGodykL6cDe2WC2mz0/Cz0hnptKXSVu+WQf6C
lyQ2nDm0OOpstYtzXvW7xDYpcc3g6PzMhjJCScI+m+0qPlVI3pSqX7XP2HQ1Ih9Vc5dUZ+trDjwu
PfCKszV4IKqjFvXcKFcRNJJNxJgkVhYt5eVNAxKHAiO3lWZ14yGKW6t25Wxm5MsO0RE7zK9/TuS6
U0pZliJfufTEJlVxDnd2mt7lGi34cSqynZHc6uZ54hXD6YdJcSWYOtfapYWQCBe2d1UpUbSOBcyk
8Bw6AhV+PKw07Q4iBaTRrHgZhABgMj2AdAXQEi1RP0U6k/FKhHrK4eJS8z3VMT9mEku4Fau+ZCFS
EBKKq6QWM9qV/XM5UdN+3uSdvjCwZnDaKBjGOuG8kxNlvq3IttvKy9pltd4yROcYms6WulPFZO7K
h7w1vWXmdtViSsx3IiSjlRbqZA0jzfPTmZPvzG8UbjOIyJn+Ww5BBrN6DgoHljWIMVBwXt5vqXwG
oY772BtRW59j2qjx2byRE1LJP9SuuLda3KJ44R4rz6DiaofLBHUAPp5kT4P67PfAhtZ1Q5OTQeka
6tvaUar5GPPLw0BPHibiRPOgpk4D1O4pQ9z9OuZ3CqSNDogCo69oETta8m72aKuak9Xswzm8Ba3n
3JclQwMiaMsYEkCTh9ZN6CWcV+PTz5bmfej1LgVZeg0VdK6FPabT0s5I+mwZRTx0sbG3HARQmcmN
wagX0b7W32bIlG7mda+49AVy3y/KFJl6mZJgqYd4pIyk2GcqlKE8oi6Naj7oXHXcWqb1SdOIzt7Z
22D2mvAEQVoeuD0jsWC8o66/nfP8PQRL94MQqR1FgWe6K8ZdTZbWwkohw+vI5XaDizLWicYrGO0/
Vc+lbzJza4mW1BF0sn5PRuLWanXn2KttscLXg/HDHbxDUn5ow8nYl9dYOsw77kD0RY0nd1UnHuG2
nBGLaS63qc6dL84mKMsRfiggqSCK7Fxf1QORXdzdLuoqrzYZDqEDZM7wEJnpnTW8TwBD3nQTz63a
2suUDiiW53f3+RRp3hVXRcRKWBgeYgseRYuXdiyR+ZdxPh1IoW1WM6E0a2dqvENcZLhwmxZIlTBA
RGdn3cfjriwtSvtlNq0d4xcGg3lrW+mwnhmOcANCZMCpCR+KeWIUqzLASAkqPFZNMy2NFsp27A4f
JyVprq28eY4L1wxiTVxwRbOh89AhULVkHCguwgojSmHRPW8itaHn2hG5SdJ14InTfyaieF0R3QzR
+EGuYiw07W5QJ3bUtZhMQiCTDgaARh0XcCe6Ur2o37ZiohTuwmssDj6vWRnTLAjZ/ABPhLeuUjN6
zDpSqeveGzaRQWKKEEh5YjLp9Q139cPXKl0WXUvdfmwJ6Fld1HJSPOei8i/aCpOauOJUSCyTYtrK
jaQ6reH27ETzibECJmkE6jppCcJiWkCsYRwnJ/rYLCZ8IogTe7L+IMrTiKKCsJODnrDhj5ZzJy09
rQjxeZJ3OgW3NXROQQ6PgGRHfii2pv3UKjdeA+Hennvb2yh26e0RLQVF0VMw9CirhJpOuWXK000Z
8eX1pMoxyvW6DX8eRZFuzQGD7S+MOX8oN1BhybsJWw0aEcJac7Q/+2nU9pOJH8HFfp2HM8kxQ7c8
FXdxlO5iyP479k6nN8we7NlIuXmhepyA5vCNUMtwtFTXacVr9bTjmFg3Ed4EPKh2E5AMEx75tZbg
tYFpOoW+iAlsSpa1O8fXtPtLsL1rrMt7emJ02imyUz4aAKqLU0100xnOTdqb2bLDC3eqdH3rpM5d
FqVYBIjO5PvOxhHbs1ovT3MS46DsCYA+b7hni4C7ITGmraH4NV+BXysTfvcp15dug/urTh9PifEJ
ySbn5ijDGRvF79zHXwOfW2ceubxxE7armlADneIip8d+NVZcogFnhT7fUqYZG1psqU91sV8aVojh
TvQRPXQs1Eon6NPIIul8VsC1ICv7rZF0K8MirpeEGhNAfjc7H6A2t613OpwrpMwzxyq5jM/W4OzS
bFnpY3ZdeXi66UVbi7JBjY8zDO0rn5BCb8zKbJ7diXPYPO/h+ZH/3c2wlJHVMXgFnJtQvW4AoZ4q
ozzoGeRlR0m164LkdQyR/EDd5GDw4dgaPq3K1tEeIC6PMq862tRKT0r6OarUdAevOoz0A7BooI4Y
PAvrczjhmkMD287kjCj7Seiqq1a5p9B/T/oH/ZdSe+mFBlsMY5Fkq1KbLVTaZ+TakdBtN0LB3Qgt
tylU3Rn3DAkyb24EUuPYTueBqnh838wiejDkijdjNckRiuOBOQrlYi8U5KP4oiuhKncItBAqcxO5
uSN05077lMNe909n55HWz5NlNqQbdyZYrPZ0HFDf+Z7QsVNuvqqEsr0TGncrRe0ehw4xLJqOTFIj
aZarWS608SQHuDVA5xTlgqJND66LqMyGWlhyzhLO30OFZ2gUivvMwPRJMw1WOfzVWEkRVlj2na7T
EEh6L8RMTGKmZh9h06NHUWmbnEsaurhn4HuGt1l47IgU9LGoa0uVrokq3AGT8Akg/qUQgHNAER4C
lYBvzNUDYkwDVKHxqXjtT0OPr/QcE02kFCcGxq9RfBPj/UOmCsdcOBZU4V2gcEIBCzuDK3wNvPZB
E04HsgeWjvA+MJCGCYUdQmmxRWCPsGrz1/gjp0uIyCQ/KpNqHc7YKfL0B3eqMcU7fBZtxq8bgbRq
69yylTfY/xC/eVStTGU1npvyoTH5gTjzfQXFg/slIj0jk8g7+O9dy5GGmDyY7ZdUGwbKA8aqFZ6Q
VLpDsImU2EVU4RvBNp5wBcZLEglXSUiZBY+JK9wmtf5SCPdJmhmPZqt/JEZeLqtBpZs+F0+58Kxo
wr2SYGOphZ+lFc4WIh9xz2gPM+VwjC8Rgly/xAoTCk9MiDnmjEkmE24ZT/hmsFwtbAJ4VnE6QalJ
8vdII06rtIi/iJGtkYvbB1p151AYGYSZo4XgZAuvTsIFS3h3knIzCy+PK0w9wt0TY/MpsPvkwvfD
m/PWLaf0JravAGj/ilI0UeSdC1MukB43TekZ5VyNYkZQaSSkCQLQ7kjHEdYjvPCLHOwBCagDdWNP
OJRs4VVShGtp0Dyye3vc/ycsTQ3WJqIDoObjdUqTEobvqJlwjdEcOT3ZFsoPDvYFiHG+RuGZijFP
cdok+1G/RhbYaxxpVfpYcX/m23VZrAuVZkUDld45oTzinnk7k8cV5dYWR7so4IEmMAuyZj3I+8Np
xZjmuoGmXZ9qbAooLdjNEVIxCb1adl9hDdOxiNFZ4/07w+sg3GOh8JGdq9MxfsAEz9lwDyqRDpBw
nTkeu+jjsjoK90yjnN7A8TBYSdpnmggk1GNfSykOAvtU9pVwtpnC42ZgdjthehuF+40L/DnA7Oqs
8IFYiCFKU1fwpq/qOrZhG+OhG1HoKlVVrJCZ/iAkiU9mLu1jlM7bXhxQDTWiUIEfiyQVoyi3A2D+
2ozrRCMcfESAkJ0iXH0N9r5K+PxM4fhzsf4NedgtuS3nV5gjAHbeqG6S94dbEC06huWtI1yESeHQ
DiJ4zRCDxMj4kZAfT/SluuVcs5jH89YWnkQPc6L701lrOX6GUw7dQ0lFyYiIc1I6ATGooLTTdzps
1SoRrkeq99bCxAhZS0ck1sh+4iemjjTscg7pBaCAfHkqwbRmOc4PoKQPplPszsJv6Qrn5SgsmHGp
Ls5Ni4IwjTmpOoBaYFUmxH3P9I12Ue2sTg5OQXDN6FcYrlcjAOhIe6lOFj9N4QSteu2Y0OAcTvm7
+SO1TsaVXvavSod7Ftc16B1MpbNwlyJJsEmlwHFqja4NUaP5xTkGKK/qEC8+9vs2orswcs5Ya8K9
GmNjdc/eBzhwxHC0ggluptrjokdTIWiI0mGBPEfYdIiLXodijHuZOGIYLEU539ZdFpVZQ2fF7VgU
VDnRX1IjlV/kUolaYCWgilAFtHBKLERCec+VrdgZQon9x/Z1qNP/Pp8eS/l0uc0fs3JLOSlEMcHW
OTw0sQuyxa+1WZvp4iG2lxP53Mvi15u4vN4fu/62+dfrTUOpLiNt5lQdpgOoQl5FCsIi8QqDtBDI
l9YIzNqcQQ6T/aA/qrORrJ1IzVdm1P6gKDZturbM1lUBAjlndL0kNPWHPWWbvn+Gv8/V0EiCWERo
EzgKcjh/TedheotPnKZjxzm4emdtFKAZlIe4A/EGIYz7PptXaObgDenLtuvevimkUtdGEfIlljJo
9C/lbExGBG0e8e02qpPuzhb1XmS2yK2/Py735+RUrL/2chKvJjeSE9hB/9zT10qTvJrYLhg5cw2+
bHd5W1/7uiz/3TZ/t85UWhT1DTJYCuiWkJUNlBp9x5xIphOLFxmZXJQiNrnusijXyR3IOTn5u+f+
3a7OXUHQm8F3gXntS9wmycARf+1vcZtUuH1faZQ19xzyITkhpxGi+eVJclk+Ylfc/XTuVqLB646f
NP1qughh4QCzlrPyITmxiBdRKgXXD7u77P3yEnLOUAfji133P/8Cm23+6z9Z/lGUqN6juP22+F/r
z+Lq/fzZ/Kd41r+2+q+/LvKk3zsVVLS/LCzzNmmn2+6znu4+m+7UypeLPgux5f/tg//xKffyMJWf
/+t/vP88J/ki4TSb/Gj/IgNjNIxq69+Lxx7b9/hvnvBbN6ap3j9UBmmuq3IXohsm9LPfujFABf+A
8qVDgFNhkqgm3MffujFTh8Gm2ygCVKHp0kwkZf/UjTn/UPnHUC3NsciAQtn2zz/+N0vy68Pmw/i9
/CdbUkdqhi7sD3SjCm0CqRuSJdswdc82vkEPC8rtcTG509HWyDYGq8Kv0RHWsT9mbenTAhlBuVzO
ft8A+QVlDodk4gaTR1A4MzngFveFXoH0y0GfSmOOirA1IJg3sd2Tz51Pyg0FtmFTd+6hrhX8W6Hp
4nSAUFkoyU0+zaL5NVFhG7N0VdSKLWwlJOOMkcOtlk5F3oHRPQ/dbojT11iZX2I05pyKhmRDKA6X
XQTf+rmDTSC0Rp4J9/5U2Rkl+oySXjJYeL+lS+7s5cW1nFW0wp3v5ax5niETuHMxLCgKcC1EYfL7
CYkoqn59FH/sRj7rj09JbiVXIhFcJ82srYHD9YDfRElEyxiEvcjZkLvUlWnGD1IXK1fJyQWR/Xfr
TCmolY/8IRU2FVLofflM+ZAkbF8W5brLy+RSYyyX/9vs//nV5Y4u+43o3m6npB63lMzLHbfOuBXF
HFXy33OXBxrI91+PXraLrJLS+benXB6WT5GLCJ9jihInlVjbv+xfPooGc0aAJR75Y49fa+UGVuTw
OnI2ccDrVfHXm/32ni6vJ/f17aXkYix+FIpu4uH/199TjviSfLkchy5t1hJsHmoiag65nIK9ZCyA
J517KzF7EmMD+1xRHKuLtVz1tWEuRzf/2uRrH3Lrr43Ew5fFPx7OmphX62gUIAQQs3Krb7uTi//+
4e/vMhJuvNhLUN97QlWZKhVCffHm5JZVpKA69+DDUYwlUfZruRCGSLmR3Fwuzkqc7oY7uVauuOxp
toVjUi5zZcp3cu7yzPw8eKLfxT7lSlfpGL9iOvBrOOJGSSuv5V4P9cZltguhd5012hTy8RHU3qK0
6CIO9FgEp8pY9B2tSxQF/SIzb8+WZeFZYYQSCktBnjQHZ+oVCiUMxWbA3OVM5JDvJgSCfM1q0rDO
p5lRfKKcaslZuTZunb2Z0jWSS3Iinyi3uyz+sUu5Uj4sN7w8T64LdYoZ5N7FGHTxgIHxIThGeCnB
iJB9Uhi4H044txFO+eGpfZPtHjkxmpGTeiFP7bY432nnGt1mgXdFFuWkBIE4JJu4SVXkqV3NZvVQ
WKdpoaOi5Js9j+edbR3qM93jWMShuOLvlnOXiVyX20a5KKBDoarj85hrAywY7gRO7LXxbKYEnPkO
aR1xXeFfjgfEPRETuIfcVc3aQ/LVWhVd/bAPHzzbum0SpE/S0YrtBvDWUCWo32mInalmmC1/hd53
3PeP2czNBp1WP3G1IoC10gHyEFVTIepwoNmuI69btdR2t1r3ZBn9u+HSrT83UbVP8q7cIwaFX+dR
nzmrRojkc74PT/gHyk7dVCLXwgPNhOsW662ca7j73zioZaVDFuZvvLRsYMeTuD2R1e6mdLE7yNnL
yqTHPAV+h4YgR5CcXHy+l3X1pJDzejavvpzF8miCuQlJUtui9UEUKLuESnQNxkJZ27VdLhRMosg3
ztxJAbPD0a5ys193N7rXD18/REN8c5efn5yT66oTwkenJ33h5Kh7MOCntSuOgnKiJWtJT81lWc5V
ejfyYl49bVzjBIWxJ3umBEWJWxfaX57HSITlcuzyENpVvpVB71ENORjTmlD0CcHGcRs6KFqgzua4
+5ptMfV0jb4lOnEFJ8jkLhjkTwTimHQ9DkCBkMhEBImcVN3WHBjB2xDOd23duLvGmEGguDmkWHkv
OM4GAhy0ZRkKmCXAC0ThqGn7ZKNNtzjgpnt65ka8be7HN1oKXejjGcVNMz+hbftVxOvIWFRn/J0w
uILsZ5L62U3Sr8voBc1hSetKhSDysvxhUCjtfbPZ6KRrEERACsnS6RMMf6hOqMA7m9yFfXgVqTfa
tKzMn1343p/FrtM6MLyAUt1pXLRPQ7yolaUav5+NAxSo/IShZd+53PZTBVqkCH6Ll5guwPyp68vU
Irs+3iXDyoq2oIBUJYDdCLu/dwlkMh9t4WjfGsa+j56dT1tUnB8tb1l0y5pApvRY2E8x0S4nwhrx
M/sEhJuEi8fHWt2W6satF01LDCSq5TU67rlrF6Wxbvg4dYW6v+kD2DwlR42sUW9LECEue+XXCCPC
0XNaJS/1uNBmSjZwJa4Rop7zVaziPjxMqJdOa5J+z8RrdtFN2f60+zVZOHs00VXpY1mzEiBsARGy
+WkLyClw3Q0d/xYJUkbNkEtcEKpXEa4aqH8iT3ljvA/RTOd2jQWnzLZ6djg3276C0X4Ve0HTU/lY
noyHxMA+7Z9vJmIxYWPB8Sv89pdO/shL/eQqOE83hLnZoMbWVAaOZ6S2JyLMl2RDJKBfCAMkm+op
3Y/ecriOkoX22B6TBZilqA2A0hY40lvArdvRWJfxllaQVX+2TjCf9lFxxK6nJZsiXNkz9+cf6cw4
ktNk5zfzQfVugUMW9tqt1/G8q52bDCJ9sutnjgtDcDKp8v4Ckmg2x4jf0b70xOdNg0AFdMvfhuX5
V45v3lpwDlP4mY4xAL8gMkhUDcx+PZd7i8Q+0Ew/weDH46LSFy7cll9FfZtnW4xphio+MD4ner5+
2O74dWLFrNytoOggFKayDoofKSyl6L1FDXbEzbgiSZoinEXdKz0m3TL3AhirjrtX2402LtRDeWfB
9jAfPDxs6gaTMALqdhPWi7FZOcX+NC/xttcQylEog+CEjYNdwDzM5LEtx7fxkSZMutEgXFm3rb4d
ULH2/cFqiTFcjWv+zAjSlHWiWrIFWky2vPaZvqHftPvRHxqIgYtBvyN+Awe2SngERbtXNadidp28
oIk05rXd7zSRBhqcXz2DsjDxAuuzdlPWqa8md5QI/ZnAQo7aOt2qCV2DeKGZK0B0zoSFb0E8gE54
meWHmk/EA/MYuycSF0SKzyGtP9rzOovoPmsPnXtN5R+P+5kACDiiP0u03Y9uG1hL4wqbCoZVwvEK
zw/hjoZLQd19zQbAa6Ay/S5Hsrvmtqh4UVCDc+IsCZheqFjb0ccq8J4IyVvwmV/xY3aO3pWxP6/z
TdEgpFlxHXc7H4yNjwMeAwomEN4JsZlGsezbR26caIXhbn+xIMohyjot2013p/8MjWVWb3hrDmEi
5ArBg6nLNe8pbABAHXTDR55PZt9j+YxOzUzWhrc/wb5ahuqq0O9F9gq1Ik7F2nDohwPO/vijS65m
b9F1W+UdtTWNMQJ6FURTV4Tj1riZ0yB5zJ/PR6oy15C2lu0My281O76Optm4jpEDFqR+5Yzhlujj
+2ptQKMcD4p5rCHWYuQpH+GOkqnrKHuctT3GAozit7g6cJcoKuwDH9V3e+M9Q0TyfhRPzh5WPX6S
ZX2fx1Sxt9HtvEcwADp3fPZQzwFRyBcDSFGYQBzL4ElfVAMyzBLXBgg2wk251gVCow7HkqwJRsEc
fYdSeYDF3c0P5kwH/3bgprR599QDLHzQJjFtYosvmSqzb6WrqEYTh5bwHpHIw4QgwEVD2QIL2XUn
TErrvLunuztMr3R9fe4n/SR+xqXp9+1Rj65RMwQqC+rKoOtFQqx7hxjvJDQVB3vc9JxZkh3FZqif
Q3nQlH1DadFdZlwKXb+i64YJnLZVDIwNop8/M0/L+qf7zru8jl8Sc8/esz03NLFBXwTRlR8/2EG1
Hu5ADoAgnluAebibIMOtT0g6lxWqjQ/N8QvSmddUwB/IoKLyutMDxU9XTsCh/sOCefVMZrJ9ky3r
rXlrZKt5BXV5P90AcjLewk2bBjhJHOjuvkO2eaD+LDkdPEUPKcSFe+dqgDPu51S4qBw+j94iDDdI
1qJH88b9WW6iY3T8rJ87aBZXaUul2a/DYMoDCFqPLBDQEOBgu0OJE4QbxCk+zOUAq+/Kuvvhf5bL
7ge+lsWWpo1+Y1zlG/1m4qTAAODRHMQRkz+nzyowevrQz9ZdHwbEK56JYS+X4QPGI/4fn45sClaw
6XEkLLK1AZ76JnSWvU6XfeWm6xYxQEgsok+nMRqDmEgFOEkLWn30QLcnfnHxJsZo/tasy+sE+zdc
qXXU3HG7VPiIEuDzraZlsoMRG1BMBzVb42vIr+adAWhSW3x4fhXMGzgSHVq75y05KMNbCDDzgA5t
49DGuVJ+qE9I/ns4pe8Rh8F5V9xam/Ot+hjtsiN9fjRlsBBD8sOJ9Xks1qR7kMR0674q3Blyxn1G
EFwVwfyBfyEicRfOmB8X2yLgTgs8KVPWJT6W6dtGwCV9YRx8VjnCKBNx9/SoPRD23t/rT81VvshX
/Y11GEHj3GR7OzDg6vqrzgtMPrTAOhiH5qq/gWG9flPALR/mQ3VFGFIVRBtigA9evDxyeJ9nDjYW
R3TBDyI1uPdXMwOEKb9ni8JXfO50DtYqfm23Fu3H92lJqN3urXkHtnyFdZ2kjDWjjwNK6QPmkXmF
hy3IAjRBC8/HIOanR3hwPpssiiPKtZUepDft1kYZ9pBdlQ/KS3JHPNA7ih4/fXB89Vf1NCzLreUT
Q0077jV6Jm7WWnjIwTnFcwog7QgZk18vtBVXjWfOZPx0+IRFE5JEsoBfLChezuHDzXxXHzCGlNvs
StlYC+dgPZD7RJc3X3s3BBGvnFfaekq7gCJXB/NrF+gB5q6AMxQh6ICQXxVjg6yEi8srPbxgHa0Z
lGwJ1vObp/ShPQy/sit33R+qd3yeBZWvF/XXy/kquZuW4a/4Nf953qh8EpxjrL21744etlPEtvf5
fXcEK7Lq3tTH5BawKkQrflYcVIn/oH7myDNITwqmR9HS8x+8j+4NeAX5vfvq9rxx383H+nW64kTI
CdJ8r1/TH2YwXJFUON5n+2yvP9pBf1Pdmo/ZUg34UNf6kWkwL4gR8D9KLI3r06oJ4AXidT/AkQgI
+nkRP7qN8kwXm9MbkgjOcNUbrczuSI+MlajZbrVNfs0lcVd98lstHhGHbud9umoe533EOaZ9LrJl
ceTqlH3K3337nF4jhue/kaNoMe7PfF8pSmjgozvYR0kRlCRHoTnmnvST7nD7zGMcTAndQG3vco/C
R0PwNxcsPiYFa4s/fswf6T1IxzQLQrze/YqEZpP4TNVvMdQ8Kh8QdslFCqzVuMV/wtFyQ5r6ZtyO
fCHT1fizfsWDBaNtxe89fxgYkv9A9QFp5km5njGrRRso112qbRpU40+D8ZKt1S32iy2wRGAuFa1c
Y6cckZgUydK5O39ODO0a9PU/symoAEsgSPXGm+zZBfPoreLb6U5dO9fzoZtus2O9Z0hhjRnHivpa
BNC9N+HNZ3I78FGPOP58bV4MDJV36XVyOz+P8gQozxK4pzipVMBAH4tPVDmcVFTf+uh4YuXjwi04
f3AZ/BiONieCp3ZLfM0Wq4H73l4TvPBxPi2RjWKUzAL3nbn6NX6xDv01oQa86/kQpUFzBzChI4So
8vt751l9rK9pn2fz+nwrxgdv2kf1xlsEIJVYiwr112F+5oLYf8x8jVgPc3Ey5sTGEGE4kkG2APTn
49aadtPyo98wwgM8cWdcIX/3YdQFcRAt62vOpVwm3+YzIWHr5vEEdsQ/XQ9HPtdsowbVUtl3QLev
9V3MEcoQKNDe1O0J4dHBW7qkg/gm3fEAgcYC7RunG3uNQ2utXhWbtl1YD9EzhInFRL0KQggHb7T5
iBfAHtZjzDVtvLUPyEm54KVYpvyxWmqcJNVgXHE39lxxxflwfs6vJI1bP7VX69rl2p2uvKv8udwj
UN/HTeDd6Xh6nCXxIVzS9BuGg9Rh+NE+jhuD03O9HYJ6oey1e3ddrRmhsuf1jbuw7hhTDJ+u+Ouj
HZTfNbimT5AF8+a8aYIq0DbpKr1PbrNba5+vhrsVzhRNEKU5WkdloT/2HJm3HLPhE7VFvkDzE/Bz
jif0aXqf3sub+iG7O1+1h5yzoPPDu44fnHvtuj4F8xbh9fp85d6qy3SRvn4A7rgb9z2Hs7ER/0Kf
iQc/qQP7SX8/3SjWMiVm5LSpGrB4gfIiuGewfBlCBUriv7jxkSuN+kTAtaD+3Ok7eKzLZO1R3t1y
v3CbrrQrhpn8anVSafzTivN0MWzHB1i3W29e5OQZusvZ+VQJ53Cj28ye+BbnduE8tA+ATyO4Jf6E
Jv6huPOeeRMf0ZoBvghV7mS1tWdghWCIgMET90ey7KaIQqQ05cjJ17qGIBAXWpQsOkmYoZzTBLpN
zn1Vo1ytWxVDestdCEUoU5ST5URWoi6Lci4C1Q0+zCDnXlSh5PsBDLfrYq9cDI52nw3zuI2jAZPm
UG6NEllS2zhbbWAs2Cf7RnnrKeaIhjgtlWXV68lmUoto53JUC09RogwbzcFaRn45aPkqxkyIkUdO
uHWxAU5tpclL+rPkXNNgFZqNYaELdmIDW4iRjyAJUgBChSpns1ZNuApgfrNPTbHNY1jQiUsF032M
MHcuZ3DAK6Ju7oq5IhA4N7jhnVP6SZNR3dQmtUHpMdDEKqIy+l0caw3Q4uxDIzzvPOuoioR8oxzR
3RfjKAblZ2xXp+NU2gyDBFKOqhYdATVFZGFlCULHEM34OBdXumFwwq2Ua2q0mxoHKydO3pMRoTG0
iuexB0TVZdM5kIy6lphDatvCkNaNNiUNwWf9A/Qo67qy2uvIDt1QVftzGJ3X0ukiJ9J+JT0vl3Wl
0iWbmrCIKBfoBykqlnpiqSyWi3ICjdQN+oE7MFkHlZNSUSryIkVdFI3ebdudeyzj1GW/arX6DIZE
rxKmQ2yDsSxPwIEE4WeUwuN/zeHlAwYj1snJt0XJBJJPyxRCaiggTW+ai3jcbj4ztflURzegt8oJ
ICPFHKM81woNrmmr6zuvviLLk79LwoAmHPTwaI0RQsF8dQ63A3aJhd4ZnIlMquKl6OKMDZ09OYeS
ej/nBMGn83hTqDaciLCiyniuhH9JQzTSVbW26hW72s06XfSKqjo2ZPvJ0d1u+7UkH8AqgFUdEa//
x0r5vK9lOdsTnJM7JWg3aq4WJ3y9pogMdJb6MSn1Mb0xOS9Xy0lOr3JH4jiGRbGpXLw8WjUhFdee
vPp/bSEf/NqL0dUI8C4P2UN+63YO8vPKQQOtJhqOIdU6Jh5dUIDAE8kqVDbD0bT5eCmno+Mi9tvs
9aWnjUTiWPW68Mzt5TE5FwlPvjvP/A3yCYZdNSpx0uxATipd4UszASXgd+j1hdxIPonqNQBDTbYR
xebw09jya1eXtV/L8gnyqXKn5MlyGZazl/19bSlXXp5+ec7X7r9vPmIVRMnW3397inzBwSHLZKip
aV92c9nu+zv7Y/lv39nlpSsrO6118FlfT5G7/OPd//HXfc3KZ4aXz/iPV/qalRt8/YFex30mtHdE
reL7k+/k334m8pWdBmbI19Z/vPLl7/z2x8jd/rd3cHmJ+W1uzUfadK+NuJJI+guy5fNOTr6t+7b4
d5vQA6Cu9W03mmxaXTaXc5dt5G6LyuYO7LLN5eG/W/f9ZeQuvu32axvAT3ct/bYVkHGkZbIBG6VT
sa5w97biQt6J66189NsiimKai3gS868NXdlVlZt/zcrtC2pNumthXRAv8G0XclFOLrv52uTybv7t
8769sX+7G7nd5ZXk/i7rRtEF+/+bN4VeB/rSv5cM3QsE1H8s3rOiff+LdOjrib+lQ579DxPMChdu
TxKnBNHpn9IhVUiHgP6YhDo6ui24Uv+UDln/8EyTCwoQb81xHAPB0W/pEKoik4hv27FJHbcljer/
QTqkkQz+TTrksQ9dVTUNjZIuBEk8/keyo6c2eRsSC7ZPGYguypgsFlIHgCjruFtGWOxNBJJcaZoX
1wqhT0zhLh2J0TkrN/AiIDJU6hQgKAVNgDtS77lf1zb4UGCOUJeIhpsIIIOTzIsQ9HVYU72e1ZBI
eZL0wHieyCiKlih+qNF4KGbBshJ2fb5r7O7FmBtB3h38usuv4jFfV5V7QxoBI/hiphdGPm1IQB72
KO9VrZ17zyswo89Xgzn+QDrOzacJA0V0wnJyx8Nx4xFqbmUgHc+xcwSIa9ALJBWwTT6MdAYvuclL
BXk37o3Mok7OsMdZErxEdrCFIT89LU/6aB2QRpScTxd4VLjRVvJfaFnWqjnCUF+hFFnOTXdDS5Uy
94m+1UjrLSx+DTEbJycEza1pPkIuXAxd9qQ4qNxzg7/ZCh2ETs3tXJDUlHWVDX9D/zGjTZ9aBkNZ
pd9Vp2zn2tZ9O4BOMcoWAUfnLdxaeWut/qGs8vd2Ad/gvGjwFWsp1zXdYKiVFfNSGetHCGftQiUf
fCb1w+pIsrYT7IeRfSQDkZLq+ISD9NgXVUdw0/locSN+yvgUGgXskZb3N+UJUmiJATAok3iTEfmS
lndtPm7cGUCL1mUATOgluSJKGsLQOxp59ANTQrvRzX4Wp5sssq6tqLvH7b6y2ccq60rKAuB/6Oyo
mDpKWho9nWGCnK5CVOzoiMeP+kyMuLApVyfqrB6R1Mldaf9QR/s4lCeghnwIU4lJcoIqkYJ+WXof
RMPvyWVXg7ILH6xxvon5rvEWFOsh6bcWCnmiuUmEAM2kBUqW0kOdwBuc4sfOGFxkDe0xK4EEl07/
gB2wofrbbbTZyla9g4LeIkym4ctEwZzxU04pm55GY2ETQEbSS3ZA8c6NZB2U5njbxPlpYzXxFcQs
+jzoM4K4z1/ObvmSxXTGcvXJdLLnMitPiB2wt+mO9oSL+MfUH1UvP+oY591MjDrNWfcxIEMgww/W
FvfFYN/NZ3dbxJgXphJcb0SsqH1GyBCFN7ZFlGV+5SiitZlYdzjTqKAUGwsYBFEudYfdZv7f3J3H
duPI1qWfCHfBmyk9RScppUypJlhKB+8RcE//fxG6XazOrh70tCdYAElRJOEiztn723SNshPB2Aap
S1Z2uS86N7FB2fAVCz8KmMhnJSf0OL8FPp0Kg0G03/8SuH8g5pYGWNcmWc8Q9euaXWQO7ranVGws
9ntjBVhx4qHDlkrTu2ZmXQ7WU47QHAclDZNEt342Q0uvYB42QRsfQ6dnuCbxG1ZiLg+j9DCrtftj
WgMMivjmv9VTSielNjupmJIX4+1k+2/qIaF0WkhWkJz/c11bgD8XAufi53P/eLsio/9fEytSm/Sq
p7E34HKRQSG3spafaWsk6Qwwv4IhPYWunBNgNSidnppWxxSTgNEfng66ANFJ0x66CLbbDFlHgUIT
SdxMKwMxNRRiYlirHq7k9N81EqIe5zmjwvf3Q+oVaWtekynxdvfXJ/IV6mWznJwsDm0wTQ4Joa4x
E6IlWiyeuW8Tk6G0ekwp5tRL1KIks/4Y6aD25Tzg77/8r65ODsDxhpZc3IxPed3nO/Xq/dSLhiR9
xqPZYhjj6HaG6kvH4BTHZ2K/jAWOuXlfj1n6Ufv4dcyOy41vvY/Va7gIvBpkWyGL95pHo4NsMvaT
fcJbDa+7T0/jUL2M89xehBmb+ESB6Uq9peipAsI8T44pxeHBXJlxtHxM8fAMDoa0jAzbsFYjuKHa
OTXpdSlArU/z8FIkWrUth8pdhR59P3PJfVrzZnMwo+q1A8QE2EE/a2Bytj1w2S35FNs+7k9ieZsM
YHX+zFQsXN5aXF7C0d7JWNEhurcLZta0v1ZZd8xMHZnS0n00neEdNIJMDtB4vtu4vlc95o1D3A3+
axLQbSCC69DDttjCVyoQXETveGJ+lbHonl09rB7hjAOmJrVO68XLUorkAaroI2GwGsLZvvrmTtm2
mOPnIo3DndbRY6tjN912nv4GU2WhT90gqwm44XYGtKafop7aqxk/tRxd4LhpOlczIiijBIU7lyh4
wgitAZozTuN6XA1RER3tiQqOa4Zg2SgrpdL0gHCpKQ9q2yetxhqCI0AfvTjcxU1LEt6GwcOKLMta
k2JC9n03LlvfFtaqJkeRU0RSIT1vMI55+uBOASBIFeWwiARXmUR7qBKRWoRy9pkqoM19e651c18L
OLsTMjVokVSP1KLnAgxZlyO0fXClIWDq0Bpr1HxrqZFXMQnt32vqsfumt9RftXJCs+PxHkoO9hmi
MJfjNmGscDAw8awA4JmfYjG7rmgDmEiRij5BwwFKHhPTnBxzKS1WC8cAKrhWq6qw41vON9cdSICV
QmyHUQHa0/KoaBmLRGbc4RlqEwwdqpiILgp5erIIIukgn6vKpK62tZGEwzSrf9jRgnnJhX8gQZsc
kfwMeVgis81nbz6Mi//JHqpkLTBIB2et9uui/DiqaOjUhbtv6AiovSxTL/iF68Mg5zv3vayKh52a
CMmFeiKfs18OBcGtEhreC5p/1DfVE0sj5nVfU9pW+12pDNVC5X2ox4imZ/QStm60K9zmVe1725BF
CLWKsZHVSOvewhLHPNRXEnmS711U9xisQnuTRSVNRfmLKqCKWvQe8FABzp0zl59RLdTvHaWdsXcm
1CwKMPz34hO88/emelY9trjvTZX2Rx8RMWUKaUdRh5tay4qWkFOg3p8pHfeAjvsxeD8Qvdw+6lIR
OGg6Jc8o929ZWS07VfS9V34dpQj/jLVJ8C3mSfNrlArFz333eY4qm5VaTUrUd2Y2b+47zlMz0X/b
h3iCGMF74qD2zWeY0+eZ+7nupPUPL0X+pnbMfRepPfbHY14ZDLD5y2x9P1uVftNV+06dzeoZU0MZ
00CJUkXez5P3XvT9LAUng1ccGfah4suJ1FSnjDqVFH9Krd0fMyJj73UmKFVJ8u5CBFwCbYnXTftO
YhZsCQpSz32+QD5WRQhNYU96GyUF1SUq15PyULX2x2NaS6iOxtgdtZy/yHtjT382J0AaC2B7CpJl
b6oLB8CkzzyiMoiN7RK0f92L9/c9WijVvtquk9I9dHDd1SmoTsmqi2PsZ5HBldLJfPAAQ3RoVaFE
7cLlGowgstW6Jfll45KGa3VKuh14TANb7Fadpq6qSKgX1sB5SENs6RlQr8c/SvVEna1qEfoJZZhW
crYzkTEDkdXcwLEZMKo9/Y/tzncRYOXgdj4ziD738N8yXV0FExUDgtasT3cqNUntYVX6VptqTS3U
E+oxYgbpszbwPP/G3eQK1qCunJ+ryIDfyyCKad929i6QN5lCfhkMdRV9Z/UVJpCEfDH1nBm1C/xA
XjEZjI8OalU95f39t2ozMnV0YKarfR9q4Gjfwz4r9hgigLrL0qVauy/+7THizRli3l8DYIqC77+9
xcRcZVss8W/1NkDB+TtQfCfHwTv4jz/7t7/94zEwhSTldhaHo/ys6llssh/e6IxkFPJQNfVrtyP6
xWj7n8Yob0dEjcOfi7gBqQU0w+bh/tiYypPN1LWd3prefhrJONFEsbdcCc5QfxHNNAKQ6/A26o//
7W3UE//4G0CZWye1zqX88jE6ciOml6Ze9fl2n68daqlz9/k1DGvI9up5tXDl5/18dlhAI5OVfgDW
TEOlk0aR2tDp8vUxuvDOreftILAQH4gW6R9cqfVOYnA+Zlnu/+Tvg1nluttXRvawfLk76Ro1SlAW
vSgs3lrgkttQ9TziPtyR4wMFgZZHWNNIb4skLM+zhsH3j5Kd2vxH4S8NCoPLBZb+P42pavvTeerP
/ZPt6/1utMTPwq7JGpF9P2UCUo4dtfnpEUrLV9/DtjUzwdvY8soz6FHJzxY+qO+iHrpbA6PUcPdD
ke/7wJnqgzI/KqMjUMRs6wd1/OnXjKTVFEQ1ZlHl0tTTPFuLqZyRASVc+2KJ+ILc0IFPYa3ri5iE
pQ3OEPoeuf7ujIu9hYvFhVgu1JrhDBs76eC2yEuvQpCrtdYlVtoI6SrLC7cKY0BgziFIhhIuSQl5
G23oArNJRF3vEHx992QVpmNzlQzf+mEZ6RzJweIiR4Ofa7oTPcTaaiwsJIDKw+xLc7Naw/wcgMkW
l7RxYnNrXkKJt1FfXC1cQd4cWCixquWgoih1vrcuBxQVc3k6/njVEGOGxSZVhP4YgBrMeVCFI1Bw
R556pDU/EgM87dSBEyibiTKfqFWIczhO7PDcwFol55kCuk49a16rVVWRLU19RjCYHu7uY7WGN5b7
wv1BfYB3JlrUvsrMdV+Qt+rtF4JW7w8pnxio5mhNFholEpswoEnTntS7KVO0WrsvlN+5N7pvoohQ
GioIkLp3qVV3KvjhbYQuVjs4hCAwGTuFQyQOMXnYjhyDq4Vy3MZOvLGIUD7oGXGMFFJ4VqssJgcw
4j795JKy5AcFVmO17SjXcdxbgp1rfZjkyZVFNDMYUJg8uUioEeoA0aPfFPuarUmZk7c2keaWTXJs
6nJ6gI00Pei6DRnhvl1EDQST2gdgTGgbKdDjQ+XDR4WxGaMxVY8mScKHc8ofpYTVhcE8kGvEQm3+
H4+h/9eCsSPM6DwAJrk1QzFeRdgihTC3jHMoFKHNCzI73C2QR9a9q30ZfMCAiR56uxgz6donAgZz
SIFqGNLabtYXUEK6vzwaxTM2C+9A9Msmr5sv5H77p3SqXhYyew8dYHLwO+67aczxeYQU0FYLgY3C
qM55BFfOvzDcTqGt6NZpMuCIph4nRBRvR9Ck28QgG9e3HgOquV/9xM6O2VCXm26AWwyZnipMb6FJ
BTSZUaiE8xsS6LSAb5kTtBZef6rH4TxYbngYYd5q1ejskkifNourXYTH9GPu0ubgenG01kYLDdzU
WUc6hkQrGYg3g67c2zNHtNu4AtyPOAQRUOOocZxr5C3nNBEapeD522gF1nr0xnkNLBS9pkaPxnR0
4wi88UZlqznBSm5Oak1kza/Oop3tNF0NAkgNcgE4ZtoUbyLqnOulRuHdiBYviwNhsIw8IpVCEqnI
dE+uObEuK9KIq12RIvu3A2gydnWACB0dyra9LoN343I2vlgi8cm6yYu14QUkJpf6SI7lWNwwyBGr
0soySNSB3NGbdetNOyB14mz6JelatRg2lm2inq2SCtiuf7HKlsjaBiVqTG0GEkpOqfAJO9xLHliE
sHrJFs66cyss8QNUB5hnc9xSat0LQGkrW7AI+7ggmzLY2uHwszKwUuAc95ex3jSh9eKUxXRBvpDi
J5lfJ92MyXcrZbwmAMM6XvxtCkGgsqcWpbqRr1sq63Oqf3c7irjl8LOOQmNVLzoV/uCwTDLuyUUq
2Nlo4qwREpylUwnO0+fGNdq91cT9LuxI0yqdSX8CEysznUAq6QC/C9jAO587xTpDZDz0kbnKA2c7
UARfTw1IJUcDG66ZAp4lNNdKh5IDpgQR2Bwho2Hov7MAKOF4MOH6INVZxuTngCIcdSvkST4GcCfd
iGIshtQ4daP0iLUB1+IV1cWyNBkNxz+uJUArn434OmngpN0E54VpgWLrBc2MxG9+EaLFeNMi5Shj
grnyudWKDOFdK4kmE0w7KhDoaK2+P0SlsQ8dpEBWldMKT4yt1XTBZuIAJUXRv4W6xCu42RlI8kHP
6wLJQ/Mdx2kF683qN/9fN91M0sRxyf/fm2639ldUlf9st/33T/6XU9+g3+aCkLWw3f/h1Dft/ziu
47iebrifjbO/223uf0zabw4eetP0HBpr93ab8Z8goD3nWb5re+RvBv8vTn0jcOnc/W9OfYfkGddz
uCiZFuxeU7bj/tFuyzoBMlMEyWMZ/gXaF3+qkt7ky7TuxvkwYw4LK4GXqwkflgBLid1mr/6U/Ix0
NHxcmtGhynHEfeHLQSnZHufJBYJII+LxPrRsLer7ZMRgspfiE3Xrn/ra2xmTdoHbaiImY1F5cHeX
IiVRuGq31HOh7htGRQHUGlFDuu7enZA7wsDydl02oH7uiuwgLG70FqiaXAsfGwAPu94KvpY+ZeMF
8JAbeo9uQJr2OD9ynqEPpNQZ9vbVmHz/THrexRFZe6Qd8D1xcTiFi3aK7JEGnDYSxqqmumokpMbQ
9zGRa05fud1Em6Zyb9ZQ1nuH+NFs0LMTvuQSdVv3E/TkDz223Icp9+dtJWOVEpmGZfuTsRoHyDFt
KHalMTqnWi6CYbJA0XyMBPtBfaeR0tqkGkR8G410GDmWs+RC5eOoTbWGHO9lyvrsc3xXgh889B5X
siaKTtnSkTIhyFMoB6CDcgaqvkPguu5hZgLTZ360EAlA/Uznv62gJ+UEGvTJFnrDy2il5zTWc+4d
XP/mCk+f2WYenYXY2QjdvCU2+nLN3qlcMEPDA6dHZg6EKMa6Oeh0XAzyDnFFGxjz5LgasVsU+t2+
dKTB2uiZETrCNSEseS1UVMvcePCy2ck+kTORt6cIahytAPuvHJmq4egfe+K+d6oks/EGi9+WTbug
nkN8XtiuDB/nRNuX4kEtpslut37l/NK9ihGcGDuIjcSrqtmBK08GtXZfqDmCmVchowNnZ8npgFqo
L/THppontAt379Ykdu+T85DJQsLn6jKZj2Oewb00zHdbSvDUPEGt3TcNOXdYPBzBJFqs1Z6upPFY
rd0X6mBQm8s8NRvDwZaozkh1MnpqjB/LAKTPgb48Q8fUebOKxNreZSfq91OL+2NW7OnHDHu9LLiq
kTeB0hRC1XBc4YbUM/kyhhsmoSmUNWYt99G9ymNT5/lnSFtHMCiOlBj7qpwctmqya8gy1T+282zn
yjlnp+r0si4S4ylfgJR9RBk2zH6oULlD+14VGXm9lm8sNNlYqE21QOvE8COqAbg676lRHAwj3NdD
SaINk9qNP1XVKjBl2WySEZ4+yjW6ZiXdpXLqT+0YfvOraSsqGsEeoz14TtbL7EMzH9UsSXnpITlT
9H34N3P93RCtvNBBVxmkquh7wr7Ao8rf3ww7c1+kyYUbBKBN7NdZH1Unt8Aww2wq2oJIX/jeLHRN
m2HIj5jV7OktKSBEJxrhhfbyyi9LyziySWoILRYDaLaHmRN+F8bOW931cIA9+8VPrWKnPnMjNTsx
JNXV5JrFZpLnknqC1lnRvHk6IdzzyFjpaozpyzz3C2c0QQPZ8tQFDXmWo419aeiu6TJ971vNXlsa
GER9OCdRi7icO93aNMOfpCvkx6WpDdImQDKG7Zfc15NDlImvOjGJgU9kkVkGH0UNZ3MZi6cAJ06b
PySFfh6LJN+VDa9oEkYwS7VsxJjS9p3zS+175d6fpvdpJI5hyt4jG4SwNZElRXz6gjVq2eSmPBSm
6UboIulDQn8PicraVkaBWUWIK8TzaFeRaUgoA7yHZEgQdvDtEEPWePVmEMalOdyyuDznzHq4RAzJ
2Yb9h1K1cCLyhrGO6Wa9nBJHI2vFJlqxN3ErT1/8GJP86CA50MHDrMaU2KNZcH9z/OnQOECrpey3
9qFht1PcnYJs/joBCF7PKTleWNB/ZpaNKdcXPzQ9sh+YEnhby8cgMHXdsm4Gsjm1mDnl8JosTbav
0/mmpX5/RE097JKJ5ndNNhi2j/hmWal18jqnOJYZCRhgFiPA5uuyKFzCt7J95yBwSE0b7DeoWK0N
LIIIm2HtTF1DXBR6BwseK5UDIN7ReKsirF6OTWyNZZPT1ibh2p+WdD1Aw98IS2jrPPUNruGVhVPM
snZA4S2CeLJfs7HgLAvmF5HPNziD40suE5AWS9v1lUVQOn56orrxULmQBQLDFAczJQKpqXlT6HeP
/UJUKjt+Opllpl2nOeaPo5/xnLtXP9dyJhK12Jch1oG6n7aZlxo7o7L/qlKyUsZFeygtAKCx20eP
c44atvf13ULyuaa12lW4cHui0acbXOC2HZxs+jKmbbdzbDFvoiLAcyyMi1879aaA08hdRG++58Sw
4OPkcyWWyHdmTN6l71vfcMbE4lQFes1030QMMWx0PfmZRbGg7BMuq9hjCorfzJgbMpC4nx8QPNDi
LOP3jsQcnE+jBzq6MY5aSWijlQewJJm28mF+whVLQZAzRTWsdWcvP43SevSK8KmsERDl/KauXv3V
B927D2qYYKXLWBFc63HeZmaD9zeNrqMV+wczZ+IuT9U44+yM4xibWCjOXWE4r4sXaru5CgnjjrSj
W9avGQIeeswPop2MnWtrCKh0jAdp2mzQEa0rYcdfgcz/gGTI7USPjI2vO9oV56YoqhRQtss5adBU
JVsn3zrSUUrwxmOwmNp2CBw88cP4IyptCEN5mB6W3MnW/TF2jW9jp5ubWrPfJ5c7lheYtJtf+ySn
C6jZv7PWc57K9qWlxFAH0bT16BofW0wQG8al+OuqgY8LA7azaHmHTkbSDKp4Iq4ezSz4wgd9TJJI
0KUYm0tKTnYyR8eucH+ls/W21JGJyUw/W3oIIV8fCG2AQpLE9lUYjC0Hl4pOX2ABbQtduxTh2K18
cvR0q/ldVxTS2kEnlDfHgEUMCCAIiy5fYTZbJrDfJye8pVrQ7Ca9uSThksJCAG0J4fjci+lqEaK3
FmX2ZMJ/bHVKnd3Qv2CwtLr4BtezPcUuE1evwGdDOe84ZoNBIGu3cKgk+DT90YGvEEUEoDfGtqnR
lAxTR5L0IjZ4PSssV66LbYcYdOPgdnC2MqFdfMf6cJy/rDkJTySbE7OFlwXcMgy/BhdQkWWP2DIo
OwASpLSwI1zo+yCyfIeA4WMpu10syrc4ShiJLzYkuJhMAC/4FvsQ8QSZvw9UhhD0jeIgalggU0aX
yw5w32rNT5JL+yM/RL7W0luNkTOotfZx8VHVaOvYS51L7iZQv2tuRxqIJU3O0MdqQvSSRwQmTAn5
bag6TO7Yp9kYt1yexJV7KQFc4hHOB+jZMEFngYdQAAFbj1QDSA5LqoNH6WHO9QHPcrULZT5sPFol
kxM5PlHbak11SNXmSLZQN2sMyaQCRC1Ug/6+yS0R41FXfp1smCBDUaZbFs5KH1NAG1K5oBaqX/rH
ZiUmJDDTQ2ky3rO4m2yaZf5iWa2+GlKUb+3YJSdPeP6mbjBLqUZYPUQ5syQYm8gUgTxAZp/K/NWi
QLGjlgUTJKM33Rh1uxN5/COSFXLVZr53ndNpYgTsMwyC5B1uCglU9Gyso2aXQO+IzZ5rKEaWXC4o
nGf7JE7OSqqAUOojizTY9WZxTEYEM+rhlnSlyDOHQwFfxaqamZzaBd2jXCQ6cRuOVcjDS5ZXffPn
TLlo66viqiGpX4P+cDeKqDXlIDEh7Mtp3eWPDl8hrSSBSzyQ8seojKWeghItS+mXCfJwplTjSVtM
zShR8ujUqiXNPfc0C0NiiMKdas2OWZ/oa2Vt4doFX0RnYCjGfT5h9Jg7EvUS2/jiWNXXMM+GA3cR
jO2TjjV8aC6LTZafHWG4tPxHrag4uCtDu6Ve8pOoBizyI/zYuRMVnRsoMWGfTldfLsK4/7XkJFbk
jjc/oHwkJLFlfrRQLxw3+UCiENzhv5KS4ZPh/iAVr97aMyE8BWWiNZ1xDNJJ1eznsXBvxjAfwpLx
AialDxh5Dj2i8CGPk+haBtBtB7jTq0xDBOe6IxrC1vyYmHJ5Y1c9n7k11F8IdCXLqf1m9Gn04vqa
t+prXIzMxgn9JvP5Feh89uCaycqwh99zHlaX3ujhn+Q1fm05X9Qt097aDiWwwDPaGzzs9ja6DuNP
vRL7NnVOHHk+11UumW4CbAvXKi3ExCUIy9bi6WIGswwmvdBKubIjggO+kPTRNn5ZgJWudnNMy4V2
c1y7G6tMISxzi181i1vAYPLwxwc4Ips6mcEOxyPg8HA9oLnddFirngpB8decmsswFsz/OWCIryHd
s25M0DPetKWHVxA1WbSkTlOYL+32SiZPdxUVkBFI09zPpyS9dG7s7/SxRXBC0SCIwj0cjGbpLz3Q
oMM026Qa+BRHqcKiJmUmU3R8dMeK1nbAJTgKyHlmfL+uO305oaI4oszSX2ZvAfOSw+B3q+5ng0Zs
l8JvPmgjIqshtomBjxNCUQbOcmN+HAPvzfNtkOMTCUgyc3N0nKcUpDKKzemDGKG/tHK2Hvu5Ga4l
Tq/SK7WLA5RqHwjCM4kN2lc25vmZOdaThZs6mZ1pUzBq2TN8uA5GmZ9KZ2A8B9aXvI7tTMbtarRk
5TvjSpVycoEENZobtXLXS2590p+dWdjX1NSAd2TzwZ6KH71luRRr4c7EwLSvpp9H61Lk0xPxOeVh
4CY9smDWPJ+9yXzQGVFshxKcwdIaxrHN32ZiE64GirFV7kxg44V0XI8hSQddipOObwSlu/M4uGoY
2rGPrb7h0ySM4EsuM/tukVLrDOzI3AbVNmPCalJ0OIgm/Va5TGSXrD+7CPey8MmO9OeGKs2Bty23
DT1f7vLEP2itty+rDPREM26NjNgAM0GXm4RYOcPJ2s6F/eAZ3VOmT+O5pTtwVmtMUUwq/qm+cd22
3JOXJENhUhRiRbRG0EoaIYG8Whzlmzl/HlIM6kaop6choAakVSmAuQH1I5FdO7tKsMenDdoKF30b
cTBhOg5bvcGEbrrBg1007hf8a/GzEU2rb03mEG1e/cj9XN9nco6jRelNBLcJATeBncMrMW76s16+
i57zq6pAwg2Ffh3cit5PCWGobL8b+tKtbbftd2Wge+DXi+U4dlBnzEEwJhuN/NblUXHz6zi75t33
UZdhmuSvHQHXRS/1Ej1oOdyfpuUt8rT6ORrnfMDKG4EWXhctcAqJLLzqtrNPhxliRtv0p6rvP8C5
W2eSuxbiu1p7kxoOezXHHECtQxycSkNT6M07QdTiWi/dr1lbDQfHTr+IHsOeETvVUdjGi7rQdkv3
HDnUNbTIGa9GWjC9n8nrktLeHrK7XhUkpenkwy0ixl/vG492MkYX4Zg7q+qKx9jSr7SR37vQaB9K
f3ry/ABYtsza6IlkFrWDgr4vRkJeqUIAu9MAw0z1zvOCVy40+dGYzSNT4B+102LrjALwXC6dGAh7
3v64BGWzTT0agdVoop0lIjP3u5rRCt54k2skR8wbEfRkosFoSTrTuCVZYOzTbED0bXsuYmQgbxT1
iw2hr5CPzPY2LaN4ltXUCTVL6v3o3RFCiLvlnOoOBFrhp6wSeQxX+6j8bo+6zukwHAjINVCqfGeI
QW+ynDHTOs4KmWdJELCPa1rQMimzhhithBB6BN1B7v1KGba/wmyn484sMtY092I4D3FdNIe5nD+w
1TrSKsHJQxQK8ssGQSpK/tfsUgTOMU3c/DpklfPE8HrADYcgPhn7EB/mhIXDDH53SwojxYVi0/qE
DXrgCclcCH0sZQywhVG+NEBU5mXWyJiEWeZMpr/rC9feTknSrTuTAewimYLK4NqMLZm6yJnVUIzU
B2hfDkgFUXVf+9wn67atDIRH1mvDddruRQnEQ9B2rKU3WUTZhlvZeYiS6OyM0ylL6MeGDNb7nrq1
E/rkFSzOZTEdg6KPtsmSBSGPyH9MLRkWhKM/e735NXfN/mRp9ilIRf8Q5yZG+AV2PaEiR99Jwxeh
C5IWxw97XOLTCHEWAqgBkidLituwoKaJAvtCgBKDetNnzBm3G90AXugFp1Kv2ovRXeuh8hj4hrQg
/WH+EpHpRKrneKAUZa/MwBu2VQdrKE7y+Jo7jL09e8l2AdPXJoFuZBA7IOrid6unUbrySXt12hqd
c028V4NCPXHDHh9D+LLMpLAkBqrPzE7jS+DBiAeQCXRuIYHD0+LjwvCHwJ+AWav5hZnU72HRp7PX
YWZgxijDdszfQQ9Whp4K9K1yq89asomywuaeUdHD6il0CNOxtjWxBichtF3QtgQrGH752ur6dBNW
eHPtjz5NxTdbkNNVLbAPer/74Wd5bKy4Sl411DmHoHTABHTzziKJ6alpcQ9pTulzhbHDvZO16Mrq
lvJnZzyX3OiipgjO0RB/m/MAHUjjJHA/WXhhhTeaSOdusLH2c5/RL0yOuB9OebWNkYWvKpFr58jR
yXuCCXkooBTXhk2lSx6wVmsCCyVy0K2nix3A3crK+k1v/PaMoT4+eXz6SfOqtXALczNQNjvkS/hR
RDVQKk7EZPC5yBJt9qw1I0g2LfqShsSaEnC7KUr6H+RqMgHt/GrvQD1Mgh5cT4HvJ2dquyVC2Vn3
3Gi2cdhOtCzsCPvPYB1GgtNOcYtOgdu8tgl7y7wk8r90VG4RXC3cSCsG8z5ZyllBKk8rc7Ms+N0k
lJHH5NOsYfrQiAeU+ZVbBluQq/baHzrzECeMULOmuvrRdcpb59RmbbgiCooM1Sx/MjTgg8HIDvCC
3tmMEYStQQTcAJhig87SxDEhLziOQCFRmNiPdqAdhsbsTtZY9ju7Q50MvSqlFeTRkHerH6bDoMgY
/H4fak54daXOO28M2uc0cq0RY9i4dMk2WXxKx+YAUqfyma9VbbuhBjlsvFEjdrLUSoI5+AmMGI2J
YcxXrQnBlYX6yasZBzM9G7gTLWWyg0zqH3q3OJPx2j4Zurke65rL7ehQ6vpLswOSKPzqRc/T5eBE
lvaQYm4ZZrO/EHX2PuSLwVU2onQx2VQUC7GYO8bKFEi77M1upmXvFIt1JoUt2Ddz8b0vMuArc+CR
RayDLmtKOidWeU5cBhch5dUNXfT0RKroziBJmdI3bPFj5tU6HiSaTlV6454cnfw+zC+kHsLlz6or
7eSdxTfb11PCxNCJnukZexeyDbkqvyVlMp79rK8JvALOZZNk8ZB7AZO0Snt20tQ7qYXfEuAbaG1K
xohd3Jy6znb2CJ/GjySqrfDbfTJ63sVM3PLC18awot3s1H13HAiQodzqvfSdiOn2xKSe8JaJa8Fo
ud8KTyuvjSBuFQDBcx1NLXBDYBszc9atl2F5MefxuZSLKei2eSmeg4GZajml7a2xv9ZeIE62U4FB
wdJy1kgpWi8Nys8sT1FuJEZ6rIJsBBdpPJqxNn3Rl5hjfV6ATkEA3WO/RCbAjlvHXU1AkUiBcer2
rnZoWA5Lm+wTn7FrwLULbUeYPmTFcps6zl/y47/bQ5McsOL41zJq1uQlJZcA3D5cTAPcRyp+jJNj
P6UchgG35C9DCI4s169aVBlX5rzHRfeY1LkZHEZIkCAt7crpboEhw1JqTweaJm4UCJvTGCUz9W0b
8FXJsNGhcJvPgbhgB2w0i5sBU1MYINmmzJz2WBdchItc6y/BxIyFitOj33MQWUObMcw8i7ZsLh6l
w8QZTeQ/1svomKe6bfy9lkbJkVynAr9iT/OkCTKEJ8Nt8YBq5pQDuywgBi2okmNRlNRphnk12lW8
wgm+6ozZhnNJdNfMxXM9FbR4ejNFY1IR+uK41cD1I+C8HtzfRF3/0lO32Qel/z2e0QJ1Q3Gt+hzr
TtqJdRM2Yuu0y7W1KoJKEIOsY4rTq5r+8H6epn5v59zqU6ZNWFDIvBBlU+8Srd77jWdsYmIPvhZO
exaaax0tj37zMnv1fi7wK+r5GJ+cvH/WfVGvh6rns04M02tfvNRh4J8p4L5EBvcS3A70ehMwk64g
QRYaU9fUR3d2rCNzbg4OwextxnldONR2jaVB5mIW4OMa/6mfKE+NThavNE2zN3OHpgqiMIHbRvfL
iqbqVDYeMUwOCkRAnZbOTaYT3bfSrd71uerX4Tx+CMHI1p9SxNd8D+E3zt5avG9jXHIAJ1F+GA3x
CkpXbGNwPrTdbkv41Z3saDeQbMklEJtmHNC59Wg8PZDc+FJnJ8PWpzfb4b4ztnax0xzx8NnLlw4A
1fy79/3UmnosCsVL3JTljmouxd5C1pJq2Y0VRMeIkNYo3sH1guZtTfOp3GiByLkSIGFSZgOj1Is1
scJoENR2CoqYphWRqwth43OAd8Vy+3BDPjLDdxvub0rO2zaxk2Hl69FTRHYi1gi0rqp5rMzmjKGA
xLSAdQmmOvV6ARzXF5RltUPQ3tIWqUIkpaejFPbpeUD4UQQf9X+4O7PmtpE2S/+VjrlHDfZlYqYv
uIqk9sWWdYOwZRn7ltjx6+fJlMt0adw9/d12RBUMEOAqEsh833Oe07rGeIzMEsouiXwrpdVTizhP
r8OO5CWNUs2xnfHB2BNf7oIu1inEq0c8nnnHj0WsBrf55CwolHo7QQTEXKY6pbkRrWn6FxvCMilj
uEZdn2Z+IR7ezENuAbuKSPtYK8GoCsIJFq685oKDijrok5Fq9SpKixbtE5e/UIpLk5jgaKYg4XtI
i3o7KstEpaaoTbXQLDPdkWD09KEPHVqMkqQs0ZnC8ajeuVqrpJDxvKnWvBoDl0AUt2J6yChYChnV
mv9rTW3GStxomo9L11zHjUxFrido4tGQb2cZhD3KRYCgcZVbmrMZVMS7XDgyE3sRQPRkOv3iM98D
csdqLeMs1UJtLiaD0TSFeWoX0+XgZ/MJ16POOIAPQ762RdY0qedLGQbMekQKGWdnquo0jelWMOBN
LcG8D3JzW+vPJKJp+MKpnGo6C0IQqZcyBgHa7Tmf+iCNd4LO8rEw8UCqtUyu4bZ1dm2X3qibaCRC
NPI+dfKdVAnZ9WoBTSbejAMBO0ruquQykesfC8yOVN9qlKNu823wKZqVbjSs8m5GKPNrMVjVZW8i
bhviDNWIg6TTVRVhmoNk61hpdqFhgX1XL0/2re3j5vxvrusyLYRO/4muixrpP1Vd6g4/VV2+/pdj
2AFpiVxdDSZ+6LN+QhR8+y/f8Ez2MnU0dcswzxAFpFsepITAMjyXfxxCU/7OX/H/sgJ0YD5tT9fw
DKgM/wJEwf6QvmJ7ARd403E8vHyGaftS8/WbpiskiGCImdYcyjjfUBGcb0IErnQ22xXGOuebhdkt
9b/5g3GPeRcvXmBnm6H1n5vAL2l72pCYRwJFhT0cmmhe1YL9fI/ovfjDbV4VzCbGCUG/58Eo8FFV
B+KuNlyurQPwLWOkz76QLLDB9ornIw4OS8qF2czWc44j0dG/ZBkgcw+uw6p9hKydzwteZANU59Ka
R6Olaf7bX+9PkTR/+EhMnc+cT8W0XFf+WX7/SILeF6ExwhJaNC+4iMzEWke5dp1TF95XGpz70jRX
DODCLWO6az2KL/DuvmiANDZpXWwEpdiLrgYC2AcMutLoMqj1Yd0iSqAg6+78gdF0FLjPVETrw3/+
2umJBf8U6cHkQJtn2GgCSUxzbQtox++vPoxN6Gx90hxCnAUFqtl1bRV3xeTqMp642s+LcVOOn8vE
6/DLNoBZPWwntvA/V6kGol9ESAqi3F2PFA7WZMJuXbR9PamRxEhz+ZIC0xYwQsFZpq69jWVqzary
o3UVxROgqJzKNcXTIl32hrmQp97gn9fEW+GAQq3D7tTkQBSBHnCtij7b5nKV4QClNO4/m0P05NWd
DVvMOOgLfo7BPRgyT9v1b6OYcXZb9/0uCbKnhVIgrgsNqluhhQGo/YVwnnZLH46ZPTWyjLxZyGff
RKy6+cPrDPOmIR654H7rMb7xNUNs20gDC+0OwcrtvpsxEm8ZpOGn4XyI8ogarUnSne1+bkYkxUYL
X6LKAKVqn+qmAwJqaq9dT8Eu9jrnRnIWPBMflj5A2+xCxPhRr182I98W0G2YunXvMNvuY2kClhJT
Ua87HkSrGMwnvX1nF+UrgZbpyhyHvZeW+Zpy/9dsfpwGMNDZZH/144Ph0xoOmw6dpH+y9Rp6rSAs
ICvaU1b4uyhPvyyLuw1CoJGVsBHv2zNZfkV7BYMB4USM3cZZTFT65Vfg5kRLOIQNLsQQ9oN4psTI
33IEI9300wRN1+zxC246EZ/wXROj0ZXUs1IXIRqK+xsz7CEoktoeGjJRqb/LtAff8rOLXEDlShFd
LnK+Q/JC4XXfQgFvN4bg3y32LiaLU3MLaT5GwhDqQ7lj2nwX+YyA53r+UgxPgmwRptzlp3q2X0TX
fvNySp12T99iomjVld/bNLkzY0jaRpLcCFh7fI7DZ7epv1DD0GwScDtvZoamLdvI7zeOHZ4Qf5Mu
qNvPXgLGuDKvGl3SzFOT5JuQfFEB6rY2or1XG6QtLMwrqsqfAVjMGF0BkzJqzrrhhhnHnjEBkd5i
32kp4hacW5l49cw7oBHHPiieWiPMGW9PXzXD2TY98AXi8xbBn8UfWSwzNH1m1Yj58ecTHDl7BFjE
/cEpSuTizELornz2M+8xz+AqaxgJCFLeUqMoNkgzdFqvLiKU+WZIqvvUbb9WZvslzoe9HeU7h18S
iFCwtv6FVeIirzx3hK190RoQZLKAYaiupdRKQk6s7uNSIdLz8m+t7/8IeS0iB+VpW181BOdrs+OE
7sk29hQQOeE8p/w9jTS+ycLklDWwo0XzNOGFwVJ26znOa+jwBkr7qz2PYu8RQR2W4b2f1ldpAIRF
jyBGa859jpyys4kmMEwQMlFIePFSDPsiMt5KfnkkbEyUN+z8iU7QztVh+KUu/nWHMGiGsJVYWeQ8
Jy3BCTTuqIoS85tlPEZHq2hw5wJpk3VTle6mQnXBI9/Nnn+bTNld6s7XgaVdMJffGDVwEiZU0ZZR
IadrMinG9pqIdJDyxMOvrco8EBJySEXcMuj+ZjrFpVbGD8Hcge2cp6eaUizxN2S1hqN++/68qAw3
oUtgLabXaEm/QqLZyN/33EohFz8lHHeHMA+3Vkq/FuDmYkdfhqaaV8swvYH6oAUZkvmpWaSQGrdh
bdzJHSkdOyiXiFqCb2YX3kduvmmpRq+SEA6s77/4k3UZ+UwcDl4boOlrhuflMMM8YgqIXq0O9xVK
7W0CfJkaW0spEoi4Xrv7ipruynMFzJrYaXa9Gz+GowMZNekPpskpM+7g3bZGtDPs8YYm/KHsjM9g
4+1U5JvM865dr/ocBYJytvPc5ZzC/MVuNu5X3SuTTZNMl0sCl70MxLbsgXGnsb/xSroUde/bq77z
HlsxgOAghhmBaHoYA7o8DLz9tVOhHKutTxbUnjxHqjGVhGCjervJa/EpjKdblwIaHSHvk9EyCs/a
73HiQY/vre9WC9uzQ5xRsiLCBF1LMQi1aw6a+9oOLsvA5xqI3q2IrRdTmjCAvGxSETGLlfISG7TG
VFQD7QEaztkCwWIZfkxWf+cmwXqKim+uPulHCmUjfRFguWMiTbMTJmVrqHfm7NxEnU0DsygOVd4/
TriLCHEg9sPj2jNL7EhmvBaNGAhrr9Aww/b3LOdLhsVok4bm11oLP4u4v7KoyAFbIuhiAnli2S51
Pv2q8Mi7NU1HWw2C9kVPknwQzPZVbWb7cfYfQBrhy/EA9szBqi/IBXhJ6+TrXCzb3pUCHgYiacdk
RDO7VWhPhBwlXUnYgndt+1hDF7ouTd25aGt4g7oV4aumuUOyC/XYTk54wMDquNCxI48kHlvdTWyS
S+4XQX3llol+6tro+0J3upnofvMeKKnyhQfIJdYeCggqcRvdITFidKu3RIeqnxsVSQxWCyEklbPp
Qxc1/Hk6K8TJ9tjJvskQHrwph6heeLe6DWAqsMfvCwaWVWPOe3M2CeuQniwNnw0mX1rz3uPocgWN
/KPZDdcTNOO4PrqVY61CjVfLeStcOnIgXIqkfCWudk6eXo1h/1lOGTkXF6SamJdjZz/kE5zzLuu+
yI+uC+ksyb8HrfPnqOm/Lxo/4iLWn3F5rRwkeSs6bJ8jo3goPOIr+s7You199oRJew/wUWfn34dy
AN/KaLtLoL1PQUNahHY79sOLzQVxvSDwHMPyycV5vB5y5rIEGX9CGLMZrfw6dptDP7v3Gg6ytBZE
B2QI3Lyj1k+PYZwQQW/3nJqW4IAUq+VeqyUieke+Oy6Pa3smWTif84N8Wsu1d1Lp5qfuW5tCrJ8n
j4JncjfwDl04UmOGiolK+NzcaIHghdsj2Km1F+bBqhN+spuCIL/tQVXTcSCkvm/3kCECYh+3bj0C
n23HQ1fM3qGbXAifyHgtSe3hVE+Hc9ugHRy7+cvSeNR4RuMC0d5EcC3eANOZq3U5JsgkRAKidWkI
+dDSCw3DKWkd1a52bSg+mA3tuqADHIy3uUcsES3wBJm22dLUtI4UbnAjFjmi06G+zOz80eiIJ0LT
Oqwz23pFUWOcxmJazc1CUyQpnkCDMlbQknwT2/5jmgHvLbGo9V1PtSzTH4x+XZZJuQ0dzFjk2l8G
xnhgXIIDsAzekDiHW+LMorWf8sFn45hczuZC56YVGFPAJqyLUKBP7fX7kgLzyoiSu6bIaOYEmgaK
RSLCi75d1wbo/fYwRa1PDBAdyVBYhNO6xmZCu7zVEeYW+agfGpJGcpv+yjxg7i0je+PmYUHltXlA
s5ltEK0DWYvjU5+bRJ1AM1tpTUGWzgIhPw9jvGcKjoSmr9hULfIW+CA/4xMVMOm8qdaM2T2hz032
aueoEciiUYTZqJ3vd7BucwGXWaURnh9CrWEOHXbeoNFxQTpXjToktEbn2m7t42hxqY17BiFHiZTY
SVKNZkY02/7AelK31RgkSkmqVpL1aZCZcWo100PmF8Q2R77/RQnYyxgufumMxKejNDnUpnEoBMGj
luc1e0TR9sETAQ4XRKJUMMsHj/ZWn87ho42mV6X/qYdRa+opIuX2UTeq2EDfJnGoDTkxRSgPIeK7
BLIZhc7fqxkvkzbyDjCGtg12HerLRnlA649ALIDAnsf+cp0GcsZkOfXe0toLXFPEwLQivhGaEd9M
fky3fgbY1TStzPZuUPQbbXodh+j6ptGkgx8FyJDD5WGcuChMOLXvvQiNiEj7GMMpCYQMpIdtNM6E
h7uSraDZzp1jGsnRLDJjE9mNSVAYMjGvMKxtYlKRrGbtqkIgyrh9LNdtluoo3jUynaoXxiPVwY6C
5DKJxaeu0CZGiahfcvpPRtFc6Z21oGpj8OBTwo+XOdhpRu3gFOD5W2eKLsfB+UJ94XURS0adn1Fq
K0IY37scZdghKZyaom5t30NaPAYzkUaOsySXbsv5oay5VHRFzSgwdvKXhQsS9gXg9vWAF0qeZ21/
sLZNJO4K2xYnKl/eFgf/A42Y6WpcmEzpODl39OmNk0upI3ZFdGNMYLLN0jkwx7eRV4XpXRd0Mvmt
XzHUKL8NHclQWgClgAtYqxXlqTQYiaVN1D7Bg+hw8OCiNCBgrcN4yJ89L7qrQnJZzCwlrioZokca
1T+shvP32NZrnDvdIRhDCzvG+AUdxLT3Rm+54ivib3yzK5mMR9GFaw6MMUm1GqFCnMj3CZz0fiag
G2Fr+UwVhuleHcw3tktoSZYGJN5E35yqmw91ZX/LJy8+ZSGQwcltCWzqkvS6C7vkWrPAwoQ0wza9
6R7npZkfNVczNlk5cLbMzXssof4juKLyoA3EzVUmuvamdW+nWSDaz2qyFoeUEWuZ+uZlLReDbt/O
o0O+UGBkW2fpzKfEc2+zeiwAIExXSGLr2yAIic4xcrL7uvYUTeNT7uXkJBKgsywe9P4SesC9MKzg
MskJbMS9GjM1uZ/nkpwDgURirO3nxAVYpEO9242OBVp9irrV6EYmGWBcVfXmOWQ0suEiZh1aJw0O
+VBtbUDZ17UkrttFZB/cHPmaY91GY6ZfaG0fM0XKu4u8Nd3V+Gi0FB4W271ywX3eYMIk2ic3q/00
REek48TJFeH3bsjqe2PSN2k5ePs5Jh5JCv4PhAl/GcSUXSTdXkP6cUCpfbIGvTo5fHNF6+4oET8V
iSS70+bxRplHFpefw8UgYq7sUXSJ9jRi7W30gtRJjy/EgBmC4Vx0iqjKeHi3CFDqynC8dibqJb47
3SWzEewqB/1VY2fOhb4wjzcckIFda1or6EXaKbRP3YC/sBcynq3v39K8i2/6yf8SFtanIWAkMy0C
At4s7gTf3LiJiqMRVcicFutgxCgah5hY5XlhcGSHZNOI5MVKquEeAyFpX9lRQDW4S+f6OsTITkhV
VzIBQeGzkMxUarS/Zt6dVaRbe/m00C7ZBWlRkqWWY8+C14QIDJWftoqquTvZY9afVlVSijsnKW4R
fwcAVH172rv4sNd+b9Xg1Er9FGvzDeNpmdZc+odQ2y8ZsjVdr/HJl7m2jbwZPOdiHkWOnVsvzGCf
dIF77bgjZxlRzntdD49275ZPjjZC5jD0K/G5EVry2E+9jCbtb5HdogNlwFjozr0eWST8RLm9LW3k
8yZUSY/ReSeQT/XuSJCn1ZpbNPywTSf/e1QU8x55VXOaMCZ4DmzFGsECtdJdHfmU1lz7aQ6IphvI
A6pxAK7J3Asuah1xEz7ESwy1wkyvvCGMCPsbQ1pZa7+rT0UFIW7J25NZtfodNcuV3/LlRPeDPh1a
YRAc6a4GR7WWJJd1g5ZZazSPqZFcncQlU+DwWMaxdoyG9GKch+IiDYDRhDq1JE2AuF3nWtkTK0dn
iU6Dhji4+QHBfcbHoZnHlHoxzIGg3ybZTEvXwNxzfF9NaiyqDGhy2PUHvxz18MbMc2uzQIth/MFv
rQe1NMr8VFtqPbsiLbZK1By39iaWDl9mGP5a3aQWcxt8mnpKHVlXoZO1JW5zQEH+czWroGfoQ7bW
C4d2n1yoNROgKvNAVIzv292cJxv4MMUmU/kTEmOv1kqF3KT0gdh2iizmO+Va7ejB6K+rKXUh+zJw
aVzpRkzxCuuVwMchbwvV0OW82+Xav43a7IXTPKk5GY3B8071AGrx4bbzpq5LyM8oUnMtIuag57s0
HuPZCLjLxwfEdsRd1IHvq0ZNydaJaRae7/3bQepGX3ORQrRNjv5DDr7Or0Dt/rAZ+EbNFDgW78fF
Er3VmWT6nZ/gwz3+9CjnQ4yJX27S6TuVfcCJkMwpe8rhFkk6oeYik2wr8lzVbhWXYI4BbzIV90mE
PtOVPFK18MKkP1I8paWmtn25Z2oJkM5C9FUkVTN5c4ti2LhDz1V01h7y0n9E4lMh4ecbwO/qFZxr
u3WqudK3KqSAtsbfYQionpDim/lDgJ+0CKdmr1lFPJ/yVlAUUL4C6bdObf1lKpeDGMbvcVGN+L7W
bhQCBa2PZUErkoEFF8jZQVbv4TniWwRlmXG6MzwBeyEUKqsfksT7EVf1TeA0m8gKbisj+upWYKSN
IbumEvtDoE4fkttm6nUwGIlHdGVyYNr9PCREMtIqWBuF9c1tiWuk4NOtdKF9xZPEr86LyO2sL7Rm
es2KwqL2MSEa1Hp6npHPs3fzlVVpP0KXAXBgPJQEuabZSFMeF0Fv+reqg1CGWD7yfHy1sBFFYMfX
rll/FvabP1HJRTp4U+jDBRKaQacCpIsRCTauBbvEqWNNJ1rV8LmivWlEL6Z8zxrtilbaFfyTh5KR
AWLMs0F+ZvyX9tNuknbKKCoftKw8jVOw7uDGZmQIlY59Yzr9JySbVkwxPW8+DbNz71QE+VS2ve8S
7Xvr2/omaJGuSvelsTxl9FgvDBt3E9puEhHbC5xEx5yxW5aFGXqDMCImc0Yp5A7XQ/gD6zfDIhwy
uNOYIIfwhFvXumoiwocT0sP5JCwbeR90DRv8xmgA4A/yp8nyo1UzwkU8CQZb65pkj01AHSJo0MR5
nJNgEDH8j7Tmvmue5mwef5hMTWmkQSh8mbVx10whkdEhSuIRwVZw1ZXwkhDHMzy/1v300TYIFfeq
4IGw2nS+ahx7XXbDVeM7F24yb4LuZRhbTACj9joGzSUesGxfRSia0k+1mX6eQgJOkVxYe79OT3Sq
i20wjimj1+Tex6K78d36W2UVvOSWQC1OJHsMo9567q1khwPY2fHtIWLQhG4cQRoCG55qsuWFCJQm
RIGqZmXXznRhkR+X+b6BIp2BfCQnMm5VhQQQfxfaOK0Xc6jWLcgokDWAs2k5ZMQJLSkfYD2W1J9m
5oLM1I/+EKzn+0DDdlMv/nevz29sz5Ywk5DYsqbgyxjemQINVFFm6CQYwfqWO289J3xKKvT4evuJ
SdmBuQSiw4G/na0HJKzazi1ufLxnk0P8rFhOVZy/VckO4PVDlQc//FFvtkNVH4MMtqO1EK0TBuZL
qxOLZLdQg7KakCgqqmszJ77ZI3ouBbBOOl5am5+rnKS3qvAoBOVEsDl4sFb61NQYfKsM4QTKAvpP
k937YGoQYnl8bkGUPZMcc+gnPB8OVdOFj6AuUTpM5QtetGxnyt9a7RZMWo5Iya7l/2FKyhOZQw4F
TvJTO66vmiMe+cJzpnEJlQlER4Jm729ERcmuyakyiIWLY4V9z8ZvvJ506XJMCa+LFzLX8mqTjDV5
sgtxZsBjyK+ZZaKQ5zFCiC6BbcxuUG4Q35rbPJqRJY8lheIvLeWeU1tl8W6Rwk9gidMG4nBA+xbn
nZ89C8ojW6sQztoSDXHnXoklOL/J2oVyk/ZcTB4NqpHfletRsHNfzAoKMVnhNI/Tgf6XU1wzW5F8
kIfBnl8Qsb4K6iH8NYwXfx+JydyGRbjCg/7W0YcUWXaf4OTwRlxgoRs9yYY03a5m1cJM3vtuvhcE
vG/dAiuihxptPeLpWINWIjkuQxTqOTCV5jE9WOjJNzikbaL85NvvPMD6DSN1YTlU8rx9jqxsB+Ec
QBEuFo/5ybp19NtO08Ytip5Xs4nbfWrO0bbRDy2NNJEXfAVNm56f/QMdygEJ5ckZtJtJFuw7+Yss
+0OZVxGpQYBAJA02DrRXM04vs7x6FbKebuIEofshqtOVH0gPiEwIs7Rk77kXAQCVQ2jOryCj8O/B
uDeMT0NC6aabky/h9GPSZuLoSgzylbgeDdq7GqXvjC+dTulUd39klAx2dU3rgIoM+b3lRewsaIcz
XawRd6G6P/oVGLgY9rtNDRY3p/MlMegap9mrlZt4evOFiiCcamICxrtF+K8Z59Bac568zDgVC78G
0zBvtIJAot5Alt0SQM7vW8B84zXlFR+6hgQvLN2bNAMZ75ZtsPKnbsOvnU8fq8FaGvUa9aewcUbl
xOIGAhxDM/OFCHWxKwLt3udnuSrqzlh35BRWZRjsJyvINp12kWtvAo4kdQM6O7iZJy6iOGSLqfmU
5Td5RZrajBprhS3csmrzqu9xmE6Qt7P+WtdxZNT9vC0ttJP6zIkvZZDULAwOTHBmquH/P1+n/xW9
VT/VCq0SeLxW9SwQQ3cfNv99/1Zdfy3e2v8t7/XrqH//5yZ3+vmgm6/d139sbEu8VfNd/ybm+7cW
1s3fehJ55H9157+9qUd5nOu3//M/vn4v8PEnLfXY1+4f2hjLsJBT/Mdimuu38d+u3qbk9Z+Smve7
/ZTUGLr1l66jcEAbpruurRM+8iuXJPhLdywPwY1vy2CScy6J5ck7EcTFvbwAmyjCiL8lNcZflkki
iW8ZKGsQ5PxLkhr/owRDDwKo8o6PBdAxGO7ZHzhJTWqDOInK9BKzCiA4N6xWVt1jjMuny1SRsJWm
LjaDRl+7QWshICDLQeMsFSdtA1nYebUL6muWg6BfoJyLEZ6phYWF4RjSlNui/31BBgNVpgYtgw0I
eLZaLf1gwPUgb+3DUrzvV5uZF6Ibpv3L0BP8p4LD1ATNNUWPJ0wiX9TCaCXiXK3WAblmSfEdMdrv
2CbvnxSnvrCi7WxQRA0lf0VRYRQ06LfUIpr+dIULb+b3BTXoQ9TPOb2HGvo6Dufl4l3ZJv3Plpya
nRcOCIF9bzuns3ZUyUYVTAZ/hbZbkvZS3VSHDjGvjGaBYcx02wEnsHSVInSoqnsURmIXDtLBbaMc
Ob6ver05HrLp3qkFoFhLch4VUFUt1GYqJbRGov0Qmt+Pp4jiBnYJb9jMjpYyqsXGk8dYjJwQW1g9
fKftcasRz4G5p8R4HRRXXdzfiFSPdnM77H0IqSuPES3TOOpE+TTQvUn3lH70C6qmj32MHaOO5QkZ
Y97sNbLoH90ynWg6QURcJk6gNsSJmlC1HwzjKwEkW49T/lYgrdlZGWUULQNOUo1LzugGLBZhhJH0
L6s/E8Lopxx1ZbgQm2t/Un+/iDyvHZhiX3S3NnEdG4PxbbYa+zSkVTij0dHdt64q260rp1tgxntC
+Fgj4+7n2vk2qwaCin/77z3qmPPm+X7qNj0AT0OwBQaRuWeC8utu/5+H+bhbPWxkUhjGb8Are9+f
ncQiAfu/XqujXtx5+/x8//ptoqZKkpULHg/5+GpRCChE583zbQNWjr3mUKnzdurW88fy/hGctz/s
VptTmcLS6SF1qc14NGoabli25c8lkQgmtSh/baJcRedx3la7RZlmOFvkQWrP+0Hne9qQwRnZxMAg
Se3508N+uO389Ey0eb4Pu9Xm+ZjzqwH63jGm4DKuDlE7/nTc+fFo8AY7kVEd/vVmz3c933Z+b+fb
sta8Ea6Lz199JkRWPVEwjHYYw3+GidQMgHTGH4xnhMoI/LiqMkm0ObpJe8PYma7MFYTXaIDTIT9G
daXOj/ZhUz1WplIC1R60VQgH1OFzmNoXeGrW6pg/3U/d9n5ndYx6Ie+PcN4+3/vDbVUxmYdMUIke
ZZ5oHb7Y2xHJ0bGTlawkyCf9fZuSO/NSteu3VWcGY5Hn8jT6cVfdX+CMwCgKNApxIScLoicCnHtU
6xXbXWHcheqW/XZQpA5V+7CLFsfzoWqzd21jN2fOtQIvnOHqisjQgn8ABwe8bbfM7Z267QxocEjB
oz4kMWpqj7rzeVPdphajjLNQazFqhFVQkl+/yE+nkOBctaYWTiXzAfyFzu15R9c6G6qcYEskrpsz
9O+LP93WZZx38R/28jo4ya+uWjPlT1CtZQqapvZExnRR24Oxn/C5gEl3CfGZfd/fGWVy/fHg9/up
W1Fu8dPrFp/+NtE9qRSuq0U/kIFV1BGq3V+5Dyr84Zw6onYYinFcV591MQ0HXaKx1cL09BFFTQr9
3AmiZ+Q4TNtaSFFUbSgc6xjcJyrPK9tgrgcbAnQHZlQY2Jz6zwt1G3rOb8D2ja0q3ipD9SBd1VAD
jH05tIS3oZHPJJ9araVdiCCsqg+zpL2OcmFM3bx3e/cY6wUY5XAwxS6yyaUPiWedU1LG1d9c/X3f
wxYUkl/d2KvvDjWm4pifljyikBBapuDs7TJdoIn9MxpDfTCh7V/YIFj34aLbx6APbPJ0WIsd8XNt
dnvoAH2FKZWAWMCyktJnquhdRoCk8E700s0Ydcto6+nGn5v2wpwg6072Mj7wQcHpw71APhCpu44j
4EpDIYy2SQEPCDhGtyUthTbnkgTHHJLQNvGlOMnHJWSWsLwn5pRCjuoA4TF6U8kWahsZ2t83qm21
Ry2wwnBkbeYkwlSo6d63z/t/O0g9iNrOc83dmWZ39f48CyPDTRDiXF80i5raWMDj7pCKKsqNiqFR
iylp1mE9WhfQ9Vwjcg4qbUItLDnyUmutAvypbXWn8zGdyhf5cPj5GOES2m6Szbc+o17I4+Gcqrbf
Ix1IX6CYLyuzavHbfgAHOjIfP0Uo8o9j1IH/hdvUIe/Pou4SJuN3yB5ie346tXZ+q8OEr9OeAYap
N6U+rfPb/bCp3ijCEGe56+QF6bz4EIN6zqE14PxbYnL5wspLS6WuZuf7qbX3RNbzfc673x82ya3y
4sON72msH55WHfMf3uYyhkfIY6HiJB9QFdjV4rc04d9W1a5zLPDHI9+DiP/j/b890sdDf9t+X/3t
sSfZuHA0AH/qof+f/erQJamArRjff3uOP6/++ZnOLzqbjcc5qMGiqW5DJBOW1er5kN8eQu35uK1u
/O3u7/t/ezlWvqcAVhxTLaM192uR/1rDO7+1G22+UDvPt5+P9Wxdktzzl/NNod1BmXByTFhqVe3p
c994f4pqLspjkexV0LVaqNxrNB/imCHdBk0kV89h2O/h2Ocj1RpZhgZEE/xcKW4nBLqMg49uLyfL
avW3h8NV18JjoR4FIJJVtf/9mdR2KpbHpQ7yXdvLOIjz3T8+5vklqUdXu/lz32sG9nCjmIDPCfOT
+q2cfxFq045co7x4/124YLegSMlBpDpKLzBIEN0IrE5e7EelS4rVCAjNYIFz7e+FX3bxOih7fe1N
jc2lKDC6YwrM5H2hDYtUQMvtYskcfa1WgzfROyjiwHnlK5XDbcvh2SSHc+fNYtqlcIB9v9wrD1rr
xy8MdqggSJua3/ZvM0SfkAt5DgtqyiguOsZDVMDdrfrh2UP+c0oQq+46w0ambgfbd5cmD1MFJ0qf
8Hfku1Pz+vNCTekXmcVro4NaoaVLwfpQ48wiBrjSfeZaXMzdzlujIkcUqvfY8t0nMLcIfKYTUPad
rjMI4wtjoNvb+i7Ue6reqchuznNXVYpQs9hiIjWmUd2qET/lf+86mwGj+z+rs4F6aeV/hFr+oz73
fr+/vWv+XwaVLDwltgcXCCTar0JbYPzl2kCnDNP5ZVqzHCpsOjo5SOU6SRUBcbx/V9j0v7AqeUYQ
mHbAbMr5lypsJu2+Dy6nwEF0JF+Za1mBrTsfPFqJl5BSXreZlPMkF8HYvfS2e41wghDLErsZXrdN
wK9mX0yZj5K9hJM3A3fpYv1CmIhg7JoquTffYrPtTkGw3AQhKC1Xq7/CbMvQ1PVvUxEG2EwXJAGF
hFpE44+hMsvLdq5vci+t6JNmC2TDVF9ZdASimdIM2aSxNlxb6TOm6l1mmghmJoSbuvDy/RhTBems
H8LMlx3R7shaivzk3PbRLHWc7UvRQImZ+sbbzWmPPGJcxf1rFNOH6Xz7wS0nRCAJdgwrooEDAHGH
kmK5oHu1n/o6Q2ur7CWJxhCrCiiODzTU0GTu0rhYB1qYX2eak91OUJDW9jK0yB0J9V1yfT5S337V
hBEcbbTWj11nJRfUg77EVppcB/Amr72QMNbO0JONN4XzZeotcrw5YCpLioNdUJfcoug3t4IA3G0b
1Lh6PVwqKNn7jSCba4+qMd46VkxTp5dVgby7ouN7NQcAD5xsuILdKi6qrN4XjJ5u83h58F05uE2z
7MHXv01DdcCoOLyJlESLNvwy2pwscSVNa80I+/2cNuAPR9wGybIbq9ZbJZOPrMM1P5UIhTYQwh6N
Gn0POBUeCNcN1z5vXYVDuEmd4eSP43S7ePxBayvG58d5ECTxvHYWLUfY2+Cm4oEtX6PlWomvFgZ4
dfTcxddOtQSnKbkvwvzkhzaxMERjAnCcbsEkO2tfp6swhkm7mQPML5Rig4tZZCSymGLvW7xJvKHH
OXdjKocRENoueR1iJz11cqHH489FG2M7P2+qveo4ddufNtWO0E71PWSIS7Wlua6DBw44kiAro8Lj
/o/nUI9Xqz1qdSnsYNdE7v35edXLsOEI/1/uzmO5cW3bsv9SfbwAsGEb1SEMjUj5lOsgpDTwHtgw
X18DzFcv8556cSuqW42jQ0oUhATBbdaac0wiCsfXVvQlJOl/Ocj1mLhqFliFrfD//eldf/f6G0Yu
tADwM5rM7d/85wfXp3EWIzG8Pvzr/H6/UllfTAsyYRyTSvzXC/96eH3h9c+sfRMokYl4RUfwASJI
PV+/0IAb/GIFGYDhEW5KDKbIkKXryw36bbokKMNReK7Ks5VLgpL/64uyGPnZ1gu+tyEQ0YJ1PjaM
/DxP1C4g5mGwfL++/Prd0cH7JRx9DSTQZnPqX6G21kjHiHsjYIh94SLPiQLrda4RzLrcSppaKmf2
pMr5+kgkpROs9LE2wc1wU9jzaXInlCYZeSpDC8kjrxG3gWvdkC/0QsSZeBYemal+RhgQ6+CsaAS9
wjUT++vP9UG3WMTIc2Qryw3NZS61pcN1oDh6jmPLgFLBI/p9NA8WGu8w43u2+MBxjPOqZ+Y5rhTp
RSrX8M/37GQMxMjqbd5esXTR987F+1PkAq7NZN00ZWXdJERh7+Dj1EBeuO7rnIgaIy0wo4SAcTeD
swrqp+lN3BAb0Ob6qusX1Sq0309pxWZbWu+bzqKCwZM0BDQAe1GS/4ccgRwAezzojmve9Dr/LWp7
ADS0G7RYhJFRfc8jyiWizcqwUrUGY03+UmF82XctG9q+JUN3qUs9UEd1oudfg5+y7Pm8YGTaoxp6
Zsc/n+vty0zUJAbCzgVAwiv07n5CrnlTMtJvnILb5D5lkeMr0YAFT9bmEWzHMVmq5JxtXyRs8hPY
e/ihphaAM/CdXrTkT3NAmSIws9Kc+JfqwxJqcV6jvTqhzul6YrCmCo+gAj77rCJbOPdZmR/XJjol
K9+6fp+eVLtTDQclwPaybLvzr4++WuMkXKc+YwWZFCch/4jet9h4UpU7jSTHNPpdZajy2ABG81Sn
C7UU8IaUXXGOXM4EWVp2kPrGQnuCv7Cj2WCclxk4Dxk3B6MeLAIb3FwEFYLSnYClt2+E+XK9sTqh
zKG1QRU6B5ZQa9TlZe3JgMC62oXXpwaOoXAx0NVIdaF5gunDRxuBgaHryQdE2ZVm8QMwwfuO9mZQ
206ExoCubh73gyeypjhiI+wBz9Epxqqh3dHE39dCFK+pQsa5iLI7RBHa4VqEm022NbtrnOW1CHcN
JaUuO3lxBzidMCI1aAcRsyDf2lPX2s310e9v/nl+/cXsGmx6/fk/Xn59qvP2hK4YEURS/7P1wd41
Ka39f/zCX4f+/bAqi299pEON/nMm1793/fO/g1VJJsD4YFF6+esk/np9VwGg17c0tVjVBho0LQiQ
6xeHJsjvR9en+ZbF+4/vXX8wSnpxhkE52NnrW7RwF6lWSBjVrRhbNhjFHNRRxgfO+mqr+As9Veur
OMdRn21qSHkZIaH4uUxJeVnf6KQGM9f1WKCiAx8PD9BwTd2fM2Nv6Jo8dBFeyma2+A0dAA3+KSz4
aRP2RbEcwZy9Ykw6WhgW0n71jVWD8ZwASTHt5lFaKBWq5ZHUvhmzpuTfDPZegQk55gTumgJxdY05
ViAhVWJrCqy41DzDoaA3aHgSy8I8m2mEKhzhHgA3XwPzl/UTizSnPRYQ51RDWpC0OXxtmYhV2iYw
Y/1tqjLSsZLMDks7KOF/X2y9db126J81TGlV9JrIEf6qZQ0HqxaLP0HrCvLVuQUmFuJppR9aKh9l
g1UHLYXrxbNzaJNcRxunbUadFdWJTMczXVhfZSDcqSrATq0G+JepR6VzRlJcevdIABZoKXtNcVVG
BEgk2xLFTIOohTOSgpfVUxAQOu1qT8SZjk9ZHBMTnowBIy9A8A+PaIX96KDowXpAdEjaT6+Fxgos
gq1KxpT9oPA+dGmfHSKcn1DAqatlJgq8KUm4CFPx2VDXzUnHGmMctbn4gektCUv1ydKAs8ZGc1kU
oe71sn+z4j6iswUUJ12oZy6Il6MCtm7T5YjtFMX1aOM+N7o9eyQLNCG6pI94lfFNosLjn7g9WYtZ
97h7yzMd0o/qBQ0JKY9Fs5+UGmKVOr71VoQQara/JlslqHJu/BxJw76xZhgCPVXVqZp8fVJYVMx4
NlUQrk7ffOhqlvjuxXam+8YGA4Gx8YrppGmQH+QEyK/IEOA5w+u6Rj+BMR9sSE6+DYtBTUfrCIfn
wBUTF1pO846w0FUWl4HbcUhd1Z8ml01Dgf61pl5WmM3JqNXuG4r7xEVhPdS/bKNDRheN6s0CC2aq
PhGvpD5e6APaURSl5XB2M+usNmMCeq0gTIQrKJBtDdU1W1b6UnTujUjl0dCtFX+w+JjXZXmw0LJ3
Sd5d0ol7ySESz3aJGDHhzGPvVLEgyadyPNkSrigsfpbPKwIZM3J5p4xtTHa/uShIg9aYSeemU+zQ
yd2nKLqBVoCbM516l4BQ9SsGHVKu53M+IepCPg0lj/+7NDb0+JvW2i94i/lIob+UnSoO4wQCcLTS
k01N36zsS7zgNIPk1OlDQVhHfWcvnKMpD30F+Ap4ihGWcTaS8wSyidxsEbHKLmAZCPUgwTu8uObw
zRLp52whBp6LPPZLC+9ZMd622Gt3ysCwYm5G8MpJYgC8heIvi2kHquJ+w537gtUYNx0MoSDutmyN
XW5l5PauIGFZheEjFZTISvaAfRwbN1l+Z2k58VAQhiG+oWtEwOfNhqzZHIFPo5USjYWKGWh+m9q6
DZxpuMXJ7JzHuXl3hurOVB01GPBogKwa9AOuK+Vzxg4TVsjLCAXYEuk472xTz5ptmQalO3mwV9XQ
jPMXs7CVgO5D6ukNZE7d5fqMyxIsIlP2btGlW6kFwJGz+Wai/rItcYqYaBCzKPaVXQw4qXvrRNYV
mI8N00sChz82ymWl+RUx7OeKDIllUnD/wfyzXOeG2lHQFGS/J4rleGhxwRhrNiahGMj5ZhaabUBo
n06MIsJSHPdA0Qegv56ykIIIoKks5Suk0k3UuUdH/aVHdnRI7bLzF/S/OyNvNxpmBrcc7z8O7zbR
aRv1RRlCXoMHxruRmRMCrbT5EZvnbPhyiLXbGcQr+1U6f2xKmp0tNSR14BfhDdTatrSLDtQLU88g
zxkeu7x0dubpQLJ8xbA4KjrPizZibnAteRzclXZOPj0mq/1eSRSMKenaxL4w4l0VNkObvUEpH4Ii
Kk4O66c1bmEjx0YSKMaAFwZuPwQ4aHWdY8NQM37E4xYSED31XPRdfF9aVXQToWDZLbHxK6GEsdOH
dDyIbIRhYp0YqYBJuO+i64BdJ2zTFeNDV7rsBM2JDXLC0Ny+dxWTkjEMv5qUBIuSC42EQwIg3raj
iT5dEoXoEaQhzx3N2IDFw72QWzyTWn6PNGZAdFgE2lbjrkX7eJgq6dWOg3/SfIhd5Shy4RsFsAeo
GH7tgrwbFwLIyt7A1Fqpt9wFZ+GUd2rqgEXNL1Cy42m8qP4M3WMHv3oXdwM8QoYT1XiP9eKFUJzD
aqFIdcFIZkUM+0xa+8oCjCKrx4adZ2tGgFPNpvYbFN9xTqNTIwd0sqMsWCrrwyiRotfSPWQQgnZu
8l3PaoIPjWnw3Da9iey28tTeTX3kxi0E2mm07vseBoSCJbDLgCcTd9GE941Ti8ABjl056kNOkZap
PJmwxvU/iio+4PdHWj6b3601UR8N5adTysPYx+7jvNFeV3ZD1gxEr9UOjSmRurKwcKCv63TA5jL+
rEZuL1yiEts4KDG2ODV0TL0xiKSBRLfoXYmAKP05tca7BWoGBSrDeNZEeQBTEslrdFPU1LXIaOdN
VIB5OrDbmBgrvA0Mu41Zfw6AEb0aJBCYk+TdTs1PUaXRTswUtnRRPSeAFbP4W1OuP5K1yYPcWEYg
EM7bajWAJxPlEOnrXV3zvibIG2K2Dbjl5o+hKklcc5bs0A+UEebHlLgfLa6+W9WK2RQyYsNRlQPJ
rx9Dq+S+OaDuh2wB3rW7lU6WHvtErn6ZY7IHsLKisO/AJeb1R0WNplLzx2WqPhSSh3DPNdiaF2Ar
S2dSiYu/OVkJaWdbculk822K5XivZexOi23vu5rkpaSug+kp3huaE1aTeYHMoqLJVerQNXEKW1Yb
EtUaunnE+IF81a1zFFP9+lpXa7ODZc41UnuPHoV7twCB6QtT3EgbL58gYd6Y0NG1nbtiBARAhGX1
HvHEHdJ9UwykEtO39aYhNzCmt1lQlsnrOOLJNjrjiTL/y0KK+N5BdT9k40UranETCzrA6nT8yHP0
Q67VcZk7w2QNeqPPU3Uz490F2Ny+uTaTamnaP5Wh/hljaULGTL5Mk6Rk9AAZCZJSr8Miuq0hI9xh
fmpI9qU1WhvsPonAPhrO0Wgc5+DE+Rb7kq07FrzDuXvI+lUF9JgRxejU6z3RLLdDOwEHaZ3Fr5vV
ummb5NtBEBzUWEG8FuKoTNl9asRaoJYutjBcsBVks31NqQMILcpb5smI9XV00HFS301C+DlmvL7s
rCeoKL90/CG7OY1NBrZlJgcplZ6bqT04f6/Ota+ERdMYzXmA9dEMs9bGZMGmNNylxrxexljsWj79
GDF76g7805ds3k+j/ZpHmLhzHZPPuPasp8VZw1tTOqZ5qtcOdjIZxkdHExfi075VdSsQkDv4Ntwi
8W2rfFfM5WlAlcJM25KI7XbvFMOto9V7GbzgXP8+UpnxTX3FbSP0l2khvpfWka91AmyJelfAet0t
WsWsO26cbiZFJb4QGnYre7l4ttKxsDZrA6FmS6CueUBYh/Z7xQY/WyA26gWfc55xH7b3Uk8eVdco
fScjbpfMuWcE93SdJM3+lUiiLSNC17j6umJ6IGrVLYmKzctMCoUCc4NS6Wsf9YTvkleQm+xwItO6
tXsqgVOT3eFPs6kC914em/em4d6Y5XDREk6HRdWF67RZWu70xNBDNICvy4ziZYZ33rjTY94YL60Y
WfEOrkSXnaOpHPHpNosZFEgkJyStHwBQpZfiL/TzrN2T/hRR2gCrOj2mWeTguUkuKhzVm3XMLH/X
QAU69c5+yfUQfGJ1HO2N+aKxj7E689hqMrsdx4rIABBV22jRNAu7ORGJQ0+VPwknqb+5cYt7ZSqT
oBH6Lc5QonW2npNREwPuKvqPZrNQswkiw5zif9OxSl5N8kuaYzdzODtpbpSc1kEZNRi/TfdFUrt+
tZIBr6RwVg9NOnDn6oconsY2J1oojp09oqfHVG/SYOlsJyCZzsCN/7NsxulMGgQEptEbs2b2Vbs0
A6dx2Hx1RRrgE8JUP1dliPniQPuO3SDoCqqJlLCGg0OdPGDXY3k5a2LCYsxda7kEZs31IYJGCatI
nMD95J5MdMnS5S62jUue4SnlTjaP0Tw965m875zeAfMKrqpwlWfbJdeZCDA20/2xjkvWrsC+5uE4
ZeUBbPGNU+NzlUZUMrXqpCJbJCn1Bv7PvtPYQetQrQxKpLGz2nu2lUdjiH8B8ioOaUXTs0txx2yJ
eWARWXys7qkdYdRjTVf3krkwcMd89iCrrxRkhmf4rDoKZzY9JLniApDdkV4DbYqNUxXbitgNY9gu
2bNmCVJk2+FxtlMssHKawNha1OI0oCOcq7ThH/ckUsF9OcmxJ5A6XVgEVziIQBKommigtNFbjl0T
N1BqlMEyNUyBTdZ6i0ngi7sS+8RsCVtchU1i/kQynt40U/xO+JOz8YaHxMgIsDI/hqJm/CgkWwzS
2lLb/lzipgBkDtAfBsxh7GBNUW/24j4zvM26pBoFht3VZmuDYQgTwUHO1nMXVYqvETbuNYOqhyZD
f6OW73E8s1SpnJc46kaucUW1xlVaT4xsngmhPuVj05JGmABUXI+s32geqWoLkvpDULLW+hdcDC3B
2n19WVNl4S16y5eE3WynfHUUKTR1Fudea1tAJZ5N/p1D+MmjQqYanxaTfIu5oQy4RJQhjJ/uGr8s
/VD6ZTLntJPwGOti+qzJ0w0TNXtZ29s4G+ILCYX1PUZGaGmszYOqe6mQ8zKfUMixlSIcjDY0C5X5
Y0sgBATvEFulRnuIMM8CD1owDyxL4Qi99oIa8Ip/Z83XH2wFV1PHjUnTqFmKh4R3jBp3xjx/T6pM
YA6E0IBahbPjWg9Gm/0CmXcH8ukZY5kd2BYtD20g8ZFPZcaGSwbis4+IvlZaYteslA3pKqwOKE76
XLAzO8LtfISifqrsGSy3funUKIOVRW/dITQmS18oGpUhzckXqqI1ZtXhERS95VGP9Bf2i15VGKcJ
ZBE2rl3+tcpuu9XA/mgTppBaRG6YFoWXjQo46cTYzwqGJ4FTf1BAwrvA0QKXlupeJbBlyowXoAaY
uaDoeFay/sIRBflCQX3WOqrXfo9iuRfJ9OTIiczc+Ye5jvM+WZQTeWZv0RyPQVUDI04EMsI+cn+V
IxkiIBA+VlFoB6ZNdOlFD+szlnfcFgMAJnSbeAIa6IFx4vXb7Ogsyj0KSSSShBr28blzmmdgBmkI
g2wmykSjFJ0/qKrxPEFK2mEkKKnZ26+tntOENCroSFpgqzF74PVLMwhnmFvy6TpXY8XGVjHuDB2w
FVwTw8rOCzGItgaVaprqO8B9uEEj1yb5Jk6oHhdvHd6bIGmIN2SyJTJYp2pLjUXx2sp1D+XYqBj8
oxOW/6PobJbW0Bli44ep2M9dMd4Vim6Cc5w/K4cgLG1x2gAukZ0N/YXypK/EfXFQyifZf5GbM920
QnzAPwyamd6rlgKJEKQNHa35B2vM7Mm26Daao7xBEXeEpUgVsHHZlOP0wrScmyabtnRk+UwVbDcU
st+6oj9XsFi2ZZi3Omw7wtZ7Ki/Vve7SeE4MZSFNBFA14Rhe40gHbF2tHcyMf36hCmIixyrUuuLH
kNMCB+kWwROAvb2MEY0rlpc7m8ETgBEe54IBzVcG9IVWXEECqsswX+OLai3dse5YH2qTs2+ceM8H
CFvdhIy/SNOjklQhAJr0gNeRW6Ndvi1DH3n064tw6ZzjkLbZyZCZ75YQtKfaaffJyBmDniAcs9JI
QlUuPVgeltcliP7+vFQUD6Hz1Hub0vFJbCzUXrzWAOdgu5n0H6xuy1xlhKA9PhIZOyjTvYKB7MAn
hqrBkD+Q7MOcOXUAFiaSKfpSCdtMgxMv3GFfa+79UKjvFtkZnpbUoZS1exbWtyJ1FzhK2/Yoc4Aj
q6PP+LQv1eqTndUF3LO+Ks7d1LowmZqIsqDyAVqlu0gqBfvFQfIkSBZTLCChM1FKsKctGdaJivWw
upXVj3Qh0cGcjnrPvNkLGDxy1JlOjO+pNQJtrJ9EAdhrUSmSK6xno3gIGgX7pEKKntea8JsVqgwK
zjSyNHqDfaiGp4ckSp8iEHVz9d6hWrqvFBdGmzmxqC/EJTWsZ9vuCOoYxn23FPB/5IoJPy0I5Umo
Dcxn/Ee9J0ez9kWjPVTOQsxCAal3tuUxLQhNc9rKB4en+mYKoFEFGq9IluhzGoi0elhz/ZPelL6z
j3q9zGHZGdjP85Qq9IS1IlW/usSNHxmbf9kJZEkqp0mQZRiY8ZrkQacdU/jb92lZn2twoCQXV2cw
gKc+UsqjtubdQRfyns5/TxcHcmyWaawaIjLZFtKzj7LN+SxW7kWd5SsUkiFYAbDteqyrgcRbSiU9
eWElInydm1pXN7phkR7XnpLqonxEdh8SWYOOabH2iiqn+7Q3CnKpBoJLVZyKYFzwEnb2uK+dZAXe
DgGd9sC4Zxan/NnPnzZ3Ag2Jw4AaifujR+9gEENm6WdTTPidwaD/8S9dcfFmOdF4/G102uTw10d/
RFLX11x/xYkVdPJ/nl8f/fm962tSutjeaqJPvv6AtOEUW/SaFaHi6E9/Heb3X/1vD+kg5STto9f9
3y+6/h1mQ5rQf/7479+EPHsDUyNjlTaxp4yig7yGvV//0J/z+30cQJBn1VXd8K/Ddt14w54p3f/z
yNfnv194/Zf0jvmZTJEMrodOrj6AP3/lz5+6Xrjr06SsEs+uosW7Pv1zRVVTAx0jtJu0U75FxPLS
baRWmWbNR0Eqo5+oVu0jriHaaJRghQuFnQvpk2IGzouihklX1zS/lGyKWTM/3FrCUskN0d1jJrK9
pRpwsQYqYcs6fsPYjDJR9w0t/s6WP94lddYCAhynALgowzxUismlfQ9VUYnGzJ8XFPFWVX1zR0Kt
BHoWuE2F/JJFpSIwKQfPHPNbjKO0TBbIZcuGZXHis1YtN7LNvm8tDACP21qhuTRi/cx7HGtEzZ8n
3di7aEl2LDFsM1Qq5VaUM+P9imNMZPEEHGIgdpn5ZCqje1UwoGY2CgFhptz1UwypEyMuH1jE33cW
ucv0ipDZ1eZNm7mnrk3KIBXY6lNrP9KLxz2UXOZ0lZ5lERzQlPrNNJRfa8flrWlxCTywMG8hzoj+
21CRXBDntGtsblrSiecjE9tBaZw9hTTy2qzlU1DLWyblDZ2O4sX6fEaag6cWWZJ01C3EHgRRjlE8
SURo9ss7shx2DkMYOX2MwCsLDcAeZMt0tMyN5qUsrB/1JGZftsuPidARNogGA7eA4ZnFzIHaOJQk
rbwlsf5cE7NGrz6nCChhaNWvI4nS6wy4wdICXVdTD+yPibV5BOSnge92OhroWboSoOk6e7A5HC+/
iaJU8wkCJ+wOI6E3DoymsmC7AUSFLCGihtDGj2/tpENoMPLnKWJdYUEJoNnzvhY67KaSPDu1+yJB
eiy+Fia1QEHiEQ6VAtrYms4QI0kpNp9aSpzt3MWhbtOVL9fqlmEscEEe0KNRFC8roaRYrXtS1+ih
6SMoyHKt0WtaL5OocQtAUKgI1QuHJeSntJlcoJHuWN8Nq/vSr83JzIfPck7vV9wTvpGM7+o8Esil
FRDCBtsOr5onq4GB9Zf68L+Drm+CvbpY4ro6/vif/4OqgmkRwSUA0AuWSuj6+PlfHPoETyFEBIpT
y0LTpZTQ1eyczkKqFfeFirojNaJns2kFxtdKpz+TRKETUxUuxxrvrDgSSLqnh6J5I5i2G61U3Adj
BmKV2OUdwdVBbfdPDAXx/+XEtc3M+88Tt1RuB+GYwqLu/68nDtm2sxZqtEcawfkRTg1yDcp5u9mm
czaSKuL3kLAbctLuzCxJT4sAM/HvL96VSP+Pc6D+YWFfRgrpsMr713NIWzANcwJWGLHGctcUOLwg
NMNQlJrnrrZCDOrkhBG7A6VlyTCqJ+tuTarm/d+fh0D7+c9rgVTUcKHnqY5mWf9gz+f1shhdbsfH
sSFDN3E64zgOtOdVBkGSkN/kikGVmOtnzYnbC9ES84EYbU82xrGJeuUi3aE9s6DfAe+aLjGCGear
ghldSyZkxAzTKEK1S2TH8MvMkzNMRL0qve41Nv3wTqEnXRErG8CP/7QcKQ8ziubcre3z9QvYBxsJ
0/r27//Z+v9579q6KwzNtjVHdWx7+/lf9+6oDk4yyCQ+WppeelPf1EHm5kugxXbYmLqXGGt3lu3E
3lIS3qU3x3Ku6O8XK8v2+VyV8ZZ8PBkHzSzlMTKSdCfjxMULFMl9QfjIAUfy0xjVIrye+f/H9AAN
TfG/pwecfnb9z+VfRM0Eq/Fr/ylqtsV/uCoSZFqcNJ1hAXAT/yc9wDb/A1mxAdsYNQkfo/9SNhsA
AmhO2gRluLptC4OUjP+tbHb+YxM0q2x7dVYBqmb9v8RxaBS9//kZUk1KYo62IQpsWhP/gAfobVeV
YjS7A+VNr2MHf1kH2pvkfiZe1nWT18cUZCtky0FbJs9KZ0W+kpYYJ4nYGvOILCl3eBzjlt3ukOXn
qp8aL53IqMy7ot/hznO9jGytsJ/Zrzvj1iubaTKm6m1Xz2aoLSvVRJPgBRV5detacEjfsqnsbtwe
KGBdGhFftql0kGVogLonAoI4KjclGaz9jLTsq3Pq7KE39Dwwevu2KtfpDBztRa9RR04k2UPKQnXb
oxJGKKEoYTIpxp5ewT0uiOHWkcWz06yXxUShTFuHoi6TpKKq9OyJCU1y2rN0Qn8x8PrIeEZSNemY
zSzIqYYMBISSsxn1+3gm6zJ1CcOsjO90KT5aBt59rZJK0kJWIsChPrIPd0CgoGNdcqabSuwo9WXe
paOeU+siu2SsABBWdD06vBqI78zGealj5dgZ1XO2EmzPzoNISwFl2WhX3yVPad/F07dl7MpDNe2d
aKr2+sSRG6uA/b1xMxZCP4kVUE9Sid/iBuYO4LDnzmIpmtjPdZtRJgEWXCaYuSnfAZxP9xZ57OVo
bBs7zfWaeh2CTDIhaszEyoTUqBrpV2uID5UOr2CyaOw8Xb7NRfQ7acACiivpt73+YWwsdpUq6kjr
juUJD9ohg34zjFQuydPEVg57sQztbZovovymENb74I7VHk1DPQ31Y00rd6eUEp5NR4lPxvnOKNVl
d10YTMi2gyxSNhQrhHM34ygl/QLClvv7YVgOqs7l6NwtGgu6sicNKm/di6rMvCnJcRk4TxZsjj+7
xgHa5EuVIBA1VxwgGWIRgtW6p4Hm6pRGFw3A0pYoeJ4mDf3ook8gGJADCg08VE6glE6onzLbWF8k
l1cCdbbnR+I/rRAyJez8HDstFTEhNfaVEx8NBEp78u7PtH7Y/kaHfG0df6RplKwvOsRByF7Fnnt4
DvFNRl60U3HZngAWDvTD2iMlOC+bWR3GBEaGkKqXCtga9orUh8wI9n4kOGASyh0hA28VbVXDsW8K
EPkeEQa3wkRMZaJdn2ayb3IXxhdJ39zzcvqyrDdowfJpVF5NBGnbm7qeqJDwplrKPqNnfZ5J5UY5
lryNfaacxETWRrfE1tEQNAXpCe6TTK9fWjsP7bi39jO1JmZI3gKrBXZba91TzK1AJrXaeMxpoYby
9kGPkNl3VEqscniou5FVlk6BaTZ6/BPlsF6KIndYy6t+15GHF3UKi3+AOWkOYYwpC+E/WTINN08Z
GBJHggK1+tCVzVlBz5lIBDGFAOS2lF0aDKOFDM89CCChlqN/aIP50AkGkrQrnpZpjc+ciu3F90up
QKt3qp7AkZg+FXAdzSYQLBqR3Di8pb6KsYk4atfPkJTvYC8hndInuMMKaqPIbryVtkgRw7ZMZ5Si
BKYgw0ldhkV4LIjnqn1jNA+zPUFl33zssiy+EL1aIE+zH3WcQ/mK22foZADAzIKMYJW3N+sAT/Eu
jCRm5Jh5q1kJoT5JRRsPxi9a5ymrMN5nx10Py6whS6aXYuK6P1NYA30HDy90bPlE1gHtCtGgEe8M
4Re186LQog1WqHXIEKh+KT9zNf8Wr4sDv1keBSYQMolgEGBSRr3706mrQxNV5o2uYvJK0i9l6ysh
sz0MqHnpY7I61ev8q+uxEk+YDmSK5MtWJDc0ykGz4QPU6fldPcCwMRKifiVJCFQ4nTAnRbfo7DKw
thfNMe33uaoO8QpE0GkLsMOm5rPVWHyTunWAMBie9YcudIQaycjKeGkNEujKZ2es8GqI5ewKboWq
DpQjFKaBMc5wKBK24yXX3Ft6EvRDpyjzMX9H4VgRPlmnoLCKuu/9KY1/ZkpzGMdtUE1/xIm8xE0r
wemwm1PI1eyBjMJwLFFWWum462cUG9JQAuqnDFtKBQ28jm9zVZCtQRBWaKXOr9QG+G/VutyvlfVO
ppt1JkdRD6GCNsC8IvUWQ/NeGCUM31KwY9+U6FGKD34kSy8sYWXc60vqsU9XDnHXPOS20dyBO0/P
pJvsk75EUaOjIGN1/gC6UR4nfnhmVXwqtS5/6PrG3mXMKkqttHsMdNGDHLbcEmJGTTvNUX05P2ZF
nGJFjy54UOZ9O+q/Vh2ZfYTAJ6x01B962vYXMOHdac0ZmgY+nvBdKm64FCa2M4Jlm99VNv0Ug83t
NkAUP6jejHCvlBU5odu8NRLzhdD11oCnufkmlGBpGesIGVBQkCa1RQoBfFZB52kXJV/M9uhOt8PN
pXyau09J6XcnqTbvHAnycFXbPBzJ4CVaKn10qeWd4vEyLjElTBfluJIm3/q2QxQ6gPaKVUzu1w8j
6eo72VB1QdQckJI4+6YTAwM11oMhZ7RewCqsWXsv9NjdW4WLYWmmi9K96L1CkLWr9kioYFd3DDUq
h+UuBtGczrcj+NSDZkXf0QzinCAf2ROTgxt+6pF5GUhquJ670s7Ug5Dp46A4viVGOIv23rCwzg9T
Ssika36uuvPMNEQX/EqDcyayI+HKBY5RwWdGjQ45Uhn9tpp0XJfaLyZmvHcLYItFCTtrvC0z7bD0
9MrSYdAhxnfvQtCOtRlt86ihT0cSDjwe6a2L9lVG+WuN1+4csSzcpjKRVMNJR9NGBiAS36m10Vf1
xGwU1F9UfV8JKzppCbXbaaj8CP/xzkmVMM3e+xSkYZXNODzH5Nk1+lsiAGijk3Ljke9GVy0Cb7HW
9COKxnhtFJnBEgWKnaKmOM7OXbcO3aXWzHBJ9JOa0CxikGNtomxD52Zh0ccAkjuWPFSiFOMW9Ya5
MPUyK0btjlsWG4LFGzoCgFQttvgGgeFHJkXyQOq0vut6HV0P6orHxRm+OytWOHZG95qZhR2b68ey
egJyThNPT4nBQnQAMJvK9wg9i7m5ZG58rFbBJcoH94DZRuzjIUxVKjolRsL7xiByGisfIyphDUbX
+LoVTc+dA3g8b8UPsrHXpxx3xNyrTyNJoX0saVjzBfXEt2VestsJ68yzMVNeYcKVB2TuRUDRYA3j
/8XdeTTJzWRX9K8otMcETAIJLLQp79p7bhDdJBveI+F+vQ5AfkMONZoJbbWpQFWbckCa9+49F5vO
vqwxC5LbubGRRj20oszvNJhyqD/MDVpxgzEw4oOocuvoQ4PGa6Izadv+I1NicS18X98R0ldtQ3uQ
SD9MeUQyRZsZ+h3ixVYeLdy7V201vSE287aUDbHgkaFxz1p55WWZ/ajbo/0IFWqn50Zz9+Mhj5we
UMz5eRzJoQlb8YgglzVZVXSovnKddKHKxDKsjVsrVUSPhu3wZGhcvkbqx1R8eQvhIL7aIw2xkGhf
x2zJrai+wqAHZD2YOeLjkiRRiLQ4M0Fu26u4k9MlaU4RSmkuV0CqvZ5sFI3NiDo/TZmjK4uJ5I7J
XV0qN3TvDQMXJKqBpzRNyWKx6nFNF2M3mAQqyeRGqt5fa5N2KuEjo6wkoLuxHfiDfftowWLCddg8
OwPZIXVyJFK82/aKYuhEgYJcqugZUmV9EGaPkk2rQrQXzNAE3xmrqDBeehxWIuyrPTVk5EWqeHUg
CG+JQN6gaDEPrblH8xPSthzAzKBs8c55NluojTlwJX8iEGPYJ6h5gjI82IpaFeW6lcFy4ZDXprpm
w3GXB2qXGZJJD3XaRjHZ0R1c4dLptnGpJIELrqB1SuBp28lH6gaYPqNaEnRFacMmVqGmr3WqTOMj
ZaDYZAJjEchxhOOOOCuumzan2xWgaNvRXxIun4hBG3ma4tdIofyqC4U0pmzn8EVdWw1odcdBtZu4
R2tKy+Vb/KVxJrJaykmuOk5mN6npezw6ttecJYzeTTuvUDqtvNSmxB3nVTfVlO/t0P5gcd5Cd/eA
3A3kn3n9R5OU1h3DzbmuKM8nZm+tHdTN8IWD+sJuajCIKUwt0zp0ZBKtM4d9pUw+s7DHvONwCThV
8qCT1kYmzNFlbbLC08Xm2HK/I0d/1HV2k1kz4I2oyoOruTst6+8GdKyHgVbJQGE6CnGtidfAFldW
EDX7zqF03aI3NDDh0hnVQbLk8YMdGq9uyTeSJYmz7TKJYy+gBtoFV/lEgd3v0ge/6C5a7X9xHTYr
0dA8dLlfb5qx/RYw7069dNctVvw1XPJXt2KDmpROsJ0GIJVNGCIj7OSXsezYxQ6mOoJYmfC8BLeO
RlPTS7MeAwE6w8hhF6GnGN/wB5a8u6Ah6ChWF6rwm6DX5LFxd2kQWID3y3kaNCmou7OkPPosg2Jn
NlO3ryJAuBUI1zL8JgGR7lGuEPrimsMhdkR3kLzijUG4FcE2YU/eUq6vIM+zTRN0AGzCO7c4DDER
K/+JHCW57pL6ONCzZwfVe+d6QFGhQpSrTBKP3eTufR0ksot84eB32aYvvfLsBSWitay96Qvx5ppE
rEWheS2KQh5gDtzA59OOTdNe+Tqse9hcciOESUaiRwG3n5ybamDThx3hneXB10SaiGHZP3jYFokE
OsipPOuyeQySCIFE5Nb4aDSSkhN0wAHBrKtJaM92bmv7notrhe6AArwZMuNn9F9EDfocB/E2TgwG
ySY15/4/Uu0ySvYGkNGtY+ChjmUrrybTvMJ0k1zs+sOhDn+mTH5lVWgQY/KIcnxk17lJL4jVYXX0
IsYHVU3uUfVq2FBa6slmYUntVlRlTVZ5SXuF0OsqZD46ckYSahdS4dSktcGTf1QGGMHcmGnTWsk1
qrwnQ1jVhgXW9zwuPyZtSI4MwA4i9R69QMcqDP8wCqYYckbm6Y929ZU6LCzjSeWHrCKWDWIuiwRe
nJ4TydA49b5TUFTZyAjc4mgQ9TczxwpOsAvej94ygR8zldM+YWb2hXXORXMbmIgZqjp9K/DLjCQI
aXVR7DAeme79qBrnIHRZbNPZfVSGAzFhIX1OMlBW3TTLhQXr7CnAGIpJoBLjamzOKTk9a1Zhhg5k
NAghomyirm83FQ5HmTbefvLCgHVKjjGmMa7Q/xt318040PKvn5m5PruRt+Al3l1lOXjzdLWKGy5u
P6D7bsGK39D/ODSFZ23bntBLTRcPWe2j9aObu5/0EHXV8JKGur5X7bA3DCpoRC6wYJi+CxO7RuRE
X3wW4Oj+PMqy43vX0lhHFlhu7uLC/2J39KXdHCkdtBto+w0qcmsSXzv24SpW9dZyymathx/CyIyV
CbJpo+ZAJ7cAc2810W5qWRqy9dsWpHrvOnVjS/XQAvIloCQ+oAjHFysapDmGfTtB8iXvThCnV8VQ
z9nLKJYGK/JFfLo4SLML+WXC1vSWzNZNe+0XJJenDr2zSfsatpSlmuCLYfEPUAnnqAqwtPVlQAb0
dCvzjpgRmPQTqkca3Q6bg4BIX4QCbEsoZ0Fm9Lb5YIvZuNmsjYlFk9Xo637A/U8I6ccUsmU28e+w
mInPuQOXIVOEQlBfo4xW+o+jPaGIi7KXZRcXV4CoNevaZzLbTwHJIORYpYLPedlKuPT4gpQVY1g9
tbUOBr6Q3rYPBtytd71J2UYrFLzxFJ9ETxO1mTBPxGgAWU3Ue9E6xBKztCnjibOo8s9sz+yd33L5
ovu15hoaKaB0nSjVZDIvD4UO2xuXRr9tKjr8TobZo2nFR6wBPJjDI0TIHjk3UZq72VGmD2R8vtYj
rUvITd46r5BXEAwZzKXKsaM3OejE90yZQ2RAom0SFKpkyGAKCET1OLq0M1Sc3fojrlsyNWZcU4YZ
p/RvUjZOVx3R3mCLg699qsKT36QPQo3p2Yzju5bmIA1t81I3ODtaNt5IzDjd8oGii5eE4z1IvheF
v4Aa+Yhktjw3cBHO2AFC9IhVv1OGOvk+osUwo2UsyuEhmtxtzzkCvT2/4LNa1Yggz/+/Gw+mO7NP
/lXj4aN+b5L3f2g7/Pijn20Hz/6bZQiQKXOnU7fFbywVGCtAi+naWdI1JM5/2mZ5Ubfhf/2nmEnH
lukSkuc5c2+UH/1sPEAV/ovT/LO/+oML/Qsb/R+5ym7JxGmb//pPGg28gd+bdQCSbWQRiKIkbHqC
uv9I/k4tpREOGnaXvBPtwDRV+fXVQtJZKL7L0a+b//tjC6PHc2F/sM2ARPW//mvWGNoOr6OqxWYO
BNotz1Vg0Pj5l52wCHWVkRjL7Fj76Z2f9sU5RbC8Rhq+x6fOLNrXj2H/XLhEtuasvbadxZ+7hvGW
aeaR/8VoaafqlOf1S3YStLJjWgAr8a6Ulm+p7bO6cDBJqm6vM19NFuyY3isffTd8LRVmshq/CQaW
J/bIWJsqdWuXLuujOfm6r4vx5OfdVRp3z25eH9O0dq68mNpe68U2exOkU1ZNo8NnSVISKWIgAUOP
E8xK/WfAO+99z0gk/MHfED20ZkKVJ1vvdZbI2lvmICaCbGMccTOuRqJNDUa0jDVBzvOsFPVRZBDY
TeCrXYGLKNZJITAFulLd6ABOdm2ETw2HEv3HOKdLgH6flKnYVWsmEPYbZf5sxmycHFsdhdZ99iIU
LC3zh0SPMR0rT238BGOdTYmRXI8V4svnYE5uku4pIftpU1AxOQx5hzDyoEW4jjQqUH1+TYAYG1Bq
IBju8BGO33ymhV3n0gEXsUh3kx1c6IU9e/gV1oWDArOrH3PH+dYGbBrwHbdXY4Ssty/S2zqswD4z
e2U55BnLe+li44HoQnsnRLlvZHY3le5bV1ToMIAdsxfEXFarblh5NQwrDePxkGhXxMMdrYp9MZjw
r11Ujdt+4DyIYFvRs4Wqw55+nTrPOoIJ5Pg6qQ46wdVKMq+EskCCE280GeQsyq7hM1+aFJdFLGji
JKU3rYmsTuZUUBTlle69d/iaYR6E5m4uodQEimwM/WvRdaTM2u+axNSb6vNY73grZDzVheZXthFc
kCjsSDhQacK3R/5LmXnOJndjjVOabVDkiJuJcsMps9VZWmSggO05qqhHN9O7xTZwiue8kJRFzZJE
367rdyXLayezmNGow1e4I8zJvh9GPPIkq0OmDwWioJFLYKhPZUUYsAO+k7OtoMVWwA3PHD3e6mZ4
nVF0XhnUNQ0HFyIvFUtqJT/SOvtAhLopBLNNJ+R93Kbf2ZCN69Am9Qy/kGOPZE6J91wyPQNMs7ed
Se23t4/NOH2Lu4FI5PZOdJaJD7TYDOQt3RlEE5hB+oX4Dei6w8eUdm8hi/eDnUzFqmzzd7ccyaZu
BdEx1pML8Xuter4rzazsbdyeNe9jMMqHeXxFviw8vjQCbrr8yqv64UC/Ye36iJO0Xuh7wFHlufWj
TyfJ7hketxP9vH2hgoLaKGsMx2lxXZpU0PBWWo9IwR9rDPwQqoE+z/j0HzcSkUkmXqKMZUwcmbdx
7dwlrUYnwg8r2jsTkl7losEw97TJoltif/eohCj5OfoZvqci5kmQc8o1IeOBQKDctbGOXMVW8khR
9GvM1UUgOCV7vjHjnqXPyiKWDwuQOFdA46fohcS9bkXfeFrFVZ9i2UjPaYY2NDoFZMHRkoA+qbNh
uMRTv+e9fJuCjg1xNlDX9jk1zOqgKrEO2uG2Ao26ol8kD5K1xFomT+xEyHeVpbWJPPsqkO4HirL+
UtuHwU3ig+7TwIod976I3JREeoKEKUZubTUhj7VudNYf1IEcMtkT8uc0m9woMTXjHYv9/MaHl6S3
m1Jn8eaY8ZvwulNWWhm66ZHwEDRncTvaKCoQJ2Yuxj0XuZYxfS8zgm461e8bmn1bU4gvpT+sG3VV
j9u4mgNTRVJuSnYILHRskotXiihIDHYGcmbSdtGTkiNi1dG9AWaOnAiCDVVtUxDQPpQgDmkqoVuY
AiFf6kc08zo64KXr3ebUkejjnlJcZbC9snAliZUwKGiS1Z6RYIqrg93PzpzCdmMpxGhj7O/mS2uY
sAWlFKu2SfwNG9zRt8WpnkiJMhwctqrQvld998qAxKNoqD1lXIqw+FYW/Q2TwaUOCC+PQwZdsGJ3
UFioyhcY/0c85f1nZAIMzLP6e+iEGVHFbDvN9nP0RzXzZR7jtikPnao2hRFMu9ZpP+OhpTfnupvW
leIS2eVrzmoykVHKtBcpLPDUjZIYoofmu59TS7MnD/FiJl3A2riDMUyVXKuwN4AZYuCyb+gmObQ0
7YyKUlhchcL46Afzvh7HS4sB+Bh2Y06a864NKGl4ZvpstMI45YnV7dvcY6iNxluX7ONKRwfnE4u6
ttFZktdDsqif0a0h4GrsfQqfcHHdkgu531iJDXKkHQilyb57Ud7MRXfWDqax1idx9hKuZQpiby2B
JfQqrXe/IgcZtuQ6kOqz9Cj0mAILeutMl6mJ7sbs2TUD48QEJAWFGKmnwTYZnU+bOM0dYqRV2Znd
hvgkPiZb3vMv6cQkDHq9jjFSJ1oKogGYg0q7dCo86yUsIXQb3kEkKEcLc88vIw4lrOTstvd9ySqj
aCgJkbywzlIvRY/tU/BRCPsIV7xWo0ecsWF8rzpv6831kd4pX6GM0Z+L80+SH9ZNr1f7liUdouGK
MngLQ6FpRnTyXX8eI8JRaK2tRN3BOjZr8sE0MGmNQbmmwgDtMLChUjhHQUFzAMkI3aKtyQteW0l3
yzqyWdkDuTdejo+INm23begbte7w7rc+lAjIa7vO6r8HJ3pvEhxD4m2KSXtjtxLth0aqM2sFkuJS
UTLZk7SF3Is9/iAoRyXVh5HOSzy3PaAfSC6ans2dgpuRzu16guZEqVjHykM4qQJMthG4b+nqtAcL
H8/Y6u264cui29TgVRElYUQYKFMLPT6fX7yO3eq7UgwYi7xARoTSMJahthiNkGQtUjW7iiAXYWnx
vpVZQUpDuTLAPq+Uo3MCDTE9KCv7LtHwXgZ6iXF70PvoW843WU3myPoq648S0vSuTz1qATMpr5e1
tXNtanO2ZnIZEY80VhBQ+omZtQwkUvmECDWeF4QXcK6xqXZIgSlh9nm6wQWEm2LQ77TGIqCyClta
RQYVmzi8z0GhXGytNHcFsEyK5OqKc4A1SHrEUJWQXoMav8y7b/Siv02x/tHU8sEPB1xmgtZKotSX
KmSzt/C065gMi5H5fWvb45NW4nVz8my4qn3r0QN5tCnIPlujGLL97psYvC0KzNnwMjWoqblh97tn
DoObExVnom++mm1g33hyBlFYLfoV7ZFo3/LOpuzm20e3MjBt53W+Cwhcr5bShsFEPgUl6g8XXfRk
BerSYFJyYixtVSPrDToJIq6Ba5Mtld3YuQ5nQ1IiHntqc/XEmj6YtO5RG+yboq6vkzQMDlQ4igPk
Dw9o+VyQKHZhiNdpCb6NC0egdYZ8KrXQODkoWkgOMrh4i0qtk5CVjeWE1jrO0aoYEJwvOvaoXZdU
30H6VecmtqrzcoQ+78aydeNoamQDFrKf9Z/9yGqB+klQ9C8agoV9n4wXYSv7OpRc2HbUHsZ4VMee
aZO4lTTfx3qnbVmkXw9ZYh2lOy/bpUdjy2IpZ+I1WWsECI4GlcS4I0O5J6MshvmKE6OjBCBhwflj
dGj86W5EHnQYEh8tiS5Pg2wt1EvVdKKLgPQcQIaH7P1IOUt/zlzrNkZZPBg0yhMzCLdmLMlzIX98
1K2zKof4qvJd0oiZMYzighJKvx2qcG0ZY3hRszgoArqi06g6oJB6rPCKnbOyerAJ3p30XJL/d9/o
7nQ76YS0V1NW7dw887G3Faj2TQfale7LXe9O8Uk52oOO/IlCtPB3eYfJMNWNl9bcQgcQq7rL+uve
zIubvL8EPm2ByWVxWsw8/t+g/LRnTn885ibpV7I75zxTSe6B2zEtBsqnWqfVCIWWR3VwvXSA+kNZ
5sPJGfz+pKcYDmlS/nW/y/BFzXZ7Cz0giTLZSO80Dz5jfWK7htC7OS03lPDGWVdknoPKeo9aa86p
EhCQF26W5+GNR9MG2/bH/bZ6D1D2bxcW/w/4vmCuJQUn3NR/kPop/2oYVA5KDGF3ZiC3MYUlayRb
PUkegVmc0OjFEIHnwy7D8KyM5mXhmYkZMvbrpm/Azi93afPdVQKMnGrQ+6iZCeZMc9TD/D+WG52B
nQ0IqWZ/f+jHE9SolIwu1Da/YGm+puPFW/7xrwc9fGSFqY97pFX5aQl3YK2Fl2M5rL1gOgbGJStS
roZwxvJ7rfnXoT8HDpG7ONBi1m5olfDGRKtN27YZEDJRP1hyAmhPZHxc2sQWleTetYFdiB2/zn6D
5kh7KnwbS6EK1SY0+OiXG21+Ow6NXjs0EU+xYvTxsyzEM5qHcKtn9tmQWZOxjTRayEMAdAgI+wL4
X45K3e5IcBzkq2IEp1lK+phju6Tal2oqDiNucTIR9cOSQBBaRDYlOeliq+U+kvTqxPpkOljQMYYA
6jLFSZ5xPkJMrQ4UgTeKzPJTM98sR2ndii3sx7du/lVf37RtFp6Qrf08+ZajyI14392Qj2sjThPq
3bzlgLWOsV3eOF9SfUIjGK6Q1aGwmt9nO59qyrOH8gCaFr2Y4eyDJKxoj3Njz6R+VFHVqUea2OsB
bb75oWmSxQYqBXvgOTZ5plEvyHpINsUJb3t5Wu7moqzhu6lvtqu3O9QFdz9Qdj9Qd39g8sYwjjaJ
R6F8CbTwFqPUkg2y3F9ulrvTLCOz65xipcrYhkfzRkyfFIDOzN8tJ47GlmEb+tlrGDoggOr5HSxv
aHkvwz0OguRULeEDGN0AvP1i8scmPRKHhImqmpqT1GRzouEKqdYVMUMJ2eiip2qMfvQnqTudGd0J
F8qmLmJjlc/n+nKTzIzs5WiEogDR7O/3lwf15UFI3v0WdMb7r79z9ESfYOvONjJlZvXrcvjrr6fG
yo6N/n0o57STJRj3x6GovJRRHMni8mDchch66ohx/tdvdg3hKMN8sxwtv9ghaFhTvRlR33BK0Grc
lraTHZZ7mL04iebHPat+rVQ7+324VyeU2rYIa/JVPxE0Xmo55J6COrfFcvbHX9jz0R93oVjsPYdR
pXfZpK5+/XvLaiiUi5K2xvzZLh+r5/LxL3eXGzrU7W93//iVEDbZocsZ0e35WqTMxGlYGL6+1YKa
piEFT7bZIrshVBgQlYE8nyI9NIWF3CTB1/48rEbzKpKxs/OG2wJRMn1nwtD8ZXDy5nHJXQ4p49KW
q5gT2uJOW77NxaT22+ESrOXW7KSjsNuTAccgyRTObeHl4pDgS0/mtBrL6dxtqekvTH1Ycv7+8pe7
0fwby9FyE5bV29Qra2vOgSPajJ7vGLI4h/9+3weruneVtl/eWTUPnssRwNDt0JnRgTJxvTFtGmbL
48uN3SBqwP6ab/pgZIdHUHc4jy9cQGF9WA7Rn+HVkgBz04aQlgwWLdoYjpa7Q1CzA81oip7aFJ+f
0R27OQVmubGY9Rmb5vu9oV1DbPzzJJzPSQc5KtFrfHE29bed0Yvb387v5ZBkQ2eV9KgWlruwm5N9
ahjn335vObMRNV4btmbtfjv5l9/59RyVUerrPCvnlGaeNwoDricoZdEWOeLPF7j8SeOUzoQcQaKg
0vtpEy9hO/ESQjVf1OF89MfdaP6BlRRy/f+6kcIaeHbP/O+NlOfvaOvzf8iM/Pk3f9k3jL8JCfMd
wK1hOh7QnV/2DetvAvuRjmGeSpmBoexXHwU0vcHD9DzodizQ+r/aKObfMO/gthBcRwaNGfl/aavM
RqvfjFgmWHoY9zhELGxs6AX/6Km4RkeVq4DmEzjeV1fR/43uJgP6WswqcPXbB/OzpfN7C8f60yni
OmxeeFcA4jwaRPofbitfdZVpFYEPTBzRgukqLNrdYLHqseZV9rrWvyEIhnxLKXq88nL3tdKGY5ox
REVd9iWTGWUNZHx1D8a0b6GaQb7ZiCTA6ZhHT5GrP5YpACrHsc5RarNVNwGsK5C7hKG762GAxRTb
FEsCF7+6bm61biy2nVbf/us3KjHr/P6pivmN0jSDk843RbzAH59q6KTpYJGZfQCCdxhat8Ha6iIb
i+yG0uE6QeLIbsr8KvT0E8/5oRzqWz3Ks3Xr5+U2Kttd4GcHMqI+M5Fd0rTrNy5CrjU4oW2SY9ka
YeRuTS53s2h6Oj3GS6JC6Gh7hmNxNAGhdo5gqxEIk+KSdQX4n14Pokvd2hqqsE6aqUMVkzTi54Qu
LFuU5kIQU+sytGhkwJRKa2Naacu+T/Cy285N11BHCdRO0FzIoH0dK6eBsFYdQtd4yoHWoNpiX+t6
8SHG7Yqq3oLXJKNPIx4PcJRvO4cvIGysZEPpeJy+V2l1i4SR6jU2kCmJHkih3Zg9oQG8LXcDkfwN
Bw7EL697Z+EYU9JP+82/+a7mk+63K2D5rqTge7I9pg3zTwugzuLKwhXgHcJwBpdX/iNl6y8eNt8u
R/6bUy9HFo/eJBCxjU1XXyVFDUXXsQ8IdQuopu3eILIsSOBoSYKvDrV0tuCGzI0Z9acyzLGjVu4r
ntaUeqwJKgBEbRzG2RzmvK9p9K/qtAVlM94ZL52eIkVECWXHXrMuAZWtKgnhDxggECU22zW01e0k
vA/6H8PJqqvXNMwviJLwt0SI21yqPOyczplZPkO2uM0KTjw5zEDa7hIZCXHT+a3fjM0Oi0jXH0cT
IJ2RXlPYv1Fme7HhlQzZydIprbUda21+AVIK36LIdZt2mnenG3gG/BHDRxjHNx7h6QhSHocm+XQJ
CeCLus88zph/8z39k68JJ7tnEBYnpGP+4TJrhIVgXvYeLLuy3yBxgdAT2OMOKAs2CTSqyeu/fsLZ
cfc/TgwXMo4tCJexcbfx899MknZnIGoweEZrsM6l49xObgTfeb4YnFy9lFF+bWkJVU5XASniDI4K
vmFZYP5QuQtVOPhsjG1QzUWIf+Nb/WfnrKdLl7OFEpVnMW/8/tJMo8nzTEvB9JoXTG7hXoa8NGYy
jEv07SnFow7L2Vv864/knzyt0GnA29Kl6W/R0P+Hp/XIIXFTeOuHzE4/B9t91EvGA7xzn7SXEbwM
yT5p3Md//aSGPv/bP65Q2+RhEPVMU/9jjooDw/R6LtzDYvSIgpugpxoY9qDcS5gpsmQ/I5AyrcUT
nZzHhEbtqhoAixVS/zQMDzgXOkGPaYnLLrty4gJWAIOMD7F1H/FvUsPbj6R/rPKYEggvhIJjCnU1
dbJbGihY0cboJa+1u1w4Jyo8jL8ySInqIASB592mQ+isIADRoUf+Veu3MP37jXQaanJpdvQcJoAA
FRrsslXxJRhZZkpUV2uLxuBawk6sCkT0jlt/bfWnpEx6pLs9+S6VT/FyIIOqkl9a8KaJzSvrSdKk
R4CZyUc6tkaD8Tko+2z4ZkLzru3WZYaEP0mRsVEFjti1zwNPOkwXASsXYGm3Hka+NtqscG4B0Q9Q
9ax0hIsEFsSYf5epdeWRmSDnWM9qlhCpyHsUARcekEIK7JX1ioV8lbBhW9sjaqS+giFgejvdRSZK
9tGqUErHcjXzoOnM/pszwhSsmf7xlHB13WCOlaZE6OLZ87X727Xpmz7KoqkeDoFHL7S3dnHe3YDi
IJ7WbwqchHeujpc+JBrBslBxhbMMEo0QZevgOA5U4rstVkpyrPUcJ6Q7xxb3apVmMeLmmImItQqW
hB7MKsI0kp6CS2EaTyqe+fNZUq3TnWJA37QqzulmdRRrK0Vmsf0VaiAeOvpoY5OZa9vt4TSnLWl9
0t76OMEaC6U48tFwF2bjJ3zrkzQjfSNs76PQj3XY33tFDyKsw4lYNO3eTARWhUl8S7QGTZw/Pg4l
UgzGrG3B6dQkyK6mB0sP6czl927l4pkakIaVBXYuWoCvnkr7nSkk+nf6Aqnykm0bA4Kk1rGeFEus
wMiO7URbURkjQI5c7cJOe3GgrQ24efdwhJ6aqXjzCwybdWO/1GPDvjyNHuJYw7oarAGwa7SK5cVN
k3LtNNp1NSlosSC+u1be8bzN2pfeIVD1EbYrifdh/0DGwQEwzNbVs2jjJD19z1htkButZcpHJZ7b
Hp3eUHX3eWV/jlVU7DPUxLQQ8NSXXrxxJK/bj8O7kIX1Wto01J3E2CVejEl3wro1hLByfJPZaRpo
BjibdCQnSSdve0VGsNr6lnfUAhZfZXIcBsDGNn+7NmF8sDRzV5MH2acd03l1auyEASPNR1wyGaG7
caktqcDpbpqmjHYdSAUajfWmiq3iOEhg0FR3vRXJjSGnv0CgH1ssAa0MuOhMyAwS81zntn4s58kZ
/MrKTcMW300ZbhIjewU9jS66Cp+nIH2I7eoMFuYYO6EJ+XcMAHqEwMKqQ0pUTeuXux58KTYZ6Hy5
2CBipc1j04XP0gOKjpmXWqi1OXp3XkBQaAYRPWjg+ZdG/ZRxua46w7oLe6kduyY54xmbgPyenIR/
M0vA9qUvnu3KvnbwQW0bI9QYhqw9JcqMQbZiFDQDEwUS4m8b/1wRPeXJcI6NrkEEo2NMTMunwcTb
M3lpA/kD0ESmjL3MzJqOInNpmJDQ4Wn0TdBxa6ihWcuPjCgjthzAUDdFVJ6n0LqB1UyJQXvPiuGO
RSuA+wQxt2WyehrwIBh+99aZ+T3FHd5kretnux5OjYSS1bFCtVmtFHZJXIrSHiyfkXnKGWJFgMA2
CnF1R3cxDkDasv19o0GUQWWFuhBT3VQ3M1+Fq7o14sOYwDKCnfNmcdmshrnS7o+YvfsYfiUBXUm2
r6riraZqtGqoUCLFHIkh8LGVoE5/99qTH6pvFaPNEV8YztOh2Te2f51W1QOqieMdLqYQXCCZ566W
g5CqaSchL5Dhc5J13ytJv7rTfeoZ5XUznJVTvbWVevSwSSfilNAvofoTrQBHwHAbZbxqa9pIkyT3
wLY3qvVZdLd7O6mu0eOST0NQC9oGOD7oZtA9Z0912tFRTr33xMXFaCfDA7I15CESWa2VOSuJFmiX
MtTnwJxu2jqd4BxTiA4SpLPJYOw1UyBId5qNTNMLBoPHXgMxgeIdjmwA4NlM3+KcTycUz6XeZ/hj
owJ8KKUMlrYv0AxwhMd6cldCDTtIYgiQ0Fd3hBYiuWN3kMThQRuAOqpx7bNvpBaMBig0kculAlc4
//PJ7Rv681Z3D2KddhMXc1nQAKlE+yQ9rExteZNYbYw8qcM2ouBjAgevyK0BGiifJPub45RnYlWi
LVlPU1MSkesn+8ZVR7cNocR6eBJxI7370WPd4P/sAVAD/MEbo9NSCeC+Wvt2IGnECONHWTGSIqnB
T0LpB5Fse8AxPG7bBD5+V2FRlQL1n8LvhQsAElP/VHqjvWpMBTh0UlTQj1E/m/lHbR8NfFeJN35o
0Reu8mZLygtcbc97Vo13NxjM1YGXPDUlKuIBHnmr68HqDkcjrI8m2ydVJLdWiOKCMlyNd1zt9Ey/
6C47P9aRKw30JoIF67X0sDwQUVtmigUe82bUqTNusFNpBV8tE15Q8DUT1rDKqhnzNHRPbZlF6zYt
yaS1sbH7zYuueV/9DCBxCfJ99LXnxMEaBWUGfOa6q7ZElh2ULl67enxErFWtxtS9iSV6vVamB6/z
0B2zjUxSCvzyE0CbvrLdmSfRFS+9R/Nbgj3q8/C6sMJXP3htzHOa0zqHoIQWw/L2RjlgZIRGsvxt
P0bBJmJ6ayZvOw6pTUeMpUFv2LPiCwYpeFcZ9C+h05urWnNRcMYapQNJlHKtpidNpbuo78JD7uFQ
HPj5LLYb2+TT7hwUR9gBDsZovBQT+QuVbm/NSlBhFrQ4GOOoRWDOilz3PNTe5zA/GeBFLrUgfQ7L
tl4BH1+NVfAUmmzXiOcDavjWaqDLffmKRsB+1cBdR/o9PbN6q0l8WaY2eWt0WKxb6yx7SwptbzDn
9mMMAKxzh61d4qnVPON7GFMEV+N73jq3fQ+gFnSEedTK4bWVwQUy0anL0evkGmkJtvY0joY4DlAZ
AM1inGfBszXEJDZMA+lGSXGblCjS8yPeSKLj2Lk2Yuc7tr5fErfZANbzLrA+AVWky1+AtG4d+47l
6rQrLKz2bjJmazVp1HWGDLSD6VXHheFINkB3Wo5+3QRzgSKLE7XBZgMvdk7c7gA/jjkRPkvX6kf/
qmL93U7F9Tgk0yms2on88AiXD2Sx+bNUc9VbAu3AeGwH/83dmW23raRJ91X6BdALiRm3nMFJ1Gz5
Bku2ZcxTYkgAT98bPH/1qTpnddf6b/uGJiVbpkgQyIwvYseBwOaJHDhs7pzeimW2ljXlm/SKZEf9
QXekI4Irh0LnjV16t7JU7LGtXmpbv+iluSESCzO6My6pEXOEFq8c4lx2gfqtusiB6Er0yrFJuDda
kW3oGIOyCcGdROyKbtGvXiY3taTPueZ8waq6uBBxaRhczVN0C8Pxckfg+258U1X7WrbZM6PEE+Co
L6nGU2JgO/aMzzsK5egt2084RKu+qL6MPLoZJKKFQfaJEBTkFCj4rDIuQ+9wXe9fxz7/Yg0Fpm1Z
pljxhjkwlz7EME+vMUV48VqbMk6mHf/LnIB9xmP0nX3fhL+3n47K7MvtgBlyVZGNKlY2abbOKK0A
MCZT6np/n5/ep12OgUHS7qu3e5X0fQZKqltkrX2KCj6iWlLBKpm88Hi/KVWuHfUku7LuZg62DPvm
ntNYTvrrPgGTeoZhNQHEvmpk9ZJm3c+2Y61yf3fv9+7HSjKT5k+mkHU2jox4f5+o3eez93se7kFk
HqcA0UZ4FJCJg6kIbNP8g3iEWGdOHCRS/4hS1B81lG+hF+7LRdDQ0+z3wjBhw3Sw8sqi/tY+4xp5
pQ0L4Kbj83x1+0ALHvgAvcARCzTSm9B3ok7BEx/glfAhCCgCYNsFrHrdsHRbW2bHqLO0t7DZf1mT
Cu4aZpdSzEHXA9BrjcCNYMOW2LtZ9t/YtbE80jV968wXUJmsB+2dyXlzqxy2JyEvj+zS34OFIGeT
uhoHcsNS8gt0hray6xEC5Iztz2KJeXTZXko35IM4TQZltL+z5bK+SH/3TWKIt7h2atzPeJa8CkL8
fcs947NYQG84kYYuqI0C9sny3yWh+UpsY4uJnuNjwUssMpdW+C+Mmb43M/YQIsA1xTbpzzbMfkPE
34IRCcjB8x15jXVGyirKR2jKerxNOv0pNajgCRV/yZ0eoHxWK7/i6urEAgwM58MtETbMPzh9RnyB
2HbXA/VXRAP9mHzvLewGIrsTS7g0qT+9Lnxm8npIJ8A00swObt5/Fg4woGQwghyJ/EydS04/9KYI
oa94JSwsx1AHFz21+2wrdlDLEQNyz9k0i47pzMa2iHeDQD2QXUGDlj1uLDklzCI9GxkBORqbH1k9
eo2C0eYz3i+yoqrAZYVqfOxc+Ys2BAY3ajrVImK9PiBUOGn7Hnr13p1QOGy9ehMYl9YWrhZeQXWS
lhFu8o6rtpLWtjJZNKG5l5tCusY603hShDJv4xBU7akXfLjvb0/MmSaJSf87Yfq9440ALIiTXudS
lqIMKrt6SH28RsxvFY1/6mm2RkUOr+bjkZlXzfQedRvhJAEtQY7VewJzy5zJR5XoeFXcFBUjd5KP
pE8etRCt937UZWNMAEwngjqyOlEjdBah/55n1g/x8IcQkkkOHvxTJYdXzBYLfTEOvZec8BiHBd9j
19ZwQAWebdzfABxybKkXJcYtAK5I62deE3DyCY0iJH0lmn4tred4qPBaxf7u/pImOIvhw64XoRLM
H+ucklao5e2ssk/WtkQH5yE+u8Wi42oz1YWtjk0dXBCtGM/FONJvhjo/VOzlCiZsxNdIXebz3EFJ
Epe8zg50KCHZcKHY3ueqY8f7ehe3S8Q4lG0FXRE7I5yfjeYUpDiy3jjgAWC9oNKtMSIMVzWuE7rt
mFFOGbIROPy+U82xmtLvkYUKI/BlCkQJIvrHvLCeQo+AO/I9l+PYPZH+Ao2pVZQ6Dd7OL+hwba2y
O/jhM7CVZB+HeOEXphPbr7KvMMSlVbbLFTuF2R8DkVCHptnfIkYP7ArqbVOGxy7KfizlokHW45zJ
vfl3ob92ywFsxwhrmp99pzZhWkm4DzPDfhLkxU1I/VHV7r4wUef0FFkJImyKLoRkwYGHfmGvy+x0
n8nkWvobeYW3WXkvSW5c89l+xNZjbFlAUZDUbd26Z7lDZPB+jM0WLWcUT8L7aSY+unIpumwe29Zi
J1Blv/WZM20vLyanypWeFAb0CBs1TBgnw7CofNoLndi7YSTQYIZ8U5CfXSutDiYqUmlsZV3iV+3P
MAwvi4obZueumZ7iIXrX6eNgkGpomxwWmD+0i47GKjgavMAJsT5NfJ75DduvhlE0ccH4ZFPiy67E
FIfUQiD1U3XQOKes45iySQ0pcwVNDzuiTy+bSp6oy/mUeMO4xG5ATAZs+EkcVMBwl5ym7rJKBDe/
VE2Ge/AFDxHg8CoJqobYJ/N8zHyZpfZRXVcBk4L3xOoe9VYdKhQpQWZmhYjdMXVrqr0o4Slwce4K
FmMRyR7lfEiRM+jIp1eA4gdRuJ+Dp/2UcGTXUkBiNVjBNSbUQJaFSZogReEWlOxvaiN9r/M4WyfT
+N21lcZgPgsGMz9nhWBfUwrqV/MFZOu0V2qED3ZnvACOo1kgueoNgKEpeewrPdnmRXKe/dSBbyQP
vtSjU1M5P0Sff+siNos49LdwB9JtmnM8ujpgEH0euBbZ30Q4RzvVNlfNtyAgTEl6AjrsbzSda12H
Y54DtTqNE8sUp3tMLPTMFc1U01xMW0ifX+FsNN5aDxtMWtjDVqFZzcf7TaQ3PRUk//1YEgfKm0od
tbbyIANgb6Uh9Alr/kwvdU5ZCrm49TBq06mFK865pNmYnJdw0Os6YC5zwgdOXc7x/tiPwwdhEtIA
EF2gLprlOWQgC52zZFZHgRtiwSpODKLESt87ipA7nYPi2GUZBiaumOJY09t4vN+732QZkHIC9Ok2
7ybjeL+BNBqzx81YrS21In9+Y46TM5r/uI1SdELiYbs0Mp+j3kzO9SZqVFPwycsqg5DS0B/KkPkk
kilb4zbouRzZ+En5jyqu2quQZnFiZf+4wU1JpYbVj1vsqeVJs+T/8Y57UzgI2f+zl+D6pf7jA7Dg
v4Qy//hHf5oJPIaUHqMfQcrujnz8BwvS/0/X0S2diZAl+MP4JxrkYiZghkWPpitMz1l4n/9wE+j/
afk+WEnBOP4PuOT/T0jzb7o8mVDLtRnsgpf0HOcvEyIxOA2B/qgKJj3KHxhmdk8hR3YKCwklfd4g
M6OM+xYnnPC37WRkjAG9/puRrljG6/8yMOJZeL6AbOrxWjAx/NfpAGdlDQieKIMyp1WrtsPnwaei
d5jEFW0DIGIhL5IySHQr6gUEAXCbpMlYx/vYntOVZUj5byZnxt+GibbD4MowMHswaza9v7wwUjMN
t/b0MjAAaCBpaB3bWXamMGJ+FV2q3/KxPzSL4G+a0Q9MIdW6tx1n2eetYEA8hSVEi75U/Z58SsgP
YN/s+jPAB31xg+uaomGiWRhVXbRdQmWbypUHTbUHZYiQTfr4+k9H5u2PV/OfzRxgQv/2IsP9XMwc
HFCesP7yIjea3rLRkWWg+7N+Mt2RKvS4ktsazcxEPjoYVOrs22w0DqK29iAp6Big06urz0QyX5LK
paLZ8N7ZaPvbf/PcONT/egDYHOimtaTk/s637doOrp3nMteI1FOonI2ifToAUjTtI51cXeuTIJzM
5sMGzX3MbRJfhqIU14nHtRlm80PBhVWHGPBvntffDkwiR7rOsyJNzWD5r9jjFGRkbbDiRPkOmq50
16ZOONfWJk6oojx3yCVT3DHfF2W6NyL1VhcKTnlJ1mK2Z3EpuCz970/J/ttM17V1EzIhEuEyS/aW
p/xPk7SpFfocsTI/mKlQOxsbwMmh90U3PO1CpYZ8zsNLZpjRI7G89KUUDjUSgF1ny0l2hSSsqof1
yGIbKasaoIUNIyUykxkFJab7dwmw3cUHf6G0ZWbpCNnMzqwXB5TgmWIlcJDWDlI5lPvxIWVJGIwL
pmsG8w+fBnCbN5rY6KcfVU/AzKMabNdW1dlq3YFsahvYZvURL+yxcaGQ5eDITA0YmCK5XFVyumIG
9CbAq2nDChHq22Z0SWu41sI3W0hnjk8/1UxaZEVv7rCZAKL97y8vk8q/fU5cWwi+zuceMyhBvn99
geELeVFadP3BYMDoGEV1pTPotDS+nAyAeUFKGQuTVG+4jSFpxtKaT3NWlrc0Lm9aTzsQCCYKQIUW
nfxBfsmCrp2p4QWa+l8qrvjdJwAR1DmFpzh0f9YNsaUkmXxeX8oTHEsxKdPqj7DLWHJ6PpNgo4Vz
abhHWPy3zDNe/CkegphRyVWT3NzvZX4UHTunvw2+Q39TTDqw1UT8cL/JY/8K5oUVJvbUbe9UJ7ct
n3gb+2vejSP1irZ4GWjPeWRpQ2dpfyu7gl6gbBYv8zIUb2X8wJyuYcoD7JGDZ95Ax3cwNK1tyKR7
DOpyLURNEzYDgB3GxjKoyzSwrDmjTL3OLob9Y+qNcjOOIrqQBdZ389znAfTkjQ7db8eHm42WITOa
glrr7DCGTc+ZqLqz4/HsOxo3LoIizsKIoscifZ+0tj9waWMuIebpVMpBXFHaDUKcV2DKN89uNDJu
CEXCKP2zihsJ8Kxyj7k+uitR1SLgwg5bSi+YR1tTdRJeD1MjTtozw/N12s3TUcOyQ/66hsrYmwdI
nJ/lMLx6TAGP9/fIwam6bmJTbIhbdjvT1D/s2BdH4GwINMpeSmGrwCy0K9mAcks3lbtYyAO/cZNH
tyPDQsjxHFMQ8BhqQ/IIMI7eJr0hJgp7S9Ma8QyMkmLD0COsOtLZaTjR2a75HZkbT1eoxrRHw00k
DTmdDTd1GbNZzaPvJGkAyQzOTN19T5Y+lHYUcIH9vqW1DCGMEONxol56zdIWf6kWFVtvsAz+kzw9
wwJLzy3JnEOo4ms2u+HOF11MaElwmvXGp1SV5VGzRfIw6nG0S7HoM5oGglo6Mg+GGMALPXP6LWTI
Q9ljEjRT/znKZrr1MN1uQ1e8kYSnja8zD7MYzSdLb7SHRCFgLo8wsrzAwOJFFhXFmABCwNr4Rzuf
gz7y3Yf7jR3JJPCZw6Ld8rUZ9+Ef38hsfo+OkDrhar6Gy5/qirke9/Bp5/P9L+N2TBiol9aWDbe3
K1w0mzpqo0e53OTFAlNymK7cH04NJ1OJ9eMCwwn0Mn/DInUJlEEcccZj6va9mL1pFj1nZQwbNbMW
PdfSnu43OniGmEjZVV/+Ruzp/SFH1lqZ9cVtTed2v0GQLY+TNf28PyqkN1/59dDoBOfmdiBzT3P6
8/2GLtAP6t3K3cRJe9UCElr6hugIcklsyBxM9zw2NU2hqiNH6XfPUekSYunms1ZjGu5N/00k1DEW
eDKfzWqgxz16qymIYObqTofeTqlixgmz7fql/szHHdBThbOiqIx+h7ChLBr2aeL8UkmWvHYTB7HO
7NjK7Tdhw8nxqsINxEKYJ9/tbhpj/JlXvX+TSPeu8R13wnCjPQqM7lvvgLZyesxQGL4dHOXEnIbD
1EHdCgH8pZSeEzdLmWykpAFbC6VG5YGd2822VZ29Rew+9xLYXuJKuc8suEaRO6v15ElUx0ZN+7xg
AxwpHQAd3K2APo3fBqe2nV8rizMXSKCc3OxGAlpZiz0ASsLb5qLKjeFjnBffO4rwdhYn30OBzFbK
3rtWxBIXrW3V6kOx1+vUQn83XtMOcZVTV3Nz4hIAnXoJR82BIOTjY7UZ2MAVKzd57sfb0IsueUz1
4P3VzEFiMb2UK2EbZgBuVLFTf7f7vrvpnbNJlzHT/fw05575MnEsy/abp2v1I1eqK6khdQIqXK6F
N1IRpijFsU8j+5D9nPNVlu4OLIuxPio1frdaa95ZSXvtDXqre8VJgqaMjTX7COs1EwgrpTDA8xpC
jQzz+QEfUT4/OxSMn5OoBchUmtWeauKVPuJq1P1EI7ZCeUJLt20sihPv382LwGN2kXtz63lEmgzd
bTNlaOKxe7DzCgCr8NY9S+F9GdLMbXkhXizPnOBueOghxIJpbC4h02vih66VkvUqRoIUXVohgJ3S
waTvJuni80gbTxd7Cp/U1hTlfKV551RWqfY+wz6mMGzDOGg6eDQFUplTXzHPlDs2ZPnebcoEwEF8
nBUlEtnwnlSwfQnTvuhmRtezbj9n0bSx+lhnXii0t6iPvE08Vnu/H9zNZEfzzWsepZ0KaElJtHPr
sea/N2bYxh4X1mE+eSM8yJixJRcCkT8gRDlUns2XJE0Ja8UqyJoCcItXsAIHJ7yamDGf42UdQNvY
2DGNcyIaKOZ2cNfkoNLqp+5VjKaghxyoQ700uVFddf8rVuYAX8n8xqLGDjJbfiUpFfaN7piB1vkP
ojchvUzMIEuqOhd0Fq2Rrjk+OdYsTqVrcTn2wBzORubu9W6UN7lgtIbSsT6ZCNQfCVYGQkP20WzJ
ciuLTpo+L7Q1lmozsHoQa314lI6s917LjNZLEJL0xrk2AypgwqxzgfprLbD6zLmJtKiAm2/qRe9q
fKLRnQvb0F2sGJ4byuD+5LUuah/r3r9UUc2IqWE4YYMsXXd9ol/8IgPgVYhd7L8MQyM5DQxJYHYj
V3/Pig+olh/N0mrQIcda/GaTJjuq4Wi0bK2kOI3x6G18SHrAV4Z10w/mwTebh1wO8jC2u7ZFV6yG
ejgM45e0y+pC6xz24VD+rmcMaCriAp7aeFaAsVMOqe08gnQHClnMIxe1ckvDKVRQwcCNJrwGu4zr
blA63Q0lw+/GUJvreOJXyGhU2GTQlwMj5WhafkYXhuW6LEVDzzTA7d60qUxNofYYdJKZIeA8lVFi
F3VceyLf36ncORNJ3ULX0s45LfVQ7imm6ls0KFUbZPbop3K+ctxTN+xKBvWhgdGBjpcpeGxr8o59
jaUfACjlN2gViH0IlT7tCD0ufK3xtlEtm5PCGokG9iJ72hwiuSrGvnoPZ1UDjvFfjJ50XDKDFVKU
L/B0zBXnDbnzHC99pYvut7QjxEGsLU8STF7fTubnMGhYWehT3Qkaptexxpw4xbx8yoFnvuQ2H12q
yLk0denVaV3WprCAUGExSd0f9kB3zlxZeIkH7xR3XKNo5Bqf+6IIMs3fDo1yLl5Jp2LNUHeVTw4M
B2pfNzAdi28UD9/w/wxfTGHwUOkXT9YjTm8/W8uidE4GxE+qKPp+qw8Gkp/gA8JXEqWck2cAXmtm
0oxpntSSI47v1Pd/1dcnSRcfkzcXf1KZwCvpaVzvdTx2ZdGpk+MuY8SYbZIlDR5q4S9fGNBWVa3v
Erv4LtmQnSiLi873e/cbF379Ruluv7bhJeA60C2Ntme8XMYAzGP5Fy0dAxCGtP04+7/dzsDFp09X
zU5NAueO8cdNmfPuNUMTgjx0qYRk+zVR+oEVRa/yB1TdD51aiB1zGMGW7tFqbmPuODeN2LXCDfXE
6MTGnuZR0TtM9dP9a709StC0g7dvaxOVXtfEFlqtfKqyGLRo19zuj0JhEH33YDrfH0YHu4SOzGFc
UixQJFvHs+sth4z5mDmG+YhjC75ULpN1PE89WYkuDRqTMN0I6uiqq+7c61HzTLwSvKj55NL0w7Cl
KQ4WzIG1lALGEY4aESr3LDov8CwF6FOne1aPYvHUZUJ/ih3Kq1ueYNj51q5Cpk0WvRZpChjQIuEu
Wi7szAPbjerscf5d277NwEnTHkTr68dpEYYBLGCquz92a2vp3qJE0cPXl7JBOmmT56EOoy63i85s
ITibvSf3swkeD2KlOg4s7CBSz8f7DbFkROs/H8cTJa5exMTV4HXmkjk5X4loJ0ChB7CCgCMa+zGv
+4HQaFdhjgAaO2NvL4ra3/Av0pMbRxIiRnM1FqXdQHLXFu09X1R41g0BeKcUcBYKfY9UbyDZS6R7
mFPRSUPM131U/QJ5f1h0fpwOj7pKaRtOrpJBgMNAgBXeIRU9SB+eKh4UfvYyPVCMETquAt4yV0gZ
MDTLpAGk7DtETFg6OsADhhHQH1AFgGWxRhtCQAlkxZlbFP5PyI2fLgMN5Q2vlJPAgJo/Ct2ZN07J
BDF6iesQVx0lvgCVNHaAHlNYRbWsYHCSMkBhcfIeL1eYnNEKdQ1Eh5pN3RwMkVL1EhgyvmWlE+67
cDGzYFkSy6wmXKY2FIqdNcY48LZB/A5HGlg/q/6JdX64ZXhF7GVkVQPZR9DbR3uYPYyHwbLIBFLB
cMgdPlONAG6iM9HTvf7L0tx+59jZJy4X5uiu925UThdQekv2H4BHlDsBUhsQx3yToikRI+V0eb8p
7I0jY+dAMdxXO/N7pn27hzwaCK/Tt+QaHp1kxAsnM+I3uI+1svagi+s7NXgEpU1N29QpXipHe9JM
OGBVM7iA7fMfo9+ziF/knYJUY+a9YejRtqEDhKhpR3+DVZxRoWTcUsFnwXdAz+HAdgi3xe+Ql7pW
YbmZNa7bGi1oQCGbz+wDf3BxqxnTraOGapdFQS7rufvFieOB01C8qk3Df/C0CNKUcpsD89vfyh6t
dZjaxk6Mvv0WOebVb+gJSTofBdQB1UNohv1VbL46fv1N9kl+TEAcny2MYOvYV+nZaNpT29Qu/QfL
6quU3xNqiN95Sy5aHr4xmcNcKZtPp2cIlzvNvG8VKBtnyEOA6dniUDOf2LRnJ8sV0GVyE8GMAM+V
tMYGzK28Urns7tpOexs4/ZQJu/Z0WtKzNZcvL6zJtQpT4uII40OXa+A/dUoHrn2NAbp16/oxwa6K
tRUXbQaHynHxNNWAuQZBQWoVFuchrzGA9q+66DD2KbMG9tZhSCkbXkRDnqymk6eaUpiNnctmLWid
CHy7+14iHK2U1x4rg0p6znucv2z9gbJl94Z/7FZqzs1LicRO+icmS0q7KW0/pbk/HVK9/N6wltpn
Aw6B2bnMoZGsYXvae0/Qm5gPPjUmikl6/qIQlUHupcMGlbp5qJrkmY7BjTaH3pl3DaOEjZ4E0cAl
xICknDKjdvvZOVkZn/7AHanpFoPbQZTgukGbxCteSTNgoXCuMuojs5Znn1vpo+eo8LVKy11VTxAL
TbUpI0PBMOwbhGpZrecE775Q2aPQfM5bIyljbC+Ma/EYGTDI2jbEE794xMyoeRiq9pppOLjjlO9n
8JxWiR6GbIsasoSNsQ7LxZuRBJgFRlowcFBE9Wge72k7p3CrXejOrySNyAYjXc/YpbnbiqRe6q0Z
kXb1d6/PsQnrL1Xp77RMQdJRrcd0r8iNY1yzp6xdC6bMD2/Of8A69fAbhbglB8P2jvfHS2slrKM4
uDuu6oX6cAc+3B/ebywxEwn5H78dLnHsP/+2ok52B6zm2TNK3JRq3QzOh5vBmqGS1gCQp1k7arez
w9AUFBUsfwFl6jhXOEoaG0eALyECxSAa7jdDOond9CtmD07IcGSxdibHkQS5VrD0euhrpjV9Mjwy
ZKT/LvWOFIsRR6mLz6mAWKSZrcdh32vH2XhoCyCP7HW9rZvR4COcWO0ikL9PYUNtDCbBgvh19Oju
ZRsWz4k7vErdM/8J5TGSGh2lNE4TdiFzX/vKfe4lYxV/8N51uPovPgjEl9mtV2U04jJQgVY5GQY4
b7rGU9Lg29WgdVX4+X1aHJshB2wR64eI2hLeuB4lY8JIbIUainZXYBIfteJIYTr+3ch6pm68JHpw
9Kv5F2+2yylbswPIxt7KM7B8J/X0zVCdf1XxbO5zas3YKIIYm7kay7ZiBzhZmwFrH3AhlJU+jyr6
GtuLV1XlqaH7yudIZvhdknWpoHSbI7xovd0a3px9cwrq0ZjUcrpM2nLTMi87ZzmBNlFpb7XvqZ3L
GiEgljg8+po/L+OH7ueYkTSbu/0wd9az68bVno9AeQjjuHyryvBUlqn22YeodxbBYphAcX7lEs1G
iRqDmsU4yBg0nj7BmjhaH1QGPjohpeLQ8jdDJ9cG55iHPDQhvEaA06Q+HRqrdX4Upemx9cJp6OoI
6UR/nvyRgQ44OHDFnXA3FexzUEYKBnlBwQqNCTNFOJw6JsjWXFs6ogcIk1VNTbDejHskjvbYloSo
urh3roT0cvTASmDL6TXaS7VoM7W+RZoy/2027YENpRM4EDfACJYPmRjEC2IblAiisHnhTyebHdxk
VvGz7MIeE1i9dhvGcX3RudfOgLoGWk87SKunX2AqX2iarNdpzy44ktimU2+o9hY0MCecUpBhlfY4
RpcptV0K3XB+65rzU3rtFNjfy5HGuR5o3Thqq8TWjVNtYjBxfSy7KqW9SdaDe1GyABxaMtlfiGyu
Pp6YTlYB58zLINL+0Sicz4yONUB8xaZC8b2lOj5DI+YiJcAdNk7/1NNTTnefjrfPm3+1TTEcgKlj
KEZcXTG3KneQPqKDpPomleDPXSwBF9PD27S4bR0Nsx/8KHno++kjjjuW6EouTANkKZ8ECWMj50no
n41pEeupAMsNnffNqaEexoSQjzk+TlSMetcbBsfYKJl6RvNbMjXlwZjUM+/WtBRksAfKhnkHwd5a
ud5Ecs3tyUFH+rwTHGCcIshNp/56zlCHganTfmzKdx+LOT0Hw6qZdMyweXdG5rTP9PG4ffFQApN4
jOeyR4GOuotW4PiyuKRJ1Y57e/qYfHX1S18/R6T/bF7e45SU3/LZUyfqGU6pkTrXclLvEU6sGy6J
sxtjUzSVQ/5oZGQDj+/Bh28Kzw4YxBy1DzPSduQysbFUD1e9auJTl/RPM0yYrWf/wmNEM55BKWmk
sdgGobVtzXLZqXcok5rH+rigXN50945jR5tRdT91EjSnWbOx2A5jdaAiRXbJnvRMf4mbwYC7hJKm
zRfVePbenCBO6nUdb+/KQVsUzibsFhgfARnpqjIYMkIxCRQ0IjC8HNCZr0nhuR/ydeKkbIfdw2QM
8jgN2XM0GsmVih/jlHVi4zSWvh0n315lcV1RFLCmktY4+obhHDSyUfHExjNG0FNEBvdzy/Yfqbh+
52zPKlxPd7OZlt+7OYAEeOyptr86GrNmFkktUWrYRw9JxErIZfJ0i1tOh6bstHMqNX6oEd2UvZjG
5XzxrFAcerDzO2zLyTZiKgExitePha1ziivapfrKf1Wj3+wbQ4ZrIUvz1bUmagBL/hE9N5s47P2B
iUpqnMYw/cLf5ICpTbVj2T9BCe2/4Yv91ndcYd2SShH8lhpKtiX2tZzjADMySQPm81PBaEyk2Fgr
dwCIqOvDldAe0C4WfmlnnYHKuQFZqTeLVtyz3RpLLZ/h00kUguOkUYODUMsePX7EJvHGeWWYaUgI
a9/PlNOO7iFh/39qO5zrtj85p4o149KGvMkGA/MbrV0Xm1DjcQQ+UtqVwBXqvOmF1R84V70xqsA/
VAImprWGpYWQDHwNr0VfMjj6DK+mV2NSFkY0lWy5OmiYz6MM4SQU+2Hx51uJMcNdAhNrJdP5DqIz
WVWcE4Mzsoz6U6hYEda61wBLIkOQOAybMfG+wHDq9mFKh6XWnFBSi1NklgshUvudh03DfCKsX0y6
Zh402vps7+PeE9TSKfoyI/oDyfxI9KG7uLmg9KUPD67CVkj7YHjkFaHukn1iN9X2FToS8zz6SjYh
wtmpyK3iFEPsX5cwdtaNwK80ajQELURBLWXJF+tLrZ3tQLIjnv/lpA0R0BgAqqPnXuB3b0VUMTkQ
aQiHOGuLlcOFHbnV4K7Mo/mYZHW9xX3JQLflhMETHKErMRVY+S31QEOE6OdiTF4bWjQEKbqQVADO
D3XfNhBb7XFV4aUAbsn1ZTZCmhOsrlbXGEjIDjMcI4myezVMWHAl1XMTE21GTHlpqgs43NnnlJy1
7oNsZPvQLTf3007OJxgfCkbo8YGhJWv1pvPKq7uMqckPtRd7fDAiOz54KWd4mixy5mcie4iXe25C
px/pjlXZKeegcsFs1B82g8z5WlhenGpoz0Dh9uSxsMk5I1mCOcsDPOHsFOKYKavLDtQ3X0uZc5m0
dFBHgOC4ckfORXVUSFB7ccmg9PhtWZx8lcUBRnLqqkKKBk1fEL/h3LwHZfsZu2bEDrnwn3uRXMoO
B39ozoRzlVNu9Vnc+paNf1H0JFR5Iddt0pR7S1YUMWFNV8IgekkxTF3a5TI1d998GutZ7x/Bs0Qv
shMIduN0iuze2MSp25Mv835OsSX3U1gp6s+NU8zc6IPiBNgQBL0kS9KrqMEfWiO+y8YethYCynFg
qSfcSvwAsbojYMH0gEVo6aH+Fb0mmW0aKDv7wTTA0zat/5JSKuETFlBg6M5jjp4w0E0lhKS3SK8e
kOi3WWbUn7irv+yo/2lXZXUI/XZ6qZGnkRZektpMDqpDXLofD/cjI9TrvcWSY1vTrLMxCLgFOcmV
NQc3R3ybvVqy0dcecsa+LS35SPB2Q1sa9aEmLWsNUhlzqO9D3JGu4bqxYhgvz1EqXhiA65ucAsrt
wN5th7LFto9x57pP2qchK6wA52RHvhWH9UCB7xvZii+txUWd5rm+Z51pvNL84m/K2Zj395OwWTFV
Sqig3Ntj91NhS7kUstX305Kem0ommzI1tH2vufZlbt23uKq6l1L3rQvwureseXSY/z87mZ28+FKg
UGP8BhXnYxNY6GCWqkkf3kle98d34tf9Hg1u/w8AFk8Y+d0k8bnWdVwSktQPTMt3gbkseKv7TVmq
d7oQyYZhwbAWmlXv1kzu9QWK9cddcH16oKYLYnNFBxY3Ninho79su+739D7h6lF1COB85PHlL3A4
j44GkFuFG1IQcL9fJiTOImmmNhaFPPhL18EfHQZOcxJdowctALusK5ptOk/8ALXAnrqF7nS/J7LK
4RzuvKeuHUO4WgCLf9wdl7vJAhtsXM5GcWtjYV/YePSWgtBbbu4P/7yxwVBsm4xZbWJnFZg2fsD9
B/7xo/77a5L8/exG1aFgAwYBMvsv7s5jSXIky7K/0tJ71ICTkalZwGDUzTmL8A3EWYBzjq+fo+pZ
6ZlZ1TXT25GUhAAwMw8jIKrv3Xtujk9onp7k0zK5T/6BTCL25Fv4yx/MasRZJGU/NdRIT5U98UMo
Ka7sr22xMxJUxQlRRlCOBpk1eVniHGSST+/uN57Y92YYKwxUo56x0j9gY/Jp8uv/y77vze/XG7R5
MthJ//jLeWTl1A5KAgvEDxh//4pyW1Fqfomki04c/GDcw8Q8hWZrnvIpto1ND9m7oei8nybXo3R4
L5+gmG+e3tUYzOe6u5AgN/l3nbXk6JCrBHyVdIZBvMk1rOrdVk379+9dcv8XD048t/Pcbr841fH7
z8lnfP3NaqbwB7jcDiQqjQreb7w0uSYX8oEhYQZOcJW5Sep7j+bnsa9jKrijjVhb+LjypoCD19NR
iwxcMOK4iOXh9v2zkhswipNKnkmgiqH8icUoFqZNtFuzJjEkvGk+NYJtqlOep6jH5vdC7ivilZmh
QtU8wxwPt7mocJryQWS8h1wsThthWG5n5CJu+eilI1In9AIQFEqR2Nf6QtdEqIaRtTvHBh6/JJT7
PHXZuoWzJ6YPxZb7oABc92k379OinLlF2zvSqj6KJH4EIXkHfToPpnm70Mr3KZ0r/hppyA7Aic6O
fuGSFwSOR4OujrqA1uFjnujXhZ66O33JPlyP+Q6N8Ee74h8swHo0A7kkSlk9u4txHMsO8nIYR/vO
MC6Jg2Kq1CDUi4gyoAr6pDfWdY/c/xyZ0S5eRbE5Cc8h3raTwxv0seEu3Ru1OHrlNEZ9BGBkHPHL
8AfRZPhd12NQDqn+L1D1bSp3UCYLRC2ZfQxt4zI0zRaG/+UsesNDTyC4nYJP9y5M4BAbqnVj39Aj
BedkdcOzmbc3VMz2ZLFpaqSRp+m+19Zzb+P8r3rv2EXZO1frgCYgnydK9qniotdqlveVzASFuPeT
TmPWXTBGRbX1qE/Oq4LbtCvSzewQsNnTZwHggiUWaIgfdqRpFAsdnFhnssBtPAFaElvYqZMhI3cB
pCJGPZIAwuSlSRq8HwMBipo+H4mRvE3p3IwFc8swvElc+olECu3jkhR5pyaF2QuM3ASowHpAS0bf
TRRQQbvOQo9Cgnal9UgdXBKRbV8z+OY6ZmInIhswexA7S18h3tVxTv/c035W9h7zK3zvgiF+3RIP
MIa3SX9VVouxrQoSbb1BQPvcIuhJZWZOm3eQOhl+0QgEgmAa2j5EbOPPTTPQsaIqqevJpdca90uv
exCmcMKgjbijRHXJZ+/8eklQFJPdtnNwx+JF1qBFrLpf2+UTZ+cvrQ/6lTopjECI//10NCMOLk3T
D+Fq0sMw4v1KCsnWHtQ3JhAdp6wOjJFjOw0YHxLYR4FrJquqfl56A+dLlbwl9QR63VUDFJLhdrWg
uRuFdrc4Fta3MMAuXuO538CIDf0BGwuY0oLEDojL+3Y2D6YI7lRFhKcqwjz7mFhPXQR8kt21bBkl
kxUbE//ZNhVUfxEJasa9+TCTElqIuNAVqz6xV6SKrjJMlFTRVcSLyl1EXhG6Mml3qgghtWbiSDty
SXURUFqsvXN0RGhpalIuWEWQaSQiTZWBSBNDxJzSV0TQSfLpjLr46DFJ9PE6cIKKgNTSJirVFKGp
IZ+gM+vy1hSBqjEBbJWIWFUW8imp4aw7TwSwNiKK1aCNRmWiGx/mGbD2SGIrN4rxQS76+TTPnXqf
VudEhLympL02OP+YYxEA65ikmqVkwirp+pknyUC87pTcJIbi+lOxM+qQAA8Y/QfHWcVpoiR3Ueyc
YtM4VzRm3dEaL5rVokfQA7MpnDujN5y7WUt2S76ON+qg3zdl+x6rhcdDC7XqxSivbRP3+gQU7Ohq
mcFVo0VsU2lzQCBwDUy93VdmZ1xpzOxGSIoXCL9fGe9ku5QyInW/OWG4aE5nJ30q6tRl9D+127Cb
OQqmB4Qeva+P0+RrrsfQqWZYmKuXje2al5a+mJeljlxxRtews4mw4ExOoeTUdk7Zn7SMKNbOpmbe
NiP5cIodzVvKVZBAlGdjHu1Lo3fPM7qrw7o2SVAUIqSZsmnQJr1QqxfxFn3455Lr9ygr4vue8nwc
9sWjTS7B2nmEbmI4s7LnQlumc+gt9WWqEGIrVDdNS1UyqVTyS9rDaPPP/3tlsfZPVCwX1ZUDZtDR
gUfqf7VarKOeeolj1IdMc7PDNNL07guIImgGH11Ei/dzQSxDuy47S4g7ZrtP/i9vQf8ntwcsNi6o
qmZpKo1AQ0if/6Ad98K4H1IE/QegMrhcB/3aibgCKBNxC9zIfua6oFuoVb3zqjG+glSw8XQs1kpd
jZuuMQqUcVF8IcSmKp7Ga2z9Dz3N5SPTVfVKqEBlNerff3G6EFz/yR3Cu3ZUFfcEOnwT1fuf3zVu
htxIK4DRgsexzS3NPUZjeKUZK7L3Kjf31ugS5jNqeH7JCGDalP1cjYNmZm8JATRhZ3qv87bW3PjN
1tWnimIOxR/rE4GKZXL9YghMNeamq0gVgb2+fpme3uf/+a+D0ISP55/eP6h203Y9m48hBed/+NaX
LsUzo9kVlzrQgopJDmLSd3wIYOgZguojqoxyg+Rp3K258wM2BZcH8zLtvX5b6ZW5Rdt/ntw3C2TR
YbXdH56ogDRp/ZMz7yadhYefyJZNV8TErqbmldljCpQ/wv/406f4ind7p7+GSxLVjDQW/b75v/ef
1dVr8dn9L/Gq791/3uRFv/3R4LV//dPGtoSVu9wOn+1y99kNef8P45J45v/rg//xKf/Kw1J//v0/
XxmclUHS9W3y3v/RhGXYcGf+cJiJf+G3V4qP8Pf/fF4qXhr9i9f8ZtzSVBGZZwieK1BQeKscdb8Z
tzRN4yEHKKoB1JVJy58hsAZeEf5TOVQFifbbt+XBbcU06BoA6VxN/+9QYP9iAlFd1RJcPw9rGYVb
7GB/PiU0cFlZi8L1ymh+UGlwgM4jRMMlYZk3eKD/8M3c/LNzSF4W/nAC/tO/9pfLRhMZaj1P/Gsk
Q/xCZWI/VQC6sA/e0uEhQ8x6rrKL6JLqKJUL3/yB4/Az2idHeo3od6qNu4nP05N2Jp32iKeyIrTC
X5Vtzzj/K/XxT0fpn01O6j+FDmIf43fTIQ96Fj/eX4xbi0bQjEUJF3U1JJ1aQNVLsfAmAy0mcozu
RB/L2dQwtYHIPzjdOh+VAv0FgmVUl71k4Iu1NALSEc1kBsY6hIrGLKnbDkl2IRcjRcpdaKovcnYj
5zQGSeKbIq2rjdxXYmSiz7nUcMaIocmSjsyJpuEsd0EqyBm9XLiS7lyuY4p9Gn6oISIUEJAwu5fT
Lbktp+VyE4TiTekSrJnJXAELvhXqj4QyOoXZ7wVNKar7DlTxCMjKd9GDQFrK2xBVvne1sqm9OsBO
+JK8QJvbmliK34sgw1DDoJsdOjfin7ScST+UDR0zQd/HZQqN35ZLuYPMX6oNJhiHOCfpZHLbcG/A
oKrEJN/kJnGSE3+55okSgNzs2nPVa/rR6pbmVCBXocsu+tBy0Yg1dGk1SriEGBsxRUVx0J4cGXjx
vV2ZOUX3OXyGVHugliJkFiDcC0GIWQUKJunDndzVS5oN0EzQr27y01Wb7hSBBkKmxlhZbMldcvG9
qTXpD2ti5qk08Gblx7XEl5D26LQ28pPLX8VtiR3sCqpK4vPKTynXwtGgSilXVTcja3tN778/oQ5z
/7eP7ZA2SSGKSlAdK0CjGsD27lxzkH5/WLmmmXl+4HTYLiIYRFEBqMu1hLH1fjTXozs3EeBg60k+
lichqPWakGQdPb2t0EOU0/ZY5kV4wFF2LgCYr01DVEGWvaTAW0L9INfk0aEzCD5MEIvlfrmLX5w4
co9jHqAVX9FXyQy9AEb2GPqRK5TMc6Q4px6Rj29a1PKVuAGmZwyI4SbAw8z5y4XsQerJDBGTmcAJ
iu4T7I+sKkngFu9BHrayyvC1tg63opu1+8PxWqcOVTz5pnCfuTtaVF8FPJQyv1Xx/lLKk5uh8KQl
EuovuP+kW3anQoQtjGJTLubf1+TmX55C4hSYh25RAlMEEeBHJJegyHoAnFTO9zQY9pqsX4pHV7H2
l81SoOk8r0sCMx2J0MyZj0Go0LWt/IO2tjq05Ycf339ervVENxwGgrLkFuNlzjqmIptWgO0nwbkn
+UBEarCQ+5ZaJDlQhzU31PXBJYsnriLIwZKRDvLhPzyzVz+VUSmOqahCZqIeKddmM63bH3J1iUpt
3cpVuaBHCZEffkcXKURRfD8gX9187/z+a/I5ikseRy7CLeQ3n/3+9eOLg0uh6HfM5KZjw3123XCO
1KcIaBY/dtF4B7JR/Em+d0fw9eXnlQvdGAE5ROrF16MmbUTqC4uQ8nw9HuvuNmmN52qZy62dGmf0
yltq86KUJZ4rnyW3K410le9NuSb3ff25P7ymVAYiw6acir5OSUhF1Z+KUJZ/9We+9+nIVdaN3vYf
TlcReQ2sLhZVSneypq2WO69yCzZOhTRReCjj1Q7kvknj4JZr34u/7itmbiq2ZSR7hW+jUBQgAPI5
5Rr/WsSH/5evlS/7fqSSr/velmt//afEO/zeFw1mjESMvjWYXyoGvyquZui0uc0asbalQpoflFL9
YYaEdn7FtYjqs4wParB7Ormiz/V+FEg5InfowVfkfq5JO+K4WLpgkkEPYuFa6h1BK+1OJsJ8L1RR
//7elGtl0nx2CW2+RVQ41boilqRL500qbnPl1BcA/yad8EtIqEIQX57kQhc36O/NP+wTdz1CVmeu
VyJkKHWoXJUmX3I5dSTKYQPddNZ6SIE07HTPPLr5AP+j7V/4Oqg3aeoZami+T2xnpp8LwKsYuaaP
9+a1mWXZ178pw40ceQY1Jo4QmJaO784eEaIWX0/bZjh+G+dQJgma/x4opERzjUU3MWQTt06JT5OL
tidgMbajFdtthd6DoK96fJffjWVQuzwA0FmPHYAX8Y3Ib0mGNmVOB3loTfdR11nbYrJ+DSlJZegz
/WV2X5sOV+DkRAcv65YDmCNCvaKTCSsPpM+xEyMs1HvtCeVHoW7GOrwjebBBEs4+cTgYupkf2jnl
DaN0oqKunyeNW0jXoMqNw+zW1rynnrHuskTZCbtRRT4BnYvC3lsRLUdB19AEZ0MuVnO4JjIb0Vu/
YOSu3Ksa6G6srw9NQXZxuhT0+Oq7RCChKo0UOEsB0Y+B/zalPrPR+1kLqD4WX4lS4mJ78gqQ69/7
1AT7EHIspF0iVkouvo4AuZoAZ4WhJ5Bi0A6ZbShXTgz3Se1WJvyxeZ5or5OemY1+v2JJgEF83c8W
SXhkSILzY9xqD861vcLCq2UUlIYSt5vVYquLoZpcaDLJRTSx5GZpjBjabHdfVuYHCLGbMscnlLnK
iKiWtSYtkDFjvAviipOw4BPknFX8Mn/Yxh7dnCidi92ZF3dfj7lcOkarzfffu+Qzvv5GMYwEj3V2
7/ldVFlU0bi3NGKR04OExSpWB0rNfghgLXDMgRGROnkwqOVT64xxp3ySXJvFTUuufT8gn/f1knVO
PvJU77ZyHxIub++25s6uwcy5YqGuJbVkuc3BTtEYUGjAmK0/yX2OYvJw3Z5hTVhHuUs+GEf03+Va
pWRINBreXj60mONdlQpm6B7LwcIAbps7jhRaknp8zNtw2k829rHN176+/YwwzGz1mpG53GUVmhKo
hoeMTbzq+4Hvzem6ZoSLTD7fCo3AtHXJPeMGt/jOXnPHq3wfpbveuNC8reVup+fy09WKS0DfFN71
fRfYD/kV0447BN0eNMRgLO6g18QzlQF0LL6Old1meI6s466bzi00H2ZJlIIjpEBPg/4qiG0xcnaX
oL5tnD2Z6bWW7guc18pFlV47BFfqnDN7R7twwSApIef3uUyvmvk8zGdoHKEHi+2iV45416FIRqjK
vCBKULkfs6XatNSa+Vw7wOxnd2PS8qs3/fsKUWtb/CLyr+33IBYcBTeMb/H57ynpWnjm1OUa6kKR
Pes0MpD1BfGjTZf+TYMOnW5GzAjxNqb7hYYPeqtPxHOv7AhoN429o+7s4jjU2yjZZSAezWu6S+lj
m9506lt+qe5q/4wV7xU58BWRRJyim2SznowT8s2X5dwF6a9lZ0CT88ct1bIbgNTI/OcXbw8a86h/
aLflFj/fDzWonzCABPMBAWZ8baDh6v3SJ38Z4a1v3zDpbH31CKvuUjvUbwkTy/5Ki4hH39LlyBMY
ikfSQeyzMQb1gNkbDUAAyzUM3qBRX5dHeIIPBAOZ2+wWS/knytyn+ld1bs5gU2F9bwsSdX2bafYj
3hrrSn/ofpjBZ39YL47DS3jkXSX7dZ9seMOMQ07VzcmYD84eF95ClSkCUM4tK0DGBy+62NrNjz49
JPHdFG3xT7SQjZuDsILj5C32tIJR7m3s+zUPzH6jfpjVLQTo5WdU4SLaInRal2BGLNNS4z2gBgaR
ivM+pTgwQyijX4EDjKoc+Nf2pb04O7ceH6s82pvy3p5P7rj1tslRE1y7Z2M9VNF+JccYiwsHx+Ow
W8NzfPBu9aC8jHbzS4+B9UNHz+AXSHxBlydBPQfLfY5jzNv18wFIxxQeU0rJ9h0JFOWrUV/QnfkJ
mDjVb1FE19XVtFPfawXNy3YbcycV/yelv7w5Hw6i7QnU6gUIa0e9CBkKY52/1jw/e2qWzYX1MAKT
v9B29AmerY+Y+2AnMsN97xxCuA6cnyNe3HCTk1MSKIZ40LwwzcP4sjx49Vk3D+qZsddt/qJ9oiql
MqG+4d7NT+OrylHZnLVqw+hnX2YBDa3omDNGsTdoNNDyCSZe7OvP5b4fkbD7zpP9Nt4WN5Dij/Nl
AfBsIqP1zOmvkCwWBtP9iK2Hxs1HtGk/PU4fDWvoJqSEqu3yameae94hfz6fmPRvtEvjBCgZNPuM
JPcwgV78VC+nV+U9v4FkuGGS9qD/iD6yB0jX5CQTvEL47ia8yp6b5+pCvaU6QEtzC4249u2r6pCj
bvqRH82rp+XOulcOxk36iU/SiTYG6rdA/UXJzz7NO7IakJgs+/aRPsStfjAv1COw8fYJ5c/4yuw4
O3bB7Jtb5YdabZxdGKBqC4aHBAJi5QtSD68mOjZoNCTtxKdDF/KV2/GF+F+Mex4fEa68jyY04Jr6
TDA0rNf7Kgz46NUWB+zo68x+MYT5+s49lLfezyzwnoCQBOsheyn21lapUVheG9ihkStvuGgGCATg
qAeYmUK/OnO6pTuKdGTNUCTjODzTUtd8Sl+nggZJ5Otop66w17jzztrPt+/hAbrvKTyUB+TQeyIV
3RsCgMF2oLzZmZ6/cgU0UL74etDc850e+wss1mAtqw2d8CU6JHyGMcjVIOW0vvF+IAmi3UIOcGNA
/PUNjnzdb66cAyn2mFm7PSTRYU/g9KbZpz+ny6p9ZO6VKkTKbjA1WM9AGiuOPbIvzm4QHZtzuCtO
9pPJe96j4icAdnPtQHW8aOpdfTC4p2xM7uqkqe9K3Bjp9nO5zs7eK+SSx+gy2sdvyAOtqzkHnPB9
+3PLhoKPvEUaXDYK9L0Hikcn1XTafWxQ7HcZ2KB0rhBKIL0xxdxomCZsGJ09kCyJEDl1GVsfTAGD
Nup6CAwqYCc8OwhIxFokJiRybbKMvsRDzc4JEIQq0HQXtFoxwYrn5HJ281+/2gDavmk6Wq5OT35P
NdibrAfb6Tq/YnijTKhibzgNvy/SFuGmYkCxk2vyga6rXxQakNSRkFR6E0qSaF2xomf6saNy5U6K
tllXFBNfq7NK7bGzsBcCeOrMbYcId4PakF63O854TRxkiQV8QK671CBSuR06PITRM1iybDnYrcdw
Wi0RdngupSK51sdiUvC93VJ03CexemGP+I3qvF3o0KNOUcXCSRjbyrXvfZo3TuQ8DDehOiKP4OC3
F35gpifMdJuS1tySaso+JAOG3sjJRZiE0rLEPBe33V7GF8pFnyHxXBRtJzVO34tIzgJFxUHu0/FW
kHahXssq25f8SMxM2hrhP3JzVuVO08Z+7SQtQcOiGmnrw0YFiH2Q5eBelATlmi2qwUmmqwcRP67Z
2n2uGuHO9ShN1fOYbRa0+hfhUDcXrarRGja4Hg9PcwP0d0qmnQJgYy+1YLKApAr90ELKDCdjMuA3
ElDrYqUSY/QtV3WvYbquM/IcRtgeYEe/Ngn4phvHUMmDVexEnXqKi3lizLZqD3XrNoSBcCDQB5iR
Cs3G3kjcQ7SKX7w1rediqd3tmMPr/5IugbQG0gqKFifqP8RFUiwkF9/7RkzCRz08l5NWnLSxRaxi
DgD7F7N5ULvuCj5YYDihfRhFIU6W6EoU6RgeUUDLiEgTnhgnrSwefxeTdX18sSyHC6tSId2oZuNU
Lv0Fc1/Q1XbzBn/d4xwZ+phQceN5FIYpuVCx8hC4PWw78se3sqwqf0u5+N5E4JGczIyJocqY/Fvf
piyORqWx8YD4LpPrL4tL4UbKy74WooZs1S07IyQthQcH3Gj6cKOs0Ft9WWHFB0Bcstwmjqb4oon9
/9pDo/QtWrH/hn7Izx3/R/BKEe71j4203174WyPNs/8G3Y/EH52GlWXRHPtupIkem2iLgrwT6D+V
xpI4huK//6fp/U2FfujxsKrT7HLogP2jk2b9zQO+aTi8DPMVINb/TidNc4w/o/4Ax0P3dGxD5x1a
rgm588/NNIB5dWcj8TobIgn8typ33idMVnuD4bLq6Ih+/qvsU0VIQXsV//ColPaXHhFzRrli+iQb
24QztXpoDZkdhhvavQY9ugFTdy4rRI64sLYidnomdvr7eoiQUC0OiTEisFs2sgMUtR1Omu+OkMVU
ziB0Zo95mxuzN/nIpe/KUY82a1w85ZX7Ei/GHVxH9VBi7qq19ZRV2O3FTDccr1HwzEGZMqSwm/qx
i9aHgrPvPE3FUZn0rZclZMMvNClS4gIDJwJBFZnu7QSm1SQThe4Ho4msri4agpYDUpyG7Ryah17T
iiBaYEHQgR2R7jbvRsXFRbedm9qwfzRudtc10e2i9kSckDOjW7SSjDzdji5mCKfQur2SoHmyrfDc
lB2zw8T7xaSmEDFVM/hjdrjkHtf9pTeQn1dMl1jNFKwx1nNTLNdWVt5qRvJiISoB71OghHaCkgCq
A85cm6sSHY4XDK6c/qYOljiaIFqk6178Qe6Hz9B68ENkFLLK2LcKvDMZ1XSKGd6yK5La2zsWBg7a
KxSby7tKqUC4VyCL0IqZVI7jvnyp0ZAQfEBiWGYjQaEviNa8/Vm77kO4NPda0964nfMIMuepcxFX
RVN68Ar70kPFSO+ElM3mVgf2oHStn5H/tc41FI4WHVnUfDQ9/OLKKD+I+5gr2q/5Gm5zuzz20/Q+
Td27azCoKwYyKTNE0+V27TA6dhYBSAkKrHpn0EMLvBB7lmMfW9WcfVKC0HaXVritzOYXRh/PX1Sy
ueIB90N060F+zHvt08r5tfL6oRgZNPTlovlxbP0qIiBwKSaqPsId4vSzb091ARQcBAIBjFgt+S6d
gQOvjeFOA4B2nGrZtXpv7IhjRM7nbCAfv9UWKR3t1F6X5Y9JNZg51glQOY4HzIzVPYmZOl8VdzHP
H4mOUMfwTLNyJ46nWqVSqbq3kYZBP1c7VPFrfpPkx3JS8E0gWirsk+LY1/q4dBtjtQBQJcp+qpBE
ddnyAXXsKreZvER9ej24qrrvMwBIg8UrteK2neFQNGr2BDD42Sih0Q02KkrUpVGCV3QqBgzEtf5h
9uqNMpycHtR9k3E3qt30YBk6qkBImxwQ2s6t60drsj8GWkBBJjymIyipuM3vXQYoOyQezNLna8Ol
QlFNVRNgEDmBR9k0je34Q2fewIOD/JCHVxYtziJiluWV02bIDq2BxFRdjL2GoLB1+4cpm7JN7hVb
s+RItvV+ReCWP9V95PqUc2ylDfKKeWwPUai9n0aXH9lxfDNSt9NiXVorEXF41hUEqtFtT6YiQq4L
PBlQHa7VUsdsgIsBOepC0mT5E8L6De08SvNt8oYC9IhMC1VYex/a6Rvrid9hOnEVBRdvyvs91oCC
dkaYnpMmuouRzw/7acQ7SVI1WhYr4ofSkYkaJuYP3YQrYFlGUCxwL7Iyve6ohUE7/pX2yiHyrkqv
fcBCcudFdUbuE+f0mBo3Q3yZt4zIk7y7tY3kaTLHndIBDGv64TgptCrVarrR0QM5w16kCXB4pS+j
gRu66OxfHXYjnMAZTj9lvrBz9d4Du+/DnmYc3k+fqgUae6G24V53efIZarPm1/l01xttzJvsH7TK
GHxzIejPW0vKU529dVduKZgL78d4fO+M6k6tx5eZ8bqP+eXK1BnX90AE+OSB65g3sVfiEp1gBw7F
qzK3jxqW2VE3HyvKotC83E1GpJtWMkHM1buQm4AzLr9AHj5MU4OZK/01R+UF3o2dotf9FtfXsul7
E8Ei7evEC8hTIPbCYMrQ1OTTXilNYvMBUXsN5aPKnwdtnG7VkN5bZqiHvIAmFg57ZkDeO5aqX/oQ
38ABfV8Xc97OscsfSZCzkj6yhfJSMIfBHt2veA9H8yLKy0OWms9hon46oX6qKlPZxpTnt7HpnEOd
RJt5unAWou3GYr3BOHUxqy2ki7HhPdUbtZgp9Imo7x3M4js1zPJN0Z/BUNEDuTELShiuQ+1+qK1t
O3inhMgPvdf2eV7e5mP+GaXG5Wp37c4b51fXmNXAnaubEdtvIs6ueW12hkJtkbL4J/7p7ThhiQ+F
qjr1WmJ68sBQXuwuJQ+w8w5i5gaudgyAPjG9MJwrtwzfR3yEAF9q1y/Xt16PnuYZ0aa7bKoxLTBK
NsYhIW3Yh975owx7d2cZ9AQUdznODWHnjjMekU6fZyW7Wcis6KZwYzlc5EslDGJ72qvWeqcVAxCi
FIdo2GxamyJbn5nE3MC1SntMCKl9qCdt11jO80wk4EYc7Z5eawRihUYQgfnB8fkzmpJoE3XGW2G0
t+MU+VGS7j1KiFjinWX+9OZ+qxTOZT4Zj7Vm3ZeQO/EMDz/pavV7rLOnbjWIXbOR4CvdXROB6OHS
cOy9g9aRSjPP1a1R6XfmGl8wo4rp0VKVRQ/stfaNJgybOk9yywev8XZdnb2akw7pMUmfagQrigr4
qrYxReJ7DByr5nqHA1+pnGaPXyrzi1WdIC1z3OCWp+CO4n5YV4g5eYNEg4A5lWy7Ta1y5NJWD88M
KUTAHXc3jhADG1hU5ge7NvEDmqcRyCjhveujNxcXLYwzfvGfiQZXLF3tD3ype4g7AFom5c0zHXdT
W1j3YxpTmXHZ54hKuyZ/6ZHn76s6hYOGHSybYNOrGTQWlMK4i0r9gv5cMAzgtYmifbBrTnG7aF4N
E0zvwiWnbZtPY+mynds8GhmQZdJJgaiQylYDIqGopXA6GI/VyOkKXeLJQatZu4/JiAuMmdpzhltg
a8XtT93F9WdTIYmq9M4uws+ybHHqMe2anXQN2uXZ7t0THhYQKCoZYAr2LqOY3yibkHgcqVe18YYs
3jen/EHzEIs4PwvUnaQaRxpVsZbUSL8wuwfXpPJO2vezIpKhjJEjIVSj3Sj0JWrlPqNKpOSkOb46
9tQl+4lJ7EyRbpjw5NrFBhTkvebW75Z3A5HzZbLcj44SyqajMZF1LlIIM71cYlxMVfUYevg7hli9
AapC9gxmNNeIqeP1NoyQyQwUYbac3ehajw+DmR/BkTI+yqKfuZG9wex9bbL1KjbSO2wWwHDVS2Lo
PMBcoLA7ze8xy7ZrxYGoE8IGVvppKVF/wXi7X13jBc7BRWVZHl2Z/H4Au4biiurZTAEmUQggnch9
ip6tal62ZRZfkLfKdRdiJJe/QCnNB0WHJKjYADq9tAvKZP5hpcR5Fn19EzKw5qOAyyFhoA+mlJtQ
HF1XFgWmudiL6IU8+yg1CuWYUqPC4ablLu+pXW7UCAdF65T5ziXcdSGmiRE57gtqwla1E+d5M4UP
Sef00LjU2g/j5JKAyYEaOjEQznhbGXhn044L3BLnd3Av+LeJw+LUodyUjeFrZMYPtovbQCkxMlsL
BntKb89weSOaAe+YWu6QbeiEcsWvszv9gFb2saDA1hElMNJ+A0xJd0nlu4IhcjcoZkwXrTi1ntAm
0VzQwgFKKjIJazprbXgBJD/cLFH7MkSgQyYEslB0aJ7WXUpGeUKwWlpcoKH7FffcYhcNI6hO1o3m
HuiXkpWhA4eBSrJxW/cdzRFFiHK61NTs2gNBg6nHfutzSt2lgyU3Eze8GRHJZzWo7iaa2s5P6BO5
Nn20RW24/Q/3ZuW+IQ6OGfe6ey64UCGoiDn0RNF/UsXoHB/m9TsXnDuDVroX3k41gT7RtCkpuIdV
nG2rJCXQG1PjhDF0Y3iA/iD+MmR+nM3yYYkibv+bkITmDcQLsskmT8O8rHC8pPQIdEbKg0WUuDUf
E3c1NxWq7TV2rieM9Hpdd8HSdMe+gU7bdzbl6GI36sMZy+a93k5kg43VYVj1wFW9dzNa7jojtw7t
0Nwsk/ak1u5PUifOSmpzfVE5wVx073bZ+zle/XWFCDop+nFMOKf6zP4APn5L3hQmD1q82Zqc45Ir
VOM9gayPKOe4KXk9JCqqjnndktwDTuApc+IthLd9E8p2ZnFIHRiM4UM6mfSqcjGqNQd/ssG8NpTu
LSW5HMBN7xJjHjZGNR+MhWuU5/WuH/4MkQEchwJgVxTTL3lQVFsLSqfvfZlIZhdnY0INERbOo2HG
T25I9Xpyrmq+16geNn2Vfw66utcaiCX6s6mPn0kcfkTr9AOF3NuAqT4yGW977on5941ZO7+arL4N
XZeeWoLMGvAYRmQ8BB6dbc16T/XyqGkzbdTrWeN+GYXV3q1ADuThXjMICEBVz1mcl3DdFgQadknn
sqofIFad+tS2NlnJpNZTiXakoPdaNEwiVwiBzPjin3GL6oMM4QjuEoGrMc2D7E5fDXoNS/yZuuZu
iB4s7nuAfd5xxBSn2UzQfYQmOe//QoaQ9iR+2raWbOXDBYk6cc2xPhOoAp0TGFAULrBYhM5Fiky8
6DpOEGz05dhsvbr+kK/LZ6zscCGjwENCy61I/FuV+OfLEC6TZdMl/9431/qAPUxk+45D/SWNoGHN
vzBqKHhId5nRt7evMupNLibOtKEtuzEAT1f5BSxHUmewtG4WYY9URBU6wknBv6xGLyg31K0nFbS2
mRY7oJ/3o6gX25l7PcGJJIJNFmPAFR/RU/gy1i53lt7v4wT/6O+fFqAUbv3/w915LTeOdFn3idAB
mwBu6Ul5qUpV0g2iXMN7IGGe/l+Z7P5U09MzEf/t3CAAUhIp2Mxz9l7bg2uuhR1a56HXcA7wYXpV
6z48XNWgx3GU6wKr9vcaelUtaiOu4HoeW4uw5aqYsLbpf6voDXclUZp//bqqf9tfAvS7qRJaXldX
ZHyiEulJf97c9/M2ogE95F/W2b7oPXfdSynQotorFszt7BC9V2hDNLueLJzf9r/+DX109M9dVSl6
Wy8chZvpx+TUYvEdpvFZH/gUNrmqsP4teNIv6kU3T8w+4djuPiQwti4eDzGRM7Zy3KA++j6QdAoO
NrnuX7fy5YrzwTmUYUT2cUMJpBrOsZMcKhiKu8FenrWoylXKqjITPoRXwM1xi+vWZA5EvbsfBem2
Vf3fPljvqOt30Ku4RSq8gcRy6q94PXr0NBhD49HfzerkwANUX8bOqE+id3bzc1Hk6XXnzpT7cvK+
lXxL77HA9iMoIP+4oK47ryXKND0GxtofnEQLIIPkHdmfSbwO14NecIlcbD+oeMYhIdJfqUbBXXaT
POjvIqGqFWJFhaClPbg4bhGdGWSBoTHSf0L/pl77H1/DdYjkgMfNTp8JMiuoJdQR9R9ODnsWPigg
EorV2adPH/UDwPD4AWDpUxMvJ30Gz6M3nZaKcFWga5VPWQpxNPvjf/xcUWNmTzD+hBU0cv3Z+iP1
t12zu4ChG0PDWnTn631F7X19JunNj9dq392rOxKZiv4+8pG3J37xeJW5fZx+H1frb6fodVX/0EoZ
9BSqOoja2foloCre0Xgd+upwPapVG/dkdRBtrpRc+gf1v6fXPtRdsToLTXTr/ZCzm/z0oN9z9cmu
f+Hj9/Wv/nYK6m191PTa9Xf09nX1H+/rzX+8dj1tm1YgYdFv1SWjKIwN57jpCb63TxYWjq0JvggG
AP+IHWICie1+Yy/oc0DxBB6yAH3EJ2GjQPEfqnV4wh1JuTK4xY+5Wc16A4HlqQqc00TEqKfE6tQa
IYvf1P1MbjuCcGpEudmdHAN1S2uMJ2MB76EXdVgPl87qhIkvkhf9Ajouoz2gfn7tD4zGImsbVJLe
u2h5R//8v69WgBQPU4Btr0BvWIhPC9DJm0ktonTiKaC3I1vUYqtXR7vrTmlnHjEsTOjbPRHf6Dfi
mAeFCGBuQsfBTsplqBehemx8bH68Njszu1i/fV3VbwX6tP/4+f/l/Y+/nM5+fYLtm823HgSjw8ev
//bnrqu6l/rbq9eP/u2Fjy/48Vf+7bWPT9fvEnX6XkUdcbsOwsx/vPnx+9eP023cf/z5taviQ5MO
n69/7mPn/OPnfvuqH38GntC8mSDo7D4+Cn7CCW3i29VSoPuEv61q8wHm4RAEnHcFb3yYDLSCX+v6
9Zp+Q2/2c34YI9M4XukbHx1Y3YZdNJIjzh1KjnMc7yma8xjRvIUr3OFjm2RDsaVQxSBU3/d1M1Qv
rkgOTR8Iu6YjB9l60u0Zr5ygN2jjDimETLh7JjVYb7itQS1iLOY71Gm5IIOpzS7ztafT6iHEkMsY
AWqwZ75MRwiYUGIi2uVRpNvcJh7eOq3ESftKCsA6f7W0P2w1usONreCd9iVILY30UBetXmMkcaQ/
3lGpTLHqmGt6iJna0KKtwO5mjYx32gmlPS26/63X/vFa15k+s1D6z/1/7FCDUuxOSp17fS0z52Ne
1ltzdTf6PUnG2THB162PZ0qZ56LXLOVJ+ngtnWwlgCfheFmy6tx3PaNf7SABXa26uVrDqlweorNf
o7qOkNjQXtPdt/TDVfLRjVsa6LfMrlXIOHqO9j80EH2k//Gao8aPzH1+ZPrxfu3AXdf1gZYVNbUB
2aI+nPoQf3TkhFZcX7f1+BKdSlINgGw/7Fp6dSnpiHBPRlGeoy+XKfpyfQSvTil9CPW2XmTELsEO
JbtE97OBYvVHwV3+wyN19Qzp7Zik8ANS1M/aJQXxvYZwXmfDeRFv2g+lLUEfi397jQoMONceno71
t1dIG4YG6BRUJSGb683rAqk9Njiqy6EZuTsNEFnT704cNmdqkN5+6uVXTxNK9XG6Gn/06sgtJLLj
5GBp0srHkdAH5uPoJJ3FJNVflu0H7kOv+Wqs8vHa9aIcRL3PF/K41QWmD9C/HapRHZ+ptpsTfFHo
D4wpG1SAboM+XF9p10Okr7wAo80W9B8tESUQkKqivpCDkkdVYW61IECNzs+egaaUUSjNhLz5EdFJ
2E/KcRWrKPIigCe80dvX1RA04NZMmD+TED+QYMDiur//s2m5krljSgNMXS1phgOlz4Mv+gapr5hw
wSV/dWddr6VapGdRUz9rlI5alAHZZ8qyoDUQiWEhKC98DO8EzZzmatrTv6TQrN/V8J8IWDYR1M2r
Ppe0KEJ78j429Zp+DdA5jQcGEPpMS7QuQt1t/k+7itEHYNv9XxQRd2lPm7tL/4sa4vpLf6khAnQN
oUeN2BaeTnz8y1Mcen/4fmir8Lvf7MTmHwKzMQoI/yp0+LATOwJ9hGuT52dZOIrxIf//iCBs2/4H
nQDvjRJoMJIMAgdIgfmPdMDOopsztnFysQGQBG78BIt8gMqJokprlpa88I4eI2G9dZUx8QjqTDM7
magEztL6qYFYehHUS48AQruUuoDOzbDeE3hBQG6CBpka3CkL6vfBjBLUrHDIrBVWo1P+Ej2KtrTq
7jBgQvANp8NShtApTPrgaZndRnO8o3exk2K0HqISmuws4vaWOCbcbAjJKxQBe/pHFIfHlTqAlR+b
db2h4owHIBfhGf8LtTQ0A8Qe7bCpQCgkAnDXhUpNZc/5Q57vgVNd2i5cv0D9q5B6EVZTwKrml6vo
e98Q8hjXEZm3ACdSxpk9QBKxtmBZ09yhX7aQYUdO19XVSD1z3kC/k/tZdZaGOHROyVnSSN5MtNq2
ysdrG1DKHJMs3h4fYxFSXZfxTBuXLLY4+WalOaraLqu2c2P+cuxPYW8tKPAre98bS77vhSqDY9ch
KpjAZTr48b7IQGQ08jM89mQ7RBDnAgqJpOegZ8uPWZz9KTL/OW9t+zzkMZEQLgZfx38skvgxaMBB
WdlMLhvuuhwhhwtj3bJHeQzWfR+syUNcpPt0b/q1TUMWAQjB0zuxTNHdFIl+m9hxtM9aAoAMH53G
AG0IH9BDZ4gciSDoY5nzjZGPUEWNchgveEFSa5KwyzIMl88Z0enfemgx7fQLF2h0LiMmKpagOL6A
p+4L01PqmRcPX0EToHCtqUPvaHIp+il19jys5z2hZdD1uwy56oBJLDWm+Qwlk+nN0xJUyaloClrV
vvspLDvMxNgVXBlAqWuMM7vmxm9rC3ag80uuKHXHCC7qBCxla3jGYyr5mp6F3tY6zib/XVeAOPS7
XhzCEUJtnEvmza5focY2UbnjaUXBu6T7vLOe1tXyt3VmJ5/IVtxXC4pJG1gsHX2TdsNAQLRpszPz
PD57pnxjQr7sHFME2yLAEmbBRpwWgsmpjgUudY7YKOqjbOcE3XH1My2eKOSHfAPcEuvkjkSreJ9l
HfLtbe9iMqrb1g7AQzkPZ8O20Dc53bOgL8pBI8dp4DoLcLecS89bnhsxbMfA/VlQMXhPeoSp3s3o
lheCY5gayvwWNjlSleBTvFZvVjVaoDlT95Sk0Urq43PcLCmm7550ncoETzAiN4SAZDvLMUvS8uAl
uXMs/R3wao5eAo9pMMk6Iekz2pCodbCS8UamxJSnRXNfIw6EgplsMPsp4cZWdoqd+sj85GB74iBc
bMalZCg+VNSVW/otRxJfTo1vz9sWuUnSmFQ0RF5tp44JDmwsOboYLZ3w7JFOcWcTZofDsN7DREud
6b5cPg+9AcCw6cqtEZzs0ohfHH78LguyeygPbz4R4v00tjvL8G/r0n2cS07ksgzlTWN7383Q2KVr
3RyJhOi3t2kjM1LT8I1gUAzPcfo5BTm+GXNK3XHZP0XWuBvwdsRxMu2dtcZRUeEZKEajOEZ4iMEY
Pi5yXR9k3381ZPIlc3PEK269oO9p63MXBYeav9F49fcOZbtlgtQhMmxvx/gmAI+MxGmb32Jr2hgt
7QbEXW6EsaMfyj8TtMlj2PyMYH7dgxvn3qSSdr3cY2Yz+2Dsl5UOiAmVKFrQDrTd4G6UG2as2q3r
GqQoNkG3Lfzpjp7LiUhe/+AW1s26igeHWOtjLRgD52OPLgT5VR2Gv9LW/Uo4fXe2K+hmqd08WAsN
g4QePLQFszk6E/4f+osot5B9LKmAQjoahN4t38jJo3vVrKcI6tLJLGu5N9Pkzomdm0nGoJwoyNfp
aG9bLJyHIKcA1skTCg37keD5zoloQZj1ER0M3LSFYBTKX/ctAUTrK5RzrAu9SY7BGvycEGPUNo8I
2lS3uJkfWz9uT0wYfrYy/ZHhUr6JJEq42qgkWOQv/sDcrqOVS7Yg4KKFlD/XW791acf10qmKqiXC
Y4Ohc9PYubfp0mI65eZElHFd7y16+FOPyCwd4HFmc7tFS0DY5ty1JGLkT6b70ta199OfXkVKurqf
5y9TCqY59HhqulMcbwtz+jWEJUD+TD5Hngh2QYh0rXJCcs1t0MaW+Z52sGTyu6yKLiYYjxmOQUdX
i3Qq7JIiRg1UIOqJYrQhkIQQYbGXBil/lN4XdIbxi5lUp7rvuauU90toO0dzXaztHJqvTv80Ol2x
F5RaNikVSaKq6EuG361gpZS0YAoIJnlcUufFBJV2bycJN+Y2Pw3N7B98GvXujOonTVty/Or2nShP
oLHEFtD9mSIEX0h7iqh29omYP4tk/Zq6DXDYNN1ZdAqp1o7YaG0wbObwNpBrt10FvUxo80iciuzQ
W/XBB9bFxS96JqGIDa0E2O+S9gN5XelXx7ezG08YPz10P/vcw9TRZc66cwMG817YtvfpwixggkJ3
B9N07034acrBeawtNJNxxWH1MfiOlaApl/k4jxp7L/JeXjx3zfa+pCGcN544lgw2ihYvE1pvQmis
7MFrE+yKHX03sB8X0y7OxkgABpEHzW3jdy0N3f7UdsQQMT8QyObM19GUX2m28Qjp4eU6BUbRHCFC
nTs/MAeQHOPdG33jkk0AMrqxaOwL7udNBSBtNJ5FIB8nTqOt19+YXc9lnPbGjxClujsZn0Ize4gd
GQNnHe5NSoDDCtKXkFrs4QF3nWX9mjdcvDTQsFrRaMZg1H/lqeMdqqWL4M/zMPM9BBqduRrof/LN
6CCR5LZJZxu8cd9g/ySD9mJ0iDrMmqSXoUDVY1T9QYrm3M39e7QqXcfip5fOs36lRBy10Vqd6Ddn
R8+PD8hlgDH2gXn2iGTbeyViA1JR0dAQMf5ISjJuH6/4PKuYsdUH3OjbZnTfTdW6JwMNpam/5rd5
RlYvnFZc9l8Ny/nKtySvCWfzNiXA97X3umXvh0c39p3jyBxPdOgTGt9M9nnpZRcuLyaEJsUSr17P
ZoHlxeNpvYPHzh0scG4RJaWbAPTLiQsJzWAKBbuZaFPXjX2hncHEmplpTppduVox41AhjhU6rd7y
Tr10rBOzi/ssTO0bc47AU3ruzy4IVdtiwKfHiGX0PnF+2jQczAwFgZnDnqAdJEn2KafROvPw5sxw
BoI4CZELQnKtMmoW0kxuQgBa6ERbBjCG/Yt6Wb8vLfHuDi4xjB3eqiqHtBDPu7iS3oZ+7XJocsKU
3DrZzeT47LHZ9/uU/bnUPUBxdess/JC8gf7Badz32eZcSd0Onl8JzyGnMhkUA+k6oPIGgjd29sjj
UW+2srJQ7HE1Am3hCRKGjxkxAmdq5ueBi2M3ZsAgs6J+MTu3OpR+ut5Oprp/F+RrNm4jjz59R+6C
9XNLbN5g58UhJx0Qynd/mQWCMK8dFgbHfXZjmhVwLQbsnpf0TNB3bftkmJDqispPaJuA2kuZpvSi
zW5E5T9azDG2kQEnzOGQlxl37pLQdE7C+hVjsErPSR+ccv3SGC4pS5bh3mBbjLFoBX19CiZ72vvC
M7aU3oF14gsJa1SPaBW+IzvGE5hkOabNqdwVoX3jWoO4ZSDyECay31uogjEwogAfEXmAVr0TkNof
+vY2nkW7zxEaUXlj/uFL7KKi/4JFnFF1WdwsYF0R99YvGDCivZU49Dun6mawanFLT3Km2NAdCSUU
oYeiMbCfZ3t861PgkIn/ttR1sjXzBHlX7TmbGkl5NnEbna1wG4eZc5BNsludNOGb3nXGmt+baPaK
YC1JqVs5zfp+v8bvCUHFFywjWcQMhonD1y5ws2OvNI72II/cGn+kXek+FSSHEvuFs3AlLXmYy23X
VOLiehRwLknv036J5Q/PD4I7iwf7NkrgLC9u9GJk8mcREjg9e7RyU+MZKPvwmniixMT0szdm8zC2
Ha7kNbsBIHFjLzif53aTj2+hV0p0FA/mGqZ3tJvQ56ELY+wK0aqTxGKtXyVH7duCDK2d8+rPeG9m
8o5jvmyFaY3HsF0fmsHnmk4QAtrStg/FvKp08sM47TmVvLNvYtwrOjs+dzR0m2CMQTrjwjPj4Ict
DIZZhu1uIsGdsZX9Zxo7yIVRbVlcpEnVhTtiM3bxGj77yUjCCnKWrF15DvjBuXat5egG/TM6uXob
zqH7rcy8fZ0hMsiM6qedqYwrFHdd07aMcCta6CVXMnPgPSmS9/My38Zx+tANdvFpEMjdR0U9aCwD
AsMsC2qq8MUNByFlZTJWZr9skdBjDiZDd7MWFrIcouHNpX9oxPQypgmPyLSJj0QjgK0F1NuXPFaX
eniYp/XNIRtsNtGlSFfah9RGsFHSpSvqSg2s+mobuRiWeSbvYwV4gmDzZEsHEY1ZvJa+MvQzuZ9d
Wxw6bxnoTMrzLBtxSF1vPqIHmfZC2F8GJ833STQR/FOgngqtH30QFFyn5Z8ZKVRJl6V3CNgebCbb
jDJzA82+DW8hkp/C3BI3nTusO5ItMm6YPpb1fkAlMjEYK0HOwuFhaFnHd2hufjUkmu1rMjWRxL+k
Izs7c4xinweWuVsaKgBh1bR3Lc5OMlReOz9O9yH3gcPsCudgwU4kc3LTDUhlZBtiaKjAMBV0QEMX
y3GffiFOFQe6ocNb7JdkoEPVSx+yk08SKRrtJDMYYhFntIn5bhw2+atPrc+0O9wzFAuni28o2CLt
a5jCmHtyoo1kV6CC3zXh6B1HO392F/fGdpf2MKU9HAkj1WE2qDTnCtdu3qNHGM0NAkYm57XVbo18
4ck3KF9G9dmu018rmTS70lmYHjtc/HPxnZHvN9v2MioOw208cW5XNVcb9FG0hF3j3pPlgoEtOokF
FVvF4K316eqbSCuJbMK027TmFyJIZdLEDO6XZuu13YMRYOkl9zSLAtx1Ftn0wrYvrWngzq1rv0TU
zvY61hjN1JpeYECIRvAPgeglmQNPbVdnOzQ01kUvWq+1LrVa6E1u3kQtqQwx5Dj25ZrfVag8L2Rm
90KI7Gi7iceoLXwUUR6d9af16ivoRUPk0AW61ceXMHEE0a0FTDGrfA0dsqHX/m2znwBYV0Z/9tUX
NEvPvPT+t9rEJqk39MtgQGb8790vsyPJnSEIU+9lZeCkvrFec2T6UDDMP4xzhH1Cv2agLuG0xzGu
dk0Zj3/tHyJa3C25nFgTxiy4QB2WjEUcP8O4+ohAnPrMYAOJMMzhhBhnT/wGQXNqoddQLP211nGY
9E8MDADsPbLedCcmVymEIGdRMxku5MKMG4nSfmeMMsbXquKGHPV7oHGZgHKY3Cg0Tx0NqrpqJanM
yV+LWZsFP16UPFE4SywA3JwIRpdPcOB8GDlqLVSLj9cqRuunCoWqIGnxMgjrr0Vh4KXOg/TTLFS5
zbee45YeE9W/+iKTCQm/smfa899gFb1GBxN6kFq04YA034x7WPUU5C1MneFg5M1pUeTzQoUL+IzR
OaHRIbod/a+qhGTPwGu8bhq5ae3CkXAUfGDTJSvFdMm5Es+WeBvjeMJiG1fHNiE7wqkJCVUL/Trx
zzG5jqmkTRisHiTuSo2AFxJAQ58pfFvgO8ZqNuzztXyzsjsNRcpnr+hPTZphQvaDDKvNtG77GDL8
x6Kwad/nYsF0P1dP+nU+P7sQC56Z62RuY9UrWlW/o6nMhCoezmtyRZpjXPsXxyPhNmtwhmCawNn+
n0WlPrR3BzBV+sVHR/0FS7VAUvUHdfbcuBS0KPV2Zyzjtip8laZYfwJLw1jVDUty2NJd7HOb9KeU
QinTpKrCO002an1Ihtdwahiuk728Syz3XRKFC0p+oi6yih/ozcONnzkotY27SPbnoPMToCWY4smX
Al1poM/CZ9NvpRe9BX79FCfdUZrSO4yZ9dI64RfCf6Z9VB7IQEyOdZs9gsqZmUq3w10yuCZGGvEz
M16ggbZ7EtQU9CR4JSL81slcImcYrSPoncJDuUAznQlX4TrG4A5/wC7uC8P1DqSNmKepkiQfMGk4
ZUh1diK4GHaZ7WuneCXalZx0YBJ5gcBtJEevL2MsTF3xUjcBiv5y+JMh3XgePUalRv6a5m67wRCP
LeEoi8XbuYDyt0KVy+kMbNYa7FEY+ONDVvNnAyMgXDGu75wZqDd6O0jPXQVofpLAtcRmHp2fgzNt
iiFkPiHofhPe8eaanBf1InwurWrrRDMOnql1NqBRvxnFa1/6K7l3wtggFtsjFCTqVuTGATnmuQ8z
7xJknbUh5lfc+WS855kkwEXeETCyXNqa6ZnLf4YMtR0fkadte8P5jLkP9SuD5XIyvmCAg+pdr8dg
ULPMSh4tAwUBEbTR6lX7+k2GgKgd3z8Ul7LqvqReMdIFJLWLgeDZt6y30eGp6itpTF3N9jmeXjOA
cp+oZOGVmoAbrZDYi0lNOwvS3TxSvKvs4Pk831p82HvfGr9KL2C411KAGsQ3GjbFdyHHt8qfyTDy
k+/Dig+6WbE80WAct/DkMYpN1Xd2+Bcbx2NAsigiSrTxTn2Mpf1TlvIlxYqBaheXcvS4Rj4QlZG6
Z0g250BCdUFZYjOLOT129PpIZ4GhQ3uDkUytCCfioZpOkTmLnSdBlSvn5TF0J1iAcZcckW7+cnIB
34UBOb0FVV2TT2trrCcLl9rajszszMbfoC26RU7T7pw+/MwMYcYNyRRzYIyQ9u/UCt6nOXN3sNWB
uVJhpBXCoyRJ68cFfC9Vjt48OSTO2EvyWXYgJ3q/o1BFfXXbV8lNaT12z6vNP54H0x1DcHjNwXAQ
DZZC+FEUQtudmOvpznFyFKU2SWbdHZcWZ5fnklQGVjb2vDe3TNGtjs91KVaGbPOraZXuIZbDe2SM
xc7wzIK5PadZn2G+SjMGPrVxIPzwDft8yjzcI4cwcQ/ZYFK2YcaIgPncVXBMqmUttlarmlBl9Gld
+KaRF9QHlN/Yg7zkjotro1oZha8CAoOFbLrSPztO0RyKFMuoX47Zs/vYlCmmIT/GW8/uphbj0AsO
vsVBbd6q3A6m595DYzegjjK0yiOlvkUYMXDn98UNjEvUAE0B/dTFBIKlSWE94VwAdZG/U9jGbRHX
RI425yawiGwe+31Vk8a18M92kLKNmaldIhryG0BKjTx7j96QtpvF7j4lNFaYmvzEjpfiC3AApcxY
GXl67XrTEYegMH54LmJ3X5LgPsE0WWfrtU4n8At2mMPbKz+JCfG3yCWVgigf9z7o7kMZzRBHAMzw
XBy4Z1FLDil046gomwcCEItquTSJ+Dzlg/1onvp239eceVHTEvtb9/E2N8S3qq8/V3OxyxF273Kw
44c4aE+t51bbKvfgTCzgLldu7HYREwQbB3sCX6mRTdzBx0QegmG5tR3vnhuWvclSJje2M/LZlCaZ
XN4nxasnU28ruvbVVkljhiMPbQhVkHTX9RUjZL0bIpvK2uqdOxtmzeJQorUPjdMtp8JKb900fM2V
O3UIXPsI3XRDPQQXw5LeyTy2mHQBoiqQfSTL95iopGMWzTjApfjEwPOLmTgGZaz56GN3u9RJt5fD
oKKz47s07fq9GX4ZiZXcegMhF/zIaxI1VJP9izk5TEaa0Dr6i/8ywe1ZF/OIRQBcD/0YJnxew1S5
/lYX8ktL5wAnG0hfX35L68lmXms99/NaUR0hLICosm1Zx9OtNEfCWYtfFANdCVRIKzRd6mL0LREB
1REmKPWafkMvUqV2KpWsIouLV+qaGZEljFL0oiVpmwHQpQzKhLLYUgGlEe79hDMXYu8zfuoJEca2
a6dLIbvxiKQPIoZaRCb4Rr22YLozt4mVkq8RWaA49kFLVltj01oZDXmzRG58DGhMBNZ6RrkV71Nq
krTp3GhH+7PdRLT8YkLYLz6QilMR5XdlwYMnDJuHZOYxjo8zsLbkFsyXBrFNbppgbl04F3M4tdxe
GxvZI+NXHpLk4CjoKxB6aD09keLq9XYt7GM5EfYWBE8t5fv9OtKeRJ8/RQPeZKcMLzDKGVjL7Tx4
6QUVPJXCEpJlSCvr7CsCi8AGz0MVriepk9XGNk1AlGZR3jhrUNyAYy1v3HiiIsL0Kl40rFRR9VpF
1QsFvRlh9yCjFaVUqIVe0wsIxUyp9GqlMDf1QSZmflOlFIbm3LHoD1u/mhHh2ELU27ZwGcAtVjru
qZb9jE0gGIMhoGVgUiYylU2mesCbjOHULRP1D3W0/Ii4iuuaXKejm3W37eyDPyNLfLt2eF4C318o
2Kf5FgUdbTX1Ue5cUTuPcUaxO7J4ejJLjNiOK/CFRJAkF4aFHwunYqjY2ymlXL2q31lEe4hs5gt5
npABOMQrjZL0vkqat1ydk4s5Y0/N0+7OIGj88Ntrg+hJU4VauSzM/MQK7Hi20fGos9tSv6rX6Efj
MalesVE6kHVm51LKmCuBMB+lZ9A5YXqhRYlAegBcETKxC52S2oyaRfxDj+hlONOsSWnzpz69saVx
zCrq1GnWORtHJS8aPZFShEulYUctz5l90EhtQLVZDetdZduw/Y5zTA319cJPx/Bgx/59qaZ18BB+
1YqvwmP97NOaH52EYThDuCrl3MGAhCk97n2mLXhFNcObhh3AHI1WGRufgDux4PtVrJyPRRiYxcmK
mcJqIRH7tdyvqfGnxldrqZBeaLq1XnMUfMXxOUe9IQkOqJbucwfS4lUtgqK8yEVzIpVu9c3thOzl
NADK+iB0kzLLfCamjqsPhJZqFToDre98sQuUKDFhkEYTnyF5U888UbvKu2kd6wbzZUeBspyN46q0
30r5VXC9nxLtZYgbcNjj4hIoinKshDgahWH1F21IC/YmT93yyBB3D5EzPQ3BSjvHHxmrRzWFX3fg
y0r3FIAS0kKvBrfcXub1Vy1tc7TUJfUYt6qMOa1v08FcWpGoN90KtCE83/OgJnkSUdkuIipgA7WY
G6Wj5oKhxmG7IzOQHm3+kNB4CiRFYWf8LuzlOVuz/qBFkhqFXeQx4nq9PceSmmeXsi9kPd74RZue
G8oKWoIzVwr7q1c1AbvrHYIkeJDqr560XxdRkGOotJO1Nqw49gA+n0MocxsRqhb0YX+lORseYj6k
BjNwTsRJ/8mr3Fav6oWZp9fPplX1V9CerUlBH9tSBbxV7vpkjPl7EjtHMSXBsZeL0qspPStnCPiE
hATmaFY3F/Va5woocXQh8OIxD3d9BQ7V+yEz+q+ra+F+nuerhji5rRDjoEgfxWXo+2095c712tRf
US7tCNukpU+npuVdGXwnOvxzocojPaE+R6FKKWorWtKfci7lVcEZ0T4kqyjqCYSUXCrqa+nrRW/q
hVbaTWMy7mRIzV1/83kxcJY79m3Ye/exW6Au4eheQ/s8XNONc8hTJoFyGs+yLPOLcLjkS2K3qaB/
5QlmwKori2OTd09GcSja5sUZkVWH+XhvwdiCnRdtKuY0u5lay2YIuzuZmo+MIChGcueyiwGyhixs
uq3xsnEE5evWSrgGjYtds1dtoL8NdU0k+uVz0Nhfs0G8iSK4bxsrBIebu1CuKuKaPe+2yACDNBkk
RdMcLh78l95v3oBZ0e/wzGfDI7Oq9BV3LkFj0JfvcWiv21HaJWm46bYCN06lxNxAWciPbep+Hpcb
hyi0GrllbXvTLrXHe8i/7zXYEpobd+Ok8uHz+gfl+P4ZqIQN7YqedbI8F5EJbya9JR932DIqPPut
AXwuMKNdV4g7yvSPQRbhX36y/IgIGDdfeLjj1SsYGafNUBFR5u4dm4kxg1QGKsN0brr6B1fkCiqZ
QZmdRgFP5h5GSmZ326BH/kC3oLpZWk9sJoShS9WO32vz0fMj90cSQUxjfsJTvmaMKst4F0wmpkLj
IaRwsQcfkZ/FNPyJrXpjtYl8mtve2fa1gfNYXX8UncdTlmU035S5AX6vvouEmArwkSl/WY5NjczR
81W3vAzWg1WsuIWSKrzMpW+e/49LNAmj/t8lmj+SNP5W/VeJpv6lvyWa9h8uube+xXzFC2zTIUXp
b5Wm+YdrBlaIpc8T5pVl9TewKvjDgmCFgjN0hOl4Ft8CLahmWVl/0EUzHR+4lH9VeP6dfPNX+so1
aSf+Vf9LGguSEHhUv8WxAL2yCDcBWeXChPnvKU7tbMxDW/TWjRFZL0PXktG9Smiujkd1JfyOEZXs
gZEmLRHbONEYPpEiTLZ4uFr3egsad8D4PXxais59Ypj+ta1XErLUljcz6TCspCRAO/7hluavyu6f
IL67mH07Z7taDRMz8i0v9iT28IFIfFYVBTRILfG7MO0WIMcnp63a53mWbw3P/BtfyGfE/njzVUR3
lNFhpTfXK18cEX5T+cC+fuyJ5HuufJEehIhoKJOPgPxoVCzhbD5huuwfXNz+95Q1SjuOnyyPSsGi
LOmII1BOUDX+JtDjl7OcsOMRarvMVvXS5hlO8Siw4c5W7nlIAB+FvuM+rZhHtgDuHmVkGy90z745
Xm8+zZKOdeoZfOn2h2CC9OKX7nRcs2LcZSWF59Ze3mPG6tuQbj61RY9KXCnAc9rzzWAnap4J52XJ
TPlSxnQw2yC8DUbGKsjMSsBbFFs4fACUHIUMWWBgW9CZKCiSHB648qEhuLarBurBgyHv63E+NG5c
/aLz4d+OCIReglVsaY6j+5O5D78oMx9qOxK7qUvKLVCdHCxRL2/JNH4RZhIxsSF2sRFW9VDVxTb3
S3E7Q0Kv+zS4nXo0ronjwTqSCMj48fvM30kj7h5T+89qtQy815nr7Wzi3QF2GGckHOJRrByWBCwQ
dzfmVr58XqnDP3vTcFwADd0zCZv3MC/JcJs8wIYFOeNAnCmYGu/F/yPsPJbjRtoufS+zHkQggUQC
WMymvGfRyXCDkEQJ3iU8rn4e8FvM19I/6ugIhlqtFsGqQuI15zxnQgzTtn59DiY0UVn9iflleRaI
2/C9V08DHj6YJwjdyab36FdcZ22BZ4OLHjbUX2izkgWpNJni3tAer4eeEDq3QPQ72Q+dqIZ/CfAS
9u83nOQ+o29xTc9yHPB2/Pcf357iImz+z/8S/9trkA8HGmPNoFxj20MghXDdX9hUI0vt4mtjdtHR
sePnNgrFsYibr3h3ANXLZIG85sF/OIL/35Aji839H1ckTSFcCU/PUz4nwT+vyIgzu2L6GZ4RvA7H
LM0ZTDqVsc6q4albIptNgpu5JxsIsp16y4VpPDJLOuuewHDf1p/LpIaDgNCqzXLvzuYAE3IehG8D
uX6qCMB75MNXl/eNyV4Svvg/Kh8hqjT86dx3SY73HfqYFClqlcRD7dswO2p7Y923/B+oB644+zd1
iZqtXRSsoaqgNfm+XhyKw9Gu8CpK14C74XTzgzsl177LDyx3XMpQEAQFesBMqnPU2+iM4TOuEx2O
N2keWzvIvxs9enEzMMhUMaKrRl31EnbtZRIRyt0APosHcYSQbWEfpVDX1BDhVYGBoK0KiPmtohal
b/FsTcYbzej05Gl762jzE9WuvJS0oMoy5H0muCgKsKc4yeDtfJLS26SyXhhMlMhIZTKaRxEOT2Nl
JYeo9aGjJMwSZDQeheHmh374lQd2u6+T7hWTJDd3LJp1bRvU3X50m1hhrDuEiGcEVBeVJOQj51/z
vGWYMRTOVmagottcfCPxl8KsmNU+7brPrhrJ9W4pI5KBSUvuIxXD0r5ykTMi4I025KsjyJmZHTRs
lT/y+DRI0MeFedGAK+CSykM0lUjC02lLHRevnHoYL+PckePpFgysu5oaBOm2Jfp310dsGyekxrYR
eE0Ryq2V09ebiF4jYHznXmcHpiTNOUo9GgonPQqHD0jX6q+koJl7Q7HeIalc7WWEWLYleGlNRTls
Koax62S5R7RjwObT/O/B9LmPoED0E4z7XqJ4aCefCTxboM3YWLBBGmaufuVvgV2wQIskS+x5euFn
ekDx/SxVDzZHxv0VqeUtm2tvk3WjuGUy5pJolkh1o2SMWhb2vox3VqBjhPbIeCZnjU6cLfAUoEXU
JtPBFmtN6bfnyDQP5ZLZ6QTuY8TwdZcMIHi8DNJEHfjeJXQQUghI2q33Wi8W3cyfCDC1g2+OP8X7
kBhFXYloLwbQESmylc5YZD9ufZWMkLvcT5+cYh2pttwUfglRFm0DqyANyr7z+v0o621ZNS84+8cn
cFwr1+AJQBrodJ2W+SczlaMhEfiOlfNsj0I+zN0O2qNNkrj1AzwL0omZnzONgxdbup9Kp2CnZhd7
bUiyD5OyvEx6UwlY30093jNkJVBsixsKP2MTWICIgiIG8VEQaKsqbgekE5skYSPgRij7mqmH1KSr
XdmSSYCiEqVxHxfMJakFyGBgSBqkuxwuzrrhKVWP2nkOdaYPtUH6VJk9UpMwuRam3Pj0J1tiaHwU
ROVr2E/fZdXpg7TDe6J980McRpc7PY1xEe9rCU7dAI/4cfLUs36LTK/c9pFhwYrTn/rCf22QtTCo
n/P9WBhyMyyvQ6mds8n8dUOo1CFhY74nDtbtvkCloWUS99ZkYWOI0V2FJIyzWGi9ja/abaKsQ0cA
2aWMHEY+meHsh0r+qOJM3uwf+WyV1Az5psPSIR3xa4hzPoukK+PDfkfUobY+DkrwHME9UvogioRl
Zj/Ee8Qz648zrkolN4OkyGhc+wKAuD1PbXzIxtpY58Jhwjfot3LAlW/ka1U17IDM9q3KwQSirCpX
APuAxffWPp0gePuTYx+T5c5luXyaLDVvq4EuMxiKnZM/OYHt7joTgM08Oje0Ye7u447MFxn2FJU3
19WnqqGg0ixvDoxqbyVy9scecFcoZ32pELoA0iOviweHQsLU/swtr7nlHdEFaEwPgVXdAi28u2+G
/t3zJk0eNbsAObC/7+3uMnWoEiWItTm3T6pWb2xWSwK67fRJTcZZVlNzzqARlmUcgRWrprVL5CtW
gt5iYOW/BJmt4JYQlJvNLsgbhHyxtXETBOlFWFhXhujo1OfI2AyREZ1Ttju5N5tndI3OburcXwOb
41XUpovGNybUpLB/Kk7jQzp69VaKkSRtnHw7sCHzhqokQMnmgO8IPcZcHch7H9RoncYCNlf5FcFN
ctJ298jOrT0XHCY3nTlQv7qZbICqFRe6h2MmRySNmJBEQyQB881qB4fwVha31IyTYwOmws6zU5NZ
wZZZR3luAT/vlJ19M+Zu2qEfArI5uyFoBP86xSYFGXLmS48uecKWzMPooYhGrKkNYKTJrLlNOgwR
88JAKTDrbEtR3QYzqq+krkqEAMO3riXwuG65CdlDWMReyelMjvZFcabtvB7iv8Mrtjb7aWAc3zab
3It4QEiWnLUNgQqrYLyXBhscV2uUYwlb4CIYe7BCw6NRxtBXl39jA8/8161igDNdsWEJIZ8zwELO
PJssd/p4XzDQoWUmHUQH6cbsOctFOB5RggaPCMMdk4Wm5wWf86qzWTKRodSO5oNpojOeE8vfzo73
LXMrglOmsGNjQluCDZefO5Svk36rgiVQdTlg4+Wo7UKyKBSpgGufW+kouukLOiAkjVCDdrICRd5Y
Fs/0BiE3XJ5DpGHYRNFT23o/U3Ta59QyxEvTC7wTVE0ZJS11i34XCTG4niugqIkXLic5FGn8cwzN
9t4r52inmM66EYkieJPXphJqH0sgPnKEqjfUzbzpl7cdq3R8m4fxUzp01YajyIyHbZg7wEdr48i0
90Ha6a/YJE84iqa9yWdVku30OEbRrW9SHgaz+BGq7OykXr23IwuWn33iJkTM3RJyv7y4i5s4cwvj
aQmBAAt8Y+ZwNzl2DxKj64ZZ6rzSUUb+ip9/ZaSoz1jWHueoLp6wXfMEHDsSIFAQU3dWdGH++BSb
SJ5EwmFhZ8TUs82DOhLqneWH9muDTtnXTHgAR9zJD9GrXiXxLiKA+/zxpSvM9zJJ+ONGRAOmw4n5
PqLFPj8nHbPlib8BtGt/7PACrY1RBpzD/CSHsR5ZjzcF8EzllJf/NJA6ducn4Ggx3L1FNy9BjqJ4
rue5Q8GCBNBk6L6C1Sy3QZSPhwgd7yrxrPDQB+1DpiOsAqy8N26FI8+qoJbmkyJMhV1ZEMCOM/p+
4I+i41dskY9gSNhCW8g04q76+vGpxC8x3fshuqCMf/CrurpHdZivm9GpcC2N3yM6pHXSajwxZKLt
Bp/Ku5ITSQpu/dmiu1tDW26ISnGqk4cKj0WHkt+4Mi6vrdCGUtNvkFXk+6SfLCSERNXP9oAcjKO/
9TAGhLDrV4WVHkt/ULSh1SYah4Dnll2eywJzgwv2eB9E5fJJnw++kX/HNN7ckgXlqzjBvONkpvXW
xhR9bHr1ZCODIZIoO4eG/2PsLPMkdfxTxuV3Wlx5HhuSx4RF39B7HgDDOl2NOkG4ng644yI7fRvQ
1iNJAbiGu5WHHLcyv6/2up3KjQo6HINIKeGddShVrSPJoeLSd9Z3wXjPCCUEtcmytuBulnCWAaRt
7NvAuYJ600fSQ3xObeV4BFqXCjJgCS90W0feI368kCePn++bBnKw8+Zxst2GQjzZDCIMgYY3C0Bf
wC08Zk5ZfoIeCXqpwBE3a9d+GMc34EZb+7FslXdAgTDvy9G6+ZpSIzcOiL41fsC83sWI6dc8K+zT
D1eM5i0jbXYj/VqBs+Jst7r5CGqCR4YKv9a5p5/ZhD+33rTvujq7hNPgXmxerC0NvkUoN9IBQILI
8cIEfqeUv3hX4lNdpSDsSzvawLGRsxh2ZVeAL8eefHSi/BFr1acgBpZi9S0hRmq5C/wlOUhwAPh5
/T1AOn5xOhKVGumeRZpMt/bQF4UH7hN3SonW4mBqo7kIx7qWXZCeubBvDOPdRycA2NfNmJtyyzGv
ENz7HS5RsPry3mKTRcBK7gLKTXKagAJ/osp9ztAXuJY+jkV7owZIL57zkd3xMAkYUNCYprvJIEeg
BD2xV8eOWCQYNoqK/j+7Otgyz4OD7AAz8NmppXMVqUPo31LNQfZ2wTOF1ywg58lRdA6GZnjQUrtv
c5OoQ3dq/IuZGush8cT548scb7WU6UMQCeK8Emvedi0RbfhqDqqgqU2s4T21uJOGnm9hUVtBBTee
hgIL7aCbft8sY7e4WgZfM1agj+GNr9nbUfAcjXLqz7pEmhN4wAuNUUXneEzi88evavjoQR9nJ1+2
6HHLyoBNUtYXKjSPJFfxEMdm8sR8snhwupwOjYMAOEJJFAe/t4HA+g1qcooQtUsRVZPgZnc0jzjK
dm5oVQ91OgTAdFthrXDCUYsaUXam1Gf/i/VwrT2Sl3DHBCedIecfrLYhttVLfswqgXtqFPkTA1CM
J1MniA80QpYn8HFzLH0FAL6uzS8tIFo6UuVv5CIeBZMdb3uX1EOpLQPsdPGZSrfbx9gJMZjgXuMj
uc5wPWzrKp4eRD7rbchieN1jmz4jtFqH9pg+GSXaemidS8CNxuzqkzAWWfkDTHP/2RjtWz/66FgK
RbY0LPOXcCwcfENcixGb0Qun9HyZyvD9MoDBezZr132Oas2RIArcg5Oj1xpR657HePJYTtitLbs/
myVwVktzNk7JhrFu/VbOgE5jBwZypfoSFn1u3TsPYDMd+852/OSQRZ1BrE5pHFNShT5+6MROd2VI
ZNOkravtaXH9+Ky0QhBelj8O1MJ36KqY35chZGWp9Dwzytgg9XsP2DatqJOzA4zEB2DuE9TKO90X
wE902FixNdoWb6JedpMNw0DK4Ma8RvXr7Or5gs8wxYShngKXKq120FqXhrkjCUNe6mvb/kzmqLzE
eA1wRmHm6g2LB6/Ok72m9No4ceyeSwc1yOQjIPTDa4/tjylhenEtsjBTLw3WYzfiS/BaiwqeH0nE
LNp8rGbrxmtecHiPBz2m7aHR80256P6jLBiu+dwFa8lyBSPajMoAcePVNpNqYzZevSnmIZerOMYg
3QdPLLu8SyqlPmQc6DxtIcyQf/KzyP3qTEZNRsYpbVIGNHAfdDa5BX5+zkbSnJG/RKsBcvn544ss
LeDEw/Ds9JZ77gHJU1KO3eGjAPFwN8yhzjdg9cTJFi3ffCagwWJv2+A12CAE5rywmMQkYjPPw8/K
L55QNZyHwrDXnKjfQrspqR4qItF4QqHeQ9eXhoeGoQfLPts7shbOD2bCDr+f+3gnbYfQtOTWNWnz
yc/qV12Z104M/muRXy2FA9IRSXjLAbxeYV/uzNFwDzwyQK5OnKA1HNz7jH2Retd77Fwf8N7iW/Mh
HTtebJ9rXT3oyCnPLJK+2JXg/vYHXEJQsIAlyCPWQ4w05QseYvwpNJLlEkvNWP1L6zHQaRqaWyPH
piRb8h3Ih9g3E5NUQpa+xc38s4w8cNnNZ2OcV7NSi8QtvgahWe8mj3Inx/KyThJFWlVpgObKIAnO
JUb+xocUwHfDS3LE8GpfSqN/bIsovjph8SXCjk/l6X9zlhYvz9bZUkqP2Mx4jXM2CslWq2AT8JQ/
FecGumq3SujVZW0xbwr40OYh4h/JOLtjVbPjoGl2xEBye8k2PMsYmKrrWPWePo7sriqjA8yMbUel
/JpozENCoZ4pbfMldCrMEbgXmdCU5vbj/ad0mzYBuaNrJavPRt8We8/C1uNlfbITSlM325+mnCJs
yjO4yIK3w/Xo7kPrMmesF9CBSXKaG/s6Fd5OdAOJan4haSoYZOqU3WMjmupiIB5OeVY+RNN2SC1k
tYqZDZXgeEdpuqkMXe0DDfYgV9OvwVL1teFkarpFh8ikc9+HBimI5uCccoJ7pYfdnVkSIREDB6Hu
YFoVtgc5otBIIQuPGQHyrh6OMvxpG/Ue7cxYQSlIDHL7ws6t8edawcqK9rQJw6rWOZO6NIGzBsF+
NQGhMP3+1ASoYEXIFJNKJz5tbWGGx6G3v3ipOd9Y0j8VeYq8wAw/OZHj8Nb6BOgaTPfasg0Psgne
Eftu6Id5Zpm5PoxxHax9p4aTUTDmgpSaGes0QaDJyIImg8nwL7cQ9cXIQuO5Y7mjysn/zzClC+ov
rD2eqjHtt3MPhiGf5xXpv9Z6grV6yj8hPASZx6uEKYbSSqry3dbxaZqgzSOTaTeFYbgnzIH5RkQV
wY0m3YBbmIcoDDAtluI+1X4EqBvpPNUMEtoGUaRibKMk8x3m76im6qjZdBWUfkO9pUNjn5qSc2ew
3AKwer0LK+dE5SV3WZAgFe6JPvsYBSVCgnOoY6LivkVtPxAO6LyUnBxzwSIqCa721BePJtmYbPuR
QKW1T5spqq+eNbCMJydhWyBH3PS43vHQv7Rs64+hbOPz2DWI4IZZnficfhkZZ8VMQT8m9zafa1di
Zrbb+KnBzUI2QX4vW9pcv4TIjgXO/9T73k2nM71DAHWw14NxJrECpfzSmnY2Z7ibUG15CYI2Kxv0
YWD/FYafE+LYDq6JZsSTIxPvGSql6frxoZd2cPJhRpDGQ1MpVfRc4HNb2bUd0sbg5FR2Fz03k0RQ
PJBl7IiqOrvLFyeGQW+G7f6jaIms8dEtGxbemRueLT46LfbynqlRi0xUNAnX7dXnpIq3y0wAhoCv
AL/yr4Zv5Rd/+VIo45PCOrS4ezCB+4N5K1G2dBFHdduKx1SkgEvtX57R2ge8Zm92qD2mGZLuqXbn
7QCvFGl66J4Zk95hQRWnMa3qSwP1xZyq8DQn6s00Qkj14OCZHozBYzPEn3n+fy/r1n9OObnYlxB+
I6koDySUIIeJxoxwT4xWbULiS1Is4yPf2lfsTVeVzYVqt7c/R3P7I21ovqmKxMlKVLiROh/3Y4rr
0McnkHudt8pbgdTNVmR/aAyuyVjmL7OZn2rLy48wGkguGDv2vwErViJ8nFdKoAM0hWo79H2wJegj
uCadZj5jxSf+Zoygvje/kB+wyhOftYHv9ocBR+a9TfI3XUHr9EzrpZbv+LEVYUGueZ+JrfSHONvV
FrSPtCTdQA5Mwey5fcVDFuxsXTHswEoCXKZ8JTyNH8Ce2Wh2aC7CkZDIWjVIr77YZap4pGIBdOFk
b8UwWrTiFCg+oqecZeDJJCaIlIwdcVEbEFmsI9nSguiR9xBCKRtZc/w81MGvIJ1pB5m6XYjN25kc
pV+KynoKE2Y3aVFF23ngwcJbZOzjKm7uPX4CxgcX7g5xTWKj2wRBm+6igqp2jsGgZGAmwiLynrDq
wynowd/PqUdm0ohRKUkwlbfIidweWjLo+BSQuW2c+sXi8nFK+i0VpipixHJBXX2tusw7+8E8bD7+
K89M9qIoaRJZXJRB1nfJ8nFdzfQTEma2Z08PXU6TlnTlvname9BF/TE0IuvaZ4RWgOS5cx/Ge271
NWsxkxwap3sNom+1MZFHJwJ5DAB0Lo0ROdBMWK/SmZhT+9TyXREhYw+aBKz9+xSFCbu2kiF4IAfO
iDo6h11U8+zPxzPeZRgYtfdI+8YQlhXgrKduq/JZXguFx2oIQAR0icHd6EIXHHV+wT2UsrJBuhzP
CQVJrZuHIc/tiyl+WSQVfKy104QKH5XTS9DG+tkbPpvKuqsuZrXJMQIVxPtBUiTT73j2VpG222dc
0f6ZYc7dmOb3oSvap9DeMsBHxSTrARIBHNJekIrCQbXRtf2NHJsXMBFIFk0/3W1GGUKE8EGkTOEE
DGO0H2QD+jWDJ4NE6yFxYMJb/TGh+dj2XUAGLh9zBTQiCIEQQWFLWQnTStQOPbnRXFt6W17LZieM
g2nilhkbbp/IFGf6m5iXjWDgUpL5QDDj3h0OOugf3TRpkQAkXEmfvwv8YOwe1ssqRYl52IkCHLnI
zTdsZ2QIwKFZjwlBsMRtsT4wsoXl3WGt2JWQc96MKra4ZShdZIpLiwwDNUDMytPgGkXKv378KgwN
EhcG/9iqsTNB5tn9AX3HlyH0XoeQKYFjI8hWdRSy2ufLx68+vsA+Nk+9hdNu1OEtLPLoMLbRe41z
A/VXBiG5CoZjU/YTApXl9xAFRreh6dt9K3lOsG3FoQeVfDuUS7CDTQV++/hiWna469Dj/Of3AjAj
O8AzJNzIEQJPCIaH0n8+hmF+T0cSqP/f73/8SpiloibQGMXcnRkbjFMg5yUnR5UXMt/o0Mr6Jw9y
jtjanZYakuQgozA2SY9vnL8fXglR5gebgfCmDvAIlF1q4omTb9bkc/eItF6bSGR7A5OKhDyxseZa
49mn+CURHuC1Vwrg5sHwnDKavECC3AjTf1IK9MhENs/B4kQIWuZ9zOLvOa/sGskyhXN2iwsmZHag
3gY6r1VVxq+lWf0qhviTPUQHOn902YwmiV6jea4Z5bQEP2kbDb+hwQ8QWIU1F2sXhF63zFlPD+9k
NCnVfxMs/7pQiwP5QJbQQBXczxnmIsIym50O1QW4PDiJlOQiW3VgVYrwqWGPmjourhu/TtYzk7OV
oIuD9dAhBcdfC/E+cqI1pOBvxeg3q+itE99d9kV0UvJUDiOoqxqTjejDfOsn6c22CoxLvTJXRZcZ
KOudHJ2JJVZjf5CyHB+khlsh1ddZZKfJ9ZY8MZKdI899zFTGirfSN2fud7StXR9gAGO2JoOcdbRv
HOGtRRSrTKIjp3sMGImTf4G9Jsq6m3EYszH6bDuVi26F+iChaDQwvC52i4uLgG/RMHwtPDx5wLk4
dsEsYAZidOysvIa/08yWrrA5pMaEbbn8nvXOsEocu9z0c0G6c6DWCcpg33A2mKJGfLj30f+ejhgZ
QwDdFNKASnyhxBqQLGObHVsr6uHczTZWB76ZfR5Njv0+D8ErdR55E73z7FcuNKn4nYQpALPcF9qM
1kkcxStZuT9mcEqrMkuzfeQNT1mVwssKHtkd14AWMPyZ6VjvFPkalu1yF4Q0Z3iWCI9GAVDXzovH
msh3W0Y8kRjWbuT89NP3tHPZmhJ7x0AP0hiz43jjlIrMMRskWVDsVVXg8B+acmt27Yk//Tz0GCmN
rj5byQQeryDjbMjkc2QRXyNUY26rpGcEahLM4ujPVpnuR2eI1zw7fjouIaza2lmpiaWpJdvZJyzc
i3boa3kHClFsCWN5srRTg0pxdgCjea4ZLuF0AxuF0K2Y/xKR0ofVlj7zHZ/5vdNMH2VQbOwCq77p
IOGu45+uFLyRcbdhWent3DHZdD7Qfxwn8EuIG7ac4qFhwGOrkQzsKPfIFDDfWEp+5XWNqwdcknzA
FR+qsiWl3GxZ0HfGlq01z5iSMUrVEOYeDlT1Bu9PgCRi24GVGK20OUZtc6DnLNiyOSxhyAqhc7FW
M649kgQzBOmE0qulJ00dsa5q398wQeOBYyFhXtmNflYWZXPT74pEtts+LtkbSiJlmq7czIshHweX
HkLNgh4nfTXyqAhdcCEaNEI9wwaxGDaZ5GbVJGegqdvGyJu2CYxGYUCl8RKSq51sBj7gb13Qtaup
MyQHYcGurGC+5Qv7xjq0oIWd69WgoEEQovy9zRDUiprSPoUABbCvWBvV+5SU9jqvGNrPilSTPHgt
ybPJcmYpWmgCJPrkuSMKYKV3eSl/wM1luzJ9Q9n0LeVEQ2+MQyZCUJM1Wu1IPHmrgWrtmGDA5LA/
kXkRrdyXvBPtbi4whXik2bvttcxZ1QaKQZyc8nUB6dFZ6k05OO0xVoh6Z4p40xvSfV+9kZ8Tr4c2
8nh5mueJUCy8Jigpyzw8OTFvqjLVTjbpkcbuc5Kk30UE1cPhMC5gA2Fui/am579MI9L74KvFSbRp
WUftvFE+mYzrI6CJnfTofOP0SznX0TasrB9VGX7quOsS3wKtk+KswK0E1Tn/6fZNtUdVHYCXCyv9
NVddCGulZ9UwX0ptMzqNLIYRetx0eevseqO/C0IDaOPhUpm8F3mQgGyS7M2rpLwwL31HHfAWlv1w
VK33q5/9n7DBxLbOjN2gPXP1X3ra/1Gg+oc4zXVt/hG+6/u27/2GEq3LnAC9rApOHZbsePI+V6pq
STpBehUNiP0tshIYSyx4iC7Yptk4sCe8pjT6m85lMi9T+FyEakX7kOroXy7un2GvjuVJF5U6ul6F
yBdLIkjV/9byyYDsnIhdwilpPPuol/GX8uN250Zyy4ieeX7mX327i5eJFq5OL3J3c4zJm8WsIajL
Bjy5yNrFpYVAvseU8S8XiLr4n+peLlC5XJ6P0tDCM/zPC+yjUnWNHwYnsl/ScFVqqoki2pG2Q6YI
F76OmmFcjQEbRzMb0DepNVjC8vb3y/hDY8xVuKYpeB+F7fnyt/dQyK4xQqSHEBEMlhRziotIbcrc
eSsVRSegKx6JJCgHJa7Kv3/r5a/+h7wZWTM8Wx+dswkW3flNbVmHvluhDlYY6FhJN6wLsXB60Nb8
bD0vP3GI8RSFTOlt/v6NreW9/+07C6i8gk+uqaTjLYzc/9J5Cg98TpHlDiuouH5A9nVqB4Ok1EYc
2jDeTwNgItGML8Xs/SrdWYPgvE8f1V7eeUwM41/5mKWbye+ZvxWjzQ6+O2eJBhvklN9yRRGP1uHf
5Kk2gODfL9s2PdNzLVvykfldnjrljHx8KuOT3WnmK8Z8GpYxTcnSYZPasr/jqmJToA8I9ORsQ38k
HfWCABfOQt1PO1SJyWCVlzBl526A5tFdAwDb0o9VW7XnDltip9HvubaxZ2+MiHx+z/Gz74cmYeHA
amKVI7i4VFaEVg5XJqPoBPVEQmpeml8pvMXL39+pPz+dnqNoyDzTdQHKmL+9UWUha5NXWp065sar
hht4Zdr1tu67L41NJRhrBsB4teHoEMD39+/9p/SW7+0KBxIbu08kwf/8kGSBNaB+b9RJmGpbzGOz
Q6TZbSs3wHjC2PTv3+3P48pzXF94jqN8f4Ez//O7qRZzCmpJdYot4ycWwlc03mQkMt1PRf5rrIKf
f/9+1nK8/HYPgKe2TdtDWoxl4beXNq2BKldx6ZzSIHC3sZGsKYn3opGkPHbLsGNZEcQlY//QeKoq
XSDzwmNIpAhDwGU9WmtXHu2wevoQjeYVTMHCpqsago1ROhI/JndBGzoPYYM7zGCS+y8/wZ8HqAcF
gEOUTszmV7+9ZEXcB9OQKUnWlOGumVkU+6TRd9F54WnEcn0QwvhiswhTPpeLoIogp3xkxrbIEQcw
WcAMF04b/nhJLsVcqqtnVJ8s6Fawil8Dp573f7/k/+HjDPqb1S4vO8/7319z3xoIa6gc68SogQG/
w7bD8cj6RgF4FGRLb4rF6MAoPCSt8O/feuGX//5+80l2lc0A2pXq9+ehy/CW751bJ4JCc4ip87QS
HsqdXqdncmH9xUo9XUULv0MmoMHTRVOrR3NcofHr/+XTLn6jkPN09jDISG8hkSvl/B7F3ptxYUe+
EifSmDmvFvXQvGh+7nz+ov1cvdKVc8NRHxouJNm/vxbun7e2j0vHQVDnsrD581hh1+WBEjdPlWl+
ZSZYoRyxpy+Ot8/t7GmOWUHbTs4INFhWOCYYbep8liSRenNj6xBkhviuhXsAA+U89KAe6PNjoSuS
JVEzhCrpdzGLy4dRivscUWJUgSTKrBPntAd75DhY2K0ecLGDdbeFhUvj34pbGIdbmznLCsOIs8tr
zdNvguMWl5m/SWT+1NtAmoiBPrOUWI4G5z+8Cl8dZIVqVkxhtFaRhfSroUz3teBZJoq3hAxda/aa
XeKzKBxEcAgJiuSDsondEDxcYqn9MNakH1fGRdj99DYO9sFIUCUZefqkDQo3itpL00OFQI/JsrOh
o0o6c15JggQvhZs9t2F675pI0J2BePz7G/Y/PLB9EyOUBWbWooH4OMz+64FdxHSPE9iXUzhI7zyn
EOqj/HsSNd5j35pnL0SGkYL6AeVDI9M4gIOS4gU8lnM0Z81ymUVVWKMrtrps7wviEj20jIvPWx+7
2nl15sJY4VCw/uXCnT/veN90OWUpj33PhlTwz2M9zHpkK9SApw+ZqIPGZDamX1CenO95rt88Yzpl
meNe03kOsD5l7KSL7t76AOHoHsQLEpqc+oszKwYkksVQGZWNelCPa5ad9hFjMHPF5FPItmrbs+Xb
y0BjOarYNTSstYT/xSbMNl4JI5dnO2OTr5Cpn8RY3T8qq5a+/wKzr5AcjP5obTNynZGz+MNZ5vbj
aLALyfQPHSB63oxZzKaQI/NQM8HTw+TvjDfPrjCl5LG9QYfFz0d1b/MKP0AIgUqIG+xQtui8iDn9
+vdPxf9g1/FNntGcIsLmJrZ+e4SZYP1nGB7OKfMOPsOeW+O29RY5G/4iP7MJec8nBnGsBNNSEm9Q
u/CLI0QRKYzWvU7/5XQXfzxSlc2rLwUWIs42+fv11HHD4lJPhLeGznB0GyQVrrsdS1PfiKhF9v8I
iQpsLSlDFvQdWBoo1QuXxVsclc2li0X0L5Xun6c+l+RhHTQVEAoqqd9eIhJd0WQzPDxZUWwjM11g
TwELQ/YNKRAtZhXI61xlTlfm/dNRZe06N3vrTJivvf6Xt+uPev//UnamvY1j6RX+K8F854Tb5QIk
ASKRojbLsuVylesL4dq47zt/fR7SPe3q6klPggIEaqNkFXl57/ue85zlu6A1VmQs0FywlyvUTydx
hjunbHx5OgooYxvmCPmhaSsvog24GTr+03wVgmpA39NpDUlxzI7vJg3lfZCQqzlVGTHvoc97OjDy
rHZZTEbxaR7nz//ii/756mQwoVgWJZibWCD8ujRLtTACDWIukDnVhp6DHSkL5DPqWJt1WmLtKcCS
SY3m/9737T0x7lXBqW1HRPpJ0aM2Y0IZTPEhDOr6UPdRB5LFys7pNNyFuxGh72NZjdmW4e7S2m15
Y4TITnQsMRwNhNV2DMNF0pTOpCe1Oxf2i5+33+UZ+SeEGn8Hqy9DZ1XmNsFECMJFrFNcXITVYQW/
rLcEykKj8TSU+noDn1QswQP1lJluq4I6KjELnQQAMxVl2k7vLNPrGkzjvWLme4oFGvIgYMVzkUdO
F88kDACApyo5HKmN+sgbJWtbQBo7jRpt4fWmbKd210+F7q0LkIKGHupXrT3PuCVxh+TG/TwhQejd
rDPVD8rEdD5Ogg+ZWr6kDUvcIEpdSW+VAw7OH7WMHqTXiOih9nIXhAIcVdfZ9+sgGlM0PMlWf8Pb
/yIDBqtlyR1QWp0hOT82aosRZ0RLYerBXVB+pOEf4zmw7aMB1GddSUd+/QPbNV4zu+fX4EqwzedA
uShpxDUu8/cNtNF/Mef488EvFFb6+I1twNB/WuxGBH+XqLmaI7gCVmv1dp1Dl4Nr4QHeSRUNBPIe
/sWBvJxRf5jjG0LhtNdNnSaFqf0632wDGfzuGNZHK0nanVTod2nX2ye4sekh7g0YtpbmtW1ElQZV
VoaZ502vIDrDOv/1d1F/WeDoTNNNS+VKiBlMyH86p3KsH0pVC53WtPRUkZN55iTiEiwo2CL79bBv
6Acj9O8kvZucxa8xmxyJojDt5xieXAj1o86hiEVR/oWJCIVjQPclQsdRypg72bTy5/ABgEflFCiz
t3NRw3hu3GIc1X810lvKn/4cxnjNMDT+FghTzGD/OJjpKZ1KHdH2MSTN2LEWnue88DyzJqauvd7H
sqgc160kJ3uVlIzDsDBCY9K8KH0vm5aP5GmTWlm6mzTpeRyT+bjeRMzikbjDeE5r4awPCamgeEjp
YhNU7Xwkw4aGQtvuNYRwNEEqzUkSDBT3xG/UYIuOUwzWJhILQDZc4Da/bQI3dqWAwjPOce0Yh9bk
CqP5kdmTdIyKeeT63iykjMYX22wswo0GoNUdUi3b6yIBZ1XS14ZceEyRa/skuIEbJti8XTYnzEI0
JI75crNu2U3EglIml462DdEePifHQy5azDJ1fGuJCUKNXQV71qLpfjR0T7VkZDZjeKs6LlqMYijm
qqeszRAaS1wFQnX2zPBDmAXCMyvsbPQS0ItLRrRR6/BpdWa+2a/QC2K5C7qtGPEDdRNtGRBQ1VWK
XpWWJBgtqy6zDkm/raNxp2HT2shNEewzP0lJG0oOKs2NR3hbylMO5aNBy+LCP6NVAEZpq0x6fbLx
BHkpo/R2yizrbGaaQ+3Z35W6QvgAR+80lFcddtamDBJrl+ptuG8xiq3fkh74XU7v/dCBcyFJOxe3
NlEjx4bqDVjKpDOPRMgxUqk9S1rRnWPETywuSiT3KokmdUuticTmq+9X8lMcyDaQTghyuu3f8Pxv
k4pzSJYqjetSU0pOSLwraj/9LsiD9J5IDosMARRYxmAYh9Wuw2VL2gQDrSsJiAjEqhx7+4RdHrcW
CFeKlAsgaI+zNfdCsKnEGrCctkUAK775ind2Dz1SeRr0RNskVSDhAaUkPxUiO6NyWdRO4iwSlGcB
PgqvReQKwy5WyIli/WRXDb1H33hCMKa6Meoar8jwQyYd2aVWJNH/CZ6pEd1jtaIMpUDoSUPloGb6
PmCxj0Z9Vt3Wr49TNICx3iR5pXzKM/Gs59knqwkQlnYhvlJc8Qe1q3dSb4q9FihY+YLiYMhY/OHV
ZeBT1I8IZ5k756nuDrUe7ZvQHfjQuKvHK19z0xrY498qlHKC7NCqHwGLgsrDtrkaU6Hp7pSxsp9U
9F00YahlCqZ+53zs7gsF3GQuxSBJBuRVfRp9RAlbeb3FYbS6i0HItVe9p8MkRUb0tQ5f5WA2PLtR
Um8I0ffBDlO3eRwW2FpZruMy4Hid1Qd4u/nTgEYcdmwaIk7iblp1dxh5FEZb2UA3QnXB7AZELaE2
XqOaWb8Gjn+XRVa8byr5bAspJzUA33OcYl4cMfy5ujSFuLB97RG9AB8/17dJBREuC9mFpYTZy4Bh
FXPl3VoJLc/ioE9GeYPMEGzJD+9onuhwtWc6rHm66I+w3jotZ76M5RQBQbrXgwKGLoEbXHoJarFb
GQlkHZ4ploQHPWYUamROiBy6367WksZpgSE4PQ2sO9hoFHOImrcHiwu+SYfahhnqSjgLToNHhmCZ
IBVF21ee5ShalCkYTlKElWc7f2Cl0p4p9aYuBUh7W0GQ3VmFbm5TqQgOVt8wyyR47Il57bawcv2B
GROWFbu5y9tOudiaFOOJeMS4k20wQzHGNM2cOn1rU1DRR1IbaxI/jFzdRrI1XmORT1cUVCFHwAwG
yKx2Qg+tqxQ0yn3JyVSxnN3Cw4qPET74pYALQaqSzrGFnzigSdbJn4pypCaXD0+JavtcKafJacvg
HgGxdUuSr1wY6LA2mnVsM1Y9rCSrQMW2iZhX91pMFmDQEUJd7VFpnijLKzu5ImcnIaz1OKbBKRuP
UxKZWEva13TKay/KtGAblEnn1MiSTkVhPTbyCI3Lfg274GDjkzkmNiK4CfH7LqKtvTFSBSp23Wcf
suRD12jbEbfVKUJNvu/hKdFljE+S4BJX28LHA1KiazR1ppUlQ8qjlBDcBKTeVAr7vmhlczfWcu35
Sfyg55T62pITvyhz3ZFkPGkdCvNDlOXyIZiyD1zyGajQqPJryxT67KbDkIS+bcuc2MaCNPZOSjPY
CyCSjwGw6qWbGpeoiHSrOZVIp6NNZ3tSVXI2y+JCDMKPJDCciVTRDboAXNJiFG6EaioP6HcjnC1O
U8Z0ufIdI9c/+9WkbqAhqLvWEsyb0+Qe1T3/DXEpOw2kBzrAA84vyQtSjAK4xeYLLUkKbQBSHQU3
8S7Etuziisk8f67wSthKcqrlO7WTNRIYLLRq8Gnuh1rDyY+sFW0ScTgWNXtvbGunMFXrjICucwtR
hDukW7LH77rv23TaFVUyHoRW4Tlfdk1TONoqC60F6Y7FyTHeBkYh12QItRiDbpUaEBYD0BbxxFUX
mrhVDJUZmS7XeSpyb+jbAQwg2dA1cW+70O/IVPAJVuKXBOlqCryUE+H2uMfObTSgypvH+FW2n43k
oked+WLA22hEleLXKkivHYf+hkoN9iAV4yKJaLOE4jUzDVSFcRoebKl1K1/S77Jcn9y6r68sKb+p
UbW3ens+wOXXmUqxMBq/IefAfUjmlmkqUKwKRez1zrxAU7uo1Ljv1WZ6mfTSd9IgPauNbO/VOpO3
s4bUNsCeuO2CQfGYorldNBv7BvPEgkmNqMWx6gjB7hsTZYa2Ifk6k41DllSKU1T6bW3LdK0GAkqq
Db53/lmTUXC0vXFu8+qkL2LrMUC3kybnItZJx0o62sk+0C5GAOIB7GHca3wKmTYD2SSFFwWhcha9
cQIZ+a1qY/viIwvSKPB47Vxfq1FL+DMIsC/8uYO67TvhfMonu7ygL0NSrJN3R+cZyItc2+SJbOQI
SAOlIAgCU/xY2FZ4J7BPKJNinasaCN+sEZfoD6+rs7yN0BhVWejWc3OurNbaCBuCjA0oeG2GtCWx
hB1g66pa6GRIW90xokZUUIiGVszBYcoD8GfiRKxMeSipjsTdV2KEKsQIeu3bhwhNCXjFMkGgh+Fe
z7HeGyXW92GxMOIQxSdcazTqwi9Ii8d9SR4TitacBKa6RATQ+UcWeejksUZvlcqqz3ArSy9SxWvk
a9qdmJvFqBQfVDn95I+DvqMfqmzCDPOCidcnkvP2BH3wZqflNgGLevQzWLNGwQo0KYdbrjXyqdPh
fNn6tG0nPadY3OwVbL8qU/NHantP2aTKp3RGrzL4ySGNUkF7u+9JwtHCC3KS3TBjbwZQYp6VjqTB
eeijI/VHxcWUkS7w94wFs7gaUvTMMF4fB4pH9zMXYw1560GzyNIhpf7SzcK+p3RiRAgoIzqCCCxp
+1VN/5nqX/lgPKyAkyAxx+s6D0U0Td6kFp6Z72sM40i6paqtXYkz35HqGbi5GaApJOftNOuOrrfd
AZFH4wSa1T9I9nCQ8TXftZ3UoIQHjE26FWlToXkfy3rtSVmKaWZGeAezAKFKE30x+2Q+jEOHYxXU
XK0kXNAy6SYHeunFwKYZ7gGdzWLADE7yoz1W5WM+A0pQJGO5cgZ7v+Szxj752GvNrcrGZ0MZ/Eeq
ReihykS97zFZUx4CMDPFDWK+xMr2TcKqBW8T1rx+PkWNPN+rHeCBGpL450lL73EidYZk/liSZWq0
Va+shyWnVtszQN4tqStUQdtEOdRJzvxG59hIF1MVDrCmxHnUG81w1vCH7o3K+gIdQMU5dqpaumSz
P2XHpKhKVxc22R8KdKc3EXADnADxKO1UzEUbg6DRIxyfD5VQ3RDa3gNq7OIQhRa5iGH3YGmZ+Tpw
gtkztqAuJTsrQBz5WIK+rhlNDlFgYT8ewU63WDNXrXw5ZuEx1j8ZlcR8MG+QJJcNOOgWydqxKUFE
htl0Daq52On67H8yQtQ2I1i7Iu6vAZmglJAa7WKSnoN/Y+H2herV1/R7W4x4QAYNSDheajtK7SdL
w+OIvO+uq/RTSVDng2jK5qHvUUT25axvl/XDetwOaMK3Qw3DpSE4xetMbXwch5qYq06zn7n62K6Y
0MNj9NlNBI64PfpYpza72rGH6TBLrPNYYT/r9qCfpEzGYCmrucf/zMcRGig9OkZbP5a3pY06NK+z
4GFBypQ14vgpGXUATdp4y1qgBUPS7w0Sk5grGNYttV5gxwNAUezbAH7ljSvCaV1vmznisr60CzoV
2xNHG+bFwqeNCFc/bPTSjfOk3lA4Q3OVj4dMhoJu1VD49Z6wALzGLrnBxSmtNAAXaTJ7kOWhG6SF
DmcdjoZUkv9clfkPShm2S1dF3TZ1BjJeHaeDrOCK8Eeh7WJEendaoe0Q8ySnjGbToTVbUphCYtZp
sliivrI7xL/xhIQ5SUqvtZFqEFMqefU0tV7hy7ecHsBpoiC9lrfmJvya9/RwbZyvUCfJpsJizdCs
Gk+04J+GfLqQ8cSUkRnclDcxjkeo5FIT1vuixuupeFJKzmm7sIyaWDxHER6cqkkb119cTVj1CQki
4MjLAxuflWKdGEh6D3+1tVMpfjlR17wSO6yBJOtnugkodzZ9sIxh+SR9kJEvL/T91pigX1vqhWbZ
+JIKLCjTLktTQh5IVDB84gj0oMxZb+XNZWjb5Ki0/jFr0+JkVcmXoK0kLw1IJsp1umCFRj9sRSS1
6GddZFtEhyb2NqIEdYGJs8tFUz9oMRNJP66/TKE9MdVGl2VF/abxM7yfKn0Xg0QHB0BKe+qDVjtm
kaBgVojuyHQ4OovsVPpzcDdW4bDDBGATFRtJSMDBnBg0WUXIb5ijotpSt8BuNg6HzqyNfeSPlwDB
5Z64hh9mPYm7TLbOk4UvYonT2FdTPJCz2miOLGmfdRTHrsGKgkVTDwyZ329v1s+DxdCgalzWu2F4
XEFQzI2IlintDbTjN8wEUnPlAuR001chwGTRPVWoFrdNW2duaRkkDFRgoUltSe8oIftDMZ4HMR4t
1hDHEgRYh7LORfGbQNUy6pMZq/fKYDWPrM85PBeDbBZdeis7Womt3+PLPRUd9E5AWcGV+r3Tx3bl
mkEgO62JrHKSwupcV2W3TevqXim76WO3Q1O+KeWgvm8Qouu41sx+bi5mJ05BH/I/Dx5i54vi81Dz
wtV6KIY5JzYhv0+wCjlKgPqS7ED6PVb7XHXaU48NGZvRBOxE35oQQg86DKItI/+XTArxoKVqdTfw
mQd7EM9SYX9mrrKpdCv1sNUyzaWo4aV1joEmje8qYuvWVWadT2+F0rQ0tANA1l2j0HqdBdcueala
2n16qdSQCW+X3nztuwKMC3t4NTGtEnu5KtSPlv8KRfFLMOKZ0c3Bd0M1xR+psOwfVc1ysVmSs9uA
rsbZtg9wx5BX17h6DzsmtMM7nIPf9I6JnElhYGMoldj4LY4gBNO41dSnRKMkpiid8Y0I+fyzNGvB
XRHmrHYs5ckmt6YJjBetF6RkRSkBcmZ6iqvsMahZeOmaDvfFHx+GSZdQYEmERidEEzdRaR2iVj01
XTC5zaCJ116JhCtN4kDirnbPWvTMIV8YzXigUq06UoTHeJ3BFYyuCpTqXYTqmD/JRtAGhNEk+9bH
L+jNsvkjVKhH4crE6E2c236YOFcbFKuhyfq1GBh27Eb71HCsb8Jgag/a3I84q6TcteXJZZiIyFQd
Tirp0TQziPGkrcm4iYAM+NPoxL6sYXCgKjGS2OKYgsq7P3Fs9h06YzJ2iIqhWJnFN9tY7JUNwkHU
vp5V6ZKD/q3capLfMnMm2s304ztcY8MmIKsS9A4WoXkev5sGcL5Zjm0qgiNphiVQNX9svpVxVO9h
iWA97+cvkgeXB8ePfRnUbjgagwrRWgt7wMu0kaAKwE4ake0HalseB5Vi7SqapFEMMpji5SYRAF1E
MHq6WVOFZVln5WXjkf/BOZqynOISZPToeXOM5Zu2T0gHLvJj3yavHSFwd0zlq01taFy7mDcdwqJ9
GFpbO2ggfjfJJK9FUyp5y2NyPZ2VjMxKTZB+Gwz9y6DX7W5oyZpLEoPap2nWLuHOLPTGxaLSDght
QoJB1it+10KSKIp+V7PaqjR8YRyT2FCB2o1pNnwyGvUQ6bieTfmCiVYWY3nIIYozRIAXw6oB3HS8
IvE0N2ZNpxS47tip2sFnkO1I/TrNsvwwW4lyGWoAIV0t4dgeBs4dFqLWsthJW/9LTRQnUtqOo7kC
smEJUo1le4iPsPOD7WwZXro0E2W8eSyjBuT0ReXRP9EOZAYHmxlixt6fMVYpfvWZ5zC/qJ3bRpFy
bobqog6jcZAmDODU0q/2sbgn6UIYVItKqlM4XQ5xIjdOo5SWQ3rjrSQw7DGtY/2Q6S2lRCm71hdj
EPqDSIJzbRVfZYtI57LXK89CnEChwup2VHyVp4pL1SGn61HUxTUVsNyGCDefzwUBg/kBSfP0GKXg
LZLJWvQb0V38mFaWOBldqjgMH1fTmMAFDFWwhflNPFI4GWdmov10Tw3ZIdgXQxu00wc0qzTpKmPa
CGNoOBuT6V7D5YZxuEw3+CC1B8lisNXVxtr7QGa2ZYejkbWyoBWxHLkVVBisvp0H/BRAl8gDGuHE
ARZccvFhD6GbjSrkfoVEE0NSKVfbkfEyTN+sEHeWVPosMdUxvch19urb+edOUDSZ0qcmU9UPaj/j
NkX/CNajPKmi/8aaP3QwTQFZR/17z9XK0Q01PzeASnYaru0NZW2YCoH+WAvhzgyct4LBaAqto2DS
tAtH/UtZTdEzeoNPllK6YH7r74J6Z5B8sHJLO3edHN6Bcd8raMrOakf7wKLcshf5/H2IihBrQ0rn
Suv1Z99/YUX0lFExeiyCRHOiMLlvu1SmkxFNuzkMMZiSJLFnQn8ecsrpUuxPt7okiM9uJ4HHG3i5
7w+CjEpqUqERNA94vJ5VpkB3WnmW1Ej2FJLlu+MUJh3doOo5EV3jVEldEZDCxdAfyvG+qgr5YVDy
T/jpyisRrj/yDhqZOsSplwyS+ZHYm4VQN0sEoOD9SADV71SWXvumI6uz0KTmEozXDgpS4ZmpT85N
jCiYEtsWAgljlbGACkRbJeca9fTRj2YKgBNRfVhk8PMgkz2g5KTQZRNeHKr5bYjHj34hjbsQhO7Z
V4aTtpRGjKnvmW2zmMuKerqgo5suKkOZI40jVd1u+pCQPXftJ3a80flqVTUw200JhhrJZroRzpDs
jZ6wxfUuSPTuRgS7bqTyfVqEXmEWyoeA2HVTlbOXmu6Kl4Kp2NWF0n4wq+zAxN/pDdzuG9fHq8zx
CKEGVKT0qpTTywD05Dm0sYGTruv2xMqmbXLOZmRkdiYOZgt9ilW8ZbSnIuyAD/PZOEAIpaElHeN3
AF/XGa73yL/v36/9pt/gf+cf12sXraUHL+QkLurVeko/Gt+oBqvk3g6bQcPgD8mFtpHTMoOInIgU
Z0e4NqMwdIBpD954Cfu+j4YbOnYw8XHtoJr1dMd1L+7l5YKzbPNKkNHW34zu6Ko7cawO0TW69s/W
J+0H2BtmvaUBWJByzhaPKHfjx4p8YkHrgwjknfVlpF21lw8kzl6Hq/rUvNSI1vGZ4IkyYT9tKVz7
jYMTTGp3HdEvpD+GJ5QgOEjkSziR6SXK8Cnsyl0DEA23FI3KrrTKPSDE3vPjTseKXxNEp03SwRry
C7a74kLOz8tQZCMnKkFHeap9SZgIgImnQIpZ19wHeXFOk354LUpgAN0oFXcTkrtrB459DvJdM/Tp
RzZilElFwBwzSj9SSd6KGgkCwfcV3nJd/6j1BhWzmOlmnJ80DB85X+L2sXaNDR6baXclDBBH5vGa
AK7yb1fzAV9lVQ7kbzUTCSrLTaWX3ID7fLtrhjF1xBLXT6wSrWJCbTv6FUkr6911K2k4NLosOyu0
0450vs5SeM6o3O7+Wb6IXRJfuD5R/yPYISZd4liQa00AVFBxq9Av242p9bg+Qwit2EaipkKsZPnR
j7WzSYNwtz65UuarBUa/fINhIFDy/XHywynC4cHJByU7rjdB7Gec3Ny8P7ZugbVZhn2u2aS2c4Xk
M5uc67U/+wS0rF9YREuiCj1dEgYJBwB1dyQHpfCmNq2bk1yqnVeAd1sTPdZ9Nkt8x7r1y2NxBcBJ
qdN6S5/0w5xX4a42VYxMTUg0MBc0iFBLbNGa89Jg60zzePbQMaoMPWqIQ4hG9Ros8X6zPhaYdUpJ
rzitKRjrDf1YaqckDnI7GiO4GwmJhCYz6veCwE3mQcVxzZ0ZaO+/aQf//Q/45zcg/NeinGoquO0v
d//L+15cXrPvzX8s7/r9Vf/1x7u86bedOq/t6x/uuISwtdND972eHr/zx7b/4NEvr/y/Pvlv39e9
PE3l9//82yvZhfQsWBdGX9uf2fqKreNX+PefP+C3Ny5/wX/+7b/xZhf565/f8huNX5HtvyMLoSyG
PBlNhY667jcaP7Wyv1uKDojfVFTY+wY6l99o/Jr5d7LkZQNXhG4qBnLe32n8mvJ3HLtYTBC+oOJX
rL/947td3zQyfw3j/9V9QQVE4JFBwabKfCEEYn9UfGSVCUwoMYYziI7OjRYNxnqzijOUJd1HnUnJ
o5fVb+3fz3Uge7+d9esJT8LRR0hWAdPnhLrHtASg+vbUH9ctop4yHF6EMnEAd0ta0bq13qxJOetj
Zoaf9O0gl6qEgGo1pDwL4pH2/1NY9OQkrWc7sbJB/UlW57MaciKv5/b7jdI0xOCs97OZMNFNr2cf
dRxz7pqcQ54pSWBmC7jdCCRuRYXfIlAkFcZdVB7XG/Wt8rmMXfr7ppraX6lrNW7Q5EQmzcvTPdFR
1EiXzTgjb22bUrjCgI3v2FBjQkTWX4x4vWqf6LjgLQMBwvrY29MD/DAqofi1CQkpj2Lyi2Nr0Ep8
v5umzCY2uRTG5I2i+Gxbyl4J+qB1MxgWIsC6ud5IttIerbECzePnHU2fgiYOpHxG099vFFx0UPnQ
0ycsivjfEDMTX1oyptMpxD+Fy3hs9rT1wBhHERrXAPj+fn14fcH7q5g7PItBk1Dzde1uqqrHaeLA
0IABgKhhS/l9i1AnqNS/PE1Ytq+4mhYTTzoqTyQkN0em2PxI6wvX+2q//JA/PfW+95/2mWvLTzu1
9DbSKVPwG/zh08u3p39/cN3H2yetm+/fc31jhoWR3FT8HYkK7sJS3rZQ8qnExaaZtl0316fXG5RJ
nxFdYgdc3vF+k/1+F53PtM+L+O0V74+/v1Y0XJKK0sskpTiO+RJw1eB7ZYxet9eH32/M5Vh5e359
8J/e/2lX62ZUDTT2hfb0/pZ1620/v+7ip8/902Zsf9Mywt1+/YSf9pQaZHIpYMy2P737p+f/4sv/
9IafNt+/9E9v/afPr6/89av9+srIiJFNpNrOFFAOVYvT//3wXrf+18fezotfn45SLd//8qCENunt
jJpIcyJIaDnD3m/KBl6WK80z/816PRqeypD2/p73F/6y2/UJY6YzUIqDNXMopIFaHNctZYlBe7/7
y2MF2Q60IJe3/Glzfen61Lq13qw7Wnf5fldIPSPgej9bd7duiqFlz3/96esL15v1Y1CJkII7pLv1
ITWpjP7TutnHyGygj8+KJ7MYWJOrjWWKM812hihnieZaH1xvrHRRjr09tb5qfZS2vJi35oy0qani
wdFbKe4xCxC+RSnLmG/rpiyCrLj/aTeqEcig6BVonWs+2du+JI0m/qmuiXRMsJc5U6rc2VJN2oAx
fkFwROulbDeZUm/yMMMVX3dfkpTw7rqluN+n3ybK+1kRUhqQmgyPPdKZwYpOZVqUbjpi2sDt3mVH
sla/Uv7DHk/zbTNgkiNLujIx///+Ld/+DOJViYUBeuF2yyWNxSM3yxC/3v1fH2vWS/DvN+s71ve+
vWPZwS937SZk/v3Lrv8Pu8Gg13m6bu3XPdvrxXbd9dvm+ui6G2u97v/1N8nkCDvcVKAWe/82hLLt
SgzM5XolkwWpeRjhsuO61S5/yvtjv77m/en317w/VlYG2crv9//ZbtW+5vq5vvt9F/+/j1l3+/4p
77tZHwMz8pIlSyAk2objuFy61OVqum6tj613uYJflViedu+P91isuRYub3vbXJ/CD8YVcn3PL3tc
72brFXJ9+u2V65uocvz22W/Pv99/22dICXmSROrMSosEr5AuQiWnRZE/h+iXT+GcnVnX9swuKLCN
3TB6DSmwOMFAsydK4xSUW5zZ12iY6AYMrLD8kvTG7FiTHW25PreuEZojacmJ7dUs5xrbLhD8KOS5
yT11WuuzpgeJU0L5aj4j4D8oSZkdBrCJKEagwenm45RrE/hxidj0pvoaz73u9PwSLsYRywhm+se+
1wCaOEJ+UDZpVD3R69A9rCufaHZ9jTPEGpOCuK6YSb8bZIjXBMIF4mNj5zYiVJt+72BCGgw9vSu2
VMLI/0hzqNotzYQq/Jr4Bb3nwdhrjdRuhT+4IcCkrBwB1o/psMtNfV8m1XUxYCc5PhZWHDL0K+PM
EiGk2GXT1UiS1ykF8iysBJ8cM3LHAsaUqvLHTEvGSxYhA5xQhTN3dybDvFHUijFI7OyQWg/ZVrCE
bWlEkAE4th+iR0hMkmMEdBJfe3TNqEgJ3ELgqex08jbBrc6fijR6hQmuQV96kZtbF5RX0MXgevZF
JtNeM5dxTmBrJDRgU049s8kIKrmwoObShRUbE9m1+UCdal9B4jmqKpUMkk7ybWcV5EBgv7PagGiI
goi7KdQeVO1b2tt0If2w/5Cy0raScHrMWoM0xOpFCB9kBG38bnoIgFvElEfRDv8oMyU/SlXtA7VA
lCmGst1BRvXRqJCp68PsPLQTzyZTfZdPyXFoGVQrWcsXu982A57iWhmpmGZlf40VNJlqg85s0jJC
M8CeCZsyd2iqL3344Nc1tjUqAttKBwhZlkD9gCjotHddHGiEQzsxJYFdF/FnGcj3xsF6yUM1vu9B
gT50n6ybPHa9Z0YYrUUjfZdgIVU5mduh/FzYc+HVELnSIMzp2GtXDdtSke/grVCJskt72wow+Urf
bfsyxKOY10s4yQAgXddguqXNoUJKtong6jgohUxofz2tKgIMfD+g4JVVe/I7X4Kk+1Hm0+hgpOk2
WXLfY7xBEd2Ie6EAst/2CSKoUmsNHIhIi236xGP5TTICH8Q7+Y0ZWBWKr90WrejRbkCJVPpVdD7q
8JLDgfRuQlf1OSo9O7lWMdVPUavp1mhi1lthmm01bNVEUEWR0xRcoo2UlQ0RunBtAtBM/aw8lvMS
tAFzx9XRO23i4aWdxwejRbbbAFzDZ9od13dMZRgCEZ3u8qK55oAYXyyR7iNlPrWmucs4P5okqx0f
MUgTxw8ds31EJGDqDDgojk9RPZG77GqrODiKSYH8E/tb/p6AYGLl6yigwQBIxJMaTCV2QmPpnE17
yIayUxIQP45p91ByVlEoynqu9gX5MmgdrxNSZRqOtg7pz/qAIopreL0Ihzs0SxCQFIB3+pPajdW5
ittbjQpzP8/HbI6Q1Uw1WSFKgWigYwpdJUFzJ5N4F4bCG7X0Og4s//oEnWAB+jCUunxXz9MeSUVx
GAEu9V2jbNugbmiBQ5aJ+1e9JpBuHHK4PJz4AItA9msxmEW1doXkex1NN9BFec57yw8ksZsb0Wr6
Gb5CTBDLZ43JiKE1pEaZJYguq2B0q9lB1NfCDQIUBXq1QxiRcDQeRI0PmHTWSTAkiJq6WNilH8lc
3WoDqneCnkB+681dNdj6xujbaiOHMs0oGEkbWRk/tW2fLZlVe4QgnI19+B3C8vecUK6I3ogRjzc/
r64NnSjPau1TKlXmrlQkspkk1Hpj0T4V5C84oV/UGAVSJPmadus1RXfmyEY9Y9FXlUbKvTGNbw0s
SU+9H0xPmoBCEBamZR2/sVnuCFHvdkU2I2hFnFmNF18zPkGoVbY6FIENtJtNUcwvzpSrj5VZPnP2
xZSMYdeBFMqdlHuoVwg1xJKM9hg+8RycYhWsb92oG/BchGtnwYeI09TrtFelUEYKKGOFzs8sNhSe
bqMPNN7sQ2s7teGhj1sTx6txJqP9SQFqz+77syw+26D/PfAVe7vVOzBFKTXxOrsRNTZT5k0CsGz/
w92ZdMeprFn7r9T65pxFHzCoCdl3aizJsj1hydYRPQR98+vrAbmufGRf+7vTGjhXJilnBwQR77v3
s2G9hWq6s0G03tHx7TpHP7XXdlkqp54TjDPN2JVxNHqoEFflKFsYMS4tZ8q8YDKdTWDfdtOAtVpy
TvZ+jZyoVPTDYN04bXNVoupbl4Jjr09o1gczbqiBXkEblUujCtDAQ9DyhQVCQUuUbESE5NsCDBw9
OJmscVZUu6aKiX6uTJr2IK30sb5JnAhWsRnfJoFFPxyt8TSO5ol+lI93KAUENucwl05P3yC+GCQa
TI0LT63FYyJMunP+x8keEdgO7kcUQROZZHTu0jZF5+g/VQgwOuhcZDtk1LcS+2+aXMpaDCOFXPJ3
AEPYwWxXvqNvS03dj6pNKk4wrwG7kZsFgtTVtk1YJsSiQiTF7P+5dFqNtPCMPDOHTTS9yFoQimQJ
X3ymopYdpo4ZUUtIpGLZDwP0ElvLHsBwmLhB8n0asIdFnfZe6E4IUvExEhRwn7cmmjljIpjBCK8S
p+iJiMHDX5Iwv6odUpPgfm6MPL6uPqiNPlw5TbEV8dAcC84Nkfj9loGEOLbuqWujTYAQcR3Z/o0h
UhLcA530xkQ9lng5NhXliz6JaL60ZrKr4+ijn8UppgsFxYr51QQ7GmpTcFRB23NkuLRJ1Wo7jUQA
gW7cmTTJCnvE080vLTXyHym4r0ekKDCqVppsQP5CKfAMJ3qWWgQW3GSiUEcpRFfVLNBwStrYChHs
eid3LW53hwIRmryAjHgE5LXWXwie6nBc0ag2aae0IRyTwIBENqrFXc3MoSztCo9Oc+MaJQz6zlil
DbkCkHM+grc6Ff5usFud8QwKrYgl6GMVRlly1yZIkW2d3YZB3NKg9WTBOdK7r7LnrdTY2eYqMExh
iWPV+eVZ08MP5pCig43pWMXhc4KYs0+Iqhpe0l4ZsV0oOmJ67VDn/bAyzAQinJnRaLPpEw8vxuzd
UkGOEoxgPjhuKOYa/BXgLJAMDm2cUnSjl0NcoFFGjmUEgupQMoVWq+Is5ZRvbNXEht6tUuEUpKph
cAUR6LXJGRk76nW8aPAbUtrFpaEeSjEg5jeNPWPcBoG1f7Hz+AOJnd9aQecNaLAX0SJrwjSCgaBU
zHzaUxnaNt0d+1TKfZ5i9XMNdR3Uh8TqySx30YjUKvE58eCR34AroZDGjuXDSje/gKc0rjH3MHSm
ebKzh2Gdtd23XMUMjVKCX9xfT4Fzz4pNsqzbFXDDxsC0WbhkHwYTQ5CSy0tgqB90+OlrpIp3Vts+
BzVxEioabCnCT2lMDrGD+R0YeQm0Um/3wFM3EzZkMkDi8IRlFb3dcRwmxcPC/amKQtdjMLQ3cSLR
v6JFTVEAhY5ERFngbomYKEgzlCvTqM1dWborDSEoBYS+WAfql64ZvygWehGjbTzNKD5kroNXrsnw
D1vBviXufa3qKLdVfwJgHsWA2jr9OrarG2K3mm1oKIc2EfEFkuCVFUE2068QcdiPRo45JzpKBE0b
LGkUleO/xwnmcNPRkMSCG25QTHCMokNShEnFJDU9pmgKGF0f6nWhEUbWa5x8aOGUKGFmcqvpyHRi
X79S5NzUbCoq3YR/erFiA8WO/U2jpVQa8Gvhv0lOUdOC+q1o3wfjBbKyusVR9xi2U7DLK0jmLesf
nXrFA2mnpo6ti9OL2YHWWuu0p9wxNNO6TsKndozu1YCQ0dzvX8jxOGNeInNh7F7s4IFyfAJbCSB8
NhgQ1kuQLCgimFgOxqbXgGvHRd1esK5oursPTP+k1MFZNt20cVs12DnKJXP7r+5YJxcqR9vIMkyw
D/WlTqJyVU0BlmuUmNTon6yiHkExwr3s1NmCi8PSbf+mNQtIBF2aGn3rdESvpYkKK8fLhQiuPYRp
81xlvrsth+HkjBaR45gXNZuLghTuN1vJ1kVMQmDlXiyBNGnGs7ppg6QyuHWq5CNJtvtecx7MugNC
wyLZM8R4X/kle7V9IA6MF/M7etlqctWp9ZlROlrR+zs6VQykovhYmPoTfvmzAt97LBB24DL3ZBJN
V/Dcai9ptHCPUVLfVS67TNFuqyZRbtTY8m/kVKY3pX8i5pRYs2VTD4KnAjV1ed2miUB6Ez7dw9v/
CnQ/xG46hFsk4srN8kQ3GU/NJIZ12XRrI5zu6vKuTs3+ptf6XSMq7EF5T2zFRHhUT/YnHyR4UCRE
f7qjWIHLFoJo18B5i06WyVlFieCq04bgtplvxtS/xfcMM5jIwaC3CIPjhnIkYQzjxEy0EN+35Yh6
dlMbcsr/a1s7ObGnm4BvS0fxCsfyr7P5puVgJHjqhpNCZ8hvqu2Q6frNNN9QmpV7ZxSjtzysm9Ag
klFE131bv256217b5mPE9BcLMP/TIYDyJpXDtM5mVOiybbkxIKAc6sDClTX/yQ9PGGRnMn1522Lp
ReZF2IqgPPDGyxN+2HvMxgy0DxB2lk3Lk1Gi5ifLHu+WTVYmI5IMwU8FIakvckM433hDLEt025cD
GOjSh3xjXNQxTs/DYJk3y40zcV6R9GRt37alwPh3fm2A3lKVWPEkZZezobRHAh2sm2i+Wf64Jelx
KvxkM9LYhVTghOxUAlC9yZIOtob5cQUIEn1Jaq7k8jiE/sTMCG9a7VxPkB43ROP0nDuteeO6iXJt
RadgfmCwvHm9YWn1uY3D6TiaKa+YBtgyhtzg4vCvvwMt6u7TSS1fXwh9tn0Ksugmk1l7JYtx/XpE
TTJC+gg81U2z+rqYBfN47oJbPS7upB8Mp+XPlhsbiaoHMlzul4fL32oO1Fur7FUMofyvZZuOERTc
VwJYYBjwFgXuDfEvLpJfPrBhtF8Cv3JfcyFRgHfXNiGDfuyofI/5z/CjHqTQw8vyP1kF3qiRZlC2
4fgrxqjZK/BubkpZiBuZh+VGA7K5Zo0lbpYntCauD6rEKbQ8XJ4IwKRelWm5MuKkIanVDZttnRlE
mkYjM7fOOr/9bViWKCOSGh2QXsZbkoEgcCp+eCuhMoMIH5ONIQgLW8GVAWMPLXJVl2WENZIbs6mb
AzWlHCsFCYlLb/z/avNfZ7oHAeHfd/9v/s6xnaTdUx79QwLw/T9+1wAI8y/8YBAxmWEYoH3cNw2A
o/4Fy0LTeBoClGXMpJvvGgBT/4tNSABQDWiuQTLTmwbA/UsA7wPjB0bDhRRk/kciAF19j31Am2Aa
htBUHbmBBuXnnyIAGpr1lEl13A+pRMbWTxtm/XfmyOKJyYWEULgNFO06T9Vpq6s2hTvdxF2NcLTO
U2vvliL9IPGv13HuTQ15Me6EDcuOKKNkdtB6YsAnaKfdcC5Efdu7dNEzpZHrAb/92gnNFfKgzna8
ys9I3Gr5h66RWf3srKHK72qPlHbiNRI8BnwTub+dYsp0DIUJSdgc5zOD61/xNYZKg8mJ8oQFxHjq
3XAfhYHNwo8ZZ5Kb8bouE8l6s3V2ozApsyXBo2vMdV+8AwRhpiRZcUE7tXXzEIcwAMmwQei3Cwm1
2Ae6+IwRFJwgA+NYBy99be9qQ2MygVslHaV7NgttZhQPiHzT9IjJivXCjI/KulRdlZRQtvXAEonk
xtILIppAaWyqHqmBI5QPIAyqMiQHoVdfjTF6CX1yptApPth4L4gDoY7O3IppReocMtICWcPpF+Gn
aPJiWBBoUC+JcekH1pCoDQ552EUrIyeN3rcnSqemcA5DQlGcaRBOeZ2JOHOI6GoMR9+LIckUdneJ
gHGeNPtrHdbJGb3nxVAMcbEFVbshhrRcSZmgTey5INulvu4GkWyNWt+YNoByMZYQtSVySIIh4lWn
EmiI41HZGXGECMNyGVMIbigC4hkjSehMMZElM4ma4BAJNLyf9q509oRKJQ7LW1Vpvvla8VQNVgSL
1L5uXZFdWyaB0Ih9xWyTJjCzbi5TmiqHtAiuUWSLvcDmdQVyjVKQ+VloWXNNWfA8SFeeFOSNriu0
vaIahDpOzs4olPGe3Amm+Pio4qR3T+NkCeoY1YEZu1j5rf8wuKBT7QLqVY1IdjO7Y2nQ5WCcEq7i
xPx0BJWDSkhskwQfRx9YCBRzHl9v7crwuSJVgsah9LKM6D1NZFsrV/4uE1JTkgE4W8WkjKhN40Pj
bEOUqweaFJj34vac10FNA2CQWxXv+Zn/Uq5cPAsrH435Cthpu7ZxorSIYzakirSHSXagszvxpQnD
ZK8OyLcwcwT0IYhXnxqVLJ2I6o+uQ68fyosqymdwoPyXocYdgKMgqP0vmdKfM5ZbU6hxxOXRBfyz
6fXEheco4zcQy9S11hmf3Cq9qycE4HowTuu2BgrlK3zVFM1+MdoXIriovzALnp1r+t0YqTg+8v7W
VRDEa+W+tXV9XcN/3aVEewe98rcTubmX4BHwDGs8aBBYBQtz/BKENDd4tKSWv2RV4gFVRLXGBIbj
BWcLVnoHUdDZchpA75VmrPKacQuz14kPa9zyK3+N4v4I+Ulbkb/XMtMWXymyweJwy2sgd/eVVp1h
oUB7ExaRN27WnJrkwU0QoM4VfslqrrGn7Db5og3dc4JqHAVQO/daWD0SY4wbBEhbXbSYg4BL4ZqY
4k9+qdEvsWAsAAOY6AuQfAHlBAKjbZ58fOhUYCHiDwlx8mNpfjXsdDpqSP/yoSt3veg4/Pwm3Vq6
e5/POfSaiKxtnmgEQpjk6Q5kWiUoXqISfzhNB+hALOjUwrqtjKC7kgOKbnJaSRA3xa6fQH6UoReM
uwGnX/6AWN89ACPZSfeUtOUuJLQQKyIFbHcHC07fV/q0jvw4QxlcfrKcHhZIahAKlNce/ZPHIoXZ
0oxttG27Mdz3BmtES7PwGA7JR7STQBxqsqGoMlCuqg9jyRJ3aKz642Qy0PXNfcM0d4UVKdhrE8PF
lIWnrtT8lW1k16Nu3oqOTNkCA4YM6IAU8fggU4NZJfKtD58mmB0U5dppM5HxigUE876FUZB66ZBE
q9FQE3wSRyNO1XOOVc00jn2fxFcTBHavbYPiktggoRvrG0pOBRm2gToYobSbiW+Ka+3phPo7Rc84
fissfHVj+lTiFTJM+qNCuNskrGcz0z6g7iNr1ke3WwkNViAA0rKIvpKOOOOn8scGOwVheDGUMDXQ
MMpo1Fh82zn4e9GqX9UuKjeNEe6UCQy+lNo+KPCluX57UCDX4mDFiqBjiQ+MF6RqKOEZMMbK1cgD
i1Z0XTGyUiKj4K5C9XexuU3JB70YORQayB9+ZdwZenSxCJeANVe2ewIyKe4b2q5TbfIL82CNnTde
z+HcMA3Uue9FxhPK6gxmNly2TdxcNZ1/S4Nta2Y6E1CXg0jau8LVPpdhim+lJraXHLHYUwD9N2o/
HkNdazYQUgk2pOWFDh0jtj5trUZhSah2hwk54taQhB6YKRVrfw1FTK6inN8YR/iuTJh42KyoKw0H
rB5uKMjcDul0KGIOOZwBkNj96EtHx/wSKOhE2oSvYiEnr1JB9i7Vn8A1rjI33yt1Mq1mdK03zYti
8g571vn9N7IlEGc4Oz32n4JRPLijO6d5Qae3IIWoU4FzcPyWsCJYN0aAe2nqd2hF1/BAv/WuOLR2
RtCS9Qgf/hvQTg2HzsfaUbDkNjea2T8GHZWguKyvlZh67+Cv8FycGju+9vmATU6+vdnCBKOuSzHm
UgYJDuiUi6zomk3OWLBqfQydNS3khmQl4J8MktI/RB3tFSxCAaHrnjPWXwfPyYDuglgOj3rlnDVZ
Mh0xSdgge/ecNcZ10XUfkzEDrjE4l6Dh4KIfcin8MNjFGMlWaqwfgqJ4rFr0DBWj20oUYhdp9YPr
0jY1xuRZH0oSnhSMcHn3MAEGIYEwodBtNWuiUfRT0JDgHWgb/C2KV0oU91RMyc9K1zJNP+RR+JCX
5bPS2dsky4e169s7sLGU3px7Klsx/GKxA3dBr591FKF2sHqTahtRVGRuJQ2KdJlFb6q10Rf5cUfx
OYeki5Bgz5U92BSzlnu56RuL3nOaFRucOlxwe5yLZOylBz/oh2OFtfmHm2WbPfj96zYOAKacNj2r
RV1Em6A8LjfOrDvCYEs2ZrAda2o1MYKxYyToZbJjeMzJmR46LNNZiUDDVxBeTB0xLy3NSY/UzfEQ
y7ssaU1Wa5Xi5TqV+TqQ32+S2v5+b3nCmtX3yxdRGh2hpj9L3N2iQ7c6K9XHhiqCqdW7Zbuz6N//
dbP8Rd2W36yYKfbyF8umt9d4fc23l9Okz1VSjok8xOXXKQauVnR3QYTJA8p/spNKchUGuUUOhh+Z
czKccRTTSJqU4x9gESPZVebP5kw5d5fXXR77bdyCbyKpI5m1/NWsx68WQf9yd9n4dvNu2/IK77b5
Ub0G/1Pt321/e+j4tNjimKhWwi+SdRjCIpKzd6Gab1i6l0dp9wLE2PzYFNbHVAJj6ec9+LZb41lH
l6oF+3bZzSk572jL5j/C3/wxS6gdkhXFNlUExb423fXbf17uvXvBKiFFxRZhRIMGYd7bjSoQ+urz
zbItArYEJmC2qc0fYXmpZDnGlhd8vRv49qOeEAw1zIKvRUS13EumOfWUOvR8MWmfFzWVC0gMFgdp
HwRoC+JyZoUUcXKHOWYQdUY8+ySX3YZxhf/9en/57WOb0bywGn+tYj5jwJp3n9SRLi737Nn2sNz0
DRSRTD3ok4kiUB0QQr/eDYgiBWAb7NC9zvSD5nE5jZYbIWL2gpzPKJh5s/WHRY0mXWs1zZqlRZC7
yHCXh8s9ddYh4fJDCbw8JnklYSXabPxcIKyRxWfFddpTEXXIjNgyEkx6w+ZVTe373tIAFTOU6FTv
a+Q+aKaGD1p9Bo2QfHAisMuV/wnpRYqbpY829Fj0bYLvH5qRH2+i5tjnprzPC4OoVie7zQ0ZIAjA
exMWI5fL1kjm8ZLFnB3Rk5/mmYeO9Ny0UG6HVFW80knhkE1Y/TUt3ndAcWg+ZZ42CeNoxepV2WJi
dCMDL3LlxgdtYBZBnMFhwRjVdp2cesI+EdP62RXB6lwh7Ym5i2BpjbI5OfoUlgYrkNf4TNe2pdLb
HbrPdDdhWsu0WeNAqjdxqhvrMkACY/f5C2f4Pep2eYBVRb6mEoX7ljSwbdbCqUx7SENNfdPUswDJ
toPDqIzmxXWgLHBVwJTTRVe6wYxQQxLp9aFNSFei08qfYpaa8G3yYzaPyv18zI2LVG65+7bx3d8s
z7qzC+ft74ra/gxhVq4qg0yT+TkSFRHmLXdBJNOcHwB6zArbaVbvavPN8vD1hmXJykWRjzHeRKDP
cgaB/lQSpq3ubKiDTBJad13Oenulc28GlUCu5YVq8B6vL1klqEWTahoOFDffnvMJdVqTm9Z7y7Zy
XuKro03SM/+xnW/eXuLtYV5bhKCPEfnN0ezASXywgyNamcVrI1Pyg7zl7ttNStr5rrf7Q5yWiJWt
3FgvwjsOdhT2aU7bGeDx67a3J5Z7y41duUgBqzygmZoT3jefRstNkIxPOlBPBpL/3QRbBXXRLKSS
8++1/C6xFJj8fJAo4Pg4om3zDCWe2Kl5byz7wXYinlj2KxJVd1wtd/X5kqQa1iMY2GFVqYrOFZSb
caZz6iFpoF0FB7dziZ3AEIrawQpoPMdS3ztMnBZf1ZvDanGIvdsGG9ZZ6b3upmsaB+tA42vk8+XX
7ZevnFSnUthRvPGn2yKLooMy2QQHM4nsxwttfwaqjm+53OuybMQp3cMj0Lky2HLcEb+9Z+EabCpO
DUKkFh/EPOxNy4BYzGPh8gGr3tQJk1fD9fLugz0SviQh7WM1OcapUoPb+wLvoj327biTUtV3i0NN
t6NqazrOrTG/ar1cH0EHN6fl8ZAOBd4v34038QBEuF7RCfBEMI1HM62Gg5P8/eahiQGrZ/vFRKNm
CsazYJHKqulxcdcsN/CVQAMJfu7FQfaD9waUKleO5foBFJnrQJtU4zqET/pqxnlz6Ly94/JeyxP/
dpuzKHXf3me5t/y/t21vD99e5u3jvW2L0ZcA+qNmVov4o//2yssfvxqHXj/72/8JU4csb5ibb5te
/0TRBVUTi5yYVhrdcRrb7kjnyt7KKrlezHPFKKJNy6X31eSzeOYoXoXFfrEHLXYfkLIPQFrCrRnH
9h75BULzWVIfFNHarAwNDu18yLx5G5eDZbkZBOHEfqQj2orx2PS3sYGP0hFpd4wcLv/9JMhCywF1
4jJX0BDN12EZCy4mi59y+RBq1d3RN87BdI6bIAJjC/+pPoocF4/jSFi9mRYd+QpFhWMIKCwiRrMi
+0AhzPSQzTPQaNRuaM8jtOWS7TVa0hyX1+AqPqV8CqvZVaQXSlhfu6jJXiq0Lv+3+wGaphoU6P99
P2CbFlX0/I9WwPf/870VQL1fNTTHZujTaC5gLfxuBnTEXzYhEJZLDASeQUPw1P+aATXMgIRYOTal
ddUy7bdGgG7+ZekGDHyH6NWlg/CfNAL0ucz/A1ibKGmDOoipWdZM/FcX7P4PKHvWSOrkyKLdWwmT
hjKrIpavRXyCtXXdDB3ljTQMAWcqyTmChbhq9bJYQV6EM3lDiSw86S0JlQ1sDkfS3xVWlWOg11cl
klYqLHl9aLTuUlslqHk1L3du2DnrH37v7w7H/8pRZBYRE5D//n/vkimY2lCaoiuiqw40cuqY/+xk
lGUwEV81NDuVXbWqKU4lSkb9xW85m3SdZOpSh4MpntGqp3947/eA/dc3x1CpEo5BCpj97s1RRHaa
ls3nDTU8ynu7MjXAm40h9UatZyUaXEtIKpQWoMMYyIh//91/+f7sNteYO0P2T17OSRsSOQKn2mVO
fWOYfbLWaNjTo4GLJZAkV8mBuKu1GmVoni1MJ394/3fHz/L958gKkhk4LH9Kexq6pk1gdzQ7y2rA
2VUAWasc1PZoMR4ChEX33wRrpHHfqs4Booaaz8vMHWzsnA6UZ8hK+cNP8utPZIBp5+TSXOudu7UZ
Qvi+smmgz6As0uIh3OSaWf6BAq9xcv544vDFLZ3TBSEk5I2f81DqwDHqrvTb3TDNaGho5hvMXPFH
soNXid0glwty/2qq6QnonbZve6W/ERVpJ6ko9bM0zHCXDrZ9iiPT+QPU/R2hf/loGuMDTUQg47Y5
/0I/nNNW2ZFXqDXtri6fhR8YHvz2b7SkcVj695EJVcL2EQD9/kj4+We3dJ2cB2uOQiJI7F0+hx8m
lHWBe+9iSnSr3Cf6Tqpusfn9u/zqV0fpQgSNULFpL9bmH76aSpwtdSiswnUwOED/+RoVjCYvNbTy
D8fRr37FH9/q3XFEmEZQBlba7py5Adem3TpoY/BHiUTfYwL+MkJAKOPl91/QeNeXXXaeI0g4Mcgq
5ADm4vPjzoN/Yjt9zwmtC/ApodLke5cMrSaihzRJEig79xpfVHuRsr9vYE9uxrLbMzS45D8IqB+p
haoqVnaUC/V9kjL9C1p929mMu07b9d44JOfSos/ftW4HdDd6qQKEtIqvX/yRUmBeBS+1Zk8sqG/g
98A5gNFEIpMenR00G82t1ipfzNKK9n/45vMP+sOlaP7mhmoKVcOvJ+idvztsIZvbOl7nBgkDgfXa
EN0aTW6w8ORbKWF326got/oOnHDn3iNNolpjIunOO+LZB6sj7PUuJYaFHiKl8lZonkQ1uzZgaq6Z
LXnki0hP7zoyvivoIKkFkkNMezom0Ffobk06mdS6GV+G+hsMZmUVOL269z+NmBi8uTMH1ufx91+Z
pv+vvjPXrnmwsvj37jvH4MuSCfrKDtVutmnb6dSX8d9DMRZe3VN3LRI0nYhDWSEPewA5pM1YLwQ4
XkFr3EokuuegeM5BiJxV9bMe2bTipEbHetIwOxUwcoFi261VYMKxUTCm4t5t/b2rfo0VJ3zIhgYx
l+A6qZQE5emMZgjxx5Xpq3TYmuyUuTVzZoXnzDi7hYl1i9zzoWnPGksLk6I1sidx0RtVo6xDe/EU
T4G7MkKhA5wsWf50t4HsH5zuRJh0tSqyNmLpdqeq1gOejbsqtlAS2IqE6waDqqPWANsrTfKQgp1C
iqmQxrrQyc5szehjRPGeUCynQdTqBA80mG9a0V1XtsTCRXgMUYbfRkmnWMHqstGCMuO381JIY7pz
I2jbZcq+k+09KGwyUZXmOuijU1Kb2XaQD2WEDhFdkuEhwDuaatl48USHacTH4qWd8kEjvsMr3G9h
ZX0rRHVjmfd2UVvUf60vumbfm5P5SWTgSBV3OGQajRBfGEQyOLxI1bUPduB0WIWqiAYkOUmMV5GX
V801lqU/HFU/D1yOZTFrZShmegft/Z8jyIBArcWY2+xatOQyG3ZOh05Xi4Z7f8DCFIRY61Nq678/
ln/5rhZXXYv213wh+Oe7uhVHhzslXHbVj7XR37ZF+tJW9hUy3IfKTB4T1/70+3f8xdwHkAVXAtQ0
LpIY/d0lh7yvLlfSlrmX2ZGTRnVtHOK7SmnqTfVkgVwEpncCI0pohTXd/P7Nfz5xqVui4FHJbFQN
w3534ga4XWKyp/i6ovgEr2cbjzpc6ol8FwkxQG32QnlWepH94Wd+HxXGKMkbmzbNWMdAIfR+72aq
r2QNLSech+IK+WpHXj02pDQYh0OCZiljzbCyOta6aThd1QyehEOnT3b3MbbaP8XZaT9f9fk0pJY5
OkQTwZTon3s9iZRJs9Fy74aBWZA6Dxvw9TduUNMZcaC6pn1NIq5AxxKYxTUJnXhknHiThf19AdFs
Z6Xq+vd7Rv/VrmE+rFnAUmjzme8OCyBhGNE6lLq6geYBnchGkqy8pT39EQTeS1fTR6tLDJqarQdc
91L8lMWHUfjquU61z8kA8Z8if3NEkQ9BtSVcDBgilNxGXzdqcK/F+qWhNnbFVKTbDT20Sj+7lFP4
Epr+sKFR5P9hp78ntiw73RXgX4jec1mrvZuLBKaiIOYz6h1+G3eX05JsrzThZ5u8w3uTasAMuhgx
dGeYpDekQ7KfsGd5qTWf+Mju17VqP+kTUxe7y5Gg0NaXco4TJQOAOKO16FOSWqxcXSeBj6fAdO5V
FLmzah+6LepBr3LP7iCavVXwhcleDAwuq0Oa7gN+oyIiiPP3e9F8l4n6+pWRyaFRM0yGs/n5H2Z6
vla52Oj6GqsWoN4w3Id0UUUIUWMiAwQLGSoLcpYQz6SwkPMB8f9LHClrK2TC37Wmsmd6DqXYH+w1
C0A8hlDowR+OuPDj4lM2gKTDmIXaPrS3TfpVcXqSalPnmOZaDX92nv/YxjqToBr1xdamSwyfXXJ0
Apw30q8nL4zGp6nOYKMnZrVKUdqudWyzfWE///7XeJ9+99Ov8e48A1HZkywy1mQ9aHAqUxCk+gR5
oKAStpZ0KDaMC3IFrN2ztdnAh6N1JYT1gIHs+vefxfrVSM8EnIs0o5Am3g99ztiZ/Wi19Y4ebrcj
a2LEG5A8tr67sUttPEcWIhYZwY2roOQSGqNdE7+UXAtXHlwzxfOI8MYvVKQj0m1Yqo4n4WaGV010
77J5jhPn5Wowk68YfrBGl4QDaW13cANTehhTYKD25j0ve185LTIG5HCrsCtyUmCTHOFK9JLmuDN9
oV83aARJdMTCJy1MRsAIPWPyh10yt3EN9UDCKBMKw4GApzrudnDRIUbqo2H6T5ooHmiJcW0H+41q
9rFFAWiUYXSOSgNeVvDsaLik/vDbclD/cwpMnQhyFDZXyybK/N1uJgse51bMcOqYyVPgNwADJ9ox
2NCNPyykfjFI2ky4TZeFMq/6PhOaVFU7rwp6yjLIX2JZotaQe4bOG6cP55it0MszPJFmbt7//iv+
YsrLdwR+BVnctIX6Pki09IOWHpvF8Jxbm5bIHuCnIM6Tpv6mGwKKp0MstY7Xxp7h3lagRptsZCXv
M69fJejqpHCeTYss2kkO9moMcVEU0dbH3fuHYfcXBzp2KjS3BinlVOHm538YgghQL3Wo7FDAw4Bg
x/JU1PFTp+LGVUgUi6KX/59E9/nq9NMhgLrL0XRKcz9lS7qdglwUvPgO0/eVivWKsX8tBAl3tjgH
xB9A6q/lVnGNPVWGD+QmHfSatGVIWig3CtwARkX3L2zg1PpMNKdovI/gUjbKn6ZAP6/X2JEWl05S
3GfQ2bvrbNQ2nRV2jEm9UzRrVQoiORMReraKGMsK45ffHzi/PGJZIjkA0CxMXO+ugRCHkyBrB8Ig
80vf6BfT5F313L5icDa8lON35U5YRJU/HbA/r8gdG0yqyeHKDpmV1/84DGKI2IVmInDMpuYRjvQt
4ZIKImlBytVQXbNcWUF77zbJEIIACNCaxVa9DjuFdbgfZCsnq21sfqj0nOQ4TTAvfv/D/KIUxQcU
LB5VTmbnpwjqfmytCe0uZ5RiPjGqdCxkEIklsr6wbvw7jJgdd6aznY2OjhjvJNkfvjnJDa6eiQpZ
ii+Rn/D3n8r81f5ihsyeYnXrmO+nhk3QEbOek3Y0tkG8VbMxPCi5dUjrKaZ5yeS1xhG8iqNA3Qbk
ayGVkwepU0RsYwczfbbLdSu6M4bhbzwj/V2rEYqACfkqyE+uYkyn0gmvJkaac+mWdHd8K99FTDSv
cq4LGLYvjYO5PHJD9zJB8yWQnClcRMd2E9pu91iXl1yyQgCG3+4OdUNC1GB9mhDxHhQjFh/1Mnie
ymiTdFq46/NwuKQalzWjmvAQSjTlzAF+/4P94vciSdy2GYwFc2nt3fEdKk40WrlNflpgETFGG7M1
p25DuiY4t9a6j8L2lhCel7j/YxH7F3Mtl6uOcFX8AI7zvogdxRrl/koQwzKkYh+rAEwjxfd3um+g
ayhs7dBXgGW6rD+mYHxXhlFax3A0/vM1FWspi6DauRvx05VB5nJqpAMoGjPy9cxSRX2pqpuon6OG
Q+2JdEbtCkvVOQbU/IfD9VeLSd6cai6LGEEt/91Zrk+4DYqWN28EFsCWWD/dwV0gAyR1QalvIsWd
3fwTcaPBVoZl+Iez+BejDBnQtmvamq2Zlvtu9zNTynH4WOUOZBjEEfdAvEXs1DVsj0xfo0f90zee
FY8/X2uYYavI38kyNRjH/zmyOYlZtMGk8Z5d5n4tdBGv0DTbNwNFG/jz1R1Mm3S95P8pFs6PovWf
DRGGJzH4MN1BFdzEylMeqyCpZtpPH0V4LnoDebrenGutNL2gaJVVgxSKqDJsDY6PonusLI95cnJW
kkF8rCkx1aov7/QwfazHDvtEXcVPWO23WOrS2xrdO10EAFyc7Sx7seY/5A15s+SzBXvamsZjYpr/
w9V5LLfNdFv0iVCFHKYMYCYlWcHWBOUgI6MbjdTA0/+L9OC7dScskrZlSUQ4Ye+1f41+BuHX1g1n
+oDq0bp/IddKfpaQtoF5W0jYX5jmGK8uKsEEnf77HYdKkOmQXJIcV7wQrvHkmaN6XuykWg2T88xi
o33r/zoiHNBSjv5H6BD3YhVfI3N9TLwrNeSvAR3Es5g84zIpHBGybui5wyyJXooA+nCazqc7xndZ
Zuu9ayykm7MTfU8wzuycAG9ub7vurYmqdyqZ4aCKdLlq0pc8CWql76NPmqDyIi1dnMMFnwV3yOZd
z8WrqdIBh+ISYZbp5x8ZdVs99/qnKzx0iJTkm/5O2y5JbURBNYhvRR78hni+/DZL67kJqx99nRtx
g6/yMgdDfhl0/0fO3QS8YyLOLawFxnWJdyV174tqfP3IwqpFbXLkAuhBa+1vc7JigsrpjouQVPVD
9QFybdhZ91ePt4IM0ceSuDV27iC/cmfPr70QPapGwIr3V1YovWMf2jvSIyfyNXkQpjv+e/Z4Lyn1
piNcZ4eeNS5KxzszevTPj2f/PUx1Om7lxEwu9GQdz4jGUd6L/JJMc35JXcjb2JxbWAilOGXaNGBF
Gxib20B9al/QvSwJK/IU3cbj2VLX1baCt7QqMVvcDKGWG/gKWyTt7fEOm7/5lmPnQcBS7oXyiURL
vKf/HtpmWOfUKlciY+D1dqXeAeEp992MJDawpfumSyfb90G9m/phWfVTghy6pKU6RmP7PvMJxFkQ
pNvK8pJvJObG1txYH0YmiK3J6GUMymRTSuOlh4byokX7PFZBfxFFYzxZitlxlPe7BBnvxks9/BZZ
2R6zrrtL2XhZU+JfZkIeB0Iu1GiQmYq3Z3q68xCmucJyWOTDU4e83ixONhKM57aKQDcYGukromOU
Q76IC9MnzVCMxTMDphFxUb5sgEMwfvdHsNlmPp4A5RXr3gmi9wrT6k4KSX53YyfvfkGuYeP2NbVV
uOt8vbzPrsUIAy31pTGS5d0u66NBXMxzbSr1Xn9W9zfdLqsOhKVwMsgAhols31LYs998vCBI8ts3
4nRbjOlAs+XiFFtfDKzoaIlvfpc7GA14Rul6l3JB7ehygqF6aqRidtQ5aBf4GW356VShdwzC3ofC
U/kc3+4KirS4jgBc1qzX1M4j5b7mZ3m7zyhXdhkGq8xLx7hoHOubWcNLN8anQdzTvxZ+7GhMorcx
a/yNqcNg5xAuxlBqqDbamuTFmO3lpCVuMftkqYnkRyb1zz2JHp+pdr+Pw3SylqbBd2o7V9FxnAg7
1ESe1f2lQ/CJhCn7k/mYF2zgVMwgzDYWKNvxYcC8KZq+xl48PM+h9n/UBUCcbpT6YGij++7pd88L
6ncnd7eONBgcNwUc87oNfwzZsbVn/5P9rya7cun3nZGW3z2fRfv9fR+v2LaSPRk+msuqE4ruzXcB
YQD+mvcDMliJ5OW9mfNPLiTVZ+Mk/PXyW2EL9RRapf+eFQQa5PU7pLjhGUbIJZvfpdtar6GKxC2s
9Vs6qOQNSHV5LXrj9+NV5eb5pemqZlUn96y2xuDTYPb6zE0GyZSffIvuD3MP2kFki3uqWIEiqLHV
3iEyYLMwXNpL25rfEKZjqsthWNiBmN8qkqFBvpi/MCGCDBMFEDRSqi6Rm7+obuy+9fcH6y6Q1SK0
12laYm4bPcbOuO4QjdrsqO4vi6EvvuWN3PiT+RnVasS5roP95EfftdOU9Gs+56INj8Rwg72Vlvmv
7osPetqPxgTQYwrdp8QP6MfJLqw678parl41ugx3YduzppgIT+KC5589ktK2Xg8ATOcpyRdhO98e
z8aMQoZg5LW3kO06k6v4pHRXPulaZje/eo/aNI3rESno6KT2yYSXdJI2E5ugDZaND9zmCKkG70Qb
YdKb6wCdmrEpZXYN5kCcUrh7Jxcl8Lbrimg3zeA0Sg91Esmiz/YdC+doNzi1dihPmJ84SgOiLB43
O+Hyp1kx0egn5nJ9PHjsDawyMndmp9KzS8ZSmFr2wU2Sn0ven/wMYFnRfglj/O0nFvcc5mz8AKcI
n9FQZSqmo442ItDb3CUl1zJTQG4N1kxQd0d7XvaKNmLlufkW4efOceSfvCxfyhIQ3UDqTLrkX8as
dkrqlWdM7rbpXL4L6r4RaJ8IQHXdJVMjUWP4JD/6Fve3rf4U45lMzB0NDD4n98eY+y+mQRAP469n
yvlNo5GkBDgwV/PopZuWGtKo3TMApQ977p+AhLGdlbcKGgJ3XTZLiYuSBLdOUH6EcCXcxfsN633n
QiTU9jEZIy5rxt8GLe5sh3+WXutVAzLESBOK1gAuEkTDe3aaXLMKJUk8FeM2GBYSmMH60wwVR0ss
76CBnhB7LigD5QGt68GZq+eRYPOBlqmSUOwKYs4LbcVOs+y63NhChdrds2O9ipVjMBMlgrfcYb86
BwrgmXSZQNZYh5qOktXjx5INtTKIkbEfp7Mv38qyHdd+4b0UrgkTt8MDe9c2bxyPeW1SEweZh79D
CypQnhOKtVT9cxMlL/68tKRmzBZgIioTAwohQ8YAtFDH6RneqmIIt8sCaaiJ6kMPWbuGaslu0riR
0Xt3I8aeWKyNqWZ+IMf6bKR5ZVSCfROygWlvgoXeM+qWP9mU4zQe7QPWJ3BfPUuV1kAVp9Ajx7PR
XuwSShWKELFupfNkKsNZdV6F59Uq1pX93R7C64wvajt6HKog/eXWLotu22btdQqMJja1pWJWVZCM
gOmSy2pfPYM+gsCUPO5GGxuqzyXBDb6MfpRwMp2/RuOY69ATpJAvEVSb5dnsIjpkixBvNNpb1zYE
Juc+3ZcJXhQG/2RrZKD1xtwYtnPA0sJfLkE2DmTtZZjHnHQH1uZsW/lbvyz9ymu8I5PAvyQJiRRO
XjfUX2FR/HU6QfYhmQQoJi1jFYwKHw+fsTt27/7ofLaWRGCAS8d7cW+5wTI6jUaudZPeaDjxpPoa
/IJB9mSGZ6xl0Z+iMBZlJzfmNFSXMUnjxfZ/ouJIV33rlbHyoWq0w8ht1/I3VjGFq3buz8493qow
9XfPMoxdME03JUcCaNh8rqx2Og2C+5IcA+SNObnK6Ced1FwOXTtAHWrjQs75M7SN23inJA55FiDZ
lfqEmVOfHs+63NwoROEH/BMXxjkupslUnqQmPiEPaHOZM3qWlKcqdA2kINkpatAut+Y9KQrr6gYo
IsrLotmMdapO4ZAqVAYd5HzhMYJ/vDkUTnuCgXd2gEOSxTS0JwuaDP5Rs92YUUlwB/0NhuBJ2rvB
HC7B/T9s3VkS6R5w9bS0x1karoRWDMaFG4Ir5KeAe9TERNj8ZjWQnwpAMyef3n3V5N2wGRUcN37P
BBCaZXfy2sJF3neXfSgNqyMPr6Is9zYpaVuyAX+N5BCSale2q3ocxAkCkDyVBcuFqHEJJ02M4ZR5
wbwXs7fLWLYTdzQd6hCHvuaeuTJoAo+hAqzv+KTehNGwnyWykWkiMdcJ7O70eGAvGAedHe2V4WEi
rHHu956LRK0mgqvK2P+3KgR26hkfygBh1t1fPd6iBT/nTVBsF1WDg2ubE97R5hTq5RPfONnvA8Iy
BlFyO/h+uyI7uMcEc/8tt6QxbyzYWSe+veawJJzzfe0cipAbP4C8E3DC6lTen1kTLEsv6/dlA7hz
TETMq+T4eBBL0MduY703VVpzOcEw/ni/qCIulY+nk1dsGdMF+7aZ09Ncltnp8SzKlr2R+3RBZPVi
5Jr2uYQIqlrSakbVfmSy0/G/lwZ+zhOH1LB2HTCZTkaXBw/4Een1eIC8m5+0+MD6jjfinvQV9lju
G5+gnGmRVRP3YKzoNZJ7MOZgHBVBkhaN6ZZlRnh0hpGoJIzCThlpUhG6S5vvwkaF7NDMiY0n9zUr
4PCpesfYW3ziuEJJdrLo4AgjI05+AZiXE2JxAeHCgybmuIhMGbfkgXKSkw4lukBhDv1aQis5MeSD
oVcqUrKaQ+G3ZuyRdQ/ZLjzORrSspzK8Z3XLvXFPK69K8/c0GNPa6rmwzmb0Z7b7WIdkJgLj42jq
8XtGVoZO/g60/seRfjxdcld0p4cJyn/Qpf8xpx/46ce7D+OU11rF1kkYVRiztV1MEwfM/Qs5WWNx
Utw9LKY/hDiOH28/Hh5f/vEM96G7LqIy/Pen//6ff4+PfyoMq1nXcNTW/958/CP5+Hb/+3JSBf7m
nli1+u97049v/vF3/n0n3lx9eDYJFo+v+99fzJIMH5h2P4Q9ktry+NPS8Padp7lNp9gL/zMaVnfB
938vH88e7/2/v4eUo4qHoXn7z544pcBb/49nMUg78q11dnt8EcD1y1bV4lfXE9jlhwme9ihwN4+X
/z0sBY000CA+7cdTrukAXCPtbcIKx6FFLZ61nbeOJtLmlWjPo0kWOhpKfyMXr8ONVdQ7XZP/LXUQ
rsz7LlAXM7G8bv9XFxiMdYrXPq/939yI5Mrk4rwrVXZw6mbZ4JNynvrZ6mJAmfrih3TiOFPjumY4
o7rIwuDfI3lHYGWX01dlanO3ZDXrUzKJC29j4BRY5+avkNblljHqoM/+Vgc/qNiyjeJCvmrrJVjD
4yFby+Xa45fVV6f7q/LsZwQryD51Xm2SLPkQTOyx/C5GbC7BZxQ8eZaJjan9lei0OiYzBOPAtuj+
k/4NrB7/tSKJavRBiNw5xGrxd2bkfWt6xEXN0u5prZ6W2Ylzgu6Ii0gSeHD2zrH6c0WC2DocwK5G
qP0c+BxQQfTKmVgC5yLaqLFR6zGo1bqu2l/5t2lsn3M3sVcSqlATpU+O0E8wlP72rreta4MI6Tn/
GkcrgYZC4xE6/WbsXHxVLV0FiKFEo7CgsWNYxIyFiZiiQuppSo1xa5Ene64d+UMPt8FsXpKynXYq
DcMNw8joKRjFr7Epsm0Ztn9kOrwafTtvB3O6m8I1fpbsZ13ERk3ikxneZYmDu7FVprZ1O+wC0USn
VKFNyKmNrGYySDn+8pvEgiTyliHfeknJ98D8k5wN9CknawYYIFAjOeY5inq5LaMCvOKAdcNs6waS
AvmHjr4W8o9wU73taIFjy0uJX/EEWMjcIijJHINdhK0OgLJJ5EhKelPXcrNXJWMtq7wahkr3XbJ8
oXEsr4F7D4pS4akeNXYib5yeHYRnJNd9GOAyToF7h5YWGAMttxWXKpd7b3TNA9jYPaOndxi/BSQ1
C11nMrIGTEIoh3jnYxEUyb6z5U+623HDDkfs0sAebzmRrQMlX2OwlpcD9I9GB2ozst5EkN6yUQSX
wJST3p0RWL1VTAf4g/yVhmbe5ayJVgV72VMyPqNjiqhMqA2QGpx85b+NdgiJbibLskLiYm6KgTzh
BUH9+hFNWvuNBNktuRPVkjoYm5yTOHDWmCSiisp+BBhSceI5+Qbnizr3zIfwzpOAUYeKDHYcceEU
fteWJHbuV0ny9A3TZpFAG1w8+zqkTBg6beT70hRX00L9MXrQK7ss0/DjSNP1vS7aoX2NNlkJiLIC
Fd+5EICynHp/YIFLWwE7If9wNOLSvIFgWAgap0xQpKq0IbC2rWID3h7Tj1xuAjFNjLGaeUfq45Nn
Az3AwnZ3OxeHAYCca3YTRw3RlnMDkuMe8lzZrIVhdlHa+wSHEQvo7Svz510DJg1FMcJvh76OiX61
/CWU+qch8h+GkH9h5LsEhAA6opL3d7WPXKuGHULAcs1pxL+PNKHihpX9zgij0I3XEk2Xi02WR8El
m3CcVw7s2bZBzknKIMLoKD+jcwo3EsE2t04XkIPSQKyBFwPrzMtNYk9/cmzqz1wBEcKMw7BSrR6O
eVm08TwB3FRLTRIo3ZyF4vtU07unsNRO1kgB5pj2u2vUSVzjazkIeJCUQEa0h797ageCN9KoyL71
2vmTeBchr7gOiTwZsZRTRxRPi7CiSyYwmC8etZmqObXvZ9HktNOh1dYtSBVNXDTW7CiDne/MyDIp
lC/t/WEiM8BlNNf0wbEPIncHCZ6UAFle/j3YXBt7J/qbtBkFFkuILfmorP5WFrPUXdBmZ9EgU/FA
0QasA4N7HvZstw1tKxHQHcL5Ew2l3tik5QLpSWAfOE3OcJ0r1b2atHeeSg+RYrJi5zV6BAMab5+C
uQ2CvT83Rqzy9tBDjYIB/NO1gEdLR+asyTN7896NjR9XiLAYbSXrIQsBaQiVInPlam3MBYOhaNq7
5vBzbpbsECQjX6teGwnQeu4r9pZ3t6EkKVUOdroOO8xcZtBXp9wpBUkkeeznafd7qsfftqkhyFLs
NCa+NKUbizpx/hJkzs6+s5vL2WcWGsKvNuQZlfNupIJ9sux0VdDLrAakmyt7gB7IPeh7bqduXEA3
WfrikiUsNdKpLnbscgwON4we9SD2KVOvGOWVml+7hKsspC5vy7r5B8NGb01xi3aHGEVDLzbbnEid
oMRGyt41vc01auDMjPiaDpfHW8uvb85ulKlTLMGA4qf3i3V9B+F0xRsjb8xHEXgd5xYtYYSyNiAH
2c5JRZXTdUqBn5uILLZTfe+x8NgdIxKZA2PQT1l36udoLew+vJVUgGllKOg5kqiviIPOHcuLLrvv
JWzs3czwJRbDGHtMzbbUyekmBzi1VbMM47a0LplLFyJS+NGCePuAZfq24qK9SVN3iSc1Eseh7e3M
pB4755DfuoibizO+AFRGP1fcuSp3Swzx3tZ2/oGlo34ZWSBtCtBl66BpGsgGxhgLFwEbMNmzRiN+
GNPyz2SlpDhbAF04J1jwkCdZVZFNcrLiGsusa2+pBd5rMEGmhtPEXGY+eIMqT50K1mMPWcSolwVV
lP5leJFzavsiOusoSuMKTSVqLJtlm46gDKP7uzIKMM8lMEIg5MVT69LDJrN9syKhQzKuRfH0TLLX
AgjNs/epV5BBtljmsvJ8be9xbmHNT15G5dQkBqebCt7BExqF5hvaeOKMm77fWMMPNSTy1SuK4aKz
/AenW/va43o+oTNp4OP8JRes/p4PY0vOoqHX5v0lyrh60/t2eXRGoYG5MmNoA2Lp9GT9NfLqFJIo
oiK9GVsv+F5DVbmLAJmSBPSqs9A34rIV9oaenoBRkpcUxd6222kTWNNyc/g1A+Rx60PVUEJC4dG7
yKjIPcs+PUCrVRGOz9LP0is702uvZf2aV8OeEZSFHK36i5FzXDuDSmO3Nv+W/a1AxH9up18MJLpL
WWDT6iuklVkTEScHLcQbHHtb5PpgWh1pw8rEvmEM46lgmTWhgNnViHrYbVF2zi14qGicWJLQvDRp
kkNF8Lm0U6Z4HLhH0/6dh8PWm0cHFR6wFjdPaHCT/tN2xNW3a3GFeU2UKkiqg9dhky6aWOeYlaAl
xIbM/KexIDtzdvwDS9v92E8vnuv117lQJncQa4xBctorojlWeeIFB7R72c4xzehctdSwU/Nd2Rnk
KYaXqCqjfS3tX0FPFHVUOBftMEZwQAD7E3w98+7Jrdg3rZwuo4kP3XOt0y+sdQxEg2DalsXib6tm
2gHq8A99lpOSUfUwjwafII+UlJKEBHTmCdrdO6DQR2A67FHI4eCqa+WW95znnrcyE1hItSzIBW6Y
iIBGchGazHdwoQOhqhv2i6qSA1Kew5IR+16FsPYcrhST8mOHUdXGEyYEhRJfv5/M7xm8rxPoTPIO
MRJvMl1HMbjzaq27XH6zqnrb+YyUBeqWnfTrAhxzlEMhqLluMR5f2W03bwIWb5bZHbgiAQ1f/JHB
x5gB6s5WJrLqzou+LDcZD6PDZLhzvFU/5xR9eOc3Nl32WrokkKQht1Gzdo2t7Q4XqzRmwA4tXD7a
5dNCl4vcFewvYL1PmxHrwQ2jz5S07Qt5DlZWZE8pBPS4GkLqJN8kHiYPmKhIujs6WrU3EWs7um3O
sJ4QTtP4FR0w9cxTOyfPd4gwUZz7+pCURL60XTDHE3iYzVQ+FUUbXFXrrxGf6DeQbkmhjA9Ls5UJ
1HMxAyQ1HP17plY8N4LGk+HaOSySZVsix9nxwSR75RKz7CVbI0+MT3/6kwSN/2EVv+VcJ9vI0/PZ
DcfwoJqFPVyacFMvs0vW4ICx3OYNAlF3IVLZehmnV1naGCCQJVyyIiyvNYCqNaP8XYng5LnOBsZD
Ve5fxurqhfRyaYhqOqyB8pHE1D8nVDB/50oFV4PkBGv0EK8CL4OjbnD8SsYLowfDK6gX3ET3h85N
+1gFC2jwoYuukfnM2utcz+Y+VaLcq2V5laAmz6wo5hdFppmxQDAah4L1k+d+b7slfH48MLbbF6X9
JYXD8s6sAkSoUNyp3TEDpfPrkhT6wv1gfHFHExxX9jkxJmZqTapaR2wmtPiouyxDUtMXwHpHDcSv
1WmehQPYyQiGidHwwI4dzNpaVGifQzmBa/FnyVQuUU+g4QYvjtAubl0ClraBbzbxkNXF2cm6bV+G
y6lhULzNbRMQo8nM0zRG1jke6+aW0CBrTqbnEt3IxJKyLXR4xjuqj1GKeDuX01feTu0dietu2zu1
yaNhFTkIoDFrsdXWKcCtzE5hnzFWtE5llcpvjQdJG7UUpqXzXOH/cBpCdD2ZrOzco35PMhJ0jASm
f9g8lZmT7zMWDExAZ4hz8jvLd64iLsgUQkfrjU8C7c0R4CrZjxSxXSXDthkKtc5mlkGW9wstqnHw
MpjIGqc9egN1ejwYaorWUvOLkSKvn+tZbH2EN68jZ/yxGLsBF4EJkj4nGihJv6BphE+VA92FrumA
mEqs5sSZKBkbuV3Kut7MkzNshALoFLWQWOo+hahRt7Dal6Hdg4vKGf8zuZtnzew1u+/4iVX3vLgv
km7XT1SHbR5+X7oFnLFA9u5M6qSDXLIUab5jjO05JKJ8mxnWr9k1qX/najr29MS7woJAWvj1s70M
6lqPub4liTjNs2Vv5hocTsNVaNdMhHiNBNihHso+5o7oAqevuq1jIOBLwoJSqJiClWQicfPSn5H9
l2QD5yMSE7o+v/ohDPyh2tXFD+bqcp1wiE2uf6CxBu0D8HozZU6LZMBRcVZPr7VVqAs5O4tXkzJN
JhCxQQl56AOJUeau7Md8j8f+tckyuUnggBJBMlF79KEf52U/HIqyRboSme11OJl18BUONuLNNvE2
tje/kirkHgaCkUKzQ6xgI0Kum4ZPtO/pO0J0AgOCN6Q2PWx4MpFY1y5/fBcVrmA5TvcoyXMgNnsn
CPtiP4HwHTNInwoZE7yoMCwESNbpisq+RJSDCI+5Fkw/5hVQL9XQbMrc+gnErbNsKn2DtV8vI+Bv
tl4lhJ9JdxYIDbIBKqI37qpk2Y+NBKUrEb3DtgWnyPZT7nxXuH8n84B/BKKmufKS3HkyLGskzsHY
C7PalhWDK5uI89pPhouqjR+61r9Tm1lIPcCSbJYZAtviWgcYqbdlDKKLNABiWqIPN6ipahaaLFFb
y4obGINb7vf3U7dZl7pWsaO/F8C2pyI4tj2svMBtN4q8GW71wT3QoJB7h3KKJCz4bY3e9w4OeT+x
kVwykqGWQF8npzWBSiquRQHrsci+t4PBpJYZP00qeh5JrgwqoGtF/NFRmuWuTObglHqxZXVox42u
2QQNwy/gHTC3IziMpI85uwTMMNuQingUr//DPNzchQ4pkRilp+3Ekq0qxU/WZD55FA5jLQNrDVXQ
NrUzZ5X75qn2wGNrZ0heWoZLs2ZfO+BeAC/bZ7R5/Utbko4ylClyiMFwv/XNz8B2qyMy2HHV17O1
aSGm74d7X28wWAMd5+xn7L1rkhuarccoHM9twRi9pXKsg48MuhXjRdnsWjODyi9BbdaJDmKuhic+
LI2vQdGbmERujI11xH5HeKxLEh3XWQ5DbGQrjFBwlrPOAXuVL4d6IvUq6MWZgBEmP51ScOapOf1e
n7kILyudlNGtypmD5MzW8qL1VrrrX6mgCDdugG8GWXdwQrvYuHj5WX5Cz+tVtFvMGjkFXMJWgOit
W3UdguXVYlN2n0gFR8uu6g1JeTM9Nb+4CQbbJfONhJGn9dqWS3/kCnd0Z7/EdDP9HCbbguomjHXn
MN6DBZlE2dZuKd9SYf0ir6Fiy9H86Wjad1o2ydoQX03ZZWckdoCKvOLP5N1HXXZa7Qss915IlIeN
ixD6TvLLtpsb+fH3uS2D7NlmT9ZlmH8HjmqCmv2D1WRgRSP2L7UAw5P20jh1XkEhi7VwvaSNy3W2
/mLPS5NVU74kILDWxsiwKIT9CLVIX5z+kxnGuqAQ+Qimw9yr4FhavUW2SMGnE7ZsRTPQbRj4jxHR
CyoozDg3s/Kopd8j5Le2dj4Oh7YhekKTkRNTRz43yV8rUOLZdL0ZNUSoto0sip2fcmYGkV4xcySf
kG5DRthGUud+Y62jQ1kRplYpgPxErEuYrKlq5bnCWbAufMGGkIxHJgnIsCbP4XdMPZBXDIPm0oXG
zIjGLXs+5cnbi2AiB8zTUKvusX1eaPwCuvNm4mmNGTlyPxjn8KQdfjxXhz7+EcIJ68RVG/Bh4S0C
GusESLqY0KYbIpWcXcCypcz8Y1oTaDPNljiEhl/tCsZ+8ej+MGcjPLW6J5Qln/JD4F7BPaM64opj
GM+p5cGUsCOOALvjRK7UB5j76YixT+zkYvprwfpJuz4LfaeVqEgk132XCLHHQzV5fySzNWZ/eRsz
vMgPMPaeklC650w5v6gpzd+Vcp+9hJQeiN9hbGX5JRingvvraG0ZCZGmktD/4DjjA+6Sil7T3zNv
yT+KSFyXCTpwxRCskPf1WJ++9shZKZiq4h7teWjLrjqmZqoOjfaeSYTRO7vlorWULeu9NbeMjKi1
Cp3H755ybVDhR1IpivMJAJ0uSWS5ZzxSBzhv4Gb39dD9tEVXvkpGQjvWZSg8Rqe91oN6paiaD9ok
/W5pqveGGmnOeucwRooQWw1WLyhp00B0c0WawFaWDEznEIN9m8yrrLezoyK5iKlQQm/YehjMu5JW
YMGFYaUklQM0OCOZi+9CdnCJafjcZWJcG1qaMQC/zwDhGgTxFOO4xnuAdYsEUNHvW1s4Jz2n3iqi
F+sLxm8lWAQGDZMVK4eehmzMS7RY3AcDorJTdjFzCSSJ0RiY8ojIKhHR6uAv5zNOXq5VUvlxEQ0Q
ylvO8k7aTGiyJrnUpt6b2o2OFbX0YaxwmfuyQ+9kV9dsrIy9BvaZevTlRvEyi6BBbzNn1wjLYFbg
n7BTq9rV7ClZQekO8LZLq2xcCtE5a8+ENO9Yizz0TT/FIRavTWjCtu3p21rtf684V55qa1aUCtmh
QUF1q6VxrWc1QpYtu2uUpqAPZFZdJs7LzNHW0atBirc6AYSAFi4Dy9mDzu0qLz+XCSF789gTCgOO
n7hts1g/LvzhSDcZGMS7i962D9w7rvlMqWi28gkK+82xGfou7rip7tHIfJgBh1DPhRxOGZmkw4Wp
PKk6rfK/JT7LiUzZ30RDjZJMiI+IIPQQD1i/mkI2T3lAnqlo3R8hg5Y1ViC+JfwdW7Bozrs57vvx
q5e9+9o6Zv8UFv0rjO4CMZC216WTVu9elX0J3x+/hGC+583RimDRbO9BULPzZT6PgHIPna3LC+ED
uyXS8ge3wQYNok2oui+y4+AopuPDHFyzEk1Jkgqg9eMAGw4CrMEqHejWa5dHL1m9cBCZdOezcOQa
g/SMZLF2rkQkJXSkvXcbJVD3DBCBYJR3a+8Ps1lDM+2UfnL1ZDMfMN23BdX4Kpve8clF9x4XrMZU
Pc3S0ftOy781ua7rsAhan6b/EV2gn6bISq/KNGvWDS9NQufL6CY4ecw5NyFmBsb3WbG2zSbbGukQ
bGitvUPbqRwTAN62RVL3K7S0pDRwJjJypoCnqbMnQmJkCp/cs264k40dts0sthUiNy73n4G1eFTk
oj/kYgJqnKtyu9ilj4Mq6/YuXqdvZb38lRzfeTg2gHmJUWrpo1cl5/JijuZt0lx+iqBEs0o859rJ
S3Gp1V3Y4sJipBJNTjXRV1m+5GcMjeXVts6pYrkteqdGQBI991UqbpMv1LEcOepwDHWn0E/My+g2
3dXuqoPZim+OZzB+xplzCJWioOm9tR1QcVlR6rzBK3xh2N8fxzDbuFgESElKk29ohN/dKZxW5v+4
O5PlxpEt2/5K2Z0jDX0zqAkJNiIpiqK6kCawCEUIraNzAA7g62uBN80qb9R7N62mNZFZZoRCIhr3
4+fsvXbe5MfGjYpHE671qrKCNPSInWHoFmX3QVbR/DMx6BIaRpwwSx1GaKD9gTFt+6wzH6vxZgp2
wqYv3NPoxvLc6/q9wZoRyr4yN8Wyi2gFrVs3TlHeoW1SDLCcYq7oC/bdNdYq/TFIDtLdYbYqPuG/
Qg0fdXmRw6XqiuJUYC7g4Jkb3xAmYuA22g4v2KzeOC8O6j6qbf/dyrqK6Q+bokH7h+rQY7oUx0vu
RP+9HMlKZJZpH4QhPzgR6EezZU8AIbrRsYN7aqqOHXpy7gqLU14MyUWN1nPlU+vZRkKHZPniM6AC
udE/ZuzfF2wQjwZMWBdGyMHOJCoigg2Pw0QiZNfgN5KOWnFkVTy1fIk7zttgsdW+6PvdMOTGXQPM
+RohjHP1ZuOxLq6FNcxHlwbGfnJjRUsGvqeGLbAOrPi1TWm7xkJGJ+56iYORuD68ruVHEVGIAOtI
H0XZmzvJdPSV2TYyvUc6e64Np08guBPdofbJ3RQLGxW/IR32vYZt6N6O9ZeIgeZXZTVsgZ5zcXs6
fYPU+Vcj3zozFXrMFcWQ30XTZoISBcVVnKt5SKmfOKJXea3f6/T6wbD2Tx0CZa5rmb4lDe2dxscv
pibwjcZkcaI11g5F6CCG+r7OixZMcQ5xpwlYhJdYrla43/0Fa564w5OpxQ9tguC2z8txF7mSQ1vE
j2nt4tGZfHJpo4EQ6Uxl9EmKiNA9wD+DPQ2PCneJwnfwzW1pfOZ5+mjgNmRQYror3klcHkRBTf3W
lab7k0jD3I02eUVv6vYlcwzvbMe2fg+NKYxDjXnQt8Ju2qNb8MAbeal/69olWlgk/tFSyPt6mXhQ
MQdxXxMpvKodp38B8F3R7M1fEVNlO9qHHKnm2LurZWzAVQ/qHxMjoik19FOSgT6o/cA5mNZMVnDl
ou+UjOotYX36SIVeJC0cqgGnWXueT1ZrrcbrNLnVUeuiXyPtoCvpA/O2LhEqBLd+VYnGtKwTi9kN
7Su3leLkT1+epxEuaFkoO4HKGGsId/2u6RbXQZpZL86skjU5jtZBRoP10hj6n//pkuqAOGKetm0x
9Hu9QhZelKO4m9SEWUDEH1NvpS9FfSV8uXoluCG+Kkuhuciyx0Al2gPgg12dRM90daaTtIIEeV7g
PRLUmLwat1lEP9aHISrXAb7P56SYT13geLRT8uk5r+i0YTI7tgUiDI451lF5WKLioG2+zXDiQ8wF
9QFv5rBrW3oOAWo2wAI90ek9R2gHEXa5yMtnpx13Uigff0lRnp0JH2RpMcmdkJpvBsCCW6a7KCod
WZ2JIvui1eDvGmKCdoGprDsqcl4Jio3VKBjwR5PGMkOlu9a7cd72AWdZauvp3qXgX9eVGqjvNGMf
GHb3MMwcees8Nl8nZg9d7/dXfrGvqW2DcEYesumJSNkTUC1XJMtFJ2Tf3YapJgPWqHUfchTFfk7I
YR8dh5iCV8j+i9tJgzAmnXsiy29binzZig3rwknXvnCsJBhlco5Cc8ZNN1b5xn6bHJE/N7HWPlO/
xatb7K9TUx+pJXdDzd18dkYaZd3kvfWW3r8gseWI64npkdGOcYbdGd5yGbFwOEwgp4/W7Yz72xdt
MBj24IGkf8H/Y0y2B8E/7Px0PnKvgEa3jXGNnEPa9/ljLSPrGImRNc3gWON61vNsPHWBZr4Zn4Xs
z/4YxK+JZsYPEEXeRjeow8LxKvxtiXroW6lIs5tPOGCj4ADyJiPHiL7BtpwoUWeMr4yJS30rm1be
iAZHPZ/ZlS1JtHydmpfeLr5nAdrLMautN3RSCSK7p27gRJK5RrytrKG9T2T54NmD9sCBARFQQj5j
Bdf/aMTaQdbceaApb+5s9Ht78EAoesM7JwvjbsH3HmnZxftxNMQ2GPHMtAVJpAE6UBonue2OHFUT
b2NCayXexyQ/fGpfE7ria4bd3wvbTF7m/uJ25Ohg/FebWfa/hrq7TrXhh6NdqXtIFYehshzgcfFL
HDT6sRedvXImbQ7ZJ/ydMu3hn4bL/6vBZIYFEuIvjuLwe/f9P36VHT3p83fx6z//sf+uvqfpP/78
f3c///Mff37LnxxSw7H/gAZIz9+yb6zRPzGkhqv/YdquDbXPtx3vRlr5E0Nqkke22EIDXHm437He
/+M/ZNV3Cf+2/0eA6sxnIk2/cjHl/28wpIa12Gv/G3tATprlA6MA3+liQIakuYD//sJa0N2gmDOA
0E96nWn7YmKIqhUVLsPSuM/TXHsryplQTFUe0WfYL/6CxTCDdjrkBMvvBmN+lTShSfksFWNOHcH/
bI+HjjlWlxN4revEkNMmaXdDICO8GobY0N69Uz2be9k4rPK+Vp7wZD0jYtpCV9t7dqfRAUH/q0fA
0TV6CLzSCFLMqNvwUmp7ZFlyEyu5n4zR/SDNFx2O4RHqGiy9MJ+sirTTCfIolYftKOKVGeR8gSVM
6LnLsblKxhy6fP/YxEsWjt6ZW+RSRHzLzL/v+pgXxX1pyoTWlXxqqnFP4hYDAq1zjjD5NmMf7+fM
wpsTe0yn6LYvonXDzootz1K71tMo3kQtzfTIg3qX2Mp+kIP6lIgltalmrprV/U7Uqt8RmvGjc6Y3
v7RbxBPsVnZbU4W3wIUYZqgmF48TFQ90+qWvlgU2BX7qXFVNK7DxujfpR19NTVHj5gE8NYuQWrpr
9SbtiUwhKiVXudybHNQ2zLXLPbXsNhtUf3bs+B4dzHDHgQkzimsfqmr8uh3A0AF/01L9IitzvgpG
fNiLZPxUwtDuPHekfW/X9yTl4ryrC/suK/UvxWc8oun+zLrAPROskNDKZUga6x19BiZtzejFtPUT
otMrr7kIbFd/Y+N2F8/0bw/y4uHn5WDO7ZPW968PsphtO9Mi6T6VpM3kegRZ1+qdTTIW0yZyhugO
N0G34ecmosg+YC6FmFWrlV/Y2cFJTPkwgNgjiNLgGKgqwmUG49GjORTKebAuKNvdIH7GXov8fPLj
g1cPj+SHDohXs2lD025rGiVao944g4WCqMBgHJerAAE/rmPVeDu/JenGaCCKWFTOpyFQBm/ZRkfq
da6E3CWTxjmn6FP6wsWnV+ffIanJN9mlu2D2Xoeid65JbRD3qT5MQZgQlVAM8cvF1GNVD5kxXaXt
d6ge6Pd6sTKfCUNrcCkR6ul2Inj6yyJ3+eeV/Sv9F+La71fc1r1lEYJ4qtv2/8C01L7LMEivyyev
yfswmRZZWDJtEOpa9xb8jSBy3so4iR+IS+Xgd8wm7TLWw0enQ1bJadaGzWQhde3bT/KEmN0WQ8mg
QrQnahFib837lNjybUbfm/gavsQNeh8jnuaNrJVxyEblrNuop7LLrIuRVWRyS/+Qjj/oFOcMhYc3
Tgf+PivSS5MgHdVTL4FdKl7xOGBJxs9u1pVx5CqVQCatHSYSjx4VnIW4GS+OH73G9kijpynTg1tD
9yWJl8iedDZWEBLfFZnCRcGgQPSztrP9k+RAFE5QwDdNQMLd4NfvqS79i6vsA+mTYq/P1s/S7U+q
NY29x+I2WUg0xABDlX5z9TrF6mRHmIaFjlHX1siispABUMFvE+IBCCSlnsZ0gmNpEute4eZLkfMB
YUkQB5vGHfvQmeDIlFkEikyrwzOy2EVSb22gwt3eZmSYBr95Tv9Z0TpgNBudsEMLWaVPjj0sNCBm
MjKL1zGNzqRKrp2v4SM3BnOtqSzY6H2sc4QHN2uXi/K8PZUYB8Os0M5DAnwOuYhzrF3jxS1xbduq
2QIcGMNphAVdyFRtkazle8bLzSpIQG9yJDjqM9IFM+2RTdbNvgHqhfAUge2kjloCI6obeKVnRlDH
BjWhVRPZguGE9k/c39kYsaIA/92AlHxLDLx/oB5H6WHUPe4Q23ny/X5fD/10mKb4fhgcseNF/9m5
ORQBc9BWvYmSL/LzT5ozci+K1jzgTSLUWL/nucIFlocmhwjYrS3eSb0+9iwmJr6We7WcXSamF9Hi
6EQskD+M06OVCCyk5JEB43V2Y+rMm35ymBIGXk3blC+Q41d10zdY8QeyKcucwHdSl1aBw3m6iMin
VP4HY754q6Mb2xq1u+clyPd9SaTi5EjYeSVuI6ALMEOsAARdjAoLSb8yY2vH7EmG0+yxPeXx6aZS
xQp66Vz52bccEP79MmDc2Fj/vfA6uu6bgQut3SIfFfhlsMAu/lJBmPBmopjm55WRq0M+CYptsyQ3
K/Ay+pbOfDcHdov+AOMJNqyw9fqA4nqdaB5d/4qwFD0PpiNRnc5qLnm9RDm8IvauaasaI5K78ecc
685TKg4oi+q+H0/SiUDsNQe/1Nyd1tZo5qHqHTRUSSKxunPj19/GAD1wM4/9HaOVfKfFE93jbjJP
QVykG9fbJQ96R8okRqw1t9w4VemSwwMUYyNMQ9sg0PhFRwj3VQzpbwlZW1XowY+zCeaxNUuUbOjJ
khGzd1uMK5uQtLUagcc4eBvpbAZm9IM2J6AM3RbHVtphX43F3gr8Ay1I874ZWPuVRmwosOXphH6h
Z26uIVnkxTpZtYGAQsd6g5+Zpp5b0KHXPBGCihCIbOmEWqXmHJtJf6WL8IGM8YdLKvHOHGIylN2Y
w3G7ImrB2PQO5zfJaTIhVHFbBo2/8YAGrYO0VIdWEgNew+fFJ68d3cDk+DlYwzaNOsa9RmffKxJ4
ILziNhbBRF2G5+uYxtzebmSwDrcmYwFgFNByR81U7W9S4G50QadUeMuqWOUnH9lkBXhn10zXVAsI
cvAwJ+qWJq8m0BtEa+6zBabdrsTJ4NBRNbU49bMXX25f9jSWv/79U+suD+W/PrQWxbOn+65rOmCP
FyrMXx5a1Rj46ec2uspoDMJgiINjtPgVSPKTe902X+tW7DWN7KLB+czmYLq3GXVrJkDfdG6+6/QK
tbLIN5peUAWbowxTszK3SW6OJwEldKXNV22S2WHsXA13jP+oOcX07pecHX1mhNdaeOU6DfR0ZyMe
TxspNnBPoZg4bbAO/HYI7VKM903FWmZ57bydkUufzLgPVsJVEdqv+YebosfpnHzG0jdvOmndDyOj
Ss8/jXS7Fravt9I6W786zK4oorlpbqu/BrTgZo+5DjGSnGTtGC+72pCW3l0yMRKyFBXezgOl1aS9
tv33F97+DSTOagHTjbMNUjUd66Hz22pRznT1DdDS18Kduw12ovHc1Kye3+x+ji7lGMw78PXIsplo
KWCqgZaAf0v7U+0Y9nqymRAhn2RQrG2w408oMumR93n9qke6cxzoS6xbewiIRsCZxFQDHYmxmPgZ
CaQJTkMqg7uoiou1z5KxZmbn7ZG+cSZwBrymk5U/G7oDW8x/B6dPBM2QYBQ2o/LkYj/z2c6fujiS
4Yyuk2m9fqfZMvobGKER/Maiu10kb4mHNk0vMMGt//Z0kgbRzrZyrtSI7Jiozx5S41HOen9ok4GM
VBl9c80sX7sD02K9n0eOK7B2msGw78TAUkesZrnLZc94kWbMekJ9Gbo2TRLCH5tNmQdG2GXG0Y2D
+V4PStSfkWBCVpbuHRr34ZB3jFub7K3qaVtX8pSI4aR7dbWVdQKVyvQJf437becK5t7S+zElYsnx
nOZnL6D9NFrBXW3pxxnIx2kgCdiofQQ7+tJipGJEjiDGEEHZdC5sFrk8HfSjlsqtpqPJroLKRshS
4mLSq3QlI9WjcEV/gmowi9PkmwapdU+HeMCxdUp7ezvR+bpHDhiH/ZTYz7qBdM7KZ/coZA2Xop1Y
SA5xnA5gzwTnK7R5KzAkameOW1vTu3UjDW0d1EhfUJp+Ax1BJc9ZZzOq0lm1pGavcDnGeyVcI0Q7
bByrO9NABUy2vLbXKJouBFEyJgjaNtSYNEMkAsWB8zuUlUsoZdFf01nf0mz1Vk3XuOe5itCaozs4
BU76rbcky4ZEg1rlP8xx7L77ObOhDktc40T+XlATIpbxLjRVfw706kZR0l+LihAZrbMyeuzTtx0I
UfyFXlkDyKc5p7X2UCjDf2gbrd36SVFtbOT/ZSHPtoPfQ9fcA8mi68qrjEMRY5zGCWpmnnZAgXyn
A754tXIgq+6UTo9pwxzaTUC5TfqbgPH2osZF4NBKpEmgaHVbM9aw6hlMDqXcdhoG4sz3Ll39IkyR
PTQNpxwoc1sEQiOZwaw8sdgtreKjHMGJNEN/VHa6kCbVL89gGIfcGD1F2uoEGtNxtNJDkmrJqfHj
altL0sNv/+nHwHlF9mlVorqD8fNZ8kpx7DUl9XcAdy/nstuFeaJaoumquifLmsQ2mRTCzA68JJIi
/Z6L6/8N2IzF7Pc9BsYnx1HDd5xbw+a3E6lfGsgC8qG5Oi7FAQLlLKyd3jtIOipnNqXr7N58Q6X9
4OUaGC5QEsiScW+osdlN2GgYarhUFJzuRstpmUPa/SaNLpooH20zK5/J6nbNbn7UTWwHqcUcF1uE
CRZH2kwWXWuFjqLcVWb93GW+gySUffu2zlpth3S2kOouiZBdxnGvHvw8+jn4w1UvrOCZWdm24jaf
B7ioKxMZIGIb9GvsmWj1AQmtzcGHqhRhSaM705NMaRRbqRZoEZG9+8ioE+Z+7swCHiFQVt621VCo
aMTRnqOmilFkNfiz3KbkB8flg9NbR21KI45OAQrCMu7fvRroW5bPz67RDJsihnbWjCYZFzXIDPwt
s1YlL9bcNPscSQRz9TF7FtGTGyx/W5+1+zHyC8i3jDr7NDBXTcTqRpLk42AI/T4K9DkUunXKIheH
s08iFZXim3QNfDeTmZ/chjp/SABoxZOebYLe+xSwGq5xj7xFJml8BKwG4rzal4GljsZSzsQkI9C5
CbywHsZm5VAyXTui8Dp6CDssKB3Ruexc2ODurJwD3WjMVPOp1myLYtghOUIS4onoDB+ZoEB4fetE
z7qdnzBt7zqtPEsoVo6ltNd0ADBSRrW+ayeDNc4lnbmn6Kgq0zmW5jMW6+boQMhZRQQ3o7vOgL66
JGdYJEvNQi1SZywnUZn6YqVc/PpJ03QYnPp8XyANJv4he0sy2DcNkuKwQEO9KmMDFkIRcIZlkDhk
7oTUJF34Wp/KKYynyu3yHdCM+JDWpQR1Azi66iBQqUZ8GvYDO26E+Q7hfdTxRsYGHsW8SuE8B9ER
Ull+Tv30UJEE+wJ46wcNG+O+Wf6ra4JjEM/XhpCfQ0Ez8xnScL6JAfriunoV6BIepC6ZqyYWCGQc
YtBw9BJ0rfC5hUF+9RdxaV5x/Lbzr6hVP9zGdx+zV9PSYshcat4ii8ys6jHVfqZd4q876CPHpACO
EXvoGKHI+KGhV/6LPRdiRxcRK2CGSj6He8YYyX3VpEC00bFXokV0wwimt5Ww/0JbAA01i/SZ4V+9
7sYyu4ud8qWG0Ad0otRRUz4P1uJEq6z03R/EvmnvmfRVpzl2/G1XoZu0Mv84CbPdet3UIVIC+4Eg
6gy6MH1UcXfnaAT+QisvWV7r6TWPeOwojqDRzt+aceLhyYcyFA4++YlV/AT2Id/b5Xs9CuTsZBns
zcw5EdJXXTzS8OBnjcWlttunvkPjWgSNtq0cEq9RQePUimhPok+mJtPkdCCd5a1MsTv61FDr3g+A
ipVK52kZkKyaRvJNGF6zVmrwLplT03Nof9KnMM9JXAcYidOcCIFk3gZe4e7swYY6nhrbNO78Z4ZZ
jnWlWoFgOhsnfBkvWdTBlY/3Rda1+2ZSGW0wRxzdeqIM5PyEacKO9kLz5dZo4xbXq4Hpq8Yw6VQb
vQMHV+DVg3fdRpcRbtrKHsriDqBTF/YYHg52LpgqOynmLYMhVkl8JKsOXJ2uUU9xVRT3pj+NO2uY
DmDqyO1byubJ+d4VdXvH4f1pjiZA4RMj2xK02DkFwBhM2IKzzwKC6FYvfP1kYg+ZNdSyDCGBjFYM
It0Jx7Rq5jMWUOyudWMxirYpZnUDBJJhvXsluCop3xGXmHtdkDoQGBQJuPXddZ566mxkzcdMs3ij
WwLaiK+uzBACLlpw4WVpD5neq3NRj/B7SuurIL0Lcq4xvdlT+RC3DB7tumFNIw76muO5CYJXI5Al
OA45h/C89dWY9HKP5cr75075f3UgZOq2z3Hx/59Md/+9nYrv5c+/joT+/KY/R0Ke8weBO57ugrnW
6dAsrdU/p0Je8AdFAxhWh9kPLGrOT38OhazgD4+Tk+H5pm9hY1jI/X8OhSzvD9/3OFW5DscGnVnS
/2oo9BsSlZ+vu/R0fVrpQWC6vyNZSx3vhUhyMnqwBoU9DedVb5OB6jF1nDSxJgo2DwlndtYNMhTk
XCoiPAZWhN8gM5/cn0EiTnaJiB9Izt/Qeo3fmLnLL+dZnq87Jh/TJ5DjX89GuPYSkNruRNx8T6Sz
jVdqYFlzOvUA2XIxtrewDL0drqLFeE/LyGUg/pf7+f/qff92il1+CT/gbtD2ZoBn/o7g7hypY2tM
xv0E7GunD5O+amrSX6eai+JFzzXwDRFbZ+buv35kFfYSZ0Ahpb3pOb9iESlU+eyXjI/MrGP476eg
Z/Xio+g+bK2meyT5nel9Fuu/+8Wd//mrM3jEgWsR3sfn+D0vhshhPx2mJVHC8vBs9G+DtxCzLGtf
LNDsbKTo8EV69Oh1MsBpHUANq8GdaWXzKQl1Qd1EF/x2rWc8Tis94+DIyIK8NXsPtQEAhhIvg6E/
j2bSHtLABZgSvXORrH0muqNX8mPwET52eCjpzFLEjk2+i/UeBlJvcm5q/HSPcahazXtU13jBRzSl
upVBQagyC3NLPm/9+mralknTyMi37mxD/MgU5C2E/XT4QksnagoRvl9iKk7bDZUASKUIbAJ82q1k
mrBupwgInFPiZqmf4li7aGPMlG9BKxSCaDOzlAB0HJ+GP3leLR8ePROm7aL+4CBM/8tpQm8Qu0xw
EOxm2sQOJEK3TzBTOcuVXP5264qVm13qAE1UN8O0yrS4wzvSOmASogkxUHysPWtjaDoEBen6G6v4
FpcehqmE5MICvchqMOOvIK5A5opBMA3A0kViFB5C+1vlY2dplgc8MrEhFCloTgj1wxrPx4dKQWcK
HEFu/VkseASqiDxEcUKt5zzw7RPHBbbs5ua6JX5qnBf1nFXP2zR7tfu4CVOPaWsw8VZV1snLTMgP
cw3BLqE6lZC9/MzdlQGwtojD81p+GJKix39g41px4Jt2nYLyEKCWcWoD6XpHOYks+JdLm55HCdgv
iAOaE1QLt7dUG/QvLeOH0K9GqfkR+85zQ4d/5XuKyjz7cMrkXJd+qAX5Rwtqwmqo9yIRPPeWIVcN
9oHaIyKuhT8wMae4OXWnNj4qyqNU4iQYrextdPKP258Ig9tEG2A7OvYTYFuJopWxylwA8ctnE0IK
erBkaFexC0eiVPLFXugTdGhfgXFuFuXjdiiHfW6XVUgGBtI9rp1X81ovqTReHZ/GrHgx4US5mgMT
g2wmODcBDd0WpYdPBoxpSo6hHNM5QreINNYtZ1x0+c05MngQS3BsynCbsLNja12U+p2V4dpTFZ68
ofbD2yeIU1w+VTk92QpeSxzwpGYt+7U+pBdUhzniIOxJ7rC3WxTwmXpWM+pazWiYgXHrqhxClix3
BgmKq1aT+VU16yQCKKcl3l2pVB9GbovvqNdXvlVfJIewDSqyMHCie2hIrHo+syA7bzZ9tTwYA+Dc
ABUAQFBYfjl94NBR83s2TAqtrVlyLhwe5jTwV3Lk78eMR+YGDKiDbQtYZxhggRrmgtwkA0Gbsn6Y
hpmummnKt8Rev7TYO1g5fsV9C4uh0CCKKQXp1IFwrTnGOmGQYOlVvcnQdSFK5emFF4eYLRUvnVCA
Uwq+UZRQOWjVhI0MuKU+CvvbMl7pjlxJYeZb3SbfpAPax+gOdgj5EyAtQy+JifJbNpommFDZR+ZD
rL3auv/ZOyTjFYwBW4CLSQsqE6WiE/SvvcHK5mfW0i7i3tQ9z0cVFB/TjMlco92Nsq2BK8Of8JKo
NAuI++MHJG4dr5YzkG7YP1rBFpFzhNgwj1v1U92yVPM647P2gDBmHduvnfNq3+5I37EwK5Vs5lH7
BejxSkeO5ESy4nz0jWu69mKd7n1mZARY8enKaKbLic9rLPjXE5XvhIjCBJE1Zp7sq6pvj6nLc9xx
UepKEM3UhmP1gt7v5xJTNCvU0Dg9NrcfRJXC58RKupjqGx52zOPpq/SbBytje7k9JuwNJiKO+Dpj
U8cAx6tBJY/w+HumkkPVxN9uj8isWM0KnWjEyoeelOirdI63Plk7Ky+9Jorf0KvLj6BgUKaM/Mvk
jBbWcmHDZOO4MuAYrwcDM6QDzH5InY2Mc2M1LjfQckFLtGFeBQ9RPgxrm6DxFUBM1OrITsQUdob5
GWOrJ8uDnKXl2b91SUu7QDZacUF9Hbff3PVY7u03WRgju0J0d3swo4nNO43zL/KjdGIUS1gUqE6q
Wf7oUoi9gdmG9Lyebk+RFbCs2PH83UryBw6eyLXYJXST29ksD7jMsdvYszhNeP/XPcPslYtGx+9n
naWEZxt4OQZGt/owi8XfGcN1HNz3klvHHIrMlGWJBqMdChqYK30qiW93fH4H/qwW9SGPG6afXrBu
sgIOXUpLW8GBFSzFcwHmJOCa0rvkHxqaGszhK90G2nIVDLo+fxBW+VGzreLzQzc0INFEoLFyhFYz
MiMUI6IFs9KJM2OR532HsL2FZg7dPIb2kDWQq7T5wbBLAFRZ9tPGO4zdsHmRXFsExGBcae9vmiU5
szPjU8XWh50oJNsOW8vIuBoYT3jbsWkH5CEayl9ZAs7Z4S4WFbAZR1hbO3JeBj59OPji41YHaCPP
/aizTXJP6IiYrPflGbhUT4IRc0prBDbLpgLnnBde5l953b/jhLkIR1s7VXeaMNkgulgoa/lXOT6b
VQUksok+tJGHawKHwhp9go2BjsfmvQ8gDIHuB+zJQkZD4K6EF5ZQtYTLNbP0+PuQtvvbB0HthHhq
WhcauxD6JGsFi/GzWo9pAHhhWTlnxTVNTXOhGQ6rWnJx/1mCGBynhwa/aMA6hlSYUstvw6l2g42X
PdRWtHNNi8YArzmqlKehm18D9zDyQuexDZ2wBO+PVBzpB4XsSKLsEDTon5KQySjD2yWuvI+0TcVA
KXLy+9Y6T432k0PJwNvJq9Jj99+h1jjWNgiT3h7f4oLww3pZVo2ELTavuTr46j4CXD2rxuIbzbO7
YE+tZGY941rIHmFDLSIWHyPK1ppH8hk+UMoqfoUMfOLoDevbK2vSxY0zVM0dcjQ8HPxjtjf9jH2U
3K7NQkq0g2C47zvrztF+MRPGhtWP+3xu/HCIllJ3rc9xQYcTvBYNlNdKFV+ez9YKA0rhg9cExcYX
542tUwdJ2LIFT6WJfnvvTbNYLe1EMF75mkp52s1LHT/aciu64rnWihmlKR+ypN2Z9BOOGlZlzYFD
CE1r200YAgTXM09YQBnagP/J44cKd//KhFNA70F8yr6/mg3+mIZxbUgP+lhnzhvCcH+w5rPZv8tl
Ycc8cEz9ilbO2E+7Xr3mveXCw/6KCl6dmbkPwI/+yCtIb9PsHjoKvVVUJF/+8vPFkAer3Fu5ulKb
whWXvi0+sqy81JgMR9LtzCh4qLLbPlpdOnIs9x7zH9vNP2jO+WFZsQ9p+CpERhBPVunmBqLKcUJ1
otsjKTMGz6pcmhKyokTMq4/b4xcMNogNDYM1EbLMVMUcb3gp771lUb3Vc9UoLrcyKDXfGWREaFJ4
wjDKP99qkNsinkk2VyPTHyOr49tyg7onbz/QxOJ1Jgmzly9BK9jhkDExM/efwWpexlJ+ZDWnGnM3
eON5pI1cgw6aKTNumj6hE9gd0da81b6eCwQs0tjDLQ2oHDV4DThuz3rAZDwtvvSa32opuAuZvwcc
b8BTUEK6eoRMOf1KjfwjiZYxBub+JoKjmMk1Ey4saRd/jqAcMa8DcsM6kMl6NeYIcJcSdV6W/xlW
bNyAcGM/otpAuj96xjs4ao4WWDAS6XzQsMJxN7lPRZA/wlaRlADFhychF0Gcg0HH2d3AQuU/0wV/
HlHH0ChzQTE5H7fdcdY4uJpufxYqPTSU4Bwo0g6w08W2i49UUtVU3ozpFzjbUsUXInqGVk4xyGcf
FROseLjg4mM/EYiFQVYSXZN9USVyDGHfgzMLhZsPRHAkfyevTnQ+KAKaUyuBai7Ff5w6383yV5+y
SMyVeywL85LvcMD/uj37nqvSXRqlpEEvf6NIQwgc0frG6ih7+YTxGU3Nsr/kM0VL+m2pF1C9Phc+
h+4h5Zmx4POI5dr4ar5PNQz+UIR+VN1H3rBh3m4zYO0c/gR3Mp63rQOXhc4bo6OTSlh7mr78wOoK
n8nMdqlVe9C5g2UQ9YnZ0MCFwWKdfS1HpJCeCgvak5pZ7W7P8bIPN7a91yd+LYHMSeTiMij/pIzH
SYcg4WeUSJPZ/6LU/LAxBYGltrbCgWNkQTUYBowz7XLOVQlCg6WvypHvkGrjVUHdu1PdqdZFel/X
+VGruRF2BSQL8CUKhubdSp2XTve/J0Fw9orqAiyGqsGQCmxM8bN0gBbCRMq3MLlYYpr/Iuw8liNH
tiT6QxNm0GKbWpFMkkm5gRWritBaBICvnxOoftZP2LxZdDVFMiUQuHGv+/HhBru7YlGSw94CEMBp
r6ldSlwqfItczxKPP21tUHcrw0WHhAmYrNYUHjFFpeoBAFAytqU9wtLVwz+bzjLcOTlMkGKmINSr
+DW1g3e4/5ferPCmCUoLwwleHC6Q6IYAw7QpF8k5KFaM9eJ9DSNIIR/20Lou2P/7jRbA6Kl10HdR
aD4Umf89BDBzUzKakhSstf9llDV4joGzpg9h9w0aI7i+uHCxJs2NSqyds6MRSsTBDXq5wHbKVVyM
ZGrq0w+t4UNSx7nrYiIdEmAXiEOg0XTPnIzlyfbj6tS5cE0pmEsMTSW2WK3IwWCPs1tuEi+beB2E
t6Rm0pzktciiUtsOuaec7s69E4Oo/PufisLzpEF4oPo3EBcyGog3LA38UIZrC3rkoYwBrFj18GKq
h16eRGBQrBwa9bfLD/sA2j0ym3gLaKI6ZUP8UA+hs9MU4WmgEDu5NoKK0HT7TTpPJFb2CsG7/KPB
t4sxlP+h8i4/+nMTb2H6Ghks5OWngjSSlAMiZgcMRCOtx3++m+Umf994+Xb5ZyHpjni8/9zL8u3y
i79/5i/3/PcP/77N//mzf7tXwsPpVNGp+evl5cuLxLUj0tXfj7M8vdYlnr3rkFEtv1j+CbTshJa3
pGsomhYvHs8W+72V//Ob4v8qfSBhZlljwdbKVYTimpxU8E/JVm/MYl43Q8gHMsigPaeeWZyW70PX
eewrr94Fel6c/ACWocxGjFOAfLXos8dkueO9lKeghy43IkqCyk34Se9aoEYcjzAUnrd9Wn64/MMo
LNqYYSJWdmiKE10wcIMBUqC2Hd1TCB/ttHzFcuoyjtPWBtr7g623TOQDWKZTaJyQzhkMv/gnwPRm
TP6wEw47zLapf6aUvlXAhuMYDj4I0J7dF3JNB+7CFroWyAAtQYdo8wI1tiK5kDlonOJQ+sOBKdy8
J0UyXcdWVaxARb5kwvF/oUIn6uXUAEXdhGRsgUNV+VAV0icnB6qfxHdDyVb+CAIC/L4WpDinMJ0G
gapBRLXzzZXVRfdAtmmmFNgSeSNPnKsmJz0JzDOecvqJtyQdHquhdFdI3u+FB0qiaPz7QCvBU71g
+j/JrBNrM+gTFjT0pS2U7YPpid0korvUkZe4hdSZuc7PNkivlWk5MOUwJnXDzJYmo93JxHpN+B91
eBA+jFr8aPbhdRbYikUJyaw3nnsvTc8yi/EQ1R60eNP7bUzWT69wrbWoBSRAmf/yWwZQbd39rPP9
MA7oTerMokKs9mXcXe2kv2+x6rAGwgmBhbQaHRbeGsBS1VvekTHBHZ53BmCA9ApTjhvZ/8r0aXiC
OWhuCVOFdZG72zriKTscEB4hc2WgE+FjS3MNBRBDkdIW5IznOIBcembuAe2RviLWKD3kpIugGsU+
5rkpvR0X3U4TPY2541C0pNZZsxkETlmO2taCYxqRrLWW3rPdIa318+ndiAaYVwO275oKNPbQdM6+
SdZZaNHzzaf7Icfb5iYTsci1vgNgmpD/AGrNCz/qegB3BRYIanBJ0os5AQ5oNgi/VwhSCQExh0/d
agBQ0MWV/rMR04aW1MeGhA+RpfJSdaa3JdcO/mhRHyqTObei5a6roPvFM2C/ogf+PjWrM5pGwssc
diNxALNJRpAVp72lRSdyUVRwe0OMgk94dpwe5zDubolvlPfp7BKHjNYTy38BxYZ+nLYGV7AdtM4+
+rW7MYcO0mhb/WRreAgr49NSbMGUSqyopYaJNIXAxKx6SBoeitBD2qnRLgr1c4RZ536gd80BpHB6
GgLxOt4ZePttB8i2LK2d3XakRNj6pwcPBhiS9aDJYFe0ouO4J8upM+Ur3q8rbYQXJ/D2vcli4UT1
FSfDHSPZWxDQEmm8gHoVPqaQ00202hcbV1oqTnLuRfmmR4Qg+m5/rSDl2z4S+MyqiFiIYb4hJf2C
rnTQpU9syGTigUTY5AKzIooOd2vXSHsTjkd2Kl+0hr6iObkbMF6KzOFgKO6deytK+h1ZxeY9o1Yu
xtXeQ1eA/Yh1JiZfZRSPbZ7+0PuKhmwbctiCBHT0eyAXsH0c2lWhgzMfgD6X5mHAKui+TaObPRjM
zVV3rnDm9liX9e8coO+g9ryzMV3Sgi5CPo9biID1KkHWArDMuTZmxUQZE+RkRLeuyjGwj1jZe9V7
9PUHOQx3UwJKfWbhxo/fAO4GEFCCKbQTD4MOtqGgYv4s53jbo35pB2s901s4Rii2g1TTLkWWRHeG
nI7JKGLgsulVdinxE0KHfeBEzfnRHBCsi5jdWQKMEIj5VYNAQQWTZdtucl7Rs7+MxdoL2L2U7bCF
lr7uDPnKvPlKJYeQ1XGUxGRaIaOd4/ZHMN/ZeXIjmn3PUneLJUL5md5fGby5DPfWrm28IUJfR7V9
6ByT+LPyRLQfZDfhr2wKkrQM4Sqb9XNFIhG5GatgOoBA3uWMCpKAPWLOrC+K0e9Xw83yyPw23KsW
sMVJuYh59viYtdFP0xoQLpX3EwkzXo9ajCq+VkFPerZJdVhyXraXNbWK1f9MopHeRF0aa0wrl762
v/CvMQ2jw0hrnUmJwFq2ZUp2P7fGHVKkG/bjzyI3HphtkTDfHYMh//KZENrqkIaRsrsMHsqxrjS3
og02Mgy4SueXriq5Wn7osGNGV1zjqnnwLPMuqtMb8Bu2dGV5l6DDHYwv8qrZI9XNodD0Vxkaj64D
twa2n22GJDU4do3Vn7IcOcz92NYAGELmAMrSSbAd73nelId4Nt71sbrqWXhBKf1gOPQPbJdG+1wa
J8gSmzjLH10tuzQhtRoxGhjTw4RkkFkvEgpy2lRWMm/azH0y2XOtBs7LbAY1REpD0jSvQjPPOf2I
wrJe1Uej7gphwKFmZcPrz+J9l3jvFlE17NirVdwMH4Hn/Bxr99ZuYFCwJo8uypt43Y/Vx8Q5JOd5
i9LPDqIvu3UOPhTeIMMsmpMvpmfuMZydUyXyk6/3Gz3NIKtZ8o4e/AoKy86jBY5c/SjGz3Eayo2J
wDTz6i1knY01hj/opzxNT1OYsWfUQILS8bQCK1xlQ7iPZv9J5EwoWJaAs2Q1W1VYmuQLSN54mHmv
Tuw+tl7+o5jDU0daF02dDNqujQiCHMSZZpL40bKSdQmdJUshOmedUCom93emsPcobEY0gUK5+vF0
4MtKn0Z7+k1P7I1SZVNX1U+4TR5ctXXB5WpN/wC3go4BOj+PULfGDA6u30KshkPl6AhKyad4nGhw
uNKO2GHLA6pMcpngeq9xJ16RWWj4ieGplajbA8S1dEdsNPf1QfebE+B+0q/O6PTcbZHdU1eHm8lB
emHHwWc91r+VcMPpWn/d6MRBafq2xpQNv0c7QIRhNSg6NWWqNqBMv9q0/nJarvqFxUGopYxYbZrK
1YVEm61Ol9uLpk1Uupexld/RUMEGBPzT2kawAoXINsoOP6TgWJP4/Alcpq/pQ3kSQ7jJPXveaH3X
rHugZCjH6qNwkxdzYn9U58Y+Hy22FxEBbIJsR2Q2GawQ0z2j4atAsT/R4X50BLEHScaF3hnp0RrI
5a1JngB2P00USarzkgLn12kosx2M3HU59fKQCO2cjKm1Z/X7qevBqx2KeN9Vwwcw6nBHf2lcNWP/
WTJAjUY+0vgKdf1DGwu56gqu6dVEaBgcRFtBeizw5WX5NhgcIzLJ33qfxmmKf3NHDiayStptXFzv
oFdwzMv+Y4qiXa/h9HBLdJmIDtnMxuIlzMh0Rgf0IgZM+3H0kmsdOGzEZtNMSlMn+3Ni2HvpGOsc
bHMa0DdxYdIywou3TMvilTUP375PX2VjM+tCrh7datu/yhypGT05M/2yZupraj3HpSs15eyF0zx+
TNCIElt5sIzqY+gfiOWwPf2rnpm88t+ELoJ6HY8YEqFGgukfnjWm7yuPhFkdniIzXrpidUGogm3R
hgVnLdOt+jOPa7fx1+9iiEEW5X1DKgxXOYbPeMs5QDQewuHu1b3FJTvxSt8P0Y9mEJt//CmBp6xG
iEXUTXxmVyNSQh4OHdlB3QXZAOA48Ky7BGZxd1Ty6lvDLDaAIOb5qu43rNHO8X9144DHANvurgI9
ZSXkWY1m8TqnBIykN6/Eb0Jjjt6ZX2CZ4oKEiHlT8bUpku3ytfod/1XEZPkcOSYGseXnFKk6WSBN
QsNC+5LA+sXKBIek/l8x3mVXgRxn3wgORgiCPn+//AoiuvpanY4+j5UU/l0ztAqCbLVnw3pgHVrr
dOyGTvtWTwzUQcqIkjZvLB/JRKQ3N+w6/kJPzj7fDrlPC6fgxNnjHl2pW6jHq6LqFJXFRj1Xu62z
7ZwHn2bsH9SDV02/rdQLYHBtpuORWTKs4I26O/W81MMK9XLI5FheO/dR2/uQ3Zb668jTHhom2XpO
x4SbNjJYq7dHvTz1Fv7jpfpKso8VNqRvVs9sJrBtxgzWytHasn7vyLha4XVatUzAJlxK6mt1G7KS
6Jx8aWxbrJJuBjdFEL3cnPjxPUbpdcDdpX6w8oxuTZJKRYeijtyd+lHIr8vWO6ibVF28mbGzTFrD
lTb7qe4K8sRK2Zwcmu5AML5kWVzVXarbgIDL5gd1C/WcivJ3dP+PJxXyQ/WEwxLWEw/FQ9zJIWGl
nrdJqy8Pp+4OPPaBuzEbaMvJ9EQWI+QpqhdiTYvykjfvWqnyV4riOho0FptwPnUmU70iIQqkJwd1
MJh0hGb8Ter4zeSsSiS41hmW0D4KNdKcsgkwGROaqku+udzexMjhmtv1jkCcW5gQTKfl2qFnYm4Q
eRw5CbK+jl60VnAoelF3lwQBDLrE+q78FkwE02yQbfGuSIOVI22AtY2OPCS51OGPhIaeMng9slv4
yiFwMXB3HxYZhFVzoA75PRdJmmVqKGLVN/wOcBdzt9007VSykW+LYzEfIiMn6Ccsnku4VcHsodbp
dPZNUtJuyE5tOTyq/3Kf5O5KycSUFKxFNGQk7bwbdirjaj1zEVmTnvGtAeDZEY4MhhT0mT29dUEz
MKmhRa2REnmYqdhsE7mB2bgovZMPQH3e2qmx7LFhwGrIoPATyeNzGlIPwWbhTDWYNpkT1wwLnpbQ
ji6xHcA0uGA1ia5WFLqUkNBYu0LttrS7UUhyyzIGoblp8vwi1LxSVxMYGnYZdiLmMQoaKqz44DfQ
cOmxcnjTFJ7y6QpLOVuhBL4LMwpbR43MNATP67ZIf1oNfogyZPdoSJ5/8bv0oOo0ZvaBfgLnd0fF
xHD/KBsdSScDJIP4zrWGCL6r3opKB/ptpckG5NwKIN9u1hm0AOYv11avPVcZPW2GaZ8wtRlC1oRh
qCEFhK74UJvsdZbhJLXzoXDpHRQknJEOSwHeYV4DRs8kFuB04tNUAcKzN50S9fA4gPjH1V812rnx
aUZMMlZUX4aZtlHCYvYgExzzkqe5KK9KpGKKJoT+D9fg2NIpDehl62oMLXV0b1n5HOIc4ETlQPdc
iKp94Wwb3be31hj0u5ydzOTCgipahn6E2LRUWMyde3XIV8J12I/byc6uL85kk5+BanbVDx75ZdSN
wvMOhT3BMaFaYqxiP2juyS/F6xyMP2NvhpXoJ7vloesR/YWTing7GkUERi0sjqD70H/Va+QMiEiA
ONz/Yiuo9pUuOkZOVmRuSg5WFHfJHMtNGxIqhP+F3pfzmo0eATqSxmmf2bvBp26Z44egLIn0mfhL
N7GBE1JRoQi7mUqZIVmj4S90I04ZpWTYF3ZNFjSt5kjCDjSm4IR3LttI4g0gE27iNzsoiWOku+GM
OAALwGh7Of6k4iyxiU7koRSgx9p5FYzGu6YznIhkdmEfaOMQmtNdL4urGZU/mXcD7UAUuI2s6tQH
9RXe1EV3km8vu/MxZKMyAEQzCbrO6lwIeo5tQQIwWhfYxw5rAInBK2NgE6Fr3cXXj7jwje0Yod7K
cUg5StL3Z5yqBoqLSioveT4Ueet2jiHHm3c69b6bIRHpJOURyNIECdkxp20T+REMLTU9thyYxoyg
znj2T72XrNW4aBkaNBmqGcqPz5SCCW48EwP1nWaVV3u2n3IUhAx7GNxwAveVcd/15qudsIErxF5j
5JgO5WVwalDP405LHGY+sk934OxJSyd8tSt3KYJwrHR0RIbNPKOLI02aYTcPIplEE3H1llXlJxDI
5zRCB6RUXlw6qB4Zls1dQXeIEzh3OMzILtiRrPpbzc8WYc48sA7zoGfbRDdBr/gunALmtOzRrCjd
ePGFvQddJLXPHUP6b+YAfDVJPw09v5oqW6Lwow8hSePAvU82TOLusNRwPo/bqOu1Dbw9tsuz31/A
RdyP2vgWhe1HpNpA9oCSJyYuANQFGhlEKDcdlMmq4BU2Y0UUVmSmJPsQueWECCv9MP6FQIx0r0QH
GUeLTIQOJ0KPJsJp5IEYUbh2NeEZiOx3lW1cSMN6mhl90zrkAHEGXkSsPiQrKCgj8mZb1iUxU6X5
XLV+fWLIRpYLeFZHR+mBLwWPjmPBf7c/E8f4WfXtl5YwQzZnaoACc1488BH4BI/W4VoHPL6MGes8
OkWBASO+H4g9AvG7DtMGHqyndFpqzER6Nb7s3tu5zKRyhnNN2L6mo79XkTXrxmWm7XbfReLd/oin
ZPujqL6FfIzLY2EBQ4XtsF1GfiqWYDb0k6Zkna1SeqaRC9YRbENUDQhqlPs5CItPNbFz1JB9ZHiz
nab4Ww0FHa96bQ35nCpPt9pvDBNHL41ggtAq55Hj5qlo4LYIi8JVzc5AvWIr8t8bOb/LkQWoTJh9
1n7EIqxXgD+yZP/fdcHmv7I8mIVquqM7bExMrjwmuvN/VVU3BicaGtjugKNIfdjLUJTJr6cSVrmC
Ps+IQw95SxvRAp6BIxrMGqd60vMmFYKpu5JHaR0L38iFXWmV6pijoWzKq1BKRjekLAp897h8ZweY
8Qo0cLwn9SkifMuIOueOGAF1NTklWc/+bWAcSdQe2oe+PrEBfZoJW/5/BNH2f8rJ/7xsyEw6r91X
b8zPH09xEbbAlv4HGRcI5aTuDmzTDpDf78dZv/NdxKOCSzNc1Lu0+i6nEbI5rtNV7enmintCcwEo
feOwk0MVQLlSor+blMyHqGeWuJQo38n9ga+UAmz2v7wat8fg7Xqbd2+5itJgA8YqzmSnmUcjyp+H
JuBEQIIciPhblU2ROk5TJUXGTpv9pbVXAoeioBUU1NOVKutDNqzYaoXLHZj4SCuBgNTktUXn6ncd
zw+NyKz/500zwU/9s3t+OVp4oYbpeLbPcPff3jTP9cCUCbM9iNhEAFcFt5kZpatKomWWOzbPncFY
bBFTLvIIpi7H0qIdpy4tbFgubuk7rEHiZSjEfVgbu0Ucs8iawHNy+XSmkm0cAbFdyzvncAhFWvRI
m/Tjj5rNMl/w3TMkZoukxA2hJL4vbR67YeSiGh2bkixUmtLqDPzvJ4v7n8eMabNo4MLwUDL+hwWB
HOEUZkgIKEBrjR1pkyLwwrUbcZkgu5H5FlSHRUyvfJmImePzItITJh9lTBjVPlFq8mAKHmxAQGbt
bln8DrhBCSkcjm2FxHIpGMZ6ehxRGpTqohJa+efk8c4Uvn8rspwH1Gm39FBGtVaAwZPMiLBOLtIh
OyHLh2Cp76wiwSuX7Va65Qk2NEqqZEThkY0HVysOCUBGpUNKpFWf7LY6Ol6NtlBd26xI9/d2bB1L
JcTywgEgB8CD3qR9FLMFB3eO+jP91AK0R+H0kiJNmN2WLER1dWVcVVGQg+RdCmUDFAg6bhpg1rFG
ibX5758IuMT/XMBI+MW0glHXNx1X+zdbiN0Ls8om2RySMmeFpFjddx6hnoaFZqeQ987smFgogXIV
NRk6Tg2gYoi+uSaDFNFWRhe+TEpTVymdVUHMceTnd54dOjDu+SMRF28NAW1+wfzqz6LU6kfL6Vct
cJqt0I0fmpx/uXH4ifZsJ9v4ZvjZt5eycOTimcYHF9TGYIaCqgx7lbZuS/cOP+/nnFfVliwePg/n
o1Y6TiugNySGiJiQKdvmrngJugjHWoVJ13fhMM7EH9SdtksHY+M1BX5PXdpnG7lrmpr5oWFMEnHX
lyEfT4E/wFC0C/0YSGMT5/VDS6/uYI5kAzOx0wOKGKhtML85LyXtxoykd5Y2zBvlp9Lgu7VDs5MF
TynDFjmb2aFAt81fasVvMmokVaQ5TfaNb3SHZ50cekySf5RUy+8NCjmzEY/aEH4XebYSibkqjPbX
UlCGeXV1YK2umgLS5uKzUMKtxrVJ1gEFxb44rOJ3N2mOfhm8sFJ+qq0pu2gTvzm9oSjr3qVvvwda
tUntHkkvAdKr2SdZKALRMlNx+YIaYS4hzM7lhxIGUfGvLRFRptnptwU1o87zs6FFoF0SNPSxSRU+
E4JchKBossOiVO2iH2XYfwlD3VfEHsJXQXFYIuw8H9luiu2QcqTMERM7qHdb8ju8TQxaqnHcG2HB
VAWIoFTF2WatocQgoLtp0XtZdPSgsBPYvejberXvKAZOOo0cqTXD+EOMhtSjieBGtDqUgM6KGDul
Gt3DgqdrtPm8Y/aE9t6qbr2Onr9uIfiqrTCV7BbUCRTL3nwkMvg9UKuQO/PgWle/xrXxvpzgUVNF
G7sYH6NkQAFQhRhgauNaJWNwgmhFaiiNh5CJXuw1b14or7YpWGzY96xsmext9uSeaCjlcsq/JS9R
d7WnsS6fqri8Tso30TFK7tge+y0X/4XtRwbuDb4foDxdXzcm7vRl242NEzG4TitgprzXlfyRTE8b
wfsxiuWlD3/Q6RdiOWyj6KzrDVcPZkaZ6YGeQuGfdGYMcwdZ3FwhkiiKd5nP29rDyAYQzzozGX/p
YcKee+RpNgQpKdP4mhjyOE2ePJSGT6PHzZ2VnIdghyGNlkWfPpXFwPUEOiOMpehqs7c8CmjAmyrQ
GAB6koiu+ctOJ+M5JZDPTIeLAFhLqPKt7twXL6pZjppcwxhAxylG76lFOTykqqO9VdCQ7WJrB4TK
gONkDlt26N4mxVjR99ne6QSZIE4PncUnvtIwO3aqFoO7Tgl7EGkWB7e1t4swqMPWM0EO4pPYjipH
HVXZCbt5vUtFAfw6djYNnu7VKOY7g645PFGBkIWM9hxA0mkGCRJhk95igbmKXq+4u4pIjjndz9aM
qzl5r6YasJxdk/Znt9+jwU9taDd4BXTzhCTNPLlu+9dXjA31NMhPwtAeZ90xdsjXDpVmGpvIMW+O
X84nv3uVdezQX0KKIqfaBg2pviQaMOvB35VROqJXBCdpuERXdnI81MEszrFL4k0zfy/fkP8rzstX
OOoYgjYWMttiSrZcx20EgN7djHj9YFkuqJ9+TkhfN9/i2k8vY0i2jjnD1iL1jtHUpJ3DtgT+pSNn
kfN96LoJfmMC++KsR26e1fk5E4VYl0NcrWkj2udoMK6I6Oz98iyXZ2G6LS/DbL/LAA1LUAJWRjLH
SMWbSP5jG7ouJeDV3Bv2RjhFR9zyzHfq9JIFib+2Yx4O+sm50LTuQLw8JxXDw62po+NtUQiewdjV
UNJMww6Pqds450oVIYFeoqcb23GP2eyRCLTuIG1vTz4m0w3qTgYt46tP5MkcT5vRMH6RUZ1uk95o
zlbdNecx0n/WiNN3+Vj256gae9AIOShbZ8ItDLvWtQqGOXQJz9IglT4JGRuyFj8HofcKxiXGZKch
Z4EwNOQO4fbsIU0zOcvp0e6m+6LldIl8/WoIthZ0TNAPijY5jM8hBu8T7v+ZJ9AT9UJjKND3iJyG
fasT1dFP3V7LHXbJdT23J1u4LZ0MTNKkkcZEEevXJSMdgX1yhIaN9hjnAj1CPe1ObAtTTCYgfnM+
EiNxN8t9hEh5DxJbBsj7LkZWGt3HihpmKI8KmzHc35RmRatDm2PxS1ucKGVJaEkkinXThrTV3eiw
WLjKrqMDnA7foYNeB8HaZVm1CuXNQF79K4ucFyufX5bqAkAPsVKjtQdS4pNy074PIWpHj3EfSu7s
0wN1k85jt9GUn8EuabQnVkeXZ7tIo7NxjPcRhqrJLneySb9A1Z8XeXZhZM7apZBmXNdwMmJak464
Rx+1W57lIphWLaI5yK9jtEHUeNIj/V63iENlqAKWjRDFuL0tdVIzcfmQQFqiBLlVFpDzAedjqeZ1
Gt5ru5gf1eVz0ZBjfkHV37D28yrI/kieZtDlCs/+KZU0WEN2Tpne3OY6/1R6WKU+d0wU6BibGCWO
gHKqzxgTZFCCyVRdcxmCsUQYu84IGaU2QZpTZpc2oLrsMCGaKXO4ql6TMHZK6Cuu+p7H6ZA+pySu
kClas7XiJ4tJZg4rbfW5aPuJke9iQMtuRo8gT+Ve7+Vt7uLhCPw6XcHHuGsyWe60drd4thaB8Nhg
I2g09qKk6SAjq3GWIaT8NqsQTUlLn5M8+mRVK0hzTPac3uF8TUrlQfWNwyhqUiiAqtgzs0rjyu4W
b4gjbzbK3TyLv4l151xlBNWLWzrSN3McvAPN9Dl4KFQ6CP/GVF9r1zoUk4PRxD4sG2hXqY371n1A
LfEg89bcDS0qrs5tjtnSTVN+QF8cVYigltG/yUMQMZAPV315AtS2IXHwOVMNzUq5a0RCP0YDtSGj
nqLFvNgGuil2+oBGyf/wQZ7Tq5zcIlgxCF0nWp3u6oAumjGeCB1PGcjgogqD30MkqYvVETFHJr1I
ykgyMCuSGxmqLs2WMWB/4g7Zm+t3+yRu3rGmHUPmK/iKU7nREomTiCfdHmFrUhGPVE/QR4a1g2HA
7OcZi27+2QqxazPxtjxASErlouM2CzArid3elGnHYn1gta3fVO259A8Ci0qktsONqs9Bez+njK4x
yVD75jRtkoRtfSTKS0w489qT7hNQsPtadHexiwo6aFA6t41/08IYUS3zW8fnrfO1CuNMcm8bDv1x
nprW2zeYKNE6HN80nZ6O4fJ2dJKPJ1Qk/2bihjrd57U2ub9obqHnl8oElgN+6RzntweOdjs4sX/p
lBU1VlakABBLJCzmdMsWUXAXvhvdeUP4S4R3JZ5zutUvmhl8V2JO0U2m+xL7zmZ0SWXGgnkl/E3t
O5OQ6ZHbra2hfMiYt7L6YHUZs20swi8d+vlKValcsLfO5H7Osv48lJP/QdjYt25gFlDnbadHjw5I
UwKNf6dBetRVAySn84uvVzumU/NroHNqquc4Uv9Wbp9sEn+Goih8lEMFu48cCNZpbqpjbhrIxRxL
Y6NxkIJTxw8seyOE3ESDibmxr629HSno4Zh8Lx0RD6VDCO537dII3FgM3Zcfi2haBYP+7KXeD+Dv
9/SgtqpeioZ+qw1eoLRWvAPK7VeGn4Vt4ZDsQd6385kYGwYUqqfVhnzQskw+/TH94YXR7yJyarrR
FU5qlcfjBqT16rspYiePSBx9YYtvYmIaakqKahPGcc8GR3nuWoGkcajdnTKtqP242pLYE9trajIe
JI3WNfqZqZzYKih/fWL+iNMJw6ByeCz7oyriqh1GFeYZSJDu4N8W49TiwNDVQVVP4qUwkCZhp14a
cEvf2lBVs9tiSukk7huACuhKQyy/FH656jNbskjXJidqSiPy0I86Nvs0+jMAWPw5Gj7HVYD6S3cH
pLRq12EZ5B60O6IOG8em7qWyH3Rh4X1+dPz7fu72eUnMuI725Bi3gEBbx2OKE2eneCLxs4hfesvh
w7DPiRUedQuYk9m62S5xHPZjCP8x6cKRnZ2nTqXLAU1nxtMNdL3Nn5NaZVP2oLJrgpVoEJ6zX8NP
5lScRMXBGndVhKRVix0XeufGgOT4xxGrxRNXosIHG4NcX2/XQACRPUh2e8tTsBJWXBnUH1ZESpc6
ucUIsXssuLqyIiU5m8XawrXv0qDVWoqDVJKVGkxXCKUIMHBd9LNfHM1Kc1cliYMhZo3TYhCV4cGy
e7ZG0GWea1E8LAPOZZNrkE9Yme6lFylzdrrvTV5+mJ0glX6+byUn6uK6DVzmlXYNX9r86v3x5ot2
3HQWBjUSRaFva5LKxPlVYoPYdbl7qQjsYaBGI7+aCHwugy+rjOg9aAZO3+CwYDqmXkx3hvWahba2
zgHO7JaOj63CnN3WKy70pk+uj/dgZAkFw/tdpgL9p0vmJRyCdZZdE0J4U4+qqVQWw8WzvDhPork+
sqLdfKv+WEZu08S1zuumj9nXL4k2Pw75nKyQwtMY8+HX6ITyEN/ysbStcIpyXY36LzeYH0Z027J0
b109vlpZsSV45SYDYpNLe++p/WtPqwLVGJ4txXUIiEvZ5srlpcbNTo1Zlie/7CeFBq9BChLQojKl
5ROXCM7hDxPF+ufKl1TNte2ZHjPNhI/+l78pNaedVZOaVBhIl9IXK+SllEl99Hs0dIpqpsq7umN5
Xk65XE1klqGGGhT1w5frECJdIt7dZ9NrZrF3J7TxZibX2NZ+FT3npRDRbnBYOf0c2oHqHBOys241
H9mHuiSDRvsSSYlUmXf5z0haJ+AbSZSjPFFwpy+BsJ+XSe/yGSK1YFaf0HSGgrluYBL1LrOJ1r0x
aOLKomqkUmNl6j3scuivj+NIOLYaxgtN/B6s4b0jLZh2GAOHNEw2cOXAIeKsEoSd8YaKhozb5bxY
egiCAQsjH+6Q/uR+0twnVTMj2iRJVk0ulgFWZ/8IvO558RL5WJtXAlGjPSftZvTCiUbi/BqNAkkD
ARoF9TC9R54rhDuM8GSsMWrk7lNaUDVpTpz1RLMvTcyOqmBpqo7zJVQHZNWzd1a1dG/CU2APehRN
cfU95e1l4dUzFt+WmikOBYoH1N4UQuPBVFc8D8knVu7squoxk+SqHHSN8gvChlC9L1Vp6ZSey7uc
RNabpO70Rho+i8VLf3FnUnnDVGMu2QquYilgZ7a+QX+erPBbzfpi4IxgSe6rIdkv92Wrqe5MDBjy
zfrGxv+7EFiiR+GePD759WIsztU6zqpP224PQHu/9IBGVCdLv3kMdQSnzCTU1AX9mbPWqPaY4Fa7
BO9hTRLhTo0wkZox8/L4WPLmir35vWVzO9f+C9YHBhf0MlDUG3dppmhdnEMkzcqdO0L9091yG5bT
1utwmChGjbLEOWPJ4e+F18VI6ykDvnLzuuJXRpMCF5O/x1tCmaHOTG/IPmkcaTP74GWl6Blo69O4
JXH5c0wM9Wa8LiMOKGkHr3Kep+il/21PpbMaLa49gXuPL+ezYEu98mldwGdgvFRk36ZbfMa5vMY+
udJaqC/zb8vd1Sba48U/KTwuqkbFlTNviwvxzsj+yTfbVePewg9QWuwb1MEK4hLhiepOqbKFGVm8
mf6Xu/NYjhzJsugXoQzC4QDGxmYRWpFJrTYwZpIJrTW+fo4js4rVPd2LmeW0WaNCJRmMgHj+3r3n
Nu1ucRWqei5SKAQrw/6qHIiLbMS2sh3hAbSMK4bayKdwa2qkbBZriStom0c+beOYvVYdWIx9TvYo
bklGLRF+TMNOYHYeSnGwguLnIhhAYs/MNG83gxW0m7e6Vvm7LNSiuaNACeQbXpiD+sg4073o3rRT
y5lIeWtFk92EDtWxGn6rs15cdlvU/sQDV4G1Gsb0Q/Ugh44acnFwc/14CmDpQHJgv3YTrME6Xh9V
p8NAXXyis28fB0km/fInhP1I25uQ96oIJbrw+2WCkat9c3T9h4VrkWCz5hqJ+rcNDmSlvyWl3q0T
23zzJpZLKccVyUgS3c18N2oMzirIzDwPW4BlSGniVw0aTSIGxtMicJuzhICOblR3UyorVrws/jq+
Fq/EH9vZq17DSMxusRQrOKFu8tzFRxv+VJ+o+m2hVbMiU46OxiSUWfWkMwCoTM/KlW0nl5wO8mzn
sAJVm19nYWps8jr76NLoSlVOc0KJRm27SwG1Yu9j32Gs8qQbtGF8PKKZMRDqPD9XHQZch0aHVIWE
bQoDfsd8Xs4ZjfKlxzGCpgT/5Aofy9mvxx1t8S1vl4Uew/Rftngqm7FzWDq79HINCEs1cO1VMc7T
mmojwVLBajeApAv5gjYR4x3lcMjq9lNn4KGBMVmbPSeS7CfSUZq7vnPsDI9+CiswoQy3dttv0JLF
eECSGTVG/0MSYat29+WcmMQRv66Ld8s8ROq4/lOHkRIl2FJm6qGLlN/+4RZYILrsEgvIyK6b+ydm
muuh0iTpiNp2QRa4kb1jHXW9oAoMZYoPJ7q8hY1ZKqOGXI4fUI0YOGjzrrI0s7b1HFxU7SUc5qFl
MF+PQ+Kvm6hGxec8TnBRkXE/Ls2EpY8BejBACWTeL3CMOp1Q2yYNak/8QH3CaZRcGNbQlnMCfAuU
nz1n5mJD2E6wax5mwaU7SXBmZW6HXePnJAAgJRrW08q270Mm4Ktcmw9jyz6Q51zYda83dgUQfoV5
yZziijwxGCRyeneHz8Wl7lcJ8hKPz7yjV+OySCUl6hLi1HVVljmhkOXeG8wKOmD0s2VFRBu+XKc9
B1Hh04YMOQ9ZfsXlOmoZKpxCo2OOlm/U9J0YDnQQlLvjUD61nJJVZyUr6McY5aFiZeR4iP4QD/9c
FtDt3NxbVvfUD6NYm3w/SZJG+4WxRBb3i8bUduiszTiMIctzxLcDCwxHJp9JCUU31SkBQbcKR0l9
VQgP6rLXKcrezZBTBNO5fj3MOuc6JFumgzhDw6QTVVtRIuQaUnmOfH1CUiduM6X4SIf+uqrNWfGB
r4WLBosoFBpjSjxVBhTvNkclzdltz6UlmKQgeJfuW0WXdKN7ZEEqyUUrXVaednCRFClrKLHolGZI
wbqJNgfXS+7kOYQu6iR9zl7gCQOfrKEA1Q4/b4ztDUcowq5EbhfxUCjR0k0By9PG5+gXafoy2gBz
mWk1Rv8eEzjdRbxlp36zTAayJJzRyeBKrmZiC3knkgxAKpsfqgntpyZ0gKAUlHzVFVXJ8wJXiZLq
Siv6e3XdJFDIpXHfnSFUYSNXS/iY6ZBjcJg3Qfqj6J6XU+hyPsvjt0iyKLBKtJTiOfWivR/RHwD4
Xa3Gur5ymL3uWOa/aaG9NbLyNqw+e7d7Lyvm6m7Md5aalGwRqrr16GDAtJJLI5Q4iRPNggqhGC9X
0Pzov76p1V0eeAc3Glbkgd1buaTJE+yr+WL2ocIDgCV20C/vCLo+a5q/z4zk+wLlyDTOcJlqTeMh
WNVK9BH47oPXUoH5FhWYy+lcdb8coACLpmOYw9PgRi8oDmnujaulzVky6lnjJ9x7pKAdFjDUovQa
qhWJtRX9PPYBNfxLJCJaEgU+kTxRGfmdvxJV8rmAhWzJFcUrrA1X4OcuFp9xkz4qgJG6bOpFjEmj
AD5aNFeIKD+WcR1qv/3UlM+zSx0EdYeIWroSUYcYTWmG+ha1JXjYj1AdfHVbPGDRPC4DYMNhYkeD
ZiU87wYW4DdYyHQU1aDKDtC8t/69KpjHkfKebC/0qcpu1juKYEV1mCmJXyeyK5l45nrOtc+lOWwS
SQzWpqc9RaKCBG9W2HzvRoMSPq9dNNYKrtMH6GSYz2Eq6nY94rf1spMyGO2J2JXrrDEKNYi/60LU
s+rTZ+dG18MAMmvLC23Ci9Iq4V44LLXfsnYrtOso87czUSPsJZGNZ8TB/1UjfESYbQFoQqIb7UeR
7IGOPhsmp2TUpt9DJakNjXrrNSYjUuoQq3bvXNa0p6gvn1vDrYgSANol22u0ZgjhFUpMrdJGhUTC
7wdePXpVPd8+S0EHaDQ/VXu9aB4ageZ6Wd60ijS2jFG7zvywRZ5vOvsjtUcchQonoVY2qjsacQWE
2ko05aiimliypTztKPuskoIIpCFx736bOv0qLGakAhbrM2FXJ2idnEZz510dEHGGNM3EV6Oq6EUA
lzRUWs4cvVbf4poFRab+0FBVAG33TTvIOsu3/uhCCTGa24XflcxcriN3h27eZQVowu5j3LqVSMOb
wgo5ln2NrEGM0yYjq3UJ/Nkw5YPqjs+F85Fr9bsiWqk1I4OPRzwtZONUN4opUkT2ZabpQROZmnEU
TE+9e7ClL7gI8WFyJud0x3nlhvTlh4V9mKq372mXUdf0bZXgIW4UjQ6SSLb3LWS6zZkm5vvSZTFG
zhwh0SCNXj8W9PkxnkbIACM40HyE05yUvOX+zlXHZFH4FgMURDAstaw0f0r1Zaq+SCjVwnM5cmdF
11NrsKX3RI/iZFG9pCL7Yan+qfqU3XK+ykr35JSM62b5IxsqbDJIdHUyLhXzyBEfZjTeqq/HsmWy
CxlvcrpnGEDks/o2NJpMzGwqh/qQ71RUd1j4uKAzxlNPE9DFhSBnYasqK/UxLxWxaqcv6+vR4aBf
aEXq1RN0ONTilMzLCrAFr4DzODlP6kShruB4jpIW8l43xogkyhgom6Z8m3S2LW1rZ6yHWTW84Ut+
tRtOvFotKbjh1PBJzKrUdlX7HtblNzniV1Mqz7lDcV1X7t1yJQFMnIE70inlme/HJZUIu+irBFiY
zdlJ+AHMNk5R3VWSd6/qXLNc+21/vrYQHm3RiYppp1BsHXKclRlEP304GCtbj85GCdswysuXtrif
LPthIUipolda81tKciwOPIUfJKN4DoLn9lpvwtdSsz7KW7FLRGFv6pIvVFUVy8VGc3GDTtMOSaRL
YDkxJnyr5nUDLAHCck9K3HDEJvUNif5TM3jjCnf9Qz7chRmTZCwRD5VpWgwSY05dydtS32q50NaZ
v4oa+7Goq+FXN47MjJTqHWejSdbRIiP6/woiRrFpIk379yDi83vevDd/xxD//ie/McSe+MMGY+vY
umsL4ZkGOr8/wyl18w/dFqYuXRCcQtjWXxxiof+hq/85kqwnj2d4D39yiOUfHo54w9WVNNCQIIr/
6z9/jP8RfBa/qbrNP93/e8KcQYzcPwoNdX4BsRauZUjbck0pVVDK39SZld+6aRyM8mz4PujLVMcQ
0ekXpx3G0+zOnBsiAKRTuTemrurPUZdWJ9GMnNgc20Xq7rghi+iooBEdpcflsUS9ZrnVR+hKv+4W
Jhr2tkbHqP5p7r9FviiPSDryk6H4J8stS92qu8469vg2/3r467nlsXQhj3w93RYNOCMrOddE5s7r
0GVvjkSwtXFzZVr02meFAWUdv2OlHWeb2j/RE5L8uKis3V9clCYC2mcCdwSwxdBCImWoPT2lf6s/
5ME4HgxBKH1IWk7KSXIrpVS1S8XknwiDCwSsg9vVmGAzWz8tm4YZD+TO9JkwBGwe1shYUOfzZu21
WT5HNebQWlfbGwonY6bocvl9TIz/8e5YWm9zE+jbZh6/OSlNVjskpzidu6u0ke3JACZYSqPZM5Ud
T8sm5eqNQT1DjSBa9A5EWzqe7a1jE1jOstFmg5bNctPWu/KQ8jej62s2fh/1TB//fBvLe8HA//td
LXd5H+2u0YdbrwTVUyk+ztdmeawtmInBADnkMbo7GrgrWwF5Yhv/TpFWRyxGjO62QsMVabkudYdU
coNlo1sUY1SSrAyxpbVZie2/TbUdQUH3I2e7UzHaqBj0XWTUI4wfB11liIsm7E++H4EOwSq56WYL
z/kcod+ye4wLXnNh5NmdIkiFg2MVhxGoaO+dvIpeuWXEJD10lrOyCqKTdQSHSL/mE4kstIQjB62M
p59ECRSjqLycUIhInAbDxrlRGd9BN15iFw6Nj2Pr18bscJXpLi4K9VBUAItyu/AqLlKXpmWMVmfZ
+NGft4rJ7o9GeufP4tmZJo3yGmfNDJ6aPqF0j5Y8pl5HwgzOo5xL4cGLu63nM3RECjpBHO6a00Cs
N8Ukgxls6s0pBHm1bU3vp1dlmJCiIEVghAKk/PVqAsHpyS6vFM3n2Lz62Nwb3Tr0sWBmqHe3ooNi
gxtA3xJN+EOjO8ouWo8b8js7VBTtcKqkMZw6IEAbTJXMe4g5Y8Kruufq45BgsGcCk4D1LB+DnRAS
oJclER782V9/ez4YfB6+E+4Z3UAiHtB3tIqbVKvNcqtTxya0SY+5urrp24j5u9w+dM46s3rvKAiV
qPsq3GnZBUu3T8noeuuhQaRRQeXaQLOjEpv0nH6fQmxoQ8OQrGqVdcje0Mt9kGM8sYs58uTUvYLp
TOSSE6QW5pWKp8eqOu5G088OTTvoJ1IF5pNM941eySOZTuVpdvqS/bfHqmYGWNrdqaGVbae0y0dB
IlleFUqPDCebbvYqikMFJ7UHNKkI1IyhPjH60xR/WKxadbfMRmM7ZcE7rAilryF9z8QuttPG4Hsw
sYMyd563aSujA4KJQ9KjOWtssBZar0RSEDQMPr8TotDqFFnm71vLY+5g9Ey04h/L0e9WTX2qqoSz
wYyblIk4zixMFwTM2joqL4KuMS+z9sBG12/duopXv95SgsK5As+ynIOWhxzPwmeuGTX+CdoVwJYs
tUlchelaJYIia52XTXFwyH+355yvc9kXft0kbXdddLInih2Ck1ove3lkbRPLb6HE3JAtaR47c6Y4
wakgNq3N4tpMvPEUB/11CKaYGpoMyiQwiGBxbzyjNLfLRykU+1GY5wGuLY14WC3m7ZyREVMkE+eX
0NvoaU319tc5Lw/18yhk/Ou87IYQz30WcyunjvID7SDi5oLhVouIdQnBG4iyvIrAva3LqBPUUxHj
RseZWKMV2BbmKEAMSAawHddM/OWwJ6uoO2kQ0E7LLYvF1xqq+iHrPDpwBV8HeWb1iVwa9gp11ze7
j0ovum0YwmmBkaACPEJOe471OSWWsS2iLEVToifnEm4QB5wdKENHnFZUcurmsnG+bplNvMWGGuKp
LZg6SayK4RSVGMssGJCpKI5YE7LzrKfZecL5fO4GWbJsBJWVtUTZyRzlYE626mmEKXT0M4zbgTqh
tEDiT5W+nq3MO+k6Z1gmoHIHFfQubzpGeVaBStS9zdGRQzpFXo+w62TFTXF0aGF7proWLI9NsjQ3
XgoPJRs4zzeuM+0Jjjs6uQ72GHYRodUc8Xu46NDpBucYyfSqx5h1GIZxhoLGKGSKaQf4wt/EzYS6
C2j81k3IcDXRrgHC2Fe86hyXJgwklLEV8xLP3CAChDcRFBq9B/VNZTWhcMutZRNSCO0tZzwJb521
87Bvgu5uZO0bS3GNyIncpUotqdvWSk9es4HCgndTbXK3jHdWmT91IimY11P2pKq+WTa5uuWWWXy0
6bLR+KCB8esJT3JagNSSftbj8C3DKHoxAQivwzZYJyZigKY27uICMyfQVvqHyQqRE2OGtH+OgoL1
JsWbhYptPWidBZpYp79gbN3JuSdf3Ngbg6VvmgmEmY8xZhyeUhvXry9BdyXD85Skzdbu/AtaHabp
Yb11PXVI46A3QktD9149Z718AEWTrEKtmfeAL77bjGCaksODg5EOQXQF2ThVBiSGosLcp2SOob/0
njIjurTDPB2kZTFNt342prwuptk+shbcjj3MgdaI5qfaA10SiH6HQ9nnBF09SUDT6ESfnHbMrjNq
PGvSwCYTMY4xA/3F7Fw3iX7RowLTbBC+kZLEKoh0XYv6iUhcpp9Rnh1iZ+430BpzVTEe0koNnJyW
rMIx3RRNoa4D7yUDeAzJlX1smeWsiSUyDiBEzZsKySGQ8xO/2QkJvfMj5s12q64+HpeWuadl6o9g
1oQnd0iFOgbsfQNaagiZumUPEZYwFB4qGWkeDRZtDYM8/adExrjyUu1Hq1ty16cVTOBY0oqVk4Kh
AdSTH0bPfyOvfTAMlZDTAXQJSiyfeU963kyR4Y2z3GZwkpBT7oO+4aAzgvNYHn3mFwxPZL6KdGaD
jfUyTUAy+zBD6wdbaXRLHN5pcJ7Gt8ouwrNpYwuYooFzWlNA03G+mY1FpMMw8fF6/juZRCfR4sJB
wwt5JcOsY91IXDN3ieJfmFZa7rrMOVrupPT5Onw1ukASyU05xlejZDbuUzjs6OrhU8YkYlYVOudp
TjF4V9EKj8mRq+ouhxK0LnJp7dJRbMLZAVga5q99oe2iKOaSx3o8d2oDyD/CmYw2+kZo/ZvbtYJE
ZP1psLHu0K8bCCU/gO98TaaM+YAtiLrEoN1cSROAgCD4dUtA03DVkQmQdz021MlY6Zbb7ozZe01d
8Dse77R/6ILbREbnUEJP40xHimFYmyuLySp66HVaNvphJj1qFaHhaS0jWRek8CIK4uXjCI3HjiDZ
8P8hJiZzqsl8Q2I5x86jhHK1Kef4wvSdkpQ8yE2p4e8gTBThfH87BWG8cSY6IbWJZN32Ppqg5kQo
aOUIrDR72l76XtNH5kXDgaDSb31ceBzFUNTTTLhrjUFG6xCrUnYjll8Pp7lh0z/D6sFQC25N4N8E
Q7GKBzzaWX9fZPaHppX70uAP1xt3Z6XxNvCK52DMvyMm4W0PbreGigI/li9mZTrh98KhP+H03auh
i/S70cr3ntS4geUybPnupfYA5UjHJrssj3dTAFrL8FI8TRlCNwptj5zUU1lJ1kyTWq4xHo13jJRq
llh26fu75QVfm+VFX3fz5V8WqrRcHvynp/+Pj2EkvfK0MhqncN1aVEeBWtVAJixYs/kVq2V1f9lE
f91a7g6IaX8/zeBP7kzPuar9vD4lM8XecquVenkMMJPVibzSMtYMy8PLJlOv+nrp12PLLSkbqrd/
+/TXj4kL+/cvm+6Tns/m6wfpaNeOU8jYRL2rrxf+7Rd8/RwiC1W5CJ+a1fFff0BB5bxn+HWcY8iC
c1k9x+oaR/YeUFK/iXBl0SkDVgbfdHlw2Xy95uuxYlLw1K/7//QapyfRNNfa11TGWOXUz//afL02
WRYMX/eX14TqLX09lndlPGMBVUuLf/nOOs+K1kwxx98vWv5p6urQRIf4lgA3awaD7dwYOHbgB1Bo
9wzV/7aRqupaHiNfA3Wg386baKm1+lK1Ub6e/3X/Xz+Hdvn3T1lenyjZXDuiTnfI5aEm591Jght6
vSDtRS2F0zxOhm/LzVk4LCrGSkNe1FIb4pw+Lbe+NlFA4vvXXb3qCXFz6sPXQ8utnFCWtWyIu03+
8R8s//5fPcYRw9D768d/vYZgrNuyLGY0zZZxCrOeTZ1/ajKbmBYT2vH/u/OIHpnQsH/feTwWw/s/
9B1//YM/+476HwaXYkO4Atv1Xz1HT/4hhYkNHS004VrSxuP5O/tMWH9QiBuuIywXGIAraBT+7jnS
jsTv6dkurUpXkIAm/1c9R+Cz/6PnaNnCkoR7eTp+eIvO5997jlPWojh1IvdUWckz0NxVWzNibfD7
dBUsRtiGT645RRdXay5NNDe4ZGwGkZP5jlQG42Y1pXu/hAcTz/2ldN9CUgqPEGqbJHqMQP51Zfpz
mrroALTxY3TeWoQ+ZwEoo5t67eAkkflAetV2LF3rXOoEHPeTft0Nj36tJ8cM4fSuG9IHEyvsLazO
C3rQE1MuTjJBFJH5rbGEy33vBGb0HpkoPIvWsVBH4zKq3UtQI6eq+/FolwnMtI6MDtsX7S6oYSMW
Diwiw4mOeQL3J03lM2Z2/RuNUXOV0rEqIaNf2w5FnCQqyC+FdVvl8tORKYTgsP+M7BY6VW1fqP3G
o3CbRwwRgBDTZsmXDlk+YngXYjp0Q/sKWIaBY8dyfDDDtU2muZ8b42NCMQFyF31ql323PKnSvw9o
YqfbkUzNo9G1R9dKq7WTAXv3uRjviVo5GW1P0ADDVWaUztGtypRRlZJml9+GGS2WiJEMjBEWfKxe
jDzPdenMG3cwzVVRTvO5Tiz0LkcqvM3IzGc/2gfAc83WisKtl5SAUVg4SI3UUpQh+tZBm4IYPb8W
fWfsR3SBY52/ibp5ROKAnsQXe+Kxsr3h2x9VnnXrJpXNiUoSKo45gbDoHdSSQyKPRXLTNrV56qQ1
bI35roN6CEZpGwNiXmHYivdp5JytcGsSHrFmdQPHr+1R4gnx07Lys+UP7ZlR4SUeNe8C43Mnn5I2
D/azN16lSAnxQYXfxcA5szZpE/aJ8tXZJEAX2S63o/EQFZ+AWPBqBXqyg9IGLyXuXnMWAptonmi5
ML83CPo9mqZxHio9PzZOkG5jq1ZJTkSnz4y3dhGy6L5nalnYlKjCHJAP+B+GjIaDxeiUUzKSuoTL
h1oztWDQnFs77wMwyCxG7MCGFyn7t1wnUy8V7VWCU/fsE4hsFUN7zLTiaDuBd55NCVZj5TJ0fC6m
b7hUg1sZH2iybYywLk4kvGr7ylBFmPtia9Z8ViamXjP9Y2aWtzjzLYWY7i+x8VPUY3oVap2/tWmp
rGuN5mpDo5AEsfpM7zBHqaWPm7jWzxkYxSNgtHzTttFzJ6G7igTJeohH9KIXP7SxqREuZK/B1A4r
x01njJ5WiMdmTSllX4MBUkvUeBNElc9eN71adL/3KQ2gtWZreHeEw6ENnY/gmDjUj5mrb7pe3Oep
yGH1ZigpEfwSNCyRajPItSfE+8JtnZ0BzNRLgOC1U4MtqK12AHC/54hk9oRzBHh20mBPgvxLy2jR
d/rrgNTT9fQWpZG3g1EFX9G9qwdOXMYEPZXB5MoEWABiG5Cgz14T528ol6LDwBxmFWbWhqScdKsX
DLnN+afwdfSD2Zls9S3ydFTptv7pyuAocewC7S79jT9VhzHOfvC+YSknzrEs0OrmNPa2WDBZsxXF
ebZn7JAT7VvIRPs2eh2lhfSu0bZNpsAZs7sddeCKnLRXcmpRxKcFy4VWgbGaclrf1YVgBY0ZaWPL
MbnW7oJKqTdzsMJl+k00Qw96Q/7owxDrkBEH9JeqfGd3zJqnpDOPlB6kNKcQ9EnrI5ei33oqOkUM
wT5vWWtl5ADipXMPsfgmvRpPSmJAkSoCkAY+izLI4Tu69T6dkJdyrpMdF6pqncW0PBFzoFCZL42J
5CyFGbfVpg8UhyQmoPehHxvsMoH/Y5L1mxzZf8TIX4ljGCH47DxnnzQU032S1/OxbjOiYzDkRsV0
8SJGEV2U/yhG78LKKLlO0PXTn221jd77ISLgYwTz+FD0rJREXXg43Ezy502C1jrtE2caoXgjcdDF
qBOUO3wmzuBBjvLwi0RW8MQ1F1hVdDPXXrTBWVJv4mm6xHHIOSnPvgupPWq6fzaGZoOTaaZWRJDT
av0zboUteYbr2qAfktYGJkrPJEy5Ce69rL+r+tzezaNVgyi3k23fVdYObomzQk59P/nKeEeewsZp
dICZ6OOeJstFZYhxbN1A1twMNN9WgNGnvd+I7Fp32hz5S2lvRUMaVOCQ21iI+cZP6pbUbqyYfsPu
Y2N8Yf063SRGVrCz1xwb8QwUGNmFHzjeyUWgD38AGOlY2vhHiBTDXQSrS4BZ2eNfPOAmJ4ihO2oT
wg5kOPMGmz2Q1RCHh9fE7Yk0JVQdNvN3WcL/k5m5wQuEGm7gmuCOAOzxZ7kqGUzrq0ddxytCfn2I
Ew5VVzOh+ul0kz3cBBLTznxu9WzQM+qL9BreJSdfv92R1X0VdaBcZSDOVl2TyW42jBU4TOyxiL8x
19pLkNpzSRqlqTUbmMTJmfC7YGvSjVeZeFJrje3okVbBlZ1O7JDvRTmiGi9pV7gGCvR4kFyR53Yt
i/A20iG/N0T8JVpVnZ02O3gA/1ZjBArRrR0PByXqkFSLUAgb7Ll0DI6gozdplNFMwNuG8HzAlG66
V10pzEN9r0Wldggti5ZKFDwwXFG+EjIApQ9cfAhHYi3obbg0Cwn7Ni62X5FHHsf2FQJDwVe/q0pt
VAomFmw97biksLdyqHv1LrNvTUQZ4CUYyKp9EKTavRuFwVFvUTNpGuxxwsvSS9dM+6kKAoAXk74G
sEt7X63HMbtmJzdN4+6eAR/YotI8BDOhy2vw8yRBBhMTGYVE88nWXtWixBlWux9my1isJyyB6MbT
8uhySzQTw2bcbTh3823a9Pejms2AwAakWThEqXgaCGUTPKwdxsk6Yzc7QbZ4i3HQreK8HxGGWKua
k9hBb/UDw9DptGzmtDO2oCzeWR0228Duf2izWuNTGwDazNS3TeYeuiqW/Jk9dwemUvQSjXIjQoZt
TuSNlKJJDp7WLfcwdphcYHJCp5I4XAcSG4aNxgxaD7Rpa7Tt95YaHH9DgSZDvUmoujWHI3YTzNbi
NHbkW459otMReqwzufODRj8FWv3oJ22CF4FVp6vm6mRKX2LSJ/bLvaB0L+bca7tYDYEmNZBfbplq
MLTc+tpkgpKrhHvaqQnUsmn+ujWZlnaMAsX+oOnlMvMtvDvL12OQAH5y7DmfANozMC0n8TqPZUBA
DWavlvp1Z4jyZnm7jF7dfZgEB3pcxQkN1++NNbQxwsm/7ssgdLaBL59HtVwXqjfel0GaH3x12BM3
269q1jJcW2uUL3Ve7xvVBRB9zWPLzUbw8SbKRbvsb7rxbPQGg2c1W+qx1E3r5WZqNwn4KLLKlq91
yRNx7S5AO7RslwcMGBmz1FHrmONroOJp2D/p86hbX5slImYJixHM9KSJyXqeB/CdajJo9XABbbVZ
7tZT8qmXTUVo8Z8PJSUYVBjh1Flqnrh8FvbysSyfVWPauIUjf2c+5HU7n8DNiRPjYqSoMwAxlLTh
edkQpx6eG/cncUq4sYaCrBZdkDYUsEYp8gqURQ81nmLn4KMyPn1tvDoZ0B84cPq8+ZFsQe1UopRF
W6z2uYjjs9LQValR87Jxe4ehoGw+U30emPgQrb4PG+eAUJ6RFfOtXxv36xbMNwyUsym2I82bNmRy
v2yUbpiJBNxxCkfOfV1TcVZX7VqUA0z4O1Ke64CxBap40NX1necM0255slcHu1UhssbEBkk5mBuc
Vyn+ZL3IKMjV2UOqU0Stfttyy5hcBl3L/b4NniJ3CHbLl7J8F8sX1ScMAmTu3DcIwxgcx5xyKunt
nMiQ++Wb+af9txnovZZNPK6/niDsEXKIdzS7itCaZUcGa86eJZDaH2oKAnf5QLiO//3z8sayZwQW
dwC28DN8/ZXLLYFi+vT1GKftHAx8eCS7bFP2NW4y3fpAZtCvwjEXB6c1bg1WxA589o1t1tTeloe8
YxavTRDAr+nltm3pv07Fo5Z3YB7c3MBxMTPPc/E98K24Dfq8dJhe6oToQhxJyPbzNOI67lmbGj3c
1dcGKAKhrEZ0bhB64DTsiJ2jsQaaX3eQCZqRfdeHLux276rCsU+E3E3NqGCthVzoRYcqwoB1Ycqj
aMRdgXCuEjuumFCkxWyiLKd4VyBlrKBXYw94Mv+BceIJW1KP8jRh5TdEz5n+FIcMdlO3fAn6/MV0
fLmOLQ4BI4uv6zBPD3iSbnUmUEUV74Yxu0QBGugMxRWlBarmhpUnXStO7U2z6xS4Qkcev4M+exj8
idLH6R8YGpbnoG6vWmtwD0EaPlbGRNo3hSp5wIBFksg5GjrXV8w2x851SP+18GJO442XwUOEpb6m
EXF2v5NFAxUc3v3UucOdjdlvmNz+1AhxldY/RnDC8x0xWBFZFYgfqyyBWjd+Z0FCxoSmXWtdkKxM
gK7Mx1ituyiBkWJXK+k7AT0H7CJufR8HNjPSm8lNPvwpmlflFHICTaH8dBQr2qRD2u+Si2uP7poh
4sGOyzuXsY9a6pl+DmNbIh0v2pvEyagTRgvnAkM3f8iuuqLqqPr6K3188h38Jm0gryaKjJapFb0O
MDlNvQmpmZmklI/Edm0NSwVcxdRVbhId57bINuO6Fcl7Y/cP+Jnfej6EOUS22A0Q5z1p39dpcnIz
/a5KGeNZk7Ut6/kHQe9y3cceg5ChuRW+w3hHMtJOPRORafTUjfgvevORdCN4Fx5spMz+rGurxlBY
ISUIsfE23U1W9tuw2BGnfCZZhegFoAVRm0PzJo1SSTDhcl+Ibd02NjE5XShgmUfONrYdPki9uctK
Ta6mgxnPqEXb6PtsJnexN1nrkT5+OokOjykmBH+xQZ7abDonooMshtmvF+OPvDOuwwzSW+0ofuWr
B/oFirChkk3so24lBfY39yZVEQJ6ej0kCKKpSfe17F6KIrvjXa4MBYkKjNjd5yELL6wWu5GkrM1E
ch6dko6JOit3BzaOxtcAWmpkxM/72+oHA3zDysIhu4uGemWJfloTgeKsmd/fQBt+QWeHlo8cdb9p
Xuog9FdDkxxbUzbrzGXoM9cBPIwx6c9mxEQpn7XXOk+AjIArOGjHjkUPbARn57uSxW3Vv+tmx8lP
67a2iUi1nTkdSGWbc9L2poP2uva1TZjUhDMzgt9paXSWufGAZxrcVkX4XBgj2YW7hbyiB/hTO7g1
aMvVWT+cu6aZsEIHSO6V+1m047oeEJ+7PUEZcf4zrexo3cvyhSk0MUVMKQrD+GwnxvRh0V+XlFgr
IqPRsSu6MjF4zjroq80gQpxL0d1Ejui5y3rSmPo9LHh6RKhHSH9gmuo42inGo3XRSdANdWj6waDH
N2WXTGuvtvaN7dx5YQ1ptDcZKqIBEukItWCSP6ksgq3VgZriGHXMwCAs9mlqolvWxfPFENGl8Ai3
12T30+q8au1VNCRq631E6rufa/01j+JiO8/i3DmmgeVFW40urMDO+hBp7WxnAni2jCdwY5F8hjAw
AtXEFHQ1+kyaxQwxSiCU8GJ+9n9zd167rWRbdP2iuqgcXisyU6SyXgqSjlQ5svLXexT7uvviwjbs
VwMNtUQdMdXmDmvNOWYN+Rz1QfmcJPPDraQaW2TKEIidKu3YwL6watAxDCkEzlDWgBeTTTEeql68
WunypYtKecRzWDiLQQhfl4OLtojGyAUauUlBi7QbNkM2RNsipizQwcANQ/MXJM+EX1zSnJuQ9G5q
JGjVNMmLtfoN3Yd6YFrDjM/V1KL2l7LH7MPVdRU1qzdiGD6SP9TvCEv6jfORvlzI8lm0P/EKh2/G
XxNnqyuUB7C1HQG0+SWJB8yCA5ktWiEeurY/A9v9wxJzuDGR+QXbe+I532Bg/7Ck47VY232WRp5o
IW7JT840UE0j2T4HnYb/lLIn64mMkG/mjeqVn655njlLGh8k4jeFbKLgRX88q5AzWgP4SthNlWk9
SANmS01glmFXm5CoTpJEp5rYshbhy+hbza1nOsmiTlpEm1zbTCtOejkONlFupF71I2m0LIi58fCX
892siQRRR8UdVDg3xwqHLrrjD8RHMNiGfgzo427E5ac1+cgXkuVbFegwhawKx+SpVd2ACIr6Obq5
focN9b0Sm9JZOtdqMCsMY3lWltsMkSik8Vkki6dMiFKXZEJlqpzVnpDHAWu6kOHDqESJ1C1Zv97S
2rBHM0s35B8pSjMeAJZ8xZZ2XPmCLmIH4q7VJ6IBSIBJM4NiKRNa1A8P4aA4BNBvxoSEYrmYSI4e
1KPCqE5Q3SzpOB9UZdRYvuTeJ92rILxsuuX7hFliTepeeGtIbkbU9kooedHdoNLBB48IpVA16Rox
9HOJVrYBdmH8Bib3VPXHW2nie6WT4OY9aZpDL3Nmwic0FQsVOB0nnNkRlCokD/MQTNIi7iiTlTZ5
3LUjaprlJq1+SRL5IS7m3s3V14z6NgRLxtT9i4F1qMnKcAO5/UllYhvd0Zgr2+hIZ0gpDtU0kxGY
aivCNPTmJGPxj36LKaz34aiKgbGyzm49Jt8GSJug5EeWOSeLewu0lqbb+VQ+psNX0u1DudEggRO1
YtSh5oSK8tySQIGegZ67kX1aRAPY9CLazZwP74s0fbFv8qQo/xAz4taz3LyEKaFCA/uWNrkoOc/n
Zox/phgoRjQdhMJUYWei1wrVT02byessa52D8nbBfu0kXf7Tq8a1akqixG6dqynpFx7kr4WKB7EZ
iOomlaNmz6gzTeEoJyREdBVBhFNfRZBJ+GzlWVlQIGD3LvQkBOYxLLMIluCMRJSS6VVp6Hy2DemG
2Fs7ydqGejX6cp4S8LCspaSxeCGgofJ6jBcUM5WtrgAoyzWQAVOp72Ko2IYUN15hppihCgsNZVLV
5y4HQ5K1gNUGqCRQlNihtFlziHULYXBRQ6gh/5xI3XIYSlcEx1Z3oWtxHYs6lv1eR9tQi9bnCLMo
hQXUYJmU1cXhIw72cC2Y99J8MJrTuFC0IPHgqciNlvPVjCMN9PGuwyGKhGtVfd5/FpsI/ed69Hq5
yy3bex2hSNJ+d//5ny9JHTNdaMz0QmnsplkiCgOJF+lFYvyX8veu+U3uZzY0snWcpH/JS8upvNAT
mXw2PP9WnN5lp/cvwzgupLaDGSXvvd+l4KJum0FFwyimoPuLd5NShlcjUt6ZBnLPae6HXdmVtKNL
cwEsmUBANKosoiIQRaiG6TrsxvULT+CwwCgJ7rdDaE1ldd4mhf5v9ajZr/6VWZMgpVUtekPiLdqO
zsj9RwPpIvzYGo7BWtq4K11jsSnqTc12JmqSdEu7CyhwSaru3XagrTWSu9bzny95JxJ+Ii+SLawH
e9UiAXYKlSsSeXZqSf6kjXLrayQpgxjgy11jvwxA3bGobsL14HwXRMerKvr+3T+3VeL40I0qbTND
oii/nsAjwkBBRqJ3+evnf24s2xgPd05WxSpWz5fOQwxSbwSNw9Ey1TGre7iaPbW0t2GGdsSVUiki
mEKGVp2mlNpSDbo53S0h5e/uevp6pfndv1P/1tiv/6KRzW6jWAgIbp2K0D5+MBUj3WmoyRj4PWmW
ooxqKdUJLmDDJu/AX8u7ev1uSJtoa9D5HG6mtAuB9UDBx6PsG212vt8GtZB/tv5WmlRsXb1OgbPs
fyRFmTy4luwmhFjCYQXwMGu+7j/cb1a7sttmXLFOLMXd/Uv793f/9SMb3puX1cTg3J+fAB6KoYyT
kxcMH1b568v95rnrwu1UXXqczgUmrxi3SJ7C5Yv5MV+f7P0ZZ2wSAGMrEvYqnqM6L9JOX7/cf7x/
0YFMuU17zWpW4iLnMuHyuD/+fzyJ9U3SQVsXpBvyPO6/mRkISciWOR4zzcPAqzbtGZ9rTT5AHXHm
wlwgvhbRitY1EO4mcavb6cTBC7chPQ4l3GBOVdpaPS2FBUyqoqQtDFSzb2F3kGSkVJOZfmZT/sUe
yMmVebSxROqYKZIfTSufK8JQwmxG61hhIlsysafTg090yXi7JoIu2OZzlhBoHg7JrfAkChW+MhOZ
xommA1EfZBAn3VaI3V/RnThvEnICYl9uoz1F35ZbtkSbPlfS8COs0mN9wFBHgC7vAqECdEoZuQPR
uSsfzxjER0EgL67RARD+f671ME3SAP4PWo/yT/JZ/pfc4/43/5Z7mOq/UFkoINMx5YsqMo2/JR+m
+S/REg1VFSVT0/761f+UfEj/MjQLyyX+NEldNR9/Sz4U418Gv4A7r1imJWuG+f8i+cCz9l+SDxxu
imRyd5amAOiT5f+Ch/cyPZIFBNF2xv6s9kGO7xocYlKcGXPw0C0R6GePaDedEk9PaZXQsKMJKxUX
CDCyqwDzBFEFrk6E6it0LN5oNICz42e8tZ/drRAYx/KXzvbGZV91aXVZ3Q1kFjcGuXJIbhMA0ma3
r9DHEzyOZjEt2GaMeiySnpR4SwXMBYj4bdtNbx2224OYLQgklWE/j9isTXKnsqKBb2eUaC2K6mDl
BIbHJN4Ns8V2oWK9QRd2BOcvu4JM95jNydcsk7skqCQL3oicKOEkkkXVXwUAa61Fm9kAOeGGHHbQ
pgCPUhTOv3I/2zEIplkzPiphiv25gHhWt/m+EbBLKWYTVNGIWzjEETtI1VG6eS2t+TpVyz8Y9N/T
nF1TIQJzW+rf4ZVkCp+jSL7v10AF8AEWNn/Ns9LCCOYVn6cLDa2piMA+ddLpuUrahrwkL7dGxQvp
jSHgKLbi8Mkm8yeD+tDIBlDNLBhK6SxGiPgbfQEkPTYvGslodQ3CI+/iYyhN3UlNIV32KGuTJH4g
viT35Er9itS4O8eqji0t0xvMw0wGj0UsRX5Cg4niQ81RkeTu1Vw4y6V1shBSX5r+N+3OlixHr+OE
NrwYSTFUDPmbfaaxGzknKQ3GOExiy0kt+gAV+BWlnewQ6aefIYBmKQ84SKmrZ/mInc6IHm55hzCg
E64CdAWnqbI/eoPVY1jWjqPGiTgV6FAnRnGt6EXbsSQR0ZWkCoXZkK6soVxIH6ggqKaiO9T5d1hZ
Ky21RiJE70waQcLfDOG2SUzhOSlDzypb5RLHec+lK2Y/maNyP1C1msqGZPGXaqowFOXztVOQcrM/
um1DQ7q5sl4f8N4BAKChLSjU3Kab5sraPO5ZV6JTaUkWopi59zpRfxyzqn5FGQmpyDVZ3dwaAoB/
9xQMTNuUqVZRSUxYtNHnrqmSrFSR/9gJyQt4ksfbQhpdOEXjVqYCKpAL5Miipm90a6aEmZWNz5kG
b+tKXxZ6tHsqgMF4OenahzGq0xNydIhxLetYJBPFixnB7AXRnWUBs8TIbrtqzoYJY2QqyWrpi6al
SWIcpCrzNdJ/yHoHrjGKRXxIxNtnsujUZGkhCtTYDav/wBh/JuWcRLsEImzW1VcBuvshby7GCBIn
S+PVn7ZaAQYxdQfjJ4vYBiJkdsNlkANJpRMidGDf8tjPbnMcWEvxLWQZ6ARhDsqp3chcb0/uY2Ya
+v2K1moY050ELQcllAH+gES4uZTq3jRTdNXHmbWz1x/IH40pLlecIKtO98fEGTvQFEvTvaVzs097
M97kiOh7c/nG76HiAtURsaHgKKe69seou/Ra/5OJEXtaGWAB5Fg2rRBzQoPOR6caUCMM9docyVk5
qByW7IEcPHuBzWR3B1m+nSJJdMtoPnX47twy03yxWDaZEUJcrZaMgFImIFWLTE8yF8ii6VFQkIbR
TI+9fOh3q4HYriVakEIBk50Sh8To2E7ltEnJCOD0pY/oVZpLXGJwGkzYSj2GhF5TjmrO1J5QMiZ4
KnaJob6KtfGurfSQCPT/KLzmcp/4UN5fBZVNi0YZBqkq25ElUy+CRX55p8zRW9bpuBeou4rsBM+x
Xj3FovUWj5PmldIAUVcezGBqm08iTU5DEo/ekFUv5lwbm9tABxZH1qYdkx+pqsaLZZEioC7mUzEI
oa9itn2saKxHIM0CpYoewgXvTkIVLNLJrpdatu8W87jUl5TREekjZ+/ohPxGUgKkX+6f665QL1ry
Y3YTIoA1sHnUGi8VJjJ71f5t4XR5W/Q3q06PlZhfhUm8dmLzR4WGgjq3QDEzmgfIzKib577bzdNZ
WtUYEnZbDByRI2OzoefCri/ug2hBL5bSlqjFE3kX9bmXjOcylpYjBAzMIHUsBErzjmcw2aeScFAy
tuCUmT4nFALBIsU/ylJNh9T4lZZodZBuS2FuXFNXtnMNHiuV+ouh5BXK/bMSpstVxfbjyFlIPlKP
Nq5PZ0xaK86BU3GQjNqZujbQEoPeupjnI9k9bMBvSMgilRIJ2pKI6G1ZEMWzTnKzMmmIaUAxu8Kq
gowh8x1gb32Gapnusjp7IWRkPFk1XOKajDutnuprMRGsQ58nUFVmAx3+i5lE2rFtygsaxhW7QhQ5
PrkKVItASV6sf2qrFA9thgRASQiDk/X+U2/1djezITYLOT02IYaT0JT7AAsEpbkyctIuvJHYqswO
CfXVnnP516KgIqN2+oIn3OtV62swIpJAGlMLoEDXPrgJUicJwBQ0fSdFrLeJtfzJhv4rnXvEiCun
runKec+kxGFCYR0v4j3lpMc5tSYCbAjPUHuWin5B/zF3zZOYscURCpRQGiLyWoIHM9GldOVyeWrA
QXo9sMS6YC2E/I9loBLBMkpPcQ3NxpqZzrrVQUNJlb6HoG+ntsiojlOqrlc54JIiZZqkXxnvdgDy
72igboh6Q3dnYIbx0tETLligm421SPMmU6IRc6bO7gteQJD2LKRRDD0378xzSS40vau3W4ssZ929
YyfOjtotdgv2T/vZEB+iGZAFQgM8cEM+b41B/gybG1IQozeO0SAiTb0JUgDh1HJEtfuDnmk6NMVI
BTQnMVHjlaRPuKvJwAEgNBl95VdS9ayrzccawLDJoNnQ4gL711nQfLv8MelaxWU2RE5jYpApXuOE
diHNdjxueI7iAfI9dkDm7HoSPFlYvpJbXDlSWp4AnALL0TrJkRL1Re4k2ZfxpNmULK32hZStUAjI
XcT92lFHl2pJ9c3OpM805F4fwbsjmPQ7HoGAyuz07BwFEqSRyK2Nghm+hmRQZ00AHhYI0SK9C313
YxPHcc7COIoEkRzvWY4cKwGq2FHxChGNLFIDZAUidtUP4jmfGj+vFFjnvd5vBw3/lV7i8OuRVEQC
e5BqQSStNOI5LZBYWo9J1glbJYFAB/jRU6mBAuXbF6lJZuqcrHl7A0R8+hvW/LIw0U9axUaJapmZ
m/4gSfSuhFT22ypFoEQGlGNMzbZrG3nbhWB8ivqUqeJHvIpdZnb5lM4pVqaqnsz7MNaaYBJEOkzl
I3rvyp9KE9W/AsxpZ8wIPSwZqL23msS9qYj/gIimxJ63tKD68ClR46cEbIo9D+iL8mitEZmI6SgG
xjF8SyyYd+OlVsE68P/xzd5vZI9NAaG9KiN8V8RC1HYa9HsElsdYlAxeL7GjylqKB75tjrRs7r8u
E8J9tF48Nz36C1YR+vvrd/+rH/9Xt9FWNBCFgga4/23eomSrC70mSO1/cy/3fxc2EsAzfepBdmI9
/Y9/rWUFYrF//ho5TOFi/wec8M9v/uPbf55UBE/Gbsw2d//5a0GQBYRU2NBFk83UX/f7f/sqpSjm
5FWjT+Mj8DE3uuT982h/vYL7XcGCZXgrAlHuf7+JpHDhVKRR79xWj6sFfb3pKmWj3YdCC2eMrhy/
qNYRcP8OswyI4ZDl7J9ftC3TjbGOslwNofJ2HTI5aWFIxVaGTugusrl/CdNyX7GZD6TVvL1Odf/x
5X6bpRDDEJWZbBdlugRdn2/kVU5EgkS5w8JOwzomXvJ2x4aIJQiBvMif5fWC0pWtnG7lDdztYpT3
/20m+6/bVNXciOnQB7PBvmVP2R21n4Uaac7ZAWqIZ+/aIn397FCZRUImAk204xI4d4yAb0iSngzu
iCSB1fT2z5e7ae0fD9v9FxUylNxYtCBclUyQ78pdtMq7wjE7JHcKxd+3D8Nk+XMlH+4KqJ48TVYb
HvP+R+RpX2OprHwaW6sPP2poyt9/oxg9mSdkWt2fcL3SPe7f/dePMg4LmuZ7RvRBWwum6zPICccM
7gKgTMa9fv/uLgC6/whVQIaLnybuXYhzl+D8o9D56zbGHTwGO8i2D/AYdg9VYj+kKKOKbieo/qto
2UFOEf0WX1tv9EGM2sbxddqRo7mdfbBfrhYMM32KzUgatOY/LLvX0Q86j2qUPc1UqJF/H6wQI8A2
fAyGbFccctMJwkcMmBekQ/5Bt8lodhEwzHaw7G6ubrfe+/pgByZnKA4PWeu+pqZzwBK2fS0N99UU
fP08f3ND7/KANEQeiUpYqj9SQTcMibkdFIfX8LEjUoqNTkIJ0HTAi2zZBV94biS78+AB983Y/r25
yDxcabc4xCjYRGE11IRbt7YeCQhyYt4LtAW8uvEtaY5qeeZtWYrgtjxU2jdvz5zRk1u2lvaGnX76
mOZzaY106TqSpXfNzetCr5oxXfnU0YfCs+ZzszzoxjaM4KVsRRnTcnXiscNj3kVezk59fBh9LokU
eqPikHWdZxs0ucMvMFhqFnDJ0GmTFGWOrzyP7NCbAU8D0QFMhTy3R19nUdimZL6xX7RvNPVAOEYe
36z9UAQ+yxYCKwouYC1d4alnMnjFcQ9wuKhsLgJbAt0CJ2j338QMyQDdEHXqG+ljAAHaM1M5EOjC
yG2zxxF1SKM46m2X5GjTcfbeH2w6SbnLVajeFtVn/kDLz6OTmApRNdnqkTtT0cld8bywrh37yLOS
LcOCLqRTzh7a9AgUeUTA6qN5RkJonvOQSu7k8T/1tfLkgPlOvkD+0Bo3JCG8C7KXmQ7Yi3LGcF87
RL6ntnqlNS45wzHeCbzSnUqu7RMnTEqxo/klfov9RuO9Rh75JT7k5GuM7vADgKb84N0p5pfwyqwI
IOGUx5+9t/jx0+BCmpi/Nrcn0fcmZtZDtcWg2gmeVfzUlSsLWyLrrwi8v8riiODYL7IXkrxabAZQ
M8Vrb9OvdMnW+A2/2Syi2QKddKqPsbzvTuVzjvVp+4tYmi76+7Cd8ksnb0hzL7YaM0YdOoYzMaKH
eHKRTWPBRw8GujjfKb/Tr8Izt6tD+skQAF/ri8ZWlRY39frH4VT8qVFsvEjplm4qdJoay59lpy96
fbHQ72X1k1QEUXO5le/8eUcjh3BfkMXnm2VH6OYYjJyxC2+aPgRCEuYz45FL1juvy078Dvhl/0at
5ENKN+TJcHgn5fPmMZDyZVP+Wjl6o+V2lWqilc88dkoHkqLgL5e/Jh6Vz03tUEJUa1QS8GHd2Fgf
Elf5Yj6WRHe98OK4Sz4QMRfWuF272WvUdURnJOYJPgN/WY4Y1hFC29xp2fq3ca+iZskeZ/lXGDjL
95+MZELWZMmFGRhHRwZlbrgKdEzV58YedXJd7s3bLr+/S2UGR+W5qZ+s+psWeNw4gVV4Tbut2i2F
/BXw1PrcZZIehPYLIpTKHWjmo9L6hXwY2NwPOZzdlfcwb6T+UwkfBoUt4LItmks2oyrB71++i6QB
59WDXB/NR9oeDeY8rEv2mFc2n2+SS6isbAfO4rEUcBdx9ecVpVT1ckMh3bIRAyvNxMVrhmkJ19m0
ue694oBQ/DYlG6ZOu+2XB+vDPHOFidTgfR2cz8Qxz519SuKrFszffIJ10vDWkiEHIgdSSEfVdVNY
ZzDNn8qF+A8blgBTeXZYaFPQyVmvsBEMu8Fb527m2HeGEo8RkBLxzbw6cSiaPf5o2ZW/Gj94PJUD
JEVOYvSLHRQMvNLI+sR3JD8KP7S6GT1ctsSev0W/9rBDtBvCKfLqRGTBo342jgD/GCcJMBAKBoWn
7BiEPBO8gm9I8U+8B9TdqGIEi/rWSwTZeuF59sF0RE/MnIh62i3CAd4to3/mKaj8Y3RXgwck482c
/NnPZx6c2YepdOKz1ruZybKIdGAnBevKoYLW9BKnXmfN8oXJEr7KOlAhh6QwxHkNRkDwtX42kUzu
GPXCs9oF5a/wUbG4C/4AyI39uSOfdcmFlVZs0Tvx90X68a4+CsefKfTEb9663uVZ4KTgk8THcb37
9JVKCtOuhn4v5JPv8Fum6vvDK0WAJ6464K75ND483n3h2bh09vhm2taHcWH54zoaAW9Q/Dl+801A
vHS7riIgiSE9kJzNOszCLnKh15VQRTBqSzuSbOFh24wNpXyoZUbkmaAxFrPlsnBFGVo8V9RNTnHg
YM9wIJCby6HwdrGVzLbrS3bE709GHsuF4eAA2TUH1i/zzFWyoJk5CyvxzccQfjAuBffHehC8Gh8c
ww41d0w8NP+cSUEJxLNwFJ6lHReJ/17Tl8n55k3QHydEyDg7WUh4x/mW18/LYvCzhA5I6fio7msv
pvVrSxeWF00ngOwlf5EfuYzVgeU5fDSOnceIVpijcJYxZfFeGUdWP+3Cp6w4cLfpZ1zuZa6fI0fY
nTY84oIrxQWrQV5kMFqMGQYLZ1L+kqmSOqvPLHp7e+eP2aMUDGmr2DNVRtty2WC2ZQ1kgnxhGpR2
fPLolxx4ZcwBBN+72vGdV6F88GqihND59Z3V7M67CT4PZXy8t7dDwoL6wRcqnqjrIzd6YtgX2zny
jEsvMKDBdq4XSFH9+JNM1Rvr5LbzVPR/62Cl58MTMALe4aJ1lQvzP38FZ4fu9eQzzGDxY/vHM3nz
OIovm77d1OHD7ZuPdWgEXJVy2bJkzygmO4+Hto6DJxBQ53bCgb+c9c1kPq6jVPVyKZAZ6AdFDMJm
S9EYo2mp+uMD6eKcOdntRVecBEswL9Mj9QNoe3r/zLqJk9JsPvBOQMhERqmxxCUP6QzAOOhhxW8H
hPYevsZ+u9b0GfUdsbwyV9KuAW8aLf3go3DFPZNs4K05Gp1l7BoUPwZqJfENrXXd9r466Ps8Jm1Z
4Qi/xYNIUwuoUn17QDTb6U817YNcNr0Uu8Xx03zkkG7js2NqmNZJTpZs4GcTsYrPD3PzVhYBovPk
Y+TC01KfnUjA+kcmJwidrOu2SOgP65svAUJni4YQ9PE1L6gs+mybIE/3YGn28qMsHfTizBSFh8Me
v6cd2CorWYsAtUNH5J3ldORuyJ9wVDjQLava1HihX1nHunrRjrq1q7mINESkAH5HWZ6syVOHdRiY
1bFu19qw8xzdIAaZp7hFk/7AzlwcA7k6xgxXdsQouFxR8Somf3auXJ9rdNQqD1JVXPzgOxZeWFqN
ZxSiDFK8Kgqf08il9cOeZh1ghzX/lL3+N2OW5Zx9NmO32EyWOz60qn97R/0asvPXbEkMcs1v3uZ+
K25Dnwvd9zgT/Yn80FXFgQPmBFhmukzmSRIhJdkYZHXFC4KASa5rr8Jz2/qMtOqN+YoRAAeIWAtx
8tG+F2yHQEDWR5UwR48IsdFZmAWYVmYHXr0kb2kKcsJgtzI54h8zCRTQ5+LTOOx5wpw4GFtBjJeW
8w7LK3s3m/wc86kE5cvRgA0w4XD9RjrlLcoLkO2Aw6jls0A5ynFCqhy5xeH2Pd1+i5Lm34XuXqnx
ZnbaTn6SPhqXD6UR4G9EUh+3e3KZTLbGTMjqTlHhaFFlz8XpoaEi3YWYDL5W2T8c6fcG83D6GeHG
5CiTWI/5Kid5yQL+MOKI6ifFdSEBk6LutviAgz8ZO1LI4BTGvR13Dor2fL9k5+QieOwtPY3BRWAZ
5y8GYIckuEgOJMYLyvH2Dkaccc1Cyq61u+obWharw1pwSNI5gZz/5iNX4ZNmscIMDqbEQeiRrvJ0
u2MjZxFSsaXyhbz8lXrTTD0+chCSNN/dL8uUsQfzCOJEODKZcHFjNcDoUGEvFjbEhhbH8UjxkWbn
7SImRNd+0NxtdnRa6J7EvkgBka1LITgA58TBU3WPEIDW02mJjZRr9S3IKGA8ADnwvxUnU3kQ31Ht
MoQmPsqFPfR/yFawHxohiFUfv3jKDfFDJzpl/zLS6dZ2qfCWMWxaZ1KOQoO9F51iILzg2dVOc+mH
iqsy8yN8mqDuyw7qwpsr9t7N+tF1ZqH3XnOQhqXVzuQ3dI9SkkR9DJxqf+nisyV+0lDnpehAgspN
xO5Zd8lE0InEdsynKzQCPz7dNyYypzY7+rBOfHCQOJO3+hM9zw8seBh48Dmr4j6lsiuD1Iw2cABl
Vl2IrHZfHlKFbUggOPOfiCL9tVddbJQsg3b5KvQAfuzwKdxw6Caaq48Vgp70fCemCL6FbqTZc9Gu
NwrDqps2QYFKldanfWs+DOaf5gPEF9eak1OMp5Y9LE4xR7uGF72wlT+54hQv4Qf51FRE7Na008fo
SH1Xu1okZNdfMLCGcls3wUgz8lGCHT2QCnyUPsKDde0ayak6E1uLN2zSFAXtB5dZHbaAmuVD2DG/
TDCAbIYChlu2qgJoh01jHLTu1NJob/fzcEk0CEtPS/4GU7GK5yCOMayXhCM0Ngj7QsXloCM6OEg3
pz3n34vi9pfyffwAZ7skLisws+R+sjm/HsB/hra1w/SH27R0hs5uv/h/fM7P8nP3QCMGk3xGhj0y
iwHB0QnZQ6i66uiQOAMMTThiok06D5EiArX4kxnjRogkySkjDkqYMdjePMJID2TXB/OO925sMPR+
gC07aIeY2c3rDpHETDi4JduDTzM4RpvliXjjkbNlXGLke5wGmAYuETuoF9ym8RJjt0lr9sqc95wl
/rwJ5oNo8Jmqt6oD+dGXfOZMFnOveYlM1zzqzxRZPJTFSCxUjRPGDkhU99oNRLn4JZ12Cnf0US1f
JPuM89Um9hGJTqGrCzhCjglGVz8jdTixrbOw38/FljaGfon2OFifsSQ0qZsFGQo6CnNnZlP1PTtO
hPbYyqbIPGWDK/9qiQS6H2KmMxfhkrDXzsTZPMrMChn/bDpU5HZGn4pNls1Afu1buS1p/rjhexOI
YDPVoPJueFED9dADe7Wbh8fwpLnxwTgLlBRs41x51Z5Yj+kx2fSCF7MLlQ/F78Tx7kyy9fSUeLmv
j060vOnv0Uf/3ImuGO+Qo5GctmH2OXKxcFyL6BE6HLc2y+qrdNUivpmzUyXvK9Nrb49caFBzzB42
2XtwghP0//YIzK9CicFmK6iOGKLWObEign2nnOrOlreGd3tLX5lFxXc6ZFEg8S4r24TQyXZfqegw
bPheffNRJ086DApSd66N+jDjuyIlQMV5+cuuy4QpxKLUblPk3uy6i4Lcn1YR7XeOTix/7BAEfMmr
YwXRRztBnI/e1v9XGikgbIrc9GB6ZGx7cOlv29ZpMfnjfJ/snLoKzwVrAWADhHKL7nROfxjfDCQI
7GnNV4xewUoZ6JM5aF/RKFSRp64J8Xbk1cKeZhanKlo6tNpWFAHmILu/qGADjjIhwjRmChu7JQzZ
qduW/UaekHQGI0I8NX1mu8kJfX7LZHeZYbzahHlYD4t0odQvbsv1zI6SxEt4EETCuHFHVzjO/iej
QEZ0yioAYNub0w9wjqTvevEp3ox/aP1xaioxDNM3saPnfODsaXjdq6XvkFjYeJwMPyKZ8Qhc9n2d
vaPnjtaQjd3/LftNXvsv+KQV5XdX+taonrjWBmtcaDnhvBVvh2z+uP3mdY3ck5Yee9UjyR9F4/C5
+IWhzxyHuoAdB1nLLm1xGlAyRB6mGcoosdfY+ZY2E/ogygcogNghMMuj6KgFN32rH+PMuQUjHYyN
uWWT/7iAXXGKKwwAKfXD+rO6tFADa8Q4e/RPFIesU3wmo4rctPyVzKDb6JiEjYDT+ZOWkgeax+wP
N0VTHN7GsnenXfLeuwKVImU9vcQvgxT0MmBZJ70KyJg4PlvNe/1CSfW7Sy/stISgUB/6zo3UkwWy
7UZJuKbNtGyYOrIdxsgQNM6wHU/Sq/neC3bQBBzvD3wkFX947F71dxirNi1xv4oIxAB4MW2Ixcp6
1GtagFSg/+Ed4BT4W5zkCtEl76l6UK4T+4lnJJDycMw+Zc69IK0ZIsjv/YTPIFRgmgQV7eXX+qv+
qr6to7ZrOdlT1zgjF0AtoDSPMETBMzqDPXlsVX5S0oITdtsP1knZMzqSDVl9ZqCdp/oSUV/YdTtR
+g0P3VfyXL/W3rorO4dPpbKJOuKMoaHa0pS5evjT3IgJJ4wIb8T4hNGwlJ9N8pF+OltJnWUT7SkN
GMTregKpnzZH9PWycGQMhi8ol/bAx4d7jWm67adNt5nQIpBp5gwbZhIYicwm1gkN9xNs2lNmvC2U
0XwRUDq+AMQbj1frFH3Qr4rx04nv4iM1tpdPGkD6Otu+xK9soVKuMg9rVMx0WOEsv2IPAICWefbV
OGmVS138rDCTYwin+GmnPkFdt6A4aq/TH1xA1YdyrZ7DbY/94TXZTU+MxJ8mfRjKhoL2ixrtjOuT
KvDavhsneZZs4wR+abk5winbEe/NisxQCB9yF/xEEwyEGjrRR4Fk0T5n8WYgfFh8W/a6o+/YnK1h
YvKlG8NNNm4768mohEMnRA9/wQGL6X9wdx67zWtdmr6XmrPBKIqDmjCJysmybE8Iy5aZxJx19f1Q
f3edqgK6gZ42zoEg67MVKHLvtdab6P3/kydgNVJDirrh4riI2KeBVd5PSNPYCjoErw7oo8c14fUY
rhBrLNPYqCYI62VlB0WCgczkhcPK3yNT+49/Sad7//yoBngBxeIbHGqs4yYQ7vX3r5vXrzZqzDON
iRbCtixZB/7r3ydyJREgvYpQbuLKTV7v6yaYfnw95sO4B6Gba98GnCFnRjust+F/+tX/9pevP9cm
f+N/ni2v/Nx9JPUZlj7kvyp0AGo9v0TA/boJyuk1XndJ/oKj+LqLEUAtObqYZQtijdb//Hr3H2/z
n8eMQICa/M/Pr99BOxR5bDXuf3v8nx//dQ+XVNF6/cU//5KoGM6WmFHhgsRRef3DXGl4kdfPeU9d
JhUFksjpY/ynl399bBihUKeFkcuqDigguaax5e0cmFEMv6YZbpSNbleQOYXQhWCd0tM0PXRB9sWF
rJTbIAXzimJmV0/lTUoE6tH+XEsoawrav0RRl0LXaPZkCVzhINU0bO0zHIlI6LzNk2Zbq/KXoRPR
lMGjbETGaIIBr1a5Eu7X4/oikW+OP2qoMv8ZBTWx4PISB4zcj1nzfNGlksTEuFPdrkO2UEErSHzd
8BQNmmyYXB/9JIqvMc8dKzh44lvx4vokHWpQdbgohsQqmMdn9CXr1Kc8I4o960Y7ljzSSR280zdB
mRzi9CMIqFOYcvQ0b7iILrFlo1ScgpH6R+UaVUS/Eu3DOnVVCR2yogSH57c4J2e3RX2oxcJKRWZb
RMK3OHseMxTdfnDrEZlhZ0vfzIJjyPtnleUIsw1MUnOUFLO22eqtxAD0yVDH178G6KLQ7LMDVLPA
yqtCozmCHUkHAPrKLqIZn0EAWQ8vJgqMvhO2IaJdX7+PzSDbSSH/wiTZioH+ESRQWOX2uRiSH0la
Bf3jB8cPTJOzJ0VAWMNfbf/CbH4DRs7WrYgMk1zZcBFGEbFkRItCTdQ02ulGhqbbZFcdYZfUSKuq
HFeQSZZpCs7y9DdDJJ/qqsNBXTYR+cKOylZjAiKEwCnEyDJtEmSyM2oxlnu/gtWoypfWILjwbaYS
j5DrSEq054IggnXAzLPRvjhMtxrSHxKWvSTHN0Sk5Iyh50XJ48iq1RdMPVKOGebm9yJub8RX+IAN
KtUee3wFyYUjNs70TaMTTyhUWkgeDvFgDfY2I9RZ0yiVmV0MxzIo1B+y6qzK105pM36kRcUc1GiZ
pioEjnTZHfFQaoatsO7r3B7UPPOSUl8QgyiZWktPhdr6qVJYxrEwLsMy/s3Ju5d10Q7S/lLM2V3H
BmPbrKsHnIbjDY6EkHa1wa6FqsAX4FHsSEb4fBZTmJA8Fwi0op9M5fehlfJlnT5JTHuypMgSXBnE
7tAAMIJJ+096fdCnwJIeMC+jKnYNRb1zJjmS1LxjJPfdjLO9Dyr91KFqPMXhMgzdunuQ3jcrYe52
xE5K4nbUg7MeZqtUwl6/NBh/KL18Gt6RPFfWw8ATJwbLLORGxn9WvSj4IJmlJn+XP6Ji/JVJ2i2T
nMM1oIYM9RFHZ8l3+5InN8aRzavz141G6IeAlyCa25UUCjtU0C4MX38H+XVtxM1d6rFG92keHsXs
Apu8gogJ+xaDn+2z075nGfSFIaeOBhFDnlI6QoWrANLG3xiHu9FX2n0i5nMree4gP++lMqH+qEbD
VQP/z1f6eNO3H5rEMleK+Ls/ZjN8AkC3ibWcw0Yn0f6R/lU69l+Y/2MANz9Wfk2RgftX1v2p9fMM
2xlhdkBbSAzIQIhLvMYY9xq1dBep3GP9BqMXxBqw4zEnSLJ4f0gpvtGYSRWC8B5ybXJ0tY9oZhSu
JDCRicQl6clglbPIatv4a+ylaxdC/5KrJliIAh1zFGqIE0aF8RAiYb/Gh7KebbW5tJ5Fck1HI+7S
8EGl2geH/N5Vxa/fgPNoAJDpSgmfol2qkY7NXWDpMqLeGY6Icvdg1qbJU0kI4oJjw8qYt1/5E/QT
uTA0DdYer3r4TMwwDwsf5ZdW1Jcy63cc892zkkkx8+2hjUFNBfEaoIg3E+PN70vSyp4LoSgOkaow
+8jYGCr9KZp+Gv2pw5lUZtUMlBniiDw8yJhhQw1+MJEn4jA2SJuXYZhagoZ6TZ4Rc6VO9kXd40cg
FhNydfOnzhhvEaG2DNTklkzBF40S3ubVM15CDR7WuCCsRtbvR5lja5CokBGhwunNuSaerInk8SA1
U3ZlAFtdNXpGEOyC0B5yQkTx84keGGLFdfmRDEVv1Q2K5ANK+qdQwGBJ7xrGedbvTAUuKMPPR3Ob
haiZVRGrxJzsD0tKScyYxSs5PQp+hU9fWe9gV0+sUgbqUj7S2fiV5/cP0JomfRfC9qbJSmHr8gR1
TbM6FTPN9IHTSI5OHtvRSzR71lSnxh7aJ/IqiHMFuGcxQmCXHeFRrIRB1xdirgIDJ4LZ50zMi4Yh
yBxu71DkByUD+4KKS46E31/FASeHSJ0vKwJLrWyQazjV2lUk4tz0xYyztiXAflYlb/jo/OQdoT2I
tQ2coQKGtYVG9fSAXKJLmKzhLaBtlJhJekP3GTIRI+GHqPPOf3TLTEWa2deWoqyEdqMjmkedCswQ
+AZck+HhSYnmbwNGjkYK6VNXxh/jwXRKrBkZpSkj2o6BfjLfpW3u22HXGrxbcJIsG0YqHYlBe5Gd
2rqs3U4Vsa6rGQHM5ZXoY5MhRcNgo6I2Z5UUWxHkMKduix8pmXn/nyvBdAkz3P+LEuz3O8z/q+3v
6y/+lw5MkqT/IaoK/0kq9uMzleCw/l43//5vgiTp/0NWFElTZWM2nzyB/7cKzJjCxpCIkVOGU5w8
RZTVWPKF//5vqkTYGHolnG+Qrmu6qPy/qMB0SUbVVuSPMciz5e+//5smTk8h8r4M8sZUSZn/t7Cx
RPLLVsOPZyeN5DsllFrosgKsWJ40aUWEAy5jHAStr5sCMquLEdjppV19EHlBPfYfCta4ZuBUxzXj
nBJT89fNUwgJJJluXj/mmOwBs6LyAHSKPGVyPHvdILGnZ5n80P7TYwJwQuBX6ywJcOV+hZa9Qrpe
9+RX4plazSHz6BB2XzFYRayDur7u+qWMbUKn48iQX59IGsnCqKBnBIi2UB17SN4PLGgDIeblDrfJ
aGGE5F9OdstWrWPvg/MXFLqZgYl4M4fRW6fT5ZSYkpGSGdK0mJVmrLg4kizrMbkZGf54j0lLjIS9
Xb1svgVYvG4p1xDUeegln0Lwi5YpKIvTGCidK+i8pyCeX9CaLXWYXhGpMiS9oHtOag0m9iSNHp4T
k/Z1t65q7r5k0oo04C0rwIGY3uc/KmnCDaCONW5JHvfqdSM9CWUR+2g/dCT9RNXIhATDv4QkJhxT
VmVAhNVAe04d0bnSDAbQd4x9YphgS9UAZ8ms7IXfY4U/UaVVHZvjQD2z4qDIaFJ6RXibrxAoVO2q
JWDXC3eLTvefm0Cjuf3nx3GykLMz3NqHuYScezKZe93QLxb/uqdPbnSvx2Qy8rDHZaA+0Shf7/x1
o08/vh4TnmyDA4KyiQ3e/iupqonxDQmShQw6dMa2TDLp4vWAYTimyEeFKb7NMLq8yNpZJyz4txJt
dWA6BY7A7Nplz4TBCb+iYUjtL0ILB8CCBKnvpvFK4VxCMW/bE/eMdmFM0AVVz5MSlVQRcd90mDXU
rj9b1/o6kbb0nRmzP8nGO/EKchrhVAQQatV49EEkxCStRu0x4Fz9m2vuPPEqFc+kpLXHkQbKlnAc
YC5jlWtc3muCLcEWLckbu+XzJl7CAkWMRaBSdGIQppP2C42V8kpfz8QlRTpRP5SJAsUhs2t1E2Q2
oiI1c2b3+GAYdN3ThLBU4dyaMG+zc3ZWYuyUZ63NNJXDVk58Z6SEVsv+oGI9hx0Tn5V5qOEx/noQ
vwL2THmrW1WwK4xb8Yt9Modv371Fx9k7ARRGABzRnDvY1SQ22djVPNuFWmITzFRmO6KvVM1onR8L
ppMnHi8+B1N3vpMluMFa2KXwN0BuPltgZUBM1WJKNR9sGeKTatEdE+LAxbqaRofdYowOBfAI6XP3
dmb21Q/dqA5FjRjRZJmjsf4RqXibE9Rajm4D/WJmpugfvguod9TyCFh2Q7hAYD9AC5JXWI21J8qk
7CBflGtaWZLGGoIxpxkHQI0Uspi2FWfy2ZYd3nuZAxKPyfiMa/NUzD0GilTf0KTxH+xF53GebcgS
aq7ZDdnQu+E89qBVs97R27VRfRoYg3hjjlGqicHJ018wN25hurEidT86EpPkMl9EOFhZIiwCG4Qt
M+z5m7IRyMC1+DCctuq3egeWgESyBthYYhyOJwAO7TJOnfbjN69dbFZifxH/YEnGfBq0IN3KCiuF
p74n2K1OY7z2mOTnblO+Dwf5a5561Qe9POoCTrZuMy92U6rIH9AfwkWIE0btcEJpDxcmPWqeUl9T
UM9nzOOqtRMtxZmTgz/gNjTREzHaiCZyluQ0RzW0n3/GioE/qTQuwiXdSlazP+MnfFPW9V39VVba
d/RrHFl3RvDOM6gApTrE8efFf3gIFKgCxXxNfLmyGBpLuvrUsZax0nADSpkeMF/FoHLZ7cfMKdgO
QBCeZv0tf+OGmz+8OedD6haRE/5SFDFOL+zfbtti17MtiEK5qhs0ymXqdluYBCBdNt7ohAzTWH5E
vhk7j20PExaUZd3Y1Vu5bZ7ryGDNsDRSxf+IEB7fMbXPGkdpPmrlk7XDh9cIIW32q6b2Qz9pocOd
iiDEpfw9Yge9irik2HJ5uoEh/tOpCGsByYp/aW9mVGlm4uUnKbQ55vX38y12pVt+N1hCTWHujSgc
B17fQ74Zf4wXbRMAg3IZLIBVlr078PnJyr5En08orm6OW7bZf3Wx+1wWh7jBeQzWz4LvEomN7+9E
cVm8+SvJxw7aexyEn7Kcvt9ecPjqufayN4j8vKAcWbzOsGnf/SeaJ5vhPMU2wrc5n4NIbijG4PZA
d5OSzcvY6Fh34Gm9oSLvKgB8B4SSrCoKVHgHuak0CzH20LzNjlzeR8YitzC2jJ/g1Pgrba8j0n4q
97mcuNPgXmeK8ZF3l7jcJnCzzgJupILL0/iFFQNXChtd+KrJ5pEGN6831Y90bj78LXYNOr7II7Hi
dvDei8SevROwDNnHyxnSqZBqF430PmIiJB5rUj7FP2xc0OYGNJWstimmbusZMVePexp7YmfT9cjH
4QNJ5jy0+Nj6+Xn2uy+5vtcssly95WjLOmljJnqoB41jTNI2ufQ8hxoY8FCcpHUn8mo4LRkB7LzA
jA2zNvhm7If/FXZXFcFQvCIWMv97LPkP4MGF9MwHY/0XF9Rmq/AHhF0y3wAGjsHjIyFTYIdIFgOJ
57ZfWv5HtULbFbH1rUX0TFjsZN4Q/HQzsGog6WXWIIF1Mw5t6hHoiVGPFB7yao0eX2q2Xb/g7eH0
gqlbNMUCbROQxD1vVmqXjY09YGDS9WLr4dLVCFBPj3oy0Hesk09jpazi02w9eupO2T/3/mW+4owG
eloLHzpgN0tMArAPqeqDt1DDAqj3QmSHgMngnTXeyrEj+V4X7TKoT5C4mItkln96OP1bTuC4gnsW
+JeUuVFB+sF71OySgezcLUO4cZ05ifvewMiELfgrhT9q6PqyNwhMJc08txmAzaFKRz14Mf4bWNyd
aHajeu1jlHxrUPNiRjBJJgVvgKOVQzPAcx8PN7bPRR+/PXOgp62El5qKvnuLGxi/L4PxPI60iEEL
uwtg1CxOLET4eqKcNtN9CB2S6tY0lsWdeNbqIhzUkqEegzsEhBbfkg9yco+SoxyTd4jNIwl/zDWY
LEE0BPQnQcpOZgsBmkbpgOHHytpI3vXeo+smGJCot+hHvRZb45Pc2ezIo2O18NfhehB2BKACG13L
wuYtneR19zTHzbCY3yDQ2+LmcRpre5yW0+YP2IPe3FjO3Aq5jt0tiAFcKE721RyFRXcE+T0I0HqX
9b5fK5+ld8R7JLtXX8OueTrzfcFzMMZaq162mOV2iJ9cv0WH+iF6kf+GokeULOaYrYnj9UhCFajP
ucut2rdlylXENf0ym6MpflcO0BzwMG9lJ0tsTL6qhXgzPkXE6Neud6oLLnLdkcC4xK7P45paiXfB
MBfXikU7W6B4fKwe2wzz0aO6fhzHa3+tLhx/Xixq18UR18hqx8bRDY7FGPGtf5tlJmcsUsDCxevu
+dhlK/1dujzv4eAokZdm2+elWtEG9IXdcA3KTvDTHopv1a0g+hCqxnwXlo/MBB5fBS88tcvgLLzp
v5w41UK6iADHcA7fJWUhoeBFVIW6RbzOn2dMlETeybdEP4PDlBmBPTRe1Z36cKHlCw1jhbWuuBJE
EsbmnbnBEz2G2sQKb/rZV3xscCX3kZQ4D68VyaB0xOQUzZy2I4zMZCTfpy6KeOX7wVCcwd+3U5f7
/Jd92kCQk7rKO7m94SL/xbp/0exIIOkIdvAvdFXlvrmItxTK1sfcjeAfZS6O7fpg1fW2CIjFc1MY
b/WhO1WnSt5KGDyelHxhJMvkE6l3C51zXR4wLmgNtzwzalcWpeL0e15gxK3sAYdxVR4mX/0BdgaE
UavTd7JoC9GqhUe2f9bwsqx8BgHRy05qsyRHJkNLyPhYMpkJ1pa/S/b+lXfUjoCG8BqCfZdjjmHH
ZMYNtvGnUZ4LTJ2sQj0m/aKKznpxG1KvJbnEzfsPtGYJBJ/l+HSpJqR9v+SYg/2rmx4GqJ01k24u
nGdwh5Qndk1VPV9pk0GT0oMoEZwR59KczC5umBMbK0GIaS2rL1/BiasL8eR6YrP2r3uvx143gcq/
GqJKhTGvAtzR8npdYCynNH5sVzVDs+EVWqZO8WYv4efrXi8hCHvdSwWB9xVPsraHWseAkt16MMRI
dF7/PGhKAzXh//TXalG0REnAh280T4ftWCbCR1kFnSNnVIpanaMbz3HjaqcXJDGjoGXnUBsRwK40
rrKOeGmV7OF6CiwzSLtAATPdVQr6/PGR9pZ8gAqSN3ZDUt09v0fyOuHy39KiwapKLBh/TbXQqkUK
koOYRidcGEIA8clMsaYupb/Pl9m68sDQsC2aAxHcgDXmGzoemITCDq+ESAWz1tgpLDxRctmtY3RQ
Js3kthNJfQAHd43ZgidVZ7t225nQtc+zs7IdJZf5tDDHexCRMoF5TnrPruNBcBpqUSBsXoP68wqp
1d+EVrBtP+XPF+mLT78DD3/CHmw8FMXHMbRhDH+2W0hvCRC+g7EEfsowntI51ENUJKDk0JugDK3E
g/Q1Ozc3gUHfvcEkG8rIZ77Qexdsg++egLKH5sgAyvfuNz7QpBaPk3Yj+OA40GhBMUKigQLJHG6Z
mzGkxJTPKjbNRkXywlX4J2Bh+ZF44x361VdM3fepH+F+cOjm5riLfymK6fTQlvqf9T3/KknWhLLU
MABfSGsOXolZh4nm4xMoX4JQaJjye3XumGazIRV2zuq6UW4y+9+xRtVuNtTD29TpYeHbsBUVE6rS
eBihUnjasVkF2x48dEeCI4G3mY51PnuaKf72OOeQMYjh+r6BYrrm1fAIKCER5g7sSf6Ip3qe4Nd+
+C5Kp4YgUoI9IJ3CPYZP2LvBhrMSTneGa+LUU3XXkMMJDfgqOD8D5FVhEW38N92KoOHPsEQ0k62P
Mgh5QbRSSF9AxGC2i+Ym8xXg2G2heoE2n3nN2qgt44YNt3BuQifl7z0eOAmnEik7+Qwmg69EONE/
K2vmKNJaYmE5x/tANbG51Z523jsxgpbPWjH1k0j+zROSMy9CyPu18unwqalMfiOR3Qcb+SVXoazA
0F2rTnDM8CYlpW5RnkJKw8jlNJrjDgNmDBg8SV1YbI2tuARmGbz2Eu9hX+jXciWt58Pisc+/wnMC
eTG3x1/dUo5+58DHhJVErHBv8b0YTneDpQbVNryOPa0ljgPyL/yzgo4KDi9nsGqCgkKT8uG1Qxe7
8m2UC8MlYJWB0KesmskF94p0S/cCM6MNvOhLJfiDRiBhDc5dQVlKk3ACXrNT44Kiw7QhpdrCxRRK
BlDwNIr3VEQNKBhqdyCTXj21jJ/YOKfcG1OAttVa/jkPYTMj9IG5P/8DbFaELWGo2JEbPxR/tKez
RbGchmUT0IijvAN1osfFl4nBRLi3aMj+5umCjDJ0QHhNfT03Pi5KPsg33B0rq3kTi1k5EctohkbM
xr+1W+rp2Ocy9GA6GbtAr35wznAgvLri+7As9hFjJljhksewPRQxRbSI+Bm4xpmDXbNPYJ3guSCl
pxDtZ+kMN6wFpPWIFQLzltqqv6az6Atn2zNzkOzMiZEQgECScGvzhbdHpgLCB823dpvQ4Y8nWS2C
VX4pT1u7Yf6aPnZh7D4YSHy0d5a48LMoIXDZ+YNabd0d6p2AUTsQ6bWQvRhkd8f7YjixnB0R9jLl
ig/9F9HNjDJmRFNRgmnXhPBXnbgiR7w/Kqf+GgnP4aD1GLybONXOAwv8bf5XM/9C1Qk/4gtrwtBS
0Rkx9gmiVb81aKZ1u775MIs41XGJNdP3p90u4j1UgBgV3jX9Mk6jtoPM2bf2xFl4HB/Jm8/KdMVS
FK5aVy2CflsP05iFJXQW72CPkhhFEMXGJ1z8LGqQhcwTyNXUODB0YE4w0XU3z2t3yFed559HG7sv
fuF5ZKxlDQ3iUav6TY5cJIFy1knKbbdPyKRzNx0XabgyoDTMTMWuL1BsjzqTNI/w2/GSHqWQha3o
35l6sRP52iGE9dRjLm9WN93Rd0zQorVy5dqF9Txui/3sMB5yA2qHabAqbWqKhdycrRRXgWkFPdYs
j1Fx4nss++V4mVaK2ArPfPNccsK13WL3CoRlssLOuRhv7Brkt8Qxyw2Jki0r7zq/JNv+oH9Ncizr
EdjifVA9GGltshZurWYniov/0Riu0sKdMwmNCMqCAoHNxAGrLC5D1i7miLlwfx1vvhjVEY8di8D8
ExNVK4QOauYa+LTpL4o9ITTQAkFyWXwgAeoUIbmHXL6SHYnmU61teA4iGTO5Nb+z1UJohdgpPD5m
MTxR5kQWJ1bUb3VpYj83b/1JvsN0mOJsMYC00t5hJM7sLhZsWXZ93LR6hxdUIfeiGGB/5UIBQIUS
vcuXT3r/GaIKLmsz+w7hd4AEfAA4px/jV7/lSmPBBuaKW57VjKTtI76I2hqy9GNZkU1YjAG22vCj
l3SoHCtBuVAt9Jhze1y1guXHC1U4ddNCr9Df8t453uq5JpGsdGYosRD4rJUvbXBICprEW89l2ZJL
uigHd57uW87G38ihPXbhtcDBSFJnJr3hU02I54hBDw5xLVoamxXkPH1mVhZ8uPjutphHTMbsTupp
twd1Cg5zEiKYbVh4gX5IotXYcCrQVbJtJ1NhJPgWvGDo4w/ZiWbWdKKojFPcBn0wC0zNttZPfOsK
ljd9so9xiWvsWH5h+83eO1Ytaih5DYtvsvK9S/XZmLs1Cvh2J17YFBkKYizR/ebHOljmixif3QNf
inJVL8ExuKi/GuX/Dp4EYo7rYNYWVVvgGXsgRwO+xE98CNY1PMl8mSYLrlE4i5x4OUIv4FlTvORc
mBBdOCWu/Z3aC2oiPqjoqpj6nNQAvr10G1GOBebzNnAoKOeOzRu8pvn76ES9/Qxs/1izkEzjaBh+
fKdxYbv9qb7MVul3chKdGTo5RDouzX31Gui3/VK6am7/Z1RkHVmSC1vPJUVbGH6K3KsXgTf/ZvlV
OS0vbJLI1MUzB9Zvp2u3vlOLd5g208UhWS62wjdbegKZVl3Nt8WHhHL1b6bTbbvP+QWClxkrFuww
JjYJ36HlrxIGYTykToNVkZEl5rEwVOn5vyClcq3Id7m1qwIjD7u/9E7wnnIFUOD1bHxumnmSZqVr
2L8zHNZdajKyMUTNZEY6qXP5TVNeDRsZd3p0uGb0tIR9sOYsa87Zr4qZNQJoe+BMMIvNeGx0x7+H
PEFozZDuMweKV0/Aj/6u2OMqPpSnwONs/eFN+qVbNxuGpQXWV7grrfylSum20JItfNHoa/5e7siS
WUcL4sFRLcB7hkztM9Rp/9iWjYdFiueF0ktbY4oAnLCR9toTHpTFv4oWiaGuATeXrsqTJRdytQB/
SJvKDF9aB/MNlNYwcnEJEvMNrV13M25cnFBRuysni0wklc3xM+tt/+6vMoxvrfoyXGH8c0HZHL7f
r8fbc1OdyayEpc/8hPnNG3GXVNhL9fN5M67PejFeksBKv9iXNHX/aHchgmMNbjx1v/Lll3Y4W89/
qE5gNMNvrOJleEopH960Y8FA5wzhHHHag9NtI7/pnJPXzmvvD/qe1WOPIOAofmh4uy9xkkk32VqF
Se6DnZj4aqBvQlrP1SQvC8fYBgfEnaGHJm+f465MVxO/y67icO1sIhQQhpsdDBi+w6n/gMi/qViS
aJZ2YzNVDs2ekThARejybeAmSdzWw6G6wEtGusEM76B/O/W0bpiPm1RZY+dRvgcC7RMz5znhbHRj
rHxUk4VTlQvOcIwgo422MBaMCfo3HJpppqf4+LmtoAh5uljpyq2VD2viAAQngbU4X+YPd36GG4Zy
XjFn8PoEKJCWjq8Qppf7pzX3Wn01KpeChTVhFsW0ASNR3PaQdTkUiIXT/8CgWzVf/VtXuxpWEx/w
Fyf+MRVzK7soQrI9XR+F6Qm+rvSlOUSMXuj41gACSxoL/YJIz9g+dkW4fJB6SeQj1wixVJ8ik1YW
/cDLaXIbW/j2vf5j+CNErEckvS0/hMZFzffuy6bRe49jiYAB8j/uWO/ztXhjcKUhJrsKq0pahKfh
vcezpIHqbEGyokLiXTHNJym1EL1GWc2ebgxVCSEagybEcJGDS3YbOsEU7Yf8yixI5NlA8EDGpQ9f
pIuJG+Y+43l8bpRJOn4uP1AM451fUozrI6wPq2RMclKTr45PhLL2A6kodgVYdWB9jg2EvGGS/uPV
AjMvRHkkGfgmvgMM3siMQAON0YYF4WfmwSoUfhtL/1PeAT2wHkmDhQbEJnnRQXlu0Z3WnBYWat5y
foEJWSDK5synDcZ2IfYgxuuIuhJbWKhen1giHlyZPQKtLuY/CE6s4AP7RxETNCbT8nT8I9xbsQE4
SaTb+1QaKINoO2nxxv1j12C8xQVzmP/gNcAv0xegfNYfTrJl1X7Q7dDv/Y6uykUNtngod8FaRyfm
yG6xSrl4KJXZSNCiOnDcv9t37dZsYtyh0aF+i4ySq2n5Tf7y0Uz/ms85osPABuubLeoV4cZbMNbg
T3mLF8ZbvcKogYZ//FL/BgzVEBdGEzYaYhLtkRbJlQab7+QLhydtP+x1ZN8+/tKH53PHM4btavjw
s/UgmwCSUGtZrON2IfirebIif1NTN0RGANIp2Fx0aC5cgM1o2rMu0k3EGHTuScYC0FIJFr5u96lN
EPez/lCTJfakCAyAiSpzaBfE38pTHQEmSmRQa6F0KE8qRTnSWTC6D6VbgZqmgZtPNErE7GY92PNv
imN/NxvNqjO1JQbw5EMhWLOAvrkAfrLPlNmaYLNaZsZR0xbR413zqjNRFSPCJTQqPyHMOLYsO/HS
b5RtAZ5top2ABj/2ABy9wVAa9NOjcUF6zLW4i104nOIWhQHrGNW9I8PK8/j2qICTY5Tguza9g+fc
TI8yciBTks0wRdoG53Ub7klErDukTxUbIuYMTGIWLNk7Pi6VcfxBtZwWm2wAI8o9ajTjW7/ghpC9
J78BObpgh5vEMpz5J5MAfVICJl+MmdLjsAnwyaMoJV5krtsGZNs3engAReOz6jkzePJrmey4pPuc
T+AI9/5n/skmJ2vE+0K685AApV9Pf9q+2eHw5WZx7c79Tr2nx5ISZ6n/5JApnSR0R3npIwShOVho
H3jmoehhh+VKSnDJwxvDjRC7QkIjU43vhbWaL5+y9w2bcxc0GbwM0Tcp3T9soMiYfscLOjIBy+KE
Q4rpoPjeO8NeYDki2kZ5UtuUvWko2GKaU+gcfRhXGue1YIaXyK3PCbYg6Hnq9Tzzwq8HrkqH4pLn
ni54gAsgDjj0NjhTdUspPoz9uxE7JAfDFvIDig3eiouuiTnPYsZ4xwYW5FzHfmU7brMleSAeoyPO
BSq7wu4uzGWJRC4omM76AT84bS+jYTTVd8XF3+OKW10heHltdReo7lXM3HYTMTROGEvhxUEtdg7e
n2dJMVvlKyKulTcIDAGU5WFuDjCnk9uhWZGAwT9vbbYMQveJfwCElPBrtps59SrhSBFTgV0TPkAX
XP5UJ/oeMC2wfP5XvFHFsuoAYA5g1LfuTLcZWVJuqIC+6gbw9PnO5MIBxvogSnl2kQ4Y++zLt8eJ
Td2owAzQWy2UXwCjmH4UJf8SwCFCO52cRXUfr3rsOCHFWo+7fxWv48TXt/pl+Zkt4ELa5LjwJ98M
u5sv5v8F5mxWK1nyuvrKHOR4y+YSnfk4KplOGG7y7CHxDKSUmXzucBvsh222QJgJnhJPCF2EkxPb
EF4Sb9Ubl+bwxknGgieXrnZWPuYs3PsBuuXSaJAXbLr8E1mz8j5jGNMs+sEZMvcxgMlaemMDdxf3
TCE83JkzEwIrY4vm2FPupF49eiH9VQPm4uI9q7G84M+RuHmyiudLvdhKAdY9y5YEDB1Hz8VzAMtw
YZGlvjtLOPtNVNrgD4O8mGO+QxAHcoWCUkZfd8JO2rKxVOMK6Iujp7/wuFizRai0Oni0qXxW9+ic
3obMyu4AwkeenjNm+hJWNbq2nqXOiq71urpXIqcIW7qpb+JLoZrz05z0t4ZolReyxGirNIEAu5hF
yRTe+Hb4jMgHnpRhV3nd2vp2tocmZInr+QnsEB9o/ZcQcCi34N2WDlCIchG687r7Hn8SfKNpRP/A
OZYojgezISErXvT9e9DuJMVRKNISJzsGH11p5kx29S0EVbARkdoWXTBCttZWWptyIwWza+hmzfEW
XWkq/HRBQAVMCBTFWDatNK5TKD23+boIrPBYXPADjlxhyeogukq8qHBJJ1mt90jjkhwuA7S/CjWw
egju0gnzsPqHpF5ozC5/eseVoiDtILblK6/XuXx2Zlbb+ip6ygVIUbDzs/A5Ow2fQexJSxnutiX/
1JQov0TtvDO40y5CsGwsYwG2eNHxcgbXO/9Pus5ruXVly7I/1BkBlzCv9E4kJcq/IGTOhvcmAXx9
D/B03V1RUf3CICVKokggsXKtOcesD+GwsN6CG4uCDaSS67uFjHbepJzdB7VjzlBCA40XnP+Qra/6
ljSgKwCsg7h2OMpR3b2YHxZDnuiWQul5wZEBBoTmz7F7ZngyVfP7WYPaWYzP/I72sX7Uvq1jcsE2
YxDhyoDzrkcZXqfPemuSisxciUYDfdEbQ2bcDP4a9ZvxbqyyW/jJYRfcNJrNQJEY+aDJzU5fX2yr
EzoMu2GbUIP946hF+1LRFFqG/CFeY3SzWPBu8ct0QxuQU9WygkPJJaALzDJn57fHz3inPylvqHdK
t8FMtgKwEjIbvZFIxViZwS26qXX6z3izN+Fjc5wr5IELL0KABRKSFxqWkMGyi30WUOmYfpWcWMdo
Uz8B7trLK/6I67C1vk0GhmqBLORo7OTVxZn/Hr1x6oaHaJU/4odZMV0ch6MWrdG90Jan7Hxc6ft8
G/VLY4OxZXR26PBos9CYfzJZPMr5n+je2s/+bPPfMr79nVu2AR81U8ppFR4FiWK8z2zXUSG/WLv0
CeTSSf6pwiPnl72DSRFVez7nX3oxODBFs+3kAnkHQjcOX4Q3dB0YIjqH6dE09iCeaChXz96BdPo5
wBpLyonjkmjWlyJaOV/2N1/rgBH9wxLBgaJ/xMhpqOzf6gcYJ1RsERURjpGratcxk5pxAcCNBCqW
bP5DK9ia7GwrkoEWKpwPEe25fkT3KRDYsaPO6JZ/Ub2X5nNPkTStdQMkC9TahfZTnfhNiGVdDIOk
4byqm43yhRMhnyfB7tGCybqSX91z9hwfOT4ZXmMAEXS2EWLe2gdxSJ67PSoq+z7lZ9f4BCVyXKk9
lXrJ0sdL5IrJBjHcuW+MsCu06A+AbEHSDVRVp+CVREMkYvCGhk+8xN6l+grBfy0m+qnvaEKY25Sk
Zy3Sk+Byj3xuXXoXH0UserjX+r1hCw7PLQVdsB7eIYBOdKcOwSuKDnGyH+kKtDTgP7nSPSckPz4i
LHtE5vrYflRv2gq+WpZuyi9WbLFArNCbHD7mhSsIVxqCIWi+V8jQaIQvKTR1PHLVcnykynauMGtA
ihWUx/Xj+IzP8KqO9TZN9pG1dKhsX+stC8ylszbi6D2nwd4+awhIuDLT/ph+RLQFvXTwj5jaWPmg
bUdL2ixUvbg/iDYet96KleC9dlbDK7Pu+jV+9V7YlLY4crnYvARsgyi/1sGqO7yn/kMerhzqWjrG
fBV7B917BuJ/MAl471AzEA3yQQZbgMH2urrW55iag20NyGBySA0q5XX2236xU436bXz2PuFYUmoT
uFPDESEsY4f1jXrSV8e8PMfazv6xfxLQ3rxVvIknx1nJZMcYPXpnT9W9WyPjkLXN4Eq7OBS72TK5
ql8NT/kNDNXZ5MQkaftLXLnSZeYlCz4qNCwmB5fFfkrttPEEmsPLn6L0UZk7P9xUjFopTP+pmP+9
UUOQHECZQawg3SZ6Ky/BDzGUBg4CdBJscziDXPIBdqpcV/pySLZd/YaFnb06l6aKdpqOWnbHUVZD
GXaYu9K8YtYERhFB1ENxbLfL9JPfNVJW8XWWln5t2wfnI9PX5VZ9R/m+gX2ws4/SXoYECvZr3H8W
QFGdzeJc0QTZOuNiHc4X4OA27tp/hq1xjDiD+nm2IJ+btwSJarALi5PrLyXdD2sF4rYAMoEyI8B+
iXoH6hHFC5u2pf4zHsJTSS9jmktYdjf0LYMl2c9EpnMMEbpF01y9Du3F2buMTXti8pCh4txYMJbe
BHMW9E6NBNatzOFQIYKwD0YH3nJ+wVn6rvtIRmGEE6gW9/uugE1Bg3znU1sb89tfGevkUqp9Jo79
8NgWT1FyMbIHIrJMaNjDEpHhJF6F2qv+mo8Hl2kXM8iCwQRR0Q9m+j3aB8tFLPY6urRr8h1lCXUZ
tRBFgsXHSzOEkp2y21i7QJwozCldYrR6J09sfUR1IObGnQ+Z2l4hu4N58uRdkSd1LdrYZcvAutgJ
aDPMozBeFV/ECDWgRQY0HK8szJG971/s7/56H+x384j/75z//lA3WdXtTBf/agHuzwvdYO6O1Ojh
+IHBDhIYQLWvttII9/evjb4NLrx1rr2feXhTNEhXNMbihjOhFDTliHJuD2QDw5+e7zklgSREz8l9
VZ9cYbFXvH/p/k1jyhFstrS271/Tp5xve/NP3B970KXcqvK27UyozmJsPdoQ/WKqoxN5/9pfdHU1
86tHuMj/kqz/fuP+vH9/BE8jHkkR9e2qJ2FlcX8Shm1crPe796e2QcHGBDD5oZdpfQlAeJbsxi2A
fmPn70xerG5H7rbGN4kXFgswGiAjBrY8KHtc2fk6ekm68aEOxsfBJ8EvcPnUisyUFzuPLhiNvjwz
ezIt8WVofbuxUssCI7noooQANxGva87Xzr+QHmGCq8LpU6bvvvBIvSHwc5Oip0uCfoCb0AT4mQs2
eXQQPHJrZYosdjRjbeUInS2N67BN7tCJpmZ8FlHynvWF2vcR9SmOEy59NtdNu4sYXDXdsCOobJNG
6qvQQJ6QaYDumkhY0gr5VPYxaIFaav2mITCJY5DWqLpmraEfyS5iuuHIX1djFu+am5JkrzFpVm49
fuIKIY9wouDoehhCPpI0EVAYpREjywh9p0Rt0fRVsB47ZI2N4kKYAOUdlTbs0yJ872PjUKBOHXCX
+IwHOq8kvVS2NObiDiot+whZBJjUZIXw0iPhRUaIvCYrRkzX9w+BbfzTaMiZbfgBeaOTcMi8vAyV
tjQm5zfOSCP06GekkfShpSSQbFAmEJPzFtS0b2LUFBb5fbhmdX2lizULntBKcIpC5exYL1mI2A5B
4Jj/ukMer/GGRUP0VLJ/aFCL1T3bgHgMMNhOmOGq+cdDj7TN8DWq+/zJLxIET6HxqGtcOKQpyTcM
i3yb497DNJZmh0Z+wx6TuSA+njVwLOBA85avmwGJux6l0zrKundfC8t9mf3RYpQPfo1g3SF9nGwn
efCYBfSYHiIywFd1G8VnIg4ISZjXmjT/iircFvo5LitECoWLaGFq2ZEnzmfo4G83fPvbC6eH0Uhp
SrkgNHNNbsYIeW3CfxRY9DaN0B7OmQThkRb+ToaEphPT0u0ds1sX/QDdYpxQc4ce/WBmiqZdvFYc
iWtd6fQhqz2OKMSRCYtZ7KZ/agU8rXTHC1mUgCujkQU65/zwFRABOVkMeVJqV+eTJbD8Y2XBb2zX
tNYA428SnRaVwSHb0kMzKtGfJnc8OJPJWRJTDZA28SFcrgUlHbSqZUBUWzYpB6QFLGoj/ZJVRqur
jt8dAuMXrY/W2SlvWsKWoMf2uex6pqq4Cq9BzKUtNr1bZ0ENMcsERyhLWVxm8gLgVhjq6nMgrXzS
OS0DFFNVBqhzU9Tf+R8lku6kJ6zclmGuvK6iIo+yaGt7jLo7SprYD4atPxWEYSG6LQwLnaGWo55P
SS5e+pILatGnxWaU9tHmDegruodZx2HWT3TBAxVaO9dA4j/V8amLKFSyhqovL5NHFXxFDRBCgq0Q
IsJsq2EgWeB9RosxRJSo34xEG5CiwXtYMFIuHFydhZFsR3NGy9akexmdlW8ad+Q0Qaka9DnN/3qy
IjbAyVs9Ta9Wch1KRlMtM8QhGRE/dxzBIcAw4ubdRcHgM/LEKktG7dGxsvZSGGxhkuFHc7SPYfbD
F9IbwXMma2TZ303B3v7ghwYf7WheXIuWo7BecxviTXiXAI0MXGINsS2wet6e+gmIHCQq2o2GyazS
oRcchP0mtcRBUUQYg80Fp3HbQ9JHn2nnxmtMdEezCR1UkXC1JZiFZoAQ5PuoRKKxevR0jNBdnB4L
kzFxXFE5tLpJdlVV1BviYS4GMGPDdgJos1Cv/dq8pV2aI36nZ+gMhUPJEE2bbqqx3zjhJdcD46wZ
8JZJxylqzpNuIrphgNliAJZko9WE56xkAyoZ2k9SW1ga1u+C3ZyjCD0yJOubIfwn4Qcz4kIkkI3S
qpXHUFJfxB5Dcu/ks0QW7ruW0Kb0s5gBPg4FPR7bXTMoMN7pizfMdgW7+2zd0N9rDuWwsr9TOwO8
YHtbOageogw9+Gwd2g4kBh9piUFEywr7m37pCqTmsChw3VvslzpFS8sI7O0UdMgmmnDthd6rRaQP
nWb6FJxmKOWaAaGIO+GZDWal37IJ8PcwcVZ5TNoOsRoBesNcA5fB1ehV655G1bw2xdP8Eg9EyHJQ
hQDwTPhtemxKjpP0FZs0qXI5YFAjYkZT56NijIPGQ/fojLhztlJajO3G6yimcwYfvS06JNDastFH
gINh4EPikJfEpxp1pFUQLzvtOz0s13aTPsKEGHc5Yx7lNnDMjAmA2ISwYVJzaPboI7QHF2k7owQW
DkadsQbrL8CbeKVn9SUPOOSduOlX49ymJigMQQSfqae1GbYEtCui1HH10lwupx6Ixkjvy/A1hhCt
fEs1mgaZe5paMa2tCvUE+WYg7omiKss+PhQDKQIySNdFTgnpZVj74oAuf0mK1KL3XfAs7MIS8OlM
0NjCIDxRSBYCcj0gy9YJ8aOPpl5CTpMaQ8KBjX1s0fVobPZ+PVfYhcPgKXS8EQfiDCMTaLFRjlRj
j2vdbsptkCPhc2wQigM9YwIsxp5ZbMd8P3KspcHSvwlrjDLQU5sV8SIxuW4aYup0E+GuX9eh8aa7
dJcFxzc4Qi7u8RixSRQvXtq4K98FvdMqSfvDym5GHr+KKgDayoIcdI2iD89mRMuNVRdgesmbGN8S
F5Osdt6aRBqvmXUezVpyIScTtqOBScIMjq22+OUdZ8vuem+2K9X72Lk/fprdBqOdMGj3zVEFe5No
uYVhR+oojQClucemvoddtqw99+Tl2Zf0fahZGlP8Ir4OoesczKl7GTkCOVgpa6juStVscbbSemXS
GPtEhGXUXui4Jrw3zJ8y23oHI7L1BCK22PHZ+Eb0sEzSolCj6b9mIl+LutJXQ6mtBzWeIiAOq579
y0r2cDlL3drmCdKFsHmaHGcfAZ7WI0QNhl5tXUKQl1mA58ecQYKNqth9kewQDTSxRH4uJUDEesIw
xvCgzIyNJ3Rx6Xj9q5bg+HMx1mdfhB/jQA4bcENe9BgT52W1BCORVwwlwpu2lQNEvEb/ozVMti0t
3Q5DE+/9aIJErK5VWkTb3JwxLHSvQGUwO4wrbEgRAevxvAUSdboOqQWanst0BNxK6ePeufN3iNNO
RA+jsGRIn4bxKrcebAF2xQ4Yr0obIyPMLqnaH1dreVpwRQYNsGOinVCWL342ufvq5A2tdZsMG9+t
DusQS9pEcbKdXknWsDY4wKedB1c4Yphj+Ry1JGWfVCgZpsAY1R20Qo5R7yNJl35ojBnddi2DDMPt
iJW0kUvHbUe0tVkIUshBd6UeBo+rhGL201Q2PKARNaTqXk3TjPdpml0RIgxGjeESQX2l81FH7WCu
NVGvc9y+i96pnP3oVEdrsIKnMk5WAZlzDcgqGliWvbGq9tPxSnXKPO9Iluah92S57YfPXD4QywRw
rkSX70DLyceIfbTzFuqSMI0hW3a8Vt6mGDVh5icUkMnzGLjfkezlDiqHt2ny9kknfuWUWSxl+Zh8
yET8k7S8oZI+qSf7fSjLj7pCYiyy5j0zIuYaWnGO/EoiAh4OijN3ldkwU9uWdyECfuuIFEuTedMy
bVVG/SUo6e3p2ypwNbKTiHFpqZyqfDopGf46KvNxOX77CZ0d4neJ/gUsn7fleDYdHTqIsOCZolLY
WHqJ5Likqdax62Xx96pHzWOi0kZFsy1nZW9cdUDaK7EMTPRfGDbl1NPECKg9GxwilRxfrSHDrDgD
3IIYKpYnq2OlQRZv3I/C4DqsUrFNdHpHRZ6gFGpovo2juNZYC541hmYqaj6yIW6WoanQTarE2UqE
+cnR7g220EZ/tE2uH21I1pqTZ9wb0c5pgVmvnAh9mjTrdRQh1ahJGl32P9o0xUsCW/lPH9sKD7TC
UhbqUMFtiTlU9REyxTGACOiz1ZvM5OaH8CPTjlktnwZ5aTJZ96nWrPWMiRG7aPr5brKK2HbsTWFf
daei39VsEm08CHQTQ8Z4yGVIYbJLRcIM9IOLFpwBtedM9p6a8lSnBLd2c8cNrSAnDxqnMlt5IfSW
wtiGfs1YeQzbR3oKLwLeb2llYmf6fIBCr+mBDN1n0pHwSqbummpegCLRTnBaMAPIDBUk7UaQMKa0
H212QwddPiqNgVg8vpIyvbtnGDmhnm6yQPCGcbLPLG/1JnVhLUNfR1brzX7Z5hVz93A0SvRWFyvP
vaOEVVilVociVoZbQC2Pfa+z864pZnyTKNe+cs+mTe81EIB5/LlY1jk4qUsR5DTk6PXZyg085rse
WJYOWFEbH3XRX+PAgJFdg+xt2LAJ1eBh76uzo8WfiZkk20byDnUZi1+RoxJ0kidjQD3emy3SkpH3
V5s/dx89qan7R8P30jfN9mkzivYYt7NPMeuZQI6gbTKwxmkLo37QmLsMHr1pPkqrZbAhE1itw9zn
a0pxrsPvboCEOLbJ0XMbjg7XYqxTB7h8kLS6bCuInWNoDeVFKdPZh/FTkSJjCML2J9TQVNQ0B4iE
RZHAXB0czUpz8Pbnine3pDmzCToEO23EwJsMecLqKlxb40gCKFcBDNC1iU4XPaJd2YoQNDjsnlRz
KwOPt4EojrzBbm0PgPn9ycj3XY2+rrOmnN02DCwTNbnml+62Q+NSI3yUhWVjqqr/jCy90gvHU9aR
uBKPNeTqBvWR8qS/snxfnZsZK9hPD5NmwER20f0NU3n0urZZlbWPdtCP1jL2H5Ma8bWYjCNB7qCf
LRYmK2te7RRao6atbDJ5gkA7AAR57S0TMVffOAteFDktLPA7S0yoYgZG7rnMjmbeYZRq0U6PMEwV
mFJT4msYX83UxoqqTVCV7pkkXA4Cjno1FRpZb0QVswt+Q5pRarXxM1W30Ijg8bHqO3ygGEyXTXSG
bIc32IweC4QdpYHCsByrXZOQW6YL/6bVOEQm5sL8Y6mevhEQvemnmaZEfW9GR8pCAhrKCbGF2uaa
8YeF8jecqmrpkKPFnEvB7DGzld/AcaxbGOgxoRoyd4u1HXlsaF3vOR9hrMc2B6rDsFCxh78YLDaY
s5yfKYrQhCB87xqN3Y6tPnBQtXyIdX0aJf9siKK6KvNhI6qYOYdow8fR/naDJywOJT0p0kM6b+0o
41NrGaaoeXo0vjuKnUtqN5+Gxrau3DS+9e4XeEuxYB20Fp1H2oVfrUZTKIYZALRqFRmKsipmSNlU
1TunHA0mX8cvolkftdnBRzURnmp2biBz175NW92mmplGa5+TukAK0LjI+XQEZCr5DZ0ov05I9ckX
Qyk972MlWzidGq5UwUlgnHAVLZAh1U/+FLk3WTMQUQyvRppfgRnpZ6fQV4XERtUARyO3c8hvk6l9
u6UefrO3+ZU+p7RuP+eepKtpNr9c3z4ym96LbAOqrEtRkdRAO1MOwbAJqujD0ix0WftOcUGNLMy8
TUdbjaXhlKFwIRF2cFuQ1GZWbWVAEePAaqhNteHSxWjCIlRQkQxAGuy3bwA+NFCKFz7VyejXxA3A
BA+tVN8MLstbPupfqe+95FOMfyW9L1YMn/zhHA3pBzGqajvZWXOqBstl3iVgt0ZagSCn+uoVwGa2
GVD+5LQeQeEdPY94mZi6pQCAt+l1/4GFLj66hgc2q8xpbrj6c+lV7A2zQSD1xBQnu3cuXtFjMrTj
Em7hzXUCb+1PENqBI724eb6yx8paDUWFLbUwb1bL+pfrVr1Kg3LrCE1s0agaJfYnn8BdrnP0eAbW
vnzQaqgjPblOtXWoi9zeOSgPzNTptj7hqMQHonXywX1SqOBHoErSogKfPFu9nvBn3mXgkFYXLQV0
4ySPvZ1JbXEICusnysSMtCqvk4apUxnmAI+d3d7k4njJcgp5oPY2AWt+pW36sWVm6eXt2fxWCE8y
Fn5IpoCEE4q9zGmYOvhvZp6v3Ql479gzzwjjr7osnCuoUJ6PfczunVcP8V2G1Q/PCwRRWYo/udVt
le3a7NzExenq34DG27qo0Uqo0pxIR4FdW9Ksr3zK7rlrX2hZsQkcM1moMHB2yh/P7jCYpBIyI5X+
SCFXURw4AkWxL9AgjAYrhk7/KoCchpR1EEun66A4ite4cOQqtdklh2X+boxTtiPADxBkoxFdjP3Q
7GaRZduushEfv1AspIVOs9lsrrVwQTEQfbxwglBums9OdMe6GZkmTQpTh01iY910DRcr0ax6HS+P
lsMSg/fJbH+iHTFwhVvGIBZ3saE568rgXSVQ+Mfu5JPZZPIDFCBOr7j8jO3hS2vF2ajtE9faq+KT
fS19eRg0kwiHvEGxQn4RyYbkn+XvBBs7O7+GIyNQM+SnRGHkj5G+Z4rFv8WWxYVkWLAf4fpsVz9p
QGRupLvIi4s5DvF/vxuO9aNqZ0PVjK8dPFnEl/vTg8pxRwbV8yaiVySZzL/j3yfNz/z7MKtsmAj3
x//evf/4//r9vz8+9TWv6+9jx2XCqLa6UH/4kyEeCZNXPN/c791v7jmHdY+v9e/D+7371+7f/fvk
//G1//Hw/jwf2kzZ/+ik2JA+Y4MgJsfRT0r+m3uG479371+9P57MgW+JDNqH4RW3ezzk/Yaji3jI
v4/F5P/XY2v22eKjid6dbJK7ZBKAWbXGWFq0Mg9p0hIo6Ip2T2LmIi1Hd+cPJrQcl+lp1lfyEGqg
HaeQJHDPpaS5P2wrOPr3e8n8FMe2mDwIc/f3B+7fvD8UNIW2toLTOf+iSFrWYTBcnGydllj4l+H2
3J93/879pshq/jibzqc4MjFu2zmGrvg/P90aUu4L42e0DIlg2OsB+dloBSIoYkcKByhbM63IqRjm
+ynX4qpk+mvF7a2NGdD09Vgv7TkT9n5jDC2CiLCoJ/SNEwoRqDNO0f4Oc4I7Kcx0P2M9OiZcwK2a
iVnYNIwLhQCYHBq7aKZKxTMoKr8f4PPD+9cyYm6ZVDp1vauDdlXoPfaG+3f6INentV/m/6SKrvzf
n0ubkAvq2NkHHzjaNrn/hvvvLgMxk0dEf+TfibZ//96/f+X+a/99zv1bQ8skRVc5rtD/vKjkP6/s
/uz7N/7b7/7/fvvvbyjduNl6XbP/+9z/9jeLyN1FSX1MdQpgmFksf24GSEF68SoMvJuyEC4aOj47
Z2xPCa1ncFLQM3oXIDuxHrQuvxJLr3ZO5TMVKMK9k4w5YUhxfRKdYqqUMMdvSQIJ+3XcpnsRoFup
ClBeIFZWvie++lr7Y1thdugrBvE18FuSJAt8bqFklw2pQNg2PTFmlobPztPLzQECDAyi3mu2PrMP
YdMKaFoChYBeUoBBHVcsaV6lIZ3VtHXQJv6qDPoKsxLD+j6vEX667EWsAahBA8Mjz/7pg0isa+Jc
E2qBVZeM144W3Qq7POoiu3hubQYIVQgZREdJ0dMlW1F0M+9u8StGqRXsq0G/GU5+obxtCEokB8aO
4l3KJXjX23q9aHMYPDr7MsJikFO5+LmK7prqxHNUkd+dB53BUscEUzcZ03WzGjwNvENfzIDFBNNW
LNASy6mcOLWA4jholeF+jAgl3VLUxIHSvo8v8ErTZTZ5SGj09ldCHV5PcQVa3NOPRag65Kc+YnQS
AwMXA4jmeG8JssqWOcgK5DIOog5FT05c+iS+uo58tjpvvjVnk6SETFDMM9FPkmtTsdmOZYmGOsSv
66MGNRiuHS356Ujzy0g6zLMNzTRr1HfSRjseFggDikufIDd00uoNl0G28Fw4J3UbBEQa0yfVEzKq
Yr2ZAHKwPgirGPaVw94hYAabtFF9dJQ4Myeo+/a50qiLdXambQ7DBBrskmHwWSX6SZkQ68cMeGhL
1JRoibZS0r8Iw/rOq7lvy8sRHMI0RwyxEHEHMhBANByN/I+TRsfUVxjHgwqYc04PjcsZTKFI8J6k
xjmAMmJqoHjrhnZAhQRmLANjmSf6u9aa/9iJ2OUB5gp+9IF2ACdMOF0zYd96ux6u9B6NgGItkSjA
bAk524FHU9EMIe9WG3FNJcled9kF5Z6An3pLrF4+tqnxRxq4+KP0JaBAwVGfo9u1PvpGA5fSTm/h
TgQ62wQoveQWzrpeu/1hGDhv/JRYuxV7vZbgqdTs0nUZs6qZGREMfkbNauaMtJHANjmQZMZYxrpI
nJ+gr8PXgvaW73vlKlTRplKA23z6uhs/8w9aQpaqyF6MyvL3Fe8Q2HCCrspCvuhFe0oz2L6eyyJq
AbSHwiZ3vRm6u7b0H5owqg+WBca5LwhAHjCYY8Iamv6jSutPreQVZCUi2Mx/LAv92oQDWz/e716s
e0kpaHbjL/BQ8VBH+ASMhhaeCHXUNOiwkggZeCz99zBCVD3lGkydMKPoxAPchv5DMUcfaJwf0CPE
D9s1FBUkdngYfIPuaKGwUxh7mhqkEsv5BvQy+1yRBWhqs+qbzO8A4JRWrkwb+J6Fvk2ntYf4JWk2
zmSpW9bWqAxjhDK8twiYW+jK1PQA/HREt2N+bJ0ouDod1+SAsZBlRcFmMPVPN/Y01DA5+ksjeRkt
giabhG24HjryDIX4p6WF1ukSJIaBvGvoeF1VF1+jtgQfOJm4Z30yy8ah75HFjAuvpzMlA0RTvfI3
chqMdem06rkrFGNL9Vw1jYa2NPzHMKHFVjQLNq1E8zvoBil+Dr+UKTEal252IirPW9Z4ptMma+Gd
xAapLRdeorEyGqJg647WhzU01TaHUckYHyXsMBbHPFAt6DzUpAg5tpMQcq1iTBXQgLIEpTGc+Gxv
mICFpAgvkEUVGq2ZhMD0buPHbrtvAzLbJ3RhDKteuglUdtk/qqaZlgZB9oux1LEXaoF1UG73E0NK
XUBE+R1ikISqDnOqNO1VaFXDu17jQZKQMqt2PGrSxdhGmEofd7TwC5MGj+nMGNAcs0U13ICsowe3
IrrFAvJ1OR1bxDWpDDLw3KAcqPKLPjolJYGkdZad6JNehHYXoEeEwMU2eTqVU2+7Fv2/GiayYmo+
aG9qzlYQAacpSTMuxfDhJGhA0mG4JPTtD6pksJK52LiG2MQ0XHh7bUg+gOWvnGH4SG2G6ZodP3ST
QB89YrWwDSxMWm0uA4kUfuzHU1fH6aHajCp7TEudNTX3vsq8oZnfYvG169fE1SI0M+XNZqiVTxEU
UZsrcyacXyjm+tI2GOEk2alWnED07Kj2puHb16qz0sYSaA7/fYzjXdewZLsZFuQqfNa9RupIdb1q
jy4nqxAiQAH9N8rCBm7HmBkb1Py1+zcmFzZe5VjPRdMGRy8Ew51CNoxrrTt0M8FGzTe6SjBTBPlL
KMLwEGa1dxit4T0UgCqa3AR7T7WHvISbWshgLTPkBDE6qGNS5fq+8qaVMXcP/cbYDnN0uuawL6jY
R7pNoW+1GfJ5vzH+c+/+8N+XOP9AE0UM5qC588L71qCcG+ZX7ir9WSQpkB9HaSsXbzm6yLdsaI9l
PuZbykcA8WpM2oNruNxlkF4sCjs3V7onAJDU3jaHiZjVH2aA9l/30HneS/r7jeVyKBjzzf1hKFw6
6GzYVlZbd4fE/wysDnT7/UWZTaOmdUuoSDgf4Qn061UbJwCYOVvYXLKJqAzQJcV8c7/3P77Wu4S7
dTYGo9qIaU7OOychgFpzRnSoLxN5DrqODV2uiCX5e9PMNWoXgbvXmDgTwcawc6fPZNY7sjUg/S1h
9d0OTQsrYb6JHYmU6f44mqGsU0U3xiMrzRY9YdqT05coXiCzZvVT37r63nYgFrnzzZQi5BVkbCyV
pmZSFbDYQ1fiOqsL+RA6BQuEbRiEqBTm4X6v1oRxIFy+oJlBKzaYGbGVac61mGTLwaP7a7jfs9nq
rmwLCVdI7qus9EPbuPoBHXsf2v5eVtBMjATRb1CGmOBT3SJXwHxiLFIcct2ttmFMYJnffEyKOo+9
HoFbM3zYcAuNpHKBZcdpzENp6OahAdC96riGLlob9YFjsFTO6GRYl56TQwuAeJP60BQIELFLpnUj
gR1Ls2cvwxzzWsK63+qZw+HkseVdt5H4o+Z9zP2mm+/ppE/s7MmkMfRfmFwnj9xVndIQqWs3P+a9
jn1JcEGD6lUSujjEEQpnbuiv7ot20rcD89HDNN/c3//7Q5OWYprRzOHtDgDozZ8Bldv/u/EGGCou
WoHl5AkUuCkbIiMk1Y7+bdGheKkoeL0SwNPfA/D+cIzxlBfj5K+6xr2ZpvooSzx1/TRrJeMpJnlQ
G75N7PGs+85eDeXx/2RW34RWK4azAYxw8vY0d4BvBlx56VkDnySFiDy6tYM7TPucfkM2EDFtwjXy
aniOa++5+hbPxZHRlIZIFaX2XAvCXI4piIH8L51T+DJ9gBf7HS5MLPyX8DlD67F1Rginy+wPEMX5
pBy2tD2ZIJb4khgFkBtlrRmCQLeOAUcyDX/PZ+AYCJINi/p0gyddK0Cvm07bQnUM+532NF3an4KH
I7LBhYUYAsQRM8APg9NXXyHMaYmHxskye/MjstSeMKMxJMxwgyO8sU/RN+F0iJdLjx+akDPgNxZH
vFMt4HbM7sMWR4hBBq/8QQwDrKYENPqsfzwCsFpH145x3AKbMUKLZ0GnVJDUuo1n0JR7Gn+Cq3FC
nQa4YI0/FiJByuj1t+Ryli7tm/0rz8ZNfJoH/0Y/nlqvwY5lwt5d+OGJmoFlxfiI38aL/zvgDf+/
lJ3ZcuRKdmV/payehRIGB+AuU9UDYx4YJIMzX2BMJhMz4JiHr++FrGvqKqnbJD1c2k1LkhmDh/vx
c/Ze+3WAgd3uwrMVH8SSWboa2LQ9LpJbUa2JRQuRk5+Bz84EbWP7emMd4IBfEtaYGp2zU/IDxyVJ
oMHGEls4+sS5VeT8xRh7ATx0IPpjRlgr5HGAosh4xZ06cbviyZxRW+zGHyFBvtdv1W7bCan8ecLn
LSsOw72o9sp/NLLdP+Da7//OOv9T0eX3ZVy0zV//bEt47tSF/5eBLk3XpJxwfYk01XJdj7//+rzG
SGf++mfrX3Q1EgjkWBg1zaM2kKxs0l/GqdynP7pjeIVymqFb2JrBfeyvp3xHW9E/y9v5ixVCXYtG
L1vYLpO3trZ1QNl0MLKFk5qEu0geguIeZuegYaiuHaI1lc2MnbphZyP5e4NogjLwZf4F3W+bb/N3
KBy3eED3+qV/SK75k35p6Tis7HX9nRwh1r5lnwKDy66/ZEfOfnSYJgsWY/3e2U1MJHb+A5sZWoM9
shns1Min8e2TGhZOO3tYCcLV4RV3a5Sls8Ad1b74t2CYR7rZZ6/fqG77Xfc/vaf8DI43+oUxAUOD
/wsHFCFu3olb2hpg2nvyAzGk+ZO+NfLX4ZHBwlPFm47VBlYxf8OnGl6DgawfKdkBw2xwdh9Ysi3j
xytis+oViYW8lNsLRgm8uvSGM16/I5Kodz+myN5nP9Dqb40H5wUK5lZtwu/5h4ex29nFT9nCabTf
pLOJyW0099FOXPCFio9Gr7BPbbDetw9gABE8568lZBFcLyibNsidMUfyOfVxA/xINqt4SdmlO8kn
bLpbEABPjrn6BkwW+xuqg3W7itd7YJbAPplgRxgIT91ivCDdcAVOfWNdGVaSc9kUZ1rk0MUXegPL
FhnfZVpTZayNag+R4cBTDLfOvfUzzw/VfvzkCs5D5QDfucfqfTqpd+6VOyq3LbX5niwbmm6AFi7v
7gdKQhSim2Oyk5v/ZuUvcP//svA927SE53tK2eKfFz4g+wZFlz1cbNlf8CxFBGMvnjbn2Vdv9qIw
JYN3XXxgm0HZhNHoGUdSsxC/F63yf/NgCEL4Lw/GEgLFsynIPvjPn0I3aUevVv1wiW16hfzXmgeS
SideIhBtOGw4P9b47BLoGMzB7jSZeQxwsVk+4x+J734/nH/9Gv8NsOAf20Lzt3/nz1+lXir7qP1P
f/zb7ru8fObfzb8vP/Uf3/W3f/4jP/THL11/tp//9IdN0cYtLqbverp+N13W/v7n+OeX7/yf/uWf
vn//lqdJf//1z58/87hYx0un7Kv9x9AJ2/EsXtD/f0zFpazb6E+rz7qkO/f5//jRP/IqfPcvwkVM
KiSdDdv2lrfhj7wKKf5CtpgnzGW9CCkc+R+JFY73F1dKaiAXIb7Nj/FTfyRWOM5f+FZLKttRrokk
8n+VWOGgz/7ndSKUhXKZ2bnrUV+bjr/s5v+wW8MTrvI6a9D5ma7YeaN+duUU4E7Guqvt7iFx/Ogh
TIZjkVvZzmxDzLfadK4cEZo704xHFpR/OhTeFSyl2syNDTF4NoozyTYRWWbCxX9yI0Pd33tduA3D
InksjUVhHA+EdHdavzo1/GhQQ7E5fwQd88JCDdXFbgtAxzNAWXQ++MRiy3/ggoMx1w1yYgZg9YYg
1iYrcK6SVtEWDZ2NgCRWKHnabktCGMjbqHK3euRCXk7N+NUqOlzSop7IvewkCi/bzyOm396ahjez
RnvbxON7LHEbodDd6BrzdZJ75SvRYoy0Ih9FDgrnMQ+753FiK4uMSd+i0G+fG8I7b0pN4JCWqA88
04qeizBb525GETnnJxI2LtP8MAURtE1ZfZJWgqEA5YlVcSTmsSvPiUf8WY1ndUAwX7bWxXHiV6Wh
4/oeRss5788qP/cyhcYbkFbFi/ViohhGP+YcEjU/lV7ubIgvqrEiiW9jkJuy5J8zaWGv05kqK81G
mpfkGEc62hfzcO3SnqG+/TjgdoxDkRPXYDVbQzQlipFz0nTqhXxrZFpucR92sDeGfNjmKGY3U87E
eaq7cq926RDiNxnw8CoK33HsrXsx9tei7hGAdfjevDyLsA5WqPrOhsxcfK8VwaSgm9sanMXUkpzT
+DEgfIYXL0En1yKei3tDkqAq0MzvtfjJ56japwga9/7kmXexCrJ1UDpPTUrY0YZcKWSPzZ20c2Yq
bqAPSvfqpnbtETVGO25d3pxtqzjdzAmlNlnHh2xclGZJatwU+ZStDdRn+zbFXmto8tqswfhVNuYP
bZjTfgor58FkdtwHDjaIQp1d5n2gucE6ZkHsIIb1wqNjc4DLuMqQfMbG1ggSHFGeLDCuKeeekh4Z
f5/TKXOyj9ox07NevvhzewoQuO+jotMnM81Y9/RTFVcoRH+oAdR1znz7VsYjkgjHpUmVCQRiInlM
YxBwrKyjDCaJxRl7mwjokTnGyquk9zA6EzOFCACb11SIdPKFy6nB+4KxDTYhF1JsadOIOgqWCw0R
/2j0Jm9/jn28pECLZoPqppxeisnGHMtLvvLjudolXCToneDsDBJ8BjkyJGci7wTx5cbSjJ+ehrHo
TiMKJyeg11JX6HBcj16aTLI1NiGJ0M3YzcvcaZqvQ9yeqkr7976ZF3Qul6c/UdoVTllDFa/mNYav
FlY3i1UHbYy2j1FeY+l0M/WpPMVD+mpGor5XJfjZMD3GgePc4uZ4iYygPGWcxbTQOHS9kBqbTohf
I1ov2IFv+ey8ouOI2bksf2tlM5wDezpwpLK44+RUBKTEO4YTbaKi5IbSBR5NrpSWaxIB1DVp7ZlT
hvQ5S/mgCbaJutQehp3RvjhxXN0ip9iRRPghRFWtS1kmR+RzzfhsKO4XtBRvSxvu7cRF9aBo4Bum
Q0IJZpq1q+aXYiw0iH4iG60SBfww9kdauW9SMV6bC/BTiZu/WwFMU08E20oa5Xuc4BZmfNFVDvVZ
jjDRU+N41biKVpmvSeOeZrgpMmpX9F186HUukyEj7+5oGdoPIjXv7IrkMTn4D/O8gNZLogxl6PWX
SlGQy8r/MZDLVZXuIcQ0GQ4hWPJck1q9LvskOUwNN0LE2zFQYb9ZN7lPMkcdx7s44uIZ2/SDEm38
cJNygAhj0wZ1tyJyOoYHHndz3EFIznR59mrnoZi6V3Ni57e+ERrad5rVv4lAMF8a7ALMPX3jJhz7
bheqmXTArua87wXAoGVuXPmfYRyoFyeYgouowV6lzoDQOBj2XYIkdUhwoXq5YRMz4yrmP8k2980R
8pAsPxJ3EHe+YzxPpnPKaw/zBwHhdkDH1fIxfFsk4pht9yuJqfINDCIQVcro7BYVh4c503BMxXSq
ZPqWxdZjGI/GSWJap/GTPtXTF+3Quy6y5XNiGG/kyJ609hNSZbzomNoMY+yos1c2AlKoVD4n7VxR
ozMzRMO82Lmmj9ksPiaP7+zzPNp2daUOoYtCJwwp1cu4jfeKFb9uiTt7UMaBTvHPEGPXSxVWLg3U
8D6WgGm6VEaPyZTaq2GKr6OZ0tEGTlYUiXGbR2TCj2R+Wlr1J9HY0T6uircgcsEepzl04DQi/5H2
4G6cDcAygQbuUif2zmPi3Mxu+dThc2S4m487zyrVnXS4/1u+z6WQMREaZvOsKo2JwGjlTs7MgPwx
nw+LSWHN5N1iLlqEl8FQ4hbVwQcDhbXVe/bzwOD8yLj7fo5BW2MMc6+CNRQOw9Zjgn3EDkbUoAtA
g5Nar+3MUOuhsn/Z0/SZd6n1Mlknsy/Uy5QNVwqjz7mgdV5NjdqItHkOexUh5TC7BjiNsdEp7EKB
SaA0hjfdHA3suGuPYcmqURpSn7BOfz9IyCc9RBJM55T4Fv6P2tzXv3GRXWtTA7TWOq0rvYlEk9+r
DD/DbH/alenCTDctUGqVc7ZTJ94mFSd1JHANigZgVU06Fr7wqHzCSTlvUDfITWdzS80R/O8zpylP
NTOFQ5mHFpYRmKFBxpCbLIgiGL687JohxjpVIwjO1sIgWVepdU3hm/ptr05OVe568iexLw710Xfu
wk6Y17a9jI2GmGzFyFPL8qDTFlcQfZZ+hEhvRV4DwVw3D40KTooN6FySgAllFiRlUzfeuS+iI2pT
HIGangw5Yt8VPcB7YRRI74aHKmdl67AZr6HZPbaN4T7VGLeylutkYSG5ItJxZ6BvOOfJR+aYBTFa
08/adBEiKAYwEYyoKJbJ7TiDymgbBtmA/sICiy9e/V5mAYjgJaUqzD8G4cmtjWoWQaBcealtXuKM
tV/qGlvaNJpb3mlnI8N3qRaDU1V2NIxaSCvDTNL3LAmhKWV313sAs2QyIISuLEIUoWM0tUuTWuL9
r3s7Ontu+d3VIxq90dp6EXiJhqHfoRlkfe8YxutQYpgU1WPrG1x7d7/LiNSE1zlbV3KgLITVxKIO
DGXe+mrTjWxtxnxvuemXn1B2CJv5g2BOKKkLGfDreodAFBSPei9cEuHFcIcf4tMVUbfL570pMceb
VtI8WExFxxbsD9K4bcXl52yGN63IilPWT78c14nObRCCKA5nDgU/hoAd0/pKijw9tfCVuziYNoWl
SUWqk/Y+p9QaBZ2sMOnuqVmZBvEq4pkfYRqKMNtHCKpXprHoBpwQ8KTvveR2g3cqnU0It/Q+bD91
CZgy21MKdK13ynglsnIxMU/PgqzMnWNDFDMIrUYsGO/cZLiLqN0Abc6HQnfBam75zLc8Is82npLu
aAeyfvMrzW9YY7Wq7jTBO044PCgbKEqqj1aXlHuUPMFaWZN5dDErLxV2lXhM/4aOMVS9AEm9fgQ/
qV8ioRiOufpASC1nJ8aFlARLM46m25KmJErP8X5xM3coSA8ENTt0DNWGZEIAYQZFeD2UzaZvUnMb
ZcXPouDIDQyHAVoxQRCdSLKKWl9cWtkvAmuPAc2ErkkaDvFhkeHj2pzRxi0nSpP2NFATcfhdDPF4
gQiNBHi0+rGJOzSTQQf4EYFjMMzq7CMFIZVFx7va1o/+GCzCtjjZVlH2kGKGuuXvj5kHqtBLcWQa
KRyW2AXoZZEUfVOICRrXUpQNPniDJKIJg70cMXmbqJM55B9J2dIJN4rszCy2OvQ49LCLxOnZHYoN
0Zhow3xmZtKrpo2i1w8/Geiy16dYMaFtIEp1H2uHeFCvnNTG5LTcuDBSiGArh6ujJutS+9yelr+M
exnxsNBk5hrUUWBs0Nzl11DRNy3ZjiPPbA9lqEpYmxpeDsU2qTGAY2KbURMprAfDofDFVXsyDQaG
Moa7MeasysrAAxs59t4nqrpQ9bDiNxNhh4RFTrLA4vnR21RYLvcANAvmJhHjL19quW4UZ2rWpl/C
NvlAOhqhpWZCnqQoqAuBVSxsQFAPc00CopJAGTNU/xVYGnKMD3ZIeA79CPtSagt2ZVlFYAoMmyUQ
2RVy2OQtSWW4CRqoUb+3Ad66TZO9JF413zXzwsabZQ1VA0AHAzJuUMOw92pLQHgOL2ooiicLIaeq
qYDLXu1DCkboiuz1wURwvBjHx9z0yNluTbnLAkjOgnKlHbmwkALt7/MufpobZCtIpAgB8pnqdgoe
qf+oPZrXjIXZRdMu5wDHMNR7QY1+1+h3WTK9qqSyLkHrA6VtAgKrlmVZ27DEB6ZWeZre6km/xhFY
v8xDBS0LRO8MD9+bfMH/CKbnSRl45JaNSF9nDJEVHIRO4XPvFX6ZtJtp50myh22jOLoD9u4qwLFA
3m14FCMmAltUB6tyf1qy7oHAFlACQhJnijhDEREG2EyrBupCv7gqcDwtF+5YwtQkCfdxmkiXHXrr
V0n9sumTKIFe0n+hp+ftzuDWVEKeWy6fq6gRPLm8ArSK7v5sDnzU4twk+msywm1doSjRSI2hzvdy
XUZoEiZbYjaq5b5pNHkhloowW5r+njxmCjvLI2grRrQjIJr6VCsiDtBFiI52XON+xc64YhJdbuwh
tHdT0NZ7b6eQ4O6ilOO+Zd8mSbj69Nzpq5kPLffO/dwgMNE96J4ST81tFRgHjVxjXy8z9s53oIRi
rOY9nAbSeBqu5S2bsMZnXthzcDuSs8XNlW/IepL4ZPsKnoJmse2293V5X8TDjlO8vQs4j4B614tl
nteFptUOqoUzZ+o8ExW6aj0+i67bZluzhtlmhqOiGTd/y2TGH1mNYIShxhTJJM+okqwnL/Qc3pE5
28W+RlrN3ZTTo7ji2jk4rt0C5JD0btsw2nn4o5TMm0NdXEZc92csBdkhLoJmsUvAgbIwjd8004yp
iiRnVL2Y9vMgiQl3Qvib0qhFuFpYF7OFza/GdZtHwUtkQcwydboNE9WtLYdqpyzwC6r5zGwO37tO
L9wI2l2nIBToLDThwTC5aSeJUtPBPWYtR+BY25ilVPLs1e14xi489lO6n6f6fiLf/ZRnw2pOguYJ
TGjeOEBiI+Xecu/YJW0h73GWXzUWbPo5L0jqoX2iDj90YYCwvc3ZVPFVrVWSVq8lxmEr6Blmxyj1
AhdrejMsacN2z8QyOeYFfi9jlg9W3lj3pfzom44L61DeayvfWk2rNuWcg2rnODhYDpOnTpww9xj7
xRKLE46Y6VTTpPKFofgYx4fJuu24DgM/J9OnNZqXSs40DIofmHjhs2XxW5D0+SkMoo/fJ1YC4AyL
FhgjawkCmo3nnkbMbHn1Y0TkNU465za1EbNGXYuf3augkiGQD/WDE7bZS+Q4EYij9eAonhsuKRRL
+S6Pe/tuMOGzl00Q7jA4F+12MKMKnWyzl8qynuYJqloNDUoZLGrO6ou9PNvRcKAyFIhcVDK0Oyfy
qwNEfX+k3ltMrGjpmaiIkHKuSmx6TRbY8Zlcuyzz9qZjNNeREtCerrnb6fcEmDZ2dXpHDkIOSaJ0
mojy5BbJr0TU5q0buegzoupG0OLFMFWIG4Vfedc2ZgQ2U6gOr+s43TQe9qGgIi1hMA5NPKeneMQl
HaYM7Ujw9m+LsjT2leweSzXw+OvUPPR5vXdtp9gRfhTQRMR3K6aILMvBtXc6Q1wQTuOE90yIH12P
1lActDs0bxZBecKiqwn9bL4T+RjtsySgxG9wWZcGsrQSOArAybGakJ+1EsKWeo/Q/WNOZiRFsQc0
itPtvsmtqzkziHQ6bjNUNjiHP6QguA1HEeFriCrweZXnPDdcklYiXDvma9S3zkdovAUBVoHYcQmc
RW7g2X54giey5DdB8mzEgUZuvYMLY5KxwD7PKW6sDUKfTkVuPhgJEDEd+/1lsPpDkg10cx2ZPhYd
ISpzUbJrEjfZw+EBekyz1hmaK9nmNDNlzxixgJU5J3axKkXBZmEWL036MHoM0xPX+7KdaDj2BqpW
IUq6kcNTHKb+nRgOIT30s+JcttEb7N0Gc27jIY0ic5oUD3SBXMRHJmRSku1gd3SxCghWZZJBLA6M
YRUOhLcYmC72sUFtXcAAIRgwkCuNXO3GXhBBrkYC+rtj0c+4Y/PBJwEkRhnMFKrd9KGBgqiGAqDj
Uu3Q/a7mkl65n0f3pTFdS4fbeOaJSzd2/cu0UBE4ny+DkF+9W6rHFKfFowZQEgIQSqW4HzzG35Zl
qKXlnGyb3CP6hRgXQwY43BDXGhR3t0OYvmJQbo5slzhf6DM80B+BKoDeYJjH/DBS69HWh7heTg7Q
8YG5tukcJxywN4azxCNW+U4O9rtN1xxOAqFpWRu/elj8ZVq/VO4XPsBh6XDIdW8ijU6BXVlL+0OG
VM7RSMKll1bHUlcXzyNZmtZd9pCM5aM3t/6O6gv+0CQulDrhIYQAs1cRgJSoJ54yyBDAZyX8QgKs
wWwZNv63zjq6BGTTC4bsBfal3hv9TS194PEjZ0ViM4tokAD3OvZWg0Y50k/W/Zg7yKCM4lMSABPN
abiLkfRw4gB7NtiS7d9KoNGf9hlSyjTjPPLgs1ehj20+9JnSV80REe3YmQ5hTbSN0+xqLKqVVI1H
a/li/hxB6DbQVvb2og3Ci/1o0kLZtkHwYVQjnrKSbbJD80VxzwC5puNq8E1GkWCBBKA95RIge8UY
tenNOyoQZzsIJFR+g8dAdgawzsYo925H5gZKQ5rmkIBxWUBWTBSVv9fddSFVNXCErZuoibZRvBmd
Eu3RonsZISBIXjZ6t4Cy/Dq651qxrisXxgfoBjNU7tZMvAvyqnQ3zNWDCGwuvBnmPwSl5eb348TP
NfN88dJhV8tW2Gr3hiqf/a68xaIDE6/y1lmPXJGSms0VtA1BrUu+jOlEq6+WTfvoNcTC4QoYdvkE
uLuam+PvLyHlelr65mGqaA4OQ9rAXd/0ukUP2qevZZ391CVsy6TBL9/grChAUx0dN/vlQ3XZLAJ4
rsVoo9IafUHUEvSUTv5uGKuv0eWwZnBUGuk5qdX7jN52if0GXSD2JZ5b1/Cbo798CVNg8WE02Wsc
YfpoGrIhIXAEPrUskd9faPnC0mb+sjYgcByFi34n6Ppzaif1cRrtYYNy/UcbKfxvdvroUweBErOY
2U7LXEKUBwGWPCxgTGZhz43Qsnini/RaTGgmvLhw1w14FA9JEt3BElALgfAzss1Jjg45ditnxBtU
TJuUSxZsg3TYxAjRtkahUIyQayzmXav9pzkBqWyi1ijJda1mBhmckqj81WFaUugtBxi0HZkvgDL6
oy0I5EGQCWmfJiVyLqrAbNeMxn0DjuowadTJ0kaVHOXGccJjDnN0BN838UZUxbO5RP91pgkA0kO1
Ksd7Vi5HIHq3bjGFeCLJt6IJTuWwUAcTPe/oT7B4whDrb28/g8OyINX6e5dN4IA7F/uzLoPtrKdn
VHfO+veMZG7IX3WK5d+6IMuZzIshu/Rd4v9MDKoP12+MIzLSp8gY7a1p+M7RLKYXexi9jRm3BnpI
l7BeGe5SY2DP7kLxNnmM9y34nlZAjktKl5uO1UT0KuMT7jKeXIlo0V/nOtxYLkFzXRmi2qBPH3fV
cVi+TI2ut1w1r39fl7h92EFR6RrCexZxf1tP/lOufrrtSx1HV2MiZGvuqk8fHyydC0UgROHdyZxk
DdhOv0aE9UK1WDYMYl4MZQJGEYRHLI+/aVoP4W8Agxu77F4Xvn00+OHILpaGI++xV7T+chivnLik
KGJRAhylh7gFCrT2vihTlOdsVNNY69ggwzETVzqOKzBKFZp+9Slt/WHGqLaK4tSnCy/ncWzu53D8
YBzNVuBrLjhD/2YU+hVAMvgky+s2RnA2mwSPMlJhAB7Ptdk8Ct87gm+7Caae/G8MOPa4jjgSVgG9
IK9bGM4druVcPaekkwWGfI74VkIirc3gJOneVeBsx4AwjAE7WT5ewqpyDkw3OnJ7bV5ib8EYNh0T
IUIy8pkOWYW6saCjzZB55WEbIQ5xaLkOVtaElGoqH2RKaI7NJClfu3au1lxYwdOjMsKITu8O0XgZ
h9fUruhGFFa3ypv0ggHTnjnCp/gxpP1E+RJCEuTYCZ0F7ev0jI5nZS4tDfPoQ6jXk0e2Wzf+TBbl
ZrHXUQulD3oBI1OefRSu9eTkh3oW+6h21S7kQmR5oEkddGpdFIq9tew92SI7NRNx7CoNHDyxDRj0
SKdBxHmJKvb9wLmtq4prkqN+gupoNnY4UzPnNoGmPq0v+gP4kRIulUrdxp7/RkEcrsegupOLcrXT
cqGsuNY+rENzF1tOc8yC6Z3JBFeMRJLGOoFhtgIzOTFDCUlIMSsqpUEclcYdOE/mucdINVJP0sND
AxY6CGVdjAJ5RVk9+gJqwTi+5pbqt46cXvTyY0HYcOBVvDuN8UCFQMBHFtyZ7D+/j7vfX+DDdEcR
J8UmceU94ANCIyKeXwDnsBa6OjZO9li5LltsQOqNLiNSGkS4Ya+ruKtAaVYIcUmKaZdHWwW87lE4
89EuljgqLqh5QNFXdiHJ3vwKFR616O50O6c7L+WDnpbTpwTzGsbM0dqi5tK8nNLLI//9f0P22ccw
4PwGE+BYGm8MMEnvLPKX8cFBRenxwmrdIGyn8NWUM7Rn4bHaRbPLSCTXor9Jcv/KeTVgKKquqkzE
lkvpfHTNjiGABS9szv1bwGGERSX9q+3nn13oobWaBiKMMsrfHJ4fN2Tnh1qqE3ejYCeunIKhmhQw
AClPkUtZEjxSTxgm8ACBpHfXWcOL63JmsJ0D9g1S+vGwJLCyiZy4iEpsMgll1c2ScJ2pgKMrIygd
WyDh9BZgA+EehEsfc5yd3e9zmwYWGO/m0zGNJxGPd9GyUqQTnMLQ21eWuDbocHZ+4wcr3aYz3TKm
CH4/EZoESR9aBKJ9hpPa2wmnepn6JGR515e0HU8OHaGTMKMNXClxdWo824kO2Iq98cw72SIEGJ7C
frijsn3gtkbwjlvXG7w8xkrExS/XYoPgrrxWpoAcNGevkk9S1emJ0nG6HYTet6+p2dmHuZkI9xjw
I3sLaU+Y3wCcqJ7KGOlcoYNd3NPMGwIIxlwBb1LZgCzNV3UAH6ZpsLPa2AxUpiHydCRNZrAG/aUx
5/hluE2fqsToVkUUPbBPBLQVF/8yk21oq5a22BmtsIHPMQSbJiVXofUlCvoSGWdumnyAjV3tVMHO
TZtsH1qxv6JjBznJMLZd7poHUzZb9Ju0C3L5HmcyPZgWRYw/kSIcQviPJd0EFDddPNy1ISIACpOs
7j6DpPhh8hbfeJLQKdfCQIh+wwF6U30Unv0BMy5zQN2Z2oEqk/woLCQs0N1QC0iAvKOLf5YLe4PV
3+PZZdHK6K+YdYg5mixOSSLbAZmK2LE3nI/FWqWjwWFA3BGV84saxLS3up8mbN7GsoODo9HCoJkv
lOXeJwkvXuunBEPnPsFEVfLkM7AF7dXt0x772eB+B2VAZgdeRpe75Kr2MPyp8lddBtmbItZLN7h1
mij9ULtKZeEqoYLcD6IQ29lxv5UmTjlBon3Tgo3GIQYrNMHjNo9y1ccatIeFSFKZ4db0aJAJ/HY0
lyGn+z6iP8TvaLdNaJnCe2ERrMRMQyhqMBhiWGtFmKzdZTIfqPwuHiAk2+3V7JHuGMRwTGlMgYeh
fek6m+GnQ8G6jFO+PJWqNagRZts+Uc3IVLOW7Kk+AIqVmrW3NUIwEUV+UCQTMyGyAl7OIaTT9FjX
SXhAgjURmCiaS5f096EPwB3Raq6sn7TvId13YM+C6radLcC8ODl2Q0y7riOZjJHancUF282hIDdh
uGODSvay1NDcBKKL7qAz82dQw+ELHeIaYqXQJJml3gVusQtoDLFbUaXAVczmW2nB+1GQyvx5Oo0j
zG8Bb8Soa5ymAtWWI5CN2aJcl3VQrF0JJLR1/XZvO/53fztvxpj+X50juZyEsFalR5C1N6/HjckA
DaeV+LDrJ8d3aiAdaBRiiAHL/Arlz+IbM7FwodEc3kqst15aPCCuwBCcZjUD5SXqQO5TATxGQkOw
BTcoF7w7Uxmu8R1DRwADzBsHxl2FOI3mcltbDCkYov0sPHlm+eaPaMC9Dn6od+NXGPyoqSNuHTbg
SIdNwxAMm5o0/6EGWPDm8sBcrWBMTtPZLgKxj0GnINu3f0r6wZVJNsAIcz1KnzJdkYaKdcupDO53
fUqsHCwUg2Nucb8jB1u01STYJKQe4Pi8csvjkDZJptfxjMqckPq4mw5kZ5uw9q2Naww3UT4seO/8
IadRsHbi/odfu49zCxKNNv9aa/Bxd56ETmM5jI3oO64yhZS4jrZSjPWxJJPEA+W3b7tCoZSxt0lA
Ch9u2ptMEBIwprx2oTVcjTok8IHVAab1yGAUtXugd4kwrF1gkX0zIs9GZwlgzSfXKWysL0a/Djl7
PrCRJKcRY4/3ZpLk6/HKDafGeoHDJ7BJIZXzRxWDQSwD7DRZMr555W2oUJr7WvzA4V6t5eCb2y7m
c56X/TviHwT8rR/cJJk6MQiG6VTnG8mPbDM5XutixM8cj8iQlt8yeKbYViXCc4HKqS3hE5HWljiG
BrJV3CdZq47MbzzoR9Ov0ozGvVN4t47Eh8EVoqFwbNaOjW1DpqXY2mF0l2KYDIKWBFLkeaBez2Eh
EROLHqQ6q1VXelibRsmgmbnFwvZgBo0YSQ/5BjbWe20/FG0xP+t8N7OixEBpPdjEAMZJqVeNz1nk
5nhFJwxdmN7UGd0YWUa6hko225jGPawcwPAlhsitOT6GEHu2JnDx1djETHfzZTU0PlP4DPIWdgXc
c/PGNJOnzrNeJeOjXLT0V5CJSgusZJA8g4mZt0g0uKazPhCROc0DDtnoxJjqdkB4eFNlXrxVoKql
F7xGqgxIVvK3STjGJ0/UxzR3o/3SxW8bD2FMFxLWRP0/Y36cLSZGsKxK9gfSStBl3Vc6uwv8sdla
FstGijpA3FcZ2yqPcVwN0aXW0zshuJ34cjI+rpMunnWLr9vs1UcslL2NVHWTRxmRarO1tCHzUzZz
tSh6vAKLGoyAKy5vx9BJNro6tYziY5tzWTEKo56PXwLXSyg87HCVhfQ5gWEfh+L/cHce262b2dZ9
lRrVhwdyaNwOCZBgpigqUB0MReSc8fR3QrbLx8f+XePv3oZlHokJIPiFvdeaa/4mDjN+Vsxxh32b
skqx7XDS6Q8mIOeNOK/cv31h3z9+/afBxkkfVf1Xh5swljFFDkT1aQq07Q/j07cf7Y9/ft/659+l
VDEwEmDLsQh/CUwKt95sBOwijEHiwD5z1LHFmZV5L7IljHNvRG3UrL0q7rdR1MDOnG8F/7n1/c+/
+933Xf54xN/dRVUJu6La09q1KsWMNCUBtXUVnAIrMh1fAtAl5g3KvNGbbAFgWhxM5J4H1YPaqx9+
61cwfcLe8XQMQ3iVIYsFVEdwka5U5MhLnXupHTLThnw41kpoiAocix0FQczGXttQLey7iFAflmt1
KRMWwZoEyspw6gViVIMUJq02kpgjN3QqKXNotGoXIIZ2Pn8Hqdeu0LEs28ml2Oa9vEixZB3U5Isx
k5xfkWGurSEk6mWz1lSrX8jSqx9h7x+9OcgbwJlA+l/TKph52BNSfJe2uSffTIaOjafbgOZfCtk7
j75nrA228HMTG+zEm1zo0s4LG8LPaYLqBnWhsQfQFZwqK1KoGWIJAXcHl1nHQjKvKHVPeGzBkNdW
ipXp1kjjJ8XVwJ5E78EvSQyMlXGt1A1xWXFMmvyArgZ+kApJYh0X5Id4PTv7fsg/pjE6sHZhGgTo
hx6auvTEUDCayZHlgmOyI4KHaECvlNpL6i3NTrigIiK2WdYe+orMNovokEAi6UmWw/eaAgUgdqCn
g9XBI6rMayaAEm560DpSG5LCqXQnZUpvZtvfDykLBxGmEF8F8lDzQqXY4vs7M2jxtkzgXxQF8kvX
mtpWzc0rBKyWNS87ugH36lwuGnAaj+ZqqKpj0rbCtrQMollavacx/FFqfHGbkifMa0UA4BtRyLrz
qcCWRlPt8uEk06vGc+a0lZMw0cAXJs9yzK3MCYb0DkfhfQDaj/Y60XFVZxC7LA3GVk9BUZhjSmSo
NjP7abfEIeVUYJzrmFGQd0ctHQ/42iJkwMJtgtkfGv1oYYGDuOKq8x6vywGHFd2cPV+hlbByzoXk
pzIpqNMTG0XM+Jbk+FaPA8qrtkVBTO40SO738UvVSdENSiiDSBB4RiWTHIxJS58MaBfaoJyjfs7s
fYS3E+9MEZ6tR3sRHb52aSPWOzLlp+8nsrQ9oEaUwz0lZ3jPq4aaQRdUuotuYyRTgFqsZUiExYym
h1lWXqcDGMsy6Dq3GzUwkuJI0wqsQ4qPGc6JkhyjDFpy2vK6HTV9sip9Q18KmreF38WFw3oYjSu7
/9hasci7VQF7QdWoUaf2pEEVLN8SXFhReDA16akZtGypWN5rXUh7JdLXTWLcpix5HoAWuuFAMF/v
3RRvDs6UovYebMNCnMQAYzYcBY2WmaqoSJ4TQlxb71kqW3FlKBHF/XC8xQU0hCKmHtVFQgy83uOD
FQPxPtfKTzE11mAEokuLkGEhElsY9cl69tlfsoDOFpblR3x01kFIWK+zfXAMOlK0ps3olMaRKwok
zAikRhyiRrc2QxaKayul6tKr+3ywBLeFEKJllUVJqNTQeAcnqZXYzrzqchITovSaoS/CmA9n/aL6
dBwLRB2regzuknkX1c++WnlCt2DSeaDvGNk01K5mQp0jaSPcZ3PXIS+stwj3AWquNnPgP49beb78
Go1SvVVz2n3AXkvay7sAlucCKzSxmaxICfExwrWX1cfA1+lbFdFTVBQKSXFRZuOmKLeTgceZeZvs
l6zHxahJeIkjHx1wq9N1gEifYF5ZTqNlsaWZvddoZujt9LfOCoet0g79rz+sAvJ1L1M3KMLqADqv
A5+uH00FUVBSbrJkItWokUXaCMVdR8bJH0beb1u1JgoiukHvcYgHfYHvAIiwFs5h58MHBGJjaVpI
nct22rFkyuN5BokbDF7+NUtZKOKcALRDwXqrtzj61fkH3FVKhCQqMOZjHZfk8HGC1kofAXBypMvt
Ts7mTU/1IYdxRnGVx6AAYGM1j2k6CEjLNCE0huqjWg2LkEvDtUqFnmdXHUz0TfiG6eAVCM0yb3iq
5g52bsbEVcJFRC4VbDqzEEltRv1utKRDQ/x5RK+YTl54RmRMDIqg4ng0YnXV13rNrAlrPhQj4vlM
aEeU44LdJHyN1OvZSag7vQ71k9XQ0s4mqfqEwgjJQev8pdpLzCrKcw/xcC2KiLG03gxPsVruqZ8n
axQZMA/V9pDy7isryy+eQVhGrdz7ajDdhDzfWUY/fKZKeLDOvTYFt4q8FGJ7tJAOToE6GaiTTdfu
UQ7GZTRpPSALKvgjloEZ+bW05CJ8llvrpvRa9THWT2RzkHhI/EOj6uyWes1WM+XLm9E6Ue6TX1GZ
MCo7mb1hhmBLwYsCeQSMjRJ6n/GkoqOG+ReMyAD9fMqAYCARraTJujdmCbiVV+aL1G+aooZwo130
MmxtrfLjTU1ohZmWD9SoaFwls1sAYgTKuFctOqtDGFzBMVFGD3Hl09Tnm8HIZpREoSWVv9M81JRN
o7TYOCkhaD6ikjjP73M0coUn1uiLa5HtbHnpkY2qltK9m43ZM5VY1RWC4jZiZUvE6UUf22bvAfAq
RwnyVyh5aAUQdo3EW+CAkTBF8TnqgQEW26QGK4+flpLsQZ1gJO/VL7kMNmaF5JvNO4kkPScKIr92
ak1J2jAUtmsVhcU9ni/2uXiaPjXflSahcCdWuJi4p3bnBxqOmVbClYxUe6hoKxq6vpfbHFBnXx66
QJnOBA0E61gOKAFTbjuYunjXIJdGvlxnxJrFdFcjiqldJZqM6a10q+UpXIWxbGyNuU3x/SNlT7iN
n/qgKQ5ZHBWHtAp1xyyorv76Twr567qBxKiwVhkJeDmbTfAcjHi8UpMOT1vIl8gEtqVYHXqqMiyc
RChnm4gFQC1ocIlrBuMdUV7a0FTL2NNBtRj1s2FM8d7X5nNezGioWFL3ZSw8aK1MKOCIJrIJviRD
n6fI8ZF2UMceFVYFrFoyhWkHtx7tJpasc2Z1jMg1mbZ1APOmQw+gJP02DMb4bN73OhH3k5ZlSzNv
EUhYUMqqjLjSHjkm5g2WxLJKLanANJMzGLtCmpmOCSXzvxhLtZ9crnRoVA0/o4xtUDYwD2Jb/NEw
2AZeEhZk07i6XGPimWr50DXiNpQb647TtWqpTW1jVckauLuVo6sjMbginX/YGAZLAx8xewIfGEVL
9NjN2Ik8TeRtSIYAQFeNDG5TT2FbFspvVigFft0yrwwAvUXt6kMYbUeW8CgGEv3aJDDRANNKOwUq
2y6XcLr6kghOq0HbIhfeLcmU/lBbZbSRW+VUeJN/+OOHmWa1m/jt1ZdK+loq6yRyWQ7iaMBMmtq6
cApRurSG5f2X06hqf/Vdmoo0n03DVDiVP5mF+wBDxCTDiWt646PofOkGxqYDM0haCKYbnQpHFz5P
z8UItWgyEsWmjK9cUDuS9JIk+aZVE4XgSBxvhkrKNQKCla6m2F8odt/zxcWM0xpXcayFTWwBY6Mk
dx7iSLc590Tr6fp7IlUEYEhhcCdjQ0RyQVRxlaApGqb0UQqHzFZzlcKpGhhL5J/e0YBkaw5juUMS
em5kfHpqXW4a+s6sz2rpkSShevGDrfY33/CPOAHlJx/zfIIsxWQJKOvYZA1j9q/+4E/NlNbLA3QB
bkuG3pClQOa8el30OYcbySNLSS1aojhqdp2IlJXsmIhrYN0rLfHt6nj0AF3tAzoUxkhK+beBLdKa
0tV8zXJS+o3LD0DR/gmw2TCND+kQHgcxHQDQoWUUvPQmRFF3L/TqDg3PPx8br/vXi4CD0+f/kAtL
6vz3Hw9uxMWadUTtjXqSbJCXUj5d9bkSvgQFaRqqn5d8lfgg6F6pK6WsB8hcofA2M+S8Lp/zF5PC
VSMtcTI4uzv6px0ZAK34UMHxto0qpdTNZUWOSY54hY7taaY+/XAr1oKjISvNcWxhVwpy3Lx3DJG6
OGZPeuNVK3ON+GfY4sqVjlNeZza0bePmFekmVenGgeh9FJvoFspd+MDqpiXZwjRd1WjlS4IQnCj1
DiFmP+pI1IUnqj76PVYJiJNEOTgVe45lnlvk0tI3ccdE3+gQg7Cl7eTgXJkkO5W+ZN4z6W2RlkPP
KBOiBi09OLKZZUDw8FJW0eDtoPM9dbXefXY0uzy1ecnbcUTjjhRU1i5Nh44hNjRyrzSiJQpq+esi
HbKtyYbaFiSMpDDbc1ZJnf5cDvlJqibtk6HVpfrp7XSdSA499LxF05r+NfKAlgAm04/Y7HBcCKmL
6TJknqAGCb0gpJM/kdHS9CvyY+obtjeE4/WG7y7+3Z6ULznC5aJ2TEd9VTxnhm4RpTc+oMVSt1Gg
pW6jVONaa5BikqpmoKxqFCdhmRF4uXT756tQ+etIpBmGpBmKJYuiIf38DaPBEwoKnlzXomDqikiX
FUqbB6N7SjoZSAdgJNWvdIdiIjgNicSfIIR1hISeHb9J9Gs19xxDUX5LNeq8Kr27tSHSJxdHkJWQ
1u3Jwt4h1zgF2llVPzXmwmgItEtHapB1ZTpgv6jfe8ENYRuiDaqjJFZOB7HhnonZa25Kr/K/HPY8
T9E18vNs8/E//6a4IqGmwPWmK6qhSKL008AiaKUwtbIRuJORnwj0k0/gHMlETITw6GvtLs3kFK5h
ds1lC5l8J7ZXdjQnoW/ZYFZ1e65VPJadIdP90fyD4EHcoFipIJPBs1x0qL/9FGYcQeloJ4ZXCfff
QhFwAPpR9MCXqLAJdxXjqj7qSrCVc82lHB0TDe7RnzZKwKRyqq1KbV3T/7In2ln/5RRwwH9zDnRV
s3T8HlQfpZ9QLUYnFjiCS0j8ctGdxsQ3D22l0C+Tn3Wjae4mXw+2pR++GyraDTUsnvrQsysDzLlu
iBTkUqu4JfGp6aT7ZIxRMaeyck0NXyUsnfReJpGdVlbdkxXePGQK567v3spBBAlZEhsUAYB8VCLD
RpHCN62O8KuM+alRyMz1aGMTGfaY0Xg7TWH1JPhNuCTMjvBxoWrvLWNL5FdxbakI2WTBFW7b5uek
EPtTRQt5P/jjiynWHTLTdFUXI+pwTX+sx0g7NbKqnhgvnxM1JEFAlrhMQU9c0A8pe1gDR7lsNUBP
KfaQXji0uIqIQ1U1J+yn4lTTqrGbUT58a0sYszd1wpa/EwcTeUg5XQpNuphtAdukrC6K0pj7AUHU
JWUzWFgTimP0kmt6rTsSGfCcNFlIOruGm2IiSGGydo1Y0iroxZAhz7zTpDZeC3ojLoPGV50e6LqP
TdEvYIsURmHuZa0WEC0hfxmQlgFq6z6M0RId3NTkEoLBXPZt4p2TVDpRcUiIcE8qpzBREtcZCaIh
23dHlNLSHkwD8Z0kxKtQjrMzeT8uklPkeyH7chir1Doln7zGoI92aLprghUpmmuBCZuolOQ1+RYM
BVC5J9Z/CRU9EHbrqH7TpILK10Sklz91N4B09XoKEKHgjGTt12JwLDJICl3EvoGYj68ykc/oNg8S
kq1Tn1IcVXGYmghzFiXbrnOVEEOgGwQrDiMFl3CUYlrrGVpA8tacMRSv+MzzuyQYwmWv88jA01mr
T+YjSrGFYrDvQ2GqE00x0uApPOHhn0cWSbb++rUyZEOFoqZKqm6pPy2RA0mgMNTByqWbOhAiEUmn
xPC8JYpuAECT+tGxib5kReTZo1RDJzVUeGaB9NJlsKyGgcKdEMGVyC1rONcCea6txbSWBtZVs8wQ
GFwUrzqjl1xF0Z+aTFwOxZgetFyrT80oIN0rOyBAQdIcLQ+KtmbmbPDOQxAH57ndR/q3grdCkg0n
zFD9ejTnTVEGidM1zSJtOh7nU04ZjCxhFlLig54jfui0vrV7rNIHTU1pm+eSRGc4f6VtTqUa7mwb
BAXqfq7HUJOMo5w05VLRQ3hmPaQ+gmVJHh6bp7SXjXMfh46C22z26a3SYJuCq383xnoTWqhvJeEs
y2+ULzpXyOmW59FqYhFxJIMwYybpexd4CPoTnWRMBmSn73gVX9ah8qfe5Cq6f26yCMkNWzBac+MG
7oVmf/vgNWOn6JT1Eq+Y3JSKDaik3nrERnuIxxI6hXqXTWiuWHgr20CzsAM2BtihkI506lsK4LAg
XUxlppxiaH8TwqQ9OsylJBQsNjB6VQnKmB5r0k7PfHGFjH0Wtc1KCMTV6F20a4TzhsoX4ZudhxYz
igm9scy4PIboQSawFY7qY8ZDJRn5UfpuxQgDrIhQ68qTd7KBV/H7iv2/SuexJIWF8v8bzvM70edf
+de/lnnSpm/hnxA9vz7+d0KP/oslWjo2MhOHjinJzJG/EXoM4xdJMkwLjJmisw8RmR6zHPDP//xb
MX+xLBUDH4Io00SF+AOhx/zFFC1F5o+6Rt2BP/0OKvoTJ+kPbtKP+5/55f+8TBFFTYT4o8mqxlpl
PvIftwgUb2L424OIRpoBv+AS/NKmHWrslQiVXKLqKKoUbU0AFNKnRjpG3d23hPyI0wc+uUUt0uQa
8GxAA+z7cw/ILDw15bNECGQTnn84zb+9+T+9WfPv3q2i65iFOD2yJf008uWarhem6fNuB3ErsWyf
Na9n0WAhTy7MaBV7MlYcn1KyZlCiEC8GgNFiOo5m55ZC8yan8AxU2Z1SKOZ97KgkyIe5iadE3yDk
QNKdLkL4LC08aws6wycz+yIeGMe9E09TMnLGDLR+Vpznp0NEuaT6/H2PuOph7uXv8306sk2bggBP
Xo4AU7dnfy8i1Z1fqqFUUSh7s2u/fzXfZX7KspDW8zswi341P1WvFdvabB2xeCeQ7D9vqlQze35P
8xv8fsMlbEaRhh+6mfmNhzydX6Id63UbtL5d5+iZ2J7LIHLn2yW3696j9aQuZESltc8MZ4qn+T5B
qjuVBpOdh/LnmSaNAmdRznf1+V0kU93L8CSd1Hig2pEuy47/iCydH01Sn8vg+AIHJnHm5wgxj5RU
DD0UwtidlsjycA2tS94VrbTD/HRytGu72lWVbjXfIw4x7nPvvME1Ob9s34hfsllR8G+XinrS6p2a
r2oeEWM7JHiIMFfeFy9eglb5/VDn16uFYYF0eU3sZ5l17vwnVQm+/z8g336rI/pLZet8HwDPo1JS
9oQQFVa1mI99fvH5GFSYdGUW427mtTiF3nybv9U5UrocY9RV5K2NSvaoorSSqwCwRqISNoNWNVX8
RYu61AfZonO7y8+RfPX0lKhDLgeS0Wddm9ag+vaW853nlGhS5tyRkGuRsb5MEHVBAWlxhbZttpt/
7yHD6Ijai6aXkNeYnxf/NvXKlNkf2SFPIXPbgtaYkUszvysWoMvfH2qCMSxJfIl7oHmkrSFUos/F
+Zuf1ilUjoxno33ULEKpuSdeeZXy8PkdzA/rkfVaN0kRnFj33K4cV52F7Szq8tc0IgxQJzVKN5Zp
Sfui2Ms+7RQcdq8dXiaI1pdB8K6WDxglUYqXuE4Bv4LFHJWzlyaPfcFkG2p4xE2N5auxQ+54KCv4
CH67BMCLjVE+APFHVWQighrLdd8AQJBN8xoTLVMn0KiJTyMxx0QtJ/bvmerbacB2Ez0I0i4pIBpA
IWHc5zqj79I3d1DH58ITOsCJMwiZIqVc83966pMV0TJ+GJRn9N1vSLuZrfc//z5+9v9yX9OiBij/
+Wcu3fcjf5/1xF90SWLTx6T244wn/6KhlQMtJ+v0fpna/jPjqdoviqhLmmWxW1aZiyjU/cakU+Vf
dAvcp6WQ56iZVLL+f2Y8TflpxkPjwjPpTMiiaJJK8dMcogr64JemwZLIr9dxiEgqDfDZOsJDuU9c
miVIs0t2f0D7ya24Nq/quw94U0UfndnjnPy3GoALC09NsWu9NZewlK2B/mpk19FAi8Bc2VQsg4e4
YfDZFN4lWYPrXmWvCqUPxQEum3p28CB9UOi0jY1l07/+4TP5m4lSmmftH4sP38fIAsHSNDYcuvVT
8YF13CjJYM9dcTIeW0m6BC0WXnPuuavvbdV+4XaEzBWHNy2ULv/84qo1n8GfX13lkzI0lZxuTfnp
1fPUG8rIVybXfLD6nfiVX6qTCnHrpVmlXwh+UL62X8a9ekF/pe5m0c+9sDIPc7LXcjpBbFDvpOog
7QE+v6bHaRPfIQ2ujyEquLsWbZkTHpG+M3Lhprk34OBHNuCF9/wx2CtncV2Ynz4LBUeAbxV/sljW
z+oNBRzmIdTkPOZAT2MyFoSKLtqX8iF96FBQKxuN1qnhGBYW84VUQJxmFQ69bVHvU2C3mOfoT7sM
rMAlMlChMdTP6r484uaTdvXa3EIzeskf5vDJ9+jK4ayGp+xrWguXuaF08FwdhBPCt1ffdPt9e4oc
0VxFn6NLLKQNkTf0FnGx+JJ3UFUaC+SDsIGiUr/hXWyNBSHpbyiBkQMKm+qF4k8qO9WDSc+K2Vl2
aMv415lh/UD1OonuxvNkLP2DryOnueZ38SclE5YRwiG/auvpQlJHxj7pygabwDxOh78fn7NXfQU5
lsBZ7YtiEHEROBqlbew7ZKn7JM6wTsJniq1+3uZCRkcw9tylXNOHCfVYgnBNvFPF1Yhb4q566Xf6
W372Tk0O0rhXiKplCnQpgdHusi445Y/ptj/6225y/bO+I0kaO1GyrJVl8Qpvn8QWGvF3RIN8RY6/
ktsVgGaR+NU3MMxMUkFMj9vWlh5jPzDDc3htgoO5Q19q9MsMIYTTONluWsNpdsiOsJjwkELepA/v
UMgL/TA910Rk2+mJUM2X4AD4zufU1uBfM3A5i3SOpFxEa2M/SOgh1+POhEABwMQeczv5rO7Q4WH7
DhfqSbzJnaNd/I3BGspYKGARaCjTz7wisUIZHmPBN/Zls5Dd6LXdVMv0JF8kZIsP/pt+bOtdw8rw
yXsw71BFcGkjbmnsFpnKRj+mp34jNk6q7I27WnXIOSnc7K1fZXil3dJFRm4znlhu0C4jWtvW41Ri
GVmDqx0csp75diySz+5INh9qgOhK67085Rv9VCerSVtAlUBubMTbnt42H5pa26Q4E4bi2UjEX2ls
I3dfkIFLkrFTC8t8Zd1pWxawwQF2LyIYrd8AokKT/l4tx/kA9RVs/w2CYwQXbA8kvKmH0fVoIgDO
XlZH2m/tJjjE0RKmSPCgNDY2tq4jcgJBBqVLxyeo/SN5CBw02Dc8H8makoY7nLGc6+sxWGqb6KF5
GW13dIMHFetBgW1l6Z+MxvabhXZFhPMl1FtUm/QNu834hD/Loclu3bUAxIeFsB6rDUkxw3rwl7W8
ME9K+2DddYfmFmxntfRtvIhPop3atIzFi3Si9frP4+PPexjIq7Kmsu2TJIlpTvupKConk6n1MG/c
Grx3RmC2nBpPZlj/uun+ExH3x83SXwbh+WU0SzYskclO1n/a2FWVQJ+GRGBXk/rr/BLWOGxGf/ic
ajQikCLYfpRM8f/ZB//NvCPLf51dTXq2IhZFmml4eMS53/ZDy0nx0ScPNIJcSUifFAKMaGhnkVsM
fkXskyK8SBrJDFay8orHyLdUWzJfc6XPbA+2DTUtfaMW4zX3vM6d3T/AUVicQd1hN6mI+7iFHk/R
cFmaFbpbZSRCVqTRYw6yuapkifLQlNO5LetjMzBkJEQ2WLm6I8UvOmWTUu7VHoATNeFtTGwpkS2P
ctEibDJCTAzE3aHpyAWH9IBLk6YehV0meh+7NCSb0cwf8AC09z5tiIMF3KqMqDymMW6mSvXhgTb1
npJWuCZB2wCqUtysLgead0r8FI6M9t7ijSA2iAAoHTEn/lSBrlleNlsxjaW1Ik4bo82mlY7CgN0X
1SXdoyVV4cWyBGqNPah4KevOYcYh8LE3DAcmEcw1rn0J7aCI9wgR35NcVIJNAHthS1X4hZY2Psp9
he01F+9Zt6uHsCtVJDZ6x0AFIibXBGL8RpdK+p2ezNrrMV3hFIeMqmUKb9L8kq+B5DGmYo20ueS8
hZ80OXoZSVnIwqSu1RKW/oAKlg4fXQikvYemNvBbT9A9xJ6Jz1BPY4XiUxfUtx5uxNFq2H3L8Dta
I3G7jtgosdEIVcMSAOD9rOTCuyXzzjJtumryKwowMCtm+lFhhna1Qmc+m+RT1DWHQNBSFPG6tpJD
/ZEEjclRUyYKD8loorNIoHFHbUul467r99rk39OWoCoGncUMXGHUztLwUQ7aZSoAvav++DToxWMx
JK/BiVIHPskBMkeQAZP0r3JYf0TmQJQyF/CktpDW66f5tto7Uk960hTCOtBS0jAHMDTIvjjEWKUD
suwzMCPaxCYJ8QPSrrR10oiAIHwxx6DQHkJ5OgiC2CK74ZMGWJtHOQj6RBXcigzbqOvrpRKjSqza
/pG8bcJSZzl64ZsrYfgcudTZNV6HQv7wjHHbj1nFwBen9IDWQkyUgu4TIxu0OvUSE3kjM0Nz7PgE
RkBzCWcHW4w0Frgt/BXC10IFPANheU6VK9rEhv9BbHA7d43IPxZWQ/JJm3NlkKWtBJrdQ2Eho2WJ
G8hVzzqosxRhI3rUZZZj/YixP8B81fAD9QMSKXwxFbSHPlx60ovWkRiKDDVm4ZVpn1HwOg33U4da
ZugezLrfWwpiIcwTahEuDaJY6gmsCUu0bgj1XWpU+k7xfRVMUnoaA7ifC+TLpBBhqFnoVavswYGY
7QJIwqTYEWivDV1aD/ej1tkjNMCNrGejG9HMrmNPLehDDO0uo7si5L63VnN8tygbKrLaAmnr1xPg
e0Y+qjjobs1Opr3edfDfCEmPvQELYUFOq0R/ZczDFW5vGTwCP/QREVESVqzZZOrz67Ixz17TQSgS
tNqOJEwe6qgUTh+I8Q78Xbw19Nco9li0fv8qNJ+yjnydPEyT3fdvNFyRv97q5He+EUSxY+laGghU
2IOrneNXc6RjkzB8DlbibYFefJa+LKxk2unOOSROfCGepksNMYicAApTLp3kQ35nUXFag1hiyejd
5IfJlW8RuHu7OpAufiAROF7UO9DyumVb50kgd2oZ38Z7vvvlfsDB8YUpzulYIeyVo3lb5HcB6tQb
RRn1FLzWe3U1HJDpeMf8jdDssygS0bIgIaBd6M/mrr5HFYbOZGEYjPMngwxfwAQa2F4beTzERLGx
e5Xs16VxFM+kS0osT2O70rcsZ4HR4HowjY10R24D2QbqorphAByNvcSYoNoGC8SlHi20N/NsfoDI
+Qy7WzDZcWSrwAlbHth9lYqjPfZIyZYZpQOLLDpWPUsEmckRMspjfmUh758hGzwik1/DikbJBRjK
JsnZulO+kpcpWiOlepteoLAZa/zPucxKm5hFls0Yqe1m17hSyVZl1e3kYZv7W0otuGSWZkRetE0Z
Dr09BUofdmzvDuYKBzHUBqXeSeoGRcrIt63ZzWXFQ9UtGEs1cQHIBcdCUVKQXRTmvD4XnF4/a3Td
OLy7krFplzooMM0VPiCjZ0BgPkHmBRIDZcHSx0v8BJC8sPFNmUfyVQzoIRuSWapnuVgr0iqDiTQu
KakmBOliGTvJWzPc8OOQcXh0lcBU0CJE92f3z5zjmO/XOBfhKsWFiGPq+6FdkWsR0eoA8C0saAeF
DonmnC1Wl5+at1SqXfWGcpmPBzU0fjoCohjGT2DdoGWwC9GzS99tBusmHBnCrKOmbfWbUDidy2WR
ChtOMWEXqX9vHGmENYx+DlsybAZosRdQPSfWjObVOBLJVUdHE+PPh+YId9Ojd2L/VCMMZdd+aa5I
Mnht/4Wl73O2LzbdB3uyrF6qn8oqPOoHvM64qbENPPUPIZ5nkn6PfG1imHmu2cM4WOYPxQoQFVut
ZmHe+AYobymbtcjuqKiVfGhsN5flA/ETqq0d4wcqvnxQsrTD1GMVDo3wp46gxt4teP9b3q/YHmS6
Ziy7OdUO7gJDXFwrSqXlwijX5QMdpNHfcJg8ddedc+k5zyFJLEwTCaEdgkgEgs992UiSdL7U9lLp
GDtvS6MIIPqY80mteA4QoXxAmS16j2386E8kQUE1XSftTngDehlefBT+E7r1NTbx8midxtQRCaAb
DsMGxAglb/zEDhtOj+Lxutq18WrYkotxwK7Nyib5GKEwP+MIS/ZehvtsoXuoVRYwWPO3Ck8auzl0
VsD1FsYz1xUhn0R3Ui7HfS+4oA3fWsJAVJc6e70HMk+l17ShIANCX7IYYAPWO8NjiB/1hIsoXQq9
TYRJ3dEvxv+B9BqxL5fI0tedfo//p8vs6WBx1bBFpS7gQE4nQAxko7YM7tiRk3scXzs4hAvraqIb
f6LMrgxrc6ls6qX0LK3gET8ka4o5NzKCJqaPTXIIV8pDRl3BMfaIBp3pHtfcACRgUZ6TO/Yzt2YV
bUIKtIeYYQzagm0xcH9A9vDd9KjyvN2zujZfOIY7dromINltt8Z+5yPkJArShtO7IeRkOEFuIccX
6WOWr8Sjd2lovCyhxLMF7G225c2lPgm3cqfdE3JD8tGdlS9egk298yiksEy48wZyZNhsL4cOUjOC
LLon3sZaWW+ykz4yhTZnmg3SfljlR/9YvU9gRahwH8D/WSf67CrLrYfiDXnygRFWvSrH8CHe+a4q
Y1zbEkNOdiJmyhHYFjz6ZlOIZ/1OPRj3+SPNChaYZGhkACS56jS3+mBrAH1lV22kZ1g304kt3ZEZ
hlIIe8TwraG0LC8s3wn4shooqpaJuoQtX3hbzntqq8/ljiDVAvHXM+VeReEyMI9asyT6mI5557kB
tEZpxeeE9YFjyeM7cdjnaF6jJZvUjopCu8oOlFV6Cvz5nl2l9FGXb6wqyLEFGKzeBVcBf/kC09qd
vLbuJaITEsLoFj5BSYiZkJEQ4LioNgGEHpLm96EbsiKwjuUR5Y6oHrFpoGc3v4hRUDZcdv7T9J4e
v4c51fG36ctsz4JR9ZL67uzOccYzOUbb+H+5O4/l1rVsy34RXsCbLgCC3omiXAchQ8F7j6+vAT1z
82W1qlsReZk60tERRQJ777XWnGNeg2inSF94smPzGgzH6APZ+ZDu53rXhnjy9yZjjFQ/svjjngjI
WR/Qr3ClC792X61NgxzFC+uPtbhmrOdk19+mVfgtvYKvpiIYjun7wp94k840QBgQS+d0O3vVFXAy
4r3sGnywL7EYKMonsIzu2J+LJxAZ2jfSi8bJXiEBwDKGsExAF2VzzFbG+ohum31Yl1bpfSzvAfJT
3Um0NTFtSuGxqUisdu/xR2s4yVnmXHolBMK/CRHdMKfdKlyxsYz03e1WBAMR1ReAvrSRJpdf1b34
KPyD+lJGT/HFLPeWttE28fty8BS86HNc4r/sPnJryU528XlWNjMbxau0KT11zdyGuR4NkY24breU
px3cQTes19jyuocJCpXcGs0NKsACdveOPXE++bd8Qz7me/eAFVhyCngGm5FhkFxArDakjlV2Jy7L
vxRXFP5P5SGbneRzyWT/VbzuA6F58Dvtsk9ZuWak61LUzbzs/X4YuKTt9MaeF11JILn04lqLtsyI
VtOH2rnVnVVdyVgmnYDe2CnZ1zcAXuwiysZ80WlTMo8601D6VDzxwR8kbT0E25E+My3WBWFhxxXj
Fsd/hgOb77UnqOhaCDv4mj2wJ5j9KntozIwS8A/7RPKElZl7inGC3tJfgHMSds8d/KHSbknVr34W
KU5EWw3eZuZZdcIGRUhn4xXcehGF7aCy0g1M9DqACRyBqqimUF8Z5cCmi+MZNLWtHicK9Dck5/6x
Vn6b+rsO3frC7wQIh/Bsfxs8OMPk55pDAsQSaE5OyilhZyAJrFfIOGAkdpxxbRXOAoX1jgR1BH3d
fUBFhOHvuT+gVfoePnzMhoEzf1UPqkaoAEXt+L+N7hECYA/UzGRa2NprgEV82YUcZPm7+Ti5YKfX
KMUldyBx9JRwzKhxpKjrQvCk3i33bW8jqViBl5yIVf8RtxwRoceRAbhXj9WGhh/LS7UKTul7vo3X
iA6bL+IryL8Onyv8flhBbXaKs7muTqa5J9nx0T/ME1elgEX8eT6Gx/zbeg7O7ZF8GfXL2kYv9YGR
K/3z6mWcvCn/leYLKkhoLpRe0OGhE0a1N34b5rpkTAFXFuCfyYUuNO4YZYQAmiQrq+Mk7mcZdYw9
YkDcQXRyQo3Q+CFIJSg2yxcksT3iExLWYjPVqzZlt+2Wr/49/P29v4/+vs0YAhbyBBpaSDAh6u0I
N/PflwtjZgAM4DJoN0MWh9dGxEqO+c9VTGKjsD3bbdWorinW8oopvkJRFYzrDLepG8PWtyEBGlpM
dNTIjY2xyclKKXI1I7lGVrjXNZPnZrV0btVM9BDBED1giITl5ZXqEqJB+FSfZPSPZBYPvUB5hg0u
EIzW8ydx1RjMlpNapBllafzKYI9Wbdy+k4RM/ETXDDdpwQtmOVBzmQ67aHHgbhlsubCgRyrh+tY0
ChRe3/zEYcLGJZRuMCmkcdeBG9RYDmWLfLohrWmay37mKdEYvkQRAa+qSt6ZgVs+wO7RKyihKw0g
T5WzFRZV0T5VnI5MpqeYvSFNjAHF2qhSriHsUzv29TKZaaSYwz6M06vgVzCORck/ho3yrqtzb8+s
D3EHqCyf6GQyyH4qMbyZpbE32Jyw8+17hbiDGSRJVXFCHgr/mkb+h6okza4ls4ucdMrnmPWPqAUv
TbxhAR7g7d0mwZ76+tKWIlhCFdLZhJQAZVxGJTJxqMhadRsM1j3MDEAQUeeFvUn6TnDwS7AISS5v
+wHOQ9bqFz/+TLu63vmW9FBLZrgaZD44VnG8JtWd/VfAW6ym76hrOAAQzwIuvyR7cm5rgF7j0xxc
szzXwH+8AR5EqCa273k3014e3Cj2nyvtF+EUGaJB+tKHKftqBSZzqK3fKjf2UjPWtoC01hVznkMG
E6YaEUHKpkDpO78SG9Fv2hEvNwL535nYEQmhWW0SuxQOWDt9enlY9u7k7oJrjomprwQCEAJ9YMIQ
DK+46EfOnFSnpCbKFkb4ET65Xc8IDMPWA9UsOFGMpaQh0EIsaU9HirWeEzhNCQRkuB77bn4dKuGV
uAPglNTURILDYShe25Zi7O974Sb8iuY2kcCElwP1O/20yBgp+VPzTMBxhS9WfG5F9S0fk81CZiR7
BxmJWLHr4PJ7YVUObYTnPAPjm2jf10LDb4891C1zjqhK0d4JbYd6oyqctQfrqx7x0PtfKpHp8P26
vYG8QiozJgigRC313Uqlt7qj45ggf2jaaCC/azoU/cLLo2TAYsfJqopQB6bpWqqzYPsUagyViomK
LgmrdSFFFDNAjOTKuFqT8SLEA2WTUXOeFnHEDl8xVlVOxf56sugHZe1Wi9pdLYNFteJ+iQu/VzpU
yFhhSUmx26zCJiUSEAJJmykTpjW53WBJRX6QR/qul9gAjOC5g+2wNohrpC6N2x7esiBeiWr1msZq
HSF69sP4U/tjpyx+c7Ntt3KqJNjYUU6lSLbIlaVvIQQKoQwVHT2ijJaVdaVMSCJqUCaiwrwt6Moz
YI5rNNR3aQl6742J6O0GuqDUPlmksnK9DXf4FjHAB51KhkAqG4F7hDgFh2/BOFlEyYkxWAvwQ5dS
AdC4ZAWr5XxTqxxptVpdZEjda1yknEdSZjGs4RlxKC9QZRrq/vjdaC3GV7E/nZD6YIo1n/shPsx6
4/qymngm6sOioJYe+1AG0yJM6F2QsZfMAQUgZkhBIt1ODQXlCdReNEG32IQAIKXWZ5VSuQInv48w
lhDPcqq0FMAwI55HFSFiSZuhbf1HCDJG6bvXsoiBFE+4gfQ0BnYxMVgT1XHXEJfbyB/hyEG2bN9F
fR9I5Ym5xqY0SCE12+ZhjQzuMwzwkMwMIT8CiaU3kwVH56kwtW1WVTfRMk8jYRb9oDNpa8Vhm9X1
T5nurEn8DIKM7TTvkKhGaFIBOtNsMtL3RPCahOlvrYXHtMBRyyyBAw8lzvT+qU8Wxu2Kg30TVgRp
0idVBPnQdnRFamGpVc3hKTJzDh5xdBXrAFgZtgulYuw7Fh1gXesW1PAm025iY03KDfFR21bvd35c
i/uiFghnENOnsW/f+xLaR5XNHE9kMjR0zkRZ3l8LQfgcF/N1iHClz/dIJ87DaKFusTqM+TGlJDxP
UzBGL21CvJwaf9Qzud74ibgODWriPAgazlGp4RZWdi/GgU+VtNXqod+nYXCHC4SADNNYo0nrakhT
RqsI5MReXjesZjaUdNodvXKSZvmFpA99HakJRrx0pxGT8Dlr0V4KZmEbi9I1MzmDpm15H8Z0MV+3
t1Ghg+sTAtVxnTqgR4BHWGtFbRLX7FLqJmatAeZQ7g48Cn7pJZXi+lGJKBnlc0mjT0lx9kRwexQS
zXozugn8/i8RzfOkSN4SA8OMkYacFtnIJCjaS+6fuMVqsRctqLuyktFCjhXWKST9XgihD1heTYHp
62z7QldsoRiRLR3ljhjEkefnfX9OQC318ZJvTSYdb4kFvGWQPIW5jjPRAELOTmmoT58qKnBnGLMF
GpFsZ1EimcTcqnHbrUwB0mvYEWKSF7oL0MsdUGy4A97jZAYm3MDdcXRycJSQukxCxOL4sXCZ1Dbb
aiV6zBr/tN1lBUQgg3DhQf4dqp42bto4w3MvIAg0dd2pppjSoemORCtFTHbD1azmm8lsb02GSEpo
6y1JeJvUgCBn1Np1yNhyy7nbRqN1SniJ8EMYhxKSB2EwbDYMrdI0upFjxB3TaK/yCGhHTLL3xBcB
bYRYinSNQZ31amDI9OSeUDwFsWFkwTnrA/0NSBJdh1hwNUlBfAnB2sa/6PF2o2KU5Le2J3AaqjGd
mKVnrcnp0ywI+7Ccb3XCBIKFXYMnWHIbZyoYgRwOVWBKP13W1Uc1btb08fHoqWXl9X77BLEOTtKX
LmPDaHJ9F2TTL+ZsoFE6pjGfV6hQ1VU30l+TIEPRcsYJqjcEHONdxjP9bVQVO5vOJRE2fua2Y6O7
iSdlSeXIfS45uSzdfbELDn1HoaCijiig7MK+i25JFnceA5oOD9Niq2eUveCSbZRmqW+5IxMNKImE
i7XGUVY4GbCwHYH0I+20rr7fFFD/53kd5f25VzwBhowtL8iRuc7VHfEC6u7vo3/745gW0zYsKFyr
5CtiMgR3EzrJYIb/+vD3ObNeIlDE4CNYMMN/D1XPHcCCJa0ynHaeL8nv4pL/3uj5t1aIjQf8TXb7
hWQgVkGLgaanwwcM1IGthVgCto879ogDI52eZkrlFpTtrg8CcMJ0nbQUXPAffOTvAXP9lSQbw/uL
N2/iCaqcrBXG7i/k/O8hJ1h9175jTjBIxfrvhwh5gTpr1TZuIPumywPcVp5OBc7XgDSUDSZdMYVE
SdEf5HXfackhrRL1P6Oo/3+VtUuqKSIS+J95/v+l7dty8+bQIv9V1vdf3/Rfsj7T+A8VESeSMut/
6fos6T80kfBZPo3Y7H8p2RHv8SU+r0IF4hmoyAv/O2sWabxuGCbfost//+L/k66PANt/153hKFli
a0VLxZ5jLErGf9UeRDqJlanUhOAx7g3mlu3kY4efGsqBt0llY+szBq96RPuyMmo6hCLiT7NChqUm
0Y8+lr9z1QobLawrR5iiehXQchwi6zI1fbYz04YAEk6GvWDtplIlc1smQiSLOqBOwZ7AHe2FAsSU
vgNlMG5U1odZANU4asb8NDSzaRcZkXOEzPkXrVvCE+RwnVUpiNCKCKOatJRNOrdQaJtUstO3ASD9
dmBBKHv5MKaJuMprjstDjJKD25AcH1B6KfkxyPDoMojpp1DLbHRhFKzJFdIOTZy+mJBPUD9sjTwH
NhVsBmzVq1yfgrcB8nHHGWrK8/oiY3uZNIV4J2PeZj74MWMATBUrYJ0CEChD2nG6ERsF24vpn0pw
STMGYeC7fb4OIqZaVly/iiPA+2JklpcrobhWSurVTlOibRhpq9mIVyY5FKe/h1YHOFSR4QQ0kufA
q5HKA8oxklgT2KgOpbzCdJyd3gRn4aiR8KQSyHjS+HmEsc1rVC37smbJADa7qqTZJxuL8DaDzDdb
tfLFGIxvp6R1NwETAac4PeqB2E2L6UDaEBtvpsVah6+kji1mHZlzKVnFmL84uMYD5V9fUBj3i48s
VinJBMUm3QbjnNv4UYCzWDVWZdk8E6JgJ8KYE/Y7UL7VMV0APbcYQhRk29CTAztc58p9FhvG/WBm
V6qmb+KCWrlqZ5N3kL1MizOSizCJp2HvFkG5HwXjDfHOPhka9SoM7IUhez8lua9cdBnqZG6YH74W
IgQjiVUmj2sfWUa0qsCxckUCJlasYXRwS1ChTwLWI4aPdC5kN8d23o4RWOCuzQ5gUWFyLA/8atoU
prc+Sg9JiUSnqYslAu4cyPk7+5FbkGPsaHIFYMpEUzGg6SKkKKKKEmizh7RHcsgbl6JvNU5Rogm8
unWbiHlVklTHAMyBoS+139yeOTbakiJHxyRRcCAo0gp0wmi3wvBcGVNwyqpsKySJhk68ML8SUPl6
Hh9oCjVPYMyh5VlQ9wmPVchz6SspfugmrTJf+lLDQlv5Poo4YTmqIYu5QNkgpwM8CuAxBIWtiFKX
YCXfFYF1D7pF7nR0Je4oXo0daVR9K32bGehtoRE52mj+kS4I3hirdg2hI/XdirBQqYc52IOWL9RC
cgY/7bclOBkn6udkNUNXQ7Zfe8kElcOUUAGTTWw6lVZ4U4AdK8ycwep3WMpW8yx/a3XyXACG8ywx
57tr6vWpNF/j3mx4O306c4DVzTgk+q6aXwtyXtAGBbU7oXkUh9izctCSQIAtp0g4rGCkw2VhGOsg
Y5woU+kyBYogWuNW1NWM9z0R4B/PDYDv4d4XuYAktiSoreFX1GnTEjCPZ1UpXUMC+6ZAxEnhsGVA
LbWKtpOvwmnThVF3whGVFVqsk5Jd4QjvQgheHM/wgyb6QMgh7erQ/KrDd5yMo/eg9EACI//kAkel
eLLVCy2MczqWdAea6m0yAe2lZk+bC3ecF6kIJCEzoLltwOGGBNdqeThfxDz9rYLhRuXOhg7ktGJo
W80+7H0SO8E17ZOqjredEn7RLgPlpiZfNXymoBw5QLXDb51zFBaT4rtNicgoa5/hdD1C4ooCl+hj
qo1KJfwsyglhwhiYZ/ElKAgjjkN6BIF/A4f429M5Q/I1MVOVqBRmTKM5ZzVhYLhnPYcm8SuhNr9a
YEXtMsWEWcubiuttarqTXjb3KIVePEYXjL0tY0iBobaAjKGcGzqXZveR+VO0K2PNNjUZD3+f0ozT
sdGaMmdpJpegMwyI/7Po5mSRgjjIaNJ1dfmTP8IhuKRhOu5kggd0BFV2Oir7ODOPsjFuwwy8JiKT
NRAA2TVTeslyiWnQgCdGNae8yn76kRI3zUhy+ikjcVsO0/sEKsWreuUtIFGMfm30OorSKQw7bS29
YYhOVlUdyBAVkWdmkYjqnfgxW9Ob16iI937nDw4RvjE9jZI+QDPf5rz/7XLi1RAdKL6PBxmVhiAL
Tij/FjMjmZbG5qZs4+JsNYGx0oHWSAOT3cJ8k6EcHOhK8BLjrPLGsACWFA5n0TrRjiF+U476szDl
pHLUPzN0WALAYprE/CybygvrMZGykfkZRdGxl+irSz6TftaWu1A3N3lgZ/Xj9qFq9d6sY+GkGEid
rOAcaDsfgseqBBEC903z96Ewb4acskGWTd8DZwvLipFAzP1RJlm/TSaeZPQbNdqn2pmjHUbqvZJb
hiIAtTKrl7dNBqDHeotF9WlCN4m/1eB0MRW7SYhuLD0QvAO30ZfITvaNNh33yEXvk4G82BqnVQP0
woKhpwn9C9Dfla+oD5MdyAPNthpgmcEMcyJ5eq8GhQoumWpXkMmB1WlkNIr0wTECzEv8CqqV96xm
V8srIyEQS36HeVeeeHqlLSqTaxlsHAaHaEMRx20kmUT6LWv40E13lRvDZYiCnf2HW3XeCiHcS0sl
qZe3eMI9ZKeVAWVwILe9KVxOS3vNijPb7PMHUI6tVaEX7yKadr4uvhHt/CQyWaZyUL+r8eqTJurO
OmZ/OOKqHXGKChqy0ztjkefrVKcdvSetdqTwjPOZOVQg+uwbLF2x9OgytlJmCdRUjiKFoNtCFp4O
qGyVfckY/1tNOUKz/pJb7SNoXsbe38uRtCayYqWpXLKd+exDFQ61e58SPdlR0ee6sc7bhHFWi1EP
2lKSHY0aBNZQf86TjARnJHxXfZKq4CibxY9c6fQCIdq10s4knrHTyldpMpWVziUmVsKSFrnhavRK
cQ7Xvaj065lz+j7Kza+8+23DplvDN17impjBBWnxPfq7KflWcHSEiVm4UmC8Nbl/bALtR8cwSniC
8YjSUzn0AiBt+iQFoxQkO0xZYd676Ey5eZie1aW2GTRmTVDDL1PKAFbwjY8oL/e5oneM1tsjJF10
dIllOrxKhIRb8hmoltNw9OOCpQj+gurqzfp8NergK+jbux4LJAVxriRteJf/qEpwwavNBK/JcNFF
59GMwJzCOA5wLJKThdQBglDBCl4IGr340IuyN6FMLvPcHbLcXwnmpugBc1ZA6Bp028O815oUYbtG
9GMg3gGLjrZFwYowRnzuUHeTS7/F4DY67fgK/Q7xqRX7G3Mk3A/+z2YMZfjqOrKoqLXWkhVDNyLZ
0qkSRoo0sBAPFDrnW5KOyLiA0hlKr2lNipXfMx6w1O8x6detKn9YSYukRfgyQvNJkxDe5xJ9Ghpk
dTBD11DUbV8SwtwU5mZObjJxLraia89SjXh/iFvX75uj3MS4FKEZeL1eb3LCfOuEhQ5U2USjgIYd
TTIiD+Jh1YhpBKsWhzelCQOuZZMR43rXCXq1C6sBhPnfh5rZWYx8GUrHy5dNuLH/9ZW/P0dVFS79
NcKWl2/8e/j7Aqz+EBH+/3zyn6/88zlDhrMsTdHm7zv++fy//Pi/T/49sX/7O0Be9woN+jVIohb2
/vKD2GGR+/59yLpPLMg//2RF5IepDPgAGpQdBeF0RlJ6f//w34NkifXunz/+fUQ+379+DtQIdBER
eDTpwqThfWZ/P+Pvb6n/+6/+5+fUncg5lTKZGKVGxaPfLQ9z1pEwE5GtrhFVBFlo+eTf3/l70Oq2
2I06Y99Gfy4IaXH+7fv/+WO/jIFguIQO1k6wyv98RSoQWFW8QsVCchw1LeMtHTkl5xHjxeVzRj8m
zpC2dNvHCGH61FxHJWHqF0ZlwbRmRPX492EnBJe8zdyso2UbHoRjo57YrWbtSD0BGcZcxegvWmRW
7NQ7YjTG9+Gq3CCMnBmiD06/5+TC2OaeEYnrlK/zKydSZGfFd25TOrJauNB4nqWKJkx2Mw9EP8T6
zqAKcpj9P+KzdaLTO792x7E0rumzeVHIrPxWYkcuvHo6ICbJnNRl4tijNR6QWnD/Uqt0zGoLJ/uo
Wyfa0/UVjE30ObDwIC7L1vqa/BZiHfiw/UbjCrcPxgKIxqL/QHIrzDahp52rfDVHtAB0UNfKK0uJ
nQ+02G2g/rb/gl5jD6Aduc5ALy/CqesKt8qO6XdKx3Rttp70rKq7UFqDQnPVFVnLJ+LfL+nZvMys
FtCg1/CXRYbbAcVseM52xVPQegU6YbtODzxqsOnxmM3hVpbfZkZwjGzotI4CPE1bwjpGPNKD3uOs
d4tMMujHLXWPviM8dE3buhE21qJNJR2TLTlfUnZRxSPlFDYgNSitdzKy2YRd3VGfSeZUn8enWLwL
n5em8FrfnckNdJR9esOIhlDkwghgA6bylt+qK9EXwL9QPVOaBRsEXBxybcPOPi3vzUDDtwjJHR9N
puDvUi/rXBSXUGEiYmITSOUcQUkUMugPZ278iSxjU6+mN/Vcrr4pTIODdWwHFw+Z6QgfpD8dAtnW
rq9MP88wyA8tidY7UpupXRSX8tBOfecC2bFGb3xJHPhHio3wmkfGYwSjXHyUuT0Gu3ajvvvP5lYL
7LV+iY4AvH7yL/5/4FqrX/Vt+sWosFr7P0Lnta+0xrlU/UuwQuxvc/ziBVA2FuIkdJyyv2N6o7sP
8YL5zdEv7IqYRfQtWkq7oBh1ow///du6Iwy+ENWMnATRnrr1gx1ebxS/snahiYT7wWBY4Kb2WmXk
icF7VdyrR/LRCo4nAhV3P4rTOXh6I4BccuvUYTSDlMoo7BRDqbYhIKeIiAmwIeyYpHU4o5Pa81p6
YvgZ3f2DdnooT09RvxUcVEar+gupDpLg+IxFlZ+OdvT+HOMPc6U9NH5KWm686xiu0/caByL30hIN
6SDptrDJURwJj+Can6dVeyjPCGvnTXJn8Au4iBVnPRMGyitVHFN33AuRt8XjQjPpQ5rd//4sDQ0P
UdqSCE4v5alDZih5FSRfHCU24pEZdRL/bnxGgvrIEDCtcWNsIo2sGnd0ypfmQIUiWy/qmj4LvR5n
/uZi+z7GKAprt/dkDdNbd6zP7W2hpkfT2Twif3eil2gzbpmfeg91W28qBrnk+7ausfrPK+WROGvL
SalRyZFBK/udrMmhcMxnej7s34hum5inAu8Rk5nqJkfhhBaKfDWbiwdaAnPxxuEq24NOCXbLi9k8
toTp2sM9WSUEDuTnMj/62ProcTA72Is77Rs3x+gwzbmWiCQ3nc6dvBlhLp3CC3JVSMLFkTndB00S
KOWv0QpRl5d8RKtkV9Ed2lHnQA7ySDOxC8Tfdp9dvWFR5MacUlbicd6G4d4DiFrLbnb6KMqLfO1+
c3RF07kmS8eZqw3hGmR3MZOIToXlVJ8YY58WBjB3rzvUH/JPArNDeuGkSyur6lc4LampXVJ8HG5k
MozG+SDgTlQ/+x+MB3l7rJAi4OuxP2ZXnB3zNxLPsWJ/IR3Ssaq4wkmrvOQOHvG16lwz4jOo0bR8
i4eWThSQ8zPiZrBtpZs9inUtYPNwlK/hkWvbmbSZYcUShszbro5cLMWaVwWVo8bVdA/fuuuA0eDM
qzPvKwfdA3r9L+xNs01thGZcMT0UKvz7XOnhdFD79+IIFv7eICFGXp7jZrWpxplgrIqA1FDGtAfu
kYjo9ydlQ97ynRA5EGmka8sr4Qn3AMO6MLRRT/P3ya4oViNv/fAAPmDHy45xU77YLNkCK2fcwwBk
cUBKV3zUrMPIAREGufC1rhhZU2/8gp5KHT6WLu0fFmhnee9p1QBE2M32uJFsTfxRXIqlWT+GXr9R
l2uvxG/cvWSoUZe3PeKIF8tMq+z0+QOARPEZXNMb85TzE09RfNQ3fuHllz6y9Iz+Ngo33G/bmBHW
tkGV486ndkNUxN9/wbCdvxjC74OV19xHkShwe3bps56YhTr+Nb8U9+IOmSFUN/5g80rkoO3x3iar
UV+n32JHdPpjVs8ah9117PEMknmNoJwDOEMpcWJL6hMnFtZyw9uQPdgZWEZeke1JgsN+PgROeeY6
Z3vzd2gnV5BWsKE78Y/5qzeeJlNqskd5XEIN9wpiD15HdlJ+wdHOrtJX7i1GmpX0JT+yncFynlrf
RuYQYubTn0MzF99aC/fqOdptAVbknof0Umtggtk7yGfIiuzYwburG6cYPdciHL7O2+ihdRjYIK4W
xqk0kIWKL+Gz1bJYrudT8kzh/dW+indu1Ee4GEeCnbKvPmKX8f6ZEwq9QYaD2pexZ9KVBLYX7LtP
fVduuQ3egk/yU/cE/+0DT4CLahPQ5LHFEkxzqRrqcTu9YGHbkwkx0gFxfMJbloXJXf4bDa8OnfTl
gkuAXDwbSXpt9SfenOZuMne3RWdaLW+iwpah2rH7vFym1bqna2SXe2aKRK2wOhJzw/B12qafOUc0
1jrsCh6+dGQ8kmNeyr3Aj6RoECSaFRyH5uIDOAYHHh7FjGjXi9qne/QYWNtJVHN1/9C3jqww79zg
elwkhcMtpPUbhVgRUDvy1urxVlP3jMalJwAdzmNtQtHf7F3UqzZnzxtU9an2igyRHnLpmbdc8Ral
7Ud9Dr3YupSoade+RzfL9b3WRhdtD0+KG9V2sRqu49kfzkH1lYIU+a6EZ0CQzvijUE3KCkj7fZmT
aJijy2lcI7hIXbmbq2wlvMRzcdIdrmXAmcRfNCihxrWAdf8zNbk4SIpyW8QQ/vyM5GwlbolKYLui
TTUaN1qcmn/ImTSvEsx3+bf8XE8OcRVAtuWqx8Oy2KNx81v9B2YihxsoILaBc0bq5efYndWN8sXa
xn7CQVoycJOMi2C5453LrpgxQBhzXKnuCdsvSrRgy0GVG+/MyhNi9Np1jwpTCMH2EkYyFg6XIygH
6rJn8XhCKqk9ARGjH59ruwnpeL/6nvc9YZ0+kXrQW1yUv+AMEGbM8h3RLCfrZKVzjyFnvhIUg7rj
NpeLAPqhPsBpN47+GNao2dvkvQS+bhuvaDq2uAz7LR0TGfEoz2e26a7Y2ZOkcQlj4F/RJK5RJ0vr
pKYDjYwUKICrL/IFBxkwonAGKjHkbke/dUuMEealvcYsgk4QmWX5VuZuxfc0qmdaKnN6rCNPePLj
U4BI9ph8GG8EnZrqaQQMRAv4R8BJ+fd6sPalbCmIB3jOa/aEssDMhz9IoPDYN/G2vHF0of2IyAfp
BOO/sgcdxHu54vbHzoIOPPa4n6fUZvDE3vusDsB6DxqAeUc/TjtxhaimnA9Fchn3qHAQ9FhgpXeY
7kLxQRxpHK3AIH9E+IgkEA6rXl75a9Q2iNLZn99A5XSn+jLdiwEhIcm2T321qpJ1l7g0VcR7E20g
4HQ8A51D2laBP9LcJuHFH99Js8T0wuKCDjL7aNEVx/ZrS4eZI3iIv8qRn+bzGNmWZyyhAysOGNM6
6M4cUHF2rQG2p9qZRqOx69gFMIStEVlS1B395dXjUiru6U1Inhnq7JD4mvggvxp2guGSehM595j6
KMI6l8JM2vTlps6u8DlBXyr+cxp7OasBfiIoycvxRWE1k/GawADDtoOaX0z3BtWWcumkM8cZ9kdM
Vyx2w8N8DAiJaMnWLgYTCz+c6iUdLaniOQwYbaFg0wjicsRypfLSnBnSBuRQG6xtDtQOpSbIfEcS
r5HtK5g+aGm7X+oEtBXmjV4I4ci0GlFRMqNTNGfQaH67eeyK5RrVqo99QjjkDSf5FYaRPFifl8tv
Y52JysutNeOYhBiF7zJ8Qj9tbMi7wt8ZH/BILIcw9hGyjrG9XYPKAw5MO5qIsXI4JKh1/UaENf6U
JYHbUZAIlaOLvcMZkf+hysUJltx5A+YvToPwKlE/YIzhYrhkyXrCShsyS2ZcgsBlY6ifpnGpRa+C
dY4sRnZKjNIfKr2trxLGIrXMg12JsOqH7G+UYjV1G/EC+Ivh1wF8NatXwFu1o/M9PVhscOrSCR4U
j22a0bGYrtVog/EqhR3vtRnRUxuEhflrjdgj/PHRcTzYkkYnLlD/PPOkF7mWaSvlLqAXwlbEgYm1
bk6vo+D2z2wP7E92e+a+gXzCCNs7Yx3j/FrRD/c4d7S3bEP/ykG7dgo+k8/28FFusR6VP8pmfP3G
ZKS/I39tf0qU0NRpFKXRZ8TCNB15E14NzjRcojjQ+DH1hVp2Ex2za1zaAj12OrOUd5/CDUvZeNN5
kT4Vtz8ToRx/c+wyHATmrnF4Lr1ScFMccndzW3/1r6ylQMmuEdeexEU81usGLu2KaRJTZE6pPObn
7Jjs+IXs9qZtlubBGhzbsvHSdf+KBY/lhkov2eXnvNwMT+NPhwsOewMKnUDcIInUaEZwVVfgvz9G
rkqsfIAzZPoe5gqDn8+ViXXtzvxw+dOAdQJm6yFhnnvBSYQLh41kvHFv8ZOo3DH2sYwV127NDZfw
/KrAMVmzDvmNm5c7MvWYldMvYE0fWYNseeF7bUKnZgi+lQ5k1XOVTY9oVf4sinqX04fhu9muAquO
16r6P9ydx27rWpumr4g/mMNUIkVRwbIs5wnhyBwX89X3Q5/+q6pr0EBNCzjYZ3tbgVxc4Qtv+JWf
4LzWe76lIGm4R3wk+87gtfwk1+JqHSvf8gjvzPPf9UTDJf2SveXk7Dj2qjNBfl3vcULrL2BKF+sg
VKybyL1XylDhwmcFcbWmRGvDtH9Cv3jrvKSv5OQWNIqNsVd/KDBJn1jbFF+IFvdX1SPSYYMsd5gO
8xzK6Z6p1V3IVJUXwktofm9A1wG1a7uLHPDEMcG5UCuBJ0flKdmVDSa725nBgWKebDHx44AHVCt7
FKvp6OchiQuITXsHZZZtNnk330S9Y9WgP4sQQXYmaDKcxx9r2EWe+jThKYfFreahaGe/Vb7i2j4w
eNIMyKVadmnNS1L8on/2wpejyu0wozmOmxUWkqLvNrgQC+RHCaW+tXqwGKcO68tN/zDe5fibQ66J
N0SzunZfhXv5zaT2Yd5juiF+mEBB6HMPqPetdDtOGHUJBjf7aE8teo2PRuxLXyFiMNq2ALgA5XuH
CjJNHH0bUnlp3OhklruX5gs+0Gl8jI/hS/s0cmCSdKJcKoDPIbKzjbrtrbVeKtlVqu3HdEgRXuHU
KXZuNbsDIYSLE0uGgSRSE5vsI/wdbpWDQ1CgYMhRbrLkBucGsx5WYmU+JshadVTtT/XwOn5wnvE1
74WPvlLTvb3Uv0VH84N6EzmbLv3WgqbqNnvPb4/VVotOePZB4nkHnQfBVlWPHYXXYlNWSMjgXrTp
iGOpDogfgLPxyveBAwfdQf7Rjr7zQGwOx5kMk76o21PDVN+gruM0TWUG9iLU/x5GtXpczZuWE1AR
dUcywfFc3ogFincU/x8tumHM1GZLBYQCBpUe9ulNQvUZdRG3+UH3Nd/l8ORnhIHrnaweAcQlE962
20Wc8YZA5iE9CVDWCItbT3Xojfp9Ra3mhZpvbYGG2UzEobY4Fs92d5naB576GbJx3R+zgVu9OGgj
VPlnxUHQUINLIX3WvNo6yfMrFTqgjLIFd3ZnLJ/8R0XGAYKz/u8OT+NCMzZj/eRY10kczTUONZP7
AaJYXe0fQS7a8Tc8yUE68h09FX8//C0vzPovaiOO7k97MSC24LWhy4Z2Isdf6yM4iuzDHSRnILgu
HyQerPBo4wJKdqWhEUCdjhAe5aQXIl6yJQqW9UEKtwEDDTexecJLDnZ399K98L+14rY3XpwHmNYV
FecQBZa3XtqTeN0x72FpZz4kabK3l4HtB9IeYRi7xoVMwy4/5HHYcFThJF/17pQjJenyNZSvydpY
zFD4BOFvsmv36S6tERV0nfGZD/skuYQiBoSnv0Tk6xR01SNkesgrJJ8v0h3HUOWyqZogTmj8EETV
HvIOsLYrX83uoAe2sPT364C8c0ViZCOlEYaM4ppFcyKCDkuoYdje3w5YnNlub+Tq9a0gqzHxgvxk
tIYXYi22NbQ10k28zj42PeJSaIVP8RepC3ExtVw2yAQBmp21RyaTxOL4k9du+JboN0JMmNzYECJx
vVk+2d2m10LxB16DxthyHGk6ndE8TG8UNVhad0TteSCi8zxTjcFGJ4hfsEubPhWa2FskJ+gnKbvM
D0jtNxM458mXdXd4kUdW2hVIhYWR7CNenlDIpeQibE+6Y5Bx9IJUGEGpo4dzHp906MRNsyGu3rHI
tM/uBpYMwR2evlhLQvYb0X1OXVjZUv0nFSKkUKhZESOYPINnuJ8oUXIOAGPR9kp66UFNbYqN+M2d
HRFVZm4pueuHcfSMkBoMYQnICNwnBqpKP6PxAs0ApFV0SINX6UZNlC3Dz2IcLjZcFg9IhwHwE1HO
+dU5FJvZpyNR4VQewbb1GVGAKRkpUnYgSQrf5vGsvZSXzONse2PY5PQlJM4i/7ap0MAURSpM/pyg
9ifvWRSwNXA1MB4++SS2FYOEHePThTD1koOeejRJard2tUMsW/vUEVpmg3uPb+Md6gHMwOw5TEkS
vPCcZhcQ73xYLm7sWiojQ25x0/bDrXimk2zMp2Y7PsdMQl5fRydM+rpPGI7ObTqykClWgwS7s89M
cCpNNodPhRKBilX4nr2rIMSCuwKnn3QE7MboOfYGFzMx+3L2bLQvmALSaqMZSv6aPfJaCjsNwUXm
qcaO587TGJCJhWVPSYi0GsEJ6z4m4ms83oeGNwH6vuLVqHn/EWr5KKcMIoqjxgvdGTsonbdK+u1A
x8zhWoZLVurmZL6XmK5Aa9EDImehHQvjBWkfxGJ8KXTRQ5qj/eqQLM/r5EnWzIMtm9Qa8AsQCWZl
Se/X4zngDtddloG0zYslrLxdjvb8RmCCo7VGsaLac/VcK5/MXzSF+Uw9nacL9Rf9DMaG++20J76Q
nYzxgDwipkd+W7RbYbil6lFN5O+kXNWTjJuE8pga+VYf9jTWK5Z3/F1P3wxqP77xdr5nTVdcBroj
PS832pFhXRWe2EwJdwaeiCtpey5JoV9PC4xfL8Br1n6ONdxzFjLijBdSQIxRKrv2soZBaAHghWUD
aaDYQ15c8xQpUb4zO/lMc7py7oXSvpJfueucYmOTPVP25wcun8o6wnQodvArDJDO7JScfKTUCgIg
dDMNlxQFGkLv8sy4V7LBMFsjRx4q5zyjijKQREFDQfIOiiV8yC03wFPvhi13xdxqCZlDl6vnGnlE
7ApMpdBgh7tK4pa7tCjfHdRqd+lXvAOfgD6gLP3qlO3P0NEUamiI0WY+pcre9tZJa3um8spc4UdK
riqS6yyiv2/mG5wu4BJ00mqQbhvujDlJelJrm5aJOuKutt7rDCKoIxn2pzpg+Pl6Dv7yNi8HhpX3
0xlfH2i05U3cewoJ0dlxO0x6zeOqWET8hpfwOEZ/imkNr7fN3arTlkvLhcvQMQRcY2JsuP+lxmkH
KtmWN3G9TIL1IdXANt0SZBvyFRudHBR9irV9I8/iFB5INqKcs4coiULL1sbB9Ty+88XDjS6BRMa0
43u5Hf5bxI0PNCnzGHc8HurCGVmzrt8sGEE2QJaAJV9ox84IeroCBrxtmsCyC/6Nh8iHrQsj2bKy
MQXpG5p1j9Zx1e9GdSbZsUD4Dl7IY+cOuU0dkQt3MP3mGmEOy96weFh3N8Ak1/4BMFCiX3dYl/JW
cfDo3C7hbqKr67jKo5ljfEKBkWLCjTnPl4egniWgnN5s3afdNpfdyrrnfkamEvHg3lpOPAZe6yxr
AQUOHbA8hodRW6GvVNwJd5irwDqfxh+j9cGNMspcBa/jMSj2gcewUFJAgdA6xyAmtSfeEMun0TnR
r2N+8CgnCOeFjyUb30TPPUaIMjnAVOFzCs85juvqs0j7uCoueznR2GBZrBIF/ZFJ1t33DzRIoxYF
ITdKt91jDsRzYoy9uCFsAaXj02LDbsbZRaWrxR9y6XN1rGMj9ogcEcYRKII627pQUBIKHhbHZTtx
+isUMLSnHFHhy4Up0hlIm6xCYdkI9dzx8Qs8cL+SA1rjuAeAGMsUL1qttF94xlzmED6y9ixx40du
d0Vw1VswHMTlobK3BghrrgJpRdDmWgc2OkILZH8geQLhuNTB3/BvkEErPZg5zEm7edKn4J8RZi+V
uj2YSsYnw4Cn3aIsgy2d/TwFYN24sxlCCNVg2WV8DIG96LZcu07b9l6Hi+gzGmLxqmyvoIlGXxvN
SmjTkseA4Z0WFzseHQNF11qLPbA6OYBPBpYdiJ9bw1sTqdLDwpFR5/0ZpksL4pIEGuvkYEGKVdZ+
R03um/vjuTItQ/p2+lqfRDzD+WyuIfdE4sRkTA4MLGkel8T9r4AgC3DRNja9kGI+Vo1rbgo+MtEP
bfG0LEe+fp0EA6VMdCy39rSlem6gGkaVk6xsQ+dCLb0J1SjcwepNP8yb0Wm2PrvntsFPVgUL9JCY
ryxG5xh/gVItHtb5Km355MEOZnOXlu9kD0wyElxyYJ2srRofMwce/0meQg96sAzG82/Z2frOHNaR
1hgBhFo4IK+cmYQWSEexl9TMsRKrGl80ICqQ7mS/dHU6UugXP8fkDqt8KTR7kx7u5M4sihme+BVI
f/NInQ0kh2MfFSRSEY4K06uVhz7LYF0/Olpd4AsRYqHZgU9p1Z/4Bx510xxbxC4HF8YgS3K8C58Z
UVk9g+zCdJOnzQqo2EOQdRF7VPw0sW/tz3Vea1eeJYVWmYYobc8m2XYU6gG9SPmOldWLHYBLKrns
QCVlUuBchbOO2zzb8IIoRDns/qT4zR06dFQVIehiC10Me0P3i85F2ZbtudIPTEPuYoh8Emjsf00W
KHp7JCXvpLs4+znxHRoDIEEjmcXjdSniobikuCAy7TSoxg/pC8QK25j+0xwkB72uh6LyBGNKeOO8
Wu21RlnV2a4zqQ9AlmMAbBCknB3JFQzPgn4dHslBBCk/Ps6lawyvQ/e4dr0oJcRejJcJKxSHZdYf
JadundesxUze6h+UERzaNH7d7JmYPAqmLIh/SlKrFOUdKxAHAiY9/8wSKaMnDiO72jLbaeKN9pFf
sbWvMQeqQFfpk5/tOOCjovgRn1yjDnhqnOSlzGl/kLIHvFaLeb0LXlnVKGZuC9NFeaYFGBkfY8DW
6BQ7+zWSZt1LYD/fqIjw9RbMYnNdPaso+7bPOU5RoGQ20vSf1w1kPbNzKmkBOwkA5SVxy3LHtOmN
K8sScHoonhs2erGrh4PKR0HnTjyBpxyLj3WpXVm6XcJm5zKh4vRh4oYAO7AqEMBYcEWVfaU7wC1B
HoEHBgamP2oYY43IQO5kSucoMUlXns6I0O5w1Jc9hRyGWyqvIREXG8vfZsRire/zN+YMS4orYyda
hvVh8yImM5sROwePCIV+OQ94aOw8BaAVc8v5yMvYLsUHgBA2KM47yQh4ee+P5M3Ey/m2ALNWbCvl
wjbWJ+cWveiS2BxrYTTamDtr7MPZR7GMHxlDgjNWizyRo97TwTEcyvZrk4HHyruKCGIOmPGzg+P9
SslJpxEd42cJLJnxucZ7fBQhSOazheQL0mI2AOF0Vb4amP1olsp9wJqhnpZrHw9gAmjJEIlx99YX
m/w9tVGSdfLV9fgGeUL5E2RRjr4YMINOgPoLQFpQTOZwbqkwhUTk7baTFKTiJgeFHKHr6ObJbB5/
nlcR1P2D1nTTqjGWUEZoS7pFg2FicVOywTbNIhD4bVRQwgj2T+Z4t9g57kKrX6uB1nOkpasuK0jO
GZsrvzb1a1JPGhKNkBmdBnN1OQVEVepFAGHtPe2gURRYbh3wxURlqskCGSruIcEZaZOYbelJbTYe
QtkaUAEMI2QEVcSiylFDulhmE58cCmetqeAn3WaXOoGSryw8ETHqT6M55tsIn2qIFRM7V6dr3hA/
NrpNIhWpFadViKTNYnyjg/CBrQ/HFbK5+xhPqt7yUuKaKLLLIAM0jR+Gk3uZpdwmG+0kc33n39uh
ss67MLMvf//UZliSOZp8+/tdUWTojVG5KVdaUKlClCxWyuTYJAxZP5zQRGkP2X/8oUYLQMy/n7vV
QbtXa3urNCzcFl4tqlLxv//QhG8YFUfJODeEG/LDf74gNdMvG0NFTytLmkDrH+0w5wgl/cfPf38b
MJRRirIIZgGKMrEMUIx/f83lir/iYIYyYIkndgOyU8ra2Z10JDtKy2KNJOD93Q6zxH+u1pZAhLZN
1iH/uP717xb+eeP6bpCd/OY//7HOwmBoycE6Qa2ntUBC/n3z3x/p+mQwdOQa/v76949G3bw4Mp3E
SYOtFBUy9gA6J129DuzfH+P643/7t79f/P2b2sd7LTUTX7PGU2Hl6CkOUQPUBcV7vMddK45Q0sya
51ZWBXpNseV29DfUSIyuPBjGVjVBmTunPrVNz8ityhcSfHoqMwtgMcNey9voto/l9CtyuSXzCz8j
I8OzY2gOVYhI5NgYNEYWMG0pJbTUgr5bD2V0KSWAMhoSsEq9EuliVNDzGh+z2RIwmyxw/I3M2M29
jRfzeF93HMiDbGz7Mq/BNM+kRPldO61sQlvPXDHgPICH62chbq1BQdBolfIRlU8pIV2Xk2LcRXaT
+oZa0wihSKK35nVWlftGRoRQ0wG+NiNmmBPhyQzm0DdaE/U1CFqkBNTnqhlifI6gu86RhqzIgwBX
WVO1sjP8fBAiCYwBjW9FownXNm449XQN0bOKHQMvmHykDoU+nAO5zysmRjqad6LsOrftSwB71imL
lJaMvPmeeokDOiIMMqm2RTXN9FTK6NZzCME9tLZ0FWIE2MkKJboyS16jxWwXDCoC/eNAfRRx7l09
gggpFDKMokqeK7kLwNMn5kiDNiV/riwrCZQFDFJFldmmQGiOWUibqH8fKgatbUadyuuz5pA7IOFS
b/GbIpKa8HGH0Ta9ww/sgWYOIP61TazFr82MPm/cx9HW6ivdz6v006ECZCiZsZ80icMLCQY9LmnA
9BSrTHy/SZBIGZJlBNOGndiCb965aNSbumZdUCECmxIiUC8YtBbII+cyObDd20FC/TQe36qeK5Yk
JGOEZJ/6bjLuZM4uq48P5YQUvJ4A9qzjDM0RolHZ+HRSxzhFPQdcYUA0rZPoRTHJDMEx94Gkzsc+
Hia3kTGdxYMcooSMjLNloAeurOG9UoX4N5X5GTrYWI3DSbSDhghpfV3GHoQUjV4oKMtRsYzXRtWA
EgySX/dJxQKy3cb2c8xprmN5EThzvSRrCdHwnFGzj7i2BmlSdUFfG8j5YrNoSO3ZsoxxnzXduxkZ
ym4cG7AqLF7kfpCvUBLOvWRGKz+y0ZrrEWkzEmugmmN9l/UybhYs+rxU178biXAuKrRdZxKP4NWN
JmqCkIxeiDLoE/kYo+IRjCBp0wVRzQq5DWZX/4Z3NV2gpcswH+b8nfVvK7LG/dhC7IP2cacNmXrQ
suUQVTnR/xx+4PUFnSPDmRr6vT8/Fo21G3Ss5Nq6QeKl7I7wVo55qPxqs4BAU1M44wig1wAgqTOO
hqGkvpQieyLDPCqU5iAjiW5CnhWiVQ8l4AhofoE9WKDY1JkkqU5xDM9NcYAhhbVVaHzLRYWAWmX6
oZJzErQCjYjyfcTjAckXxV+0/G6d6TB1sZM0pFw9WfH8aWd14qpJ7NkxlDe8WcdGEf5E/K07e0lT
9mNSQ2lGTRnpc7Ae7TImx5RzxOlQ+ltCyN54xsYraBEYiNXAgG0MK5B64i1DreQdIiqHoh44WKxw
drMeqQdIw4EiS0swauV81eN4n9bGkSlSfOaherbxv1C7anpSCvK4HpqbOdJZGwVlw7h908W01+1O
Oi4JMA1pJUjW04K9ui2eZjmfAk3WTg2PhpIj6O8oRuCv136MkfwGxhUicA5RkaLMdxP93TFKSYQQ
Mb8YuvbSOoqg8rEkQYvRKKVFClEtVpdpCQnLrDPwZu0wBZVighuM6SJLO4iwmltp0HTkxrzN8F8P
c6SPfhJi4zCrZXlYCGTMvDr1Sa1d+yZ9DBWn2bEZZ4hgPplRJd91YX3Co1E7qvSzzCxRH7t5oKkD
FEu0EtLE1vs0O99oIyV7VLx/5xgfEFWLnyoEE+myVfa7lCzYEdfVOWxmbEEhHcMekD9QpCKbD+ln
2XV7kus6OeFA91yayC3JdDLmXDkr0sK2aQ/jTsqs2FOK+plZuq0bqT6bRUd6PozEzQ6+1IlA1rWL
jJsutV6+GKYHpfQHy+ZTKlQNOC36K0tN2FmNSXfKyXbzjLZLo9MGsjPFxMJneOxSVQQRDB0aD2uJ
BO4w6jwJepDNTreKX2Ep8AOUrxCSOiTQcQyElmSeYaovXRGNXqwbkz8OtbkrrCFojJmjVlfNnTGS
Hlmtvivk/FkZNDAaYr5K+NtCxh4Wr0B516mqEuLj6to8acS2bC29Pqi7UVb7k1oX9+O4vE1Vd2kL
QY0gm7T9Ig8nzHIjv0tidHLN8aZTNbyk1pbBq3xJxdSj6CLUUU2jpNQ5A3GRNJjRahio04AgjSK1
hw7v6Q1usxy2nZo/Qv+5jPN0kobsTkpNx7MWbMp1AvqmbhpOVLDzSkoFJZXK7zKtvDxFZWYCRhzK
cJ+Z7A+lrlAqt+wgIULfFxGwDjPuT9LsPCjQkKOydWiZ2CUAbleqBK4Qg3hyTIWtXaKqqJgkW0tk
fyUL0WZl90BlTOpUrRoFpkxJMystAzt4b3Z22URyqAxATboYpGnVUZuzG9aMrPS+bqFSvaTDGdbj
lJW/EPex0DGNj3p5bdrB3kYJQt3lwP2bMF6WxUnOc3yxDfyU2W1nfQLMOpMNqMd5SY9d006nFsdB
cMPfkYHlax+13XMsPYyojrmZg/JUmA7fyayHN4fOklwliPgjfHGOouErElboS4Fm1Hu870yIgBNl
gKUKmoKQPlOKY9wW+tXIxJfSDX6rEm40NkXw1l5eMSQGwg9LuJ5nlvG7JQTmnQt638pAu1kJOYKW
7E6ZzrOWxKe+poVqp9puVBwahBZJDml4VxkkvFmsbaeqQlw3tt7axAlGtX/jwHnAPSTbVKuiRO2P
rFOvDkMDF/T8OClLB9t8rTHJ1W1yEhSRwMHN+cRNqhB8DQr0GkaWENM0+M9m47XNycDI4GIlfXNG
mICy/kzAQoXAjpFDVqb6oimdeUJJ5mhMEHGyOIVJmiIMNKvZp12F6QmhNNBBaeabpkHJdTJQeBjl
aj9aLpK65EjGUZkksbNm5UUzs8vSjyZ2vu0ztHXOSRv0ZgohXVXZcibcDbZz6dxnJo8SoQhQTaq2
QeuAPqc81q6pXKmYdTlO70nXIKwsl+dSFykV8I5anVkbXh6JQzoMzbMAtrir6a+j7vBgmi3lC73m
keUEdINMl75RSkrDLZazSV7duhQ9OmFAuIPRFSS9qqKD49yLRk72fYq9JsE3lTNLDI+kprUvoGED
B+bHws47L8+MdxSlUpxo2uMIyZiipfLe6s2lqDQHBNTSbdfFY2azR/LI4BqmvmJyCUmlYleaSITq
XWvAxyaMkNiZkFrEBos6CL5/7xWxr6cV8k/R4vQ4yWMBJKSNj0mztxwWaa1GbGM49GQh7dp87JUg
HApkr6sCvhvbZDnCtNBsuLKheNTk3D5jC+yWlVrtq2SlIQD4LBUDRdFwuZPlQdmriEPsyae1cVmj
AqDrGQ62k74AZwQQRkJ9ULI2u/aJg15qT3M9W2mRqNAl4Odn7SSHma8Ug0nVDNNEx5gCc4R+ZFto
W9uoIcDLQ+XKzDJqUquvvLJohCe+reX4a6lz9GwbA3jTrIQ7hjx69IpvMop6BPWuaS3ZSTiUU5qx
5MxT5fButrKVL0D7JDTyJ1mmLmLqinJfozxFpZqanx4VizcJG6a8hhaEbkU7YICpj0s1kt1ddYTH
+NPMVnJwliqhciLee7MOFqkUlByQvVoq5RC2ILcdS5SHljJaGXGzsh3hU87DFQv7s7yQGBq4G4y2
DIxsBpshpbKB3K54laRk5ugdHGIWbDXaGTg6WQQlpwTUf7d0hwX+i+juJHWIzracXlQdl2/SXY2z
82tpRbPVxXEwEyo2Nr3GXnqoSisISxIFq6erKYcc33lHF71EEHiGdJFpX2MWI26XJfImRceLtsMC
fqt7HcLpmbKDQfpks8sZYl9ZaLqPEdasYa+NNCTyICO5P1h1y97SxAdBp19q5dDPmmyAE8njhNLs
S0uBZuForFmoPBxmoQGcRHiz7wmdyxxkqKLBPlHGIrCKTrvXcQUYKI8MUZic41kC2u40zR3zk+0U
HUjUxWX2ThsXcd2UvlWYBUdbSV6nhGNVjlmNzBYWNCEs9KGp3LVKtcNVcicUttHZjMxNHek2L2jf
MCzSvG5u3+XRwE8uSViidU3pb3lVEvkpTmkVLgNtedsZQ+D/tPrDeV5oUDfvcdIonjYhmG2CNRc1
8P+4ofsRx2i2VkV2NyXaTbLGwZdRvqTvsWzszzECfj3HNVANySwIHtrca+NrvszPyzJDIXMoAPdV
cVcK8bTE5V7Ko+iWGy9iGL6mFPEtBHlwLKHM4XK59Ualdoug5EEgc+rOIEiUagKvYB8GOzvH7UlT
5Pd2QZKh0JyjhdrAxjFM+AopKnNOMVwzefzRRmgktgErZEgcYyOsLLsZSf5qjs91VRnfi34rk+xa
TG0T4GtEGyid1qYznSDhUG7N9PPEgeRRjfodGgelVYdeHro1Ayf94vgoKGVUFkE0ot/yIS10FhRz
RBwW7pkEhs9Tshc2rNUgNQQpWbK/10PylVT5d21FDVXd5r5Vwv5UgqUcOFXxaP92UCD2zFUaJOmW
54/eVqY7uZc8B6dxKudy5TdaCA4Aq/lEvVfaYW9lBTnN2O1KdvBtr0ynYYi0QI00Av74vBTVQC3B
onWB4feEusZ2mmdoBz3CEYkZFOpac1mJiSMGBs7c1RTE+wYB2YVgSq0vcHxpXTSsXcT+XkvH+dEK
qdqlvfgsTZ64moS1Py/mRUN+GVECnG4loiKL3K62odIg7cuiKBso+gDGJx0lEAfeFk+d5aPHrpis
1b/BoFSAkCcbNlQBKZvDu8GpvxPalF1X/BrhGIGQh4PaAmBmpwkd+UMqgBOh4Dh7c04fOaEZJ+lI
por2s1RgQYX2bhZNFaA4yvaqk8qFQ/zSC/E6DctyyY17p4BpnPVS7qP5gbP6gqiSJBExC2rpDp8h
5eLaZS1K5KPo/zFa+1+rz6bKsv7/02fzf6o2+n+txpV/3vNveTb5X7YuK6ifySrCbbqG3Nv/9Rq3
jX+ZyKIhC2uZpP7Kf3Fe1TCo+7cim/wvzUCOB9tQm0qDrf5PBNnYMf+7B51j4XzOp8mmouuqYa5W
eP/FDM5RK9TCKjvfi6L+qdIGe40e5/Dml83kMElAonsne0qK5iRrVCniOKH1NPSHfFHOM1wEK85B
tNoUKIqJXhdyOdCpVRkZMymtOeGR4m8dfOsFma0Ylavdr/hBAS2mojZf29ov0sf0SnTrZ0FuQEZm
55hqA4CXeIi3VarfSaQ7KNestPCJot+EgixsLI6NLBVeXuRUZo2u8BYxx57W23eF+jpiN9QZOXq1
aYoFZmXc15JUwS0xUtfUxFkqZrzoJGIF3klXKKWtMoZagNoOop+Z+l1OBkYoWFGJbB/LqCO3mXpX
Vvq70s6gCCtsw9LF3M2p/KHn8X2Yo/cF0u9QONTJlxHwSgq2pK7sy9ARtGZUeiyFjvtMRY5ClYIK
q95g4RLfBnbqBhWlje0AOGwT+8spZGAzUwwoeRW0FDo0/Mag0ZIaD2nWcLn1U98N42nJjhWiRgHH
qlsIwNNLMWteXuuga+cRKnjUj66+xFfJnH/0XDqlWHEnhuZnBWadJcqVmGyMKY2dOK+hucDQWEka
c37NTDkwlob0h+oNY3UvV8uzHTspQvHNwezpDSlUdb0WpaHNKHc1agmQnlv08y2ToKPQwHZ307TB
8++7GJK7NpN+VTyxu9UDj0Y3snrGYuAeF+7zsnwpI5v5YEKUMb4yKxq3UldfZm4LL+17RE5ewkIn
2yk5EEI4TBlNn9QWYPon0yWRuy7SnLsoKD2Mnf4m9bRc27VIfVK7nnOGDK7rX3qyllldYCNa9t4U
GoG1A0BM6CddGnWvqdEfmIF7zclPl+OxYsU6UyF7IGH5DgfH1/XEGxrE5rV5IdwtDl2JFjJi4RHa
6mp0HJ0Z8JPikKfE7c4eBLpnUXQ0QQgaIWGnPH9pxs/ch6i/xLLjaXD7lUiX4TEz6nnWYUSmdBwY
eo3PPUsmHHNsQiq0gnqgn0VpqCDHTGdjV/NDGiNMnIgwPvdyGuiU/W800wmcSAwUu7iOzbGjjXTs
IIpMQwTuJ0WlShAuzpERBoYTvi4dTg32DNlzEjCV4gioq6QfaYFhyglHJ5Gg3KQC6qqV5p4WQVyo
kgQJ5lg9yhI9NigWhyaMLV/0veOhQooqGlmGsPuYmk4Dv6cf33G+CaOSILexQaKiTR6b1Vlk8nsp
RYg/zspTisgwpzrwAS09NCO4nVRKTlXF3J0UE9L9sLzFg1N48dCeyk6nERAC0pJGKH+6fqkyDliK
sNnafNiHYSJhZhPHu94SV/SG5b3yLc21E3QZRiGKOpkIGTUDwtc0UebMPJbdetP1dE8FcdwpMwAR
XrCPiibcS6btU/p2/FFRJFfuhY04HuwGPWvqbaloyyM9DqZR/JlIQmzrqblNs51dTBn8Y+zkh9Yy
6qulDJQvJw0DuRQvOGo6CFCFzc60XjPJUe6MGpqRmZKkJ8apNaIv0aFeE1bqM8Vjc1+NDGzcA49t
IjCSrAqEknSa3Lju2WDGGqwjKrB7A+X7LkJsaFLrt7y3jJ0u6f0RQPLUVnTRpy99KZJHYwIbhUS+
Z47g2Celk/f6RFHAsBXqhuDXR6mlvbGgY1BH2OJK2VGyjkNTF7tiwbWwbZFyNJFtHJxz2g0W717l
HOji7Ef6Cdkgw2rJzGeaqJZbsNEMDc5CZOXgy+IWtrQSRJkzeXKNdI5DpdnlLDyKBn8MqQaHZbbK
XkTlkybicEdnydfMqTpWswj0GBIIZQpPX8KHhFRYVazpKjcd6s4aQgrm1J5GXUDDXWD4SEtZPHdl
+WHJ05mQa7woNgeK7YRfRSrx/agVo1sZn5UY6hemYYMASW4arbG1FeUJ0Z/nopXQPiwTDDX0yROJ
SHxHBnVQyGjDMw1UcyiDsa23joYSjpEggRQP4E6FYTs7de6P9hTluz4Mu53UyDWk3DdEgtX7ObUP
8SzrO2do0B527MKPxESdp6/uFCt6HmZav86KBWmhdtSpjaWuQtuiU6UHY0EkrY3kC+Xgh3ikiOWY
YnzVVbHc6a31MFQG4jQdl6rEIahPa6TSYLdLoIlkeaok+d5uiuk4ZfB2oqkpcEUHmZ0uMZiMYXqN
a+XMgSb2aqsl/4e781huXNmy6L/0HC/gEgkMekLRe4nyE4SqpIJ3CY+v7wXeZ6JfREd0T3vCS1K6
VSzC5Mlz9l4bguo1L6YUWadtbDVYcGjX+UbMELvsRIi12+X1JSx2pg8WMasTDxxNcabp+NWabbSj
Q7JqrUZ9iF7FD2Fu6EuLZskqH8nWDuoQU+R4NoMShYjoSA8XxS/WGudtkvbLaD6nTYe5X5HLlJve
rcvpspmuekum9DdhHN4+hHy95FwihJZA1n7pmZPLiCETKBjkd10A/rId5z2mccvQND73nl7u+73T
TN0mtLxxMdoaEJTaRiEzToeS+UevdU95Fw9wZ8CChkTHWt4Qbzyjgi3LYpxmbXJ2Y/sUZpW351Zt
UomMZz333GWrKQ0Bvscdb0QOKGWythmObVRBJqHujhZfLCmVUJHxOqQSy/2Esh/GO17rEnCZKDEt
Zo4K920cYghsdmMszNOgehio2sbnrNqpiTWw01LC7dJ0W3WAtMipKAuWE9OVzgHsENXJR1aQNZ0U
5Yfupe0ZiFp7HvXqy0WaZ6DzLAu0oWZSMqBW2zJDCuPY2NtNhgY0EgD+jW7ZrBUo3IfCQ/8ylVm6
SY34M9GISJ0IbWBdgok6uPh1SwBRGKxCRTKzQ94Hm8Je13XwhXX4FqjXNvxTEwbtkUWrezWNOFk9
B9L0nmKyEUM0XINiPlUUFBJmaEBtTVCp9KDOtqUTJBc724wO7WoyVyjkBmsmTk6vul6f2y5mWjsO
2t7MIBPY5YRCoFGHpJBfIVs7eqjzMU7grlbxLVLpwQ8IQaLnP7Ax5NSUesk2s0x/KIe8fQMsDSkO
XZlE8WVMsTGLZc034hq6VWOJBjnPzK9puFSQqSmFcrIpMdYV0V7Pq+6PSV6HIbcA9sJ3OxuMjZNF
Nu3DiRqrcLBv+J1G9dUNKCTZvkY2dbbpI6FFvUE0VV7/Bv0W4MmhCW22Yt1n45b28KJqBX7D/uwC
rD/ofuY+zqdMmaTiceie+krLVtWUwA10EIQ6+VRBVx33HicbOleCMzyT5s7YpU+t5TB0o7pdqyA4
DZJS3xz8TV8y7WsNgtfGBBN46Mp1CXD4qrDnJm79qMumvpJJUFwaUiUno8UxNVnPrtU+J06EEn7E
wDAZFS2qUELTSC2JvCnGmJU23sqQykJH5DQ0igtAvS1oPiXLX01QkKDqsKFn5uOthGVCJg2xSuSm
SZDkZxY2cumXZoqjuGL4Ug/vQVEegRV+CIs7QdNDFYg7ulFJA6FBJ0FJG1mku3bCxeLn9kz+ReOm
Z3vDHS5FhjSuG+Vnh1jHKPH2ThORRU267JhQIH4ACIv/YaB00TIQWpH3lOTdl1PUwBJ9iICjf9LK
/EfP7G1VvTKw+yUVo8u83cwt46R3f/l98RM2A62mD89tL2M0bqeO7carQtLwUHx1kdhpQYMs0UJO
552oTS+aDrqI0GZI+Jdh6LeK5nIgibxqEu1kUUS0Fq0lhopqrNdjiMI5cpkm1HTe1LrRCOhwpleB
PkIrCGDTLTytBCCRGDRtbUs8WbCcabzKX6JlkhY0x6Eub/wiQTFdiGC+fHQz55mVFktU9NNReGOV
rt98CBCqDUG6tD6s1n5jNq7kG0eNnLfGCYWqqF7nXzLL5MVFuTjAw2zi/qmy/aObCSSBtnErDHWo
TRt5lkHniajqk0GfCkTjY4H0kzP7Tyu8VRCgFkWxXZboeLompEffrksYRNVkr11V3poioIP0SHNy
wxn73ARXEetrhGmQeYNDBU/Tsa/1DMGe/8IKYarRse/w8LLyc9HhV4rt9BVi7Hb+e9lQM8+pT71k
jddGgpzsmxo1QiaMfN1rpKi4gyNBEwAPkuiINddfZb2DULPS5wvk5CAQZWgDSCE6yCgi4JFAWCzy
D2MZbccGgbQiUNzCN8U8Bsmd7W0EaIrJxBptI4PEzhq5LnlgiffaAf9tcuNjoB3Tq3pOXh0MaEGq
e9FQUCYY+AzzXGq4gcTwW/PG3eR+2lK++WHoL8rsOW+jpzypP2t7OGtU11E2HUNVbuwh3JZ4/q1R
vzKAOzmKgqVVC9dh9GXK8ZYP7rMz5gyEAvNdBsmJzv02NmYR4Q2Z3aqlxKGgX7nzWKq3xofSkNB9
02fRpdvwcqd6k6iN5Qv2KOI/dGD5jh0ZOjqNtm5MnAZuTJerISbHS12Zd15rnzOlNCkPdWKQGinm
8FgPu5igppT4HGfe9YH4Fvhq2JB6MGdPpLZwQZrXqjX3DiOOgFtEW9D+pFNb0pvVq+CJpAW+jGa4
EZjx7E7ZUWILcJJ2HTdYvFpx7vNmb0/lRa8gNJkodtMCS5RbnSvJEJFtmEN32NHEkdbAWyeQ5gIQ
CWeid2xbKPGijzbRH/FKM8zKGNg2+1jYT45GnlXSHbgJoSqvf3TLPtiE23iYPuJpOPMvPdqs0gNd
Pd3IPkdpnbXRPUOC/0mGZ2VkaKlwztXmPpheGn32sFPoIe60Xfe7RHVmWcbVc4IXTda7SJIJmXlI
tjnTOrBPQ7WOsxkVx5qaZtlVDe42sIhjyRP3wbfHjy6M77fMPLXpkdcftaYzRsTUgHHSz7axaH8X
QcQsyrplRX0Y++KXbjEU0KASdPWza4IuJdMX0b2O5teu2W5liDFtooDzZN4wvvBZ/xjCf3Ra/xN/
uOcOn7KpXgNucFPirIrGAQfjfDchfJ/JdF8QJr3oRv3tNdqvoBn3Oci0wmfs73nHGFen0/8OzGyj
xwz15pMlEPFHEZdfDQb1PrTPjBCyRRa+C/85r40EphRi1c7eDVVwsouSznIPFL73oM4KLvsxqx8L
ixh1Y/xj9lxystLf8oH+VCLmChh2ujTeESi+ZInAJeedB4qJvBTv/YzrhrYRlN25TaxVmeJ8jb9y
jonvJbe2wOXg6cfRRg3me2CoNbxWENcy0d64YQSLABiKVhLaWuZ7zRmuDoaLLAs3tVVt9QazGRsL
KyZowPNvcRzuYtvYBOZ4agWntjOsRHsdQLbkEx+RiOeYLRGJ4NwW8YLgl0sqeghafdDsT3mm0Xhx
TaoRmmN49SOCwka4bBXosjJt59Zu+M14Hjq0fYnITmfbDqEmHcRipFoiBWprzCFIdps8Vdxds1nC
IDwTT8jwnaXxaxmqeBO4Ht6RmCBfv38ktZ67WwLsh2Vz4WflCXr2vkJGVxjydSo5q8cSNGWkA5MM
Z+HLufEeiUh6TISFmrDMP2q0sRLmMxPf64Q42UwwiY86MnmaTlaFlk69eUPxWFmqovHFiDZDFW2l
8BLsMYId3/fbAKNdgSByTpNu6U7ozH8XsMqbjdbUn+A6Hw38kblxzqP0khHL42iztLy/oCq4ZKi3
R4N5bMLWCDSOSF7svnihm38YZXdsmV+MxLLGdf7ujdNznBk3u8QbVI2ncsLoShgQiXVVjIqDUX4N
034cWkguFHqVP20KtoG2s224mTixvzSdYkM7Z8kwxjLlsWIKF1qbYVDswewnYfVXJfP3MLtoUIVj
hEAmuz/dG/Zjn2yVpx5aEl9TIMOFfag5RyzEnZXAghaqd72LnwnUUfYG4uWyG+SJ1uN5iubLvqhf
G8pzFdWfrhMAykMQY/X4bfBHdg4JZH6zmv+sXB+PIV2KfASi0ETaowm2XRbfKsAmb91PfNnj9isz
jkrKgFrYPzo72sBv/9Sm3Oc1/DQwbaY3viVG/9jxr2tZKIycqMpu5erVT5AwtENASmTQ9Kaq/DRY
5Dgz52itDvMk02OUQyMlPsbpWRU5DGBL9U3VFh+d073C5vjM6vTcVGJTEknXFhhjyiezjJlF6vTU
nFGd8vE7tYM/EWqFhqwNXxqMaRVqV89qn/yErTCzmWjp1+SbUyM+GLG1DHN+m4i9lWMzOmos/0L2
5C3v/UfDbGCvxiAbEIVTYSEWgMvkP4hmBJitaSykbb40h5rkijzdGtG6ppO9qIM5ub7tp3Ve0p5U
YBx4I2Ckv6ahwnxZtGBee5TAORY3Nug3Bv216C/sXCmY0oKKbWRsuJNefitqFPJJN72jnQSNjABB
DwJETflF15yPxoQHNDQkuFvZd1KP+6H9CchJ4wb+mnZzbluqAStD2tVbHteGQd+ULESYqjGOFp++
QuuiblDs6qFzYWZzzHOLGRyNCykRdXcqOJf3qWCDnjAWlBEZkbYAGQVC/kTXmaqOqVJfOTgA6W4X
OMSKmPrIct0/aZPTA2vMbe1N3arVfJ1ABtwdBpWRYLJuW6F3bWyQCp7Hra6eAL5UbOHXSRn4TDJ9
c9GOoGwHY9yxA4Az2jUektEUnIRR17ehMEntdINwJeoARayP1z8MntkR/JpIFFhXNdO6tqNlHjCI
luo+VgujkxmOMHsr+xn91NU3KnPTA/VwevtCmka6ILvxtfIIgKyD4HnShqvt56++kEyOm6ReWsiN
l2FT2Uzyk2GTpsCgUtOgbiZPJIJ5Y0gPcYOh3IekryHjwMMk2vDNJBVkHeXDTrFuKdt5F5pF+cNW
D2hxuPBVoK3s6kloOrl0JeBps8XYEWRqnZEa86Bq9lOuSXRsVqpg0bnkulc131A0rmmzN+eFX0pv
6WHsUX5nvRTpb4YMX6o/o7B9aG35gmoB533kbnPJIcwgCwOTfrC5o0HIsCLhHD0JgsCZZziBx2Y8
9xB247N4QPLe74Ii/grLjCt4Vm4bFhkDsrR3SWqIhzirSHfDSBZoOhD/YjzGYys5GuQKejWsCD/2
P0VPeRpEZfSg1UpsQrwnLaKhhZWAWC2c2RzUyWQxR0yanZMdRJHc0jb9ibtpixSaXCuHj6cc3M+p
cw3V8CdzXZa7t6wo2AGACEitFy22X4vQxHYgtFs9n8lKMRZpXKa3o2HPdFcXMpnbLIbAobmRY/VR
zPYTTjY0quDtWZ4QbCPNfAiHbA6Fvcax9TwYBaxOMApXNZUHWc7UUXeVGJyyosN3V/v9x2i4TNM3
jpttnTRE7qb5CNzs3VSkPy2kp3RG1Rse36AIkMkN+WsJ/3+hiRHciX0om+oXS9xJR98HeoEdrq16
zIy1OhUGODvrt7HxTPs6ueWvzMSp5moV4jpuTG4QbxK/RutUkD7TpK+tnFuHJTIqL/SWgWF9pwQf
8f1g+SnR00cUCVCTXIKSM7nUcX/ZAf5aDkHGBZx55m5g6GBrOM8G+dzZ3YeP8iKMCjzFyc52xM4J
yFSL0PubmrFjyUYRUEXn3m0NIiKaLTpcyoThm20Vo6s2JVw7XyaIO7FsoVDUk/zD8LqdO/XLXjee
+jj61nu4h2N1C2Lrl6nGU+wn1Fr58FsnVDhx+1cLpUwr5Yru0Ives/p46rdWvFmdjQ+OlbdunPrB
5kqmJa1hFq6Yg+ursAnoyxIJ67K7gN29F6yKsW85kKKAwgeIK+LySaj8gSbIAjn7mSHXm0O3EC3T
8BOGCg7VMu3dJ2YoSN39ta6BpBsndQuG9NnM2ovh+1Qe4WPRpgcxS3L7Rt/RYe7YJQJ3oF+d4xFH
zw9abCwGRiGO2tGc/nYaf5sMwZ5d0lJGOQi7Ht6pY6LQSkm85H5r++KxTzCwdxWuRizwgM9xUv2k
TvIh/OZd18Wl0VS7QkB7I3w4ceLvMf+Zxckip260G9rpUhxkZpw0z1mZlrZAcwxVZMRqa8zgx2kE
1zB8ERc2LGpEPAsDQjeJTFhwO/dWR0SRyPLLGthqeTp+WNr1zGMwuKr+FPQdsSaqPni6MYCsKH+0
SO1HZoqoUs52ET5GjfzwOu/FdxAXiDRZYK4grqKnGCEmdtCyq6vZapGh1AzwQhpxt6legmxAJosC
1FPhlhwMiPND8ZPm1c4Y8muXI2MwGqayNjDfGRFJV9FiShEBmXNwetwtYPcH75+OsPvLu0Hs3977
t5f/9r/9y1LmR/UmGS1GT4jr6sy5RXFhrPWJr1BVnXzwMUjtvaLL9zmzAkbM01NOZB/R9mDqzfnh
/uxfD/+L9waGJ+DraIvIPkp2TRcQOhJOiDRROkOdx691N4/dH+4vPSmbnZxelN52zeFuivrLo+UO
MsDBC7gUUXeKXZcUwL02f1x7yFw0T/NTTETI8e5Pp8a4+LY7rP3Z+kBLfcj29wct8v/xrMY26/gO
cnOv2ehltXMFceLcRviYfz1N5r/l/roc4bH1tCwQlGH4r4TaD3NQdWv0f3+4v3d/ef+BdIOO4/7P
H9fzM5mSzMR60aPodMF03X9c5q/20JEtPLsQmaCV+8ZGEmXr+GzuPjjGqf8ww/3TFnd/L9Mqbee1
v9yyu/pa/52mOj56ErVC302OLpFqW2lFvybGNyTMJCMFAFDNqMcMb28Tb2QrSvMtRbJFDBS9KrP/
SRq3Z5fKg8u+J62L6lAa2GY9T1uNE7dJ8g6hug0KB35i4CV280sXleOeoKKtocg9dcbunKiBBHoh
ZwiG/BhECZiARZDdMqwr8aZj0tt3bALiSRRnmZFXYtbduCKvNtkEzk5Lkz86pkBrcO291/bj2R2m
Jzfuk71p+80hLIK9Pla/VBxW2y73E/bWaIP7/FxXZXtu7MrjjuocmDIg9VdyVeDUklXnPwy1wV9j
FgWXGwezyLJ4HTC5pCaVLFWuVp+LMVs6WQ1SKDX1ndbrj1Zv1OdOqJOBC2w/Fc6uRGK0ow5fvDh+
mp70AIZV3ljnzrSs89gEXP3WsPc15zJZ5R+ZJVDxzKk9ZwKjbG7DIY2wd+nFNWoGF8Kb5R8TE11T
CfdKGz4NjzaKW5o/tdlkp7ygfp8YvszBYpL/xu7g0y0Y+VYTj/ZviJiq9+qvflCYN60iv2j1lF+m
6E/RCrHo1NQtXbqLcQc+pHE4KoKc0QdLb6ZVkmT5OcToeNa1Z6ZLw0lMxH6FJa5lh3YbqXbDujNU
T6yVKU9Yz+SJHukuiPInM6hA9hXVeHS2xI/+sWgRTIzYkLsD6szNKVjSyUMWysJEqYoEkEROSkaT
fr+B4Bk3x4imnIFw7o3HaP4kzJ4IRDYpbwwdQ6Av3XYzOAFHpcUf7ZWZYiXy0nPSme+sdzoRd+Uz
BQjkSQ4iEyWUJgxUMmZy/FaYc2YllWOt7u/99eP7TwSZ8fA9C74Y5HXbvLRSkm+yN8tzv1sHLGtW
UbvGxc1WINxsdfZDXJGa/zJAjtWGL6eyfvQ2fh6z4JRkI4qK6tAPxnNEQNGisY3XgtSMheaVn9Ls
ad9MdGUr8hkncsyz1AIQrx9FQ6WI1PBYMIDZahJXRor1PjoSRVYgLV+3IUi4yFIK/D/QfsyZD4Xs
3uzC3HZJUy9T3SQiySdcOUR07/jUqVLznqogHWDhhvZD7mIes43u2WOtIiTysY8C5kn9eMXsVNLQ
2rO9XVgD3Ae3Ea+93xMgkXz0GnR0h42n7tRXI0M6Y6h9umW0TVkyeCsfrTla+po0c6u8ZPLUMEbt
IGN6JrMUKH0lwXdpS9uqk/hMrBx1Hs3v331FESYz/bMty00mM2/VF1a3xOfjugkHe7L+CPZ2yNvt
bC2C4cmPWDrGmSclZiErtYPhXP0OxJM3w2LMYjj0yUT2Zda9t471ZE9PU8hpE6rg2mpmeow9NBsp
yR0m3oOyK8geAG1Ramc9w4AQ9XMGWwW6ttPe/JLJqxnmzHYTjKZi+vJ9LqekU0+uYeOcfRLizB1/
hnnTHZb5y6jI70MtXlVGtmqF8+ga4Y44sd+2ce07EDiRy8yicJvPHMVHUmCeHiVbv3b4ycvC2ykm
JFdtwH9btozUdCCEaIEtJwB2GPgJaIJwRAMSX6YJTlrW8zWk42YQ5lGPqShrc9cyCBvQSC5qwNd9
QeCPMbgcUDY5VgTM0iompBlQ0cOoPxXBQVLFLaNah7JIuPCKBoX5YGXVjwzsX1L6AksQvcvWoicZ
e7exjoZtKEyShnLk9VXw1YWG+dYKGi6A0DMpA9wGgwU1R3sztHNFfUbCOhRTVX2nFdS3otsXZfjH
MLjvo3mlQEyvHsVZB8S0JYtsobRoxjEgBy3YQGtQrVLFChzW034uJWtLP4yCkZ0po2LlqNZ4UAOd
iGisv2K3oVNfwlvzBdsyjwl58O2SIXwghBSpGpsfggWs4jLQTliYo7uVDrEG7HbzJ1WXLyimfnV2
/BO335YtxLozRxhSU7DlvmtfM76sOQnMzE3keuz4mQcML24ZEYaKXpreWdOsv3SRtzhxA4yW9rQa
Kw9GSTNAqB1aPEUMHysfXSDxk+IovkLNmtaCHSWH+1IGhvjwZ9F+OF2cKDN3uaPAJQEvzZnQL1SI
WXHqkZJ7Db1Cx6RspukRjiVmBvSHGK9AV4dW6SEDIh+k9+sBijBnlxNUjylbz5VmKpZfn/mMkgQT
afVvwqQ3gZZOz9oU77gjhfvAyM+iaKINtvVbKKiZiWid6bykvsi2wlqA7d1P858BkydBFyPbYe5s
tHSdUyyQ6BT+kUzesx2UKN88YHKiVjazM7RfInRX0lSf7ah7G6dUj7Rlva3lGpeIoRR5909p4pPU
x6Ri5enBEzPrLZ0h9xxIUHl1U8JcJZJ79oNnW6+kcHFxbzKSLaCGERZrWe0fp5pes56Y+ixz9sIx
j60/xq9pewnt+jsYuucK7QGFGgEgve4Dm9Q3qLivdFncdQUGRbNJZeVuA7KP2njhB8YvHFhkJxjz
bqFyfgo6wHgmJBQ6s4E37H3rDZrMrtV66h/9t1/hPrNkubVz2wUWh8YxS2lPYORYRE6lryuYCvzL
HlTjkWTjGv5BC37yWiKvcxMLDEhpkqmqEzs/MG9KQs09hQQsn0YwL0Zvo8yffHtVZFGy1YUcGRVb
2laXNfgnvO1wsfV+L3N6NSUHUdYnE2HSPg66M92XdCMw8e/1XuGsIqk7xdSwt2tcb7WNlKubyjRf
Zw7h87Lh0ydaFCM9CLJ9X7wNmogOf70zvz0RBU9i9jPZlROIFmDrPuKwg6MqlqqgrId1q6q3v16i
Odko2+i3o4+lnE02w8W5+BsJM02SEJ4+zxyayNtutl2I0N9HqYeE8/50wspPlCnZqFZuvOaTbJgc
8iv3B9nBOI7z9p1XzRZ8BhoNgOB1gDQinJ9FLluXJrPIZDaXXIL5Ti+n/FDWcyagprxF7k9s7RvH
IW1KOsje2xGIm2AuLIfpc8zCnNtWlR+4uR+wrscrDtCx5F9/UPNDpfn9OhTa2/2tJHTJrspm82Ij
7GTX11m0qzRw2bXpbd2ATAZp1of7Q9f7xDaXIia/pd3iatOWUjncvfJYJ/iYPNWUNgisH5NWVQfp
cxSbgCOOHlBDhpXzC3Gc9ctmCspD2rUFRB1KjJZbIOd19ssIlMbSlWzbyD23as6QzMBC2xXpVYme
1DhQAx1wFlKBLOL0ETpKvCgYIqBARcRnjH+zbeV8QEV66NmePOQ4Kh5iBUzMGGiYOJLxlD2WB3oL
5aHRWxQdpbkxLKuglPASoEIlrAq6Cx6dx7Y6mEPvboomODYx1VGbBeqQi9okiS+Y7y4Bg5D7mzLO
l5xSNMEjL2fnLtXKzQlLkGN4SFyb3s79L4zouBEyXwxWcejmLyEYGBi0dXSqAq/FuKwT08pnj2k/
He7P8K3KZRtTRNWjuuQ+Ebyq40oz1G8z0Kedx8w3NSO1KToJC1If1nrVH0Ibo2FVUs9oU3tpMj5A
pA/vJiP4ZeWqY5nXLs4p3GEs25+VQwesxkKCIoVybjSdL77oNXwAqAEJhAsX/DM6oUDDYyhdukkO
EQaGH4Dt7QGMBczhI6VHa/vRfvJ7ar3RqzZR6HxaXf0aZwihNR0TV4nksptyztqahrmM4z93jf//
VxcDc2Mbmf//nDL//DN8/beI+b//H3/3MHgWefGu62IZEKaFjpM/7O8eBkN3/sbdx5S6a5ie6852
g7xQTfif/2E5fyOY3vZcNh+eoWN0/KenwRR/cy0hsEPounsPrv+/mBqELQxMC0U6BkW++/7P/xCG
YQqbuHpp2nwgyza9/25q0Bs8A6QOs6GOcQc5dXfD9ojmIMhKWB4OIg5WUdMvn7LAVwtvGo85iYwR
gIlu5FeIUz5a/kR2uueuhaueLJF9KVSpTHkljOZpHersC+x5Bu2Fj6Vwb31jHFUhliqciCnpQEbm
k/0CrAgAIaiYo7DUF9fpUgPaWI2MlyPz4pA2R6m5N2IUvm3pg1RL17Kt36YcKhfwD1K+8cH7lWAO
Wp8FI3561r3/0HoDUQWVdU1bp17l9QQjLFkL9N5mC4QhmJDCab9jzwvWaOUpuBSrAgMQUyIb7hF5
pfRhV5PkuidUWEYGsW8kCLVG+5qRhjcZ1CsWc218i8+1B9Wtl/aiR5a4mCoqyz4aTPb8iELabO36
9WflGixh9pEGLS0DM9w5ku/jweqBGLD74Q4BqSmtskPRA5DqgTY8lF1gnrJs1A8yZv2dX2HpNk/3
Z4Zy8GLo+smVtnHGPAdbl/TsTZEETB5Muz7qwhgOtUbw7DjgxTAdT7vkogiuPv3Na1Fpm7zosfni
Q8MlBibPE5V+DSZGWW5GFXl/SQFWXVnBEj3y1paJfSQSkf0sOyQZ7BXZoWVdeCLQ/S3AaUl8cYBY
L4i4/zLkv9wflDtql9Isbp31K/MGufVZc8mMI8CXXMKiPeSZucGQwXs6ZFDN5yjHEXMKtg4lqqCE
pdUShRWsY9OYV3fJrIrTG8lc4h57IEpHNc6EtqFEyzTIo9cXapny5yyxhYVX+jPROQJflY0t9K4m
pLgATcRkqs/RjujaCedxe6vHKATNSwgPuvDmlithPxo67rJdaBvqRdcKHvTPwJr82/2FKdSaeXh3
ha+0MPrYQbzhEhegRe96KtODpXcT/eY6fmfcXy5HHagD/vL3oajHZ99qXqk1ul9xT9bcwHz/sXN8
Y09pMKxCHN2QNPX2MHJOU61qP5UzQ+6G8tyxeV10qVusdD2goZq34tl0rLPnxM0ZvADCMmXeBq0Y
v1Ex74K+bEnOzfEcak74UfRc4qm3UYlNhgIyLvTRSfxp+Ia26I2CHJJYlKtAlyHUr9lHkXfTLo0Z
EVQc58fJzzucOq74dKdgV3aJ/6szmwdaShdvaEgzk8W0DcNBW7u1Vb/P4+7Ud8yLYPywoExknq/B
vPbGPnhNWHrXZVbYqMm84DVLLDJoBD7q+0+9npWfiNKHGAABCJp2fJO18cZOsLhSXNKfV2A+XJ94
aFHX3Xf2pRml/8ToA9+iWx3SrPPOuEKJ9jMcb5MORFOwuYQTmdflc+i0GxHzV6e1oa2qeOqeXV/V
e6czX5ggnchTCr4yjdmECuzpWhj6eAoT1H5mRjfJ5WI7VKUl94M7kTCQesOt0Prhhi5zi2Avfejr
vFvH8/t9CB+jiUZjdf8NWStvi3QII2eYPXR0Jh8ThUJf2E1/yqNo/6+3OJb0KvXoEDkOkZpDXr7p
pUXKl1toq/vLcTTpNYQ0H2iDH1TfpW/CSC5+kdSPYmqTl7FALJD0n07lTqe+CvPnOk/PUV4Hl/ur
IcC6boZpsE24JoYRwRt3IOyc2RgcxyjR3zI9WLpKiOdx6NurEt6r0I2l1J30iZHbHA2Tb/IeeThd
WbFiJpKdaGilJy1Bzmm18doNTIfOyGBFB998tk2r3xcR8tmCbsCttB3KkdQnqszbAHDpjl0FR9PR
wHhOaQLAAOLZheOnERDVhRs5+vlW94rXwIa7rOUwJ1qWy2Xmk18gQbBsS8e6BHoXfeMyuriprv1m
42AQr0kQ/JtmEzbVeikOvPklmauhvcTDOnP9bPmeclalIWZcm2n7AZRdh2skc997D7W1zum1iPrS
WknAMu/tiiUfXcnU+4eULGL0sph/Na4n0zEuZZ8RZa5ZGigqI9upDiO552FKsAON6DqDyGcGMmTT
NFIu3a5iZjrWiNZRdZ2rnHznlokYMl3lbx07LF8l27OHTDYR4vX87Beld+mnFl96IIM9Hzl+kQKC
WZiO76bvqbVhB9Et04v20cW/Etl6eKt6FETCd8qtKIr0aMbNManc7monpcZlHrdvSmhriFH5HtFe
RKqLgpovc8BpVRS9oI8m4E/nX3T/KYR6mWhUBNm0CwK99UmpU9NVOO0jffj28Nd780ucAgUbBf3V
L6fm5M4P92d9zufpOyiTzYBAcJBmd7g/S9IB4OZUGsss9Ac8Vay+tKA01oaauU7EmDoyzXIZJxnT
BS+rrik7QQKY/xi6zvy3a2HV2AhBGLKwDDrpPsqplzF8kU7Kl8D5426tAMAqJ77FHvzDgni4S6Jg
G6YzIbKI0PfFLOy9oMpR/8XXee02rmxb9IsIMIdXiYq25BxfCKdmjlXF9PV3UH3O7oPGxn0xJFmi
ZJmssNacY3rRdYOE0KhkdjaPTd7dlpos7zRGWfZGubHV3B9jZkFkMynsSn1mC20K9ip5Q4Mw1R+G
KM1o28EoRtLuhp5PDledNwfLat/ioNwZMclbY0/UDRaQTwZh1FqtFtzEk02hu1YvrZdnp94eP+g6
IFdv1NpzmB/UYphspoe0L7otvkF7ZUnJ21JP9mxbHi3vy5uyx5k6LyauNbpdYyW68c6g/s6N9leU
YkdUIIVaFxqDkMathjJhYTB8WyP5ex2a6RJ5ECJqZKi1nbV7P/OAgtnidQ7oUWfKYSItzK3norSE
ZwURNCGmj0psLEBdcrVC5yRGiKsmcAhxm2IY1GnwbLXml1GS6u7pZ03HqabsN79JdoPh31Hup5hf
DD+e8lDitEC46GU8xUo8AzLcCfppCJ5QYDTTDxwqd+Vg0VNEpDtR89WjklgHaJpZanh0VdCVwPOH
tDgkyV0MDW4FHW4gEzfqo/eaktWq+kb/z8ksMQl1jcBdSWVK7wgzJ12dQjZq0wJ4fZ/GX2ZOuVYv
nTtqYrItvtKse51t0NJFv6sm8tmHtLyGEYZBD2H07BgvtdQfIi+/r1UQUAfhetJ/De5qGKbnCBdq
A4K7iZ19ZGrHuJc30awdu8kLOZs2M+u/ub8FybH2OyKiTTA9vaV9oJi5I937IHKY7pq7nzzCuRiJ
Ub6M6FEtyA8aNMJcUQxNFDgxDOo1nKYcc0PlDY9mOsOGoZAcWlkbcvWPaFLdL3dIE9pzXJJddmhN
h/puRjVhKLmyLfe6pZIU2+TjejQpA+Z665g27U0b22C3E3HN+infMap5SURKNCgCsxoC8gsGgcxq
nUQYKAM9andJ4N2IANYihofKq6Irs+XWsuxOkdFsyvjVUVF1LoL+DUvDVT1XX5XUIcpo06PO9RjK
bgCP7Vn70pyvh6YF+99yIdJdB0PheGv6PLcwmnQ+PuwU6ZNf0vDv6RIFpr28KnXkR5Wvd+vJaiiN
dMaWUz1ZKUTf4Rzrz3ptnfOlMTQGFuETiGvnFq+GKPi7BUyVgIzKOTDxp4j+WZQWIk2OY1BrpUJ0
thTxZZO/AFuTn9bmGrG09qtvSLURCs+Q+0RP4t3zjc/Mh+Bg3UYdBgmrQX3RwrIV/i+/nD5RmGHK
XWge1ULETdVtjvSNeRJjsjZ99Jb/jFDnp0flMKXttd38CPzPCFPoKFbJwVmYBDgyvxInvcOQgOjf
aT6QetYLl47pa0JewFxEU/XdzTiXmQd2vkPURZKcWDC/GkP/gsn4Xrju2W+Cu8KcbuvaQrBajm+6
r1C8iaPdalcsjdAldcl3YiDUWk5A1Dlgs0lO7FWGwrhxb7A5XinICxAxkCpuYo8MEV/cYobjouxw
c8E6UyguuKcNt5qR3WaN/e7o6W3M/OtqpMvU41xve6EWGxp+LrjBIk3XehZmXXnb91GzU7O3nmOK
LV1Z3sSuYshKtl23UOygR4bkx4cNpgB6mVgm5h+Ft542Unsl3PPiZEmyiNC+PqXqMrv53hrIhilM
3DhGf+tPYDuK7j2iAlRrHpqf3iAQSwgQlulJtfRVpDQwMqUUXexW30/topOuP+rKVQfbG41VpWvO
mf0+qR2YmDqF0dTGHc+UxHcQzGNysrOIqoxIbr0uekzr7lc+Yf5XPcYWq9hGtu1/xffZg6+sBzeo
0se8tl6wStF/EOTCUTGk1y3K7eKfpcnPKVUFatzPZnUD/OnFSOzieuhoiUTplG9zSs1d2LKV2wfa
cBJtpt9rxWMKUGNlOo0dIoKCednfsPNDKo9zacl3n8I2INprIufHcClKtn3m7Oj4IY+03edE0j5x
6NSjAci2faBEqEceKVBCXWn8pUImh8nq402jE3GpDZROHf9mGHyxj/Vy62ZBxqIFrFpDyxjxhiL5
jja123nqwD7x4ODl2Mw+urHOyd8Qlphg69nFV0L/NiQ1rabQIJUGqLsaGCUsiKdtYcj2VaAOlPQ9
8IbIh7yEkAmT7YMmOgi7mrHv3YHYRvkYQrb02TdDhkRka6F5I7TqLpmiLdta7ESdf+/CB8Rtaj3r
Jgo7bBzmSuvcVSz9G+FUd1PEAO8V+kkord+gbPGvAo0IIzJOygCRLBLbVdVM2pNA86b1AYTNIH11
iqLYdpjXhkr/lUwWij+ZVvsGu90GASYb6zjYCmXDHXb75kipEa3Pn/uXB63AfcnN2dtcHh9KRC+u
WCDFfz3vcjfT0yO7sXZ3eWlHLiCMK4Dp/7zF78eXN4N9qW3tkXyJ5ZCXx4e2D8cW2dTsM9FGVlxd
6R4BZllZMywPaPfBfnb1OZsoJFXDT1KymJWT/krB45QesFeQqKrJQy3kjS07sNUQglPg95VyXzEH
f+bN/ONl009rdWhbaJiJwDpYw/Az54hXob49MoldlTD0A4kKu2St4Ji05Gfb/JmIbc39JOwa41RP
5Ff13/Nce9uiYBboHeO6bcgISIGV1gqshicX2obfGIycUh7z5Uc/5f+5NRcRseZD6xFv4qm9gtN4
+eXlRwJqhgqs89Tmo0ZwavpRJgVhZrLY94PdLsTUVTGqkbBn+qZZHZBkblMcN6pSHFtTjUzXvhLH
y/2GPf6xUXuAz3e1Y+g7gViUglW9iELRZNJ7P+ZuAW3MYXU2m+VLAa9iO3soh1okxQRwZe+4eoHa
WjHYgd4yfv8w/7nlUv9jKRVzEY9lfuVjbD1MA2B0M3soSirhAtuN53ybLjU4/UGa8XMxxFeCQFGZ
GqfA6b4SET15S7sWZaQ5nuHgDXl5DelsY2pIpKAV9tl8soyhBi1mXsdau7GpKJuK5O66h6LRsp8J
i4RND+cGmxTIG+ZVVKNeFqTSlDZbfS+96xurP05qEZFsZKC9t3QdVoNXES4VfDcTSEY0VcsSwXFY
zsIP84ICci36vQoSZHs3xurUVO1ZS8nBSCl66Nq7jNBQ+jlLfBz8uFFalbwbs36yWkDaYqZX0Ci0
vjrRAZmN97sKoBphGVvySdVwDkaTmibG2pnAe2Ff9WSWgCLJtebaBtOBUqlcqRZHs2/emFF2ky+y
xDFTgMYrMuHZUMOLJtUKfCIh5W3xiGaGYPXi6LCL8ovHaQKRYZsRHW6IBlrG/mLEkHpje+R16oX8
jHwNPXQWOWHaFLdmdkBXQ4QSup+8mdZBoR39iRA+vJJLhxKmPRLoHpb7uWHgx4BMhcTHf14Bvyqa
vjkIp9yMKFs1qa7bMnqqG5dEFTu/yVqPyKfmZrIrnwbb2xRFD1qBh5Sp6Vhnt8rBOylFQ1q0k6Bn
9Y3jrOSurBA75oKU1rp8iZZIIwM0RpEmVFiT9LGhh4IWAz4LuwAWHJz6IJIabAIs9yG64MrpXMS1
wp6eEofB2+6JpNDat4SyA8I7JDqL/FF82bWHcA1ZQZZmX1ld+gvkhMokSE5zONl58T5GqiOql5Oz
iruNPTR7UoeTddkQ+VFHyfc0Weqc2qwe8Uhj74+g+RPHlwM/i5R6zFKSmgC3UCMaXtsCi5osfgbw
kIaNHSmfv2TQwivU8nrrmB4jA8l65fxQmATsBrpapOIo4HTtyffyILSTGoKBQjWtnCvw/UWR3pee
jnWCSFA53fVxox0M+WrbgpCDFxTJRyuB06Pag17Y91mFuUr3jPNgqHRdtCkJaL3zC9zCSTOiTd1m
NwijVqzQT0UkjNVsTfhJ2rMo+p92Tt/i7NYy2pcCsmNYNSVJJZULT9NlRHMcue2H5Droo/hNNfWX
4eYHwCfXo72EMD/7XIjAqn8hTgTK4ePyCEZE0ixFXEM8tEJ/sZ0M6mX1gBUtBETOHJ1fzS1ZQ533
UOIpsGX9kbeYCPQUwAKURwTmOZROO0h2zWx/Rhn0N8+faGY7hCcn+UM5N7+Qc+xMqEoNAcR6JO8K
nTHHM3DkEnRaV59zSu4gg4JhlL/wWp2kIifY896nrHlXuFMYp0JhgzRsamr/vVGX8EMZVnLYg0hf
zbfOHrM9FOJH4RsPxSIetjdcXU+1PtwVvv/eRHhPRIpFalABuhGqZv447oPpSaFY3MZYeKtlqRo1
1a/FWQzaFnxEZD11TAEqNm5s6IgrKC/Y6Soi+bztlLIVzOb4xNS3pdp2R6sTPfuXyRTWRAqemflm
GWfF6g2r6bmehwOirTsU/feuzaJsplKsKHs4uEKG/NauB/KZU+1mlOVROFZG0uUpNRAmp5b30BJX
gAv6gH0ppOLrU5023gY9uE8SbEh+am4WP7YemzDaW6xZiEWXfM6ZbzvPqIdMS7ty48YseOZ6vFu+
YlU2j/DamzWUF5bypLzKBE35XIVTA9uo4k9I3rIZr08giCyZDFyJWfBkjsZpcLlTGfOmw160csvZ
OTgFaub0qxfOdLLTJFg5jvZapMWbhWWbrVVAHlz+TBpGsRqehqo2eFl6c7mQZMGp3/xi8fFUpl69
QVoeZhKod+vftojlcMYFVNs1k7wsXIbUzrTVpI8vnssfZeJhISOMzaKL2a/P55NpsC9ycwwdJscC
12hxxjCjt2uTbhfMTv0zShb5Y3KbDsZn4UHDV0F7GxuS617A7q2xaRQmX2CXUcFettv1RHwr7JZr
lzb1GuXkmf/+ATg6NLCYcgjk3WQVY+VQOX9g7Dv7iblj7XpuF0bOk9O67yPyNHobT1FCgaMffrHG
fVbFg6P6eptOPinLbh1ybqGZsQZYhi4uMJH6WqjGJGYdOcHgxAPIpu+XM7g6uFkf3cd0H4NCWBWq
xzauEJMPpvlZ+igUxHDMJic6OYrQMUR9pdDb84y3Zw8dhcRq/cosIPoXLhvtYEDBqCaHkivrUkHx
SSdzt0e5imJjxuW0TQrkgszo6KdM4202Psohe55owZBuGFFnWEbIVrxpI9AAC9GVP2ADKnvj2i9Y
hxY+2mtOlW411g72Sjy4Y8Tc2o9LYLtpg/7Fssr8g46RyGLaXlsXZj1CH1zHfaGMDQVuotoyYNSN
TMCHJfGtpxF5lU5yKb3m/hHI8nYoPGOVpckTxky0ll23RTrzMuvTzhrklwJZTJDDPHHNxTdeEdwJ
kyqptB5kO740VnDuY3oZRau9UrF1dKiOY1JX+1KjROkmKfMsE1qaTp9pAptixhzENu/X7BIv3IE6
yOjzrafRJJrMYyIYgmxDfR01cfpJ2Z6kjGmmmC5JRTLfoPswZRfp90gmhl16/OOAbW1mjPix4d2v
XCH7bWLiu7HVppZ8gD7RSdvqqCrPhPcaZR1fE6gRqoBT3MD1g28If1lbWkTX9+SnG8EXy5sn0IhI
/GYtjNXcsyaZfo2J/CoBfsvUY+0apJC2DJcNJOaOyoLAI9WzEbB/UuIGDxD/3isUpG041cONVidW
qHoawUIFq6LLnyDSUowKWSwp++y57XjVIywlVbom1RvRFskVUfKsA+qlDBIv1C9sAciN7dlt1zGK
aC/qTxUpGqHt40SXi/JuBpvs819ysLLStWGDJTCXaeOjnjcnfHr3SVCzQcuTCY9g82GbtJOS+CDL
kSJW/4NOYkdfBSMmRhDIuE/EAEzbFBYN1Ids68C2rXKQ8TU0+6kWP5XWOlsNnINNnd9ong1JX9qF
yEXRL/1syAQv+6Pf6zut2SFzu3HLHIbC5P/Aw6L+T1+volytacsIUNq0oMntTCZwUW0JNbwvYdBW
IGibGFOZibtm5Bvv4v6jUhNUFLkJDHgr0oLaRsd+I4R3x4b2MYmGD1zBBIVJn4gaH9aFbr11pTft
IqnidT9276KgvoVjBfzySPSpoQSTk3Hj0Ch0EA+uE5+Rz9Lyk9ak234E6AbOm3CehdgZMaWzZG/2
wgto4nQuS9DC3zezYI3uoAfsoVe77vdg6+xgPJwxCtlXpBtumLmGAR81+25pmZHlkj16Bdtmk0rA
uqs0RnaKgLyzSUcg7GlzLWbtdydKCJW2WBhjV90EHnlTRjc/w0uIGHswrQ3+kK7dyp9CpY9fyuMh
B/QBOLWMzLpjTOclpDDGo+O9hOix8RJkBgmCHjLZmi6YV5HrS4I3unAqsfo0JiYkSu73kyBCbYKc
GzZtJSEFuWU4pPoiKmAxSd6rZ93ZoKqI1qNK6Bt+GHjVG3CAdaCeVYbJNakDjEJ9ZFwhbzUqD+S+
iVu2e/Qa00MLp0/Hci7ODA/blLa+e44KrmQ6T0AlPM1ZabGtbyOrt7Yo0ansu6QEGbnxAxixwGnH
RBs4AIdqhmys3SX44QlD8iCGfVnAnyISAJsZU1xWdQfW0pitaPZkQ3LSLLoNKfkNaR7Qoyv0Q1wY
M0QoliGuba89cwa8K4C7k6/oZGRlVoIlgt2NEPrILhep7NaZy4Z8Ftpr3XnHtI1yaCQh0NQrcOEE
OcYUVKzOJ4lvysxjX/RyFeUzY1GNLXGS06eJeOJUECFP96wIdcIBY3KxWs07RSpHXouYmKYR9tgs
v66i9CFSAwsPMlIoz1K1sx3SRg2SmxOyQ+hOrmSn7tnHbpUO1wmePw3VysPzURGznR6FWd1iIxlZ
vfoKPklxP/Rx8BLBDEtXNVKnb6pzm1nikYDWZKDFg7IsbiLTRy2e9emO9/tI+oZRs1eM1CXteLtB
O91XnxjZQqD/MP8SjzFWsyRkZ76uODs7lXlkCr1HvXrovQo2oMRSMdpEPWYu683Itd01r6LY5n2h
/6n2jiJJaEgyf2MwR4HSMTe1GdF0oOIz0I+MPeMTCiDiuka7afOOZBXvyZ90eu5Rkd+Q4O10oNz5
k/ZxHScHtiVoTgub/gHlEKQRBzgI4M/seZ3p5e2k5mvLS4uQ5s5Kl+K27HJaHcRAGabXMzsQTej1
Mqa5xI6p80gzzJMHy69IdIjh+BRpo98Bb6CVqFlPyJHv+0SC92kTtpx4alOQfbO94DloOh56o6nX
WPY2MzX/rS6IKoyq+bbQzrYmqx3n3cnKtTOiApQfY3c25566BHs4xDtpe3Rm7aNNsif/lYL+VaE9
D/Z0sGq2ewPpBWuT8B6o79bQk0Ihiue8whpLLYiOg/rQ2Xy5zZLbN+R3fY+AMMj5T84AscPJL13A
AxrtQWt46U3srmNlbaeZyGTySvbZ1Nz1UwzeJEYumCPkR+fu+tSR/HMS2P1WLEpzs0pOZVd4Z6I9
ruLMQQRl5ZTW1FuKemg3LZZFvYwoVJx0LXmjOshORILad4kXNkmgYkdRrWGKbeh82GcEl+tBAbTx
MYqXJWmtNJfJpHVB0UuTSjbT7VVPk27diP7TrW1t5dgtAY/9K2N7Q3/S+DaEj57SW3gLlu5vykCd
yp0f9eGASzAC1c6e9wK76HdBAbiGSFxyT9hSUZRvrcoM6VlWIXs6Eh5zO9oYOSO2A5K+6yl8O27A
/Aw362xVBYahuLwaG7KNc9XqZFaUe9sTv2Ijo8yV/7Lrzg8b/iN+jznGbdOjQhLDPLAFGfo5pTj5
HaBkRgaIEvecn/ZPss5w+VO2TODfR/PwNPHXmD1ctPRDOrLZFOhQNoluhonrVVu7qopNDSEQQvmw
/Juye2mVLraP68Aw1G0E46niv8Z2v3zIbRz1zZwUu772liCJ/NtcfBy6Wz9G0bhHNvGmaL+vBBku
9ITFx5wle1bSujd7+yLu6XfX9S8aVc/EcTOU8/5UbdFzq2eP0Aox+dEWZTiulZ5EtwoFuUrx9E6W
ychpXgWm/h2RVoQjKIeHWvuP5A4nveUi3Rxup6k9B4F0YZIke4Q1CgQ9VouhNgVRYOIbWkTO5pMV
cKF77Z1q7Ssi5oJNSZBS62nRsTDMByn3PV0VGoU6PuYkeqEx1W0pVvC/kQkFJxNUmWhgrDB52lQ0
iFIs313fk4SWMi35yci4Hxwz5nEyLUH/l+RcaMyYzsh+snGxRdSl+KEVh3PZQngVY1PpqdNVExTP
2LCO7khne6DZRUXTxhzLCcehGRlw8uy6K9drqXTYwYOWFA7iC/GNtItNVAFtxnQnuZssS6DmIQHV
MbVdnbLYNIznWddgbIz2UTQguvUgv/ev/UdjREgtQOIOdeZS74wfXOvHLTJxC6jxLlZkjdRQLMZk
PBP2yiXCjktgH7MGYOyTOxPm0Z6iuYTfIEW3860GR7wf44B2JWprUb8QRKe/usK57yzns3by17g0
yMPNJn3LqNZ79w4F1p0V5NkV0ijQPjMLzrqSzsktGSBzBM6UmbpQ93ooOYAJx+YlF/N4iBpyIXWn
/YQe0RLhZK1VpG5lY0FENlli1oqCT9ORA9RJojFjSAASieQkmhiVPWxerThHk5YfjH6abgwvuy5i
2R0jVL4Hd9ZvKBxQzc5mqIphRoLNSoeMusczBmQ5hakhqdCvBb68NdFPLLAHcV2nWfSdlLTYRkL8
sNLtNHyHO0TETagTYqzacQgpjuxGJ4I1HTNnWZwGfp+dp8l9IMYMb1RRH4IBxfQYGw9LTuV+1CsE
y5LEYcc1dhX2357GPqy54KR5ZhTqo/FkUCF07B6kRaSTkVINxtG0/I+soew4dXaxnUqykZ2cIB0D
57ONo9CwFWEeZQPwZqlmB3r6bMyLq9mXH6KAJbaAEyoXNO/UUSGLErnLLXwvBtyTAxthiAhVIA7o
QHSGkvcCScUaj4cGiMfrsDnQBuLWxBym34q2zNl1wyjDot87LVmmqt8M5WekO/lzERV3aWF9OoW7
kU2pUYzta6rSm7wNMNcN9wWnAopaCXnwsvvVwsgD9tTJF62FB5y61TbykpKWqensWuZlvem+3bhk
YRp4ePUhPA/SZKbssUzAAIWWDK9DZzdVJS8DBvptbiHtK4NoNy47zu/Ul9XZTtO3pmZeBtx8lWo4
mAqRH0tOatwx9hF8OD2VlrX1UEMF6DZYeKEfxvM7TsDt6NF2bbJ8o9d0MVL5Gpldugly+SbMLoKa
RdeEFfLP0DXFLgfkuA4kVsGAuBAeZ4GMmzbfeN621Dhf54GQ2wW+R5AjH9asiAFN047PT2pF7101
DDbeAijqW/1FZ3Ufen3/qMcLPGkpE9uY4UNVy8cyDeRWCnei5kQQATanCZ8Dr8vyxboBuZDstKfK
BFlk1iQDNyZJwx35JFs9YeRDS9JuYmv66AgJANTSIJTybutOh0YRzM62oO+wRrjynKcsAYe5elYD
35ttYbAjofLc6+CkIK+MuGaHR72HuNGGpRFOcFN8ZAgAh4hjiQ5JgGmg39rJ1cULrjvOf7zg1FMQ
ay4m8f//MZPd+3/c5JcnTssR/rykYSm0dttEVldGRlbC5YiX5zSti9Ducp86vg+J7J93jPKGX13u
p1PCry4v+J+bf47/+zcOg43pH/583L8+xe8P+fsdme+WkPHLx/79SGxHWei1NrAHt7M4P5a/+vLu
vz/I5d1MGNcljqP/fj+NlrOEuDy1BXjV/f7+fh/88uifo1xu6d7YcT1wkh6C/h1SiTr6pagPVTma
B2mMNcPMYnRfbkVoH37f+vOYDwAZVdc/z8kQWVFV++eZl1uYzv731SIq1mOU2fvL47+PcHne7xf/
ea8/r/vrMI62yHqM2FgbLnX0TaoMg3VDDHf5vx+2NTU6EJdj/c/NGlSvTlQxn+dy8KqrwNOPzlNe
DmzN+1yHxq70G67CisBffmTTXNF/4Mdfj/25e7mFf/7ay6tgyfv59+deDnI53OUpM6tQ9j6EaF7u
/vnFnzf789jlKQWFLCrwy/H/Otblsb8Oc7kbSFjehnCSNRWQ3Z/j/f5zL/cvh6pUk8Fq+OejX37z
+0n/dtjLa/I5OAZCNTu3duVRVCzLDFvr2X1x14tS2mjLj7/u6qPEwv3Xrwd9m83+NguWiotOaO7l
RX9+/PWYXpPubY22Q8b2f9/hr7f589q/3urfnmcEEZ/pz7HQF7bH7jhfHr68wG4GeoB/HfR/fv/X
m1zu/v1rLSib/ZSpzb9+Bf/2uf71MJcn/vmsl+dcHktQkG0Gz/pRqVoQR2ATEoMW2oqwGlofRml1
8jaWQ7r9PVwM1rPmiCKaT4nZPF1Gg5oS3jHJ6vpgWyQtMoNTfSg3Zp5rlBTZsrmWtkxigDEN44Os
Q5IPWsh+EzKkK2e5RbWus9li49jrjdzZ8TefzZzSme6Xj3rU6XsS8Xb54vhUKSVHjZImPmDaiLAl
US/E2ybqb4RRgzdYLMOKNbMop9up6b/tKCIeDj2BlUn2HvRhqQHCqy/AXuiLybIipGtXGvp3UIyP
RhPkRCkhiijHGnERwWeTEaUbs2SVBIW0rDHHY0arcc80yTXuyvIEY26d1ICZhqk8lwZaAJrYILTd
CkEAS2G66M3GzmV017TqMELbApgy63e275r7eeCTuWxXR++FpQlbG7nEhQkWOiaZJVtiYVmJ0QMn
pxeSb56HUCup2GQ3tmmQ4mpMxAloOIOXegymFoT+85NlF4eqaWAXlA3xwvZbOxDeXE8FWb19unGY
21mhXCcxHaksoezGjp1M5OowJeqaqgR7jIwyoKbXIowzY6VbdAEiaafboeW7c6S1h82WPBIoBXsb
Vp0W+SJs2JgLf7rJ+/EXFtjy5PfBGz112qN9cB1PebZOC46zWCLx/I07emfXJjh+RE8Z+5YueYFS
nUUsIHWdFcE4O/4ugi6pNXIvMe8j+fHJJQHTRySRuWqIRt+wNn5mLTluCcSr14UU316Kv5umPbpA
XutSSt5Z2jTdmxreczVorMwhzICSeRc9KDTa9+Ue9lGOEGGJxZiNYWfLYksSCkVYmz88RtcI4ulu
TINu7ws+9EgAGT2kWgOszT+6IUnaC9b0IC1gVz45dwXXkjTZ2SfaLxmBxujG03IGmZkrT0Uy/9DC
ZpkMMT1s7XepedG5NtVXWwIzN7n81sgAweFNSOWSBLSbrePzjHDX0KYYwg5viC2whBfItyw713Zz
DoPNlRNNkZLeIsqXlyjNEfPD5kCz1qMehMjq817AOzCpQJiHbtbDdVEOOjptS/JfdDcZcjW3/ifG
YXsV6/HH1Gtb6WvaejBYlxnWiXpCgnEWK1eQfGuL8rUeAd4a4/watBPuR3tvaD9wARGfpFZ6sAy9
XAeZfjfLiNA/MlCipH+ERIY/jQxyn9V3rVF5hcMAXTH/yltDbeeWhTGFR+C9PgGZXNAOIFlcUnAD
7b6iFqLV1zOX9HqQAApTw7iJR6oTJd1XpX84rc2yB0bmRnUPIm+fENMXZGgDUAyaN0P2EARtiNyW
3ALwJ0o7ssiuy6iMR3BB0cOz3zBGfOFxHSGfot2RecnesbUl5ca4d0G4ARBubWxrAEmKrShbPawy
4D5Ezm10Q+0NC8FlUUwvcdB/RICj6BrX39n8Ops56TqoQ3VisEJhPvlt8tTjPriqUgmF/SqA2eT2
wYcclR9Srhrh1OHXZ0HuRuavqkBPrbtv2eCc0WW+9EVwbZs8rTQGiJvo7+RsZxu4ByvZiOsIfQil
qWmXJyTepHOV7KdPt9/1UfGYV+rdUBV9ITnd2pkWDgrPoEslEZMEY7dNI6yFuWRUigJrR+4q58S6
qxXquOwDhiH6nwYhDDaLQ7MAhLFptWvJHhFAeOF5+H1EfWU1266Ev4sahRTIKMjWSwsZgibubzzm
JMajlS1eh1hB7QqKRRlPOUKI8qUB4beGY4ljOk/JUBhIEO90CjLY93VU9huhFc9uZt7141Kcfuld
ur4tNnpXIIggOLLW8u8yNb9Ea1HlgJWgdKy8CpJ/NSiWayQ7roFoODTc6GolU0zoHt2PEl3nMNUP
egZ8GaJwWU3XjaLQKShYmQMfODG3pATYFHDBO46aS10TFDV9q1VaL0BLL2bfGo8H0NoJ/5Eqd5st
ehHKo5K4vMw4dHTVPeFhHirqc5lT2LK8Q9u6HyJtNvVo3yZ+UYa2vtBJvRaCKaHyaojQf/jDUdJZ
j93KDltmXbIrMnTtA+lTrkbvBnHfhL6hGsPI0r78lgZf1I87K7XoDAxolDx3R9f7kYzCnYf1eVfb
JilHwylPqqeKaFrbKBCiJ8hDprZ4S0Gi1Fr9Guh1duzXceKviPi+RwP8SN7680Q+T2h34jHp5q96
dEFIoquhNFy6RMfE42n2Qy+n4GoIpKyG655qOPx+Leik1jRlXFsc8giFCrCkIdVwl6BUe6Nr/x7E
xaPbqOvRxRWvDwhcCf+yi7d85JzIJL57xdrA6q8TYKfFhM9N7yhq5Y15CwUgtDquT6giDgEUi5Cv
L+j1pYOLxL4mYyh23ic5vseCnqBXIAn1QWTKlI5vmX8NXvpkteMb3ELIjnBDYms39+lB2eUj/VU6
cnp93+AqVSmM3T6HFsj38WDPCFLqOe1hLlpQdjG82kH8IXwSoRW2HKqbm8ovkX5I70fYYg4lM+xK
SSQMFd5/ZlquJXCQbaVXYbR4hGR1R64puySEERtMUYCSgsNbKUANt7Q1AW2hUYd4v9agPAM/ZG4m
argF2nHuIwTttmfuFx1120TVqvHyK+l86SXGI314VXwo0AkvaQNjQJ+K56DToDf0D2kXYdtXHl99
fDbIEa0dcwc4fz/W0VbsYXBtBV8LgwRSiRTL1WqgTfieTDQGldecU39RL0ix0cXkhmNwnQOlLRR0
KppCmFS4egc/+imK8VgT7bpACF5QhVyTXH2r/AJuwHDXyPjdKRETqGBJUBiKNy8AODVj9lwDvopX
lk1teObcyG2dsCSKMW0H4LSG+eNb+jWX5M5WEwAAnMmkWeINQG2DGQjPDJeLeiFfhSSyAva7iOub
AirLCpcP36a94JLK+LF2ix9w7QjfCFdFeq2e/o+7M+txXcmu9F8x/OwokMEhSAP9IokaMqWcp5Mv
RI6c5+D46/vjdcGorga6YfjNBdwL3FMnUxJFRuzYe61vJTTij2QfnAYEPQrXAh4DdOdlNFwj3Yo3
aBjfscGQBtbLvVs0ewWb1mr9i4YzDycGLX1ORHnDaN0Cu8nk/pVQQ6xfESxIa3Fo8ltcZDh6hK/h
IIBQUux6qWAt4GGnz8JktXhET11zzyFmQkO9gcWSPGiiP0JXP7HBUUneAzCZ+v5sznrb6co5eqF+
EvbMac7v39H8buYZook59u9t5++jwWOqQfKr6SOZgwkaAMGAPV81EBsEDw9FWIMmEORUw/ppIEgt
4G8ugwcaM39VFPU1O3g/1OjAqY3nkccT6FaZJkSWVYchGm8nP+V2aZIHk+Vn1/U8ayH5u0hWzlFS
/ULCpz1uMi7PrOew824QnHyaE6oUMmUpvTEJhYm3Z9x76SG6uBSLEU22wY9uKEE2aetcZJK9UGu/
eK4FAzeCKrrI6YuuFGRxbwVm+mw17ryCdT6iOmE3d+9FlNIedxuk2+CD6nHrtvRunaFg2uSCgQRw
r7buiuKMkt9h79sa3qvZbpi7E+8+jc9ONQamBE00F4K9VXEOdvs7bKgMe0V2Z9EbZ+b6SUusPDBm
u22ahSnmEg8HdLlWx3wbpvkzCqJPTsoAxLMG2avJxF9x05BEF8qPpMpOoct0MIk1aI6boia9ikAa
e5MXFKKLA/emA6XvY8qBtHdpe/+pEP0Pox3StM8JgdtI3ol+Q2CJ1SgAdHiXDraNiKT5A0vuijjV
h8WiOTPU740NfGfyEY0Rq/tc20hGpzp89kYEtI0RUXdiykcriwHcQ8thgBBAnMJ4ZTkOLiys0vlI
e6LnBkLP7MiV0JPnJ2lgXkp5AmOucGYn0So5+3EQlOxyTQoWiWmmixJkel+mK+Y+z7niKS2KsQkK
k+tkj/ZNNBWXGSvzekiC6Tt3ZLM5rwLGgI2NDLnq8AaDRZh715gYA4DVtSt7P0DAWRcpILWGhw90
fiHCavHGMKgzgs6BzF5bcUcCATBXV8z7UA6PxhwGs4ZDO0d5vk2gD0JX4O6viJ4PKEwinhBQZ9T4
kEeQWmXWL3k1pBnBtGao/de6CW/aAUwvjfsEdf0mbhTJ7szuhc9dohz54XjeT8J8CatgdbLkeBxm
6TN5MB8ax0c6ZRJ07ltY57KKOABHBklCsA8CrOPkZQzGJUAjRJHKHDzqAPIrTR8JD+KOt9Rc0cr6
WiBQbCpEf11eP6d5eYkN92pom91SUT+P2mcGb5JlCwP4MJrpblMRzEUr4K22v2ckSXWxpDsGVvjE
uv5eleMf1Y1fSaGPC0NtV5rv6DudXb1S2sny2YRTi61vGRkIcPPU9uOQqfueYSg5ssVlwLEkmFFu
wG7/SQFUbtE/PYX6obcNBqEc3TfgjQiJUOGOodIld+yzbTL5zMgNd5cJo4ahbmtOHQNgiV3MVMC3
x2c5iGfD78t9FM8PONyGHWiD+yL0GYSnIRkhy5vnP3j02hGZFGpTMkfeap1SYFNguhCjd6msdvPo
XCEb2wxtf9AqRj+E6zl/bnCAXhlpeOSeBHYdW8GUwnFFbsdflcR9CenSeb7qojVNuMPnFyVL4Pd4
T0sVjI3xJvL8ymt7eQin+VBN4b4ackwvjeqRVOmvuOl2s2OdqC/whFNgjGsiUYc/phlvjexEJe2c
xKo8IRQZhczg8jJuQL0v8H34b2VjocHzgOmq+C3WcTBD0cLXQkZQ6ktEV/NrZSd5EMpDDoZkQ2wu
OR64WtyU0Z7dv2UlE/aQaSch7nxrPvExbAgw51sTC6c68tfSVXzlZiAR2b2dCkFrPVJyDC6gRg+8
IEOAEpGQf2VX33WoIuhW9Y2O4r2VQe/zofTUmfwEBHEM47Tn0IYeudFfyTg/Z6jY9oJQjU3DEw+8
THE2BLyHN7O7Kef9Shqb54T8uk4DWc5IpRdVSKZ6GNj5UMMCdRkMhPRCkuS7CvOzodA0cQRzONY7
4IqS7hhPlYZT3yngc/J7tDB15M8ms+sDwrd3hZpFLRP9E+JQM/IzK2ZAe0Xoc5pj9R2Hcd/I+GaJ
EKo2/GvbrfN7Y7mF3HZURF/07zyKNziVPxJJOLdDulZe34Q+Pi/wdRdCpYJiUC++OcGaEig5Gk7x
ldXeDq2Nrozpn2J6lfmSoCRa4XE9n3PH0EGewJxLEDC6DJs3dT2+8IyiBjFBpbEcumSkzwd+blMs
Paw4kjnM3HjGg0pyF9O/F1uiHRmb8F7H3/702njWK/qZJ1WQ4NlDXXHQWWw7Qig3iDpQJKGlJMXK
ouDl2USzWzWHpnX31h/Dlfg/rJep6AUXlFxELh5NQesefOu807b1NsD9MGEs7xa0WnwzfnTGQvAU
Le7RXHVvdhR3lMIbKgAgYZxhMSni7+pJi9IVrsdB3vlxdF//sPCGEWK+xjpP8XAPLSvauK1EtzMS
tGEbb3HbSeBL1Y2Tj08TOoX9HCd3KTEYlo+OzGMmazOG3XEIPI/YvKfZejQ/kFJ/KJzLncGNmTkv
JHs+Shc4bkS2u78cMo0FJZ+vupanBTgXopEjTMK3XjufQiEJ4XOdMFURhGLQjEnZ/9WSWBtDDqem
v4E8ShYq0lw7If5Km3/C9fDqiei8QMBvzAroq0ssw9B91c20agVA18Gtp0M6Mvyj8DYAxhchdwtV
TF9W5AQauKkcJshVqD9Le7ivY4CZXkoKQ9s/qty+RmTRbRlSUFMhtfeYWPLGhNjZRfpDAWAylJF6
Y6fVV1zEgDWzqxZvsZE537HX0qdq23pn52a0n5KDnOubzM2mbdvkp3qY8JMYddBUzkdmdletZBIL
iDNIM/y3qbY+47C8bxMn4C1c9/EtSPCbbhnPpYB+k7lINxLwF6P1EGqBOyP8XUrxJFfPGo6dJ5G9
D2gcnEVuRWTU1FwSbWdBrrI2v1SvT9JPHiHiRCfCe751uF7sOH+fzeE1K7GqlBZO4w6yr5eMN3MG
8DJNHrFQfFBCfBirzFlVw96pZ/Cj0UjiBhu5KPxsGy+VvV2AtBEb/VencjpMLJk7a6Y1ayTyCtU6
3YT43ccStM5Uz+DprlFBPxTeCDzOEH+WaDwbxCnGfnmRLOFAUQ66qpAYjKQyI1hMxuQtyVt7+9s4
9Zdj5Z9hXYcU8NU9EOcNEjYWFxd3TIj5w22ul3IkA49TAR29PDPraysvHhFDbkqFhqRE/TKPWJhi
M3xNU1SxTg/5ZRnVdbLYFmNqxPSiig5uU45bY6uXCeycSrL9EqnrvCo/XLt5Rzp+OxShFyTcpzwh
r7gdVEB2kl9Wl6T3ooMk81KNfRSQV7210uVGhODB82E5NI4VOD2kH7Y8ETj51lvRoqgoh6MzoDBf
9dSTh8Vu/VC15T9MiuYNmCZO5VR03MXlxYLzT7BJnFd3bUyazID2db0Fl7mRa84DjgyXG4Ve/g12
vwMd8bdQ6Rs6t7dhFxqcEuTI6mQGTgoRzy4edSz/FJNrc9CLKWvH+uD5SxDbmo2xTB5RL7APGzRl
aB7XR05jj3ou3lZiK6ffp9HToMfxg1jlQspzk7859bmtwz+UB/0pjilRQhr1Z+HZQYuOikA9JwPF
JI+tsGnrpbNFydBE52IW50oBmeWs+ToV9HaXXu3bOil3KC1GzvQIcTDU0Bm38+xYEvpSCQYE/AIY
VuKLc+9m7ocnOwm947SIm5pT+SkqMpqYXnQ1wHLVlWj31tyJbZ0iuq9hBc5dYV6JHC1zszQRkwjF
Qc2LjUMRmocZqNzJER5y/NmHl2taxYOYOzQ1kDkOf/3nf/zZmqrFc8n4ZqfyJEMLXEv2Ku1wjC+q
Qx4TkVFOb0RoXRj89Htg0jNmz/lUqSLDcaDeXfrIJgbqjbJ6ceTz7BeTQrW3Qzp9JtTpzn1Z8rY7
AETctiN72NDSgEz0Yz1VH70GAZW47D6LGE+gi/2DCn+VmoG95IyGGvrGS9cMyCVREXR4U0QPmb0i
/2jjjuYPbmAeGirsIgw/rdQGm+PSQoeqZPtY5GMDCRbUxRuqT/L71pItFog2gcOG6iv2JeYXe5PO
LMJhH57Itz4bNh0r7ctXP7vpkSLgEb4068sl6wTGcs0Ggej76Hsvng0RwyuPJHkgU5/T82K4D0V9
W6dgGFDWPJYQUvFRoDivbVqa6hYP46ZV3nc7wby0I0heTn6frqMDXwCBXab22jaiEReExRPhkxvQ
G/qqH9A9Qi8lzHpGsobQjcfaOpWD/eMbDqc3+CnoxJssphPqhj2BLnXHnWWpjZwx3oGQum3T4W0q
OsqhicSC0Cp+x2TpLjrTh4j2tuFwUrYinw0WLKqPqyrwY+MtmdXFj35RQaXXBlRxFlEbRY5Xsjym
j8X4ElrYUgYiqxFnIo+tsH5PmmCTqUKZ4aecnRWyPBgyhzQxzNcMYK6XaSB1GS0WaFDOwUyuyXuB
rDJAlfVI+DOKVxIL8kC0GAwGEwQFCFtUcvKQrFK4FEUmX2LEod042nQOaVKh06TtifF3gWfLdyxr
0Vwtwr2ZnCw7oAzip+Q1sUV6b3jux4IhsRhpVYYDw5Uh4qe6lfGmJ85wwoKwVOZk4biuGYTL8GTm
ABgNq8FZDOlnY9GwcurvLG3uWuKQjjmJM2iZ8IxI+6QL3SPdYTDVLTSfCNT96GnysdtUArMpHbO8
ik8R+XsU0MSCuvhf6VZGB/52e2cUaJZGibxtHT2F7w0dFoxLgtpVnzEOYBrEUBnl0PQoRu5DMC9A
5mh29obwD8PNIFYETdHX5DQ5LTU/Yw93GL1T39DxS5aeGCQwanvfijIYHO0O8dzKy8/6+6ZgCNQ5
HV/NWF3Tl79EDlyFnr7NlCNHHmlrUkvVp3TAQsNp6hBDhd8yfDUumrE7jlIWMQXjNVmSS2kbt35t
Wwfb6Jv9MMPOb1IMGlkZxGu85hKxOUSR3V2P9NszD0tDmk0vbokP1NDPTM34/ssF2BwdWYIs0qu8
oq3OubXA+Opet9ZA/pfVbsemTM4w8tWmaWna19YkrlvuYhhgwAI1ck8OEG++Tx6zs9aflXaul+Hk
ZKykZAW8lO5iHfGcEYIEX//K7taZUGuITW8W+LYUGbUQkZ1N1dNWs2NuCzHa8pp5Izxm3lAwu85L
kWMbU2YZbj0Q7BJKhDPW+GZ5RLvaWx/J25x4GvwnPMJWTlq3bdsWKrrmjL/2Vbtc29DULpS9DA0N
j/2umF5al0/cOLykzDCYkf7DssZIxvWGV8d3TKTgxdmjKXkdVfcGLRTuKAbdfCuE7XVQHkEiBCGv
bdbz3mpYQs21yoKoi6fQQwkONJggdFgnhigEXFy7PDAstmKnJOT7An1k4PWaD8O19UMhw2BI51dw
DOd6UAPUhLRCT4m1opwZES0ABKZk4S+JX7sQXAEn+qwtt98B9L+KmKHSOPSlT3jcTNvcrb/lilXG
nXA3rE5dL/Re8njwjviUhiBqajj3aFB3smmOPSjekjvZCXFN8SBBZqkvNqELTBpLeVISZydlhcM9
Z9fm9xQ5H4b8Habluy+be79OA8dp7pbOJTknwVjehR9o9/hpW7oYup9CyFK7iejdIKficcU43IzM
mF38U2k8BF0s/vit7SFVaI0t6x2SAlsocuC8rzizmekw9tqijKXWWKhFZipWzrUHWbFWFtOc7di2
T6lFwLGLFWdDbhWG5p5iNqqmvajFIa+TRy1ykge9O2kLCkNjfhkmAFWdQVd4ap/1wETEHfHdRaS+
TyOB3e6UL7z76BJ3+k8O4bmzfuWQ3Hmc9jkEsysOw/RqS44DPX61TewLavZjWznxbVThSqgsxgbU
KmOHnrca/gCPQNMdXrKegGK7/x49GvoEuZO7G4knTVOgkjnMdVm6ND+sZ/J/6bbmugjQgnyINVYm
VjPksMQmSyi9F3YNhMaBbqMW0oErn/61OXDmgxpH838NJrbGTz0YVCzueDRZew5ZWcH6zD9xlIf8
LOYS4XEylqp94BMRUefgK2prJz/EFhjPpdllIj0WpDMxqrXums5Pryp0yVvCMCMuMpmO/jX3EbF5
DV6bWI/jTY01y24Rskygs+L+Y56rW3ZYokpLa4OpJIGJWqIDIcA2rbozzjK6/n5a3xlL/Z12aEF0
nD5Kww+3cUPrNa4cCH0NjRMMdP1t6W6TQnzRax/fRXRk+oqMXdg3Q8eYbZnKL6XggypQzFnb3RBl
ybdiGsshgmp3m6z/cui+FcJXV3/9ET6Vr8Gh81BnLp+2854AF0zHAoE4bHDC8bA07j1ydjkfD/Ou
bliHw9p8Svsk5T4wXrs6HnemlGobWUfPxTNmL/5rlMRAZVp62lVXjAClOcgU40IttGmnikDLqXsa
VL0cJAakYACmNGWkF7HI4bBu8+bAw4OL2MOipD28vyaTOEo41lgXlT0nr6wKrLbrb4bae8hLLmi5
4FetzZZcTV1vsgQkJT+PAF4QCL1txvS2DWea/LQZcRR+jr0Jk1Qxlk9788VyG4W6471uyvAQTxis
K9BlrbotmIjtsLAjJ0Y5H9ZiPzBiNXPR7SqgZSmmrdAdsIZXV1nbT/uiaICHhTdAyS6Ry1mFYxk6
2BperMjox5joof26psiZflhygbEp78602vumJ503cSFxzMw/bfaliLz3VuDNDIc78rnMm8Qh3EKX
RbQXOfi3xvR+lTPgPdQvBB6SR9tSbqgZhW03sz5by7dNAG5rQWdNf5XLDboU+VczQdIw1BpoLFD9
r+z00aqf2wwxhebmkt3TBN3bb1H44NMM0Jk/mxlcA+XbX/bQ4pO3TNByvrS2IcGdMqo3OfOXYIjc
k4/k56pOp2dzwcIX1YJpe8UFUPY33IBDH4stTpF8P4VeuhvT/AlCxJrGgJMfGTlyuvl2sJgeOHb4
J75DgcKqsg3HJeil3omhvQAeyw/IMk7zEN7WHQNiRS8iMyekOorfiQ3qtSidn3aZLjZ4A6pUwovg
fof8De5OgSCo22c2Pi0iXybOK5g30xhLd9Zh2BysY+PokwkxqS+mRzEv5qVHCyRrh20gOcKlcCje
rR+ZWeCMYUWISi/0uTI2A66bbLYF2ZKstPG1ZpZGz+1D2lqf0X+y2nvzXmjt7zo4yr4dc7ck93kF
ly9ira/aQ2ebJ3fI2coBJAe5Wb/nboK1bsKuJMVP5PQfmZ19aojK3P3yMDZ8L3YybvFBZXt36cDV
0oSE6x4QOc0EzcLPJyuQIDYuNjoMTGwdLvOAZhnhEyvsVarTZ77/B/XZ4pfcRfQLaNPS9O98A98h
xyon+pm66aGT6qfO9as3d49MIaCQpsQqCKWZO+Mua0KOA7a5qneYowo8164N3siIfQJKioVwEGEw
dVahdV035qcZjmCWSnRi6zSr1ORbclIDFlbWp4GkpYHUNGs+KJ6gEvVewcIduuLN6pPfVuLEhmU9
HSpAzWOIe779KVX36tcR3eiyum3svRmyc7Kmk77lHwt7uEwAJfDOjgxPSDtMkNQZdr2PKFSbWuWB
s9pcWHy+lfxhoOkF8eJfJiRpu9K0v/IiuscsHF/BELqanOUvQ/mlBhBG4V6c3TXXpWyKg54dI0A2
51BdQGws3YM5TtGZ7AnS6rrmAR9YYDgVj39mX7UcSiPdCIzyoAcKv9Gs8BjJ0h8CA6C5l/pklYLP
DU7RduniUN5yCHOjQMwjFojYv6azQQIVEHfPScxgUuVTXLd3FtGlE1AH3kayG/HR7jy65duWnp8L
MHfTMC7fJjMMPWVl59Rt7kkFw6s71UysJoYYU5HSrMoPjRYASupbvRgm1OZhj2sCvFpGUVZ3x4qY
VLwr0S4pIe9oYvyIZbgk8KvJcmjKwKj1VeSlJ2ICEKqjODIBMAbwa14TDov5hN9l6CgBCFgWJkU/
AIjviIFekwJW8COREIYjP1zd3NqGJoMxnwNtUu/mGncIdbUg2aSCtT3e6cj6rO3ryGLVnJJRMQ77
9dE4VOSwYN3xf9SsSd+BRuC9MEE5TGXErCS7tjiUxhFlxBTJW5VOt/GIpHrsUXuYpzrKi71Je8At
3LtJYoajPdUe6sa4gisD2qyVr90E72ZNGCL+Ce3QkG790r0pF+sxtNIHmzVl76n+kLXLwa/Nq5Cd
3PbSbV8xIHNBJqUp3UgscCkWCdmQfIOMkv/yIoqdGl0M8Q+cV4pTUoGqHsy9IiSGEcrICXpCAiDy
sz2132E6fGcdswoCUc3mIW/6nodmxgpTvaG7/04m56cfqiCEdG4ZOXm5YmJeNgMybDi1u/EnLVkG
9hjIaJ6JW1J+nmJHvaRqOhrSOmHKbHZCy3MyihUvi0anZ0N0Ory251+01EFj1GwYXbsdfHvvNOyw
xviJZP0uzz5tawUcZCeauvdYwiTfX/W6hP6uBX2A1cl89qsWNZL/J+6RtjPpPAswCYTjAQokQeLs
FN4jXisa3IX3bLQEUYfV7V8o//+pYQWmTyrAX5/wa/r36KfafeiPf/kpdaLnm4/i53/96+UjKX/+
9e9/tOL///4Tfw8rcN2/+Zbr2KQSOC4pA779n2EFyvybQRyM6ZnKhRDvWMQI/D2swFZ/wwatpKd8
QwLHM6z/DCuwrb9xAlSOAWvFN2zpq/9KWIFJ6sE/RhXYnlK+ZfCLfA+Yneny9uqvj4ekjDo+yr9p
lRpCT2I59vPGYSRFBbth/zf6DRzZKxKAnsQJPzb1+okstH+4UHf/EYjwL4y77qqk1Ouv+6ecBF7c
M13H8cj65NM45j+9eAUyH0CuvxytCc90sl30dU6CYbV3qfLQ6zVbDwLw+N99WfIj/vEz0850hpb6
/Ni+9Q1E7tteHII+ZynbhN21U6Px+f+8JLET/3SV/88Pun4L/3CVM9cn7nrgFTWOxOXexP3VBezD
c7LT6cv/+6qCZP2/Xs4zTTqWSkqDE4gp/+m6drmo6Qg07ZHjXHiFp/egbAuwkU8Hv/SaS9JlcWAB
C91gPCbjz4KC7BdjtomVg2ZXZhcFeSwgM8/bc+f6BLMXFg0aTmMLkk/ULVRkVmeg5lUG/Ab0ohUn
HwyF3aZP7e8Blhe9WwIn4csdy4jCsLUKvIK40UnWpauRjrehwPdVpODFXBN55dKlO9xs5c5tvP3A
/3adcYpJdjkhV3joo3XOw1lhmuYI7BHaHMstbkKWMDxI7a60WzqStEpEMj1bXj0gnFOPDC7Cx0uf
yIk+YnIc0eXDPIO7jqF/Y8adeXTbj26euPOsDwwsCJ7L+dkxXDbIXm/pFl117oBe2+ouaqS8c5yr
Mu5Po9RfVuXfyBD8FWfNH6foL1B73wE8P49kO3ZddxHO+DpLdkgFKXazpKbaQlimfsaDP67Qu27C
sOQMQe5+9kkHB2pGDrQMSPC9fnyeiAbe1nX7bkQNX4ystmUi9ii8gK5VdN7dCVuBVR2b7Mss5Y+1
JnuMFt8E4KSdK/lVMuIUBNhza5bLfWVWh3pkX29Rm0LNj4+imd9KwTkgK7BCEOyKV9MsckbtCSAt
Ds+BbVfvdDa29LIC1cOEXqbn2MUhGFHMt9MzusB4mwOJHUoXTJ1afiyreI7qb1iMH33X5PAAPGQ7
KR06GkNYBIpAjfX7ej4Qyt3LkpgCyx2enbr4McYqSJjZ7tbfU1jTszE7t3N15zYoZzKqddqw26Rm
IOARAgVU+CFyWK7qdtoxiuSvVFVgk3SyJGG5VQXSvl5QbhREioOg4jRXdFw1AuJ2o2v8dpLPeJo8
2sHEJPxwngFioykZaEDAH7xjPMXhK01+0WDxSzrOgLFAXonknVbZQgWXt2+pZa/Zct23XyFyEbGi
3M1wg2b8bbFYPwZMh00OeiOUiwspgs6kSUHaeLyRxnbD7VIu9IFht9JYkJccaUbjUp3FDe9ZdeW9
b7bkInKb5KZ5RmMDdkb4eYAYnFmEiE86N4JSmjbGDe6fJtMjzpeVlgUZMkQ9GWdNyy3DDwwNliy+
aN9j0WnCD8/37vhdIK01a3zIxRglBRdqfV4d01Y8XqJa3s8KyeJ6+0LO4azSwLNLXWa+Xn4fzfCe
h6hbiMz0HrJ2NfBx/iSwApp/hf18Q9wYGlz4d+t9M83lE+axGwRr0dbK9bvZIJju4LlWEDYYuhJE
IPx2RoIDyWRCT1E6/U8u1sZPbBwHRLk8vtd0pVNsAAvsaYspQdbeJeVkHkBAA8DXz6DjERX3XL6/
7jwDEQnrLiquqH6Xks9BoEBxSNMwQAsbBc76xFWKGaw6GE1MrxSIEL4MMFi2TI8D2O1e1kEW0a30
9MLTmaH9b4XxU5j6UY7pDdouJoGrUmv9l+WgfujQ6fQ2dl/fHZ8HxTXunPadeTpRbX5/386oolJ/
PnhlhIpKxPN2eAmHVhJDiVCo0Jh6mA9h8qegNqN82YV9QWK39YMjZUDwx2IW6WSn6uQ5t17aBpg6
HS6GEIV771QEDbg8kDF8DiIqXjQik01o8M3H4bJfSpb8v75PGGhzZ2akMOhL7/TZps/jHrkCH8pv
aHPzImlk/+iOhWqY+UbIa6/oVu5KGT4QNcD/zZdqL/KnzUfWYh95g+U+xJwjXd6YnvjD0q/uEzu5
bwe6EW35LKC879sE6pJPDb7+/LTovaOqV1+Oz80wP7fI3WAu3xout7ORTPS50umZoLF9pJLHnpMt
i+pqXrN/ZMX77Md1jWmLd4QLzxyD4D6qjd9aP1U6P8v18MdadjIm6x6rHokzxT1Hv19/gRnkSNqf
63Ns840uE5erE9neHirCVCCFb52miLYh3kNbFCAzugtzGfhNE99On547NI/4cLhRJqSBtfIYmWoG
WU4GLyQawb+BE1cAA6dLmwt2TT/i1NHKnwQy2TZJk6dc3w79oVn0y5wdp4H1U/h8NA5xDNPEfOr8
9n29JHPDFiNtQuUinqYiyyHxDstfH9AUTDMgrsKV4IZ3av3eMF0pfVUfGJ13vCYGMvbRpHIOis4y
OzJmEhkHbcoX7ocIcwDH3Cu7u7C1v8dW9NZmNKwShXMbsNh5XpGcqgtMcK8Hf4rznZYWvpv8czHd
epuuqxqgqwrKF2ZAaFLNJl+QISOYCMKRnOwRQow3tvMRb0C31XWYbkfV3aczgofKb034bBzbY4dR
/Zp/GrfoH8fivi15KEigg8kY3/RIaJoSveiI0jJfdz4MAxfsfveIkHuos/Eje/Q1X2EIAa66ajMZ
bb3xuZ5UsUdSuWyytIJXP/m/OioPiKyhnBSEBplQwTqPj6DjhNRtB2or3Kat4Im98pISeqCen30V
I4NFAMUqKw51XXDAB363S8BXz911Oz4tBC8YKrvFMELbmFBLutHeW9soKOPStzYMxWSDXakwiRRX
c5tsddTltCb4VWyq3x2ZUHVh36WpNNkAp3PGP5VmTDSH+ljLQb6OMf4JpwCoRFkTpv31mOr+mmYC
dykiQzKezkxIczr9GOOSxG62o/PHVdzK+Eh4qUm+jzRDCZ/bljEujapd+tPgNkE1Rv7tQnBFvMSC
Ndb+mELMkVkeMQQfO+wXtHs3nsWHijE47G2gCzhys6dhQeGE/incZnn+KaqsZ0deVsARySBxj5lq
jiG3Njazs6qwCGGKgIxI3tEw6lPaAD3yxeiik7vv3fDTnvNsm2nxzsmXWkfMXI15OCZ0tCNEmlOB
jZKF70GgTW997aHVwNrT1Q7AjmlPNwHW5hjR2GkhNxr94sFCac9yaW6t0YVlAvkS5Um7HyaAG9aS
BrW9nZzBOMLhhA5q1vB0Eto7ysLk1sFTbEy6AebiJMfBG78WVWP6tlpcmMzqBsfbznp48nRPXhHS
PHYHsmNjA2Sj4dFKY09v7VGAZvpmtRuv3WE6E21lBnoC+OON/VNq0itMHIZXqBHg9K5vImlihAcO
ZJxbKZYzEWvv5jrIbYyRlqKFwNQE5orrqOqYXPkSBgupXcJ4FXiItomuj6jJjeNSE63rGyQnTPD9
yaIhIZFDKPpN+2m2kge8jMVOoRZHAmaXO5RtZmD5YbkziZIlCI22yzR5CO4IAU+sK1wRx7QJq1NC
nmvgqNNUKajJRHPkopAHGCzmMn0zXZB4/8z6kqT5iQWYokCH9E80riu6PgYGz+qhzFdSZ9N9dTya
QVV/JwU3RDzEX+ga0YQugEHSfJ1rhsvOp+Jlpq3DYCKF15m+kSfRdkPARKFF31UuhOasSy5qXgLl
LN78X3cUC0WCaYXnJbxg2WIUNMEBISkDHWYezWdzrF3Q2ZDKPVuWR66EtZ4kTORYc84cNUzOkwjv
cuc7yvmyO7di5liWFycDBGf33Gkd8Zy0dxMSYcMmsJLkM9NDHqCA4ASSrrQzV8DLRWHB4ZbKxkOz
GRIwz3THbfcqgkPWmx0JldJ4TtA39pHMgpzTF4iTRh0wznwUxbCj2DotXjvcFcnMMgB8w4lCDLMl
nviOobU16l84DRRuU/bJqYiZsGTqVTc2tXDRHoTV+5wfInZ0fLzcxulOwy3i6OMwb5cvjqSBrs18
dSLCKzGrGzRmYmvFaIQTtBLbOs4eagPdbjqExCL08cE3G9KNcWpsJHi6/ZCyHkHk9GO8qF4BgbNy
rLOdZJ9xOZbsbScggtCaconb17aRoTvfPQfWrWrWmDRHarJC2fRt9V1E+B/tBT2jQ2lLEDVKUiSD
9LW71RrVnFynQ6aLxQeebv+au8ODqhW4RaRLbEHIMLyWu0CG+r5FPjYocwxild6IqP8ltzAMnJqR
Q/W/eTqP5cbNNYg+EaqQw5YIJMEcJEraoBSRc8bT+3Bu1V3YNTO2ZQbgxxe6T8/JC0O5iPTxcdxS
o0KVyzw5Q3QZm4iWJXkguILSAremgJyZZjMlRLZodNZwrYTypKfZULikdSyNdAqAhWNybYwA6eU0
EF1hvuHvJoVRFcD0GFe5QtudCnm7zhQUEKMRgi/B5BMibKmbliKWCIh1ADh50OKDogU3iNOFpl3b
tCSeJEgjpxj8JGGqJ5aYMtjmItBb6DkMzdGWrkB+snwZC4JHSdC90RpUN4TvQNZ0wmkzrBX1YZlj
9zllFhCnudtSWaGomHQUBkEEStIyOMJHbU8hnK8H8AmONT4TsJ6gWUYGEcQZW2+bAgMPYaidKN81
WT0J5vSlNtnsGEQF9ll4TEZr3BYN1Xamj+u8mr5MTbM4FLnPJJhu7hgU9O4mKCE+XS73bnRL/FqO
oYbWthtzOjrMhizF8OWrbbefuuftljTjRofRDEvKRP+0WM9uk8sTMJQ9hY03GpqAFu15pWXQ6SRN
hD0gu/y/vRHL6qqRoGOPnJb42DUKSkHx8UVvF4FaP6rZED0DM8vQYQKxIbpGAxjM7KFl3lCQwT0g
6BESwyanedlYZkp8ZHXocP4CB57XMokBBhY7h4ALSFSRV02T6CB7eS/Is0Rpn/pDnn1Byf0YgX7G
3424+CpVzarS6k8gc/QFk+SnkurXYrDvZUQu5rRm2WIwI8kv4lL/gqHcqjyCyU8ChxAl4sz5z/XL
vBArbPEuIk8iklPagky+lLHwWYXYIaiz0bSILEdnNCyDxDONMmfV6ta1i2DenaSSOHvEwj84DPGw
VoiC5EKCGhiDGEyN2in7yYKGeu01OtmgKyMWW+lXooQArwqVHB4VAST/m1uhMjlMl2fQsTuYz/zm
XpH2YOWReYiss14FFiXrRdciL5Dyo4ymcxMTPxoFXebmBXJj0EZlHy+eWvW/eVtdhzy6kV70WiQh
oT4ZqBIzKkAiZByqhkDwoyaQXqY221grH1WnyU5W6KWHElZmHgWRAreyhc62Sc1lVy0KKFxeAZ/u
fmqUSxurBwXcpt3gel0nFbmh4Km3qsqryXRzo2JQgVm0bMowOQhQuQjCIbAkW5QzGwBeZThjXMI0
3syCulbpUDDBgprN6hdwxZU9YRQOpgTkFiZiJ6zys96qnMxMk9y5or3rBnJ5egp7FI8cgiy5IfgN
506ZGqZDHOK9qL+i8+qe6xA7bwA2Gmqv7xRT3MZnQTSHzRxBTcyT/k+PnovOtYG23C4qPi65DamR
DMzlCFpwUkKaozkic6uWANkFcPr6wMnytNjoZQlr2zReqpns0Wd/lxL25M71Q2aCYbOltZ8cAD1J
YDSIs2WrEe+gro69we0YzVm0zxLKn1kV/FKUrxnKLKPoREedFxLW8/mYYnXjQIHSqqB3AUSIAV1T
HRghhT22LRJfbEZkg8eAydTWUaInM3xid9hNE11bVCMrWNrNjO3Qm6Vy2ghIxCyF35UApR59Yuz7
ekQ9KTTFWlWXclemEw6YBVWfCP1/0JKrEQr5FuvHRakVZVdQBAXPo54QKgJY8KhMScs9l1CxGoGE
wYnJrxKGuV0LobZRxAkbz4Iwvm3uY1udZINEaiVoIDjO845kPKLhEIBwO1uHMV+abT9m20GWTxki
+920yFgR6nFd5Txdn4u6ZogYONVElIc09s9ntU5goj3SpiURXZNl8cDWnmv2OWCdnRq4IcelfpRL
vs6BGnAjcLJPCy281PSDLesmlZwRnC2lRANJOCfhuYtXydm+YbMFQmA+TeP4QN2FAkoWTczUkV9Z
AsUy27VtPf47F5OX4fniLYlJMUnFTtsgYRyDATOQnGduozJqrYH0loviyhOyX735gcf2nqVcZ206
Zf6S8lRANOmipSTHFrWi1FJWEHnqVUABwnRWyQ8iP5dIdtZWnL0Spi6vLaxXU2ufsE0+U/K2W2KO
Ui830TKCJMzmZqdr+SUSmBq2Fk/METGL3aVOwqTtyREjccHg9gFxK82ohsDhIvoRBTCwyezNKNLJ
ieD66nolRrRuYoQl08YduXIyAbjy3H7rgcq4TpNfrZD5LTkwLVoaJ21CWqN3HdvxHhdONuMpaJpt
CUXG70aGj8WScK9I2V+h64Od/jNAaZTlQd91bitxzXNxTzsmvj9aXzMUzHhlCM0PmSKchqTx9Gna
F0Rs2sskkzxQCV8Fbidk344sVp9WgyFlxNi84VEk+eGHjmV0qVBTZxzAYYtmOioji5TVEME7uDTc
lrRAuMHmOcJukm/KlmuOt0KV1Y+XWCn2gGtHTMSShuA7/Skmzndk5cm6eCmXyc2NCo2ZJoLpMOrS
ricqthSozoQj1lYQctutke+x5DKe07j+TPS4mlErq0TGBWIUg+nE0B/tTowidwlwrBtNDpRdZxJk
YewW63BkSouO5vmTxQ7hkzl37lTz8crY8scJI+WcX+L5E54tLKCkOpBPJlCUW5wmGTZaC9JIgea1
XaQVS38LIctzCIhialWO9WmUTSyNI/a1fCxfxg6Ga0iKLVpMnhJS/6ytUQg2kn4aBQbQnbjN0C/D
g7gLP1oQ7JYFLjSwZ/bZkXapZ2LOKmV8fmmeNkReXVVAAurPWtvODa78qKYlb7XgC7W7FyTmkeIK
H3HjLhabVKwSyFF086FMyk7P2hVg+gXhhYR7nTF2TSR8y/0+8i7MsvlMG6RficVxymwUWLxbNsOP
JTNSjqXsqKfIJdOQwj1pZ7e8Tvpe0WeBEf8kuJ2WUyI+Q5K7JvAqvd1jWkSX3Ut3AeqmDGPIGZ5N
RiTgOtUIanym2DXgCOqSvCAxJewMaqpa15/oUFja9MKFCvWzkhNsDPMjCc09e4JLK3HYjYJfxQao
arn5nNIZimpVbvSYt4bM7JPB4COelPsiqPcxzUAbjQeBneMqVVDOhxXrd674T8x9N1Uo3tWGP0gF
YHQtOUazhj1GsCpXF6prVkWouHlYposmuPMkAUmS3roainMVW3v0dJTySvmtCEgwQWaQEwGCyp5f
8dV/1LPJx6LKLltNusSUoE+j5CRHF2PXOLC1okE+8DwXmpgeODPQDs8bMUAxq9ZJSx8zIgcjOG6w
oPTS1mbsh5ycVFvA0VcYINZNCbp/llD6RPgOAd6SqcW+26BO7TTWLGCjdHvoZNyt25lb0rYIlFuL
YgNR1US8UCXJeCmHemMY04ecBA6NNngrdvsJEfV2pU9nGkmy2bVNEeTMmmT9QFD3cphb47Fo+hsQ
mdiR8R7ZUYRTXS2OqCEHntGNAkyAzl0Me4rOCjoZZsxnt4IS8NnkZfgRJAwNXP+JFwnxF0q06dhq
HPsxQUqrPEx4DfR+iF1gIxtGRZxUeZMGxbxoKRO9GRQP6N+52soyOhs96KzLmK/F/HccrK/CVM6C
zG2uEf06DZwW3RNpYN6FZuL/lyDdyayZVXJIRiKFEcR4EU30GHPVK8nMTPnZ2IKf0gKo4aRNHDMF
Q7aRX0zQT06fcECSCOGbqU6331OWGJJxx1dwbeqeAepAGOFc+f8KlrpmRARnKdtpwqUtEjChNdZO
JEv7kY3DRYf2oIiv+UgIa9ugEdGm+JH0degL0lO1Nit4WMVoV7KrW4mN/qLVo7rJ1DNjgXjdIMbe
ERycPoWxdV3hI8rTK2Lq+oiOclt2WbNe2jBZq9I6MRfhQKzgPZqnn1aAMisw9N9R7MFHg+EoTDk4
ZYEVTEA3308Ldtq25KEb8kXIAQHLz8/MNEqitofm3mgvpGeHWwUf5UZ41ND2pY5RQWOif2R+VT/r
1H/PwlDgByTyFQUAT4NJP4Yaj2xknkcFHP0K6Z7gZhqGGDNw4MqYjlAZd+3prW+mCFAwwapxAEV4
mVgjinx5/w56FAs4IkY8qFoFKCmKv/5duuDSafFFbK6EXj4r0Iix3yj8ZZJKIaRYezE3z6IEEDBP
h2O8hF6dtx3rwKBf6dXwoU7GkZAHBgrP+5x+5U9p+N7l5KuJselkdfXXh5FrBvxYq0U6nFSl4gRz
BDWIqwHz9N16vkayq2I2YQtSVkYXdfmsiJgj1gDsELyV7MSwhJadBYiVdS/Cjc0Ul/zIiqdZlFSt
kyiL10sm6kxJk305sT4tpFh+TJ5RlZkz5gYqgMRAPCVK/fMgSkC6qMw7yCe49OpNYbDok9XOgC5z
OX7wD2aolpgOR3isXAstGZcGQjGGlbTswl8CVcGX5rh3igIOkmFwDyr5Qn3Ci5TpN+RlFDadUADP
pn2i96JyFAXXnMS/WKok3D0IjAfDlzr9B1ivRUwXsGVUAcgxjW46/vtV3w6Sw4UqsdCfYs8KIOL2
xJnZGaVATPo0LN1h3KAgIrSD6tiuQNOjCqtetC6Fh5xuiFKXBe7ZpMvxp0YtGXcTqU2zyWkdSg85
DvDfN5kvDYBjkogxhUx27KkSFVyf40DAKxSAKAnpeng+IredznCgDQYWIJM6MfvNVJ4yk95gAaJ8
BImVvdWJsm5Ea61k6nuZRtNlwfrhBfE5YjLjhUvyU4gGa1Jc8AhtFEfFaaMNSAVlXr5d5R8z9ClG
2RlVo3EAiLUsvbUSdAKnLQv8Tr0MmLXj+lGkJIGYNFNA3+K2hdaRvM28cu7Jnjyuht6uCi0nTmla
eWjvSwz9zPUJKOjrKl4bpf49soDX5Ix7tiIgUTNDr0B1+26U9Xl8PtAW7aRUjcgDLwlXkZIM5DU3
6MLi+Q9Hyg4PLpwtkOUDfcRKi9v3oqjXjP5/gio+APWXAOmJjN7InkXEzl4jDhe6wzB4hJ0gfBgE
rCmYpJPlXtYD0TlG+4tCbnKgWpkq896qMxqUyoxa1GSgQGa16qhJrHudoX3Isbz4YCkAHSCAe6If
ThIQl6qIWCJBK9/WVQqjpJbXhYyXANONVyossKRg+BTA+d6nnlGshWCYudZLQYLVdoxlW6ZitUEM
KLZosf+MFdEPWgx6DMaOBnmmG00JMRBiS2QKPg0E7qqRS4BLQazci0x7Vg1oC4UguhNhCtVaHyCi
FLO6DfirbOAxwxYJdDFktpZYPp7wA0EjAFVy6TPreiZ4WSatR65GJ+Pi9aANEDxjDM06h95OGF+6
V9L5T2Yh4vTDvPgys6W1mhZvRcSykzRihkNs+T0I7kOgQ9mqrS1coWCtax3VEdE3GLS5+BZy7BO9
zNjYDqx3hV5EbUI4OakzaCewuQJsom8sxlslzqWjazxCKWwsG9X51jSW+mqoLixxfd2X1nmUGXTC
x6AJJ7OgIGXE65LhlKqj5FdLbtpMXF2crgxT6IdCAl89KQOkYYQQCRIrav1/fyt5ivuKVESyi9Lg
/7+URS4wqVU7kfmwqnt10R7/95+yP+Qf/ft3AXcuytu/nxCL9yRAS4hYgc4C1nKnAu1v+B6Zx/Nj
k7yLcdEHL+SVaNulONwxADenjJANlmwgtuhschuDnoUCZbEuFneArVTQaKaosjaS5aUCQKgpCU9W
1AifV30pG0wwVnCcDS6WQv6CpPubXuZQkLZxh1a0mp+K9HGX4vQ/8x5iX6wgWieaa5gxCYjiYJ1E
Ge2/ZYYueRPxpSAvys16cIYNEB2NcywXVQNhG+wcADTNTeKBvpjCLRhXSgp6D3PYttC60kuq6j2F
DcMkYXxPcjJNcQkcRD0a1qOp5qgDUDhnlnIIG7Xz5ozvUImXl6lC3MpeH/N1H6e7PJ/WVswnklc5
zUuuDYe6hPYFzX1TlfR6MiVTnhRebCm7Jg5g3cXpNc/LxiMU8WUijYcs5dxf0H1xNk98g3n/6Mpg
r6fVbcZN4sJgOusNEJuRlB43aJsdM6kCvdkARiobNLzwAkeMlKpbBd0fCVvgjiKJBBVCsVKj/GO0
SJGuZQ+rBEgVG95I8Dtfr9+EPZPSelVKeEfz552uIs+zlCm+PiOrhtEwVhGTQ1cKiTlgi7+tn7yd
US697hkMVIwQWUjewMENK0KfeQpbSMHIMzA9w1BazLlUUGHbHRVRRhi9WM1zjGatW9ZqTB+0/gWV
DjDXZfaiWK62DADjUyRaG5htHR2pD8bndy7M9IGgAh+v5A8RlL6iRfsRR2yb62KebBTjvJYB+59u
yb2Hp5wwPExNNUGtOwLdWX1VKRiVQCdITuD+T6vqZ4kUw6si81pVI5OJii1uPbOaTp4ypCHSkp06
ATnPG92fZchPcTv+yQmK9DLHCszuzljKv0TRXrVx/u6jGllRrO41Q9uxe3MYDDGMJOP7OVl6IMuL
3BB3AxexdlRh01JBZ82mixb1pp9NIe4vuDRpu0MGlkAQ0BiTF9iWUDF0aTS2BUHJAhknbsZ2y2/Q
o3KrDAQBgdVZa0bG0IyGfAOp3dwljIu2UStY/jAE1rZWSCIdNd4Gl3++DS1d2ZUgYulBLHmv98Gy
xnOhHJKgIvhOGVAmB2zYk4iYazU4ooeS3UZOxLMhBVg0CT3ZQJwwULgQV9KVbXiVmEM6mqQNVyaw
wIoETbgqo+lgdX3G+OEB6VRW643QxfdaFVRbaGrxTjTgbIcgq16Q7DTk05UUwBH0HLj501YKaKhA
ycckVwXN60gbY+dJ2sC8g3+gaXH1GgKptSexL167miVSNenZq2SaOF9H9sIirH2b8WXy2j5/qAyn
9pVZKKI5KQ1fSVABZ/I0PkwFIoIsscwXDqZnbGtlvCCvKm1pUJtzkJI4MJcyE27kUWaDIvHfb8Hv
ykeyhUV3it/6TNchY7BbJ2mT1WItnKNE07YxVMsjwT/DsevAX4xFpexx72Cl58+7euzcysIQIGeG
dmilbtckxkbqdfO1S82XbkQXWSxf2UTqGHFPzEQgdri5GZId2ZEVG0EQVUPi7/QJm4ZeJNMzSKQh
0Tpntj7wRQhTKTlo3b7ZVxLUhneBMbWuwgphN9qI0nyQqUsYjKSKm3b5J06dvShK5ZlMzHG9VMdx
VMAL1KlxXnjFQqLvCSr0raTOrrnGccwGOGf2SrxIPhCcQm+7CdKGDPMRD73UshFUK5QSaqE9BTu4
kMqoYQAuuNBNdHQBxoBNc2B7Mgamj2hHcYqmv3ZhsuuaEp5FO7Kt0dJzE8ebvhkTf3pqvgLSklbD
wD55UrJ9UJojLA0/qA3dZbBPZUc5xUOg+yjEkmSiRG3dfG5+8CYycEuP8vPUDrPqaUrosSgROSVU
+H3j4NnXsiV5urs1DncOkWJo9zWEBFuHCXaV9fUSIsRCCEYirywz5YkUi2hdvBRK2VKwZwNcDzL2
9oqm64eEYpOmyfJMZe53kjqSQ8II+GSUYAjyYdc2DXigwCy9CvbplgNh2nD5abywkzBMNSLWxRuH
mOG5MUPcmlukIMZClZZF2qbXdXp6spkgU0tYbQY6h4TFopq8tAAQziGJiSuFoRjH9rJWCL71aYXk
MH5dlmG5howR9kaNtqVQxODQRmNkKwTm9SB3fSRxBPIowIujjKMkbGwSiwxnnpgJ8CaXbRZ1y9lY
JHDO5L2KUgq8QffAn6j7LB6o82DJ+uqgx6seZu4qE+c1DtVnXyaf2AoiVFWUh5AAEcqaFzi3BlfW
fNIrluWTBrFYWDhxoxaacsuptcnIgiECiFlt3yR7MWgZCiQYyidrPCG0gMBIF/I0nvPsBwenQ6AU
5+FRTuxHZhE4W9wX4PQmddwRtKCsZePUqT3s7IiFTV/JuS9EA6DgCHop8rKtOQ8jFpKy3lOZHcMl
GAhNA54ly6mtQN2+09ZJqI1wuU/W5HeT2jC7H9p1Raok69jeozMhrdogkGacUeKV4bsgWsjeGRmv
574+Ayjm0dBI6oZn6Jss0wZFivkc/mwaozlasiCCN84Sr6hNQmVSSFhWgLgKGq0PrYCHZ9VcWoUO
eKAgcPJ+ZIZakCK5TBO72EDcU9nMXIzD3jA6b5yyhsBF/fSvceSTXDW5LsAHWDYGxizGBSgIBg3r
UghmUW9kqAFa5va8Hy+TjYNmIMfNikF3U5E+uhZllOFCeFxyudrjxFtcQZkJtcSvhsrDYkqIGM8e
n0GVQ5K8KmFAvs5SbHVR1neW3u3nROs2apKctXJmSpKFOn5gtd8a8Ugv1JG2h2W+lwABsB8E78Eg
9Pln//42PH8VLBayNK2ZGVbDzHBy3VA2jd5uQs0Qd8jYTCg1TeKpQZ1vlWkWd/HzH/z7lVyw5i8s
7TkR7wLHPJiNp16Gbg2jBI8wSgXdjzEksby+DG8jcvc7lq1t7Ejn4s38GL6tvcS6MHpg1RMY/LqU
Veor7YJ6qbkQVHe8mPMh+CRruBsvbY1xidN79Ryr4AlUPVJ8pfdw8Kp1shE32bpw9W/+4FTedP5T
ZPQS/Ua5yl/lS9wel3cjWXFjILLTzgWuJsbXL8Y+9pYDTFFh89rg3E4Ycq+WU4576s6KUPwytvIx
UWzlln7phqeWzgK2YT3hPHOKn+oOwdaqD0YFAtnRL+Grmm/a+muoDhwIgFkUniOsMvGbte6crRTZ
6UMPT2V/QBlNPg9jay4zC647aE7S9JI90UdIYeRr/YWjsCdf8WAad0H45q0jzvOUF1CtSHuYMY0/
9RZhCVDB6BOU13QkbRuLceVX6zq95zeqbhWmveSKyBU5Oy54SPpt8Zq8Ch9ICRglYXtwy3Wvucqr
+pXJO1kkIcJeot/uoLwQx8WlusGSrhqbkGXiatjVe/RtWb1KPobPfFgpl8gxz7y52Va/p/X4qCZ/
eIvu/avkNYqN1PYAixh223zjqYaEaE3HKbnIRYajaqxIoMxQYayKF7F0UJMI90SA57WaBncgrq87
Lidw78neInMIDSWOBJBImg3ws/WXG8BYVuMEPHKEuWy3dgBq+G5mH4TVq3TS7tChVP3SwwFG4XtQ
fcgzQ+9P7CFu4sW4gw6QuXCErch1XTtvvY83YGE2DDlrn+/MA4NjGsl7ss2m5xUQ0nHMm/DBwg4g
x29zqN+Fy+RDSVXW+XZx1d0LwkmXZD7ezIPIdAQ1TJO/W0rez8Zh9ncE2MC4f6WBxHXSE4SF7gM7
xIMDOFe2ZeVK8XpU1ygxOh6qR2sbIb5ubWM751g7t6QRwmWik518gyEzt6rT32uvONKHoyWYbUH0
o9fsqasmpxnPLBsep93Lq8QPb9MLTMOjto63xktTnLV4q0M/DJ2HdJHPwZbaFBZy8ehAT/42uxyU
yIqoleds1QtBrqIEfcdl/tbsAsaAj95THeEKTLZAx7bqNlHkoSaJjtNn5jcH41ytP6fIbvfKusLn
vaod05ke6QeGkJtxQeNSvsGxYhYdEgzhxaEbmXb3l/xBWkM80dYrRIhHUTl3GwJNo9X4wVGmfLHn
ewrqUYCvmX5nyPKOCh8MSs1NcbO+IN/UH+WLYLMyqdbqvdthsK2BLXy1H2Lqsmi1XOhGW7G3UYFa
NtCet3pr3iTs8N9EfDnNuj/lt6ejBynushI36S0bN8KdWVHS8ZUyDhLvqgdU/S35DFhTucZauywg
Fh9V5pg3+sTlT8Lkm23yvXhTLtYlSraMwYItzC3hyCdEs574KcT2L0F1ujXlRuGyJtL9yC9P+tvo
GR/BvtmF62JT/bVeFNjJFxkdc0+40s5ge8IPX1XqqgfXVW7Y0+1645pdMmZd3iCsshfm9m+iYqcn
7OoaRRNOmw1wF8TISOvGv1A8ABdJeh6JK+MHHSdMU9M8jkhrFBt8X3PHs1DzrOGiIVAO+JaFNM/R
qD3BtihbPvlV9Rp9CgZeI7v9pmOdXKjrqBNZxgJydNuNdI5QH68TqOy7fh83fNlcTAW+ch5NT+3D
yjxVFxEeInZiHlnxThjXhmYjgEZep7utH7yoZD6QktdcEUROy1m4QXSYr8kLem6BUTAIYOzprnSY
Nxjv1A07087m1P0Oj+ahSpzBIWluL9yms7VfTtiEUyqGg7UPtUPwi9c72QseXSI+DOXOE1GidnvT
7sbZeA9vPBLeja3yI+yfFM1VQlPPwACrKez7TfPa+IiBYpSiNtQfFzODHb3rf+EOmTgGdEae75D3
IJmzkRjYkW6kI2bdeM0i1/LbEJ2CjQBYVBzLcs1bkzvNn4iH2k8+RL7Sq7SVTnX/mezzB6xspnbP
7KJx1dl0bchkSofflN0p4yibg03NeSgS17FtIYBs89lL/qzuFSCN6Wgjj0wV07jNolfASg8Jg+MQ
da3Tv+fbttqwUkJTQXisuBUOrGBRWc+OgliGBchmuUTFGoJv4YZON9qRayDNvijzSva6V+sgiesK
nr6jGat6Pe31tcVtIp2Et9QlCZK16jn+DQ9J6Zg/4rDVOVPPswQR2gORk6/RCVMEqd/Fptux4ySE
Nq5fQIPAz5YLe9oh843c8li8W2/U6NK+FlYGMRDcQp/M+ZHjBj/aMR1X8jlVCbxb0LOsui9LRKeH
wPjQBBwLjnDRb+Fw0cE67jKnXbd2iAFoXR/C1fBVPOT7/JazRvli9BP55q445qrbvkev1ey239xy
ElD8nfIlXPl0PdzSgLfZW4+ksiNTtePWie9ptLGsC9EtGLRl1miwDgiZ5+eBUX+Isa+b7gR9aS+t
ho20XhBpvHWbDuWuuapAh/zAA0gnp7V1cReIjnEY/jpxA8NXlpkFrYvXFsGgPbwAYOSTJviPZuxk
7mKFfRO5l9dslxU7IL30/qt6H23UL9W69CeEiaT82LPXfsN4IxYw9vprom2E0WtfgCTgX4SXgEQ1
58PbYVCcXQLhw2oznrR+r0dr3Bjy3vgjRrSNVxp0uwM7ee3S87gXbjP1Rmxrr81lRCb/VaC5dAWc
HmfBC5HUoKw1UCbDnnK5MYs1kMIN6ORmOXGFtee82kqEVYsQatiurfpd1jkmVqTCl6/8+wbYMNwG
gztfp2FnpN5TWwmNHM8kQK7IUwrP1Hx69li/UCkk5YuuHoiHgBNDIyn0Bwq26re5dtatSzYBZehH
km+lCwcU8ic5fmEoWFwhz5wKPJX+SCrfrX+k9Tpl8aJxRmEccowt3Cuv+hYNO+Kh/6qdiF1oZo+u
GGWATtTxsU59hnOUc6iQ4mP4aX7IJHmust/kMnwQyx5tYOd9lPt6G/n9rntXr8QVzmyE0ZTelDJa
9dimoEsuG2JQQI4aG+ujIy0XRVG+KxV7Lk6F4WABjGBFncLlBmL4o4pwbqxo/WKT0vw31EiEWRV/
eLty9Rdv2fyGdxEbFngkVHIIB5+Cb8zvnnFqiDj2GZPeC7Byu/bGtjN4CLAGD8tfuddv5Vti2sHG
vIeUX37xigfVJhAUQlx2qGBd82VhHdHtmpuVb4mL7VJLdoMCxc5eqOO64jOMViWj0cPEXO/B68Qc
inmAx5efousmZPfKxi2oHtpwEc75DafMBFyU24yuA6noF2LP5ZcHW40xYhdSSqzMYCc+0K3cWroO
H5I1ZOPgaG5aBNPMFRdbu2gHdPTJK/xyatQvLnzBHzKfuhXDD8HpdvER107z2+9bR+KW4fGEqg5B
/ispCoIfbKhbnPwCeqFxNK/0CT3axgdzX+EFM6mCbeMQgaN2Q/IYVhkEbp9celSNnbiqbvoCWsZ7
+m1TFOxuY90DrDFcbZqvHQ3QDzvm6swp1E2Agw/qDHeEbFc31r/hh8SBRUWVOBhLil1qrrPXQIJQ
/vMufFTTh1heBlKR35g6h8I28Kig4jUSBYTUlGeglSa1XptX0HdBSFnfFazdbD4564cvg6dqShlP
Q7OVV8Ihv08vkDGHD8twGh8cHVP2H8jF2h1DC9tJSXWWc8PKz6sf4oavMbgGSIpGnne7iMJPhj9B
csgmeuEGLVGOe6qfX0JgmZ7J+eln22xffg7geXbZPTz+g19RK4G0SX4ZBFzVL/YzNKIUrKaLTcba
o1iGlo1Y3I/PxZWXLZ3FD/ECFt3FnonxLaZHeMfrM6BIRs6+Kx2+XGGXfTC7o1HIfttgh4DkuWW/
hz+cxrngo6jqjuYDw+5X8tdsElZ6W1LHvoO9iVmT6FB8DlDYD9YVLyNzvWo/kpZua07rRj8QRmi3
obsSK8h91PgJQJsV10v/xqiA53X/xuijq+0GY4sjO+FJvQrvuSd+k3xYEdvDrXoGeoFJigCaQ/dJ
mqP63UD2xBLudAvYKWfcgphT3OA72LWPsNkliHm38l5wDJ9kszpy6mHVm1vRq98tGDQTdygf9h8S
ekFbWT4+EAOtBCFYHvlwl+bSvSDmhH/jlPgfEX5yr6II9eZ99ElVnYDTWUuZo8dO9jUz4AtXvwNJ
szwVVBd9Nk/57tFfImWf/WhvXJ3X+JMUuI0Fhj52rJ1xlPAX/rBbQHRhLa8RA0zXUJDCr9QPYS9u
iIGDmknygcPpr+9YnTjRgctqat1k2/oRFvizdHseNk+RGD2csZXO1bOJNdkwrJnnhcf5RXp7qyXW
8g5jH5a2eM55MMLuRctuT5565MLhS4ou8i76xf4KXKtcxX/JffjmISDcJK94L+5zvibXRr8QQ7s1
bpxR3BTGD1u3vbKffYhOxnsKuiGzlxs/bHonyaBftiooT4UqzY62VMTBL8px2nW0t8kv6K+cykhF
ObmKDtirxCunfAjNZcUsEg/MvTyWn8jRrf1zvimw9XGDa3gDW0xy3CP75Roe3iihZx89JlkIJ44j
kCEClrMV66720T609/bB8RhdxR1GgnPtjQ96V/U/0s5suW0tzdKvknHukYUZe0dU1gXFASIlSpQo
yfYNQrZkzPOMp+8POlldNs0Wu6Mv0mGnj0UC2NjD/6/1rdvsBrDK7jo+qCvnS8XbRnhKla+ZPJks
ra/srZ+6b71LN+aleEKgpixHdKTbjq30evzCgR2OT31ToJMsl/VapeVHs+9ZbhlN3+F6KZRlrmJE
YdmyP5JtP+zkstt7P/rhJarXSrqxVAD5nC0XqPpdZx/PiT8URVbMgCUsUG2hfp1foGFf9rvip7e2
iPAz12DYhnatlq6/4T/MN9Zu3Bd3zIJoDuV25MtWm+rB2g4b7oB6Y8AZ5KyCxzhYEA9DSWKAj0Nd
iIWS5tZ+3j7jJfxOLtg+WA0r9a0UoKlXTOAvChP5LFxYFK5zW7zWX7BTAIwbtINCTM2VD/iGV6k1
Nw4i6F4m3pZAHG/78bt4sMlfjouZeaUSE1vxSiPex9D0zY89Hp5B0BaFhhBOK17ZQI134cf/HyPC
IrCmZKjIeFeTPrGKKtZxPE/eMowwTBlTQuqBUa+hCXPdNoxVknMzfuuLeIvjkI5fhLskZO+FShmF
aN/ex8RswQ/j+wRFh9V55GXo518iZDdXLZ0NPN4zs9Opb0xtYLs05P/+ZRDVbWsW9ia2g2Q79MQF
NyYbyqRKyq18l+95LbsbqbRgcZBzUYRFn7BKC4WTyscv9kTciOJvaC5QxERgTEJKRVIeEOQXRJaV
GxRszNE9YkGk8GziPUXJQYl2nN5UKwJofu9TsegLXyAa0LA+V/ve1N/0WK3JIuAwZ4uDx/Vuw5L2
X5m2y7zkzOUpnL8l7u7SH9+Nwrv1Gk9nC0vwPMEMka3XvCoq/mMeRGvqLnplUGj9xPI4HJy6JTsH
qwWVGRpnXvFs1i+jiXp1/n0oBsBBYf2mRNFRJsVjNdQPjTKRGUmcWz4kr71dUEIdX8ZCMTaNCVO3
s9fa6NzHo08Ior43OHjKznuAs/UINHlaODrIVnvkxFIZrp54B4/mzqpvxHMx85JjHzWQN0xP/aQD
5IQSWOamR52oeBPKDGXv2mWlDj+ETiyN9MjIBkvvGdVNnQ31dYvLinkmSa7hJDNpDW6vjsG+UjCd
YMYg1rVsN53qh1ehOXcxa+dWJHLYdRmbTNlRDIRCRBsIdJGU+o+RovFK6MBRQ8QZS1/z8I++TK31
0+wRPioeb13cJmtrZl+3arvFwL6PACrdKJq4+usf//Ff//k34uccuQYE0O9AF4F4ybFsaeLO5ENP
gC4QO/WsU0Tl9iZ8iFyCKehYL3QvvK7TZgGacFOZEfR0sliKanz6/OP/5LvMny41QxU2HSLzhO/i
DNbQWLlTuWrc//QGc6nWPqWDiCqGMguUvMqm2qXilf78czWwQ39ctqYbjhQWzS1Tn7/YLxwbtbaL
QR+0ik5LCv4ap1hFxI/T3482XvhJRU2fVrfY8G5tMkKAKyO2jXLj2pT99sJXma/xb6TQDFmy4Efr
6Loc3TCJR+MbnTwBgmSJNjP4Kp4KFiEqFbAQCjg3gSryDi5qQX9yBsIwfAe6Z92T5ZXTlWQn3Pnj
heHgnPkuuoYW1RCmpcvT72KFnqYrObkkWUkUSxaxwM9YgWQsXgO8aB7Y+QtPwjg3AHUsHg4WE9U2
7ZMnEdOxm4pCqVw7o9zn9OmTY1joJNlptVODeJPb72jNN5IKAMZkG1iKZjmwtUcOgMsk2RoJEFaD
IpqKlZZsG/b6psU/8uI1tlscV1X1LNCAFCPK1Cbl8RYtLfAScgQHIsRhq1A0h88f6rlnqhuGg0VW
zNSrk3E9+mbBquTXrkhZCG3wMAu77C+8PB+D9HTkGDrvjqXC33Ic/fdBPOB0HhupV25XWUfYNIcu
dXa9Q/G74Y0pKME6fXaYCsDevuQ3vbgeIusW/8eAfR2yWsCISurivr/xTHHDs98UAn57MzNLwEiW
1e00AtAo7HIDofhebYOfeZVW689vlv4HPYs3wNBtCz6t0KRmzkPkl5dRWuag+brBcUCyNfWdHFqB
jcaJVsuY8kynKkzd1DGuB2hPxBBsKrHOquTZ13oEjjGEEXt496X+LuLqqZ6ZC7DngWH0/r2XiurC
O3J27jBMGnczc0y3P/7+l69r1NLOnZCvy8i6ajWoNhiurqYZO6Wl3VNMS3329H8brF1kULv0EcBR
kwG6rzaXvsu5t8dg4lZNFPUIQ0+GgI+wRFPEWLkxmTMc+cm8mWkjY0BNqNTLjW/xPjUdLXafNkYf
pG+fP7uzr68hLVihcN5sBuLJs8Nv8vcYHBAULStNp8jchYhExyfRRtFCN/JFPb95+LJigCDzw+n0
x0hQV5pxMgM2OWzsw7s3A1EmxP5XTaS9N05MwdW/LZICdk/CKVs22PvHI8nf3+FE7LBRUjCNuu1M
WWpmDNXnF6adv7PCdliNdTKuT+clNKgMILVyCYi1WkrstoErENXaegA100RoiSdNXicUziPIL59/
+rl1kRE2E89UgHvGyZpgDp5JlCdrwjhzehRKE/1EN7Xro43mO0+RlVEg6ZsL13xu1jJViEkmfB9I
dic4uXggv2VMekL7Bp4lgptvtsi/fX5llz7j5MqIidPxiTJgEfndTna1MUV6YfI9OyZ5GTSDRG2T
JvfpmJQRrBa94aUotbXR0wIYmUXkwAADR38YPjBBJgHjZXuLX+aAqYlmPPrhJLlJvHIXVt0tBHhw
3Lq27Efgl4RqjFSlgm9h4a+bGgUwcaojLLDxKShYm8cZGOU7D0XofZ+BY4KsqgsPR5tf5d9ne0NV
LWEI5h6JZP9kTTGtojVII+Pwhjh90bCML8yEDGREUFdRymvm1MkT7m5aDuBuSBWka1Kw9S0I6vj8
Gcpz38QRks2qpWvO6aRT2o4qxsIo3TL7qfg02wOd+rXTaPRxx8NQNd7OAFgRGLvPP/fP3QmqSYGw
ziFEkZjq+Q79MvFKX2umKk5Kd5qCpaPzToJVxwRadPjRmHRhdV+YX+cRf3LPuT5hORjnLcM83R3L
OgyJExS4w0wBPwJlNlvZL0UVPX9+ZWc/x9RVjQfMbG7OV/7Lldmc4QxZObkrqN1M5OFBM70KS+/C
XlMY567nl885mdQUI7E9hCO5C5KiUaS5RPPNKd9eKAOyAC036Ss+kEFxndcRubNj8dWMrp0yOnL5
1Bq6tlsrctZcGSmpM/ZKMwJ1HbETWkxByjfORsHfQT7oUbCVJoCb1qdmZMoB+32hZhv4ocpqsFQU
vdB9WikQVXj+o5/iA9M9jvmRcW2Vtb+eunWeBulNTxzDQusc2Ne+iQA+b1ZBPv3AZ65c9xwo8Uz2
yCPp5Rftj06oyAvigKCdEr8YQJHX3llyPKXV5g8NejXxVXNQSoB9LDA39c0yv0aGpB3xMW6FH3zt
U1tFuApdxxrMg18EP1WYeMuYcJqFYwlqmJNGjJJlfSHdNpruOTSXG7jknJxogHc2dhtCQxDKDcFz
OE1HP/ybOvt/PrCdWZjYUDoWk4GKMowEid/HSpJMisExLXejFCCAHvSPXZIdjF5/FJX8TjWiW6hj
fMDO8yLT6L6WgMpVq8fqf5OH1nbMzEfM618srVxpQfE0Kck3zTYSVuqmWuSJvpnGgMJOaS9D1X+u
Ojvj4XrtFabEzeCpb1WNv9qJD9ja6FKZwXNOzO1CAQhqyO9J3z9ajdxPTfuox5RcO29tRhkNkVTu
qzJYmdgIG0KnAeSEV8bQLoMeL2d0SHXzBi/JQW+6RyxzfvUWjdm1YWhvo69tPMXZw4MBUF/pr22m
bYqB1mPIbfc8ulhhmFBqWhG3grgCz8LV/D11s4+XtdM+Brb29vHvOvumzusD6ttlTeC4oiPnaxK5
HQzPtWgLtpX6Wked6w3MaZr5xdCza3wWW9IOb6dAv/ct886PYUME1ZMy5be4XWDuBMFT0Mdfq6CY
bhoS7HXPVx6arL41W+dNWsDITUF0H3bE+7iTeLeye6xx+QNnUMaUh+Hq87nk3EKhS2ipFJ8sVJnO
yWTipVBL9WpEHQ2GLPercdtALr2yJXXIlBTUMJVvIQJ2JBkVchaVxx7XA01Qz+jdC99lXs5PJlBD
d0xwExKWhzw9olBl6bq+SHMXHAjy9G2sKOFsVEtXAr1ca2vdFuG9eqUU/evgND+0XH2sK5Q1QUDC
Wd4BtDbIKrzuSa2+8NX+PHUYnNBU29Y1ARXzdG6v/LFTgtbOXB/LAPWuQiCVpfGCuNzfeUP11Usn
6ISOTqq7A2crIAusbVXvwqI2w5FPbxF8W9YzISz+d3pWbMaYwN+xBS8rniACpBv8f2TffHBDMHUs
hmgYd1mCONHIr6uZptHMnnOzk8iKyasRqv3DSncJdgLK8sM9vL/pNvcU5E8YS3STqD6JcpbYx+Vk
K/dGl3AtYaNDnIOtRU7Y2iPED8tGcmHxPDdTcT4yQDJY1DZ0/WSmquOmSGI8VRBa232jS1rv1SsM
KqLuq2PZZ8ekHZH+GBOwmPz188f75w7anFdTzQEJ7UjLOtlnxl2Bu0mLsKMI2k34lUjbHI9U68jL
IH1TTx8mBfHQ5x+q/fks2bWDu3bIPGYnYJ9ccUHyY+t3beLmMZJPtIRFXL9Odgv0I7qzPHTSGR65
4TWNHGJV7bfPP/5jC/j722aqBpeta4QP29bpxswPkyIzkzIhdbsx6S3ClheEXI8YpCit3kWJfegw
B9DetuhJK6AteqoTZWcuBlW8VK1xbOe/FiRkjjVe/mIQVExy4mgejPYWjN82Iqpn4VSXntaf0wRf
nEMHm3bL4uuf7OxKi7q13aZ8cUz3gYEbeBJvESZ8EJSHz2/SuYFhUPSzuU3shKyTjwqQCnuikbEb
x3ANHBwevrNJrfbWQeeNZYwTZSNfPv/MPzfMXB7EdAPI+TzZnG67zAKwpiJilED8eFm85qN2BMmw
VAvt6eOWx166MnXnwnj8c1tpqhzJDXXerPPBJy+BVVPEaDwndhXo/mNCtJYZ34W2evP55Wnn7qml
Uu4yBGRB/bSMy7ZrCEN+tutn1sHuOMPnvGgU3Fgq86+lYtzEpr6OVGstYAuYNbNsZeC0asfrEFEg
kCoLDtzkvCjepZF1ZhLiHmgq+3ehqzYnwt+3S4OiD1kUYfut8AFNYfBoWANzgHcDGX/Xdl81L0Lk
E8GI0i4NNWteaU/fx3nqcywgYaw0J5/NAtJIKEexKy3gEiZGPyogsBZUJ2dez/vrBqbbAoMmuAZI
JJnhs0oLVMWpfxdggl/0nTddAR+8/QDeCg0joOClNjS8x0MaQ6xhJfDJmMtMCmaaXi1xxiEKKcgc
9+rsITExkQ8zQeYDOtYUJgZ63CT4xJLZ0Xb8YBkopVhZPfCij/8cIJ6EnQT0CRM5pVZwcH3/ramt
bdWBZJhydTbF++tAGOUV7GOQHOF36noo3wbgfkreuYC45JWula8AntfFfAy4MODml/SPGyvkXJrR
hCSZ7veHOkUwXAOTiW7slW9ehF4usFb2uE0r1GglQBTParcEyZukESlvuHNWRlHff/4lzr5cRA7Q
vpA6/P+TiSQ1SzYPfp64eDqRVHHZaqwdhdNcOLSdqTcygqXNuZdJ3abW9/vF4nYzMjKmErc3aDqh
TRTtapgxqXXZbdlCHWEeoAfn2TSGdQha/abyupteTJe+yLnVzWZjKXRB8ZO7//sXmSIVGzFoVler
4V60/LIcyB/yX+N0/GLNVs66Tr5XpbWfjfCp+P7/fsO5CyYLuilU9bQix2tgd3HAbDbGHknonVuh
L0sr78Jkrf95SKYIxsxIn4HyvX761g51nGlTzoxhx7QYJJz/RVIkqLOcQzxqUB6YsyKjccPOlou+
YZQDJF90aEz0Cop4jOGBk4M7Sba8c/suNOVLCjNH9wgbGJAH1hoCp8vT8LnZhnQGU6PtcKYsI+xK
gPDrYpSd7Vbpm61SFK/cSuIf9ZtRvTjrn71PugHrDuyF+KNzk3CTHJvqlzsOd4rWgkSOi9eWsilI
SIGyJgm/t8l3E/BLr4Cr6tmR2gTeZghgPh8YzvwGnE4HPCiavKZmEE5yss7JVgfw5Jexi8kYlw6g
fwH4AQJlCbUyRPuFSSpv6vuA3QRbgoMU9UYVXx1hHlO0NTmpalhXwrRza7ZLEQskqGmCwid+6SQh
iv1g3VrSux0b/SgGihkFg0E1ildCap6l0TymRf4qB/WmAFS/qFFOmtXXSlir0ieMCRvlK6VqSpDy
OBG2Y0BrKmQ4g4ffw5xmeyBSY5Xr9g0e44fOAAFTONUuaA3wFuqaDv/ScxyAp/ZLFnLMZdirKE4H
FaylfhMwHBaxFcLa+fbxe8dOVx93uSipqAT590i9tKqaZ5+9Q4WV+Q9v3+nWvvLquaSQsrKVhG0B
WxJxt+1pci7nF6Lqe/RBwehaGpmSQ/Td5k5HUjtGVfYa+dWPNqivJ9U8KiG7zKZnwi6r8hEWx/1k
ViQDUv2Kq+BH9F2TIEfaAFGCPd7j8HJzWGTxzJlyEhtltGK/dQwuUVj1VWege5znYsPhr1QI+OCl
Ctw6HU6C3H9oavpZjnJhGTi3wdBUk2MkBm/y6043d4nTDlEIQMRVGkKnh+zBH7ytGq00v3zKq/FV
LdDqeMlB5uOFM45+ZgnSmAznTTPNWuN0v69rvNUm9m13IoQMXNsXYP/PjhasSpk9RsW3VjNcwx3f
7dlYZiHcCb6ouXOTe8ar6JrHrASoJwq6fsVcqdrUAwIK3cvW1HuwVMnmMaiS68/f1XOzq6apms1+
n/3YH8fuDtrqUPl57vYRijYnuy5b6jtp/1jF2fVUxFu1d9ZGgEMLleaY8eXQkSx6tX1MGtQRToB1
JrhLnOlHNJhfUqG+TbDgIvFEOO5rXKsXzlRnH6+m0ZakF8OZ7nT1NRVJ0Jaocxc73b60+wrR0LPf
FDtVDQ8+m60sGVZjRAibsC7mCp3ZWPPZc+VZ1yzJXP37isuU1ze1WTK2CE+50hnN2mDe8NZsrHxp
EXeNs34bTOpbkahv1KnXENs2We/tLb19xJq/iBsiOVvg0wZZ958/yXOHXb4cxxmDPRgnt5NZN/Uq
E+A8T3Jq8i/gxtbjZH2JrDlzNiBX2bZu1Izakm9Ze9uXW3Pwny98gzPnKp6MKg1hc8ASp9vAwjHD
Js2oLpVj9zg/n96Wrk9edNN8MWX3qKrxc57aN0Ms9iF+MnQeeWR8ierprXH8g5KZXzIg+4qJa9bR
LrydZ5ZjzUBVIw2TNemP7nwH3zKbqEOjhG45V+fvllUek5oBFPrlQbTZpWbwucFiELOlW5qOpOR0
ImJkeLleT5lLdWBdEWtYwTNZQF5dFnbwGAUj/+dw4XWen/HJyku/XrUMgw60qct5hvqlcVFM/VCp
HsUrHMsvEzrGAW+409z6eXap8O2ce9q/ftbJeJNKFEemORfKJHwsYpMxmGqQujjhaOFrOeQA2ASy
RtPYBGq5n4rcwYQjdmKUvLT2Esv6cSb6pqaz9unnVcV4rebmC6D6lE4+6STglpJpU2htCIZHva6V
4oglNgChbzQUa6FI7Jxd0VbHD/IxEs2U9iNsvuLdzDR3NNgXWh3YlWi6rgPtusycVZZ3d2P45uvO
ijhDlHTOVuDBpuSiD7nb5ONGLeWuqLq9TIG+KOOmmuq90pfHGIBPq2A1xQCadLdpN14bLS61sv0Z
Rc2xq/mWfrYfMggmqTc9WgmdEiIHBw7fMwrLAWGTDNOi+C6ug5jjWW4S0Zx66heibL7Gte1WIMuU
0RivAGnLYdmphOQYEGnWJX60D8Kl5FLWJipJ3Hjm1kYT5ER+uU4HlNJq+logzaKyWJOD1ewmnwzT
OstYR2zCNPucEQheYGMaE6G50g+3vME4QWm1bCK/R7jZ9LDpAEX1Y0RARBs/tCmbREOagEESNeFH
zNR9ZImwEqx9MDjBBrIQknEq2AtCGL54JTrrSBqbjFggoRQHMHp4dBj1k8gOoM6XRsF+zFGH6zpj
KbSgxsX4hcm9HWX8LrEHOWF9JOh7Z4nqvQvzg19lB6Vu0FJ4aJ5MLO35j1poL3qCbzGL8+douIZl
uHBscLc0Dl4c4EhegckbSLEM3MDiZ8XerUqoVQs4gOjydaNcz0NisMuDHJ2dsEdMpHzJeR4Akr5B
37oxYriHXnDTh+2X3PGHZdaOm8+ny7Pvj+Y4GpODgWzl5MBql3XZjDYTkl57y8pmRg76+7Eg8QKV
kDnaq3aSOy7xwjx4bpNC/YPTK2IKtEonH2sFIwwVf8RFRvtHU+U+i1Pq+dmFmejscmSxwzTo2NJG
lCefYyIOAl4vM7cfpdv2LZ4oSPApbl2qKTlyOqCbwUFW+hw3elVql3cK52Z8FlXH5h5ThT09OMoi
LdOit+go4OFIShSnLfr3XrFv+L/3CAU49ImF508PTP6rIETxChLxRq0AJAuKjy2BPE1T3cc6kVrC
3nmpTgfLApbsEUTTQ85cpFrGK1h7rp9kb7nfPLSBv4UrvpNjB0yBtKnOqnAoZFTzfYJCfAzEad8u
x9w+Gi0YuJjpsh3nHmGiXOkVtNJgnJ1O6vhqZJObTQTuBM6VJp19GqgI+d/0OkaY02HAJ9eLHOfw
oSwOlcjRsJuYBtRmep2fZg4ZDP/XEC9FZD9zlIpTG2jDCD4rOlTwliD3shP5RrI9woW5Yxcwbxhw
9JaaH1Ko6aJbwSaVrIIInAJVqDp1mqUedT5VBjCOGgjhxAs3RH6QQoBAvUmKd4xUgElV2NxDB5Yf
YUTvm0QaNOaxGPpyPaL5d0iLBe8gcWhrcCjoPTqdva1VTJRJRULrgMe2i56nuIC+kc4icTyfoccH
zFjBz9/Bc+ulbXBEl+jdGKrzO/rLehmqtZVmcZdBP6THpD+ldrIbe3UTa8TV/H991OkRrSvgDecg
H93AgaSYwRfOqLGDSbzqG+XCZZ3dJducq9ClIEfjOPf7damlXuSlWXFdsVsHpOn52SoY8vW8b4+0
8avmEy+Gkx3c8IXLPLfroUpDSYqtFuewky2yXSEryBKml4G2LwT0NMXy0jR7J5A7reD58ufPb+z5
T7So5M/Bpn9UG4BTo26BY+hWUYUBrDpClXnVvPElT6r3hjUEqtPq84/8mDpO91mzPpZaJ2pl51T8
M9UFVH8SFNxoSIIrk5DDDo0jZktJ0KhaLabGfqxhM5EF1yePQhzLGIpjNbJHqPq51ZfjMW8OCgtV
jdkVn2nasCMNyRgekTZYSg51guQRJ7V2MaI3Cl0eprjp2i4c+2oii9j3iubKEbxvPa40sgaobe86
OLpL3pVdGMKXonlL5L33WCUY4xqYcKk03DzVnwZZ3mdKRrgwlVgEzcugCaAJSyVe6uQnUJvtcR3P
7vOyBpqEAJCQsPyK02d2Bcf/aySgTljA8T6/q2dHLWPWoBVEaxoN6u+jth88stICmbp9Wbwn47OE
NhJ70zX4ur1urpp2GeF3nC4VMs8NIHhAFDIp6Jp/nAzqThmDQrdTF0L1ezTx+ORUv45J85rOGoyh
Kg5wf46fX+y51Z/OE4p3df7lY3f9y8yjyipGkAz5MGYJycHVXEl0WvPSX+XWNhLaXZKXx3l/8vnn
npvxfvnc0/NzNJlJl1tqirF52IiEMRaJet/r2kuVd/vPP0ueqVCTQmwjEuNYyqxwUipvekGgB6FM
rpFFD8PQ9csQ2bpPNVavkoYYl+KnRZgb3adpM6oBXnYBM4O6ocaD9rzaWVi1a/hvSQ79yLaHu8g3
DrAqh9QDcGokiPwU7c238WLVJrA8z/oaoZFc6TqyvIHYvRrGYBABzrGmp6YFaTLFj8yNsHshT62D
7Jo9LbZo3CY1bm2S214+zCW2iFRin7DdyX2c40YqFc4bGvjrBScvCsY5e30lOxKzUWMJoe7saRu/
s8i4a2rS9AiGREq1yqz+azeZPSFwHHu0xtog99p7tg/JuQd+SaYJS3ADYyK+8nUYwrExHMwk2M77
5rIyXgQ74qFmbBCpsPKD4cX0J2KwmmOUt3viHoqVEyu7IbZWPfjZUAl+KlM1rqyg2ZIx2+ytKiAt
CvMrCb0XlphzL42cA6hpPPC2noo6k6So0V0W1NULTle58dKBo2hU88UqrB0N35eGiLILM71+bvBK
NBm4IRxaxafjifOlT24hE4SdOHsd4D2yW09fagSnQ8IN53QobW7B1aF0bS8i0jD19kMYRa4fpY9V
S1uz0Gn7pqR26NHPzCu+oLcn3KqbZrREvIPFCy+hBagONmuVdFiANQsaxOfvxRmngInHAp2HznRD
rfLkvfCVMUFTmcA88tI1+ikc7ioV76HS9mbKVZG/VSxCTH3KCH89VgLC9qREmD3mVMh9jIiKbDZd
yyzcZI+k6qHfwuq0IbUAJy78diI9kufOWHu2ATy+gHjZKARQJOocDa2S+xp2gfv5Rf2Z+A36EdGA
Nm+mBOWfecT8MqNJexRpoxuJO+jRqqSoDkpNHJucKItKH9aa9IplnoIOT3XtGMBX4AyfYe/1yQZp
sngTxhwDoFaKQFyYh84JMRBt0zqadwnOH4VZf7CmwuuYbAsR3LRh8qok5SHIMUZbJkbkhoyTCo53
bQ1H4I93wdDcWrS+Fp3HybOpned+nQbZexPzoKDUI3NL30fSCpyeH9FmYkdoDWofU/l54Z6qZ2ZQ
tBFIBRC40dg57WqqkefblI1S9NkVQUoxfr92ZNrw1C3Jz2hEuLvDlIfXfbCVPeiBPIqnW6nCbuiD
N3Us9TsaaHS3E4hBhjfnc7YlqjdtfPUnXpcx+U4+ZLbqs+YOOircE5IVZUGNI7N5W6ywU5YRXFVy
O3nZRqjjlggfmKwAVGa54yaxNEnbzThLCWOb6yTkGAF14bnzBTcl2AJQA9KXUKDouplr6r3jU3x4
qUsjQGsolZVaFihPFeNBWOFLhgxpYbSmtugL9kpCETex/OH0TMF21L75lrr0LHYzWeciZFuW9jeI
pe++528HH/aTH1lL38gP83rSOU/EYH6bN4VNYrzUVXXU2vZNp9dH3/ylC3WN7j8/2FCbY8Cev++7
a1k0NMiDHdT6bumH/c9bTzX2ktXAN6N4Q7UQS3pVEpkinQNxyBwfIQIyxXYwv4rGnZKZOzqq37J8
/HFhLJwbCgjSDBXRCofa067aSDMhqRsjdYcoT8BCGgvwvg+pXw8bznPcn1AeOlMhxHOev/DZxKl2
QVlyZtOCQVCgM7fmFf20wEvcdVmm8wZN5jy+PimebQfEcCdL7g1yUleO5WrCR7oIYS1feovPzP6U
SujpUMZlh3hafc/osbd9GmZu3BIiWWSRa+YwzBxA90ujxF6VY0a6EdajxTuwTr0AeGjtekVO7nPQ
iI2eRXuvLfVrY5wjADsJhJBcLtW67trBu4WWuSQw6RgKgkPZW2zY1bAnrKq/V7H/+E0zXH+YPn/k
BcGrftCc/PG/Nu/5/jV9r/9z/lf/+7/6r9//yD/69w9dvjavv/1hlSGHGQ/tezU+vNdt0vy3x3T+
L/9v//If7x8/5TgW7//66/WNOwdEGLfyj+avf//VhyOSPIZfRur8Af/+2/kK/vXX1WsSYjPLQupQ
f//A//lX769186+/FE0z/0mrRnNo4JsG/k4qNf3733+lm/+cRVESoyWJDZbDqpHlVRP86y9T/6eK
tgGllIqeg+6U8dc/6ryd/8rQ/8lpHV0+WwFhoKbS/vrvG3D/9zHt7xvuv+f//vM/sja9z8Osqf/1
l34yrGc1h6ZzSkZioJJDYJ5UzZvJyIuybYd91lNr4Ni0Lhr6OiBehw2a8+4ph3NKTk8olmVI0VKp
LDCLTVhsQq997Lw8PaZq8sNP85tukOQIGNk+tHFMBsvI0rO7VJVwU8zxW6iIYsMxqrsepOnWsnjq
hRjuMjJK7oiftde/PIgzF2bNx/xfjqnzhWFOoRPKWdWkIz9PKb8sySa8/FgGbbfHzpduelhuemP+
oKdruQGhxTe545DwmLbkNVWKd9W2tbip+kHbFwEZ3cFU7IDn3+WYc291jdOu0SqEr+qdfVuBN1f7
qr13wsC8kmi7XZx33aISXnLrCe+ti/vQVWm/5k6rHR1442ST1d3Ki4puF4qs2dhq9pMIwB4oiQD6
YDYkYpb9td9l0Q76bbSLm5oaglM7mxHf1cqGpgrWrr/3FKSStdcZT+0AFIo+XbALCFNFl4zhQYEx
UxhuZoLz8f0qvHBP7ZOq4sc9xYXGJCjZhP5xpjFDJxCYkBuwrGOz7tqA0IsO7ComT//Y+eqVVUzj
FnM5XxZq9CYrom9N3r8JYMmbUJb6rm4Kjiqxetd1rUHPoWlXmd3pC2KzqqGyHiM7iR+Q3C+40fqT
lBjBK8/64idNB6jH7hfUkrKdP+CMMMUE0JJIjCxUe8JUqa8EdvRIUYJswwSCPMCZAjK4nuZ7XJ3B
piQCBx+V1BZKLpK7ziL8oKU4sCw1QGyj3mtHw+Fegr8XgZ0+jxDQOiftl6SyBLcAC+4IQNuSER9f
EdAECUi3HuJQwDkOGnihzb602vLGMJLHMLX77f/80slw2I5jFF7YS3+U6H4f4+gcUX3RuuYdxhv4
+xh3RsUneiup95n1HXdAvsN1imSviyDZBq23IGIg3JH2YN8OnRlu0DEAYs9WpR7smrKKtnpm7Vug
Bjdhk1H/VDayWcqyVJ8/fxdPFi+VI9vH3pPlC+E9Vvffv6alDpiQaxpEqq4AWYmt28ymw2QFM157
tOWFjzs9Ynx8Hs1HlSa1TXVYnLz6KBDHqayCfL+sFS1AEPReNvBcFEW3VlqlmfuxibNVaEzyseSF
WqjoDW3Z5jv2jgu/NdUH54F10n9uDECfKlq3Zel8j8p2kTSh8pwHBCZ7lVegpVDJt6NQcUugYLVG
iTMtatWzL7S3P+aqX58zd09XdXx2BgemeTX5/Qai9iAfPUvDvWUa35wkCHZOwOAfhFYxXdGO9+0Y
+osD8q3uCuWG9KFkR/7GLCAqH8JQJ7FMDVaNxj+CFbzp60K7//glNuU7AULQC0NeQXI+4mWvTj5R
i/SE64CEsrZiZte4Oieb+nWPjjHyyn5biiq9QqakbfEAaQS80GerKyfZq45XwgmPHCw/pJ4EwZb6
XbDXotbh7JaIlor4lU+ViSmgqNd+QQ65Z8XDrULuAOkd6ooz4bDVgLFc/S/CzqvJVaTLor8oI/Dm
VV5IKpV3L0TVvbfxPoGEXz9LVM90zxcTMS+ESkKOEknmOXvvJbr+L9lp8Z1o8StjCgd2mST62fNC
Hdd9Nh8iUHCnsIJih7az/H9mXfZ/LPT5IbH64PJo0sK5rVZvF89/XUM0p7dpioXiMhE2So18pQub
fGG7fYchw8A7pMZ6bL1xw8z6d6Z76R+z0OkTVOMXye3knWUWsc8i1Y7ZKIa9JGjjMZ1A+SS3fYcb
xkVMv3voUVaGpdxw0s+08qZV4U3xNYun6R6MQrZq7ZyRqHSsL0unF+DXj1bjQQtvO387DZhXjAa6
e12M5zmb+w0GGHGMSv1pNDJrNxmNdYhnDwBZo+F/sDXyXy1lHZLS2QpRkok7EzxgOWUOzEqy7ms/
hkzV19ys21fLfWiNTr159H4umv7/1JJvmnMO4f/6aSNJYERwcHAip7RdJjr/PsQIBROtjaV5kQVq
5EYnXtr30AhpnSLBNUJDks9AZJcHlo3yQgwl4rZPK8TU7P55jh6KXyQ4tP+661+72G6qN6vlxf95
taEjthmUYL35ed3l4TBPeYt/7YlZRZCi71kbfinmanm6GNviKIx8968nLg/8vOXyAeNCC0EYWq8/
95nLJ/jnzWn88s8I3Z7+fiw3/+d3+mfvv19XB+ztkSd/O1LLM5Zb//qwtwd+PtPyyM+b9nVxTfUN
Qen93pYeCWm33ZYdQqslr3u5uTyybKbl8C83LU7ZrAGH50Z7fdBnKCjRWZgU2unuHuxNUnX9ZdAZ
+gZfmdtU1OFODn2/HpnHvg72/NecS2LG5Mskxr+GytKPfWaeKdr8pSlJ92BKnmUWf+WKoMs4U991
odmbtEdcProgJZQ6EYxfv4S9e5d2RkZMhBPt55ZEzoTpamXPl7LXtkmrR3uIAicu+PWq1/Nhl5aE
AiN1XcUhBcZaQoaKqH1SVwcqYYzVelIPI4y+dcQ6Nslx4I2UQ8cwgc8mQwEull4grY6dEZLzjbPg
aSwZRvuB10iAx5E194fZGRBEAci1SAKrdNfdaDhvnWfcOcnvJh3uhsxNL+Aij/zb5C5z2nt9MK59
5E/bLAXICA2elDVHAv7uxb7gNCAe3Uv2pBU8xiZlLkq8O07fTyv/9IoWrdVUUyAD2mSbnbVvKNyv
01s0WeVTBsXUwIuRdiVYu2VZfa6yhnzchNhzKizvs5rJRDNJWHSJJ+vik5AaQYXVtPVsv8eXQPZ4
2Rpnu4lQGlfZexYiCe2GbK3n6ndq10+G1d4UkMYj2smL36Cnpyb5OEcWB7ir943fxVDbAlGGz6Ff
h5tIofbQoBL0wy9XKZrRlLuknkMqrRrzalqfWLPWYVWTrkTGEgGaYKu6do2qvNx7kaMDTGFk1EmG
n5JjW2PgIvk/dpyAK/Yp6wUYiThPdimIWzvTOQ4oRxDl/0oaCgRuKS4067YTSpxD7apdpAvtOLnU
GYXiB1Z67Uie17noScsrB/uo4GqsrHmdtBFBvIQb0IJuzo097WELhse+ASKFOpAjLWfgt4rIY6MD
sALRjNkN3BQjc1/0htC52YhIukYPk6sWrnfXb4HWkLVoagpsMcgJVxgrRCbTejbUX+6YkRL8atnp
b6fqd5Vqh61tpY+o+luW9S5EaEqEOIy9XTP229QYvk0XYLQgpE4kj5Lr/GrI9DO91SdoCt6NupeA
4lrp42Sgfz6EggT/3H5VaUxCJh7COkYPW3fDfds4LYnww8usVU+xWUOfr/BTR219J9DuwZQn4yvp
9PHiRv5uaKyIWCqiFtPy2RxqxMsJsfVV3dK4J+peJmiqJ4VFW1oMremc/54tsh6NGjy9Ioe+pgRb
g1dl1j3c9YUkMWzUzhGxnHUr8r02gcE1NHi+JKXqXmys/MyLglGfdmXqfg8iujJg5YHXZa8TBgBW
dvV0KA0zmMKp3NqZFhSRQTCPm3OSOtGDVYWKUyvdxuEX3AW5MZls7CLl7Vity0Cb6p3nRNPd8Oym
+dUciXVhQKS1WGJ/n4ma7TzgaRTC7/rOMtZFb7Wr1O6em4H1oD7Dn3XJSgOD4a5UWR9m5pd0QKoX
Jls7XPovI5W5XZlXZ13riqM0mg9+Q2STl553MDNyJe2CMmxDXBkXaPtDeBw/ZQ/Ztq4zA3gA2rKi
J1FPZWfPqVpilQt9VfXWE2xZzOUOnsZBMxIUmQ3lSt/7M3YQdPiEkAYT98Ry6NvOC7ROHOnEdgid
98SrSExGPyd6G1xrz1JMrWt6qDRz93aSXlTjjeshcjUGyHyTVjELpQmVAJxXaKOsiubUSh9yL9kO
xtTddwTjpa11pBpIkEVmtnvHqbNNfau4AjP1MdB3KyXTiny67DOjeLniQHaOk61z+RZ3GWE6lO1a
FzdQq7J24/fybrLvq0YYR/qi3Yq4vI7YEQX3w3mQs+EB+mDRKAv/1N5UQwSIrIE+AT/LkVJYOsmX
TSNOw3UcPIP0urXrS/sp0fJ9xHhIMxfcsIUlCoJk8VSGhEeGMEnWrIsOYR7SSLE/e7LwjJ4sbWiv
z7bhnbFHu/S246M3EPU6Qd7ZdMn8ZABP4svBFTAqHaCd+cUJNuzzPnnJGDjXU9sZJEE1+5hZ9Zwl
5boeCeVUGeYZoA4K8ieNHCrobcqfrVu/kgb1uKqr+aOEyWtntNtKP9XXwnTe20bdxQydNVSZPiRl
1XXrHcZm0DGF7UHlyglAzsYQUYsAokc7LhRqojbklVst8Y+jSXZrb5pPushjCjjE+NW4tJDkyGfK
0IKZjWg2QHDdnU9LXYa1vacwce+m6ikFil1V8UUbwj99mf3Re7Lh9EEd7Hm+kZ3Uu1bSztVjjfPO
Ght6OAQfpaq/NBKogDUSwRv1M2ix8g2lBIM0P3LQ18MG1A4+BTThZCx0frtjgElq0/pF4+8wTaH+
ThIeYEcNgswQ+eKu7HBpL3ssm+VPACfRVXNidQrtmTTo29Nuz9c5ML+8aIn/nfHCqx403JC7+yiL
0udEgvu8vVU3ThfcYv1bw/V0ZxWaEYy+K66ToO0/316jBEdS5PLbSbNkU6EsvlMAuM55b4Yb8jLE
x1C02+W13Jn0fJdr+IMBBerIUqzYoyasTmlcaqvZzb9coEe/jUI/OdQk34VFD8Ij6+xM2WWEK0IQ
n6/1xadwot2yK4cevRLxOyhnh4nV25gd43luH1qLn+7Pqw2XFEbRL8MVI/mbmnbVSk8GXiyGnU6p
5SWs/Xf79r5an12G0I3fp15DpqFFCP3Qhl2ijEtGbfnT5wwIbdSd5rcCXA5IoOmfmPKcFKvm7RQO
Pu0HXX/Q+tBaLbvR+CQE0fqeOsA5ZlK2V6QYemB3koxSrU1eka68LnvaM+mBRWy89ZGntomrrFMh
uuiO9pywyo3uD+ITDTWxjzbQqChpVxpNvCe4Y2JvTJNxcKUjHqyG9sXyXayYU0Yru29V0YppZy++
9jB9A2cicW3QWskK3nteDpCeN/dcrpq33O7MLefBeGqypr2z3THdVBoNrapS62XX2oGvZVWV/Vhn
YX5wCA44lH3SPOYmraVlF5/ZLr268EvYib/2dGHd0TDOTkLkYtt4lf0a+vHTsmvUR49jeisbNKBq
yROogBxL7a41C8FUrbcAseDduh1vzRPoTvD9PurhTGBbFNcHfZTaY1gNw88bj7QW697zV33Ea9hd
4Wx6fYIDpDXWnZxIcY+1ovo1Wm9izo2vIYy1TTO02rnKK3lnUB382aEUp9a0aIAlKEuEaMPzAEH5
buIzrsPJLH/5pCa3o/5dOPALLWusLpM1mpeh0uld3d6CFufADw63KxxQT86X0HG7y9gDj2rgQ317
t2T920dpe6qr0vUvHvX3i17jAC0qJKlud0OIDYdlL6Z8IEx4r7tKCfO87KARnvQ1icfl8zjYfNYl
DVwCZi159jsbf8+MVmWg+fHzgeBwravqRrisdUhVjQspApDhp8s/a9mDOkS79ryiuTJ42qd4olmL
7Fl+dqr7+da2P97Ytbp+zVlOn6Tv1tuYEe8j5le5vEbXkq3JAYrvI4+og+I2NN0W9x9OUrErX3iW
/HsMP+zus8j0gjnXDGK98/ijnIBX3o5tSMzPCs3DIUlFwtqgmYMhKUGN2Mn0jpUEzTivIwVdWMhq
2YM9tU0Qcc3dOY5I34eohNXK68SKUgK2WfXQGSKCGjw3Ozvl9GJ6ECx7ZJHsVwmnxMPc1NbRKDRE
ypWz7g23eq10+OskOX4lKJE3RD8mp8aujEe70X6NIlNfnDzkcYPlvnoxs30tpqTh3p6gGfmZuqT9
khvklWCPlLswNsZPvTstTzTsFMYHdY2A6zmiKi3udo5XviwP1pUXU0CtnbvR9uSdqnHqLq9K5+px
RKWHNatzjnaTk7qRJdOXA+SBsfBLqhbFAAiwo59rzYtBgW/5+JoDb4Kylnkpo1Bd9TwhH+j2MYdB
fUrbzZ76zjSDpPJomN3uL2OirxFWf9RTxeykRPKNq854nV3rsHzEypxwCkaTfk5lYt7bdLl+XtHJ
UEUoN/ceEnJn0ZwxVi8v6YAlMUChvntKYnsRqNQ038netcTCcsixHBTNV29OWLRrLaDviUhR32GR
JrzOv69LXa4QRRN43SXmeSZFbr18d1XHR8o882tV2qzPdOJgUuXPH7XG1L6f5nvaHNhArTDbqro1
giS1iqfeEx8/nwp10ipMqvGqJbZ18QR9geWBLp7vssgtX4bZqY9EELDGVX32RcT88mn7ecQw2CX2
Mc6J2K5uULPEqB5/jk4HAbWN6o6xPHTv7Lgj9/52XFu9fxkpjD65+kjCsJmPP//AXJwMLvSfXtT0
O9Ms+cmoynnx2oTlKf9goQsd6QM/sT4aw+vys5vIHvs0Uogi8S81cOmO9EwFvmW0W5NruwxJ863q
HN9dn9fHNnU+hZ7Wh4LAzksVo0fUS3PYO1blXurMwe1Pshoj4cBVtX/0NUBzqWtCadFYrOoWPGPt
lgTg9/mamZ93TeX8OMnWukB932pe7e9LVrBcYr4duLD3Bum6W3N07DXBJtbGVw6YAA9gtFfTntET
nZWdV71Unn9M0hFsV9iYgRq8Q4twgBNSuhfXZFUdWT0IYwRO+mwMTyK3PiljHPLUs197A0y0YQwD
tEFp7DAbk0Ft12obD20fzDJrTnAX659NVBhQFqgn3f5pZeASMprxe+KmQnoe9INxalUT79FHFsE/
9//nfsvOy8bUi7+fqwii2UflfFqetrzAssc8tLzHcvOfOxnG/XXl2uCGrJQM1c7KqiADGkfiALg8
0VEu8LqJhHRw3srBLjlk5WvpwqEl3kwn2EbO+8qTr0n8XtDhYkJcEOXoDHXQkV0dNLdN1qM9SGoM
0VOZjYEedmMwShgXrSY2NsJtEJwt7Dzny5XadBS+LgPkAnI1W8RPE4nScxFQ6dYbrq7VOz87DFMm
g6ySMihum+VWdtIoTh1MZTxlOdFeXdwFUvtTCcEXipO6CpbN5Der2QZhQjfG2PmwReO+mLZJM7wn
JL+c3IQFAEHbndvBB7ObK/mhZzdqIczcDg9nWbc1shEpRdaGK0ewYEib4WX5clRHa/J/VwXxHECP
qjmQ1ncmeVXBSmVXusmLPtQ3t7t81tJYrbuMJ8ix5VjpmjavU9zeiQ45c7lvebTsmKI7OFQJvYBI
B3UrdgERlwBEmChENfFZywcjAwu1DGYYorgKvvGcgtxQkHuQk3QZd5sdtNXiBqswgLMhNSx6lpau
b271sugCz+u7oJ5MSMIRF96qRFkT3pLVQ9DPG6pX9s/v4+fV7VZyLG4HpEh0f50SjYiSRh4JxTh0
tAwPs97DFmKoosWCVGqma71Bo1dt0iQXsIhcSFADFIdBtg+9VfZ7LaaRmva52hude3bEBAIsgduy
ogtNQ6T2xW5ux9fESnYA5b1DFfl+wGLRknYSxFraBhj+WqIm4HWoIXHWtqd0iIf09uoaI6ieGhO5
ZaYTCEUeftf9Tl2wIl7fZrTXzDtrKOt9WznXfIblZKjxdbidkdrtjOxE8/etlh4EJX6A7zsZgwKS
mYP3oTVf58R3LmF+drzevRdVE59mg2DVMq09YpltuLXjgB2r861d2wjW6altbVM8QBvC6Pt96JIX
2jsg8ELDWRtDNu1tnaAmc9D7O5HM6TGah1dp9/NJpmZ+KjurfpwnGIXJFDlowCpzl5oCSkwfQ9VA
9LMLcesGQ6+bQajkijRk5hYqZGnMpQEQOwHpqAnKq9fboDMpEEfEqGs1ADNteo4Azd5nlQ8nI8+r
ra3l8yOE8mbF+9RB21OzzVCrBjqUVuorDcEgo64f6iI3gtjysbvX7s6ZQ4YT145ZDjVVvgdQekpZ
IgfLplDmvd9pOstZ4+zdBrCF7v3PJhPAGsbKb/k64leUJS+kAMs1EzAi/6v+1YnFtssUzQYKIq4G
6F0TnPLu8Gl7mb4D6nofm0YTuJ3NEtxLD7HJQge9n0O6vA2/fQTnGwyG3u6BX5wLORnBP5vKQSMw
IwckgK76DgkpXKGUKtex4/18/rHjDCDu1Fz1NWjIOkn7YNlQciK6wX31qwH3GCdoIGV6xVeP7NdQ
EkgYd5X/c2vwU3QYrv06C07AXCmwQ5HOaZjcNsZkIjxz1XuU0ROnWnNf6Pj+OyuqN3kfppSDuzgv
fn7nLlxaRkOBpSewBSa6aNaOo5dNJ7tQ5yytfKKuQyZHJBYFTe73P5vlT5SsGOD92yMa5XOnGqvj
ePsmy6Ywhb0JS3Adyo7DgHiDMKijAQQ3gFDkxoCUSmRU1aA9IxcfgzjkIywb4qf/vhX+zy1eDFlU
Qy8/S+UYSEcfg+UW8bX//nN5QIN1UaQOPLPGqYJlY/oJ15WmeIlQmu1i3W+DZYOLCrYcM7afP5f7
vEzQWY8jWNoNUY0hKWZMwqGtxp5brxgOXnpilmmBwj7zbk/NDIaS2MRFYBeNwuLr4ljAeOmSoXPS
fS9HolhExYauG6VRj7Hd0EbK0LRAjd08Vq/WMFOosbSHUBIlWaDqOo16TlrBxHgR3XqwQkrkDu2t
UcqxWjYOs3VUYQl8rdsh6YvMp4iPbUrdfhXLN8lazqGQ5bomDqXp9TuVZF9aD37dxunUTPp46G/j
1DJs9TcteUXNkEZIeE95DcPmbOZIs0cVIJVWAUKXkG4AKsZq9rUgTYvomEF1YInEoF24nGpGqRV/
/+1DJ4rCPj8aYwpImara2ipMQDt+HfRtuc1NMr6oFfBj71HWrojCK6Eb9s85CswANWYVLMPBcus/
7oscfog+VkZp8LvoZeVva9QGl3Qu0i1hwvE6q7LyTK8QE6vuVWCzPG81a5Hau4Um6e6yGDOIIM3K
rNlpKvWuijSOnmXuFz2YYlP4FoidjHyRIgzH49iIc0NP+tKrBBJeG3G/GR0QjmZnExUPhOxul6i4
+fQLPH+0WJ8Lu1UnbzDzTfYU2756LLsZPyIag8oUQ5D6NASJHpi5Gvka6k4ddnECpxl7COQaKcpN
SJ4aBULfabadMdKmyYeYWqxhn3W72hdQPu7JAS88Zu+F3MRFREkZ2ourXPsOxcv4YFDh3Sqv0RCF
juMDyVEso3QtPMQgy41ZlPdkGFEldsz70Guwv/i0bsCHkz4q6nfdt2AyNLfROlXG2s4GsHXoxFb6
ZFY7x8izs1tHM90Zz9gMReQ/50P6G4d2fVn+ohbPFLBiUIEAn4Eeta03VVpIuF39s7eEs8W7hvrC
KJI3ZTXb5X63BnCtDAzNjgmQvi3afVWl9qM/Vh/tFBkbPzOpKTXSORgTAhjMus+1Zrdv5OnqxzqB
b9RHZfdW6bO9URFG3OVRjwD+xobSaJJQjNkvAsOV6zFW44prs0tG9JvrhAHTef+7sXT+H+a8zYoq
22uaJAiJJL9iVI/yLnPS7rpszK5OEE8o/5g2GUqJutK/pGgRDxT2c9SHPQsDJh4dVul7EPPUf/3X
Rgrv1Zy6BDB1dqGR0m9FFRP2ebs1JeAA4wSndmuVnDq2zIIus6aHOG+xT9oOAL95Anw1DZJD3TVr
lae4u1McnXo9h4E7MwIRc9getdg2Dl2Z/ynaHmBwWdev/pDR20g6im3WLDaGiejM86xhx7xBQpXM
ku8hevKz4RDVpvaqvCTocLmuUydqnl1D5cdSDe0aBRf1ZO2u64TNh0BhnOqOQiPX4Tn2kZbHOREV
TpaHqzzNuBT6khBUSC8nCALhHzOTIA87ZOxbveuPqI3r15YGR0+21dWaU0Rfyrxz/PKRzpTxnMSm
fIZznrtAZZNJpsdW9d215Fs47lQcpCnL83KmY3Y1T0m5c2G5yYnn8F/jUlc+5mXeX0yjvSx/6S6i
PaE1dG5ciLLY2tZmOMfXg0BD/uaqHEd8VXyPPnW2cEijuyFXH42qpzNtUWrftukeXc82HuzbBtT7
2U6po0NGz1ixuIx/DT8yP80l+T+YX5FWrPSWlJkkJK3aRKl/HGK6baGZbcIKsUg50dAGgOLwdqX5
blCsJKNNW7u1Hn97NxR72K7oa/cf6K4c/DJEo4V+VD0TBXFvO433Gd1KCZQq6zMNon7tFr6zq+F8
0PqYpl9e7my9OZ4/fH9AEZUDF4w8s9/UWgXbyZrkkywaRtBmTn6pKNl4WPD+iLTBXySGMdozPfMC
DORbBrKYlKEw2hWEFARjr/kPPSEAs63edD8yXxpbS2ggciEwYs24gUP+/nN5lA4nTVKbqWLVhc2T
oxic1WS9W2Y375sQn395+7Np1fvQ6ijujPGvztbmu4GA5Wjw8+uEGODkpTBSTYsKsO0U2ZWqZbF2
2oheKZEb6a28S0CpX9C+R+IRP0M/cvd0SaZDhFHtcdZxWrVp1azICRghH9p2ZP2lyeG7opn8Vpb4
mhHvFNccR80q8UuxKlBA74spS2k2tDu0iemLlagPLatIhSDq48vovIfGM5o/o4MDNbtFBM/VgeLP
DbqV4fGqbYblKqdEilV/BVSoI//DcZ5DEv+35DdHe+HO8ONcAbwYF9k1yfWPPMELZc2dvFizu9Gd
tH6tGdmL1HoZHGd8KjjnS9OS10RE5VpMHrTREGPzbGMQa7UMCnTXy2CyHPtUk75TNfmz3phym5rz
Z25Usbki9RxjskweO9Hpm7YfxCGa6wF0kvOetRb4koYTo6VVvG7cOVxPkvrW5Ncs0eBDvM0VeZ0W
eN7OdN5NOvzYXVSj6Vez6fZ5RFR3Y4U9BdP4YFJKOlBmghHqjNahHErtdn2ttkJi7ooN6jJmmHdX
usIsGAdDra0slNuqNNyndiJwqqtKJ8gzEgstu3IDmfXRkerRvDdz+5JmWvwRRzDd5lx8x7qgR5cq
1q7RBAiNEflXp35bCijVajTriymsal22g37Xpf0riY3hyqsK+5z23Wfb6i2Go7oOwlt90/Fa+8v7
UFUNEkva+vOog3T1ZaE/llw8V4ymOTPf0nyZZ/crrfWNiPGjOY5jbMlVj4664UB2S9N0D6JiWHtV
I48DwaSrtPVZnUkv39MW4SKmRTjzlbz59Ct3T/erItDZnzHwiEuKSJsU86F+rFuz3XmyMtZ//wel
kW/MyHh2ig5nrE/8a5ekO9TIYm+PcX708Msw6TGfcE6ZRy3L61Md0sfVdcIqBls9xrMSd7jB98tf
tkNWBdeU7tKVhJU7c3kjbuYbGwDJ7wwSZWvrcN3472+jjqSzvHO/RiSxxNAxFVu7ZdzcSUkjo2nm
l04hvNC9xPrwh5cyTqezM3oTgspOXMh3KU74bW5SIu3UFfN/b9pq74r+D52M+zENERYKk6lFMquT
qKZzjonhJRG4RqGQxKu4TP3rlPX+lbNyQvytV90KzdYfZefaOsWkc6BNlT7lxbFtOy9oJ8cNIk08
dWbEr7DrqJA6xnxXldmltFmKdaqMCcSX8Q4i1rwzYlIVlsU0oTryFObGcRw7/ynXBQKYJLnvC2QP
yvG7O4Yot/Lu8pFlVX37huifwIqHTLCacZuOL4U29ReKF95dJzEvi2YAlxvH+8Inq1OFen2kaVxv
5qariFPjudJu/ICXe8m08S1hUfVKHKK5IsGb6Oym/rh1Hr+SuCk3Vjo626mbmKEVNBD4NvnFqsdh
JakvEM03gbyty19UeK+S3OaHMYPOllEe29Rdqu37W5KUPUJRl04XEJTfvRKnFSRRAQHpdpoMXVmt
DLLnCSS0v7W6cG5L+PEBiX1xspjar8NYTwiM60hLoMCbmeFLZEJdy9Gx/gpvM0qhDkRNGoSog1zz
HjDawDwchuHb48Li9H68pV6UIw/Sk3syBenfh2IDYal/EWG6Lboq4VIXUlGaq2htMv5hbs3Ss92Z
T5ZLl8VJxHw1RJJvRkTYh8hX4S6n90ELv/sqRppAfVv8RY2GrprukvPvMVsyHMIlvBoYppVWB9sb
AOuZDNizY+cnqwD4QISFexRaXh06T8eVNvbIxWa4c6vEUCaGamtTu1X+ZpcaJRbq9aXEoUgx1//W
uFhocVQ81W56bd0OmgsBjtfEMOW+duPhNFUJ1D09cvZ6RT/V6OllOcNHUTURzdsiPylX33e+5BqW
RO925I584BDVt8DeVneXJDW3OY5Aj0jrobw3Urtf8xHoP+kshfjafCjzJZJQrbIyeqjTTMe7NOZb
Clj6Y9Gk2iMncKtwz9IZtSwWflZ7XqTiRQnWTyQdrPZ50BlX4nAfY5rbc/1AFtUb7clsZHuqE67y
hM4dIwT4e2Yc4Qp/E2bOMseexSOn1lPtibXynXDQZGE3fFFtfmlwOB2Zm5Sb0jIo86WwO5hmcXWD
tS2b9J58xeakZRDIYyO7AzIC6nyy4guVr4JMES0+Z3m+twrZnfQkPOpaIe4JOsHxNnAq51TDoA3T
oyz7Vxntkjwp7qRn5neimfWjtOP75a4i05HTFsbaqPPpDucsqXSa+zxoUkde6uOha52HpHkjvF9R
OnlME6JLhNMY+4FEom1tZVuvok7i6gcZV5ww9UxOAj7GSDDVKey9Qbvi03To+BJk/Wk7ffOY1oz2
XVE43xqwZLOKoqdsco21KbHRRMln2g/+rrHJiZeRVG8SXVJakq9UFFZ+FMLqnshe3OS0Pw6EHIHS
qOyI0l9BOK4Vlk8cDYpS+I9OKGFW0fQt+9ty1/xUEejyVIXhYZx9FSRJdp4G5jlV67lr5jLtl0RW
PGhZicTONU59rGaMHxyJdOrVG8YTmMroKWgwueqNOQtCyrB97C1zY9RR9sAaAnho2fpbp3Lag00B
41Y7iC7LJlEmr1vqw8aP5Lq1pPu8bDJKuxhNYWsW6m0sEEM1aZTuE5NEj8jxseAIDch6n1+6kMux
VaKA0RUJx7mMtSALR2NTFLCvqFTdSzN8F7Y4sBYfmFoxFKQ9y1ev9/K78tOYGO7SnvBiMj0Ie6Gd
gyAlF8i2BijchQ8mmrbPs5xp1PisBIZGYJ209DtM8LgzhcVaPSme4ZFUJ41qbRoh3ZYsaPxMTEHS
d+Paq9v6ZIiMhUqkoSEfLfMoEe2VUtcvU8cys8rdhrmJSPeIbG1+k6zbFGi03rHkJR38c+SomCVl
hcisoOEsELW4LtpsWTdFQNzF4HecaNlgBlaWMLv26FFRxPQfPZIs/Dz67EzXf+0rtw5ypiNoRKvw
dVZ2uXtlkV/ibsnLKwKT7eAa4zne61oVXaO4yV7sONkMujZeGuPWDSw6/dpGlntsvPJdb2P9io7l
hOGuIRbMKV/cUg9K1aQ0ZJpom0wKwK6XJt8K/EO6Hz0jJHJ/Gp9vkDyjzX7Tx5IXYUfdAytgaC7h
jSkcihvysaow+6TNxR1pvGrdaKLN6mlBaNJdl52bHLKKoEgGj/wgpd8ywWDjdBnFMVOdcAYVZztr
0wNzIFTRSlE+q26A+lGDZi3lNSqt4gtPt4n4C0FKGz3VcFnXQ59VH2Ud0cBx7T8mbXan9AENmzaz
eNvfN6WXBoVd6RfKVNqloNVyQY4ng7EVZ1k225Ky1Ic7/Bd357UbN5dt3SdigzncVg4qBSvY8g0h
J+ac+fRnLMr/J1ndfxvn9gACUVksFsPea805JsLaqg2jcxH4n1tqwgc6eJT7mL5Tc76NamxMlZE9
+K3e3RmKu4LIQ5eecWimEgDSKaS5pAo9405TEbfRNT3iTaVkhIv/SXWNaBdNCuX/xNKfgPxwiiOg
7H7INEr1bvMjmtNHp0Sm03fRzPS1KXc0tc0ddb1a0/2rRuvde0BNlzDJthStSNstKJJN9QRhkjMd
ZDGf0ZsaGDv4nsbN2KsBc4Lms90U5s3yUBg2roDlyoNVFtQMuWqmkepvuawm67YcqGois7yadOu7
SUlrXXTK56yaxxNm1OE2MoPxVrMIsvKwANK56RAR0U2OLRfd/6imT8z4rrEqkckedcmBfgwoJISX
B7rvBpWPwL6K9erGQQLRunpwGbBrfWqpZ+BoVPBAt7u5scwd1rR4ZyiGc7E7cnprvfxkWxxMOURc
XTEtSlspTZGJ4mROUfXgaqG3x9uob5S0eNTnlINvzm4rnClboBCcY13t0Y4iSBtBwoBBK9AyTOWB
rhhixDoC8evPwSU1vd+LCN7jKcnnDLR+Xr5kmWKflwV8N8QQ+AIpuXjpBjk2ZYSiukfsr905XZEc
1ChNV2WQAuGomYcigIgYtY+ueSdJ1Hbd3sWyqATUYaJAckjLaemqbjTtjLU7edZypI3TpPVbe5q1
U8tohVK3EaPiVGI0N12wMqDMHOhFa9vUrax1PZb6TVQb8Ahsrz30CmVD6ObDvplGZ1tTScXAk7un
fAjdHamV950Ny5CStnv2gjDeNPFcbRW7yFZz0hRXkZLP9038YMp5N9Aid99nQ/2ANISJfNPqa6Vt
fmQ2MhMSeeZNiZX/ZKWINWy3yWBo4u4vRQWTv4CMCC5Tv4hBp+5miDgwffXRgAZx8ROkV0mlK0dF
Cz5NMzE9RB/bD1PL8R5hFHudV/chCWt0pKlRo4Fr669e1c/Po80c1PKNeLfcRSByZZOSrsCxTFdq
kYcnElrNm9KYKuSlsymhlF8MHOm3w/BjGLTudm4CrAwFaqCOEuyFueQu0ZwCO9WUMjv1qo2LuoSM
Iv9zbI79LhlU9ahH3S0HGp18Xe03fode1K59Z6/JrhoC5qenM5+Gvmq2fi8N7Mg3z+OyGK+p+lSn
ltYqpCnkPAf0tic70dXrbIjaTT3kT5k+VGuExsazXc2HbDbsu8rGOFAQqlUY9g8zCNAVd/H4aXCq
K0YH3mGIVOS2RRI/0g70riORk7tGfbJqxtau6Zmfct9DqU1NLzHCU0Y5qo59CIUxWkij7Pb5NNLj
1/MfURUw5Yma6zQezBX7RX/UKKicnK5fGabufUI3Ha+1JDQPy13EXv3GwZp7O7va1QjP8aroa2Od
EEdwNhT1gpq52FIptdckA6qXQu3VSzronNFjLomaETT3Y/ecKXr0SXea5r5giKwE+nNuq+pjZLMp
wNb8vrU8pvQutKoM9lqrIJ/EdHVvpN6FMkr/PE+UuMh1Rdik1et8rD3SWwtOGRoaJMyoHS3EYPpK
YZS0+nq8j6pmoIyeYACwESx3Q1bfWI0OYSidjfXc9Naj6SLWBH7XfuEr0RiL4uKla93HOgjuIg71
fWjN1BfV9rabsZ/QZmHa3vr2vLbC0f0mLlk9dlBoh0F6TFU0T2qOeIdqnP9AjgVi5tA+OWE6Xhsq
ZrMwasQ5UKRHTLb1SVfB8ya71DCHqzjt843bdv5La5Fp3pX2lz62nF3R2j8GOBtbrUtRvugIsKpU
VT5RQi7X6pwnzwgXPwc0J8/5zEcMzMaPdos8ofCU4I7zJ3L7BBtfityIGiWtgrQaw/tloUxk/ASz
55z0Ias2s+PNm6F0oqtlEXU0OKrQeFkquCE6S00JAoLUup86p8hjFdwSI64dEmXsyGYdJ/rpRKrD
eMFqrCjbgk4b8moNF2RUxajZtWyPEougJ58Ao6aXiHeEO0zwTArbrdPuVcK5tqGpACai93WwKPsC
+qaNV4UeUyA6kwf3Gx40766lwLVuUjfb0w5otpzSjHVBOuJZM84E6YQ3lTno/7dBCWLshRzwT9z3
v5ESrn/2Lz9e3lMSfr/lHSYBDDfmcs2ECqR6WJn/wSSACHrHRWBcs7DnyF1YrL3Nby6C9S9VtWwe
hcWDrg1Gz/+Ci6BZS9Dhe2eijWvZsXVYbAawInLJ/3Qmhi2naShPxiWkbx/3NUjcGlBRQBceqjRC
sQjNxjrOyH8OX7pu5lqahNZVXYlPQK8f/aIiXsoKxp2t+PucifQWmVOp1AX0Hw0hfF1xFSKnYaVo
44sW9nQ3h2YLiEBbDxzOs9oUx16ZD2mn5TiCnMc686etF/vwubT81m8Ka69RuIKldunh1OiF5Wzm
mv5gPtNcWqnzqTFCZFFxew/Iv7qqLfPBNciwqzof70qNE0cderC5en9UW2ZTGurkHeKHhplx/WAZ
3VOdqsVnwxt2Rj5ee67fHL1uqCkPDuNaVeLi5JrVTehQJp2sOt1agfbdUbxg6/vYZ6LB0bi0madU
hVChAEQGCD9sPL1zz53NiEWN0zsGLas2yepNrqufOwd9ozafPYvcKj8on4uiuY3U6TKXIdCVvtJW
ej4ga0fuhkVL9OvzXTI8Wz6SbXaJZlvNA2W+WfvkBfhMlnfYQUvT2gYlprs5MWpWRzEFicPaaSiA
tqOdrusYKY2f3FozYIuWCc7WYJQc7TXkJztokmzs8lfXaae6ULs1zBOilGknzWgZ8Xf+sBX8DI3r
r1Pa/+chQYOMvg3v2jw11s2g0tXKaUdUiHErLpAbott/IQZ7HhEEHBRAiUEcORuPZLCoGx2UPFG4
wQ8SrtB4kE7gmzt8TTiFcvqxjpNQ+S36dTjo5jqlEIy/rnVWZrvLm2Srty6khC5jouygrjFaWgHx
TEunVxCX1vQVjalG+1Z7Fzud1JXiJJSKAg8lY3/ybwNRJKdJTywh26ZgiPjQ+psy1SRtJ4PdMPQc
B+7U4aTJQTMTSZfelpWK7aJor5x7V08ChmzSd+l+gX/1L5VWfMsjE0iOmvcEVXIhTd1wOJHB+Tkw
G+JhmQuzefzzTL4lhc6J4kDAnKXvjWsD+cCQBZSUjGpTzIPxOSndXRQ4h6i2EpqGUkf0DMKtY4bu
vjlvNMAf2F+CR88GH+ZVBrttqzIBzdRrPRybfdjo2dbXxv5S8yvCOPa4VOpkWKDS3dgVDC/VSI/2
QIvMb2r3lrU+0GnnmB9SC7t1gAE1yT+T+NhcuQXp7Y3xQPOre666BUf2qHL13RR9apFsOjYbqtO0
bYJzrSnlcQprZzdEPgYibZifmELUKyuolRfFQBo/MIZIVQSnpcY5xEUbrynKMQEBcc30Z9j7DGp3
EKc/60gtLpnukjS6OAOc2Nqnfmhcu5l7FZp6dpDTVU5EqFFvg2BWntVUu7Sq2/2surK4clT/anYL
RqFxaq1CdPFnhAP1ekJTvVGVtrhAa1H32GafdatEyFVF43YYG/TiTVKdCC0zCLSwzc1MY/RG6qho
Hai1RaWZXgyC9mgqM85E4thvLAZXW6tp9E3YF922skN949fgyJUeTq4Kq3lf90z442wI1o7vP7Wt
GT90WbFGk8dYD6ntGn4vbUZVIeCnmdFg4XQw2BJYQjDCkqhaxNlVmFr26yKNYyr2/rGhHlvl/OSK
rdFnHZjue8b4Ew2edQ8exEQERGIVg7xzl48by2rRTKr2V4I6TJyn2ZlzP0Y606czqXnKZtE0LgtD
1I3khgwIleTmcn+5lRs2aiBfhI+vz08A39le3F+ef7v7+srlQaf2+KTlqXc3l6dG2vq7ZtQQYPAR
y0uWxz98YmeggTMS/ZGGo4uSiST44uTNzLdWYYnG6fWmUnBzub/cWl60LN7ekzjsEavlaZfAYZq1
/3zc23veHlvevTxBLjqxup1FI9BJcXktD/7nNVCW9Vpe8Prvlk95d/P1bct/eb1pePGZwz2lzsw3
+PjRy/3lM/7jd339iA/fc3nPWJPMMzrw9t8+9+11Td3fTxaao3ffYnnb6xdcXvj2r9+2yceXLy98
9+2W97xb07f/+PrOdx+/fKgTNO38bg3Lstc3VoPDuNYVtvTy/mVhglVXUYz884Mv/2V56m1FS888
lqlV7zkFPgdWr7++4fVVIy7uxO9XWYsAwU7aHEOm7tNELXKN+FYkb24YdTsUD3eZohUnZ0KPGQOg
mddj7rK7LI++PdXWegr3Uzl9eHy5a8mbl094e/b1UxrQRSlu2n8+0Q+rVVwiXhzxbJ0HdRuLOhcP
PMrn5aZSTcQ5LfeniMlVCKxh8+7B3E/6Y1J8fn3J8sTyPj+ctN2oDjd+EnmcByjgn4LMg9Sd461Q
c3TKqevhFENUjb2uOi23atMtTyDMG8RZabzRM+Ti83Xk+SO0Jo735RAtl1NBCWmg1XWOyOJMohKX
q4TfjDFwfsT3sW6a/qfT/ORMbqK/nr6mwBMQFjtGfpplMRX97wVlGlRv/+Hu2+uWt/FroKTtsZk6
TncYx/KMKMQ5miWFZ3X8locYLOl3ZkxAZzSWYNMJl7XvC5/LfGQ3Ygjl3GGLuB26eXFa7lZjuzZt
MNPTsDcY4pzctLNPkL3sk+cgufZHcA9dECAzlEUjC7ofAbr1rA9A1RFJM3U9LxYxqNxa7pbtrO17
tzgqox2el8VQIFMMJq7mRa8pxYorcH5uUhv8gvykZurm4F1ZODOgo8F3Dv0041T4Z9FFyq9SswZE
FSWkac83or092rf10ETnifwHBGaYdUd8GnZKxyxFC6BYc36krsc0LxchaWdTt+lnBputEdcb7IbG
iUq7cVICpcbZEasEyqMDjms9YwStEenRV89aCRqMEQmXM7YbRZVMM6djWIapvjUS9IJ21frrIbT9
o2psSWHUTp4SarhPzo45lIyNXYZ+i5pZFI7LLRwmm9qgbhzK46PeM6OmLA8zi30qCzqdK5by+5Zn
hwyyCuvSl0b/+huwZ1ftIeiqdM0AYFov238R5w4tmhAICbQ6i5Pq4K9wFpWmnxoHegYDsRj/T2X5
qrceRHD5qrWcc4YGDPM60Ybq8mNYlQ8uENUs4IQIHUYrOncvG7N3i2AK3WltZOb1oOTaDo+Ix5aX
Hdqa3Gheq/pEZkmICV32vbcdcLn14bEJ088mHJFZunI29KgkMWbcNYwCidzq8Yjo8pXe3bedMEJa
H2KmjuTk8kE6uuhHl6/slUissnmgAyH71PL1lh0umzGVku0ov4M84/pHMySZZZHzL194ufW2WB5r
E0XfDq7xxf9Hj878MUewq4MWeBOpA9ruV33bVNRu2XuWXWi59bZYtsFyl6sJw9WYcqLIlhftcvCn
lHm5S5XseQiCFNukettGg0V+p8WZ6/WmYWKv6V0LxWVEIVGvFXboZa+WxYe7BUGCKFr9fYszl5PZ
8H4xiUh+eSzQ3YqgmOrkDhLBmAz6Txw49TYXLe+yoF9QIlEQeVRV+QfTpCEK5Ammmrl980R88Em8
3W3T/NTotXb0LdPed5aNPlES3WeEINPg1Ge7s/XVWMblJh4Q2yGTFOEs17zlC5kc0jRt4JiqIAny
ReeuBchkdAVKRqrV44l2wC42a7qd+o3rO+ZG7x37FE2mvponHRJOqNJ9N+KrIIofBmxHiF3KFKwY
WIjlC3TgKmaAJpzQXd0+LPvD66GgILTNe6yHc9NuhioIzp0zrgj/Vg7L3tEaWbIjTfQhcTn1v/7S
cuttZ3Ao25/M+3zMMeD5gboZZW5kpi+oJ42TV+fW2ZEFDcmdUrXJ2iqa+kQyHVc1b4hOQMNzMbnY
YneJ1HDXh91TJ0aYQCwxFc2sVdWH+GR0zbqKxDozi4mmFTuN05R3VaLUazRnCse5mG7EfjOJEacW
Sw6xwin8lQJoygxqOlSjA2IEAmf0jgmBBOnJyaIVj4/pq9jDlvuaX4iWmkutJ+agXGxCpuZWAmBq
TqoMsEe5qkreyjbtlCcDIXqO4yjNkL87uCfduOZYwpU02HuDaS/dbvl0s+DhNPFd4M/832Gmblep
Vxk+p0AMTxnOJ61tGenYxSYTU1Qt1/lGzFOhWKYivFPl4qJaHlueRY8Av6VpH0IyolfzHDz6YsSK
xZLVmN9mk4av3gTamdK4I+atUTxqeMEeLTF2BVnur2Caxis1maklyorRS2z2XaJfFV4hapBhq0IJ
WCm/QnGPQZP4ojUBhB6MZb44zHrXDgFHCB2LM+WyyBdLWqP+NMWj5tbAvhr13kVkeagJysbCgWhK
IrNZYPpqEYliirPF/ebgghM3XByG3TrnhLLNxSv3+gKO3mOCj078dG1M2kKv+ptevHaquO6W7xaK
E08dwbjRXGDzyaLPchYUWbCUcJqZ5s+0aZ8CcfeRNQPpxIHai7X5qSXke0uIar42nGi6xG3uEpTk
EDTM1WHZOhksB37LSBdxTYHYYdCyE5PN7LTccher49uDnjyjNBNgARUBlbxYl1PvcuttsbzMfnvv
cn/5VBAd4b6keba8+N3rlpuqjtfHsu1fr+9dHsvi4RjlKplM1vdEzSDmpGm1GYo2QIxtKrg24/s8
EzT1rCWfoLbT9ho+IfITOlWu43GUEpoywag2mlWgjitr8r4FQ/Y0lxNaQeEqd2MPYGnuFXa5ysaF
V34Oupz8XbEfUacH94iJLA8gaRo91CXMBUOW1t/9kRjYofS+FpmPE2CipuT3lbM2m25YUUhFyqPi
qx3EYTtjtdXi/SjO20as3624cR3x5fri0M3Fq+tg2p3FvauLj5cSUwdfAm8vLP7l+UFcv9hv0hMu
B/8eK9WjLd5gU1zCkfiFK3EO5+IhlpLLS4itOBd/cSBOY+zP1rEV9/HyZKMi6cCX3IhDuROvciyu
5Rr78vKpbDV29QhvsycuZzgtDLPk37VYoEPxQg/iirbEH52JU1oVzzQsJYxr3vxciZ86F2c1Mon5
acBsvXyJafFfNzixS/FkM/vhgGC8fuvaOLYb8W774uJ2xM/dibN7WduZmsIsru9M/N+OOME18YRb
mMOXterELx7Suz4P4iG3xE3+unXEYR6J17wX13ku/vPlIyeahv1o6U+TuNQL8asn4lzPsLAv7wwL
GqVA3I1Tszjdsbwvj6vigs/ED6+LM34Wj7wpW0bDNu+Kf57KYHFEh5ntNHHXY/5YvjtR1iYwNRz4
vXjxI0z5ywcOpZWR6IRjPxTvPilW4esPaGHs18Xhjyo83Tbi+tdEH7usv9qcPSEDzMIISIQWoAs3
YAYgsHzqvDAFFuu3cAaW3W55owmEgGq0/skULkEohIJl9XOEe3AUi6cI5bEmPIOpgmwQCuMgFtoB
ITL5d+K2T6aQEEZhIjBRDuAnIBIIhJiwvAIbyNGylfiLEiGLNIWwgLY9ucO4QOKL8Bei0dz7QmTo
hM0QCqUhlOqohqSQGEiuWfKfMqAOo9AdGG3pWzI6XFyjsB8moUAsn2MBhoiFEJFihNoqDtQIFE/h
bS0kieUVAXCJQCgTjfAmkhLyBBMD7YYycYavkv9SA6hohFQRLMwKoVc4wrFQhWixfAZeI6bt0C5m
4V6MQsDIhYWRChVjeUVH07sXYgYsR2MTC0UjE56GJWSN5b+MnAOEuZEKniMXDkcjRA6ngc2xfITX
H2yhdiwvUIXk4QjToxW6B5cI//VVDjBOIYD0HSwQT6ggifBBZhtSyCDMEPLAZAN3whIZhSpCU7K4
pEIaSWqYI9Q1X9dHaCSdcEl8IZREwiqphFqSKeflEzThmcDWaq9LYZx0QjvxF+6J+Xl5AYKFaY0K
CTaKUFLIREEcEUBOKYSh0gNToXRf/2BITilygLTiBDBXVKGvZMJhmYXI0gubpQHSQsyv+YJeRyFD
gs+o2D/POesICw2+i9IGn14/DfRLuTBghAZDNytBBQghhp3JW0NQ9l9cfqzlpYkQZTJhy1hCmSmE
N2MIeaYQBs3ykhwsTS58GlNINRLqfK1r0GsS9K1bXYg2Kmib5aUcPQ+dUG8orSS7lkPiVAkTB8ur
ycgHTg4ZZytTvrEhDB1baDqacHUYPCn7WVg7jlB3cuHvIL7aqB5EnljYPMEmXUg9wuxpF3qPcHxM
gD7L5rFB/ADciZ5Mof6Mwv/RhQQ0ChNIFzrQjGxONuQs3KBOCEKjsIQQICdblMHnUThD6BAISpCX
TUCISImcviqCskPggaZCWEVjB7Wo89FuzICMlu/igTZShXHkCO1oFu5RIgQkzYGFFFG2+a71l2UD
Vczk6EHP9R3YhoQMYmhKrXCVIiEsLS/xgS65tKu++sJhcoXI5OiwmXwTSpOFzu2LJuAm2YZU6tBY
w3Rqhe7kCOcJe0FxRCrm3tlCgQpL2FIdYChdCFEIW/3NINSo3IIfZQlJikFk+y1z7yZhTI1Cm+qF
O2UIgaoUFhXon+5zDZ5q+awQYJWCCvKB/gJOgBGaFWIBhd0WMSBrbX3vgV6NQr/yhIM1CxErFjYW
MmmVKiLrsyyWu0AolWtXuFqanJqWt8n7l1cYwWvE1f9V9j9iZBcY7f+/pX1VdFETveR/dLV/v+t3
V9t1/+VqZN2QSo/Z2bZsUr1+d7U981+CpecPxr/GM7TPfze5DeNfKhly8GHoKwH39uBl/25y63wg
4Q9EBtCXVoFp/6/g/4QJ/Enf1TQNbQ0+SqIiqTlaHwHi0VQPXRFp9TG3eoCRYePt3Xp6qOZkl1CV
WZMro2ypgnr7CcmPNZKsTEWkXFf9Rg2rGeGgvpucUANlA55QA5OZV5ex7ay72s8etTiVpibsTpiD
Wy9tm03buu7eL/GUwZ04ZhoTRrOlH12gXdLr59Sssl1T6z2GSUh06PK7df3ZvQHCmewd2knIo1vg
eF9SO5p3eWyQ1dJpx7hXvDXAiAE/nHOFBZlrMiItt8watJKdu3E7dU+CIhDUmpWoshcGOd3BNlGh
VU3LHJzvShfVW/eUdlempkui1cqvape2D5aT1unVY4dGLA2jYOt0xiotGbDHxEJSa05foAFEazrv
FKinjBEJKfLTWI1nDYUR5fjSc4ebemoOKgEL69HDgR/1AyLG8UfjPodaXVLDAq5hxjZmvUI3dkmB
RSIDMrQeUDZtAgp/nmnXu0xjspVHUHADBfJ8Z/tbN3CQbLnm1ymxjL8FG/37DmKaNqkQ7CXsc8ZH
EUQ8MZdE3YkBxfAe0L7362WRuk2OXUva4BMN6DntbtSOlTIBVc4RBNZlY747um5flRfvoyo+JFWw
r1KCRWdikj3oOpr6IWNJVzQ48iBtj4MC5D4q82dDW5v1oVC6WzwGj4qX/4wgnf73/6p9yJGQf+sY
uobUxLU8DdfbnzKQuUOr0TBLPTZKBFQMjjw7NurONeCtbYuqYz8pFCTiYWb2UlcUIhuyhfwBtCjH
95Fc+7/h7T8gs5c1ohitajYHLHqXD5Edsao3Q5Y3KfVHNgSQY1KIvJYYiaHdjwj7VkoHp9M28XZC
KzwPOW4lJU0Yvc5kShi2vg4G72c/lt7atqnAe1AAlo/CRLMdDR02px/f//fNKGqg95zvZaUtU+I4
NddEDvrh1ws4AqI8i1lpqsS7qJkObexOXPkVzD6xrW2YFkQbY6iebY0CEOJBIMe+aq9Mj3p3rf+o
7CnfG16LhouESDsD4xJVj6lvbImHJpYq3Pg6vYO0ir+1RYlumrBY5qCSKKZM37yuIZ5BNoQe/WAS
gK6P9L2VFeqfqFm22y71Hv7yjWXHeKcfkm/skcBLziGxRSYRVn/uOBA+sdMmanTM2+EISMVc1VWU
7YPhMXRn/crw3K2XowhSdTOmCTCra0Uh6RLcebQqByfYlaCQ8UFlO8euwpVaW7uoMzbRqA/oQr2H
HrH1OvavgZQi7S05CXhlV27y1H/xyA1fEUaRnEAiqzsmuC9VMc7Yg0ilLcgswLa/jgJza/b+346X
DxkhfG0LCRawfEHCOFz1/vzaqdZgve6M+NjW3kOBWohNPt/UfvpNwfW+r37lmNRzXVO2YzM1GMOs
egvVtgmwlADX24z2uUVLu86QbP2F578ETfz5k1gq6yfyMMzrpv4he47wKhCOtR0fq+mg1okDnK/4
UrgEW1WN/VAqDioXxUIKz9lc77Gb2iVl3MBuVkYK/Wtg+tbKYd7pXxsn/GbOE2PXwL5jt2w2XV8h
rUVRudbm+pdlqu4q1x9mbzpZ+dl1rdsq0OqDAqoBpDIMCTLwbpu4NzcK88BSKzPgbdHXyPxrfMR/
OIVZKsI6jTRc23Ns9UNMCM6cIQrsMj7Otg8/PI1v8eN7a7h52DLn6A5Yz8YklWZojbMHqWwzk+y0
0qrwU5yZ2SGPQHX894ND+3BdgfTPaki8EUMZS1PND6sEn3bQeoLwjqGPuyZV5xs1tM19jU04Tx3m
862bHIJePeseSQetU19HDkb2BvbxX9ZEDsN3+8SyJpamszu4jmqiEftzf40zJkG1wmHaRv7aMn80
UBWPWRp0O8htkAc5DyVTGJyojq2DUt3AwC0PbVaS6DKkNt4s5zHF0QLza7Z3FgkjwNH/so6G7Jf/
to6G7Xo2Vz7OJrI13+VQdIRc1HYxcippLORMmneqyas1veJJ0d3mK9qomekuoDFaKmX4zemJULQG
pOAW5jYGlD+SuCFRrvyRWB4JOZq9VmvmtbGb3eoKhX+fhJA1k0Q4tHPWn2Ndeey6sFoXk95c0pHR
nlvHG8UhTucvW//DZUG2PoQbruma7ZBR+PGI7CctiSqrjY6qOYEfbgGVVP1ESJIbbFoQFQjYRg6j
Nl0h5mVYkQLy9mE9nqymUFa6A/ktPyBaUf4SuWJ9GG3IiukEfti24RqMxT+mSPdQ94vZdwgXJEDS
aUEZNHFBQooyPVjqEK/HOGFySXHM9Q1NNiCOY5Y7s96NepcxCA24sDm5tWmwMh3p1IFSAw9h6pNG
VF7DPFVb286Q3qh9Vu2IAafiF7kayCD7gAOxezBGlYhUFHgvCO+OlkFcSDq1P8bELLcmMLS1b3ZX
A32pobCyO3hYIRHjEZmNRUKcA4kka68Y6qvQbX/4fTbDyu+ucz3RbuhB0dlODpVVti/uHF9G/cSm
3hZtmB483CadF3h7JZnjTYvNG4AkJXUSXZS7//7jO7LbftitST9jeuQwQ/LUj1GgDFf9gV6ScjAZ
fhyGPuLqTUT2PPPFU5p7t0bW3/meJND7fb6rKjfdzVlV7mxNWUEv1Qneg5blJaN1dDAbWmEW306u
upn6AiZkkf8sDLPa2Wbw2U+9hqr7gCjNq62NzjBzNdASO7qtiRM48TFWqiVW8dp8Lv0Hx980zJyu
CitNd/XsfYmD0AZyjqCfsrd/nHqjOM2NybBDV7FogeQBasf5gbI7LJmyG34NDZHx1mAR4IDieYPk
GbYmITk6x/JL2Ew31PWpTbnMFwwQ4kHjBYc2MeBmK/ikAr+GjEDzHjoRZHwbSeGQel+tQNHvoIah
V4G6VSElpidCSxBDlVta3t/ypT5cyzkIXJX9X2XmxljV/vgDqV5OtSJlKymU3tZtDtvGz9VDOZK4
O2nTPrbgMMAEXVWudLTG/IH4LoA5bnEXWhrdOke/JEqRrtE/SL+VCM3/vgv9W/CqrCHXccYbusvy
46QgItLJ8JUmeh0LV0N/n/lBsC1Uru2E6aIEzgkmhv4x+MW8S2vGP0FVfJ0ihsnORLsFesOBhiY0
rpkJ2F/WjnrBhx0cGJnj6kwdLM8l7vrP8/ZEpbUxx5i9rNbNfRSpaFu64WsaO8nOxxq7Lsdhkm7t
dCbdyVhbMWVHiZRYLnoh1MD/vkJkDcuF9c9jziWm2VE9i6kUq/ZhVJrWpaL3le4fwLOiIzOa5FM2
MuzS3CPkDeULT8EhjHL62xH9s/Knl+rli1E8azGMqcIw6u+dK0PVkKhyiotns/jJcKY7+85AxqJv
p7uQNgZwfRSjIXEVgN04rnuOCmytxrpPn6AfFac+BBqDVfi2pu+HTKgqj/yUl3hsfiDciS+2mHpQ
vt36esFxHvQAjNiSuzAI3PXs9cberqNvNV3Lq9GCxIBLGUZ8zCgYItbJiJ3bjhHGKfRYT9TMU2O6
3/FQ6n2+MunvmsboHaqcFnzKR8UeuBscAqjM1OCTZ8/ukXC+YZ0FJhJIn2SXMvaBYxXzuA/75hc/
N7HLMSHD+uT+MIiC3qZpzZci8aJ1VUQmVN3REVP6zFwL92ekYW1C1qrDC6mD8GLkwydfNf2dM+B4
C9okWdtMoLnI4X2yy9ba+mkwPPkOXa+mMY9eXm/QMQG4cvWyPkuHTnGG+c4YrZXpUJKw5imlNRpa
p1QqFyioEK8X6TOF5/Ec0YQSGzXjWcLDiaU1n/GZWoz1ok3iORSVFfuCpXA8Zy7wvYqr78HrbK5Y
KABWGPzDfVH79pdZ3yemvq8pmx7bTP81zYn+qUvjF2eeBupAk7J3GxOjqi3XENvd24Nhbr5wErzO
NMW7kKdybIaWpoTkarR5D550xNJruwjDvVg/GH5WbuoQukvpeBIXglILHFV4W+pYhgwzP+Am0OjO
djpoN47qOe+U42wi9zAUH1VW4TwFmmpvpjK/boaRFj41bUrftE/wjjzThkjXcZCjZIo86KGD+z00
0xKM6pBcMegn57xKUXjFI1qCPM12doejS7UmTJlkBu78nn05zIv2aNf4/pweGTziYmQ1JQkHOU07
glBuKF5cTKsJNpHTnI0xITJ2Gh7NuapWDKoCuAmo8Staig2TqW2P9YT8XPtseg1loaGxCWR39roJ
cBsLwCWx6YTrcbLDWY0IWUPVEdCABqibwc2IzDvdwKXm5CPj1G6ckOl35ICMdP9S3JKnMatu507+
he1cOYTJ38EWILmMaWOrb18H3TUuhtjr4CNrmY5TwnGgQsCXcEL9WABCR6+tbQMFWERZk4jjOp2+
rR1j3Dt+ghrfTD/7GoLupvETrJVedJumrbWaGy5fhvtU9FV0h/od3UOSijNZ7S+eNmlPOKcpkeuP
dOfGJ73RKQUCeyFPZySHPCT5ZewD3Bd2s0/8wL/qFJqlJUGhqVExrx3v+3yyAeFclWCoDx4iPoR+
5g2ixOCiZt97dbBXJFHCeUuw4aKGxODdeODBHXcdFprweDWGYMySd4kx08wMg2rjhWbJWXlPRHNw
rU/fbfLcpqrSLgkd8hUokAxCAZgqJc6tKzXH4lp25E5Fc/9gZvohLOKYHFTD3KoKl3IPvBF+23WK
35AQvRFGPiIOPQ/VO2XsNljcxqeizgZytVxxB3XjE8yThKDQ+THR9CvGj8ohzOijYG6uNojW/c9h
Oz8pWCVW+Gy0y+wC9QrV/tjpkYXcYTaeYIqE6K+hiPRo+XAXbiPwKWsOq13ZWPn/cHVmy20jyxb9
IkRgHl5BgoNIStRgDX5BSJYNoDADVZi+/i7QJ7rPPQ+taNk0RYFEVVbm3mufXYBLGw/B1Vtl4lm1
LFGdZjPB06b1+kcbw0UQuXtlIG7vObpznfC60+zoD1mOwcYwTMg9k/+rHq1hWyW2xsWQOvpQ76lL
jOAZHAKtjlmYTBXEz6aQyZ5KTVJK3s9ehqmXlvLULu92x9LTqmFbFBC9uvh3OdA14NT4bdbgElvs
R0er14aHbOm4hGUAR6IHV+ZNKaHTDiecCg1iQChMNdtAYaqD46UvcPi6B72u5dbOrIrzuNXsc2Y4
8QNvZXFEufblBZNDgxKqTqFYhwYNowltkneDQqZ0ZH83pll6KaviBBBnvxCX7qTcg3VnaUR9OBNr
PUbdTvTAVcdJbYDtWt34WdX2qxz16pKLBiwRqo5dY6NKzjF90Rm/vz3r1HtioxOzjJN17CK8bsSN
GD/tqWOtGh1osIVO1AWmMDBYzWXpzaOFZnIrLTPUTLdEjxvc3Xzl+jD1CAjBBjeQgYXoHtsZkqWP
THUxYmMv1fDcla7YFbAGNmXQubvZwMi91O5TM3fGQ0o73FM+MGzTLlBHAbPMrE4/GkGt42tHIKeR
2wUUhvLbDfA2ucVpzhpAZTRd0bcFG1W182Wsux+FR4RXbg3vhfqUJc0bTiwWebj5/ZRWCp4Vb3BW
6lh5HHdDD6rbsV6MYVcQiSorAWjEOVeuK85jWnaUa4icYsvmafKUXY1NsC1r6zn9QxkJBZvktEBv
u6PQ6miscLz05HMYlnew23pFPuKOTc13nKbGOfX0epOnKFxlGxklJaAVsEc3QY2WylLyANLy1Pgv
QcrpgWBbhOq9gdiI7VbXXeJrhK/WI6gXwXYDxFKq7qRD7XKzTovilBkq/H3rYPQa+LDcMzAL+D/y
Kfj2VFpdApsM+JImlxIN+mjkLUkezyccat1eG0Sk56niFO64nGPUpnaT6aGwq2AfjP2mHP70UhfX
nOleYRPc2pfMUOY8bbcFSWCNNxCu0DtEiE04Dz0BD64I4GMxwwmZpqQ7HzwlHN2xOQaie/Wz8eeo
vU2lC50lc2kRzxuIpRhh1oEH6/iRuwBGYUBl6HTxj2bcdADLKs879BaPNRPbOGOcQm71nCnajNxy
UMJYkusZdC1jHXBrY7N3c/mpZ0hk2YmnuXzQ6H+HnPxoO3W7Wiva3exX6Jdw1sy9+5ogyovaPnbo
mSGnAWqVl07KYFrTEJWj+5qnZKdkc2/BcghJCE52nWFjynGeKam3Jrbus4LDl2SlvyMKE0evKr7m
KK7UV5N0IOdpxsy99ZF4BONNTNd9O3/paI2Euqbe1Qg+bmAbOI6FjzpCAsxyrKrY9LPbb7SYss3M
T50OBqpcvH2eLasPWpBJPBMBR2pVjGg1cw4EeGcbz4j0aUmRyA3b5m0ciMBq6W5gnmNrzuCwjcu7
qbAC5onKtraFjdTA24UDpZTR2M7fDaJZ2rfut2E3r2KEUutMfRzFmtgREkGXBpzFnNcwGvSPLLV2
bY5UkBDQvchIgaPDip0trTepOZ31YNI2y6i927Lm7Z4/Odsja2l97G8ct4vp6KOgDNM8B4haAdlB
efYj5QBHWeHBJPF3wwAbAzHEl+FaJw98SgiAlHwVKpKBPKpQuHsBYXDTtynsEBHcVQG5fNgSswVZ
tpi0ByJ2gwUpnwaC3PPKbJN7LZdd5c5mKuPrCEdADpKIOFmM23wxUlihOjE3In2wkv3khfGMfnPi
4KRS71yszaCgMT8z1Vxacplw29bnTiPyqJrBTpyxo1XcjYB0DB19FpXbPSbWFSjUMfiOv3K/eHI9
kFsQiJAo/pD0G8KFtsa2DTik29U9ud5FWJX6IYDQEwW0ZcBEcruMrfiVS2hCkI0XqGOpJJOLXqKx
tWIU94kWHN08MbY/sT1Wj6XPAJ2lAP8MmYKErZihPpjDvmtQhXSA6ebY6S6MALkl2gkG4dL9pDhi
yx4cpKhpAFhEZ+s0qlVJjdz5HwKzX8UzEjoodDdB9F+18T9/e/uzmxkC0Oi6ra0i9WyEzi99B5QM
T+WWI/vY7YEB48P/POb2/dzq2boKnW7f/X0gtJVgF0z6+e+3t6f496eMN51zm0KNMrSBNWcUe0BE
vBX//5lN2ZhL9N9PO+MFpBGPOXq1Cdxe5+3//v7Lvz/sv54lCcznahHFjpQBfAK3l6E7GQy/RCSb
f//5/7y+/3rK/3nM/1y4/700f59nvXooLH+sQPlwTi4JlBrsPnp5dDDtPDAVPqD6+axGb/oMCpw2
Q6L2E8bVTeOny53WeWqPWZSYM72eGZVKbSd6G+WTMYxXy6fAx/D4XqZql+bZJyr2S9HRBu0bR9+U
ctcRCLwF1fU6ysnlo678SJc5GsE2kRHm1bckrVZURbFt9RGro0wrtjbsW1mJrxpnLoZHa7jqS95R
WmkwDuEl9n5D7j2zd9eDb+KX5dUKjpPr5wj0OYJxAEkjPyVa2TX1P30aJE9C/+pGhzMwOeeEEtg1
umB72vlH4I8UJNPyiZniMZ/SKMFta+gNoCSczy3dvq3ls5qKYroUDgLZwgCZ1436SXTWY4f1a+vE
db/xp7NM07DJCv1Qr1HG7VxwlAJOsXe9bp/akFD5rFz0GXqrI+qotwdiTLSrMhVeiRRK3MpfhyHB
gNw6JI5GUgyIGrj6SW3Hm1bzPKZdXLQ+1phuqplKtbgW+jPB7eW2W7xf/kAGi7SCjdUjwnTHo8tH
h9j4b7hv4EVWmVQ67qAUtaQrFAkjN3lBOGFt0AVl+6lS3YXGBHUPutu61O7LqQ0eNP/YluOFvsan
bgx7XOPbBKpiWPacg1JgQaEnfwiL8IQ0KHdZx9WzgvmjMYKrwzRp3wmDTm6p7YYR0RulYhfFinjF
WuaPjRVD/koC7zDF89UuWFDtIjkhpN0Nbnc/Vg405hgJbWe9mQNuOHegEGm9vObV0k63cC53nKgf
/HrcJe09buDsbM+WExp86sOpxsQRlwDdEyB/0zIL/m1wNFlAd1kzxUQt6T9ys5w3/qJlh6Ws4S22
THKQk9/lhDAa9B5iY/T30BM2iwtw2le0PFImmXNQbb1KuGje2ANnDRaMD0YApBj1oqu5Q6jN2DMA
mMbgHJPs0BjZd47dYQen7jueRbqf5tE4GNL171OLWNqBV4zOZNmaqLcJq2uu/Gr9pWSaQFolbEGh
09DwfvcgsbdajNEW6I4BYQrRL0j7CLVy1QRYkjXFlWnbo5HBDQv4YPltghwOOKze30g9IMWmMifj
pCZO1v05DO146oiFX567ZSkOKO1o4Fv9mhXeDFkXLYlkOzWXT6wqDraj8aEgFDdP7G+mSHaH2Sz1
UNc7GhA7cpfasogPg+cTgWtjUGoSn4Fu7KwxCEGDdal+nxTKdKBfZJFXLhpv2T6s1oq1cxQyac7P
sUEEWcdEAPIjG3EXsHK13cm08TOK5cvXaZ1VYIRLRAydmVc7vfDezL4nyq2gkcSY7qXv88d1PDAr
UovAY2Q7K+tfchKfHeieVgrqZ9auJO11/Ejw2JgUMbTMFbQJCLVRlgwPXdHPIGjLire2MQ5t6/ys
MLrsfHBDILIxBXqY7jdQYFRkNejp8vQkPWPaK2v51sUEkmd+Nptxn/1RcWKQ/+wCNMAV73rGHz6A
42acCmoIYb9Csd/F1Pl74jvLSGnevAsszCZymQ+xZfIBRIoCchx0Jw1+jslpSKoB7TmzKKPiixpj
kgl0tsK+W9wCU4tEOrsOnxOzewoqQbKnml8Lxyp3efYa6BbuSIwNvR6DVxDGpfam/bCYd6Yd0EW1
h6MzZy9ahkeGmWKy9dqYtGXNLvfdt5Mhi0ervcqUlm0lSEzRSsuLVDm8CNoWViv+lJr/6CPLDmVs
T4TPosN+6su23RVtzz0yF49lXl5mQMgRwwLLM76lZZlRL1HyJu1bMJd1KBLUAOCHXppFj/eiFPhg
R3rgQSzdaFogwHlasfNqmNIlqQqdTTPBALNq8GPyua+vKNaSi6bfZ7p4bZqe6YQ1fsbIJkKzMHLS
YGZG10vyKnL7t9nO8a5fW0/L4t6JipKiL0zvyQKS61mrKaSNnJa0o547IO20r16wPozeu9ZVHFg6
s74MUgK2cF49Q93p7c9ZB8NDZjd82hJ0KAFDepu1e9/Q75Yc1jlleLuJAQxS0nVqr1X+a0rE9KnV
yw+XQq+Vugkj0aOEj2mXjZP7sizjwYgtkI7cofnSonqBe1Zntb1Jg5HzLGQIpxbTQRdkkRYSsAtk
pNRO9RB57nBQBTgE5fxUNHB3gcwZfXh7mqLvgyGzUx6Yv+EygtGHS7nUHBKzGF9vI1rqb/rCII7B
9gcO/h2TsBMEeYSUmTu34rzhZ7O+G1Vf7QbvTsZELCwxAAbKfMiztPOyfD6PgMBhF9QgVVr5ZLr0
NFCxvvRqp7maBYVSExxVM0WLvTsWwjROHcZI8pp7EziYfGkCzvW+yqeNapwhstxB32c2FT9bFdDI
YApFBjtG6zJYVTijNH0oDo5M/sTeckSo4u0pRViWRybbS99xiJDg5HS6ieHaoRqJ0d0FNRunns6n
SZSkKA3HphpCeypDFk4Xp/C2yhHiOeTtxDQyNyTV+Bszm66mPb9Ua+p2b2Xjrtbp5rF8j+6wgYCc
b7zEwslD1g9E1UMHiS4CYexgbk63w3qT6kFcRPzEGXb/nnkrgXqEmdt+cshFWnJhgQ8rQ6OmAQ4f
6UbiRCXGhC3Nio4xTFgxpju3ye8qK/BtdJ4PCKfJInpCT0JV/l4ZDaHs0zO+seqbvnjRpjpQF6O5
A6yQvSV58gZE1KVJ0FMcGS0OZsboVXOMF4caqCv2GD+WB3CkOKM078RN9O3Uic9chJigucLo01rm
vTaWKcYuqFXTYL7Dx9v5d9AG7QOnHRp1EEzhd0+RWTdYzB1xTyTksRMwiajmx13v6dURbMmOOCIJ
6foO30jtbv1S906BKS4zOUOHWZ+fppjM2xwWVtftXdENHGdSNomfJmeEsIyyZubyGKoJa42RkAwG
jMeq2RSN/doG49Nc969tyji7Td031UzmDqiysmML/ZIkGpKSxC7lBQnfCV7kVSPCve1GLxxl+uBy
+28YuN8LZyCxBLfw1l/7nX3/Fit3YmXzMHfYOIwmtsaW8xifEWPayGmBHIJozTMqUvqScz3JF+YE
YuNrQbml7w+z/yo7sqNsA8VTK9dE7BmHmuDlqMY7LFp3Rh9oR7BGKLmCZS3F2/tYb9KLAypSGbCW
zZp+JJN3Q3uYZPBc9i5m1TV8idYtTekqcyHxr4Fff/9QDYzXO8RBuFAYLBXTCPZAa9hiG5DKJjMq
lWha2PeCRI1xnNmN6mqrCJTlAMth/kAyT3RLyLl98RJtQn5H6STkf0KLoG6SNuoRie4oXUHM40uP
HdtbdIvcDtjytVLvKP3ikCR1oooLXApSQpiXq8t9dH/ILGVOoBXLB+rcKLeUdzBy0L4Ndp99YiFn
X4OJbl80fSWUrN+yXbkcHWx/c/szKC7O1Iq/8UUy9WhlmlAX4DQzRDXGRO5rwznaPeSFhLYUsU7r
b/jv95Yqve2c+ExcCbxTJ0cBChwa0uXmf8J7/pqxrVFCHZF+8maSDBLREppFEx9vP7Oy0p6/++fH
Zyszv4yDwy2HjZY10OegWjrcYdqzrSboAx8MmglcWnPabg+aJhRvE7kk4WLFLNCy1/wN8g3IvZWz
cSFLwWfXm+jm//WrtGJXpBvRDeBlNAzfoUVqd9UKe1tlfBjxp0qSBykr+ATgdby553OICnfL/c1O
X9oxv84S0Hlp4uwYxB6ZzRBS//7len7njWRQOH0tvtUwA1s95a20En7Pkt+EYffjv0ADwVaxnWhb
hTcL882sXQqxRe17L1y8BbIh9ooqzghxjnd30/olhyta0KPw5aETy/YWQpbBXQhHzTc/cmeRRz/L
D2i5nTuAf5+t22JGJKogkZKM1dUhevtCP3trKEASasQ0OBd4CMU/HtLb/918pZ0PTtiVQYoam6Fn
qs1s4mtvzRum175oGOXgVjXWDo6ZNhSXP2rXmmmlyQ/2uA9WwF/VGCKAQkQDOInC00QuAG1dG/Q/
CU6zcBlGAudPeay/2gWJEPQ16PLqrwvn2hDJ6tWcrDfDNF6JYes3Mgb9VLpPcTbs5mUCzG2qIzXx
bzi82+Rn4qj3tmQcakGiYoxQPeAUeUSB+drDDEOu82NyqUC84VMfAn620UpgIl+ebX8ivnycOvy3
QaMTRDEjFQNQodHk3/h4m0LTtMqTJRGwU5ot3A2M+lYvLKtSfVd78zlPFw51N3vsP196+lEMHRTu
Q8J2bn8JC7rda4Iz+/p3/z7+9m1WrB++21PevteV9KJuwmDz/59yINWH3XP9w9vjYOH6O70F7ZiX
TIWqEujrDOWVUcOf1hkvdoHapQ2yd4w52baj21Q2MxhdKoDQKwN5N3T61tewNsf+qVNYRlxAnBP8
EIJ/qket9x/izg0RWZjY+9d01YQ3BBwplKb4iSwXxjgOXvM84Ayrs7pZ/FXvM9oYspaxsWy8Z245
Q/+jhlo+NNMmq6YxghV/MVg8zq53Z48wZP2cyPpgEE9WCUgAriMOKZCld+4koJ2UE5G03Fbd2rtL
ioo5RiO/WmSe+xrJZwsdi0aCeSBS8YVj/xp13xL1YrPcSX1nolHellm1kDxgPBuinQ62AjrrxOzF
RJKjsi7TveXeWx1Gm7Ttr9NS7AHvSNLpzCNwXG/r+EG3F/5EkBZnkyBFcZ0iMt/TieSsL40/njdx
j9rzts+ZJAlLvDf4hjr4ZZHHnj+Pb7oBxg187KeRFXJnuu6vvvAvnttDoyyurky+bRD+Jz3Vtkly
btjKf4y5udfz3jkKaNYjUajjTOYCyQVHjrM/ys6HYFAzqDPK+bvu/dfWtJJduw4C+tq75+74kQUp
egMjAbxt+Ttfpl+iH99Z7fkV66NtmZwlUiIHgunqOYicmPcvxbRsypz7TI7NbqhbwOHeovZIvn5r
35yzoI367ovhJmOECNXb4p14wXEi8eQC4tVkkW7cxPvT1GNMDMolrnpka511xxyzxCDt9V0M/G55
tjmslI6Jo7Z8s1z7l1dVBFPQF4SokkHZRgsNty+cPF6PFWerlgomn2KIpIa42WddeaXVS5XL4dxK
o1EzD2TgnKtpqXeORpSJZoMd0LOrZhk/PSu9jslwFYgBnIID5WinwTaOE2j0QUvrmrAJDdSSvZ40
ozZ3T1hiHxaL4VWOksR0iB7zzOklMRgCV136rQGeobuAR7rtESapy1ROHzZmcfICR2IxvcfOpVch
nSd9HN5Icnuv0vTiOdNB0LN3RBOEYi5/+h76swWEhKVxW2CaPNdV9cm7n+MOSR5dEjWotQDGVunR
nPMzC73OXOkbXvdZueNvGMa/FSN5FujPqUDQ1jsjsxPoxVXZwUKAE4894OyV81fZ+38ahOYNQoKg
6+AES+Nq9d9oYL4w6P00X6TqBe0dFsqlrX/NOoDqKf09+TnNsxg3Mdz2+7S0PvJlbQWYzCz64XUO
zIkzkUAs4CfcopIOheWFCNw/+FxmgJ08muy1dT8n+qsEdLAV6ITpwxMYtD4PepGOoj4RTIbyk+V3
z4aP66FnmkjrhGxBzKwhWp1VBuhR6+Fs1bHYM2RHWW8uZ8uzGNLzwvMeKCDWtxfRymZfLRWj/vaU
KvkhC71i9P9GKnoeAeMMS4NcQm+Ig1NH0F3eNSHR7A/pZLV7ozJpg4ITmtCQGyAutqMBf3dw6YKB
pppVvh+6Fqszgw0O1w9pYgKzeGhW25Dd/uho8rqJc5YzvStvXbNMBwJAnB711A5dZlK01uxfhFRP
SEBaIqZxzJqJovbFmu334glkIMQO5vHA6YWCsFtptH5x8rBa8QEURBIh+gEy2fkH7tJVJ3wUY/+o
LO0zDvwnrvBMJcLePlznhKWnbCJtdkntIxJVyQeVE3uXOIfapPM1ktFSjq80mCxP/4P4uVIBEwIv
f6rr+XmQy1szNpRjBub/rDx3BQMQjbdncNA/GjSwjOwXwpC8sB4toPy0QIMv3AT9JhsUIcSjtesz
HUWNM2yaKuv3lVWjcu2RknwmaOnCYIh/LqBbIoPXQfT3mGpXgsTCXCdbo2VeqawvWhOnxcGnZMfN
L0lKhk1fBwspYRjz70YhQ+vcmNmV5+w12b+mmfuDqQVNNEUHOSvG35IwLCyo/qNOtJdqP2I9JlXZ
0+/JEbnAJv3lZ8HrlDAKZVKIIC6KpbOG9FSvxG7irgiaXysDfaD2Y+PpiHTwY2PX09jfzAHHU7t/
Z5hkb0bhgxw3TWxew4CuzdSpHqb5aJrDNzCuGjXPcu1cKPxExWJrxjjmT9UfnbYom+vwmHQxNyVq
glm0O47JL0v/S8uwHamc3BZTypMx4LRlck//qHwuOwPjWIuorU4JwB7BM4py+JwTL7tkQfeWVDAS
3V4PHhK6qSGz5C+DocAB91MWZWVdHlPWEltjEIEwoQSN3s7bReN6ithYUIPSAl1M61wv9Fl1b263
AzmAwSqj15v4LvGde39y7ed2fib4HKVejbzCQI3nxFIwp3Ajfkt0P2t7SXnur5ii5tQuPZd4xCui
4nG/qKQ9WBzEIi9f0dKQbMO4Qb5eu5wvcfwajJ/7PwS3HIoA2VOWQ6ZOTRNKKVrGcIFpsK1UKe8y
6du7yW/ajWMELzEBrM9S5LRQ7H6Aa+pnUaAUDWjyek6VMz+2zPPOxF0SIp215g5vCfHyrVOfjTJo
INqbF4JtvpLBW7AJV/J4S1IJQKqr9YtfZzKaDN5evHsuZCWKkHkqTjXIlL3eLNUpIzV5m+drZ2mN
we0KFexWG+ZclMaB/tmDK1DP3b74xGlpJgGkLSkUuePNd1lvoQmirZ/ALKW0ZhM1bFUiR+jpj7GV
3N++GDPKPS1AaW4vV5/BvRsG4+pKRPQZGjI4Q7FBK+JOOAtFmR4GVL9mW9vnic1wA1u+g6eDmX5S
gGWoVYdn79ik+vLsO2SakDVkwl6qzZB8rIV6dexepDGVO1wRVIlCmHtfrERQ6WiPVv0Du7J3vX3j
JsYMcpgXUYN7G2xntLkNkBTYJorufI3hSpeUfdWlmml0i51Ocnlcs7LP6VD97m2Sby2zc8/FgrPK
6LKDy4Ru47ZACeGW7wn8tu4DjwxvdKca2ZPYIgo6wRv89Ha0jKbcmybHPSkWNxyHzqa01Biul5Jn
GxgMLzVT/lmn5yKD+8nfg/afn3mWrQmRY2ZTf8hFa2ztwaiR4Q3Txh1dnnMfZ5lxTma2uN7M19RS
DbxBPmk48xRHhnQ5LrPSD/FgkUCPxSilnCiEIQCKDGxYLpjz9kkuVkoj0Nilq88SEx1DjEW7TJ2j
tn5K7e4qlHfIY+SW28xmSY0JqxQLH9J2RjAaEZ6BsbfnH1t6snO5ZPvGpRGvNfQV+176IBlQXyAe
wERp38FR1mjHQSpaSEMr7Gs9iKNB448KSutxL736OmePm6FXNXa20RMIvQsnv9GCR2OxgUY2RBIw
6/MR+8ElmVqiDMRU7BfZPTSLfV76stqB3fzIB+07sEcbLWkZqmSVt9QFB4KSC4Feh6NrnJ+KCvMx
RWAZ+hMrzKK+7Hm+hz7/XFdDzsxzisO6T/xtSg1n1WybFaaWzNMiB75G5JdzEhaD/Yc8oO4g6eYh
cZruPRGf1v8Wh91XeOMmboP2LUUkxlgz7cbi5MfmSzNn84M/wtwZWP+thji3Of0gEuSp7rVwMpIY
IUuOwmuGdZZRptjMzrZZxlJt17a5RQBFNFW1Zvgqezv4yRfpeQhqLRDH2VwvF5H9KionODJ2o4Hq
9j2L1Nzs7QoZJpDgbKO5ziWHxhB6HZbsJKAJ1uV3NF57tFqC6HIwTaygOjMy9w2XjLjC7HlvY8qP
VKlDlXBgW0ZxDkRfRkNpn8hsXy3TwYTheAxdQ9aHhOREqhmZHqyJkzVAc+yQZbIz2zG+s1xAo4Ne
yCfLMA/C/o7zgGSgEsX1xGj1FIv0qpxBO8bMpGVitBtm+viUUuPUC5IgauKswX4NZUQmJZNPzdYj
ZdEaXgJInvMaplWxYRAacUxVQzQt5ivh2Ax7huWxMIpr2pbuoQp6Qko8I4Oc0GhhPnkP7Ic/9Kn5
4BbSj6mG1tNfuuDokWSFuFN7MM361WQKtXeV/KqEAE3pZE+oile3yXSehX0hC8bnFEx90Vfja5cT
BuGOqE6YeUwuzVkyQXguSSaHYEKyLD9bGCe0FZ1zr2MfsBtOVCYsr5ApcoyVUtzx+cro5TVXBxLi
1CrMPx6gSZ9QH7UgpUkeq2aw8Y87J7/RNg6iZaYSzluBIsJyBh+HyYChu7K/jMUgfioHmd4zkYiy
NUIpkF83a/ztipWVHKI8ewDo0cc9ttDlR+McdJ2uXeN7p55Lu626ut/WNiViYZBvmVNZoTDH/YlC
hD4wTQrfFmeSlx8HBUfp5gG+mf30UTonlw/4JnYmFXqOsxwcFP33jf10e1QnOxSaAZ5WMAWIvStq
kCHtUUClbcCbTrqpIxEimP7eG91gjw2DqoB8Q8Pqgbu0gJntSlw8nblJ6yIcyX1jEyCOu9RBb/Fv
wQvAEblZM/VE+0rm8oWzPjOzJT0weznlRk6xiZumzr/SMdEPhKA+Lf1iRESgfVU2IlYkLelfr70x
2LtxRANflUiYYu6AJkNd5S6y2qcRqwNZhitKAAM4Jk1keprt4Fn4aTUgqVNko1E95yF1oOS9wTyX
eB8FzbgNJ8wXYfOUJJ8A2WnjY2FxxdFF3ZUYrYCXBi/KRTObFS92O62EeazG9EwOdjNclUXFBToX
knvM9DvumqgPYhXeHunlHGhvS2rutOUmseMPMcQviZxZ6ZghIV/jtKtmMg0D7Y81DIDR2gpA08KE
JsdA3WENQWe1IcKT3pX5zXq6Wtjyq9HQizNHguQNn5+Rt2KbpkghRrPeZmI4Z4716RmsR7ne3dcp
FbUOgCUxWedT5sfIGbkXnAdtJPSMpJunlg/JzKvye+1lKvCUw/75kIqzmNsw9dEy3my70aN0FhRG
Giqzvt+uV4ZhpAh53xlJTFq2mVB4wKDcE0eytYgV3ioijm/7ydJ6xwJc0yyuAzlSacPRAWZhtrm1
7zprZSCnX4Q1gAwe3tOF9w56H0mIdYUdGhFKxtt3b4oH27CqvdtM5UkEwjh0GAh6JaddmXLI9QGa
hX4xaj/cVEJEM+xDq+v3S+/2l65V8lIzcy+ZmR69vJqOaw3sFmN7JVGFg8Nsf6hktK8DZaQ+mR2G
vyIinnS45nKd8CxbZm0kpoyTOFTK/QBxXJxuX7RB/UxTAFVwx52IGNyzligdlNKMvNrgEELWiveW
jnB0kI2Yl3kCqxgvOMFZR58Ytg/7xdSfGke6O9YS52Sp+IQYhXoI+nzDEf/Q+gTPF4a5aXvjMVV8
ROWsRaPLJrl+qPQV65Aq+13zGCYKuV4/2mtwWXGm2fHdQnIXkT0YbQLi2GUA0ZnT7ETmAAIn/Sj9
g9cWwZ4mvxuiRWBwR6R8Merdcc5xPN1kt4YarI1BaoOmePcoDIYwoEwY15Oa2ZlJRCoVzkVGf9yI
ybHWs3cxoATNPdwM1I+w0gBRTQmWsoVoBO/ak1u2WoD4LI3afU0lg8SBoqlw82dbOhUynN83cp5r
IcA2OK2HHtohXhv5GHXXRu3ovsrG7zgGUS4lqHuqvn3tqIw37cQadFuIaK/UwBUsIo96tuO40Bxu
9q+lWk+jyuPsn2UPsuXu95hLMLunuCVzZso43FrVsfSY+tNZA1NZEuEIsmSM5/agQ4mgUkQvQrjx
nikw9V7Aaqz64c3QMFzHlGU2XBhKfUbGpCfLorvD9YLadmBTvV0n133XRrRptoFn3sQxdHvBzTIt
YUK1pY/Jj4VCcEvpyl4PA4UsizBjiL4D9MiwzjR+zzOII+7JrVbbuLEUYgl/jClaJxqZuOroKHCv
ZrqDPbES9AxYsEyDpSZH7iPloKh6GDqkDTNT70japbfNmvSu89Kv1fwve0hdFZ8mhLSIvQ1i5efV
du4Pz4khX2c+VniUIKn85yOodwy9BZ7vxFYvxnbIWbHymfWx2nVVe58HM/ujf8yM9B0Xfb+tRoxo
UCEoS3hQLT2iGh2OvnEHRDjXf+sY2OmW+Vu9Y8mP7yH4sia744XW9UwecR1sMpSfToLIBH1ADxkx
4ApgdTHKJ87x91qCQdAzEMyt69XQ7wZEEWj2Wcn7mQNfzsPtjpIPgwitSlN8Bf18ubXUsZEQTMUp
HpkESQaumLea7Z69tU/J0r7siL+AcpGX18ZTl4xFJtTKL2moFhsxv02jl9FSQe0ipriM+3Tr0D4n
rIP38e+aqMY7zcjHXTCKLyCi6aYl6plY221mDtapEAgonDHYFISRbv35gTNJet8yhQpL+rZvw5C2
uEXqZFcQY/VW4jnUR39tZ6jfGQ2dQzs5+tWv9d/T9JwEtfmTRgWK52pZzpntioNjLYDnMKtvNRpU
NfTXu7qtj5ljqos1Dcdy4PAXGLZ5GahxyuL/uDuT5caVNsm+Sr8ArgGIwLRsEpxFUhI15gYmpZQI
zPP49HWg/3Zfq6HbrLa1yUWmUqJIIBDhn/vxGZ91MQU7z/a4T+gp3uXYN/H2cznTemqvKodaWCo2
fNCDFfPd/JNKUAAe1B8ygw6eaqP73XrTs2nmZ5gCl6EABxLUPT0wPHd1aqvRvjnkdAZjPXTmYbl6
LL1ikWKXqC8MzZHKslXAoiJSTXBLccfJEGBeNx2dlJyzLZPXZT3kPsF14GxKFX0qJ3gqkuohn+Vb
O6mvNLX3ashZ1WKro7rEWmOa6flInVvF9loMKIQiWpT9lO2uXG6iauQHweVmc09NDUGW8hqWak3U
l8u7ZNtB7pZqtwnxTWdF9tKafkFn//PADjjb6uaJ0BzFQ6FFbSkDjy4+9Sezdj9L3T0k0iMdaB4o
WSae1Za/g8blmuXi0jvraXSZk0uabgI/9wCS5RVL9IQJeM55+Lo9l7ZkkMLDL/60CVMvBV375d41
42beZrycUXOfxpblrtYphNG09tLp7BW7ZTsximArK9LKbnENSm4Gun23dYPUbYXyUuDDW/288ron
pR3b07VytVvXS41xPPE3dhHl7F3MJRs8zTwIhEN8s/VY5BRZqxFUaMLl/wOi+rldwhgGn8zPGt5p
tEU+35AQQtfF8doqWZYCzPEENl7s5a+5H8ZVXwufYAmrA/laPwP8URgeZYiStt+Ud0E6NQuYHvyJ
5JzDqJcXfcJqxdbV9dMeqxCWoTqo+CQlE9PpLIeg839+1vK1DQsceKRVEZYwc5bjTunoNAYL7qQu
OpOIWlR6HjqKZp6VK1o8VMghOZS6lr4UJihcFC6ZppQGxxW7peXglX6amaDUySU+tnCy4ijfpw6K
YhAuBjubXxtI47SZspPlwqdSy9k+0+ZzUli/rZKTSpDxfFZI0I4qvV2q6faGnc9L7wUbreZwx9W/
SlMiAz/RXJeqOS6gRSkc802QhKuq4SiepWwRHNfzHeBHDHcIZGiDuFWmFa2wt9k8xetFrqADXuMo
sDw2uTgKMumU2Bl8xHNF+iwhtZFXvwo+uU2ceM8NwRoj0h6iBoBSRLEuJ5COIyPkLZrn9Z1RRfyi
lPfJoXtpl1NWWjunthcUvYQ8pl2dcbka7mOy3X46R5+DyU1fLyxwb+bElrCtrUhxEECq9yEWfzyW
M5aS2UMyXq7H4YePVPSSV/vnZ+0mS4fQYOBgH4t93+YT+0Y+slGIm1uV8cWZ5HeafYIxG98Yg+qT
c0eKDiM+pVY+SeaDAIt7rAw6pSlm9HzLics1jPnkGqM9rGnaRYSxHdBFGUBQo3BvjHPW+UANDt9i
S1AYexDpO4M76CDjdDN443PSTcr36gQTztQw4tfbaI14uHRn8QAajIDqZFYs05ko9MITxc1PWqNn
tFJ5875vmnuD13iKHYxsFHMdZDSAQZ2uDYrXjG/JjYMXLzfqQ0ksBx+OvetDUoNzCU8DZoRBBTRR
U6oiWtHxjA3ZABFuKKj/yOftWLX3YI8ItUxJ+mgInDcFyzdBmh5Tn9nF54YT/Fog4uWant+PnBYf
ZwycHX6SfyF9/qdCBYUhDSAA/2+o4G0ps/tf648apevfkwX//q9/kwUd9y9oWrqzQBmAM5hwVf4G
C7riL2E5ri0pc3Zd013QO/8HLGj9ZeqWYXGUEbY0+ar/CxYU5oIjxBdsWTaAJAGQ57/RnmcK8z/x
UxxLt3TIFq5uC0Po/wF90IGow38dYdyDg70zgt65i6ruKZOmu6YkHMN789g3VbWux773lTTQ4aZT
PzOn64BR7K4YDoqtdIPs4lQPgaMFvjd7867QjCPN6HSokTzZBNNlqst63+ve7zhO2TDPSezby3lS
wP8lSthUq8EeuTnoxkrjm5foG73G6DIFHDGzUWhbAyKpP9q4C6dE7Fo9JJoQulgVasZvsAIoIcFl
vtGdbBk45/HeLFJvW44eam9IiJ4Mni0ZQpmEuQ1e6IrYRrHxgAIciiA6uuM4+jVFHGtyt94ux2GY
sPXdBm0Y0ClmXziVbBkPpTfHWLLnvbD3Fc24kdYXfhUZ5UlHDxbV4B6yaKI3Xo3PnmICkadxfadZ
u250o1M5mjbzpaF518Q4sl8VuzCOPbhvEeDZFpNUwPVytIf8q6aNfUWGHWh1wTydzmJraSAsVgtv
biOj5m05hE69pl6oW9gvZXQ4oCqx8ypSAFxVJ8R7g+ir+KybKFm7TZUfjPDgRIb15FUsMdQUHwiV
yW2eqYzTRLDvAjOEcdajFWwyxggfTInuMvFseZZHf+fiTw+GR6FTQzwv9h5bX9wOdK71TgRCOHsM
2oitltbI6zDJ7AAsBclVBXIdYN3CWqadGBCkR5W00YWu9HGje+UzAPp2S3oRPFKkrLu0JIKiEHxw
BNzR7YYTOQCCLkh31LmsH+bCeM3LubrTa8KLhcMw3Eo6fwp055HtJBsCrUAo7qaDXdjD2uuIcE5D
hZDUFkDIA+uFhN6qNQNB20T4KKeIMULKI64qFRJ9fq+DuD4JG47RaLLATsqeT1MCq2lsAWY6Innk
DfUZBuxn5rrwyDxszFSdbzQozqjYse2zQrurJCmGtZZQyx3WXwa/Lg8C27mXCfujQryXmVF+TGs6
KlKwOQ9arxg76uxSUfzsV7SO/RBP1j4v9dwvnPTqUAS4oVg35LongcHg4JwpR7tv+ic71MuTGrNH
4oKbqGtv0jPn40Qc1VWhOpWGfec1gTiC80JmcITzEJTNnmxJeDCWdLas6rtoxCEpWimYIILqTKtu
AwQUDGbT1kiLXXNqtfmhKvpk/yMKz18Ee+cj5QkNF1B2s8f2YqbR9IB56yvr3Iyoh67zuebuqiGi
tUVyDJCtweYZEfulClMRZPvR18p82OMmMk5mcDK0X87kPVVRXQGxYStYWTs+KDVwoppi907zCFNS
DYJhv2uIodbJs56xS7A8725K86ue46JyRXcdzTG90lpyIR1xKn4sR4LQRhTqOgn+penJ9Taehizj
qXLYWkVxDEaKkZM+JsSLNHQdZtqTUTc9KOBPtfmS19DuXJfsp25ElzB0iKd45no0NOc+KOwnliCH
numOPgiEPycPGJjzMN7Y2WTDIAhZM0qxjCzJOuhsheKKmkg3oZoQkPJlDCPnrmi9YJe68JCnKOUE
gT53lm73mJUVJskIm4U7EJkawk5sKBQWADQ8QjzC/GXgegPLxBBGV91XYzOFoCyHYuU02ceC8Wwr
628HIXIzDgkGVB2/NaPt7B4IU+Kehlp7TuPA3EYiabGTFVR32CQwINnPKxVq97NiL4tFr4ew7v6R
XoAEozJ4eOzkIg0kXPFKTCi6TC5DK6qOA173eOWtXWP7yR6r/BuCcvdcd8aqGKUfwzTa65AU6FmH
5pEQbXGHdRvG/YHK+2yjAYlc0e04+n2PqYLYrw8gK/Wd6TvAc7BrqqWSxVDztm2q19gi8RD1te3r
fI2X529MCaqV6zDUqOT4nBMvZ3aBEtZYwZ0yGhPjVf4bKMMRuDmmwXz4nRlhtjaT9oDwhQ40KbIH
aboRBmedLMXPpJs0TsGHXEcVbeYGXaVtOAGWwdVE2cxLOQEvKQQefMQbnKq082x56fvRoxXZZTAt
pTbeYwzRgB0d8Cbqx84peDzQJL0RNXTFkSoJlvlRrmeZTZtGe136MadmjDZW6YnD5DXrcho+wfsy
vBTuyCm9yQ5irt7NkNiQSoOHuj4A1+gfm6lb4Tx9gMoU3YO1MXyvxfaIJGD5E/nudSOBfShsVuPE
rVlTGuTjzKXfU55FQMiozx1vayQhHnzwrZpIwBkYLQXhpA+pusgQlfWz21vztXXw74f0gO/dPP6c
GdVhrrEYxsmNxkpHps7F9FNNxNQWuU/CgGCQiPqVx0ybloIsJ8e1b+UxtZ2KbL9NKz2NPtPeS2Sy
nkX9Klpb7c02wvudRzmU/vxj4jiLCxxW4pwwLbFnYGEWJzvFBZZWJgus03iHory37Th8HjNtT95v
M6tw3jez/JocR53piOHgIiwWn/bPREfHUw76t8jeyCuVj1kfvhbV/JtMUriZW64ZjE++hUBwrVYl
h7MD+TmM4trR6Op3106qfQUMyKeZio54i8Ou0zg2Drs5uxlme0gWkSFi/d5WVmDeEyZjp+EaD7Dt
NsBho7cpOYBVCvauadIPizawlfkYHC16cV+TXt7caHxoclS13sSCbzHaK2O0AxexnmVpVfKWvDJX
+1ISBJ2dJM2FAFe9IVEUMtAHFpFQPuUndHLdOGcUgC3rllgqa55eiYzzWhO8jfb0y5za9mJEufS9
+M5m2vzRk0ijRXxAsLaNi1sRfFYKzFRjt86Hpdy3oOQAo88DWJBMPuUdU6wiTJ07Vc/yqXfq115S
29MaYb91yes9WraH0qhgPsFDMjZtBBu3ZPbP8G98lBhtzqKvc9+ctXJvU1RL3ua70iqsnxxob9D3
u13vGtRLdcK60iBlQIQs7K1Xm0xHK3Uok0H+4TTL0pjeDeb0rVz9zlFOeaDnnByTbmznqgx3OPKm
NWP7YFdPBm1fBsbOqWvv7PyRqmMsW6o8epQaPXktF7Hlif43nSrr0q4eI5c6hirQm0M5BcwDihtv
lY5nPioPHcexLemA7E6kdXhyq/gjCh17jUmw40Ox/KI2Kt8aI/Vkx/fLPgvwH8Q5DE8O2Q080dUz
z96tXYfJwakiDrC69diVzb05HIKidn+5gUTtNGbvNjv0C6hizgm74uRWIS2U6SzXMgq+TR7+a9AC
ml/mYva15cJJavT8pAjBwTiZw20n/uAetXx6tO19lqMmwiaYm1c50C0gOu8dAFr0xlDYJcNd8oDD
X5/MFk3TONLssHgZqUWCL4O0omtWtGmyuPBHa1bvwX1OWy68sfE7LClIkoqYQyNuVGt8MmShTkb0
h0l2Z9YjVhBXpDu44nfQnqIrEeWOUB+kZHsATGW4mErZlRZrMpbFbNTf+FcqJgWRfXV7eZoV7fE6
A7agU6fKzTs/1pcppI0teUS03RhOIreThnk4NYeWrGYQ3dOLm4UUQriUkLCPo7faLfVrEWgK/Ezy
VeIrZGhhTDRcj69V0WyqEj3aQxvHElGfAbD2h9hxdEAc42qM5Evguu0aZenPkOHzYd/TYqMlEyIi
MpwcE75EPmKQMbtT3vQouSUgK9OMXn4i8Bw9IHAUfeb/EyYZZN0dlcwGUmB8LTv0WzlodBXTvrji
jIUD7NTo6iWn8H4t+/HLtaKOdFRB1rMi8TS4wYutazpxDqoG/yl+ZH0+KL18oN0OUGo6x0cF+87h
ijOJ4hZG3+/YgMGb7IizlTNdFEtg4+ePgbJkGjyHd6OoMFJEzJ6FbnncGxJzYr3p7YJ0TGgjafe0
LgKZIMA1hczVsIqQY1wCIsEQ46MqUd4Rbl4JMwPNaquL1jjRzrBG4Dqkb9eRCeZhaLpT6HQNGhjq
Y2dVgJB0hGDTTafjMnclJUtABBT5Z1uNyGFd7Kw9FKdVH7RP1TjFPgMhznRzuKVArlhlk9MzVlMP
leXAgQ0798D2hNHlY9F3GyYidtInd+2X6r2Q80N8zazOWrcRGn1gNJjB0vAQaBZ+K8oxc2yQSWt7
h7CU6rzQIfACxPvZcmPoYjo2WJLLYRZTEu06VK/M6UuhGDzBBo0ekyFFR6M5ufPYIKskfjQyZ1da
1Tc4Kv2mLdmoISYMD5WKAVvAaAKyByGMxT5Lt+M2Cd233IwqKEuD3HnWqhu4JZu4UUQ8MUoNor3N
seettdB9j1HNprpXe7Tfty513mHY74gi3TmD+lQWan+SyVetPitJ3K3FARlUy8wv5qHVB0TIWqbF
ibel7X6lDymhyEoTfmgHR7j2NhvaiVRff+BgckpySJfpZSk2CrLiVMEvlJZOtoZTca16IECjN9BK
CS5wcoNjsHhBstliu8sZkG632N53FYk2ZZNBGPWrtEfnGFh3uNUkda7VRx8T7+ki6xGEe8yPZWpt
BVlyitRLMrgf9ijuuXfv8y55DURpH702OxqjfkHo7Xw29j/fCEYgoeeSEUpQH2VT8uAohbEJdKzk
zvxqhpl5CgruY1W7HAv7pRO0KKnqWy6/LskGTkHIB8pLT4HnmYcA73WRZRPDLbFPq9Q+1oOX7ojy
XfuBjJyFuYTkb8WIke6U0OR3anAi4j82ez/yXHwXU3dj4XmIOsEeJ2MTmQVm5Pc1x5GNGOZgNWRX
GtrrU0jiGXfyGBuHshHasVtKCmsrDA5a+6XhIF/D7OrWhPc1DoE1js4J/lvijP6UjUtyhTeSMt+O
U4/7xMnKgrNYWceYzdvRU53YMWs7lSUJM8kwY60z7FxNy5oGJvwm5+w9tdur2UXtuhsGhFiNfRR7
mSejKpiK4lja6mG5GGLD3+yGavb1YbSSytphRHgexkD4Xq895sE6NrpHUIrJJmkHMCcOwzQ3vZA3
mjchtoM1j9cX3Z5w/dvqHDrpV+amoHf7XG41fafp7JWJouEwTvHXODIpj7D1drIv7ZWuB8/OECn8
CdP3kL831ZjdTELAs/eSjRG+qcTFR1jht+lwK4rJNXepumYTSUCTiQA4+uLQpY0fqNFAoW0/jcrY
54ot02w6YA3d+zg0fnWG3+Qd+bpOf2/RAI+Fy6hymp1Vy8BjD7t+DmACqVh0vjA+PBSJlVW1u7Yh
xxkmnG3qqRoJsn9TpOGdL93keb9MlDIXcmWXddsBZSx0w5PdkNBjbtmvKrPdFtakr9QUygUvALBP
DNd2VDS36THG18DdjVEW35ls9ddYgMKNnnas2k15LCTpXD6MiYjYZBlfZPQVEtpyBkAZ4bq0yb+G
ziqK3X5TCKO6Mvv/iq3iWSe/RlFNCQHBYlw9FtZ6SLBRpoZHSbwM1dVpFiyhGCjl7ajgpKs5ImdB
m6NGuw/DC0YWXNZ7Aj+bck7vMcwd2rH4rjjrEkkI95GD9VRLx2v5rBww51AlM1W/eJpkhKHS+8ZL
m00T/TIVFlTdYjCUzcnOyhxQPyxoBVLIbF64r7fxVB6ptf0uWy4HU1QnGVRESuvhrLQeugfBEMoI
/LnHEUjl8gf4vXVV2bcKlCMggtZPAqGvTLl0/MnuY8rHfS94ynmiuZg8S1YZxziKZBbOPMhC0KFj
wZ6FJFnB+SOSX26svtANPQXGOwSgkAjBB1S/JXbyPpDwaFpi9XxyBpRkCYLGCqwHAvLIrH36USjj
3I8tIxkMeGkAdUlph8UxGur5l1tXh7FgBAS78bjEcPRY5RvJTnmV6UzQ+lY/yDYo7zhUnfRYuy+B
raH2XMM6for68uaqMlpW+G3M/obN0SP3SBuWD3nUf9vEqthW2q/MKC4FeFCJRFHH5SMCE7FS7TNi
AE97iNyW5Lh06lrYAnDVtOE+0DeNsbTC9EirQor7uoXN5Y2suBi32LW+zl79ex7kdzw3z5m0AW+M
jAGHlyagqC0ff0fYrnyjns5aJD7xrd9matWA93z1uvHozINPy9VhTvL3PmV4HBfoR3iamSvSq6qV
Oj7p8Quj5CowW24fPgcOKhfmHDyGOnHwIsqprdB4FrZ1mMrkEEbUTjfZqi7b96KynpjW7IYCbzWL
eVok+4bhkwhpGlDaLiMiS3Udqqu1h2qoCT5QOooT6tsI4Yovl9gR6ui8ap3IQbZJXywb31ccNI8O
pxC9r/gnl6Yc2i5Ih5SfyMD36iCzrwXzo9X1WdQDD1Y9KVbzgMMqlVjs2uqzNeUpsBaLroWsMuYv
oxUWHKS8ZgX3e9Uy28KM+z3JQ66RA7TS5XTjkrWXu9Fwv+pgeJc9YKDYYP9Y5O7GLvNrNZcnTdzT
H9hq1Qu2VUbn7f0yVlyMY1XkgzBYVZQ7Lhw8hsRMj0OTX0Cg45q4SawmEhvoo2A3aNRjlNgwdu7Y
WytLuwEc0tcB0I9EPCeJe/Qs9I+C/z6jQbe5ZiCGjn9KmXCMYtJYa4BoM3d+V27W86PETA8tYQU6
CPlA1Z8mF5fWcqDgoWpDQdyYbRfjrcj1c1V8T+hgdl5uIqHELu9cbW93j9Wc4TIgUoDGsbaAqGzk
sHwi3SMYhXSduj2ZZU+dg6RRnMrTbToH+WZxCIEGYmOKmAMnp9xGGkuvQRMBLPGBtnBdHAzV18Af
Rjwl6ldelas6UidHRRleCUQVIxvW7lQf4ed1p5TRhMJBWPU72ljBQQShH2dNtAM5UqxlyV2nQTQy
9bhjUswTz204Y1IQupiOO6SqoJjuoOVuzLTCrZxVaLKGRcSllAfmxBh7s46NZ4bdJI8/bBUOh5He
GxCSjHi59FfWSOrDdRgEwxy178ZkJ0Z3NZuMiIWVIfA7xwxcVFXiV+p66zk0eJeHi20ZH3n6u8Lw
/uwqJgR102HW0WPMqoBYZ8caDnER5gArly7hBRLZ9ZDpIpM9BjBxTciNytlp5X1MUsiMHmcST8jl
jOapIcW2RQrRq0NtA7CY+LZV7msMuxfrOne/9VIQuZkLl6fcxLZRGVs6nwt/6PuniSounA2Pcwko
s3GQJHTHUxsV488A88dgZyCzhC00KpNxx3NR7s0RW5psk8b3LHASgvQPtfL3wFYBbhBgVnH0mrT4
KYgzXHsWLc+ozF1ke+BM5JOhsJOarorOdo3fPApT7Ci99Vg2MZ45JTm2JP1nrcKn1ibeLJuQdSdE
Vy3oa8U+eXPT1mU1gJ/q+GmVrzhMHtopD3Gwcl8xcQYMgFAPuZ670/W8fNVIOk+FUN69zEFdG+zW
JoiyLdfBXe1hSghbc58w/eZ1uX/y2MuWSO3enrEL9xWel6qYNlH8WuNSvJehvTIWJmubh5sujZqN
DsJQ9cU68vQXNrj12imd5GiiibADSWl61Mjgmc9h4lQHaLxybXmZuOrh/KuxMpvrWhQXeqe3WVo9
0xHbbIUV4E+YUg55Q+lrWfBRdjNmV4OehV54PapUujNTvm3Sc96u+hfU/s4fuu+4oYVLZF9D2/tA
EzB5aPa7tPPrDAnXLspdBbsfm9n8hikDTqCX30aHF6U/uE7ByoOqX1sD++FfpjPc3BwJwzPobCkt
BIUw4R7I52rLqaJKiW6Vo+3LbuCtDm0cEZOOMzfaxjJP98bY7A2n48bXcLO0eM+mYN3UtwBJJwKA
C+mQAxyGymM2BA8Ul90aEVzZFiD9z94GGRPPcSx8h3vca4DuipmeKS9BUGAOQY+wpDEbTzyUlfRD
8cWJDP+Q7bWmGmN1YPoGYGQmd+Uj9BPDi9l8y102xZcyq3/VAwY8LX0nxrqzx/EuUiG0SXR3rZwQ
w5yIVRnv6nI2END7pvTcZq/2yORQJXjV4K/irgS4rjJOKchdYpfo3YM5Dq9MFzcZhvTadI6a1/2Z
eUsIAH4T3wCqWvJdhnAPrsiPxIcImo2ZZF9AlsfQeygme1wbZrnGpn9n6jbTV1DgWW8/UNnQzk2y
9kLCX/Cdq6ihgSfZYHB/YZcnaUZyL93onDU79sOaU+tKN9KnvmvfSis4Lt+rtpIziN4TO9ZdK94q
r14zseCwNR4Nnq2RHEjs5Kcwu1ZO/uaZ0/2g24/0RvltsLPn/s00nTs+SQ+Pmon3zIrpiLAc9ims
PmIzAcw2WSJXIzuTusDJyyJVQ5dCQ5ih7cwcdcrpLEqWyigzbu40P0VNTiaSPlsR+6PT32V2iYOs
eE7lE++az116iPR60zEPqUfvag3ddfm8Og1BN4uv/MgLrdN6YT8EbfNrKFG15rjvYV9y1h7BkhSS
tFiwD4ZhLyY8qSb4/1Wd8WSUaOulqEmuThW54e61cjGC1A1PABPKkLsii4xla74HFbOpRbFlnP0e
UxewKuLqofEe8MFfqkkdKLAgVZTucrbFkDKtl6iDbmTpx6DLz1XdgcxKMIbnGJy84SGOUao0h9BK
oep4l6bxy6iBWGPclWJ/WpdteC+65FEHEosW3u/HtqbfnrlBo0lfJSScCFBcKzPcxp36og6GIG21
BHOiF7RnuBAGzmLHbM01ZTNX+xJIsLfNKZ16k0ZbROs+3uteuMsHc19wSsaYPbA8Sirk7HHTco1o
xnSOgMxHsTp0scIJx8abQNjcTrukKfdBoBFIr9eBzdSlzI9BOTJVogLGDUgaWd0tQARuNc60Xr4b
ZcHcxtPvzCLaQBW4LRd+q8UfoPnbhGda0V+GqVj3VPjUwnlLYaHVmneB6bchm/XMoP1tSAo/tmDz
j/jH7Ep/Ba1nrfTpD9DGkId18zBxy6+I2PPh9JQkDUZ+YutxV/XyYOr1LmsMmvmCJxP1AV8paoJ5
GaPoksflB+Pr92Z090bcLiz2jLjG75y615yxp9SwWrNxoU396Lba52w0X10mnyfTfW4UujtixFfe
2k9TYm80zTzYbfXCHJMK4hUJ+F+6FQDVIJBZqec8h7JuwS6EVoQbHtckg1b8FUDWKMDZLSwGW3U+
Q6pt5GGB06sTdbS3nAhXZHW/kWH2c+uTp/6gq2lxvb9n3PVaXt4B8XuDFvc+tJpDTkLgG3b2JD/v
Z0awBMKQN80aVi4PoMXAlHlH5eAxc5qDa4fPpjDuCz4T4bpfvNZVNRBEJu1WZM86kzSb5ydQ/Pt4
fGK+9B1MLvXl5qVJk18pievQifepCu8iojFLmEJo+XkW8lSL8juCYIWB62TBGRbcVDZUIXsyMj9i
ZproD2kTvZPzOqa1iZ7HAbdjMeEGe7U0686KIl9HbCwd/MBReVGOtxc9wxS9Ha5iLq+DWR/JBl60
zEB+5nnphscmSO46Y3hCXLoBlQ/I5YePC+g+nOYNrUBnjdXTMvQV2fhjkJn3HX3nwWNukXCjcSZD
iiQsdbKL5fQFcDI96rNzJXNQsYBjfvHySa2XiyUws/sgvDeCeqtKoJYR+hXrDBxHcA3pOsgRrWC9
BJmYcE+U26Ku81V4lT31Qm3+ZEh3g6Nv7RSWwPNfYW8roWRNm865iXg4WJPAnIDCH5pvgDzFLhuR
gJzp5tiLGjMQRbXq69zLczyZ9x5kFjGqfViXO5WRwGWK2szzJUuaXzQrPxbZk6fw4mIufZ3cX4E3
HUZr/F1o1AgFhnlpaUCBcD6Pz4NRfdAc2tfN3dA0b0pO705nbLLEe1EutxyQQxLC7W9oYueF+8VY
hERqwRTTZDsl6uIwQgmONPhjjkNmp2WygS8mwigxgNOKMobRSXGO1bwLEvZIrBgbG4bTPBCad0aI
anhuzE1nUHXENmudy5uhLUXwjvHMdOuMSxMTsHPkjLOndOFF9tz21E7y3ecTOPhVKRo4ZDWXH8KT
Je/Z835P/HtgUDXoTdvRuNpV9lSkNQyoh3GOXpuhvtmWhVObrbreIZerdVGCXIvLLRUvCNSWt7EN
+Wf5uclkP+jCO6lKnZWBLlwTX1gtPzCTxs3J6G+MlHc3ht0j/Mwjx459oKJnE9xd2xcvDkTx+WwZ
KlwFo+QcovpdarkkYZk/L180ZtVr54Qc96Jvc2GxOpn9VJjlAzRzRwEUwvSbY8qs7yQIxSTzPs2G
9L8QUDPmmSe555OWzVdBEaMMj5iP7flFACOJrWZbas2uAZ1pS0QRrUbkZrMDGs9EYG4S7TwQU1nS
Bv4wDvva6a9eYCMTykMwNNdJc85TKA6hanfxLA7yre8Qsaenfo78MZr2rttdZfQeLlLmUHzHg/uJ
2koTNDNQ2IAY0j8r75kRzT4M0u9AuudABUT37erg6s3HHMAqyojDgABycxScTpBpYpSjNSmAaJbI
Mkt2SHjrbnJ+we3RfSJ51zQtjmQAeCsTEGczTy1SDY7mOwvoM24zrAvYBphA5WspUADGzHxflsyw
Gd+AQiwu2Qgef3O1XahcXqxXx6TYYzH1A1wTZ2tS+5b9xJFw9o+n8X+qaxPw6f/XtPm/048m+fc1
0D//42+vpmF6f1Ge69oeeQgMOEv36b/MmoZj/iWlblCCZpkUodm4KP/2ajrGX0K6fLkjXUtg2qSX
8O8SaIt/sqgUdYUgf4U95L/l1RTOYsX8pxJqeT2AsXCT2gauDd0V/6EB0XX6Kcs6XX7PTfunHqfw
bsnQXfouxfPCPftBDTGwxzb+qvIOsyP5wwfaL8iFOw5o47pYj2oYH0KFS7LrsnHjWVZxq+sezEgE
EcCFr/DzR0iL+7pLM2unwqm8hVUpz53l3juOgSW67T2i8mQXj//6Ys1lHrLcxvMcpnQ509Mjoj48
45cLGpic//zhlH1xdlWrxtUUadA3h4rOmv/ia37+rkdIxP73r2/y819zE9eRgyYuQ23w6Zo23lLH
uFhsX7+NZDxNRte9U4Cd+/0IxTBFXqdhXkDSo7nwJvV+Jr5iYu6Z2bUyM63PmRlUPCMCtotF8PzP
X/38/c8f//wdrXabfyPszJbbxrU1/ESs4giS59KDZE2WPMbODSuJsznPM5/+fIByWol3n+6qvVHE
Aki5I4oE1vqHtnZ8OKOchDADr5/+QbPgGwK8wlGOfNC0a9Nw2qkudxrv0Sb/r7hnpoBdy4p9qZqt
mnO/nFLG1IVib9w02djfYQ5GDLCwPKuA0lg4FlzfBpNttlXtQziiB4PCGeTYzM538BThgUXpkO/S
OSTn+fkw4AW3syst20DDkXuzgmeIYF9wUEfLCEEMtkOb7OSoGujqkqW406FKliDPJ8FV7/HC1jUY
hnBr+xQiqYyFqGy8+wGwiomXrev30z2QRNCbs1u9G0bsX6NM3u68pLdfDXR1AdnU7yRCMYYEcrtS
08ZYfwDXbz26iRh/O70OJRXACqN15bIAA7BuANn1aknLohtgk3MvAo2dfiCGtSh0Mg62dxTCDPiB
VAN3RK3doHfuHV2jZI8mG1/gsNQb9u4Sxw4EAzMzfFAh1fTL4h9R75Yrg/HXNdBcJ9Ufwp1qi2TE
2oJm0J1hv+QDfNKJ++vTgJpyibUxCCgkE0sctBJo4NA21wZINtXrFxvIpTr83I+0jCHI7O4uy4Bv
FD0r6cvMoslNOGh4Ve0uwZglW1CH1Ne6uHtUDUIB68bV3Pu86DuAJUa3a4r4oYbp8TEY7f2sR/k3
q4rBUlW+xKDlMNdL1zyaFasiMRmkE5Kxwsk0nNYO7sE7AKgauh5dH6CAbiKvHrXUvzVknJHcn+PT
uUElYl9kxva3kBwkXelcO2no314GYkh+pw9zmqJf58qJeYLRRlJkWIuY5NehkCAGa8D5k8oHqrFN
vudeREiJ/hWLgwVlBc065P3UPTZ21u91TzufFMSJhEQjWTWXpr3HXavYp/ladeJkiWHQyvj5MMKe
bj/7lXcbNtavEZJ99j5BtRIp3SiYbmcQg1cNqIx7D8cV9MJZ/iKTd+iRpWURS5wiBPEAnW2QEam9
Ps/rwTidx/NW/7ByYzsPLGO0ztYfWa3Pj2j+yuNzM5rVOmxndPjr1DjHEDdAHCFo9qUMUXUq9p2b
vl1O6qIGbaM/L4ryvpyNGPAR22OLrzEqTqQtbxcdhmCw0DuH0r5dJSNy5aqLe3Rx8mf2F3/NvcTZ
C7QrpFYhivGb3uYLNh8LDtaHMTH962hy8h8e+WBUT7/rnahvtD5PDx6ilYfR+fVW+PcJToJPKzUR
teD5Mf1P+LM8nV+mv3vXG4rv8PtLFq8MXOSFx/8d2zI/v2TLFgGsDn72Txya+7uOf/H9ZDV46jj+
IFZu5oi1lJzRTAM199yuMJaOl3JdyX9F6g+gTE3nGPZ8UcbglBt9ZjfSyEEViyDUsoUo8BsaY+dg
wHTLbThkG5QvvmeLg7sIiYBqCb+lJnco1LbpoZqLleqpZkRPU/T587lTYXUfLfEJ5wPt2eko9Oi+
3+/VYJWH43VRgAhVXZ38cyukl1TiFSxJ0bO3FrhjVaYnXzDPOoW4sn5AZH9L095A+BNUfAFmYDUb
3j6PBso1Y6Kf4sRGajqz4m3QDsbBzpfqVgR68WIUsIKjlirDnAFYS3qTxPKIPgGID/sRBwH70fWg
b/HUwpd1SmR3yCD7Ygkje2qa12bUyCo+em5d+/E8bdMbcUrSw8pPpddS2BKJtva72H1xXP0IRm74
HoTIOHB3LacFYtsOY1yki/Op/B7cjyiW3xp5694sWcXyp0vFv9iVm59INDa3Aqkwx7UdzxGW5yv3
0998n93EnPKybcKP0dUN+AdN+jiExvJghbdpYpJgqKE6XC1dfRLSR3YOYBBayZQ/s1/o9m7RY14T
JtPOqinGa5jh7XieaDvWoj67c824AXUf7C4D6kjF1DzV/RS7nPtp4O8mX2KsMFH5JNGOpVpxW8W2
c2Abq20gKwVA4+3hlGvYp0e2Zr/Nbv/kIx/7nwbnoKq1wh9kQA2ZQrAcHMLQznbAJm7HRvdIOcp+
xBKBLbSMng9VVHROC10m3p+ny4kq7pt4G6RxD4Izgcpco7y2qQJouX5iof2ZWv6bh/zobJTBz1gr
1sZQV5scFsq14Y+IR5n9AsQdLGw7IB2fodmL3Kk8nLL6mFQi3ap5KjQHogQYQRqfWz7n1eB8nwDT
7wFy5s9LifJ3Ww5oyCV6+oBuR/oAGoKCdymZf3aZPliDlj54dpRjPoXyvYqpebZWAz32EKhSXdWM
YKe2fTK/XUL2NOQHly0rpGQHjBJpTz4lQSRGllHx58gnIUgt0gDVGbEdNZqrQi4dLgPqSMVacL9/
P9w3JNgmABRwqv7vguqoQzikQVjO+oYaQ7MXfviTfK6BkFbvvLoZhrhWGD8bSzg+RXN5myeO9lgh
brIHmR4iSRkZ34Vr3wWhZ34B8eysoiHMNmMIko2Xyw81AajOz8px2iffgXlkz7bOdt/SvjS9t7ar
0fjuB3DN4bCNR5F61Z63z3KjBrJ1WKTrcAFRWNgWhnPBEh6oYESHWZgw5x0cMMfWDO9ZGkdPddCd
4jKiQmyL6AmNEVSoXZTE1KBqBq05zY2hH1TvMqO2Yk6XZ/11DTXDLIrgfI0uCXGkJg1yWwc1niZe
Gnjb82FSGt5Wszyivx1OJwr62trFd+C2dnrtNRiwkmUbhx1Z5GmvuoWeie3xNlCjooEQg0TmU5QW
2uOYkwWRswaKWet/fteZf9p6267Oi86xfR86oeEL9rV/uh4HUTrFWpoVP1PTH064NuFLBmLhe0Vy
e0ilBVYKDDxvqOSFwz7pXPPF60t72yXaPsqw5bmOrQnFwyorV+rt5qEYuW3nKANqhGrDCqF0rF9d
1BYh/I7/Yiktd+O/b4f588kY2Vi/O4bHQ9f7xFxEdA8OrZiCD21MDjV4YozsMBLIPOsN/k2/KUYq
xMKy7LdEZ8cqfWCQqHPiZ0BqmyWo7DcsteM7HKa9W9UN+vIjs9rmBE9Ie3Cd8Ol8NtrtKxv3o7W6
du2XD61+sON+W4xf42lpt2FetTu9MefqSh2e+x2usuoIZaAqXznV3O46TF8RKSoGyMtlMhwjH1a1
E+FN0GPbgFH8JvUciumT5OTEGcJdqoEWMOK3KPtwdqDJVTgaDjloZPX2syEoxF3nvSGH3mJrX04b
v6yaJ35DH2pCw6/7ytU17xEHHFciyNNVO/ntO3k9gOJ++q0FgLpKJx5xaI6bL4sPc6tooSvpg/i9
a88CHIqlPeWuHSKzKQ045ZFqoortpkeObfVpAK+5fPvPd6/40yBb3r2WJMjCqvUsV/hq/Ld3rmGF
s+5PifgYWq8R9wCfr8JBAFrO9WMbx/Mj9kw0rk89KjajlSO7aiDT0KAxkTlQvbDFlysKAREKTId8
Q99kFNVM7wHobfCQNpG/0/v8dUAsiyoJFeDZqACdhb6BR3YpXUKL0UJYAjKIOkNNpIb9heers1Nn
qDg6jvKqKoAbq6euqnrqDHXV3IjM68tVIulelTg1WmXyg2MpPx9SQ5BYTSPtUvBJ6lA26kg1oxc5
21Gw/gf/zWGPuIzewHLpU2Do//wtGJ98yuXXQOLLNnzLJp+BCvenh4gZFxnyWg4uXBVWEnFQp8e8
yR59L862bhWmR9UMswHPHik8stZetVIxNVcdNZ1r3Y6GjzqPPOMyMNVjtxmi+e1TfJ6a9L4anz6F
U/npZpjsu3KOdpfLqGmtllgUViESq+5vjdQ5RV9KO3/6ZaAFQQDriIrKJaaOijZMDyH7m0v88mGa
Ua1RH9N2alDFYxsAcuRhNJIX9cDSP6IBTI1Stup/PlQTAmEw4fPhb6dFSBgBx/l8MdnvtAo1Jnip
N31DsV1Ilq46otxhAuM/OEkPtiF8ssLG20NtgCs39ghsRx34UrOMvL0aEaQhKYnSnclPoS4B2DxN
cA/ytWh8aU0DTF8bPpKBQqqxdPUrF5WGdyyAWwy/UmO/hF7xXGXmTsXZTCersUNOFyEv490Uj7M5
NG+CLNWmMhry4fLsv7mqUdTLzT/fuJTC/+v14QOS0j3I0rxDeJ79+fZLypKUPBSFD5IefMMiQJCp
703vkI7IKQRNulM9ahQRhuVmDnFyDgE8yym/jYwJ7m5ZfQ51sx7jGWZ66M6gmAk08f8mT0von+e0
VZojaxjglRFQdRh5bplpv46B+twby+jBB0PuFXTdte8W/oMKFV3Rbm0HgSy78LwHUzbVIsDhJBq6
MbKr5qUdNsG6ED3SlMSA6e9y3scbrymcXWGMyBnKo0ujYiLClJBHNJh+OeqaNfz2T3Mu3d+GnXSc
7zSfzSyKGp+v//9+3OVSdcsrERHrv5vqd527xZIH7U+0JvelW2h7dYRUwOuQOkja/xmfZPcSsxpW
wH5py6UJeeTL+Z/mjbakOI4C+/E/L1CWIOCu1AXbEMiSx197/VtQXVGQIsPS3L2PegegJqwzTBfI
nC7+LmxTtBeBZ9jkGGm8KY2RDbBi5zzvcgbZt4cAj/X1JXQ5TV0zstdx8ER2V997/C0wnbrxtTOd
d0umvtEUhdFS2N/EkAzXJBGwBSRzeZrC7LYRaMp5s7fcZHPDDqOvIeW1roPKVSDefRI1atuPIn2F
h4qePU0mYBu3RjK3SGBEZXVwNIPlrvLc6lVr2/BYZd07gln1Kw5mVPXrAfim7PZx5G7ytDGvz3Pz
3lw3/QLXTI6OzUZz93lcSgPwfjxZk4TQ6WKB8KLFTyOCVmxnMvdD998TDyZtVhuUJLR4efRw7NsM
CQbPyLDLN3q/PFa2ixh90mh3KuaggnSaY+98ggqR7O9XRVTj54ggzaO6UhBaD35VRgc1Y5hK/gNJ
cd2GQT1eCx9bMSq1YXNzfuJRfQaiEpAFmo2arTxPStWo0cuT8TKQ8m5xTPLSl9CoLnJ5oF4+6RJT
s9GL/XX54A6XY/neDiUbY+x8ZJvVe/3clyOz4VDTQFzmErq8/rEy+K/VgJp3WRx8utzlXP4Jsl+f
Zhtj9C+LBcv4/Mh1sIZxDMeCu+qydv/0yNWMUHPLzLV+hJa2E0irQFqN0wEUCCI1574fR9GpreF6
TQmat+egh83aYVqaW7ebIW1EkRWdFn0RN/NMbkSd0qVGcN2U8B7ZOyfH2s7xvGdFjvW1SI4qphqR
+bh4x2Dd1IAjR93GDNcDrj/z+C/pROu/tlgOmysh/2d6DpVF+RL6bZFqAYBp/CRtf9hNuDFFXCFu
Acm+r5OfE3BOfeXUbbU/H4b+l67S3C3vBv1HqKFnxnvr1Ygs/RZCtr9rfbc9sKSHtdiUiBYD19mB
exBXJqYxh2Wy/GdBdT6OdGhhRlFgUgnIfnIj/w0ruG9V0IoT6NjsIfTDd9L6D//8RpU10D/3Y45n
SJafx3JQN8TnzKnhp545mdDqBT6JkAYmauUpqIk0EifV03UoNgWZi+sM46HiOhflQ2jw1arRfBTN
FiFgkMS+a6/QO0V7LViCHcg3dGTlUQXLZdAXElGyR8VToDcuD1XjYOAullnfjqETUJSAmlZrQ7PD
jldfD2XXHaMYkVWXLMQzuObwuvcr+6pv0OSLWk/jc5043IeChkyqtlNHKrbYZrLpXYzZ5OCnaWou
OGBQXWoYBweuFcfDfTjH9QvLTmflenGxwo9ce+3mXAfcH+AuIru2ZXzRNB/os+zp5k09Ld0rXs7W
qa+XB1agyd0/f03G5zKyCxuTG5IFkc5qHrGbT2XkAKWNqWocuByaU637QvtqZciPqAYZ4YwCTXLi
z/RJ68S5foj14q6fRfEQO0nx0PQgL1MnvwbPg9VOF4TiBFxjiAd0EPr+GyCl4KiuZcirIhtGKcFu
7i+f4cR8px5rSnU9FdfiBvR5cdOl5vIAebzn68fGow8cY1cm3bKCGW0+ZujdX8fjMH4bO+Muz0r7
P+jArotMeN/MUaDa5fjh05ws3WowimCnp8gnDw3aa7YAtvxXOcheav5UC9bZJRY3YEh9x9qrEtHs
F/0hM+q/PQl5FXDv8gRXnqCuoXlTj45ced9FiGFfVzOkg8snOBomBw6WDlVddo94DfeHJm7u41Tv
HlWIHwX2NPjk3qou0p3lijRKiB5SPbtibwfNzyKtytNoxf7DZHlPI7+qt0Yg/tcD3uZX1Yu3OuoP
w+DDOMqj7NhInUj8AMTbAN3t1p496TaMVVqSZoDWtLLc2XO2Et2oHS5NpItf3aabXoJ0IMf+FEmp
SvLYvxoT7vku6x0f3/WwtTdI1N2omJoyd7m1i9rIWKc6uYImKfsv5g+QOtYXvZOSNTUeK6qradW0
aqxZwHOPrS8NSwIIeUV4/+sc8H72oxFGYh2NUX3vWTUKJ/xn/GjFAdyt/hW7i6tRaMMe+gD0+5n0
BspEX2twljdOrNlbd+zmF8APd+hXFl8tqi+wE9J8U/YxurXAENT8PDJcfp2VzZKS0wFMyZPfC4tn
KInc/vpffoGGqX9+E/KrQ3dLvgN9Kf31efPhhGPV5H1TfkeUybi2Kk8cDdnUSwRVNNeTlYqNSK1T
TNTNu8bjPXGZF3nVuMMJYl9D8t15JH+uency1iHuA18GPJySAUNj2AHtzah74d4ug3lrzcUm1Mzm
VDiCF1IhNjBX2pMKdTZKHYODi84lpgYcHD8WPRsOQcCZdQNyuslLY+XoknmcW8AuKBeMOyPybArP
4EhUNwxxVuWdPo+786GKCtGawfVvE9RhVVHzSZJpo3qdvNp5tjzbb5oFHhXWTehRkijVgurJnqL4
rk1xPSEFrD+GjYAqt6AD5STuvEraMtqrJmDifq6K+ppCBh7nckDF1JEnR//fmJWO6S4Qz5dZaio1
Mvy09cG/iaoW7nzVw33UoA1i7Q0GtBd4izly7xXIzZuoulUbGEBUZGh2s/KogWS2ZE+F2qHIthQm
UPw1g+QEk4HXPhtRq2znd5xJwzs7tOpVX4n5PYJqZLKAfA6y1KbsBwlGTeOLAfOInROO4oH1ODT2
o4qDhhlvm9kNN6prsqdLoO46CWxzDH9wdkl3IO6gd89R9AwlPnoeDArwfvd0jkS5hS/bVG0j0TjH
tMiRmHK6HZyahq+ABl4mclfRmGwXQzRPbQRJEEN0ZGbkKIqJoBv0udpoLBwQbwrje2AqzbadsnLd
FWn/aC4wetiiB9/HGpOEzg5+ClF/oSTdfEGRwUGKnpPqSEPPBN4GjKO4L/BXTNkaqkO3YJd4bjTq
8MDq6Ft6EKyrBFEGcthoJJmO7VGF8u9CmED6ugqxmsOD6k7VdoqBiqMDzmmtCj96XoxSIRlUJPKL
LCIySfLIgAF6yxMp3PtCpi7CoHCgLGuo2y1esnWmxT1FNuYs6N5sVK+WWlDqyNMRrQD7f+9lMVUJ
b1ql+hygYisfvFJT+q4z43f13HUKfGjPA6qPkv/NMlfm7tPzOXasx7EHbJ8nYI4HHS5X5Jfjg4vy
PqwKM37BFsgHvZxHsGLFh5vqFbol83bwcsDv4Pu1FO1iPKNCPm0I7lXj1SLfJ4G41d0BwK+KaZoT
3JeF8RYvFsVsNaD1vnkvWW1+AWA+mBcaLzf2qotG09KDbaDfoLuB1lh1Os+TofOo6vPz0M+nqHnc
Yid1qanNjjGOVDdGlCCElOgDGgY0UsEI2NejKKlABUkNx0ikDTwKxkJEFQ6VMbyoXh8Uw1PdJN8h
Q+KiZ5H0rOBbHVXj14iVeMBQbi+xXsDRHzEeD/NW7C9xN3XlrnX4ySdhVIFGMToOhp5fz5NjrFRQ
TdYhuuE6U9ynbtltAIJkb7Pl33VOTu2LpPIJIvh3FU5g76/TvMMUWs4auNEhdUbxURSBh8YMCt8y
3nluuaWKnt6Yhpe9pVNkXM8p1sueEbLRFaXxFVi0Ty6VB0Exzf6pKnLAYQiBfgtSyvDAd8IHsE/A
Fqwx4O8dxpU9D2BgA63bqSY1BSJll/6kLWiwjDUwZjknV8NhUvUI9pl4VFVuBhve1G7rRCtOro8I
Rdto8QdqM+7UTT+o8U54ecX9sUxaQWW15x2WZgj05agWyZmxqb8mo++9OMY8I3gYZGgNIDv6x7VC
DFRJplcnd1yM3ZgZLk5I8tCeUgvBF3k42fG6qvoQsSHP2InhR+/yzbS+GDZuKOqXOkfSC83/+G5g
0/iiB/g6YQUoIDbkzUs5e/xDSg8MNeqjhbBeAke/UaOu16SbVqDorbptziPNNia8TOS50aAX+35g
naK6BV+Ym9niMVykFkoxRD99H3QWUOQQGwqSNch+fE0CCH+x4RVPS9tidxMYAb+NodxqaPPdjca1
2V8bWepC00F/cPRL8xlzKlT23Wr+1nb6rkfs/mtq2huS8eGzaCPvtFiQWl09QXFMS98D0eYHExfS
Z/T4h1unt1HKgR2yoQQ770qHN8yc71VjUO87H6lub7j5fpTNZYoGY+YWWVqSX1LgzChQsgXeuVMN
me9uZ6MFh7meJyho5Z4GodXu7ywSBkfVlH4eb4ai+3YJqSNMno2VHZfGnZajHxbb1vw1N/0jQJz0
GeI0xtwyDjdk/pro2lFL56dpaCxw8xb7XbjI19EclfcklMt7daS7TXmfDfOv0Vl2VUyN+hlQmDFo
lje7RYfOnHXn3hJTe2goeV1rVVt/H3AHWSqRv89h36xaMx82TlWbT5UVfjMXVsDARe8iv8NhY06a
e3Vkku+7YZMtUIdkIyKd836NeCKhnBci5aYmXgbUyXPrAIJ3oaSpARU7X8Ex4yeXJdraNtu9z2sM
hG6MrFVFzbrGJFR15zaE8yK7Aan6K6FV+7FBHqzEimjXVWNNRshNT0s1jGSgdf50tstQzKb+1CLR
dpMaEPWrOLFeCs+RDoo5xIA/u1ojxlUwk9bLvwVeyU1c59azDifqfbDs6TovQBTbXSaktLC9KzO9
3fn9HKNYiJgQcA3reqkFCfA4Ktf8crPj4NuvKLbpG0v2VCguwuyYuX0CiSVpVgVqRzb/LAznUVrf
eridXE9NffAqET0a47CsO+HiKlmA7Y0wb84XgetAjE5tpWclhIR6eO/cDJ+nPp4OsSmWJ0jzBz/3
+nezKPEIwg77Tp0OfudKG3BIqLVkrQr3JCi8rSrWq8aNCv/cVQOlqvBf5thZEN0gvHZraL39ZNoJ
An9D9yXj97nLgVtdBzYSbImFwyqWh955lK8SN4N6dFl6Mqqj2FBYufdsdzUCWTW4vmTWD6UeJECx
yuBEWTbBw4T6teypkGqK4n2ehHWEUxGcFs2vNmkGTTkt4huscstNULftq5k7eJ3mDYZPspuZ07du
Hp171SsCE+OhOnlUPbTDQ3fqn3QEOREmg1pVCbFv51HsZY0OmRF5qPqqidFtkVR/JBH/mqgGPnUR
NbTAhmEO8+e0v5v7d9fsamqgOgwL1iGZc+zNML6zGkTzYxIriCGxbr6ObaQD9fTLLHrx0Q38rGwr
DtFVQZovzrR3rJKg6VtW+AjxX6yGUZ93c1aRecekcGXMenoXSFLpZBSos1eU4xueIvhNJ0d46dWz
iscRPpwqXhjZ0WGd9GgO37o8jk71RNqtwqT9e+fUmJRN4SuGpizWC/ZgiBrNrw35BzVBE5l8+tvT
MZ4TYy8WbHOQdWy/Y7hxNYFN+5prwr5tEg+OSJSNjyiVYpsjr+0lyUdo5hUKIi1clt7NVi33+PtS
4jshJ1iNhrNZt1QUI233vrIAVRdyYMzsu6jEzIPSJlYuCVhwhQJXjcJ/K6i4OroMfJr3qasm13GE
kLCYELSRAPPLBT5d7/IZWCLXIPOW6iYWeorg0DzdtfXcvcNjRXEr/doKCwgsfg2ABjzoegmaHzix
kwtFCqIY6/pWTcM5b++TRHkORBZvCwtRs7ibm900us0uxlNid+kOMpZ6Ws8CRx6q/nniX6dcYhUG
j1dl2iAu/TeTow6nwsZB4cGAdR6nFneB6RvPmOricOQUB/xfjOdmlg4TI/ZbMPUR9EAuDD/Asstd
RJgmcj4ZqC5HxMFvKSdvinc1kq7nJJOHNAW70fjLOYN0OeHcT7Rwh9hdhDZSpd/wk462eK5fU+HD
Lis2l19HMqbZSf0f20LcPp79vSVctiWyUd1LU4YA3zvj5yXyadZiT8710mUjMLf+qmrK9jGV2LgZ
LBFwvq7fqq7RaTaLy9S/8WEnPIvGg09sa+8Jmq1XtYWRTFxmxgETFB2JFL94z+oG/edAfMyT+2ph
OP1ahCjpQGo2d0nu6oc+xpeozTAEhHCnbU0EvTduAPOtsIR2FPbwq5lsGwUndi1rYWQhcn4MdNrY
HSHIqc6c2IF75c7NuCJpt22xMSi6sLmyQj39ibV1FfnZf4Y4+hnrHtUtDR9h4O3LIaIYt21Qn1kv
HkKgQBOR3OcF/T2bMmZwEmukU1f54k1v7QTBWWc+9uiMbnDmuzVi6JaB395E2oKf+bBSiOe49lx8
vlCkERLVZ0DLQVq3fLA1tBNMuzC/d4t2jLo0eDG62F47CLfeUUNvXtBWf2wLUX2dXOdl0fPy0U2H
4lF3PRYKNaKJqqsGtKbFhWYY7lUIfUeq9xQCO+sLu2VwD0b1YaTtlyYPILu4LaLbfjjBHk2XI1vD
6TqJp+KHXe68Ja0/8gE/jc430ocs0OoNf3q79imYP0ddgnKznNLOYm11xvgOlUPchLUb7Bff9PYj
r7ubfli6d2fI79TnkhDnRmWNigNWI27bIhjvJ7H8akrgXbscddBL3Pcm3G6GBIR/zbbp+jL5Mmce
KReUs4EWPVq3MRol62Sqo1eWevpNNSEveu5CcUSLhf8I1V0MSPVJkC1b1XVSpJ4GHHV3JNOiV6cD
31AbaXNQo3EXvJGQdu95lMavbIPvq8ntIRrzMaxE1mEepo/qRANlpGDs8oce/Z7zezunhDWmGuZP
8qWtYv2YUDVtxOESUnFAcmNNNrkT4YYNX9I9wi6M1sA1vxndAHy0nrN6g1bjD4DDy12vt/mxrPmh
1KVF8XU2EEHBWOdjpsiM7BeglRqtqp5M8te4cIprfan7xyCQG0ENqK3A2mfnk7xYo+DcPZBV13Hm
RZM/W7zgRgQzWJ4arHXlO8mjavw+2+ggoe7PvbglTyu0jViy9DzB05xlbSVDf+0iwhT25lZz0umg
GiSZsvlKHc7+27Akq6UNg9cycOHctpDK7HTxX2Nz9ldm4UYrU3b9MXCvub38jRptrOyjKmwPqzdO
dTKcQHTSZSQ+qkcrQ4FNniO8ytxXVrpcqW4ZiuwOHiYCaB1SljZLExSomv1Yzj6E7MqtbyeeTldW
gq8Zu8K43aMbCitNDZV+aVyp+Zb6CvK5Mm7CLMdEhoXQ0ei9YZtY+YPqlU7YHf+M6yaSh6z9mGtm
GQLezLUisz1PA7P62zVUXIXgqY57UlUvJd5SajNEFcu8HXpq6K6Zx1+mJTvHcxzskEopm40v43/O
V/GhKcvnJmTLAYF51w9YzqkjE/2yHXqzDRLNJMunWVvuyhqpzvN9K1eejk1xYxnrnQp5WMyc1C3b
BNuOCt+mrmoNuc9m/HJZI/7dks/snJ9Va0Ssi/5YT17m9ulokHtGA7oVbyRNxncy4MMdEso+Yol0
oxidFzNgIZQl5iFsKfWoOKLU3NjNwrtNF8XzwDq/Yb8RmtaLFuUxJDcbdkmua++pqX1tgsF5sHwr
vcdHm42AjAuPhRxb84qElj/cmuUgtqPuB1tuPRLdf/E2WsNFOCqdu7tQUjtYb2inAL696inuR5Xo
zQqX4ulGxXIXjwZ0j1CerQfkvRvz1GAG/IT3BYIhflOv+ed1nkia67sa67ursNLsJzXlrxMm4Jxs
lRMgmr6eP08mwtumGz9g5Qn/A1kZeMHJc6KhG9u27nZAA9u6KroJBzU3D6AZ5afJMcstOIdtkWXd
bkAPiPVDd5glHE81ptx4pY77FoxDu1GhRG7QItmgtQwjeUZLXjSU8LQlQNVbC2f/pkDmbotO+OHc
VblC1BcPcSXMreo1i8kD1fNqOGDBmkVQ8KQaIJ1frEnU0Ar84GlJUVxm8e7eNrLbB6xY7Er7aqed
i81YVa1YXc0nNbeMff8a5U/U2OTVrFjmnd0EL+241p4sczCflh/TqIsGM98SMrcdD9upG2HNN77A
sue1kKrQSHG9QIrv3vDDC2/cQnyIuLVvzCRnex1jH+EMtrjXjaR9UG4TGPSeQ0UxsB+XM7qpc+/V
oJomQ3jHb+F2VHfs8YDQQQf29q5APOUmNuInvdHLOxY0C+A6CfRQw+eZtbEsN5Nltde/nakmocH5
kY69dj2RVsNxwnpAO31+W3S2+qSPhpXqwhf4mvHwOrXxcp5ldOTUvA7YecxGUTasabgZlwHg8F+x
IiwirNioWZRhZ2tXOmbyyHyTjkxYlo5tvAsmEe1UVzULkl+UlZDQrcuKpbAKGpkWRSt1mILBQeFa
nq7O7BAc1au7rhU12htD+xjWmGPUtjt8AI3iwBy+65kOGKCx2mMX9OM2NHg9BcgjvrSD9pXSxPBh
4tQQpMZDnun6Ng/zPlwjVUYJHUVJ/HqbCOaqzYJq6JeTNerjrdlgGjPAYMgznPGcQrdeJnqp7Kkx
tJnPY8peRo5VTWqcx/77PDVmSAz0X+fZPlbCQ5SisZFW2CehmXMq5qDfgDIf17wGqqfSQp8Pyw73
Q2jhlU1OMMG3ps9j+/sILgr3d1Q9tKUpd2Nal7cGeJivNWuzarG+96H8ynVyGcMQp/fATM1rNWDg
7y4MdkzNyI+maSPsPJyueTBqDFjUtbNkPE6hFr9GGOGszdEo74wu1faAmBAVC20UXtHu3LbZ8Oto
EuVdoI1I35a5BP7IKZdRdXQ5DatEHT5ZkNyzXL+aaku8ha45ryvM0teTnyEenxtXUWHn33hNdbem
kadbweP5mX+mk+DBdxVGQXZVJ8vwHDT/y9l5LTmuM9n6iRhBb27lvUqqUpm+YbQreu/59PMRqt3a
0+c/ExNzwyASCVCWBDJXruUDTosaeeUMUvsihVFP5LyCJW/qbeWKekTCEVpquTVBL7TLGy26GpTX
vlAnTyBY1sf9Y6bKAq+eTUPxn1GeBrmGGzWHxHG0udeG0jwXzcriy58OrW1q9Uyc3h0nYySFrwq/
JJh4/vETZ8XoXUDbUWqfl6/c9qvPcoo5UNnwiyVvO2uhwnnJTcsDQNvkBwQb5L0eIACQS/0pKq3+
ArPtcIFYiyURQAFhEgeEtuYqynBn0SKC3V/uvWKAX7JCaOV6/pijdLh9x0WP8AnTikOg28Pe8ctX
0Uq4lZyUvAMkNJUCA1C39u1ULlxPh0czkby3QK6DtScqikUHuH65XulT9bBoi0MVudDyh4g2TBP8
Peu/2mHgXQtVtylIN5KNAmp4oViS/KqrwDBMtGvXrlcrr62CmBTC5sauGJV4O0zBdU8FqeSnQbaK
Uz+B/BUBqbgxlYVvpvEtTAs4i/yymg+dHN9aI/Ih6NfK2b0JPe9JdbKbaBUS6F2nKOu50KgpQ7hf
xdnjIAU2KRLRDsll2XdPFGqKfVijlhjkkMmYUvPiOkYyS7y6uwVVWO3KHpl40QxNI96namrMCjnp
b5kPFYOr69SDTs4WUoyHto/jWWwa3a0LbOMIpcTPdGqlhDtOYTi8ij4Y0bWzE+RPYmDkudrTAAuN
6IvhGr0UlrQSfVmeW1cXIXvR56Q88WokVabrIQYf3RTuRl4YDBBnblIr0V+EX4oKSFgSERXXtjp0
V0KhkVHB0dCY6c3thm1kkKqkWiC7jT7xSeRpT6LPDoEBq2EfHUQnf/MEbskyhIKbkZIVZAudFfVG
NLOWOEHa92hWwMNllrm9T124gfL/fhgQs5I75SDMY1PmRKj18cstVKifgsJh0XgBNKnCB74BfOCD
HjdIeV++mmKg6BejwyaUV66vQ/mZw8+Qm528YzlAzIlHNpAeI9YOWmP3EKHD31W7msNXNRm7okTI
++5kByCp5ZHgYqeOx8dh7D35qIZ6vAPht1WmlugU9mgg/k2FuFOuuxGSHWFMFarYZw8n4ufIIpTN
tKCRPtscdBspX5C6nRItst6MD+LgewDDkVqbsI/iaDd1cu+CA+YaDNbEx/HHR5xKUpgcLD7szBr6
c2Sh+KkGXr4r9LB6DQqe7r1jQMM3NUu1uI6RHD6Jlt7EsPC0wzOrF7Ya2SHyCqgayiJbuCoJ8mCU
oB6KS/3iF9GwGoIE9lIHPnuYTkFqaW2WrRAEFdqwZNo9mbzZva2UztmH0fWAhpx+EfPYOQ/wVHsa
p/myMKhPxuACOecSwkTBFWpVUf0pTHc7tIXrzEefULwIYWvtjLLe1mvgsFSyleJ0yFxMu6ho9OA3
Rlgy0l3tWE8brnI6CLsEBYWvyNpRuOpFB68tn9Td9nATo/74CntiD8VBgfhw3uTB8M11ITRQMvm9
D6x60zdOvQqp7RN2zzXHd7sc640hF83K0eFfZaHiH/QiRNeoKPR1k7TtdbCS7uorG8SM9IuwsEJR
N8Q54ZMeHcg0w1SWySkZ1RYa7vYKz5/+pLD/v/cCCKL4CPqmuRjsJ9HvFijxwmyG6LXpoYaGq+yi
NXFEYaFJ4Qo3CgWW15v/XRihVmqey9Yi+cKAtCdckZk1WuQMMFnvnx1peBN9HuHao6qiHNXUgXq1
W+PVG8tfqpu1L2Hhmc85OuZS7dRzprtJCOEc9anPjCtrUrWqN8K1tbVxDVlJxc2C3mR0ncOfedSh
EvOEEevVLqB0uFLUszbtjIppt4RqybMSdtpRtDy5JhZUI+khZWyWnMAtT5O/6Mwmf7ky/vYnfote
2NQJtXA5qYSiWOgDWopdBFrt3t6ZuRHN8i7Xrzyk9Ct0BTAqDk62rUvfuKaK6p2HPNiITuHmKwhY
VR7h+Mcoo3vOKFa7iDFqrjXrMRqM+WNQr5RX21XDoxjjSpm9s6cL69M1/7qwaCILeIjK4GaarXIu
jRJ9AIT0XqFL+XRKbfztay/wUCPEkFN5rNjq+FEHXgNaRQN8xGNmVZTGuI8yl8CaxCYoAyF5Cayh
nneWbby6ebLxUqStJ1p8wY1feh01JxIImTSLk2fHnrjOA+MgWsLDKioLukR4fMUop4VivhycH5Zu
GRnTZmyZI5iPW93qtlQD5zM18qNTa/fqNoGqC0REL0P4Ox0D1/GOivwhPO4mSi8jVIYZUZBlsqtC
3iuTSdjNkc1JGhb9Qs6a9pxpFVuQOCo+xkorF4WsDLsKXta3rnyxEzX/GDvZ3XRt3SyNICqIQUIn
Skio4hYqodvj5PkkHZ5fdbeGSH/0862waYpCwJdtUGN7VwoAs6tLEBZ0B/yQok945RA9UJhRHI2u
1c7adDBSo513Rh2uhK1SIu0MmYR2RnXowsZF3T1Mhdbop0C5qBXrgpkYDsdnzB8+mfOPpqTm12hG
xkEcJNsh1CVOs7bgNNO9YZGwO5o/nKq++XIn32uwAv2n6XvNticzu9Xd8Cf3jd89ZD3EPdEHVyB9
4x+ctc8U/CJXYMvu99S01oqqSZ9GiyalJxc/BtNEIL1OjOfBj5zlKFnmIdQqZRfApzTBqr0LlAu7
0PDAaRkLra+sDz9O7BXC2/0abl3rQyJ5B0uS8WZrrrUN4dpbItWtPmc+lBQQYGobAzWtN8dLb5QY
Gk9qn4YvI9lVYa4iP4R7Lu0hN8fL01xnkbSJ/j8O0vIoRSQFksOe4HSuIOviG+oir2uNf8PgnT3E
CGjk7+wrP3QZVE2rG8a1KNyDMJcKdQlIZyCGG8TFexqZ0Pb1nUmCGQpTMjH30b2qEka0kuYptpMd
jHqwdFYWDB7ghFZxPngf2uA/uR2YPInb6JkwfgGlDnbYbpQFf4wpuOn5H8W46kIjf/fha2WhMYYL
P+tdti66sgRveZBdQh4tO8Zjq6hwG0/Z7bIjBDS0WngEORu98HjZizQ3nOTtarRrNEin5Dj1bfOO
LM9rDep9P+SltxBuGtU/1L2V6VmHyeMyDMa7mLbIomQJBRJQpukqzdJu3OKjiuGjskwkIERmvR3d
DzLbHbHPquKOCpWomHTMJTTSQAdsq+GH0crhMFO04TmMfG2Tk5vM1j6E2tBGKvUByRco9KHHXsu1
r1PWULf1qW4pYejDbk9wVVH45QlbFhxrlESzqWXobbtiPRxtJXOQ9qguwqPVJc5LABvj2XDig2hF
mj6+TJwnU5fdds0+y5J6CltQTUSJ3iErydMHDfWLrqLL/Loy/z2xnZ95a0i/XMQbSVYgqVqz0LG7
cvgJzwhapkFnvMIdE0wAowJobt8uu6Avn0epH6DSKqCcmJotlclPjuwvoEyvCW9roDVTChaWvua6
p1y1Qa0BreJGfg36jkaXFItIg+RA9El+3qPEU1CkSadfRXhEyq/IGaJDREnBiuuS1Io0qHhb9hdj
kejnvJGVOwhM7YvPVEbXqEtIqlkscGHkBhymtP0qZdP/ppQw5Gq6Aeat18yPMiPkWlXf+Rf3y9in
nJxb66fq+gN1Mag2weWAQHuFujdk18GkQgtn9HSgfANApjjFkVOooa1dMR3+7v+X62O8Vjft13hh
FMPv3WVNvKBI1YvdEDfq86j9bsnAQpBynIgJ7AJuCYDa/jlwJP+76kG6CZGu81IWVHyDhJHPhMeV
tUPFLAxsZbWXEEaaabIZ78oExlsop9q17/ismPsa4cTJ1jWpNOe3rK3aVCYwHLf8DmP4dya52XUD
5Pl9KM3vNgxLTyUlDM9poq19bhDsVhvIckcTJDL3PXPZ9ASJQDE0B1etOvs45MAYHL9bGAMJyBTs
x7UGJLGRfTXbgLuRrn7Hfyhn3XTTIuTOFK1KyK255duY9z2KNFAeG1NTcqRZYWfBDcofIKatdRXm
GlGlbZQnPtKDZfXGM94FlK+1G9FrO8YnZbnOSXQKk2jWWbfXqfi/of06bpwuspd61ygfRMSOqO8a
z2qqeEfLr16i3rZmmQwtMyAHLq4q4arJemepTk0wdiXq7GlEMSpNChOkneSSCYfgKrjBbe6dFJ+4
vmR8pJn/JhuD8VJVqboCK5YtKz6AF82dkLRW6c/bSjJebJITJz0Pb3FXoZtbd/1KKrVDY0A6g0pD
+5xCUAPAN4z2w4QBhU3K244xPNuiV/iFqLGXLAAvotXBh7yATjNCF8S5ABLOd+DskOEACsDvtup/
Kk3B9iJNvrloUi9Z27O8UW351OSGOhceOaxyUhb+rIlazSubfLw7guqwSktdoHrtfa8aa9ZJ4wnx
4INbwhtuhYoPWixqdobmJu8dmkodj6FbY5lQSuc+OQQ+iPc2NiCZ5TprrRxKVPyIj0D65c1GBYhL
1qKGXPAzD1TK3Cxdk04hyM5dn/OY4f9vvKgeIlpakecXFDnCTaJJ0tHplK+DHBdXA06O7cNeg7yM
9b7eDlBsU4HQ9x/SmJ0bMM6faGkt0CeNf6YwoLOZB+xE1WW0ahv2iXIvd3v0BuSVrCbmtc5Vd6ZC
3PLDytVVqBrDp+a5u4FozDdo/cu5PHjOwTBCbyZFZTOTKa9+DTQkwqDmGeaiWfqmuQazQpZu6lUj
GDn8xDVW4NPKVxK32cJSLHszTL2mSsDI1ItiL3pZDFG3XPNNSAQnXkdVgf8sjy5ipryhBiFDohmY
zvAyoCcgxqiamm7cPDPPTd9/B9DVfLr2Vpfr6jfJ4AR5NiW/mZTTLKtBT4+JQnDf8JN0PRDnvcjA
JeeDb2TfI7vcUKNXfyaFse0ItHwLfa+cp0E5XiI1oKhbSupdmvvDEVmHDIKPRr1pU6rWplj1t9nM
Wf/Vn9wCfiVmJCPjHVuACZyMXxw18THFt+se5oYnwwEBrIbWyqj4HIHxtzsJfuYYTN+2sKBeh62m
IqY1WCEpkkkhTBxE16NpqgGgKhvesn+NSWOqKpTCkTY8PrJTOR0qMCcLpUTGFM7J7ER8CQib6FYq
O/pXT8CejhU7PqKXqpabw3ai7reZzbP4fjAyj9VRV6+KLgavOnV06APDXVipHxBmudtGNMswtGEh
BLA6ucjGqEOP6bYkX5RgT0a8RL5nOh08ZTod02qdue3p3lO0brBvW7fwV+L0X/6+fR4IsFwcvVoF
REfeRllLj+QUgZRNzaD2qo2mcXNQ3NZ7kxsVeTIDnVjRy5O6mI1Z0x1FL0l1mLsk+dkYiuJ5mrKv
FelVTBk0Yz0TTTFlR/ZrIZoey5v7lKIJO8Ta0Atrw39Q3lU10SqPcixIymTkHP7YxFlnuePOAOiZ
3HuE8S+f/2RjwbKpnPpIhkeHTOBW5wkF4VprPzWeZT/Z1HLFZjYeHna971WEjsFMCA/2t/ZTPKES
ayKxZKj+GYpkOqwYZtvNhF+/0zWSstyfI+QlGvtYTmeKHX6dCRtbpa/ev/z+Uy+gBPs+XxZ7Rxc2
1yhCo6LuqSeEiYgKWdvREbsWp7o+suoQp3cH4UsyT535dlvdhwpbKcaL038NIl0CUbdiwFnvWwmF
AlK5CVqAugnCrU9j4nnUbCgsK0tgOkXqkHz80zFElneifH4u3B52J4JjlvsFcHtC1SjuTLPUunoE
VdztH35SqAa7Khjee8OwtrXryCurkvudGqF1gRQHwtiijSTesAvkzNWXj35Uy+gXrsJ497+3VeSa
wAUCAoX1aRbK59ROx+9eZpbowKU1Yp9B96wq9buwu2hNGAPq1Sql+SzzYtXzLmgRSE+pDYMaP/Z6
UVYmkhqFD3E5qUcZtroe0tkRjdE9KMu7txjC4tI5R/mLaJD7Y1RnSPCWe7BvTnOKgxaDLQbCy10F
YdlZa1dT8HSqkp11VaoT5Ikc/lmptGu7iNJUb7i5WlKjSqAWlziPXvU8H97hTICdcIVGr3yrb6Vr
tbfKbTXO1ahtbwLr/HVuahBPJt54pkwbym0zU1edhmKt10IUBWTpd6k11kEN4v4lKEFo+jK7pyB0
+xdWud6mYQW+EL1SlcXHanR+iM640BSWSHtwCXEzD0akkDTvrA0tiEYdNT9xSBqS3ChbDfW6lZxw
dm8/+sWZVTQbWY+RpW8iGeETKXAXeUp01Qnzdm+0xCpmKFo0e9G2JqM4+8tmxyql9EQmWYhBpA/Z
C3gfWwsOdWt558buvg6GBV1wHyKQ81cHBQPwXBW2PHt0EN/zzomehkd+L/O/7GJO18+eB7g6EOji
Cr2pdofSJZA81QaJap9R6bItEs3Uav1T9iPsBps0StEehUT4bDX8Hqb7mU310GM6YRNz/vEVpr9m
R/54r5hFtdH7MZKoZoasw3AbdMUTePNh8BpI03VZtm3taDqlLc5SmFJnWhwcVD/n7mO52gkKLx0t
uRE9OEgFlFbKT+bgwjyMTrayCCUEbe+9OuuHrnWQNuCHAlaZd1cOwdug8jNK9TZZimbqGtkC8pZi
C244fNOU8Lc6QZtEZ2Rc+ZdYN3zcJxKMT4UiBW9gGZ2d2UJnKJy8vii5XRUq6Abm528dz8FDVnvh
3PvusSQdfbFNk3wavwlhrhIDMdDBDO4vStXZy0nf7tAHdGOKyIyeBKSBNUp1wUIFT/z0QDqAQf/L
kikfIYK5T4CFqzte4v8/z/06lfH+mKPrKRajXHnXpAOYAgLN6KrI7mDOAdADDZsOVDbWi3SMuU+k
eUO5otSEh4SC1YM4q4VxHBErjNTaZ+c2OYn+oFLrL/+7lxgQJWTUoToDmvvXJKL7Pii0fEQ6dhk7
on2EuNC6bZwXArwSMta9UR7FadClHhVWGAf+kNw0KGoA7We1YOwodOR3ELhEQ0JX2gdER9DfO/XO
r9p2w8UURsxnIukoMpH/OSkpugAEFHvhKWn+qu7KdKc7KAQWFKgW6oQmLdmf3xnY7u0/3ZXcSd3p
T7MP4KmeCW42Bf6jahFH/bwrjGjfoyvjrR9MbjWyH+ICoUGW5fSneZ8BBqMeupyko6hz7C7KB9IU
2kUcSlNtjqHuA7f3uXu1fiVtA6tM+O4a7ZJWsX6JCo+KEQTN5g+bwz14UUUWiddpKtGRWaU7G1Qy
jA+bLJvvTjTWCGgzk7BzX0XiOQatNI3UlCx8kqzyfj1hKm09JT3bXMWY0KLgtq3VLUpaPcX7eX/Q
au5Xreu0rFCLcJZC2NFw4S7kKJcGya7JYUC+T8rDfudNA3PhJE5dj8SjEtrV8rEQK6dV3KP5v1iw
/c8uVVShKgv8ZdW3bHxG8A1e45VnFzgzbMPTweyevMHodw2PeYQbJ1uRWa9EYPWtaFlRWZ7TSdHV
copfvVGAqv5jEh6DqsUgScZ8MxhQEUdtLh1hWQ0Q8m2Ht3iknLJv3Prad4m5jHPJPTp1q2x0pYp3
KgTOh8oevbWW1eWTpBsdaodBchvHgk1za9ivcdO3e6mRwUeRILGBaXLwkj455MVeSQPnoLoenVAF
f3UKD1UdwoOOnpzMxliOjfApmxKLYRBaiPkgUju1xEHiLrCLtfpXO3hROLfqoFvnTlFRseCai8qM
9V3lUWzuBUh66sNov7RSyaY1Vfc14q4WKe0nJzhZBgJI4hDxNL7UUPcmtlWfRetu9xzEvwfpQAJi
nGrtqm+uGRiID+Mvx3F8sSFfnpG6Nja65cnenAINIAlV6a8fs8sJRKBdSuL8YcuqWFqOWpwsxDRi
wqZohjVpdd7R9MqM6dCnUb3NfT+b3V+CI2usDUzlRa/GwZubMFMc/bpdP15zY2rpU0b49L+/u65H
SrBKAM1PL1u4w8N+f3cP0593+HgFoW6TEgk9c3O/ZMp2A6AKy4fHNUPLgoEnJQP3uGobSO6SUriv
dygmLIP06x3eP63At6H6nd7dfW7V8Fjv8O6Et5hfvEP0VNaPF9lN7zCp79/f/WPpcorAo/7r3YnR
smXsEEQHFTV9EGJ0lqTfQrU0do/pLdKOs76UwgUwvOIZ3NFU7yrnx9xs7CupsudKtZwPim/g2Etd
AJaKW7xlCmptppScMtXRl86IlEBtZWduTMZzqhKR80eXu0wQkfWMdfUgKdp30SkOBWAMzXCGu3/Z
UjRfEwBFY5HhXeg3BzuPfj38HYX4Ic98Fpy2vGg0ibVeMdG0J32/qEJbufpepl7h0DrYfS0dw6k1
FFa380M+WtEp3NBXsmastn14MHFxax86CkTPRac4qDXqaUlr5f+yIZ+6ckyrOt+vMoQVMX8XWctp
DjGq1gNUQcw82YlmrwzVCXDzvSVG9TV0RoVZQEf65/X6agf6QLGfhCmE8GEDmUQ2f7xeOMM/Mzmu
9sIjrkP/aKnV/ZrCBLc7cdA+8sn2/fNitI/Ia5v7RwLYP1/L4aQXpn3rnSO6oOmpkhQKWAcvOIsz
I0YKGTRRvhFNy4hhci9UEAiBXoeLv7ydSO63JdWOjwmEhzhwBTcdvq7wMJtRjnr9nys8OlCP/bpK
RhEK/PGsh+QWjmTZT5ZAmQlts+hYqYakUVLvRVuW85BZI5G4J+tsk24vi5PjIJXQy359Qb22WJDP
MV8k3/bmrZb27wZqQzOl14YfYVYfSyRxP52RXE3q96wJW7LKLM3QybNV4FOy/9PSld+15UnvfuLY
8JE16U2lrmeRwK96oXSJrammySderrI2/dbaW1Jrb53ULre9xC9Xyywhw8LKS3F/8ucaDkC18ga9
wOmosORHyDLZip5ec6aKo5Rc8kxtk+Fwt1qaM+t5ECxBVKR8BTXfcjoPqpp4v6TEq0ZheTIv0imd
rVzSqNKvBfxD66DKt0GpBMRMHe8sO+BBwBdLEFC28TxSk/o4VqZ8DeXqJuy2F2mLcCzrHXd3hZpK
bZHmlvQBnlVZOaprkkhmeN8dM7WBdLdD3pq/hrIUZnaI+67o5ZfwYoy+TRmYGSNC5jjUWa5YJhKE
JOMb7zu0k/dVldfUKE+nowprhW0ou05BHhg2jkVgt/lyHNLk5pikz5oecQTbMuNbLiGrYGbgO0Sz
bSi5CjP5U7RGqbZhSHeOYiScL8YVlvQ53Mg8i6eDnW5AltQvotFF+Rrm9hpRVSZOwvGme4F8Ei3e
CUzErh8ehGvcAQJsCNVvCR9ILwn7zy1/BYS39bwKiNVz0HolmMtWqqFyhXKhsI0J9VwwXFcAhQ3C
fsIY9uo/3ZOj2Yz5zh0y8MZ/7LkxBRpaOeJGOr5GqK0Aqy7it1YaVOj/efKLppYT89RC3dt5gLTe
WAO8ykYRPlGuPr42xkI4KakTn7W85XfMDLYaUs9kKqwEpiGxbZDOl1xQAlPvoHBz7KzRPorekfw3
OCTvNoCuuhhafSrrOHnTFTvYj3WAhO40KGvHbGWCsViJQUYuS6B8AzYPKKzsYe93V95UMSkOodDl
cQJ0eOJJskcYNbCEREehghm9snwOCWsNUaNemkgrYVsOomXGJ7wSnd1gu2fyjPeWMJVN583TeOAv
NA13SGnvldog49XnJCAhQr1JjReyTWAmAsHONqS4AATzp2JUP2B2APYTTGXiupU/RXphrE13nGrm
engJJR7ZTmNWU2W1M4PaO/9eWZRPKVMaXWkQiwK69NN0EcSOkky+5b5JqkVXVQLZurPpYIjaOtI4
4UnyYAmXbHarYrZm/Ci7n8TXFveZijTa5l2rf0ch16R0Xdafm5qoVx0HyVGTMzJ3Ue9tAtlyz76l
ZQtbiZK3wJR+JZZl/I77y30eRK8uElIrH43R1YCvWuniwPqwcMcRlaY+vo3IWr0E6EG8tBVKUJGV
XoUprBBipWoDZPXUWTRJscoIpyNVzwDujdGh1TsgolNvDp/yS71/zEU+bopqRTU6k/RbTpIglciP
TPpInaZ9GdpkUUDg/NYYtgL8ItBmoqnlhoU2a1NA3V1Xb+zEkHKKesonJmctcVckPmBAcZPySmnV
3dybib9PswkdPXmhuKctKR/p14PcGPtOquOZbkjdceKnWMiV3811c+yPwiYOQBH6YzwdxrA2F0g6
4TKN6KDuHcCu0iPaqgxF66Nb2EQvdHCgp1JzL1dxOEdc2T1VKOgd68zq54M22t8Jwe283h1f8xEB
h8ytijU1mcG7p49oS8T2d4mC5kWqjgjstEr4lJK+oaxXtb6n4fCmID7hkdmY+W7agWvsgqfHward
Y8VCZ08xY2HPItuJtihI+2id4xcH1pezF8C6rMvpMTKpapqZhOpmhVFX/P9Fm93Fqkj4eAIjHZ4q
CM12YweUR1QHoKf8sxxhVhKVAzUtID0+bE5UFQxO8FM2m+AkqgOmvnry/D+ME7PoRr+1lTI4yyOl
AlJFIt41IufqG51ztSvgIzbywZNlkAn6QJNTL0SfsJl2verRkD+LVmxE0abqYC7zEYFL56ZbPUHT
2x/DabLMRah9REUqUA3z6qOxAoVmwsZEq82rmo32JbaAudAnLJVpSEt0Ql1UHStYG8MoXGoUgBwV
UNl2WYbzMIzKVyVLv86EjTKr5nno8zkYiuCb031qZla+W7mZbi0K3JbC7HrB3rEanWQvdyukY6Ay
SLrgWzjKPynZby9+1GSnQRusmfCvUg2qiMzqTo4mJxdX1X8Lu+HkLuuAwoS2hv+ZYxcHYefeWsOd
mTTbEF3U91AnOT+9HKmT4nUMBdtaNHl1xp9X13V2v8ymVwHDzL5orK9X17KUmnequ6qgUgkLxCML
SzkTkc3exzAzFmbUy0e3dop9kUH22HVBdBtbIAqEUbLfVIPPo7rXz42mJotG11yoLj1EQKazxyFp
pGFtttHBMZt/24WvLuuvnm77t7bV90psqu9uX8BDlkb+sVAayuNlN1uqyLK/9Wp8dgNb+RVq2RVU
XPKmebytrsykfaiN3RF2CipHdb/6ACu/9Vh7/1Lc/BvSXPpNLqV0hWIy+kBBLZ86D+1MSDPdb5Hk
LYUrdEgoOjl59ZJR/b1q9cbbyZSyn2GP6ueqMvAnHvQW8vHBBdU26tZWC50NG4xIkAW9jZPMdDcO
8TcjD37kSeX+IJJwyiDo+F2o41Lmtu/PnPYI6UkWzhoT+hsqRmaUfqz0LCl/O778hJha80Nrg99j
6xsbyXS6lYzyyLMLeC/Ln6GLyJ7bsmADOrgKMtTY2lEvzxSObdKsQ9x98oCu0Js7sU4YA4W5IQuu
fho65zwwQDFPZ1TiV4smRhe6tqETWfowjPENOPtSJSnN45V9o1FE13tv7VKXFNp1sIwsyItIdzfM
88+Qu41P9T5EzO8rmbIM+6BexXYrzUIpls6u3aloYQOUi7ys/N6Gr+CPrR9x2bhzyMaVI1+YedQh
Wp6XU0cz/EyoQ/4eml249Er2AeYARCWXO+jVotD6Meo5FRmN/553UbsK7FDeSrkhX+0QDVnh0bfm
i0YN5i1IdW8DP6gNeM8sbw0a6MIBSiKU0cMCyFlVlWtVClQ+AvJFQDGB11XvFpjsjRQn+apECMZq
Iv8Vxn91G+tOt7R72fhmDs0isNLhzS17fWOr6IYIeyn/qPsg/miQc1s3wI/WihOY3+IkMb5pNhGF
PpatddF08ccQ/xB9ETXOK/bF2gbJlvFt0KqFsCsGG9WwSlRiXr3/SkB5Iy5BfMdC8jdYa2YszUvD
R+qMvcRenOVT82ETHbpf/j8une7o1FM0+uKvsT1I+x089ihaQvEnDmUITrkIcu1ftjTpsjMvIlyT
R0CL6I9zPHWgT2DDs238+suu1pTc+l59/Mvuell6bED8t5E5zCuqludd172lRlVeilQvLzYcPvs/
JqreqwviNHcTWbaSIBJVsRLbWiSUlUWOot7FQ+t5Wes9hCet46xyTc+PDju9DVWx/V6u+T5Ji7tb
z3TyfZL57aaC5fNoICq9rqOcDIaEil8EF/KTH1ZwAril95woLQyxIYvRUJVPwACyc2lq8spUWneW
pgZq8cJYcdPfwJHAztQ007OwiTM3dowdlUEn0dKc0IPKKPGLY0VCKoi79Hy3hWWChGAixwt/GORn
isE91LdLAKyuPhTs9fw5AOjuInqNuC4WVoA8qGhqkd0d8iH7kZWJ/FzpZXOCbPEQey6svWoYkNE1
oo1o6rrSzdI8dO+9QTeudSdCobuEn6tWm4XwskfWL6XOOl6mWhHgF1wzgzGSJ+zc8OCXev0a6CUK
6xp0zBaRwlFvm6VoNnX0i9r44clO2uiCVPCHUceARB1dW+ZmUcN7yaAEtaqMjMlGztB3tUyjupY2
UWA9Do7NxHYb1UZwbHn4iz5x8Lq6XDaqXy5NUxljgNDNk26Y8toDQbJNAzc5i4OiF9FCLkwE7bQs
vduCekyoVvJ8VEBN4IyTs7CJMyo4y43ckOB82FzJdxewvSgzkIf5uGzjntzIxMGTOE2yCylqWse0
nxgHnV3bNNygnJujau5nEKNn7Nu/w8L9VJtefk3KSece+rNznSFZDSN8ANeiqZ86hfrdXMuLVyXM
A/IbRfsbLK+hac6nVob/xdp5LcmNK936iRhBb27L265qr54bhiy993z6/yNKEns6Rnv2jnNuEEQi
AZZaVSSQuXKtp/ApLWWdN9Rg3po6sWCoa5P7IsqQNP27vZ0GP9iIbaC40ixiw/9RGF6l3jngmSnJ
kMe1DrDgnI2aAjYy/A7B+QCryzAcxdXcWIaSbJWooYoaeTdnanz2IVQ9TpehVj61KhniWehN2FWJ
On1huzn/9hOjs3NfKsU6lnV3J1GNtkVsdQBtZAavqiJJcAfKxj6svODVj5LPgelUF17cwas+ZcHj
6sVzrZ7QcPIopoxFpR5IGXZL4RRzggX5RbUHUVjeKQOvjbGjssjoLe3ZDHVllURDdYkVNd4pcpGA
X9DMUxHG8cYve+XBokhs2VFO8taN1gNB9gnIz/aLpNXCpZI9cNmG+LpWLil3rB/0ijdIUijySYGr
9pDa6LSPhTxecj+dZOoL76XrOCXnn3jmJCfdyEkBhFW3IMAlRyvgrfHJm8qknIZSyIXoiwZIXgjC
AUnyAS7BnyNiDeEufG5zRF+VYGzt2reh0pN7f6K+VvouO/VpcRGmcDKBQDDOYVdvhUk0na42F2IF
CzFntosrdeLEvtnwuLn+Xh9qsO1tQTkhTpdE1cX20+wk/OUxkDauMVYAsTRnaxDYOo5FWBzqrHMI
wTf+2a40bQNiLrrCi2+vOLgMj9lg1CSMtWJ65+aIM2neym6oO9MjXTnC2AKJQTKxhShlHW2EMVRS
u7hd2h4MzS7RtOEoDyoQNIXzdOY11WPbxSDBdZdgdSInW7npIEbsc30/JGWxT6fIZAgj42Z0yvia
SyKUrXpPupwlS1Ouik/oCPvwhBJabCEmpZozZas8bN3pELUAWLhuuwKqMTeztpY9LIwJ8NEWUnDg
AI7e29S1/MZdUC8hncI4aV9+uzUW6EK7p2Im87Wfbm5luoiW4eawmrCL1czJDVzLezd2ISY4gTE+
RXVdbqXYJrkfDepjYJrlvc8T3Kx9o1i6KkUBLYwEh9KJ1UfLTNVd5hlU8k/ONuI2jymlPZOrnifZ
UgHrthOuilzHh0YCri26ulUjeOkU6q6zSAlBGyQ/Jj7MmoZjRC+5x6mnGVXzUx2yGea/X/kcjVBJ
+LXyTUpb9lwxRNvEKhY2Ya5w4ZVbjhmIroKnWVdRUtxLUqUvq4ZS8zJs4WhqEkKHJAE+U0R+zvyG
uEVo77wys3+Qn3t2+7B4yxMjX1pSoT9ooOQ2NTyqZzOMtH0zJNoOCYb2TqwI1U8KKZcLa3bb+5/L
jN0p764pdnxbsUhA70wr6q2TL4eJpFAHFrUXZ5x/OgV9sJERKw5+Qmh7NHY+RYphpvcpCjtDsk7g
H4KlW9Ly5D6o8+y5aIrnrNPUu8Ft02c+ZQa40SAiMw2OUgbVna2VBzFqNVUIf6fR7sQoWY8CdifX
RJ+TuYRhjU1FrLuvmjswNAX4dy1+swP5ZEyqK6bF8cRznU+pbk50o0Fz54QVwMxWcTme1xSERUW7
qDSr/j5uXE/Kv5dx3C90DUosOe/eKO1wTq5U/mzqphrWcRZriw8DH7pmWXHaojhS2McggzvEQUIw
GXXn5NeEoSFf59AaGpzwi6D/xo4MQua++wHz4QuC4v4nJ4EnmLqi7hLGvbGrqMuh1sXOLwkJ4RU0
2+bW1AdnyeuNP/vUNBQYHE3Fhkeu15AXF8YMVVSEpYeIzLTh8v4ag0Wge/qpqyr3yfW66Yei1ggz
0k1ap1yXjYHkxeSMSoC5HTUduo2p6zcOPM6IId+WsnKnufOl5llMHTkVP0B4tLQmV7NuuiVbn2AT
c56gLtIbo1Uec/DMNKnXXpuEx0+14tzQ+wsgyT3KDwGkA8Yqj4buu5wrjylZxs9ua1YL1TKdFxTM
hiWau8mj3MjBGuLpo5NY8AT6A5yt4Zjte5A4MJ8oUrasy/bAVsMGz86oYunxVjLseJVFbvqYTM1A
ZoFMw72wyK53cqxxLzN09n3TOatKZozodlM+LZtusgIi1MkrMV4ORISzFr7iqnHPIXH5ZaH39iL1
5afIovrKhJJhO5B+2phuWi4Fs5AgDgqnAtg6yyfpeGCt8lihrxKrL5bOP8+O1IvoyYTQQV4/oala
XRU4hw9llpYrL7WMt6HNvlmJkdznTiXdQQ9N0tvo+B2h8zBFI+/JJldfEr/5ZvA3e+Pl0qB9CSwg
1JpgCWPzFbX57i6jiGkd2DZIYsdCMlPpqn3pUW7twjc5oBaEwJA8nvi1/KWMPCDRAUHxrm69jemA
sITvLfjm8B+jlZKyi5RQ2hEA/DKUEJsnOgTkBXzoP2tZYIhM1dx6RUfU3SJ1km7NIm/ufTM/x+6g
IkOmcfQvk69yDbMLQWf/aoXFfSf54b7vA/MIiTeMkFNjxBcv/5wVfu0tvI560Sxof3TqRtbkbR8U
zic/c7t1rcnl0eYAcfH4iMuwYZOlweCwQXVbv5Rj4y07YpFUCxUhTNGOHy3qJrIo+5QvmtKMn5VJ
YhXylHThWnnON2rYZLL96sO1+8W2A5hVOgrOeKGEW7OEGcWVje7VMYFrlbrffvWMYVt6BYm7Rntq
U92hSk+698x0V+uQLQwWpCNDpC7rGpHpLvHtbQQn+THrq35n2tLBHbN0rQzOcYyrdiET9CAQ0/Sb
NtDMTeY2n3wrrVF4t4NFlQ7BF3iZrrZRWN9zfjxQOaMBCw36xpHq+gD168GhvvkOh0nMnAqFu3QA
lx4BA+k9P7wXDQRlylGKYKWfTJEkQSuW2Maa3I5y7qxBOctd/qm382thpkTjs/KJ8vH4ArGz/JxJ
ygsshdadGubVeTDKaxcC5cmTMDwGzvdQbtKTDOmEE/bD3rNgVwHen+kn6c5tqFT0zeStA5WxBZsO
NdPUlQbzMkW2Hky17e4as6ZwXQLUpkthsCrlxj+qTnNW6saGs35CHE7ARN/hii3Ctyj3wUgN0BcI
u2goxgJPL1xE3/Grv9j0p7BoD889akqXIg6fayWr7gi08ksaOzJ8XdW+yHYaLiiySLZl0H6zyYTc
IxOsnfveorRR94Mlu43sxNW9GIQ0vrtHFwG48hh9IayPR6cYw94Jonxx6weq1S+GSo0B1aXtOu/t
4qXQwmaNDGa+FV1TM3n9OAr8st5I/ZuTD8uupgyUKJuWHm+XFqfWo6tT6becQBXHyNMfSAVLS79D
dtF3Dmk1XIshNC52Aqq1q9e6o33jXFcs5LD+0ulGex3rhLRTBs1nGbyNJb/DUFKXQxNWPzr9sbMt
WH4i3zkVpJkWsFC1qz6ieKYJkSIPpMbdIY1HwImf8zWByfOaTlekoa+JGhcUcWISg21GoVTX8awU
XVnVkztJKb9EoHoylM6eykhueQdBCyW6VuCN58EmWMZ77gnMZ/eQNNmSMgjzKc/kZBEAEyBx3r9X
kxunbhxpvHV98/M/ickJDzHg8HrYawN3/61ZZ8GUPQTxj8LN7UNfwP1oN+jbUHWT7AKdCivqM6lM
LuEm48g9bLRcKy6jXVoUW8oNMRzv6tRFtsvYqh9Tm7ycz89/xzuE5FwGlQKEh+MFUuZs7QaB/NCM
kbWM9U5+yuP7smQDOsn13rdtGO5aHUX40HPqyxBMyRcnLt9UNz3LBb/0KO5RWwfORJRLW5qWlly1
xtB3jTvKO7DSKJlnagw7uFXsFZPVAHdPr4yuIDPNvpSq5bUql+Z3O08elQGZoCqTZWRrpHVnhPkP
Tnl3Ps/CN6/lE3Z+lEHRFDS7cqjvbH5K20i1u21v2MMVfktvBQe0+iqToFTNJPyRmmcyWUDH+TFf
zb623iwfntOiVaoHEkzNpojrDKxLCTaaMBZ7ruqaVXqzTCsr+lJk/dLPyvi77JeIIKRB/GwCDdy0
UJ8cx1GDpcUAy+s7nUJOfzirtW4/2Y6j8MjeEOUqPge+QXmnLRcHV+8s8ITdd8WLeFDaFlB8ozIB
wjfhESricE3kZrhLHDNftIbxJVRy74lSxGGnQJy6hfTUeeaMDlVk6n2FxgIAYZoMD0Oid5T9lPKm
TNvmFV7Ug/AIzHqkao34nNpV2bbpq51sefEeTghzr5B/OPF/GZH6q80L1BPOKoDIf930BN0HNRhO
KWHfRR847pOh64SDyv4wYU86DYbgogct2NfxOQCoR0VNWa9LA5lqj7/lykTxc8/LRXppwtFf2K1N
+nsarRobxRlDf5LliYvUzdgU1bxISyAVmt52+6Yhej3aSvrmxNb3DqTptXBC/Zpp/jfE2lMKoJ1F
Do56SR0fDAuObO4RkRq2fRulD546Ra6zpvpqQp6VBI3ynVPO90IOrOcC6qe1okRv9lDmK/KezjWZ
GjDLMKmSO9q5pqRK8HtUymoswSz5bulchaPjmEDzQ5LYsy2XepPoLw+WaRXhFhNXutq3tW+LxSbi
Os2lbzuCzZLnr+0sT8+SVyFAMMYQP7VafAJ18ZcFYPIcaMY686tHKKiDpTqqp7FyjnpCHNdybOWc
I+q+HAdfWRl13e+cuFL36JAMl3xqgl06EHIBZRDscs8JVrrZqK/mAJ9+2fc/KIYb/Y4TO7RWzyXx
9kVVO9m6gyCJx2XsjQcyCEtflwyEonJtJw+A2OLCVIjVeNbOjaR0yVee36sSf/IdFRoYGxEYTc6H
00ix6jLRSEeHptavOiMiQi8PFiV1TdMuorp5hCwo2Qnb3FAV9sulstVu3VmdtmA3ctZJFbzaVUew
xdKDl4mNctUmhnaNHN/Z+BRnu4mxJSM1nigwSneegeJNpxYw/gT1uSu15BFGBfbVqOyBvdL7vbAp
CdAX2GWBg0r2laOA9V1RCUONkxyZ/eBp7JJRm/gsS9Jw8PVsPIDH5q/jksEIKOo/NWCP2AhGn6SK
tENHEe66hYB5lxS9fS8jaCpbasuhB6V56l6JlQaccfygWcZeEpzADKf7YCRgYQPzWBXWqK4033Eh
d+kePKLhjmGSwh9DyTzXIBRd6tXupczL7tlLT9XOyEaMJrsmD/Tus4kQAOKGPpu8uC6fUfkiiB7p
T3x/TDA6Sxje06vdTErKzbNFMfKVyGdyawry0qsChrD1MHmJgbCo3Ls6/yo6SLvKaxKm0cqyyvEK
w5Sz0JS6J8uijdebTTbMrRrbOvhXXMQApwX9YgCRnCx5F0ZL2UDAvZaa8tQ7VnFqmvjnVQzVAgzd
0DBCeg1IWfjcLnkS8b2K5XYT8yY8lwZ6xpJs5NtEcVyqKmn4Gjj7praI36fj2ShNXgBJeF8XUsTP
n8ciO1gLbVsYuhE2oYSkNKx7YavtjEBjBW1paKsckyqXJB1RXVB/21FO01VWDHcNdEBXGWaDpeb6
3r3Pp94SmovJFnaw5nvj1QZMdOJHV3XKCl5Bnde0qx+dXE22dai/tX4bnf32G0Hw8i5uhnzj2C5s
MQEKRJUL6aa4glMZmhxxOTe1ddcX/UDoFPmR3pRNhCYs+Kql+M2F4+QvA3mLhaFL9QvPe2VZh673
WNglSm1h6V5MmS9FEEHaE0RHs0GNWG0MXi1TVzQdpB5UQTpZny3EkNoTt067ldTF6lWrHgJBziSb
MfI8/IFv3E0y4bg9VWGkL0aKSjj1qlOoDwE3QbAkmsJX2Bb4ZrNRPFm7ETiVdYP8aq/CLzRROAm/
Dl0r+KLNU5TBI5CHXrxqLEU/1AH1+g5grifFN6sHjtMLuU+yJ5gf18Akpftpo+42lfKqxU5xKpPA
vXWNPEmW4dCFGwhc0FhJ215aI9cqbWNgug+Vnn2ldAKMWNp1B35rwaIjU3VvZBF4OScet4bjArgq
pRcfbauHbkiWelNWT94wlE9ZYl9zyITvck8qnxytM5btMDQ8YenatuJuSVGEK7d274ws785tPrh3
KfLy8HOGr14SlvtA9nMKN7zo1YyITRKHDHZiNKKOGow8qTIx6koIV6WR9CjbuvzA+2MnzL3VpqfY
z0A2cdAEIDn6kDeQwTS0Kl5RD2E+G3EEgbcKdzgVVeZzUhH7Bmgmr+ypawyyss0zXu9SZBnPCVVK
QEKVeC3mqk7rbWH4bta3uQ3IYd72Ggy/OLPDqzbZ6HrwpLFU1PYBpO3Uf4muikjlGmZ+eSOc0w5M
ug7t6G1U9qKU0I2fb29z+95dQfgjb4WzRjHFqvRt9zYam1Wzsiiz3wlnOegAPbVTGlbcd/SlpV7X
0Rbc6M6wnPbSeoO1SYIxP9nRMSNC94TaV6vI3dNUSfOUlP0L+TnnnMEssIPhAXZ9re8uTR3vKWl3
jpYmwcYibLXyuRipzLqZWq2L7nSQCq6cqwHUpal+JDtysDv0tYV/WgbxivNzgGA76iZW2rHFC8gT
y2GMbB25i0Tpv6a50X7Oc19FGF0zLtSlh7sA3qiadNi1MaLnRkYqzHRS9UBMvV2GTu+9loSONxo8
BxsxqlTIftRFjLrINJrpQPqqrL16ga29NJ+rIvF2qp9BWt4RtgsTs1xVUlFuQTPz3rK9cTg4yFQY
69Cwfl3G06WuJIW6fOfw7lJPlHwTTdVenvGAuK33YvLPo2h5WEnQAL1ofNvu3RghoqknGZ1+Cb3h
QfTCMc3uCtB5ogfGyjhpKPQsAsF7XkLyZPc9fOfTqgh0apuJXWsVmpJ2GVz5Z6NLe0uiIHA2s+HP
D7ELmHJymu2xDueiPwTm8sNA5oXyonCTYTs7CxfiEZx1TLjmf9/ObTkwGqWiPCNMsKG+e3izR9Nd
jbXTnQYllc+ySrirUQEOhpyR/QGyiWBSFBJNMckKiatYMyYeDIRhRwtFIWFTfl/F2ZRkbpGn/TAg
nMUorL2Ifkwri2lo/nrwKEBksR4BUd9WrYgtA3siKdUsQDKvomFMD1kV/GyoDUwPRL7Tg7iaB2a/
eeCD33/hMi8P3AzCe7H+PE90Z5/5Tv+Fy4el5rl//JR/vNv8CWaXD8tXnvTr4//xTvMys8uHZWaX
/+3v8cdl/vOdxDTx91DaAX1HP3gQpvljzN0/3uKPLvPAhz/5/77U/M/4sNQ/fdIPLv90tw+2/4+f
9I9L/edPant+ye5QyxDtHdjaBdPPUDT/of9uKKp8ZqXkCG+zbv1Gj7L3/duEd9P+8Q7CKJa6rfJv
/vNd508td6jQrOeR9yv923r/dn8OMxy9Oz1kdz7f8bbqx7/De+v/631vd3z/LxF3r4fxahRdu5n/
tfOn+mCbux8/6B+niIF3H31eQozE03/5B5sY+C9s/4XL/76U7ZRQ55ba50EygmMjtRNDImCzY/y7
ESPRMBQHVbsKs7CIq0pMmH1NtwyPYrgkgbR3YmTZtM57yLRGX3qVQW1VbUj3WRBDoFb3T5yCIbKd
enFOJWELvmUaF3PGQDcPZN9/iHFhd+GJ2owljFjCJpqqhy3D1AGB1ZDtn6CLvkDqEV8KW4r3ne0g
+NxR52ub0a2BoTI+5ykMpJOXFkUoyYnRwJKAs3ny6WYTw2qkf0eOjoCI1UAtI5bK/Z4651yV1zdH
F1bJVWUENjzJBvUl2YjEDid7cJiIqW78CC1XG74bg/r5rrjoBA3I24dU90zdIbCKS6HExUVRGm3r
6QXQdTG71aph5xYgG97NtnoHYHLavEEuyIpiYmXmyBIZ9f28llja77SKoKZ3vK0XJEVzCtMYWt5f
txRuad/1Z5WNxc1NHzmiWerOkcueImb0grxJwP4mVg89MiXq74TrG5n6q3Hotgb/b0dAud7JryYt
eyF4L4xi+jxcgBNxJEc/JF0DqsLOC4pOU5g+MmufF5Z/6zhK4ICGmew5cFwIrghe3WYI4zxNssZo
SdKjXr+bc/OshnLdxUl6/DhxVAZ/34TS/Ye1RNfIzDORbmOvVAZa9TFCa6PceXdBk3h34gqwl4du
a+ltXSCz5LUZnQeEX+eM0XmksnRynWfeFtLaB9uOYuKmgX4QzUjo7IAysn4QVwimDftEShZiMPnt
JrqurnspBSfMyCiORmxWWrSODLwMtTEf4rGmUO9aSVLuhLVFTG4NplZbioHb6OQurrpRJuSteifh
O3uQcTI3Ug6lB3iNn77zaKT4j4gMqQRs/zaojZm+01X782w3wROq8GmlGVkeV96KkflmDhqGoOo6
KEymT/37c926KaV6lBraa/EhDMtT+YuUCQxbtnsQjZFlKNbf2tnaRSbWjJoQooWTbwKyBeHrAeW7
Me6kdwvoRU7AIO5i6bbgbdK7BcserlcJhoaVCjP6UZ+aMMybo+iKq7n5YKNOD9pYDmLLeeB/WmCe
druH2jubDGq7lINP2Z8SjogoIKvJ1Zf99BoaKaerEEEJMUC8LUKDGpHaDI50eGntA6UAY7oQfbCn
P42W4T8htCBvhB30mHOYZ8y+pRC2FMuIubPPh27u9VRjOPV+lKM3qUnJZOQGTG56GD0GANT2tkXQ
QOYb9lq02k54UMDlcOZ2/Ks1wdjTjOq63IxLIFUWFP4TnKSd4CTNAKgnH3OT1ON0KYz1NCKuZh8x
peo3Vo980+wqzP/UDQREZV4plsc7t62H+9ExrnqddE8FB+5Drqvleijj9LOnG6SUAFgROhsgeZtS
UHLkfioMgKtRAf1aWNfuQqqHvQAbCxSyaOrKdpeG4STr2SZgyylVdesE/NZSDNzgya7jhlvN5qv/
DvTs1W20h3nxy82xoYq7CmDMReDKPTiF4xw4uerpQlyKBi52AwhBhab9zVpS6t0XqrHRZk/ITl1k
OCcf8kbIxE6NmG4XdQDAkrBAblY9jKEphOry6NXI5gTVXZnD+yyuRJMPCdW2qQ6qw61+DkS/r2IP
kANMzvpWOMuahhx05MOJWlvVpU/jl9B1LMiHYyCnUowa1m9bSCrrIgb86epP9qRPX+Lfa0TtE2HL
/FQ7eXSG+z86N6W1qhxCn5B6/TSJwbHoRvAklZLvIaE9yaM9dAvhU3UgqMl7ogyfOhH1gdNaSVtX
wVZcxo3x3Q7UbPvOJm4V/sjhBT+Ja4mQad9rCUR3unNIpqY3FRgp5764QicYXRKz2n20S61z+Cdb
b/juQUL0CU33yee2qrCKvpgjmnag9GQpRopikHdklVvDVK667ucvNfFmXwbIbsa+/kzUozab/MXz
UhkF9Q5cv5y9KEjIX4zOfBQzwtyOz2XOpjHXidaaDQ8anZLro5/67lFcJV3+1+DZ5kb0uqFwj14F
JJmX+y+X8PfVbOuAmaKG46I+MY3OA7fJYh2x4ofb1VTrrNI6mTjx/zZvdv45N5BRobCCjewH2bYY
de9ekktY6Asn/kT07s3odeUH4tqOoZP6tb3wMbai+s1pI1I6Yes/+KHNM9MIpaNZm/HxwzoNpF9H
vyvhu+FLfFLkytp3Uk78CdqBRY14zilAXmI4N7ACbtoQ6CVYBLN8DSPJWcewdS0sAuUkTJNoDe9Y
c2qmhmTd+2a2CRdFVtZRaUv72S4mzF3hJmxprpm7MXLQavvbkkY+vr/DPF8LSUfUSXJ1DYNCqBhx
BwtW8q3oxnKe3DlJfAfANsqXTYqaheejtuVrNQVTPQpcihb0C0i1OhLnf2sy9HrRezXg9l6IobBT
4LEWl7mXoAJbEFZ7Z3SLzFxrXQjKzamaTaBEylRy4D+KptEhkEDr/l70vAICnNmjm9w6PAJr/OXB
rgn8o4K8t1Kk1Yq0o3cuBUlSUcds292sXwsj1Jn+eRCESPHkJIx/9pnnzD7VRLskBsJQ83YyWD0Y
hHLtGa6QyFXy57ZCie5X59dIIRXSJqU6imKY6bmnedk6hMphKR6D81MxG2DG9aeB2XZ7jk4D+uAS
SJ8eq6KZl5oH5mnzUrNzhmAT8dok5blej4/U+vcLm4z7YYzQi1ETyyPXSklRbLlNsazgKvEb9aGf
BiHGsJeNAjJb+PaSaRyDatK7zbS2IK0SHO1SDS5iNMj5H0kTaMxF1yIzf6d7/SQkJD+Ww7qlPqYC
SQdkYZI7tzNt5Tamv08RujglFixcnInyaCUuIRYfqoWdgeykDLXc1EPaV4tCk3+63sbnqeKqCyYO
hoGziugSZaeaqQeEF0nZg0218Z1ba8rTQNJzqUWWvgc1pTz5pWXDdu+5KE7nUIXJerc0p+yrgeTr
3tCKr8Uo2xxXJxuYRg8QWFPuxykPKxrdU/R9UNdfRa+ZcrbCN6B05x99pzXn6eJKrKtkUrmHpSs+
9lFXUL/Ofkrh73DRSwAzwtYqVGvWjutsxyKT7nLqdNdD3aI213v5sq8S5TCKJq4AOGWTnOBCGN4N
TeMZXB8HL2l/XgmXd95aFHxKM7ncgd4pD6oMseRvtUEhOSi6WZAdSYv4R2GqhSphlZA6M+V0ouD/
pU8onEuTyjmpV4EeI1n4bkav5EfDtLzjbQExMq8yptBdr35/jKGtSJSPXrw0gvw7qdT8kQxU8ShJ
8V/k+tuTPvUU2eh3QCaRspo88kItHrOgWUF9Pl6Fv1KMCBH3lEiJQckwq3u1JnQ/TReTXDdWAByh
9X27gR0n5yQ1qO3X8nzZESpZmJGTHYUzKIJxrw5UCon7oxAh7webtCTE1VarvTZVqZ0tCXis6Foe
pMpjTVWO6BaOVS1kPbLOqSfJrz/ntK2inaUEnnG3cLTXeQ6b2PCqqqj9+XBaBlb8JQGDc8mmhhSm
cvHVxFj3k3rpbBMDiZ6hkxCh8iO6ohEuvh489qATD7NJXFEz2psEZ+Z1yB3aBzeF8vf37W6eKrXm
bu+AdZ0+gmh6S4dBPfW3nSvVR4OzZw7bgFof1b7cmZ037GylrqGnxRSrpkbViuiLS2G9zRHTzYok
IlDcolr7I/jnps7+YUImU/MZBdJOaThCiCZuPRfU1dSvZEm9GSl3+Tk8O36wjdOMxmycn5PFsK7F
6lYBl/9xaSN27ARtz78tm1P6stMG+BvhBYlXEYozn5TG6XjT6oh0ml72SbGfIUW2XqA2K89ViGSg
1cfpp9Qd8rXtUV7OERui51JeWJmsrJwJmY8UdHo0JuSmuBK2ESA6sOJpRDTZ7yvRhSaNYceIoeXp
phdv1u1l9swneKmbq+In7VVVDHfVdSjezDZTLrxzlbtbYeoouoRldqJ01Qa73wujaEKIIbYmgI6J
57q5zo35GNZudgWdaXFUNCjizKrSAXDPDYvQlM+JAZqNEtNVCL3mLidb/dJU/IWq0EByeFJipv6X
6mq3qY/61O1qEKxUCLsnMWra/uducIY7MRUE7CUp1eIqxmw93za6GT+IsUCqFyBw4ifFUZznDvlh
GF4cU3oKYMq7AtisjpkLInXqJVAb3K4aJ0aEQGmrvRjoDa+8OqXd7GDSYj8yOc8DjS/tZUVvELzA
TfiCY/M2jQcwZfYVqyMiV0S+f5t9G/NL4BiSpqwlz3M3TufDQxB72UU0soE01FgjoCu6CBr/HKjy
CmoaWfY2s3M6jSI50a38KId67vcqUa9kF89XnXXX5AgE/R4QM4yOqF0oWZAx6dLGhGl7z33Mfaqg
GjORU8pOVCAuy1UuaC3n/jyMcCGEl6I/1HWxq3SKl/1o3Gbk/2F58tqrq6l836YrLTqHaABeyCn/
tIRu1k1RH/6DhMM00OZ1SQUDYFKixWtXiqnTDx14AiGg3XdObV2HqaEqFxXgkuhYrATW1U8M62oo
rrWt+8hazDZdkZQTFU5HYRJThS80Nos6VX0wiqwmBhXPC263mW3zbZyWiuMWbpqj41vtnsJsitPj
fHw12XKvEr0hHjl1bdioKNvX7/tWqh4j3dp6sjqCNWm9YwzCdBmIrm5F67jxqp0YDYr+c+hOqXrQ
Oc8F317hBbcKxPccCBGtYOmiUtINtBzBVnTHsABFqfjOWXSVEsSnlL6mmt/c8aaKb5PQZ4F5GKaG
tfDKNUNalCV4ftFNLQg7VQS39YKvrZlnKC1AB7Svcivd8tDVHkk28CSHSOBbYEK/DSH+FzgC+6WF
Xvflg68OTwBaLPimMSrvbB9XFO86q1oetWM7NeJKNAFSVEer8N0CDnRGJOBWi1aLagg36UZl9aA5
dfjaRbUTPuVpU7/mcvNdaYKNbRXFfd7J6hNl6cAjy4qdYuBrTz1oj5VndO5WjAY6531USzQAGDgP
KH8fIxeYVDQ5l8QQr5SAH8SgmB8WX2Ob05Cw+Hn45pUSDNeTt5RD7D9CLC8bhryK+ak9iIbiK9nw
HzqjzR8o5hyJJcmQXY5uFC/tmONqqusQo/72r9tsq/mGcada6nc3QZCs75T40mU8KdlOwo4PGvHS
TI0Y6NPU3Ht98lybxS/TNCFN7fxcmuHy5t+Y3iH0x3MjKEon8nlxNTf1P9iGxPg3v3laGPL9z6S6
X+mxF4GVdmHcGXQqhqeaU7XyVRiDaMRVm5MnWYj+h2GwoMHOD9yTsN9WEFM++M22dz45XB0bfg/f
FblQ2WRw43d3mqeIq4+fJtWJDfVs62DG5HP+8X7z2sJP8yVjXfBUgakbjYBlZ8Mqzbc2yjfGxC0t
+lCbBICHATTOtq7X0DB6158mNsIo5sxNaVvhIc876R7goPHYVulXKTO6k+gRclU3nM2MVcv35hHh
kF0QZf0pbWwFlRwqNQYzVNE3TdWLsImmTQ1ILm01W4tuLo1gd4t23BOz5fvflP4LaOiACjWlQSsw
Sze6MzTnKKoc6lQC7yBNzK8sSuAagJA/lh4Y9P8j7Ty23NahNf1EXIs5TJWlUqjsKk+4qhyYMwmG
p++PkI9ln3tu96A9wCI2gmSpRAIbfwjCi7yydJ42hdahjvx3Ay5jZI9964uM21MWI0Mxd9HSn03P
QZKcIyvcEHGIQec2p9g4yMINvU4s+9YjBwb+txRjkrusTYs7Z4gfItPKtvHvkIxXdh2Wi39fDjDa
ifJBX0fL9j86/Z5Nxv73KUvf+2f2tgy2gJzctdZ7+alJI4HQAkyDEo7JIrJF+CMH5gmJ6CffzJuB
NtaXSSvala+56aUoUBJE3E/fjXalXWzWaCtbdOUS6r7H4UM7HUMTePamDqESOY0zrP4IyktZGAEA
ddEaPnAtMNtgu/XpeGsekbjvFp3Px4Rv8setIUIeFo81PC/VrHjkacvtGDlSWYMpYd41xfQua7Lo
S3P+o+nrtd6MxaOMqRFCMPXk8uMm5GOazVFttJZt5hxC/kTfTorRLW+xLGvdxSgAq98mGpJPX8O7
/DordLADNLl4IeeQsdxDW9ZPh3gjYyyOomWlR+0OnZFLUY5YfGCz9Cg8ezihm3mK5xo0+epxRIV/
g2jatJJVWZDD/wFQPiY7Sbe0sbyLz4m3HCRDLWzrLcoGYlkjDA1PeBhBkvlYMw6lfklBx5vlFJ3b
uSbjemibd6wdDrLmqpMJSlEfq62D5dZCBq9Fo+oXX8cqzOhQmpOxsFeNsznGiyar47XtKdU5Ki1O
Z5Hm3aWOZpz5f7sAnh3tRdgcoKjCDL+PpbbMEEOBzC3MQ25GxUdYQVx1UaVC7EhR1slUOUcThZKD
16jm1iEpci/gQ66QYFG/WEX0yQlX/dOJtzhqBBvuM/XWgT1333m6vSyqgJjddd6iYG1+7FrvIFtt
JUHxPh35E8dr1N6pYCH3KRY3K0Ov7SO0+R9IKoQQKDQsvefQrbjFbDTad4XawTenh4wrw1gKtKz/
GQZ38/9nuv96VRmb3yH7Ln0dgJSv5+PLdi66+eRVFpCNVjGA3+MtJHsE+qhtOl3lC537ypgcL6sQ
QR/Bu1t7WbvNC0smRwtkW0CXOnTAymeb5ey5EilkUecrUvbepeGEbWzyalfoanTO+xb2r2XYD2SD
cJ7yfMSV8CFdYIthfR2s7qlP+AtWhmZp9Zxxssu/u+qr/iG1Ki9HL9PXdWVClZmVVXXDopBXcyG7
TLM6azdnraMp+znp5XjhjobM9RCKT8gqhwpa5ZcAcaMt/HKxqyI/xsZG/bT4G9vlroP8TuEUrwME
pK3nTuNaVpuhFWuMmvKtrPpTH69Uy4j3surps/gVRhd3I7fK1wAlK+hGSG9Vqqqc8H8G15wjv1ap
rv4yaPmvaj3nW2XVSzwfKTLxq1VWs/vSXI+B+kNMk4fyq63iOpSaYH3bPAEd3bODsTUcS/jPrDJF
qCdZk0UWZrOQhf4j7o08Ww/OXrdJ9JM2MKDDqMb1al6sQ4ypeg6BIJrJBhMrh2srPzUTitLcO60t
fV3qPdqzv5u9yjLKlZzxOi3M2sWY+8q6xSpmKVJRHKwkwycQu9jVBP78U7UQYdC9r8rUW+tJC6ND
V7v5k5EYn5h4ZtsyCMDpdEFxkoXrD+2xdy+yMjZV1a1ujYYSaEurxmJp6Kp+h6Dhq59XkAm9Wl94
uqOc29nOg9OA4JKnqC1ZmvFHvKzywFz0LuKTUduRN6CbHIUCrdhPAqdLji/i905Ho9K23I+2D3jQ
JSU68QJeRte3As2IwvtAJuhDK0X9ZBpjcmCppK2ReO4/EpbHqeF9mGTqOKktVbCwuvZoTu4POY59
AI9vaCcPA4xHziM6k+duZF0lydThydRs7SuMUrw7gYjs5dZRFhlbodApeUzNu0lZRBW0T7WtMAjP
HRel4XJyTqVnr+Qm1I1nu7Y8WGp+q16aJFYvReO/11Gg7WVNFrIxTvxFDzfudIsbum4eu9KYKqwq
1cZ7tSdjOtl+NC6EiqnghMjc2tMHdyurmWK94Oq8xI0VT4xZtsbU4pBPTQ+P8iqZwqxZyMsgcJNm
cWtS3ZZNS62BDGfIHx1/XWL7tzBb20PNcRqO8VwEZGHyVW30b05hd1vZgPuWj/VJVHyxzRzGYVmH
Dd91D3pIXoaz7E48m1rMD5zjtZiVfK71a6eOIzcNry8EsWbMtERFN+i5aWw/QwePUXSpFVLF+LlO
+q6dvXsa4PI81WNj12a6/qIK/1cr0nfxYexxhmOd4C7g0gWfk5Ns69g0f6Kwv2/ijiQfIg1sH/29
3TjFvUzkp3o1LdQgD+9kNdDCcF2pSJO5ifPSDBP+SMn01fbdcpO2A8lHz6nf5nhR6eNXKLPIsvIn
zPHOsgIhdSjUIXoz3QQxY6957kZUILNI/JBhN+vDbWkMCyvb2ezRDih3o9Q8X5l/V0dl6Gf7Qpqv
l9fuIXArs+LBeRvzr3muvTXsBfLFbc7Acx4ceBDbOnf6oxIUPYb3WFlZvXbp8DI3MfMlJlsTdeiP
sijq/FkZAmebNLHtn2QMaRAwNHpZL+QIQCYR6el51iqfkp3G+U+J+Ste33CSyrTfJL/JXHyBzrSQ
rVYUvxeN2u2mVtNhNcwjorDlJKi0I1h6vztKFhiSPvbRaj/YxiYJ0paCBU3JIqRuOcTYKnVib0r0
zFC71jV1FQTtz7Ikla+kFT6B8F5gVvxj9s7/Fdv3rv/VIA3gr7FZIeNfDW7uQH69TSN7S5f4q3H8
3/P/1zS32NU+/veI3EJZhd8u7yaa300020PL3rf3aoX6Y2DmxkJTmmpFjqG4x2Esv3fmK/AFEJjs
i4zIYgpxkat72/mjq5e2I/uh3XXI7xmGasy4jfndWo6UU5uuKs4juSwZMjMR4nhhmaSRozDeTLEV
eAuN5+qpdPu1JqtyXFamBceZqrlRA2jj0PxEd4xAhN7emXx1+L4ON/xJbG8NXtuJu4ak4/VtmOps
AqasMHJ2HjLSTp1HolS3KvchbTzzBO7lINvUOVT0DkIdxsjqaK7Khrbs+nWted5Kj1mHL9nB+YuG
9tkN2rn24Uu92Ij3HOUs3BW6B9xsbu1g/9o9qi4nx012btRZ59YqUp6vGUegWqMC0UHZ4BxPpnWW
V25QG/ugbZ+u/eSQoE+/534+7TL+GSS+GeHwk9i1jREt7HlW2e821YwLHZ2yOFxfUkMrI4KVtern
08ZedAEUvLLcySpe5xgBW1CRZNXNkPqouycMA9w7/CWca/GvqmyQMeHF0aYcwxjlQbB/RtynC/xt
6gc85uqHKObMyyx1GF/9WPMxU8Az+TMmO/MUbFdpj1qHrMp+cmwbs/YwSTBfx/5rvqYJ223ZwMXW
cD2/Mwvxq/A6565n0QAFHqUlyFT/NMyW5RVGCMhxWnFT1Bu0y9GcQGaw0qpgJWf441JOK3vLFh8F
EX5oWCNNKuZRmG9iiVlmeMK3sXeEMk2SrbdwSy/7TF1d67BQ3eO11+gFKFjY4ecfLZYcVMzjUT1n
+w1PkGV4ynrFrH3lboJVyPqKwkpKBRtmTv0Q9NG1QzKU0TGC54r6vHGIs3QTkOPcxQ60qqmsrANn
tvYuMPtHxehhWaOKvDAm0W7YQI1fE7II8E/HNz1AE4G/kHZTp+Iaz+16usb7TP8jLvtPwEmu/c20
U064KiLJMiCf1FfVuZ7dddOE7XFbjtFhmr13ewdrAQ0DvU0zm+0abFx2/KLClWwNkGY9+nbCA2oe
W+Wjfa8q0a6b+2J94B7cwH9FwnR6aGxhLJoa1R604LBxsIwPQ+uwxwhEhJy5CcVVb/RFGnvJWURl
+oTj0qVCTfwdmFW+sYNGQWDNK989mMzkj0rIfni0c+CPa2J2gqJZn5CuxkCowgSod+trKLBDBIo4
ya9PWq2QS8uAZ8vOso9skFVZlA48dj/AkScIZ82XW0d5pcySzkX/7Ta9DMtJbrE+jL52zns6FNOm
NppA21STDWlRYbu2woi0WnIfbVhGzU1WnFTHoTO4i2denG5IIGWL/zEKLFV8MDxjdZ1EznftZCbi
i6YY9S424uh8K+wCFHU/Lm8R5JGiMzqWeCVMkfVMSjLYy9iti7xqSnda+pqmrG4N2ugyjKxpsLVE
Bu9wfrFrUF4WNcgO1JtWRmr++S4Mh1RcV3Yfbp30h8AfxcFTnV+FjMmqbLhV/+gSV0q6+KP+expl
8s2lj63WUrbeBv+vcznzCyttGe7wbN4j7TFto8EJF/UsodWi7I8UgFuuSsUz7vLQQ3pLSm0liEad
Es53lqMVkez161HF5ZIxasGXMk76neyC/ECEshIGTEFQWrshdRxWj7Xy3vfaHuYcatxqOHD4NWuX
z/Fqqn4YCUodURzq57I1D03YbXpFHOLGKj7DzG14ShrKSxSb1WpolP7eVq1o66CtcediPbHs0rHE
2k5H/L5tP7LGiV+MUnHuC4jEOXJvLz7nMc9FcJBNskD6AUiz2uAbSG/WFQ9NYy7w3P1W4RX8nGBu
i3OFspQ1CzOjZ2fgR+Ym3Wpkrb1yjIWtRMlTEHbiKRmyeOVmfrtNM1s8qUURn7gDvspGWQyB/9Vl
tXiUNeQ4nG1jwt2MVdJCSyZz58k8J/w12dSk3ZZE8GnsWg78poI1zCziI1DIBnMyV1E+WTutvq1S
1ICiSOl5CP/jxCONcbS0QdjZAl96a6ia8gObFweJZbIAShZyyjQk9xJpBcrwUrVZci9BWHNbM9dk
WxDHl0ZN1cXYsupwrLbkuDBRF2D1y0enMItH1tKQJfIp38qqbDAKeMJx7JxlqLFEfdRb5/nafx4U
KLNdasCmJx1FnC57s/2MvaC7k104yXAv7WQvbwM0tV2q3CSPjWYuEodFcFJGwkIqOPX3XqZc4jpQ
2CwB/DxjWSbOWd9w/q+mkFZ8pDy3hgNnAY+ieuv7msGH6DfLygo5IpsfpqmeoG0cY/sz12QhG4u5
x63b/z02Clz4hgZyb6KsC9tFnZA9tYvcyHqMM/duGMLqgkdJtcSlNfv2/+6RMcfw9xydVuFJYhTB
rkrS9qkZlTef93gs5lqdd+Fu6gdtqShm82QUQ/uUpG+6mSaPMmLhMYKTodVvZFs0es7ZHNBJCpr2
IY11YM2VeWZvijN3JsRnzyM7tJT4rXU8Y9N4RrQvEtU+d9wM7N7172oeczV0XS6HyVPWbgkAEtd3
FznMCbOlqdVfRqSXrlVd2PpLJ3znj+qtVXb+r7E5ub8dmrfZpLdHWXgqygc8dAukHP+JySu1Q/GC
VLDPKUg+AzzHDFtdFWXJ1TXYzWjSuHN2mW1Mh6lEHVuKsnc4IPFMcp6FNim7UXRA9XM9elcrY4no
Z/gJcBI4WOS+6E6MRWIJBicRCLsa0dnqFf2coCADuYmfyTELyvW10Y5bZ28H6pcQSgNHPf5r0XCL
8Oyp2woMbFaFNxnPVWg2dxx/iIWs6oiD30dNgklPrXRLw/ii6WX3JNtqBBYSpQrPsqaVY7l0z1PE
rfweDRz3bkyUZAkAAHuR0R5PopqMJXZL4adjOBtWStYX0ZaoiugoZNmjEr6WsyHY3EGOTGZjknpA
0UmOZGkdfU6VtclHx/rS9325Fck6DJD+nkAM19+jCp/DsdWUV1v0n7VVJxdZU/XXpmvVFyB13QOH
a6c0LXD+7nxOMvU0WMqqnvfZFiiwvQan95bBj99XtZ1PoOyVaVeCutZTUkPqXFjhgObU76shQymD
zUC/kQ2y0MrUvvZzEPy4QzRseRufNhyiYH/UNShA+OHGyXHRGtyOnXE9JmevU3XumKn2iFJzv0zK
xuVDn4JF49QmclzGsCzdoLizu6pyr5eZXxZ3mmuRgnZKFBmVb52BOjcJtwKroQEY+MhTqjB6bHG6
tn/S/dkzPDPjb6nvL0k9dj+zWNybiFG9TyM/GNOoyvvWS8qd6G1yhFqmn424UlehxoE9mt0fctDo
7ktUiH44Vp8tQjWvX3KB0Xrt+GJRBziAcz4oUBTlN9eMZr1rE7t7Jicxe42BbZetdREGHPKY32Sj
UwTeEx+MbJIFduev+Hd7J1kz7MZdGm4P4myeGuni/5xLNlbK5P49V4ThiWlo3smcB8u5Yv05SDNz
JdNuwupS3I2i9le+7o+6GBR3mXUoDjXz2rrV0f6Y0IPZoRVhPada7GwqkSfrdl5ri7hG+lbhDizm
qjoY05msNee+1BSt1J+G5EEOlJM5VrnHwaPnmUc7BkEVbK3Mu5Nzqcbw368UvJRBxKPHCPxrEeit
BXQ0TKJNJ5puIVs8Uf1qltVrHzVrtD04j/1tcFyyswjQD1poo8FttAbjdqfbeJsBY+UsMOX+Oof8
WfZcDbUxwpaJy2vvLAJcq2jxYUIiT3W1d0sNgRm3nb/pg2L8akxoT/0T7iqUdmVYdf4z/FdvOUk+
5/T+6i3DYRx/9wq0jQfVFTt2TtY2QY3+2RyDb8Kux2+IhDwqCBC9mnpsQa6yVJibNdufbpoWsgcy
i5teeLA5/bAE0N59MWJtWBqcwJ9YTaK8qiptcZL1Dtx4P+tCef03ltbYdhXmzzwoz/jKuO+9XuN2
VJHVdsinbmt0dg5O0ylHITx9PRV984yweY+uXDN8K2pjvvGYP0kMbVEdXnS5Nz0LgC3ok6hgvOZP
zaqBe/xHHA+1U2uW6nPgogXbW9av/hFGUbf+t/jcX8z9fYf+cn75gf7d//a6AfP8q798P3/3/4/5
5fuv5/fvjMV64ADl2fCsH6HR9d86VKCnJMUfxl3ApIsQ/LfyHSkD/Rv+6d+H2HQOiNwKFpyWtUM9
KN74rj9+Ra8NKbZa+eLoaB5Xcxzz4vErijxL83c8h2h3jc/9J9cUO7In7SLDcOWuMZO6XqSZYt9V
veFg4CH0lWyRhWy4VeVV3RgM+VdzEXeHLhyG3S0+ar1FpixUn7B1RpcpS/T3UjQvLqeqP9HbzRQH
vbFu6ncDHjXLARmWTVp6NdJ+FPhp1UdZlVeyUHqOywOzbVBC4ZGkQNEqp/Yki6T02lM0F7LqW4O1
ROKlXd1itdmRx5b1QJnijWEG00KOk0Nkw1iiKguns0be31HfxWRg9VYHL4VrRUfRO9o1PsZInAyp
jZ2miiMJewPzLHrkX5I0O1ROh4t6Cppr6+UYd6PdrhxJ9MKbc6AiT8asf5dPT0PE9sYr2G454xPu
INOTi3cBlFKB+eIcg3YzYuzKgiOyofnZ+j3ktvGpHTwkcIFloHzs1dUyGFwYBal+lq12NPOsQImt
NSOcnjqEuObdMIvJdmmohvcWh+MXDV3Cn2ly76BkGCxsG3zENPMEkdVfdynrFr0AdiDU7qsOw63f
4jwXnpGAmreYRo+VL0pcw051QpABGsJualUeZG0gNXKRV9WlEdVwvVZ4xq4sPeUzGwACweGHNZQF
UM8rmImnOi+HYluLkSUzgnpLDieHkwVtK0cLCqUfQ3z6TbEcytFE77ZU1oGaRYdE66fHxoqRnEVY
bjeolrd227DZuAOOsZoSDK9tMgs+tnm41+NueB3dWFuwAczxYaB1qhKeKBjgmVk04FJS8cT4XWAC
+avK/ig+KF6FHj1aQGdoUOKlcbolaxFOTWKN20YS4IkzV+HZI3on8lU8GPyXDGdW1yzAEpOCX9tl
o7+Vyuwh3iTehQO3+s4EXYI3lCLgS4bhhsnbRdXCjshdV3+QBYv7i6FqSBkGaJdd48gOmEp534Dc
fihSiCmRPiG7/c8QM6p68obh2y00IdK5Uw0S2rdpOCfF2IYn43VogzDlMp26fKX5GCHXgHFOyaQb
X5DirwK1/VJYenB2EfNcyLCa6DhomPabhqol5/3uBgt2cFMJCcWVos9wZTXf10ntKasurtkjFbm5
mYSWXdwkyK9FhtUJxtBIYNtAUc4FyMqtauDDZjXdeMkCYcO+0ZyvSDRvSjMofhR9+1bU2vBqOmq/
VvS4OeLw1h+LtqhWvd61z6LK/BVH5NGu0aLplfwCMJqghnzRa+Nr6HZfFbAm0ASpqYHF+ibrn8y8
NZ9VsFN8vdNrjjPPfTh5j7JTNf/JwHnQFk6E0rKed1tFHZJNZaLfB/dleDGEd1R47n7YLjqYxgA4
J4pwnYSSiS7d0Lcf1QiFrnBS92FAWeyu18ABjCC1PyqSb4bnlF9Q3k93gRNE26a12vf5yEh2wKUX
DdwxF4da6PqTHlWvHXnXbUAuYFfPwq+tp2nPM+Jok9ROdMD0FxIkYlZLzL70z0H5WenK+B1AKXc/
+OKPoedEO6OMjJ3b+OpDG6DtjfDY9B38EAJayrc6cFNwN41+HzjYVjfCwXIWqENeNPGdNytIy8If
J/UI9ifbjDO04ha7XrmITLstf1DXFmvuGGp8xI5hEnR+z8NnY2OEir1aVebDIZgcUov/vpR1Weim
ORxUaCT/s5PaKirHzkE/HKy4YhYAjCEYIaQSVEBmRqSJc1BH1kNZD+I+9j5i08BWPc3C/BiM/qNs
c7zWeghLoe7qHExqD6UgXiZWaK5FYWucYc31AJXZJbfmAtk3unsmGo+lu80qVP7GUtd2U82RNGR2
h3WwxolPM4H/xsBSdPdNEwH7V/uzrCF4292XtkuGOU/0tYzJYtZTwKtAO2NkwlQy1vr6W6Yp7eHa
w3rTs+BAhmJCS1TA3SrAWuAdM+MfK9154PQ+vqSqh8lM6D5kRuU85JnVHvDUjhayGjiDfsFNkRSe
cKePRusPgw7SRfGSadcqprlh0aG+A0BE/lTZN4PyQOZJPAxOlRxcS/cWgR/8NMtkXvLNHtbWk12x
Nmk5N1sMKCi/6Emcrhq/anj9FCMAUIInp2HB4jhQ1tWsdu+6UG04sS3ExZ/tCpCIHZ+6DpTgaCrZ
WxBg2+w4CNXZNuoC8LwfSr9JPnHxCxYiMzH26JFUS9xGxwwiBprhiOwZuVi8sLrYeehI/K3HAfgh
tHFt01YNbAyABzs71407waJ3Hwg+Rled7xGq3e7MqU9O0L+5FdlDcsFqkcciu4CHcTYzqYJyesLe
TCU9giHb4LgW2iuD9oZ/QgLjkB+1g5BtGzrVd1Md92U+i/D7FozhbsLiIAvHhS0052WysceNuppN
dVDDkNaTldcE9RsIJJwhjALxYcOp38p0wV4oeBtVuzgiJZIuZa/UgfNtpC62I/MgJF9Wbpoji6o3
4mw1fs1v2q6xQq2UVzf0IEV6ZCcKXTxZgbJUx2NonUVaRnjWDPlBx0Lpm1Hm3y3Vit9VDfhiFLv4
ymo2565pOgGUtZG6yIL6LO16dET7HdutSmOh9o24uDONTDJpJeMWLKZADl88ujMdV4b6JECdJRX6
wXPT8mmCu3jAZFosqjoRuwFM3AZ7JPWStFGEfoV2ljWQsgBT5gLlwnaboE/MEzIw43Vl9PpCKTP7
ETkWfTEOtv9VdNUFFwg3WPCotWdBW171FOUJzJEqjza5UfCk7I1EARyV4umqxw7EjNY5kaYyplUA
4Yp1Yne8Vivh65vWQpDJ5ViaryGON26iqepBTRp8tpAZXaS6X51kkc2HNzWf/HANJvkO9RrzKBvV
zER9hBzZurIw80hdUCGtGcTn1Mg2toL0/QgOjJ9xYd7HwjPuw0JUZwiGqLr+E2rmqxaFSX8Ynbtb
fEgUc2k3otxoURKgE41h5+46HXdEsDujdZ1KTozlaHds6v6n1kxo6w9h8SM7N73b/lASq1uYbjU+
ufXk8T81+wM7W2/Vt8UnKwAbFw2OkIWah5yEQbGT1VvDtcrhVeI1+elf8cHs1FWMrvZKdrsVRUEK
w8zvZcR0s9JdDaPWLXXTy9eDf1D1QDzKInT5aH1dqHtZRalcQ/EXJZ6hEY8Kf4WPyFzm28B1cZef
R8kYapqw17XYO8h+fQvxJZn8zXXA3K3Qw3zTTP64kqP62hSPda2+YklaHGVocPGaFU18loPA7hW4
jYS7khOKs9aTiBs1nCuNuicZiyw/d0/9XQmyYGPaRnAgraw9ahPyrrLH4DSfZLfUp0Z1631tNf3G
b/EKVot43xSlZWDyovvnqoXv33nWEVUSJFzxElhZ5ixShTXhChnYek/e0n2zebhEpWO+hpEWH3sw
aMvSt903I2y4Fap1zC67sF4tH/uTzA2XbQFiXtPcZN9khnYEnxZt4zjuL0XblmvURtVHsvX20mya
+LWqIg19mQxdenv8qmAI8a0R8b5MDINnmztuI3/y4ZVQdCE3Zy8fdXY3ZONtH2H9dHz3rdRdtpM3
3VWJcF6i1F6H5UQc/ZWtNqGbauXG8J7rZKUFsq4+mQhcyA2OQObhYwEsLCyH8tKVU/3gh/2HHF66
ur3KLGTZdU6vkyg7kWw29p4H1LwrB3E2HCdfh7jtPluVZkFhzaOPxsY9Wm556n4fid7+icjBi2Un
xXtUFNVSbTT9MR/GYCNn7Nl6XGd00G09K1mP+dRgF8/VMFhA+7XowwrFSU90NlHMmIOq+K5x4jV+
m71nDD103+3I4PvobeNoZKH5FPbAMPrUee8NoCwK6gN7ExXpJzVI2UUiUDCVao6hV35F0QW52d1x
5+iWEkUHqrVbjvmn71YRBlS+u6y1Wt8FHtVepIgl9T2uyeRrwFC35jZSsAiXrUPCDi0Ekr2UrUYF
qd2BWoi3n3WneLq7QrM4+EzDNQ9/7bPqtBbTrkw9WlGTXkbFzGeq2vA8I8zKQt/XjT2+sNcvD4Ee
h2sJLPs7Hs1xCUT7O16yXvivuOyvDGXNiWRm7dQ0DjaZp4VY0BvxSygMZdsl6B84fpy89LpSHmwd
80vZWmipwr5j5Ik0t3qejpv6kJ4mbT7EaZtPCfcwFZEe+h6Zghv6Q8Y47+Q4/jf6QxnM9CBjEiAi
GxqLc4EGcKhjIHTs4dB2cieDY2Ql1t8rlzt7o9tYnpTvLY7Xr/UsoE8SEIWzuWv6w0o2XQGqUWYK
zLEzz/JKn68Q9L8MypQeZOgWL3K73fa/R8kGDsR/DfVb649Rejh9r6fG3OmaFl+6LHFWBXSflVWi
si5jsgigNuz00sPVChLPpalFxwIX7h88L3MppkTwP/w9BHewrVd17t21n5zL9yFNtjNx5Y+govr2
ypnAO3RWEykrYRb1rkbodpF6TYjh5vwKCa8g55bzXEfPr2CWwlllvkbeyei8B3vSYNppQ/3dM36U
RTx8WmVuLPkYsgtHy9YhxCBso2O3ewm1xMIjrXHWSuaxs9RE/mqrAnZOpXe7Ya7mVo30cuLWB9mK
mIMAyhT2x1GN8lery756cW+f4XTnr2bMVp5f1aEN+bNRU161mdTyHQwf8kahGZ9jxcueYA5dZNxy
iwKEBqThCUeld6cvV6Nn56/Yvpt3ZR/9Gu5nSIxFqKifDTv9z+EBoJZ3eyquwxFhN+8Cx9OXTmaA
xjAif5l4ZHsSY2Qv4Hbxl6Z78xA1emnrRrkPUg7SMzf+0hmheyDF0+JpUyZfBnatG9VpQEvxnSw8
xW62+ujjMGfU4XlocWcf0IfeNSMWSUowilUbltbrFNk/yxR3iip9gJrMEnsmYcDXWMR2cXYNczhK
p13pxzuH+HvHjsP6x6L3d6iu8Czss9gHwlp3+zqtHmPUqdUtnID2jyreMd0eq6jHqlOLc5jUMAx9
L1sZpokC4lxkWfc1RS5lP4oK48CxjbOLhuL4MnacbiOrsp86N2SjziFibeTXCeqhXnlGCgpPGOPz
4JNFiI3mDQfCihPy0VqBRpoTCghuo8mdngYeaq9Wmy4SK2nfTMNWD/7gKks5Kgj0bplZ2ETLVvVt
RN7vjURLdMxSnNTgeLes3uNsNTZ+eWgi1V6R1gw3IuUJjsaAsOExsgNzzOtlgVB3AyD3CH6ILIng
9D8Jm2xvzDI5K9be7qLta57vaJQtyT7GL26bgMzCK/VH1oDU8+3vMTAE0sbO9GTk2NAOgxncmRZ8
NqQiorXiwLm36gK/ool0M6fp6CNanz13YY4GA6QtsU3YDn7p7OFu2+cm8qqVN6b6W61bF/lCZhTu
EriQWMPxIC3VCahB4ccXeWU31XdFCR0OAv+KV3XrYWCPu3hG6nM3KGw4hWqJo7Cb/iivujz+deX0
lnKnRkDF6XAL/6sr7uj9tbUTs66KXZKYTDg2S7ow23lYWV2PzXq+oFOlx2+ysZzhIkW0GFM3fZaH
X45ifrBUyk+yCf+AfKXjb7GVjSxB0utcVeQph2zgODlM9OAeEztrhVET0KYINruM+fMVefe1ouoc
F+NSeI1Xvt7sBKe3C9njNiCNkJbynKECpfnPJFHGW3EjRH7ml5FxOSoRrrnyEuzIZcMfs/OC5iWK
1fKBrUT30uTuKRoFSJC55mrZi6JG3lnWnKb47mezJseYiRcHR3e8JsvpaM3VEjzzojLdHugEI1VE
a5Z64IlD10ziJRHhuMzwydvLsWS8sZaMzWknxw4qN+yxD83t9T1oKIz4AtcEOdblkGvzfzg7ryXH
jbRN38qEjhexcAnzx84e0LPIIlnenCC61S1473H1+yDZo2qVJloRqwMoHcAugkhkft9rWkNNNrK3
jz0B9HH21yux4KxSCwvFri+ePSvaTapuv1umYq0SwA+Qh4LiEf7g5dqOKscqZj9/VIesuXdM/Yts
l9cJxxp1TreZLlYG97prJud9aE2N2bapzkEYuydLFxZhCA0NwSYdVvWArWTpBP0FFmZ/UWZ6fsVr
clJdIGd/tgtdBCsSl4IVGiNkhy80zCoyFFjmJr9QFRdh1/GcYVZykG2pGUcLZkyxKvdNBPhbYxW/
Ll193MckNh/7fLprqh6foIZY4GjX3aNlQ0bEIeDYz7VrU4CaSYXmrKxF8NXwMk/6g6yOXpSt/SQY
N14MBtFpW2uTSeaOGnjtopiLmMdvzKoL5iUMbe3M7tHA9RarJgoA4cw4XG2Kt6k73WSFrbw1TKki
ZUXO1nqHyCi/LhCRb03q7jBRy594SdQHFGJnh13a0Qj6fcT1RtUeRJ/lwWq8BGWpHUKW2QcDnozT
EiHXmbQXoh+q+0zJ3F0wRsN2iJLxMdWH3wn9W79HFvMIegkveWEmGwfkxQ3B9PCCBC5yMlZs/e5k
95Y6tF8bHYtf27OSk6sBCqhrUK+KnZoHtBHqhce6h2mOqjx4cW8e5sAMcP+58aeiK1uNtkw35IfR
fJz7G6HFS3fearK8X2JI4B2JX5vOqrfVcBUqir1q08Y+4eDdsueJeFqCotx1hmGDr6HDFzWA0U4M
kBSZrHeykYyWc+0WQQDZxLW6xYBS16rV0DtRDWu6xztXbGdjKSy8xiZlNh6+Y+5SYdMQTfe+y4YT
kZWTrMkTyB6qq2HeqqpK0aYsbNtlmdTVRQ7xeIftp1yzFgZqwPdiPvg64ht+Frt7WTU6PzkF6g7G
8wXKPWH96lmgvuAvIM7fq/yT3wI/jrFLCvMHFe7KWk2xGChQZdnb3hTs2S35p8QN8UMi9vIQ+KWy
4MFv3rsy+XFFnRzIf65Yo5u1dadMXWMVqu9MLUbToqq8V4SYv1eWUV0CmATYPbrPsnk0VMIr6eRu
nXlUYRtboYfaI7vtCdN3XXCvae/Qx10NYLlvcKaqX7N0Jf8fJsd+sAy2vNDp7LyAi50MP1dxt1QW
JKGsZTpOGC31ZnWMFAinm3EudrMVkDzUWmnjHcKYAgGUZiEbP8YYKPduRZGqyzAj7CidgTV93GUN
iaqIZ3IhwGg+jXaikwea4AH7ub/uq8Z5bqz5F5S/YCzmnvw+/ONaA7S5q1ntrQKzzV/GMm2YWr1s
73tKuHI8r9soJbhr3cWpK+14U3l9t+Unm79miJ60c+DWhAKziosY+0+EaO+Eb8cLrM2mLy1IUt5g
aXKnx3FC+tSHrfinVKMsScHFqyrjtYeNNqtcb/Mxrov6dBlaqbHM8Obr26y/jPMhKR3i6H7xvU3R
AJE12W74ISzScmQtiv7ydZibVOW5EK9y1EdzM7LAEXqe7j46yoIAVmQDYJRXk59Xq50G3tXI4i9F
769NpoZTUg/4XLVjeJ+B5VnqFijUsQLA0Ad5+a5pzTOml+H3zCAbqrfMuq62zVqtYAto+je6U2Mq
pYjvxhgYr245BkRw0uFR7+NhlRWleemQgNnodVTftjqMEr03Z0Jn360+8PJdMLRLp3Ch6JEwI8PS
B/Wt7K7hg+IM03+v2SBuS8LBSPHkMTZx+d3UWvjoaMC4MqUg9h7rmL9hNMndDpubFjzeK8w8OTwi
zrKPuzpYVnWf75ilkF2sI3MVzBOuPDRNVATXeiyqrFoYNUzy3/71v//v//l9+B//e34hlOLn2b+y
Nr3kYdbU//7Ncn77V3Ft3n/792+mrbHaJD/sGqqr20IzVfp//3IfAjr892/a/3JYGfcejrZfE43V
zZAxP8mDcJBW1JV67+fVcKsIw+xXWq4Nt1oenWo3a/YfY2W7WuhP/FCJ3Tse90WUKsSzwX7EEyXZ
kUBOVrLaakI/VJjv8JXTCzLBOxtedJS1vvbsR2jv4I2uvQYrSyQvz7Ij1weoVWWOrpmDUJfZJeu2
MYpX3wmdvTMlzUpW0RrMlpWTRsfBLIrXdgWiOn2NDZJByaQlSzlIjbtu5RIK3ZtZ+JQ52Wlqhuqi
mV6xc/28W2hGDn1cNmalA10t8I6yRki1ulSaMq6z2o1XTplWl9zuvvz6vsjv/fN9cZD5dBxT0x3b
1v96X8YCNRRCs83XBuUcMHX5XTFW3V2v5E/SFN7IwBRlk7A20mI+6tRnOYrdRMJmmh2Br2Xfi5kz
Iw+i01o8feLvQPOqO2457VHc3vw5SsyRkj+bVN8yUeVV22XhR8Nzgm7F5JEukDWwwZBRwuegSdr7
bHIg8zLGV7z6FAmTqMjl11+GZf/tR2prjq67hqPpmmOo84/4px+pDuhx6tgqfp2qutloZptuTNaG
e8KYyVPU52fHjNQvmZOSYGlFSDw7iM6BmygL2VE45hPaut4DdOPopkvdcR0PJTZ7VfOA+SiWlVMS
3HdNlOyv1WBOHcj8gUpAdtsqEcYzQdLCwfyzR+YYRvTc4x6rso+MgyzpimHffpwrz/q46E+DOV9+
rhzx0e4NwFmRDuT3DpTjUGSjf7BhmufXemBgY8m3tZW91jzkYxwCecH1DFee8dGdRGlmLTGd9/9h
FtH1eZr468/VNWzNELo9b54dw/rrHapVrUbPHHJ3p4Tlpk9VF/cg9H8cF0IlYQb2pVijnSKv6o5F
40LS7/Lm1a718GAkXXYXiii70xLcP5PeNfey7XroYH74QYEh6TxOtiFumxK76NqtrLajld31he4Q
RE2azSg/3PMKkrp52a2hhHjIYEBTjk0jaxZDpaDLbMQUSxD1hEidehnbWnF0kwIezE/FBsHhXTR5
F0+tQbtHGd94n4gdz6Z1nIYy3g69EZ7zKNHXwEb7u4gnYoURY/zod4So2KV7z0rRQzEbJuUtCYKv
igr4XNGdI3rT0yNcrPvK1JrdBDCKMGcbX3RinRdZgivzjQugzPhnU94gchg16bPpToNzPaEofZiZ
KbjQj/ObDlqhRxguVHga81nwbbLyMv5CWAViso3Ikq+W9tIUPT6/uoD2O5die0KqXRbrKXSvjbIK
0Ny8af4QMblffwlWO57DgcnabQIgzPLgxzvTGZU9yc0YBWulNpaaE2ABAIn+iAS+d0yUpjsQb4YA
T022W37FGvqnIqDmNWrs083HmNxl0baSdUu3vkamX2+9vNmHahE8BWpbrASx92M+mc7JJT+8NOZg
d5vOhpKJeOUVk2/IHpp7DLnJj3ot+crKGq8wfYnMHzwfiz4HKucM5B87lzhrDdxIdgK+jc59Bd9f
eFOxNKt0XIxqhP3VPNhoXNKsWfgOxrs5Tm6vnkBL/jhkGQY07HXtLfvUSV/UXaqeIg1YHrLtGznO
0r6rYxOc7SZ2bscMa/bBs4J3t4f1EY+C7UZXi4s9oOPm5kb4XnU5xCPPScDHmMoDaaaT2XneEzGZ
buFGN+SIxpPiVaq/7vCOJK0JjMwti7OhwBtAkhbr7HQqD7ItA8uJ1qVWnIlUPPUF2hEVO1B/zRaP
wA7Yzt2ISLG/LgSLNiUDFyHPk6fIkhtEEGkS/pqPa00OgvAJD8s6CRK+2Ahs2dqcvGBls1xea43O
mxvV+BMsh/wgvMo617ZunccINN2v3xym8XleMgxd1UxXUw1Tg8Ft/nVeGiovbfzeFl8Gz1sbs4+C
Nh+IvLVs+ykJxO08sGn/aSydIVhVpMd/apOjW9BhhzhXTNRG5rNlXZaCAVl5dUpJPk0G0oJNuyH6
nbCFtOJTFTDtyUM3ZBF+GbKMrIKqIsTDKFn3KxdWkd8d5Dmy/ToECNETelY+ijq1pi5ykcFnMzC6
/vX3JJcTf5m/Dcs2XEdYjqvppiOXiT+9YUUZ4W6sWMUXxYyypU1UaJuXBd6iAJneOoGCHbp2z7nj
tAfiyegXzO1OhFKiWojpnEyKd/GF+a0vrBGfWvYvLCfqG6EP6ktUFgvZHnhGuCMaWmxkVcuwCAXB
8UjUzjiawVBdL1tqBQvyRk1PkwjSTaJrPcYLSbjRHd9h7o3tlx55o3gGxX5qT/2lWbT5uz/GzrrH
GGifoLv4Eqr5FWAcoVV6bcfNvH1JiCdLoO+n8RntEjDshkqEjsMhrJz8Yc5LroosNDeyqoxNfoaV
uouJdxUIL+swvIMu30dtXjxgkE2Gpam/j6OirX99t5y/rYd419okwgT3S+ikMf76q67K2nDIYgZf
uqDFCVrLXyar9u6itLRPfV71i0a0/dvQBuAHfNeCrexoT2jkbLDE7t9ENyRbp9XDrTDTZl0HIF0M
8CUHbT44ZNYOsipLsi0QOrka276J9Di7sN5B0kXlsSnxQr4gFohd7MDk0pdqcfS0sT8WmGU8NaM4
B1U0nRElyp9cXXwn39HcylowBymbIqgPspq2Yb+sXLvfV/OZpc9WzZ8Meyt7Q3DjayOt6o3v6ulN
MEPOwEC2x27mE1mzdny7bOq+PoLaA2opW2Tfx6iy15ERd9gtZDVKU23Uf2PSt+b8Xqpb5MeIbd7z
Hit2cVQTTElUQhixylAj7uahdePvbA9yZu2O9q2NlNu0EGZu3+aVeapyMe7LuUP2ynatsex/uPHy
xv78mOrEKIWm2oZqslnTPi+Ee6Sou971jfdR96tVbhUgaoXSXw8xP3jUSNznvIqsDVuK6NYqHesu
nRDetRFYlDXy4MlZdCZwULbAs6lUt849M1xkNbiasUfKTB7QispOjs3c7zemwmIUz3EH1SlCLcOp
Y0m8//WP+m9TtS4MlZ+zocKENQxD+7SEjE1ROoYWae+25r3UkJpvG2aZnw5DjzoffEeNhdxkL1LE
pW9BjfQrM/PcS5nq+SZme4+REhqkIsu9m9IJrRsVCM2uS6bp1uuGalNgzXyBftYvemNsDkWoEYs3
i3oH6BqUUDKtHS/19ib4vRtZKtSou5ayP0v/rfej7WMcibX4H15pf3v4deFauqOZjiHcefP+6ZXG
Am5izz5W71Gafs+yM+F573aIIusUzlgeic8RehqvUDwSq482WYpbRz9qGGxdTyjRqFnIYjTNIGKj
HDfyAnKw7EDJZo5+eIeRpPX4A+rdoTBQBmOA1orT317h37KoDvUs1TQm654YKLgDCKM6gB64YXp9
tqWOydxmh612ex0C6utaNeYhPporC7RmR2Rg6+xS1emj7gjzRpoN4UScXXxVNDuBiC4ELKryIMfm
aXwdm4L3dxaiDNqdrwybPtJr6L5Oqy3aobwFKe+8B2qCPb0DGI8Iic0mVryaje++W73dLGEuoC6i
9c6lShBj1ecOxIYIB+dBdgZZ45+LyUN0c+7IRtZ4jTdiBi6C/LYd1Dk8REc0FS8mgMhfPya2fA7+
MgdYrGlcgK227QBCND5HBpCsTDS0bN+tAeR4WYcEv3AXWEdKbz+XptevRF1bu2CuKj0YbtVoslvZ
y6sb916iwmMhxGPGElM2jxbYKV5uX1EDtZ9bDfyHk5vqUna6OjYsHo8Kh7nXye+Cvn/Enag8iVLY
t8IP9WWLsvJXYO4wqozxdaoLUH+4puyz0C8eK6V6kQM6JasXVjs2d8g9xofAn5J14g3KlyZcyAG5
nrmrwg3Gg1dkLj7xHq/++dL46T2yD7AeWcUYu8FQcCOTxEsntQj7+T33F5mjrapF9d04H6D//Gir
MrO6kwekUn5uk4M/zlWirr6O+2jTI5SSWFP85Vqfr1/aoILYTupkzx9sWz0FcELeEgN7obgcsn1e
K/ZrH6EbX9tvXQOHLunUCrUmz3qzS+zAoSyygO/AlWAwgsgZ7dAroSbUmXXpsgHN6wRqqOuW+64g
8YdQSMJjYvjYRUP3j6DPVWN/YOHRB89u3jw4OtgXPa+fXQgCt5PZOA/A2Yx17yLuFuJG/DD6VYfN
Hb5HEdIVSxYuIMyH9izHDhMOXkmleLBWGetrJMOqfEoWsvd6yJul6UbTXcLG8SgGzdjqfwqlSL2T
T/InHyIrGGlPW6yYLx9N8oRP53+qfrpcC6NvVQrdWshzpczKx/VSLMdu1AJLo9xu1l2fGxdRaA0J
Dj7WmEvD3CZ71cLVr6Vfj8vRDN+4Kjk2b8a4WxLuLot+7j0ZrWVeO4hNa0dXIuRlrzOPlqVi8AGn
MC4mRzQZkCAm1mKgqNXoTh5yr0HMwAvT5YymubY1wpz2djbDhedx7XxQmxZ+S6yfP06N7FY56VO7
7KNRX6Nu9GQ67nhnq1O91Pqu3sqqPAyZ1i76zkn3XVNMd7JNS4EHK5CeZE22F6O7z51ivP1oakWE
fn4bXTJDNBeRffc0UsV1gqMRodbxFVuv7+Qb/YuraOb9oAWnZrSHV1FaBmga1JtwSPl5VB8z00Ct
PI1pAS4fxuAyGo20XCb+yUPa7N5VleGh9iOiDaQMt343DQ96ORrHmX/ouF1WEp/EAwqcC0hBxna5
4kBG4eWkxQ867wh0+cc7tsvFgzqk7drSen0tq6Mbh3fZWC5l7TpiLLWl6evKFsYyIUafWALCXna1
MTzTOIR6x+qvz3bYRNo7YVp9vZcd8pD0wD43rjBmLau+WsjRsqex1dsgKcp7zUU8u2xEfxvbjnby
WgBJgEjLrwkCZCmyji95mmbbDD3FnVDz4gnrrzs54D3UffsmsGslRI0OXofbmLeD4wzEnsbhDAU2
PUEGWFxHaKxkDkpsHj9GyGF+keGiZjUgk03VYbFcOUQRAqzJBzHM31lSHTQfEfkgpZpYjbfPst5Y
o9ZQoqxJQMcevPSrgYBOGVvDN4yKABZjqXnfTT7yOGlj7bxIHZl7Hfs6JOGZcy37d4uksmRXXLIs
Hfe8j1MUK15amF6Y9A0IANb5j4M7Vz/aitTkNs5Eyw0IN3cRkMt9xapvKZUD0spGd08FiBmVuX0O
VF7LUjFgGpN7Oy31Y9HzLU9Fj+Izqo3vkzNTljRlOKUqIT0TMxHdZJMK8ntZNFr5Dm8I9FHg5nBp
2vYNaq6VZOX7BMh/69VTsZXVRL8pBg942DCWu2k06408GUnIZQ7P7aVXFOSdvHhcy/agDndNpImn
YlK7m6Q3xUpeRqvsk5oQLvSyHumAFt3JRFgmbEFveDOxMV6UtjQomsY7jNzfZbvmg90G3y2NDYbX
eDgE83C9UdSdi2HfWo4qVHE2a4uULwjoW8MqFBQ7++FtFA0SAOUixm9t2ceOeLLU1l4MTT29Nn4d
4/YUjl9E5MNbr/RvRpTtSJP4gDCVP3K4kREBnXPJjj1YkObe9HlafY/99E4ZOuNu8sMMxrQYLhmw
+SWECW8Tx/qs7au03m7Um5y13hDUay9KFhX6iWdXKJm3MDQYghVf6SbOfFTyozc9UF12WGWl3Hq9
ptwONjpgsV4eZNNHuyypvdfzR7Hg/NRhBoaynviwbTVYOHRN8dlJQmR7TMV7GjMjAdHsKhc3L/w7
djjOwoDCQSaWNsvvs5PQgztSlMdINfqDMWjmWW18ccYvJJ5l2daySR5SgDbYtAztDalIItgtSwZX
1YKnPgZwC/QlBkXShk8oddjnuCuZr+i0vHh48I3veRmGT4WqVytnTPE8cofmdpgPhR4h75BVO9XL
mlvVsTnMJdkph5WmUSwFJL61bPs0rkwGbC+tR0g72rHS1enQu2mJgU4dPU4DaXAf8MX3EN+MxvS+
dyIIFx7SU+Rb/Wntgxi7ngSBr9xEibYQQKUPto5wrAYjrUOw0uh2itlcrlVU5c3jWKMOs7DXJny7
pybDwKAqeEwikVZPJUTBNcZgwdbxrfIpM5CzZFa3cYuhqpcmRqJOjujlXA1t294FaEkvZdVpu/KG
BWZ0raKo6B7gJYI/mgenk6Xe6oX/LdEfvXhSvwAF/z0Covk21KW38CthPyaVXq9yxwruYP/lm6gf
1NtBKQeC/KN6k4zcpMQqkFjBz2dpqXp7gWEb71T+21va2Jwg5YmVX40am+zum6YF/R88GkqVJH9E
rOwWMdYIz2U4BuuqACL8h5Pp6Sq2Ep4ANbLcY1/qO2wWeQAK03rOysy4KbxxvMy1sin4pvwgewIF
nCwUzZgQMVXTJ9s3gUT7SnUje10tQ3MRXXsg8fTq3dCjcudOG1klaxxtewJ662nM0if0qMxF2irx
0c3r4Kzr2h9Mht1LGKT5roBns7YQpnzxc1cj7FeoqLLQ63bBUQ+a/L7JmEGEj7DN3GyXZnWAzSwn
1O6lQe92XQy1upW9/FhQuU+qBHwWl+z7VQVM6dlERu9s9+ZPnwspMF3Lc4x22OjYM1pqV9/jOJYD
TS6x7Iqt8OQjtbhyqrR+QS79BWYSv8+oX5Lxdr86kwdQaz5JwD3ZDoHAKnw+KXBAahnYGr9MQXI9
yXL6pVMVzle/TxGosKP63p8/KdWDnz8JEFz9klX+i6X4yve07H76JFi9u0mxFsylApTonIyXKXp5
qNJm8w+bvDnWkctk/TUrTxpNN1WLwBkApL/HedrMKwJFhU9hR4GB8GcbH/Qq059TPXqb/Kg+I/yn
PwdGDIK1rh6HkqVPP3orOQguNrbGQK2vpwTNeBOZoIpkdQZMblGhM7hxXMIZlH6FNomxk1dEIhKU
RRGTpJt7xzA6x1jQXDR25TdEf8JTnnvZLkjwWWC1hvCHmMKj7yb5IojYUubhALs0HXDGSqxHOcIf
XtB86x5kf4DtCJ/dnGQt1HgVpaOa3Ixu8OzUroVgisFuXLW2XmUoM5DQOcIthR40V2sli3ZxHEXg
jai6STkgr+naO1k1GwtmaNHoh8AZH5iIn3XHyu7tuMvuY7YcIDHJZHQFz8LSj3h4wyw9yF4QI+3t
r++gZnzOPMyZUNdVBbEaC5aQ+BTOimxmk7J2enZ4w7glQDgZZG8nJkYvRRyrwUw7um2Fah6sKuNH
xd8K0c4j0WyN4uJlX3XVie6LKo/vS0ys904sGtKIEcRyFy1RFWHiba2GynrMi+5V7Xgxt6nRnP3a
QW2lmPaJonevU9dPu0kA4wwQh3stDZQ3JkJgJ8vEIQd8+PV06CHN3ql5dPr5akULQ9Z1rPK2x57k
eQSeLU+viym/KciiY8DFsHKGU2RmWh1T0Kcvzo/PdN06PjhuZi7lKF8g6KcxOx7kNdBEIqk5rhQn
GpYDkcCLjsLcpcB8wWd6O300uQJMjDEg2ibb5MHDimdjoq57PRU5Z+1oltaLionu0cdfcZcbKXpv
c+mj7b+Vfj3Ojtwf13P/LH26Shy6Ygt0mlyreld3ireNgjBcskGb5l3adKelQbIRbZevPtp8rZ1W
XasZa3ma7OhMvVyaqd1tP9ps4SCYNurlRvTTN3DgyGPWmuDJ89W9MAhjTaJHqboOnXv03/OllQXt
m96JR/BjASAcZU0DBCbVKU9G2dXvv/59/y3hbxjsEUirWbDQCdvK/p8SRpnFJifUm+ANoZowvrHs
XW1kjxC8mu+W027FWGvvqu+IZaDbxrlEU39fBZO1heyfH3PU7xc5wMEFCCt+5PNBQdZ/ZcUgQWVV
r5vTr//JxuesiWG7wjYIblqGYzqm+BQ4szTVDwOyUu/TOKwid6qBiHAwkwLPZ9tudmyT40Wvej/a
1MHG4hs/u4Wemt2bndUHqH3AzTUoVqQRIE+laf/mg9dfpCJVb3s0wx6UMT1bqdq/FRU3SMdSZpcG
K2jThZ/pt2NTEdocTPy184SXvOU6GraJ9MiSPMiBIBV6fKvC/B+gGobzaWLiD3dsCxFlyzbJipJn
/GvyCBY9SIxsth+wmDBFUuZH8jP+bORN0Z4Pqe7nR6+Ac04Ae/+pXVbliI+xsi0ROVqtiYnX33yR
T+M+qh/n5i7EHVhNEZqwZn9vIG5+CIT7BnGAGEhtjhg02L7YOGZN7zwEJuhygDl/kU2gtYY9M+mE
Ni2d8iK9io1T7YTmDjm64V4tyh4xjYuIci6pdPw2/apFtWU+QV5E8cpgAXzCP8iLwDAbTzHWcbJT
1G289orelImSQ0KMkCUnMIZ4PshSU5v5Apnldv2pI0vRal/IgRaPylLXEJKt2sJGTi+eloERdo92
Yo0nvpD7Nu1Q95oP5fAGYyp+uPZbhEZZJNdH2QeIRc+y5pgneN5YZYOWqx9oeDYY6jHRyh8l2SYP
8dz7abBsk711Y9p74aNO009+cVDdluDDmNwJrSiIi//nIDsnB8H7TW6OxUHWP7rVCEljkgYDSVoX
v11lUjbG/ObV5oMKfiXS2vTkzO9hYDTx7dRk5/76GgYkv8GstQWnMPfObj5IcGZkEkFVyIt0Zare
iXYj++SoMJ2qPaqrIwuV+V3+3z5V68Z96Jk/PjVKB3XpDALIRjpNKOhi0JggufdWg/iBlVa4Z4ib
zllWe31U3vSeKL6BAMOxG/TsnGbNF/yFjROq8uZJlizPZAeIS4ZVFibbxAkQjuyI2OdjI1GXa1n9
OMgzKnRdP5pUkg+LVouRSWl65RYgEGJseuZsAtVSbmXbxyGw/GDpF2FyQ/Q4PqDhhQPgXJKHWvHG
fCGLZK2SDdqo56gNkmPkZyhgOUW2drgNqyoqqnWKzAaqEuhBE+QaIL61f/hljn5G32UPdUPcuh91
dX2t1m1752IbpBumly9FVhF6KYsOPzoGB27fnrJoOhL8SW59cnjIngpn4TWm8TIMurVuRT1tZTXH
HHBhTmN8LoPaf65YsWhuYr4k09hBWP7LWVZ3SSHJsNxsIuICev2Vp/lmBNz34ll5tc17tj95HhQo
Wob3cgBKb+PCDjzrMoRudxBFjoTw4BZfQYPOF3AKxVllAKcOCAvpl3Y0p4XsACp2R6Skeeo8v0Bd
BkHZOAO9Hjr6jRwgSjSpFYIunYOfarGMU8/sHnuXTauHRhs752ozk3C+DCuEEwFZxRDYWDIbOy/U
zWezBpo1d0dODJrbYr+S9pW1dgIx3MzgYnhfSM8pgXIopeLcoK4yG/EsSczwi3gf1EUKL9dtDkPu
/yBs6EP3jXxCcYcH2niqypL0FBDMt9qc1lrYKGf0Fsb70SWuVIAh3cWZPtzrqCzeteZR9smWSrML
0EmBtZRVYhd3pmlaN3gqBvs6NIxNrGr565jVG/ldWEPbLYNmqk9pUpLCG4W4fr0IMa+yLM/eNIOH
GlcedT8EQ/kgMHySZ2ZajARaIeAk1ACVFNN31+4wBu9wNa43QvcQ2esdNDoNvDrOalJmS6tCGEHp
kLzMTLRN6xKeHOTW0r0WRlnASeha+LNrVP9/xvz9I7hOVrfVvCz4+AjF18U/vJb1v7+VcaYyVECu
pm1Y7ue3shB+46ZWOzyZ5uSc46Q9Y99Rvmkt/pgdGi1bWc2Q7bAqnYBZRWZw2beEIMd+5eW+0sV8
PXaxzBDEgySoREDi/1NSTNtllTFGW1m69pbWP6QmkSn567Z1XlmRlrRsDHKBEBmf9zzsHeqyAEP9
aFY9wpuo7qqVoe1sEzFOWfpoc/9Lmxzn5mdcQxejkpKVQjMm2YcEp2+6qSTymLjeTacX+zGbImOr
DZ69GVvePNc67jQb9IzRRBmSt65tkpVRV/ZN6SIoKuqHyFYSVmVWtg+DMGV6phqN3TfcF7ULVCYD
0l/4TY4iApCuDQcnM1mtvEcbSMtLAaxy09VOZZ2SISvRmguLF71l/VEHDf6PczUs8pVveNWjn07m
Hc8fa74ZoDPaOC/lLo6bATs9J/aSbYCS07kny3u0vWEja2PcumdZqlpHRWUMP73YRn56IRsVK31D
QcvbfwyW5xOl2qjzqdex8tyk5W0sG7sB1/HQN2DJGpq39UO1ZK3SFy+EgG2QAEVyI/+SyHXvyVya
BG/D7qlrMiK8/EUWfgVLOOUDiluZLd6KNPwSRFP6ezhFb2aVmyz7B48fqAMCFHPIx3lAyHviKRQl
U13vApmbl0vXolxD6WPMndXGtl6aBv+Ij4VVpbWFt/xYSqFQiucC7Ljt1Jrpxgmncs963HkkTXxn
GKHxpRBejGKib5wMIyhOflnzEpo72mA6FTxYT66a+Xs7rLpN2TPh1NHvsp/Uc7CeEizpzUadvRm8
fm2w/D8lCeuKXnOLL7obvcDy6pD108UNiVxlJdv51pcR9sCvs5bqtm/temsXrvIaIF4jByT4R631
3qhu0FePHrOQAM18QdU3q6UzTs4t7GHjXBcdKZm5o/VI+KJkpdzpXu0dpjQtV1Yq3EvUw3BBl/S5
rvIa+bLCfxLsDQpfG1862y6OY2WinzRm4ws0j3DThEYGIp/esEBYVcH66SR7KzhP/4+x82puG83S
8F+Z6nvM4kNG1c5egASjSFGUTMm+QUmyhJwzfv0+oD3TbbnX3q4ym0GMAD6c8543mFr2iMvScKyI
TaAl4a/icJrWoy9hhtSG02MTtfFCJv5mf32Saftui3Xbg1T30snMSJK9vjG6l61pB93y+iRCF5Nl
41nGFkuz+lBFeLNM4wSxo567pjBSP/15k5yo7zfLwqv2QEt/vXl9NKyAHK7PbeZ0pbD0gXRTZo+2
xuBfD7xd6Hf696uc+ro5n7r0dgIZt+T+9Nj1GZKnu2psyHBCtnHmefpTOdQVlh0YzkFUBbKPGdB0
irFN8tmazitkcqXMaF+Mnn4fT9b52/2JbYC6wSS2msG7o5p+u95fU5Is0hpDAERLySltisYJZqqJ
NBLXkgaWdmtMZX+EJ0seRIStbtdCrMGc1zWzxtx9u0pejbm73vYYxqyJ3cQjh5MsZjjaIRuxsaxL
onq+3VeWxiGUJ2n3F3LNfJ8v7kYo7R6LBeUrLLcuCl+q3j+bkRe+dX25Jqk4D5wifUkJCI+cor2l
M9YDJ48jHC386a0evVujsvoX0ne+TlUuPiuTNuAKhsHdAOzt4BKPza5nmlgKJnQQCNhszkOyh59m
ZwFyzVevf3S9VqsNWVGWlS6u90kVkhlHCniN9PoaTBDCNf6d79eH/3ye1RM9FgRT7nZeOjg2Nudo
TWPflYxSO9LjyqhZhdhmdtQe4G1hE6cH9b0UUCtbU9V9wSnu1vNhKzrS0s+67pu6KZxFTVdl01XF
5Pup2AcTzJ9Z/9SMRFMYapo7XTWYENC4AOxDJlKQWWf7EYUIYlaFlz/hoNbt/KB+EnM+2/XCnpXE
rZ8eCIiX9te7rn9qBJhCevicLv/8WzMgeVDowSaJKn2pKKN/q6TNRHqVMZJMl2iHJpI7V7Hz7IFc
LAXtreq/qAMUmJoa2uniYhlj6/OaD/HswCe0T3aI+eH1lSpffH+lfA5oVQ1JWRtSpR+AtnI9DA7W
fCOhDD2k/ZRg7NaX4ao2pTkXgUfMRIvQIZLPuYAJCWoSNRuupDfDfC0SZXrjF1WzyUkg/HYt+M99
Hx7N/bp3ZaT8sAPknQ02ivpmvhoYsryTdC6uN68Xumplhvvtj3A21BWCNvhTKzbEIhdFeOqw3kws
NXmE8qPsLK2tl4qB1Bm/DJzBAtAB5GrpyUpUcljnB/BDK5a93Vq70g/sS5W0i8TQBjJSkEhkfTeu
rjfhfW1JktMfyPaJGBcjAEtw327Jc+WnpvrOw9r7Qmh7uEjz2aBMUqtVloTZDba8cJmx3V2Xk9/d
CXsaF0GAel1OGD6oM8Lkz1hT04fa1sqqxz/vul6zyl5bhnOaoUzgj4hT64ZEcoumH90cTnP6Qplv
Xu+7XkwFlYuD5pCISAtzPhyD7ioAsIVgHoaRboGVwvX2NN8eah8W0/U2Z/F/3/bT6lGTMzy/MvlJ
hj+cVnL2ToOIaWem0y9BNAhizTjDFTZWgVWEe8NM/UNrzQMnqak+tXmG+wXOvm/tS5LE+XumwCGt
KsX6JLHsQRxImoPfV8ouN9N4nZRteabrxOIjLZOXjsDN67NEV9z6I6sVxD1vwdK6/jXyp+g/ypOY
Emq2qcjAwrauqzK704+YFxhl0Fly4b3q+Wx/MKn+PgXrQwPzrtR+/ZLGk/ukt9hcRwSsL+LwMCpE
44kaWbGki/C2VYYtSUhE/pWeSkWWH8OoqretvVTNIlynRR6cg+ycxM1trvraTpZ0dQdaQKBLXiSL
sGthwGiIMuiatGUuj7h+DYnM0sHLoaDF43PVPgpN0pbNiH8buF2zRn4CnKxWSGqagFgLsTNm8o0p
o57CUPpJEZhrZepT9AZzVj1N+SfC6GyYPjgYK8w3SY6yshtZeGKdVu0nyZ4IKvIZYKK11zdMU9MF
wkppb0b3gB64eit9fauPJHF5HXKkEBfpvSSbjNxxSHUyclpXKczUZe+RT2UFycLTRb5C6iavei9R
V5P+2mpKtu2AWlwTfHyhY2S6AgEfFmZVUHvr7dabwmSDFheuzARvKNZzB4teBJ1kqEkhH7nOmfHE
Oh7OaekMcjjd95hGRxLpjWPAOR95L54iSmy68JgkF+JdsRpVS3HioGd0HzflUsaQjeQHvGSkXnmO
cyz7OiMr3cz3MkeSynSZ+kpxjmADQilQDphYK4cGLVgswpZEhmCBw82wg3Bs70kwxPi8RkjGzDC4
jxFNLpJBAXIk1w0SYllt8eFb4ofJMD9qthM+9pg1FI4xgBhEU/uayqV6A33mxQ/UtRlQMxllHmWO
143lDjTcb/z0JlW1yxAZ6s5vZHMZ69j3UrX4i0jYDdmRRs2M5YGuLr1BzJ/elCzSY4Dpa4sio4q8
4j7Qigddb9KdHjKq9rQ98PUttljGE2vvNrAIdyd33AqyQ64a0WMlJWth9j2hVmG9yBlH3mmQ6bpK
c5LAhP1QBATAkaCHUjZyuq5rDq2xm6BBuLOb54pQ30ObWNMhyCGoSCZTcSRsN4VHyqyMcm1lDpq+
K8rokqdef/BGQNkYzwxLVN6mHZU7i37UYUm2ttiWYgqtDPciqtrj9UIxcU4cyowIvqCCdFXK6l4d
a6hyqnlTMI297WGiLEcjwL7fJIYWsu2i9yankQ9+aekXZJqOFQT7EhR7J6XSsB3t7nOKfvygKQPc
aJXNqEJwXSgqwcJ09JAb4U8uuwqDBG+ylPVAJbtMFXMRSuqr3JeuEiqcXsZhOMhZemrQLpJOD78W
kTz2GKPaLOOsJQg9DVwAC3ud+Ga+xER5aQz+s6Go3W+WNfEjZsCqhhRA1YUOGRyJwk+iS5A1O4/R
o31Nsdfa4QBo7OGPLEk1j4gISnBnIjrEczJUqg7goUcOd0LAtmKhF9Stxa8XWVv80PxfPw0p4Ri2
2rZg9PlRST5AOVc6du+vNjUxLhxtRZx0/tZZwSyhGZvlpNmxY0T4hliD9a5K8WvbNMNN29vTNtes
dSmbVNCAWBsqlWHnSQH0pyY0VyIocTmf8DZsu+AJRpJ8rKfgGNemgGrQhYe0VZJ1Sy6E7l6bcYIT
H6U89ByliB7CtrxnTbVdv+hT8rUSfV3J6mOYEDsYaXiIaUaMh9kMd0et3fJzYYnTlobsCr/bpmmt
LAJd7hajLyqSo0xELfPNyjASt+7NvY8QiRSC1EkHsgmxjXy3mzBY62HzWckmjP6K/Jxbmr1TfLHr
Q+kep6roErMPOcKyX9Ic6zp1bOU9LBFtk/ksZ7mURGvdU6p95LvVzLJt23d91G7ZO9FkVYk79riZ
Vl7c3ihy08DwtIkQkIt9U7bNIUkJBzb8vF3gnhs7sWyFoBbihJW/xDQhJDezHqf3X29/8dM5lj1x
3h9hp2uKaVofzrE5vp1mqfvZ18yUh1NX2QVhT57WL5gy3NeBQpFegPEq895ZlHlwp1vRb/Qx4kcA
6roP6qaOUBwcjVCkj9x4vPky067s7CtEPOUxH2EYkqZkdhIStcaUgCGQ8eOq5hYev6zW6cU7STLm
OqDGIzkovhFyHO9ieCdt2I3o6Dnb/fpnUn46TOZhKaQOjhWVGeTHwamQzHpAJzt9FXnySgxacwPd
IcGOLfWhdWKtcp3mKnF1gBmxpmXxt8EoBhcMGL5wn1urUFdecPJvDwPpsnipjNI+QYQfjZm87PtO
uZl6cjR//bHFB2yPnxarbhklpaUIex4efuAziJj+CyKQ+TWsOD7kWH+2215ZktSHq4bnl9vMNOCU
TM1FD1zQ7i1u4+qX3Bq2nOtQwRLcx1m76I9SVzjAlfauNsfEiSzM/HH/Xwh2K2pHSzyEpZDdMcg3
GCrJy6b298LCrMEj88+o0yWBI8Z28Kd6CdRorXsLcKxvEoxJUgI2STOafbGTR08aspXZY18cMNzd
l/At3dLzsC7xw+7GNEYGIMxd0fiS4dnmUe2U0fiSaQwDAySEi1gaW3f0B3OV61ZA45Z3yzrqSuSD
o73yW3UV5Hp1p/ZNiig/Md2BoKuVp2kRp3Cb8k73e+CwqUEgppbLSvObhVdQ6dnRM0q6oC5fJE3T
D2VCQSZJ5N0Ki6TNEv27Y0bhCHjkPaAts7e9Fr63FErIfK7F5jBu8awtNkXdQL8FplhzihU7TGdD
XHZfZZUcXBw11KojiCpvgq0xD6c0+lPiIkMiGQNtW/f+4PZ4fi1sQ8/ubWzMN3bXvul4D6ZUAYrY
CBRkp6KmtLuFsUNDJEM03Xnjja0U8SYoe+GMnRZOwAvZQi+TxUhW+Ek1JXJYS8wfe9kOMgeoX7oL
s6dMY+JPdINI9wRUUkxlYun377hzp/d1rhkbraunRQNmK+vihCP8nAuE/C6fmvo3Z6oPCppvu7KG
n4QJXm3jU/dBQdXKns1xaXpfjSoMKD+6zIlNyV7FUHZWQg5bprRddzQMvTtqviAQM/L3eYJmnrVl
NWjdfTcn9CH1e0jZKL8+0pQfuV/XTweAjsJHKAzvTe2DuFPISlKlZRG9DYQpkoJBTG8v53fsJzkx
72O/UUyCxwpGJ4sCuHWViNpRe8jJV+f9YsLIKhrJ4VCTlSqMegVHAaQvbNK7XM5sV54CZTXN7UkW
9yGbP1FdLdWJzcuDx4Yl5zdf56f1zmS4oNsQDoShmD8ZzKhKP03x0MdvfdjeQhsW98KG7l7BMF54
nCmXY1slpwY3NHgS3UIoI4o0YYlFo7NgSyqp3nUt8i+D1cKgjU0VEmTU3Zv9g51bL6M/Fg8+M//f
kUXsj9UMP7yqMIlRVcvWWEh+7BgNEdZpTWTBm+RjfDNhqdjn5qcmiSgVsC9dGYMyOIHk5Vs0O4yH
oMXe4zZ8MhN7lwlD316bqU5WD1I9wNfLtkpPWlbe0u8I8ikcH3al2fT1QRXFNgI4XAvLnw1LENbg
mGbvqn6SHdWr10QDvY4wxT6rsQVxpakOUepVa7Dh+CHtKmAzFtOmHR5/veU+MNiuO6Kl0bxZsq7A
dbU/8GWmtMU5YYijNytVateODZ8zuIfsu7bu1LCI98YgDBet1NsoERTVDjtprPV9OlQu6iUMiPvg
oA5ydaOnQYG/tXgyCa4/qZa0JbGwkxrtgtiXNEjEGkvYi6FT1km3AFTB+yTyy+OUeV9auWWN9miq
0Ll+8tD17KsWL/Jff1f2n5+2N/wfihbFYic1hPFhTaj6VK8tP8veEl2XlzBp+yNqYJug7c43tyFl
5m0axkt4MtnBnvx7rQnevXJSFrGs6KtEs/3D9SK3gXZx7sHsQYdZidwqatv4jpXX2xZW/ZkI5uFG
Au61mtQNpepIoPKAUQXwKOrGo8ZnO2kYDoXsWxtb88m0TyTtNDDuO8bZ59Dccp5OSLMkxwFXg8xW
Hb2wkLvK6qfSaF2PGb0aa2JPKDlc/qaTcdolJayFN5Mhjy9MTo3gXhvPj4JFS2iIU/vZPPygxZrO
epo5o2ZIhJqkWKUg0LnF9iG7aWbXIz+1SyLsMQSHS8MH01vpIo1JuWREcQt/MT8qw0PTTOGGltMH
pzcQdadZQcpwlywggiuLSf1ESQjFs+7fWqPd22VFlg8nH8zAHYaK8W1CGe1MEFrdiMQTJ519+A29
Iqq4zI7U7PbeMvJwzxArd5pY0zci8IbdaI3vQ9gqTB0ysfPmRFdPyd6CtsTqAhzTITRguClI6fBK
cikbvP0GVvaVTtWFRA7AQ8bcZ4ZCNX1G4LrOdIie2Q9dhalYlFwMrSLTck7gVSwwNzhDaGPEvg7G
+qB17wzom9uEYsjBRmSL11u/1rwqvkD033kVGHE+vliJ5N+wgperwcfVu4Ja50Qj3hFg4/Jeny9Q
SDsktBY3vle84FH0VqED34hcP2LsrJ21th02Jm6qPb60t0oIpXLQ09esrQ6agSt9Y/mnnpytE2ap
i1qkZ5Ij8nfT59RuHMH2zcdMTIYzMnrYZ7JyHHSh3I8iWI9WEZ96ekw8z8Zmw7IEvt0HPRFCAUpa
+HobIwT6x56U2qJIbTeiMtnDeB8PfgtUNVl2ffLJP/tNRW/+1FWYhtBVnZOhaQv4hh/W4Y5kSvY6
rX0ziI9ZxMFIFZeiy7LsljWUCujWskp2yHqlkOVeOJGP4Ykh/GVAMOPaCKfXdAj1dRJjOB/pGI9/
AfUwHWyy7G0czQgVnROn8xsSIhGDYIXHEucf0GY4sZH1pL94hqOoyKT9frSWwh+x70/78Uauv8RJ
tlEhfZ6xCMgJEMzaAx4k+irKxfvVNQfVyJrsEnWrD8yAsC+LP6d1lyyRjnEWaQPaEN6rT0N9hSZG
WSMeQBvqh/m+x1QrnvM+s7pq79tIEYupe0iZfOG7NkSunGGhFEzZ22DBNDKGrln7HgOleN6FvSo8
dlE3HkJDPzVTUX3rYf7rB9e4+uoi95pjKwYZrPlw83/Wb/nxOX2r/3t+1n/+6n9+vMmTvr/o8rl5
/uGGmzVhM961b9V4fqvbpPm3ad38l//fB//xdn2Vh7F4+9cfz1/TMFuGdVOFr80f3x+a6fSKaczL
+X9s8eZ3+P7w/BX+9cc5yL++/WNbJ8/Z17954ttz3fzrD8kU/8RARhEGRQGkblumcMPl7/tDFAkz
H9aE+WDqf/wjy6smwF9P+SfPoHowiN2D0K/wUE3i6PwQL6exX6MIZJ/4499f/7tn37ef+//w8Ptw
kOiaxX9YQgC6oMWU1Y9mcSXR51VqI1mjuczQ2wdf6F0N+WG0SKpGH4GMXiYsh45g0WX0K709GKs8
i7YV7N5Vm5jHaMHE6mSV3YOVTygd9Sc0NeAS4Y1VR/EChk4dx8+pB+ctB+2VCO2ODkhISLY4qnp4
V2Y4j0Rwo3AOWncCO2S7w18Lw5g1DlbncDCsnSjuml5bpVMQLyempY7w/I1POkIid82ysXIU1CoH
eQmg4iStfGmng1lhlxwOrbwocRGOVRKlpagu0bTTpQj9ndPWPpO+gKGQzhLIFwkbBDtjVFdOZBA3
6B2jEEp9N1MXlOg9Ggeia2vzWCTwZZRBnOIk2QBQfO1Gc1nZeCiFda+QuqJtcA08KDRtsaIhKOnX
ZdU+NBrvHdXYaaRv/TiepbJyp8B/G/WlicqeOKDS0dsejZt0b6KfnGNNDrGX7/2aX9McJChSmPjJ
ySGELkdw2qbNcp5SLLVS3kr9eApRBEqhvGeuu89t+WR78iWQSGDOxhOnLqdXVlUqLpVUr/S4cuua
sA4jOVRN+C6KHD94CHL1eA6t9kEJ9KeWUWm6w3zeNXPraKrDmmg8UnGiZ6FPWDrwNePs0IvujHRy
q/hbO25WGh2QpsSHdpxOWjTuI6Nf2xhg9Xa4q8ASuyk6hJbMXhFik7Ag4Hpldu2q0chlzM2NkpCH
2MQM4+1jr8gYxxhP5VivTGk8yZPBfPVRTqbYsbXgXZ2bE9/I97iVbj1D7L1S20D+cpG9MrLV5MbB
FHDT8s45zptOMohlCFAvGvWJBOhnX09u/N6FRX0qAn1TNMEuwmNAKP5OruLDvIWF119abJXjKX7R
4uQdEOMdmdp5/hkLabqUFju1Nj2Icl3F8usot4GDriGRh/WcYAYiseQ0usXnGgFrf7azKmOt7/eT
UaAqAxKuVXs3iP40TAbIdrhLMRQW+jGf9CMBDietGPbIpDe+P+5BZd8tv2nopdtFOKgriJgHVZ8Q
v5hHsp5npdmCpm7n6cMrA7iDZblDPDwYwXjuC+0Jxc9u6sVCLeJDVUbP1/cYaYyGUT3VYclJSsLh
svTfvdoynCQb1pARngHk9oZWuyhKERFny7iDTcf+14ynTu2dUA4ZfkXvVVyzSDSrlGhEGdd8SYsh
4UYAUeHGyyl+q/EyTCUYLVk+0XQKp/gQE01SRuyrUnUfM6WPhnVVdmctabF9YNw0LwfWyxBMF3tq
z70K6DKcFTZJZSTPdfeZzO5d008XfBAu8xZs5XEvIa7UgvR5/mHm/VH4/dkM+6WUT5eayRlWwU7H
MHz+Sh5xHYOON6qpbXQUTo5UTqe+lk+N0q9zf6UM6dZXqY8CEgP4PjGszQgEsu/1Jxoz1yalNdSs
F+RvU8Ca4GmcbqVgOe/bMdLa+bMlPmtZ3zUPIUG50aQQrIOhRshSAMNob+jtcvI41pkDrJjXvg+a
hsfCE2oCV4T4zopmNe9MdlmvylC5QOxYKuml4ZdSO/NpKGBuxvJ0kUFlJPveB3KhOd5JUbXK1ZZl
ejqZ1XCCLPowS5abzC3S4SS148WM+rWVtawyefhM8/jY2f7dDSFsR62SX4OqWJD+suwU2KsUlmTn
DK9Ihz5leu+guHhvsnGvtJCV2ZklP3TRieW+cRQA5dLJ6/MbFcjLIHxgVJpNOcW7xDLmcLuHqZQR
LDrlMF/VN7o67dUXI4rviDraNZW6KZXkkJZ89oHDYwzYJfilsVRaVF9qtbpt22lvF81DXU+rKTGd
yBv2EwfC/I9Up1Ve7iSgJE4a5kr3xb7U29faG04D+2altQ+lwiHG8G7tBZNbUSDPixWFAdImAXm8
8ZOdMCHSs2BrBEVg+nmL0OCBIdFFROlzUyI09S5tOjyoGBgw5xxeleCNjIQt9lHH+ZCc1wTZNpGp
se04iGqFY0wI5D2dbz21bVE6IuNMY2tPZUvmXS5jQiI3Z0PjmGehcuLuFDTRM+70DwQ97ge7PQSD
aeA5ZHCopc+Iijg+ghsyO+b3Ysx0vB5xYjgKpQIZkbQvjSQdRUa0hwyHpQtB4AxChlBiQZdS9NDx
0QbvBqlRHTCTTTJgyIU1zqMVlc+j3WAhEInXyKdrL23dMRuvuFFbstSV3tjRsPk3FNNwJcdRpn50
1Ng0mFA0n5JwGjc4oSxJ5a4XKA+f0mFAIB2Pe1Kb9o2ov6iSroFMWI0bxxixoF0fCSCAc7zI9IFI
Q0WgBJMfhh5TERH17S40tPbbtet944TeuE+bbWsad2EQgUfNk8+UZETytLl2vUDD+f2mps4fGzvz
tCZkrq13A5G2sEj8x05DytOpzY3ZwgmTbU9yEinxFiY6ZnVhV4zFrhc9zg67FBUk8T36o0BbNY2t
t/Ms2A958hiEABw4D/U7C4uybdqhKki6cjXK4UWYItiOaQ9dGxdKsuo3ZWOshIWsPOuWhOu4mSa5
fQtzH5+6XHqy6nejMlbxwJQm0zG0aJYDMv5yiXW4OzbKjVQEvZvWGZkFrVRDL8uxoZovIBk0YN0l
ij2zPppBNawoiiKnge8bjCB9UnDKaA9d6q+L5diJ/jzpuPBzFnDLwHquMmG5wJnWLszaL+FgLTKJ
uCYBXYbERCx2DHQQeaJdjMFslkWBJQMR0THLjewI0kkxlWfHniLlFf7jjmSMo6XNLLZOXpBcsqFV
eGoLdP8Th3lUsXhwCDAtO5M5QMbmuOBgc0fcK3EQtT4nMh2xHLk2i43Ia9di+RuQ+jqw459MyTjq
af+gVONDrOXHxPCc0rPWkw5zVNtIPRm6Rrz7S1H/vW7+q9f1hwnVXCbjcY1sEezXMHVgnh8xvTBi
N4z6ON+0ZvxextteJA8ZQKJnwYcMFpM07pk3vg+kLP/mnX9El769M8aKTMc0WUP38mE2ZmOSkRmj
mYG6iNNIICPBJfAMmRWzvlDohFG9GBLPkWzjOJdKv3l7up2/yImvbw8xG4W/IoPjmR/pL71pDioc
gXyjNBTxrDVkV2I+X6xt+RyL/myopKjl22bAhzfdVxqrGoVt8Fsijpi79T91zd8/CAgbCjymSPz/
xy3gE20dkE6bbeaND60b9faAqGpvmfLtWFAYJM3ZNOF4lPqiFZWbJRhMjyVMD84+CQWrrW3CTHML
8zdg59yj/fzJmHXIpskY8yfUvYj9fopGK9vYmC6x1OzVQL2TajRjQ99ThOoG+Rnty3X3Lmrq82R8
pRJ78OtTrkfPsj28qgELwLU8tPTp5K8VQ3oskulC+tRJjcaFMVKGUNvBSFsjCl7PJYhh9+s4QtfJ
ATBX6XLDkZIM5zSIdlYqnyZV31Rsi963lglZdrBHzlFbuUJ7ImtyVXLy85C0ZS0SY6s+l4wHkkbH
IM+jhg05dDEJN6qV7NduqVbukPoXRL+v2CM8GoN2tEc8XdTqhDToDKzzXtotLx89V3nJTKRbKBo0
TZO9xklkj5qY/i8FEnZAhh8CAI/fwLB/t3sgSlR0UE5A54+zUSUJ7TRXNATmSr3ScvkEO3WXJi/X
ynq4EErxG9NBHKr/ZrtrAikXilqNY+QDvmT3wqI35cj0jRGkMLqPcMeJ1EuU9+eaEx/aQwQ9A4sa
FqeO3HYPtLu7Ukt3KnV90ulbMd0HdbbN8sOUdmcbhv8sGVPNeWeQKUiJojqp/azYwK9J2YcNWlAj
I1MWZWHWwx1kPWwpxebX7XHDUCVH75iHUYDOXQGQ584O0p1Qhj3GwgvCqS4dXRUjG9cGwh3TLwae
e1Lbr+nv12CVhyzsViGCpwDTGxG3S9swC1i7eDeaxSYcEWUNvcWEQugkTuIL42O4pxQuc5iWvcg7
eBYJM/T6r4IBo0wlpZSFm7b+bRYPl970HsKQ6EJaMCpw9UlJqI6r3E109XNFO5on4fNctDYEOUV6
Ave8fqza8bVTKMeykJY9OEOagiGu42vb8Rv7enSAV3qAI/2k5Do63F2qjTeDFL1LCo51EFotEhvG
InkWibczlWWjnoZCJX9G34ys2t0cmNmJ09zuzV4JI/RgIpeJ7pz7pNzYKO3EshvsyuwOTdpx/h5S
T/1m+MdezRfCbJem6EDd5FfP0o6mACb49Rr84zzp28qnYedgAmGaiv6RHTGZUl5qkppt5vZtbukG
Nru4mB4CEr5yZhSb7Dejt79b9XWZktMiPwBjt/nxv0i0K4TZUHhHFtuYhqymMc1/f0r9m0MWhJZw
7vmSRMkPbxIGZdwkspzh/c0YtdfxF1CS6aEaoMLi22ICBd3FcnmeJmoDq3YHIQOax+9zlV2hxYsa
ww1VlGA6tp4KcISkHGPank7RGBcNZzNLdlHAc3LkQFH0YjFtdsouPlhUdFqSOPNCHKfDpfWVC/Yg
7IpVTE7w5BZjeqgN2xnM9qyy/VsvRs4x7psGIu/s1kdfZqrTJbC1Y1xomApSkhNwq5vnqR82MPAe
5g+JifOuNIzjqGJoAWhh4CFhFZ8KEAaLgIhwOMUqKWF9+yBM/clPhz30y0NGOFeAJY9Uj/u5bWqC
8CBPM7GvumH32E8+0cpAHzV4gVLRJYHuOUOXP4rWJF8syNx2oPSSlfCdEKe1NNKThPGhG+Id1Bcn
YUtCr2D2oW3mt5MrFpou0p8ygtPSusJ30Hwi/oeA0eZsD8lC4rN4Xv8wr+Aa/dqvd24h/02B833K
S3kBbeHDrDBTimbIxzTDpZ/TJ8beaEQjKKQY1TkVc3jSZmVG6BJUpYBtJA3huq+LLYSke8VegIhP
3bGizcNVd99qGPBo1q6GSoLur6RDn1u3rjvV6XAOGKJgcXFTWtFnmxCcImuA5LBVV8PH0Yqfmbs2
nLJmql7WbvH+X+UAfxlOZa3Cmke+ecwwZG7G56KirYYzodbHeVUtp+4190jzlOt96PWvJit/ymJm
qvlBw+m6GC1UizrFx7AWgAugd5BMzrbVnUXbEpI5rFLm1DSpZhztKmnA2HEOJpz2tdoyrqXaAX8x
iuFSBvKJBm9AVq4Cls3VmBd3S59mzvH1Y9as8InYaVV9TvEwGtsBWXbp6vUMWahPdsSoTOWfZ65x
fLwYOt+49TkkVO+uAKJrrJdYl87U7s3y1xv6b1YxCrf5P6HaINsfNnPvl4xw0f1u8AVZ1nbnaIUJ
rgmNdN7JVaa7SEe9wv/N/qXoP1Idr8unRfnMGZoJivXT8onH1Qg/qM02TaBf0io5zOc5C184ZPdo
tTnppNiENcsZP4ujbump2qai4ClGgBcQToUDRa11p52UZdYCWVFkx8CalYztEbWYMF4MgBQtZ8pH
vWQBlJrDaUY3sth66mxoMGW0m5eMPjy0krSuCWxCmm/29EMJIyQvHV99zzgGCm7CgHvRWDllkRzw
hbjM627EThdlQIhZ71QpPMXSraP0MMIUIi7h7FP0UE/k5fSqzCejjK0ZaTdGP7ldEx8ylX48ms54
E+xTk3VjPoZ9NX6ev7M6yZdJyJdokg9ly3aJXyQzOYyowlqeG4eNG5iVqxisvlWymwsdc5DRXenH
ms51guxWJscG6ijOeuCBHLGd9TQjFH6HSXcQcLrVjsWUvs9wiNUNtxmV+de8tNddSiAQBC7Rv1dJ
tGr69ICxTOmME3M32UUGOUMECyNbSOFAxA5H5VzWTXr2PMnMFPrxFl4qvkpan82OSgSx2KuadjeK
MQWSsZ2xSCpLQGIjctmG+LkdzeOMWjMqXMxoE1KdlTRq7gzC0Xu9zl/aVqlYyBAvpXBHUuqqitrz
fIbHCmzXd/oRS6zTfLtQ/pe78+puFOnW8C9iFrGAW1CynO22O9yw1MFkKHL49ecper5vOsyZWef2
XLSW2pYlBEVV7Xe/YbnW0WABF7VDeovt4mWcxW2iTECSlcwnLAHrCL1AX9gnNfsqZK2mXrT78d6Y
9lsRuwzvvGX6QirS8wo4Ywz6s3ZWs+4ASK5H2a1J68BYs4udZrdGNVBsJhcbv8BWc5ihQV/LcQlJ
AHQOeXztOKjSQNpKJbfm7q10grVsEPiC5YPdpUyeM9jyasNkFMurXdgfspig5sjcG/n6BTv4J4vd
xFiVZ23MzonSWfvtwRRrGCvOQXxQWBssK+DFZh/XJ3a3ZymX623A0/RQ20g06yeo7zs1e9mgAnZV
kctFASbdO5+UJTDE0CTtQC0+ld1TQRIe3427Kv6ia+D6asAp9DVjUZX0PAMka2d/LmlBAC907viK
GfdE0jYracPkv47HsQF1ZjpWOOEqo2//PGv9Sl78c/pwHcfHj4lJ5NcuMjGzWWPaKDrgHH6pSJSX
64R35ws4F4DHAPFQFaPeUN4AY9KjIeueG0lhz2pgdYkvAq+nBuh9IOJ6KhB6ONu0vb2Ba36GO/hl
bNM3PIq/ZB6xus58x+L97Of+DvucmFibvL0BD4J6+5jjzBQQzBfOqWaeie/oAtSy9l4v+sCfh+Vk
Eb0QWsPwULoU6bGpB7oj2TJDt6/q9ANGdOaNgB1DtkjZHgyzucjWT3Yx/m10tot3bQ0W2tdgm7ol
p+CuokYPBXTq2ayPU5aAhA/PWb+8+rhijuOb3mIhWHODq/klWS0om1k4ST1Us7qw++u9yeSk5pzn
WNPv9KYN6ja56B67kHF6tfT5ac7sUy9z3DTOY93u1RpepD3zcHeoRQ9pk62eWneH4tZnRKr7r3P9
Z8N6HulrFJn+oN5NbZNiU5XG6Tm/11oC++gJqFGRu/adehMfvL8FXlbIgEY7IYcprioNm6RNIxcn
pyamveQAwO0RsJKaYhxOrWQXVA9P+k3auPqOhAJa6yvTktyjFn4r+uGdJeYHdUP37n+2/v9v2+W6
o7z5//d2+e2l6y5fkqH71vfdT/3y73/5Z79c+H9gaeAZJJi5wtla3/9pl1t/UJcICwyORdvkFT82
zOllwx6H6+OY3Kr86q+GOYRILNVclA5IDOi//x+a5u5vdb/hguCzn2B2MAi/+7k48q1FaLnU5Elv
pzvMzncRyhc3kdYBF+QooL35bxXg330i+BuzD/CXCZ35508sKruy19mQJ6aAyBqDlSrCFDcTPvnB
FCXDv7BcFZT2M9QGQRd+q4qKoDzzFPDxQ/UX91q04kEp2ZEf7KJmBXaXV7nmF0Gn7YfL//D9TX8E
Vv/mozwEVjZBH1hY8Gk/f9SIP4Fft6s8LV3+lhf5GwGXb6m19/L48z9/0u9ojcEngdQYm0nGr1eN
KXjtaIRJNt6Ya/lew3qSiCLM4X79y/n7RV2j1gyAWgPiKoUNdsy/osUx3pp2jdz+RGy3GY6W/uo1
7U56KryJqkY0+hiQ4YgZFUsCpC53dO+suNmvZvUvlODfd90cCWWdydWERvJrje2Opaf1/kQyoa9h
8xDdYqH/BDX9lRTC1xnYtLPdb1Ea/9sZ+LvrCttFCBfA3Ccs++frqhlODYxVM4S0/CrT+ysTNFAB
Y41qnw9KSxLfZNX6mnng+rWWXlqccCQhp/TUWupZjxxHkb/75zHwC337zwtDJWD5aBKE+HUQCBJ9
zCKpJLwNVu+YPDbh8mm92rnqXv910G+HlqZqnwFZ6qIP+7p4XHLUhHIYnz2H+K51OEwivvzzgf3t
ZXJc5FPIznWml59P1zpkdP/rUrKJatqTHM0aA9RxtyzkvykOf0q0BFjqR2lC+fjnjzZ+r78ZIj98
tvr9D3c7nQ+bPNtCnmbHup90ZQYZ53DWZrJx2/l11n1ORTafJiE+4zRctQgh/vkQ/naw/HAEv0xv
U464bqw4AvjlUGvcmS5TdlmRMoUZU8I/f5gJT4pv9PP85uPi5zEuXV/pzn4ZnHVUElFay1LJng5u
416LOn+bsOcnnG00DnZTHptqNxbpy0ClQxca7AEx9pNDf3rbximmgcffLOx5fIXFWBo8jsk/AO+/
kiQd+vlImsrwZFvDU50dZqd+PzPB+Wl2EUZnBd04v67FAcPFGxkfB1GW4UZrUq8fBADvaNFsrY/1
Yj1D/w1lba5h52EduCJHUV3/nBc5/QDNe7ir1rYJUPwxVhzKjrHbbqh5nJ5sW1xhSxEmBj4BRkpy
PelXXNHqFpUknna2Ue+a5QIF/SFt7FCLrTOZ1Fe1zzGiLQpXMpu2bQ1xKRrZ7wReiyS/Kpv4tETW
oQNbgUZ1sruvOdB/4erXuRVb4egfUAD3AT5fe2xQ3kqneFNQihpPGBKoDjjfIa0eLaf7AgkTlxbO
jJ5Dn1LwvUSM487mF80dwc3H5A3/gyO6sduuoz8+8b2MWZwmOARsv/aO0+1azuc2efQCpUkLrKO1
CIPmpbwYfKbdcoJMZrzJb3kD2FdGSgqzPlwmTbG61gEzWIAQZcMcuYyDqfd7DANoV2wlcz1Xynj6
jNHK03b6IzgQ2Cjj0ai9wxSdM1mXb9gNH/w2eevd+Na0ADfspdRChUBGo/xCnEZgz3xVbWLqcSi8
x3S8y3xomDBEHW96TSbWCZPypveZF6V/htx+L2s4YZHNkUBgf5wtjwELtQXgyPdXnP8J/M1hJBNg
4u8f8w6YUcj44jucgipqdlX6tRnZf+vFRX1EtU5PyaRAAHha6vPSpcHTJob8VVwAA64ddaYUfYEU
0Ts3hxU3FTvN1t5QQl8UA2J0sZ60wKHoFwVjQipg/GjV5hQsrfGUee0O3hVjKnaQLMXDY17WvLkF
J3jxGZ92ByehqG/GCgq27yW0auGAR2wvVo4oVGhWI1Mt7CAoZXmCXdzS3It4/OalfJxpcbHgPi/H
Jr+rv5XG3nhwYCeEWE2fua9utqN3c77fDC1NrbtZg0A4vZjSC9amuUwl98hik7HhKjPIogptE/M9
2H9qKE9qcVZ0F40GYrBGJU4VXJuU1f5oN6QvR+OrhcnBQdnpQAFeXjACbm/smWMbCmqkocAbP38j
zVweGj2aGR+WGcRWRj3CcETi+JapG3dFZRkgo/5gmfGj21fYVLh89DaVeGnxNon51S+4V+oT0y1c
ZQolxMyBoTEXN1GjCP+kLdURvA4/ufTgPIGd19ycfn5clmckrkO4TVujWuoTTCunmSEkY9Kb5kJA
7l9eDXWhwjqmb7EGY+o+6it+pQOQdzjkydtWcRc6U1/fxntX5i+Ec140OHZN2n+i4TQu3AMjwwX1
5sXTFOQMVUkMLFk0myaWcORPE2rz4/YCH/fMRqGNFPEbft1rHNYsOHTLUqQYPiViHdq1mnXXeY2G
1dH1vPQ3ckVRgN+ea9uHtZ2v9TbVdjniKX3g3PirNhwn/eT4IxAV/Z3KSsltKpi3NT9ODw5uLZ6D
OnuZzVdRqLtL1JI3IvimH5bQkdzpc5uUYYvtXkDkgr9P+2hXN1Gxi7DKJQ011zgx5EKNe7KriDea
zpgCVqGeTGfLwsuoZxbtpFom65lGPF6xB6Fr77i30iNGLodF07zQ7LvbZtE6tOVViRmj/ZyMIgXO
lv6+kNnLHI9YqmKJvPcLTlyBkDHTuK+KhOEspuVVLyZvtw3IbfMiYN2p5UAvFS9RnDTa4TpTXN9X
gGi9/rWJ9OcsqcDxDRXafI02+VAgy9lFwuvD75do6d8Pfnmkt3veBj86yHrnna1B8wItZUBVWXUx
DLIojKImRmbJD0sD98NhWCf0HPb1MhALPfp7pxbPTeUvVxNuDIZvVQfMNvWgWEgjJpWoOxAZ8tIM
nJG4Sw8eBjC9r8GbbQzQU8LGopWYUAPYZNf1eBoLQJedPjHmLeJBGmQbXEDsAx1T23suHK5UIqCR
qrnaWvHZnbh9HI370I763RgXFrSVtVYOGjtzWfHoN2aGZ7fsGsOD61X5VymxdOg38AEv3STkRjbR
Zde3uFdh/4OKkeH3rfH6O2huTG6smZgufBN6We3LhpM0ErAhyWkKsTSh8erwYSOTeZNZTYD5wd7J
m/77tdtaF+Pav1U2PlzD/TwzXHrSR3aWj8MEPk+7HDNuqLFYQbReESYFlx2uwYWex51J9+0I0+Rk
kykDfYY9ES4EX/zMoUjCYHq34C3v51YfwhfIghrjh8BJqC+SCTS5hFg1qL1sNCTwtL/NejmHk0fQ
CF8qs+unqidKYOYWINv2eUW0YKq53BF3q44OxOm4RePJ+uBWoELbFAQDDStGghgSKKwDspyUtU12
zuvset8K3ORDy9Nf0Enou7XKSIdcwYKwohvDQqFCXBXcvrz5pqE8ONiyPFNogkMTnRPCozj0aNNj
D4/EPsYSWkgya6J+QOYDLmOzLu7WRdSnlT6Oaxrc4WwMSFdhnWtm52ao0iSons3eG5+rRnCi6u4W
0TiozvRouFhSZbEXJrk4Q6gVn5Q7mXvoem16l9X2zThaNIwNK0WTlELFIriq9LPpRvOwWE+L6GjV
5HA14xFjCKCmBqtNX6Qy7M3Y3tkFYK+V1F8I+AEWbLL8WGl7PTVeMX0KxIKhiTkXLylL6Q4LDBcu
7NWCgIk+f3HUmxVXPbmmQT9X6bEjxSIgvETfibRZdou5kF4i8MC2bvXOfK4mAVT3aavJbYa90gb2
g3uEHGMcaCK2YWHdVKlgynTMB2duq51R1/c5dsBHR/NOMpE7fxmrfVIk6MgW79VIcS/q8YOiIQva
Ww4PujHyYtqJyPfia7tsrtHRNIdBGPhO98u4r8jhDrKm/6p64UOVKeZCf0it1D/OsrxG1InFoZM/
+QWjqHz1prgMpNoytDTf4ax2GmIZDUZiLbD6gRRssM1z3C89lBmoEjBH+0m5pdT3uEDeRHjP4aVB
zouBftxjvzXO9gcb/XVAGBlbqphOQRZTmDQW1IIBYWqg+D6Ic0jsITDEtfhAv3HoukoH+nTOEgCp
YA6m1KvCzGVcLnvHbzvGl4/uYEnxX0oH4jpyFH09MXaTcJSYV4dvQxLk5C7NTWJ0aLNibBpg2w0o
o46e397nExRA7KyXXdWTlNljNgNy7LCPHT/CE+1DAGwSksaWbZRXoJJK86NvVifXwzTOhbkHhyHb
d3oeNh3RdH7c0u+EKFprURS2rDC7PsEDX0haHJpm0INg52do0WccyBlOnNQQFRgvIA+sd5p07wi4
8i0Qvj8Wx22lq6yaIhNvrl7RPyIyiK/WlnCyGJyA6cxHD1w9mY1tHtcyUdC/BYve2iWsCsdZi2k2
msktIZcQOeOXImrKwzJ2n4uG0LclxrEcl7VPddH7e6v40IhKoxc9HnKjY1PUp/HR1mIFib/z8Pk5
UL3hGZSOt2LpXnwvq2GljEDLaVLvsLbc6abiFQ4exh8xG8SKbboxWGFFYFu4qi2lZ5g0AXDbcSgf
AjKKXyszJzRoocLQ2CY7KY0Sxf9QC+Z3dAmNR6ycmtj/ZDXDh3vdpo/0fnTM81Ir1zu1KSDRfAyM
VYOf3rC+m+yzhE5l5sHxmpQfbZr4GDOxbc0TC+LzwpF174t+YYWlmslIQkNvAbffF12ou/6RkDyO
1OICTVqQs8cLt3OyWt67uqofmJPe1158t211+4xugWfiT4oD4iu6QXojcf+E221tfusXvnerNxd8
MtROmR7Oq0pktE0Zg0zr4zFV7KFU+4jDA3tQiiZiyqu9YoSpf77Jl87b7G1taVyOSVbtCQm81woE
e74ihcup9naKhU3+JtRQNhqlk+8MMlFPGvZNbXuTeHubwvQgU4xNSN0KR3vg/dldeAP1XRlp+whr
t0iJijQDQ2uNy5ipYmtQWMugzkLitR5mGe5L1GWf11p/dTIMolVr0rQ5/xPxc2VJnaYJelENV6zP
MBwsqEiOm3NTXTy4I61B13kuaTagX3mTtmRaIraP6II6UrcYOgCHdTqUabOrM9mFC54ujipDpjl/
J/WqOWlNUcDK7dad6OprcokR2WIXGjfevI/S6uOiTLqpL10HSlRErUe5EhNUHljqzGo5D9+3VH31
6GbMc4pWsDT6EsguCv2VBVWVpaL3P8GG18jL7VLb+D5C44GW4UZmKYudJ6OZDi/XWh324AkZYI0C
XYpqYdSxvrL0ewHpCDdEyheR4jAMW/U5LfxTLlmpDdp8VunTF0yMkxKcWBO6kZbN8eBy4tnZU6Ad
yjR903yUw9kwPuUN+56yiM9xWd+KeqAy7cbr1TRft2swpKXKPl9PSg0bjGpeJSOC2kLVx3qyvLfF
ckG8UAeyxXfCi9ClupbqXyuQwirW0+xqd7rDVovEnYnZFx7WWDC41EGYXU07ia+LNzGtWtrhoLRl
qIpVRX0YnBc8yVq8iZdzZdK2gruDNHp5bLTqxnVhx2CZZgJDLMaKfpy/zCteod5aAYpOPH6e6hdb
tKEk65sEZ9hbVgIfvXi0THGqB++THCHDS2O+MVY2u4ubXsjHaIIpZksWvd/gt+3gDbXmSJvxapYA
FRmLlJGab70gBLzmL7W8BOf1hyvsmVW9Wwdrx4DPU3EXlWApBtSe0nicjVQAwcy3VsaKqTm4U5c7
zvyLmjCGSn5A5wDjiZlvNkSQQkLYyjakYkxoRXfDRoNNMLXeoHK3m+cNTW5iTnXrfNKQQAe4NzJT
0PZV67LZx0GP0BMDXnAUivqxZstOxBi7y9q/gYvDCtAnYR/VxPLF3p4thq8MsV4ZwfxFbKWYQRwN
fQ63u3ZV6FijF19hhzjhNuY9i9T67zfawZvJL0Pair1xoCZa+R424Vcl6VFTibqqyTqcRI32vEgu
SmFQEafTiTwkVIJpRruHqIF2gnwCuFHU8EAQY8fdE8/zk+O+y4fkS2Mc1gpUpRVmzKp+FQ1MGas6
J2P0OK/zB/U1haYwZSZF2cMV9wAzVXtuAy6Vmqtm18pC8mJydzQCoGKy7Rx+KyvX1huw+sbFhX7m
W0QEAGoG/B6te5tl8dT49QGG1w73WuZUNuoBmVtXc1NroWpgZMYSB21nnjMd0GusPiwiWxG5UXco
wEfJxxYbVENMHHXSaVe0eo4Gm0RXDe3tIUX0aqRBWtY4WOkpEbxLchKFuJtnhmDX0GCiYbEXEz1H
USz7DVhI3hXOIlEMel3YTAw8JO4KRioJJmSAGwtEJvhuaicwDMg2LSIR8byDXkKA4IZ4WH55qbBQ
GwvzMIKdIJuntmZUIoI6dpo4btrGeYPPMjxgLdq10D2nXvLFmdV9Tk5m8jX5inM7fQY83Dct7rhD
VAYDXdOgNMoP/WjgtMr90Ec2l7Clsk8pqBbc9UUpvsIaoBZq8HtT7fOYHHfHe28J8+T1JCjTIOD2
61yUNyO1oSq1I2Rrs4VkB4yR1rFJClJRhCYDWpX3rPcjcjYRM3E7hHMPE2WRwAqsnYanAnXZIk1r
jwiG/YFho4ke50CqHbUDCrtVWrGCynA8wCScENW+L73dJpqi4RJsGGmpseqmgG6VczNpVKtZwmwg
YnZvlW+Ho0RYQ3Iys2rBkMTzgYkU5K5McKZNseGpQYUiY6pBBpMj8gtqUL/3g2ZJnzsBSSa7giRE
8kdeaDuDAlm3iFAm5Al96qgF2E2bBPjiboCBf/bSxzWspo4phniYr1U7Gndb7Vmt8CQxKNgVHaeo
d8uXtl9upkyRbaJBC4u+hMnkuBfXKNkx3MVQduy5fNtQGk3jS7dFumskVlNCR5XrpOg3E5a2Cmhy
W+zYKub7pmHYOpTGvmMi8ldWt4v71YW0z+XkPOKwy6DJvG9eTsnbksEeyARDTAWISQka3VqcO7y9
m2AjeRDiXGele1BTyaLqXunTQ0qM6r09i7dhVjFTfg3U7e5SK3nL5EMJTzfIVhCltf7Qrf291ICv
kB9SRJGNGWDnBpywaAFF3vVWM0OiAXJWa1su2Eb3rvjWdFiEKLB6VdCU6XBjViic2DGSRDcENKvL
QHQwCWL/oMH65iUZaxbCrHZMAQ0OieZhBLmtVZpJjSrX+203t31Rtl7LTjo2czNFHshs6auLbqGs
FrZ2HIllfoyN5qnz5GckYh7Gp7fGon+MHLbbkiZAFBef3FR6O0QGEZADvCd1boTN7npqruoqLkI1
6uf8qclzNl9ewV3ZVMeuWj5qEXsV6aZ3q/84ubHBBYj6a6ugDu0xbj0Ptx1rKVNpa6KVKM8ZX+1s
z1e6JykK2uVrZLnvNRtbDsrzoxMPTG7+MoSNX36QTX+OZXkocL2YUUktTlUcyorEh+aLLDRcYJ37
aKyvNF2SQ+e5sNGpdaO+u+nsWF5V2CgFTJfjzlmK6wnDxNtZH4fnRS9fStKetNKZT3kBXofbEimh
JD8l2t4FvgtTXZPBsEh0H0hJX5UycMZwHRnrjuT15sawyAqNavu6BHsYZpNEmLG5G/NiIh5vlAe8
B72DGDxy7eLBCZum6HBGYtuQDfN9l5KPQ3AOZJdkPegenTkZReMpzqD8Dpa4KvHAnNhuUx5dSLy1
d5H3QjbswSk7bMil9qknqgiMNM4IQvT8vdTz9yWOHMdpcDCNiya8G5zqoZq82Ag9R38S+PAd8LTs
zyXJIudcPTir01xluGnCcHHP20Nk8Gz4WFejcWYsELuxPTi1e+5hEFKk+BpAR2W5h3GRj0VTiPP2
gBGsODvcOVMcI8KPJW9fVPdFCj15Ifwr9yy+jDGBHyTgxSJhpjGauAchZLaLct/ciVrvDl1RfOl0
WEhDqX+sJA2FIkuNfZng41tPRnneHtI8+ui3C3FWVuOcZzwmfnjYfpZJdh5wwT+niEIW0omuOJv2
mZR4vHDVs1/+ayUY4sYO7vgoTa5te5j3wpcgqVWGH/R/H+QUw6nzJQ6SyMOc62ZOu6uM9MU6kntH
G4cTNpI1d38zNWXgMgvgWJDH1nM5Jd4Bx+fDbM0zztPpTdkv5nl7GJIcE6lO3VcA/vu/foFEKtsX
OYiGoVnGeXsA7je/PxvyHNOBVf0GWzkACt20uVvT5sHXdJp7Un/qckN/gvgck2ILNAizkaCGyr3J
zfTFEm1zY/d9S+GYliet0OMzV+mpVhmIsy6fddHe8Ov5ThhDgodPkV35BZYeXlqloSBPL8Q42np0
DM1ENKnLvcB6ZO+T+LvrDQe9DDsCJp3F72j+ej0DSv0XoL15mPiM7X/z5Bh7EH5SDPzKOw4Dh4Ov
iXxarVI+LbD8gcbBKbafuZRhONmJB1u7n3MsyFYsmSC6Hdw1/WjrdXGf7mZKQ2EBAY2g++h3yclS
57kbSKoItqdOlXw15tjcC7fDcwxs7rw9G9VV+OFnOlZlY2x/8KY1CfMpGnaT6X7Efrg/zH7eXNuV
i2mzE8x+Op9H9bA9m8fkGeCMBA7JCu52+gzBlTBWGu37nLbhefvR9qDn/p//lS2qSreQxZ5Jr7gy
6TOYYJL46H/iAB/zkVFu1pDLncK+Wx59IgroNvHgLcsXliM7EO4aPS8mOUTtswNrO2rrBTKltTfV
Deyqu7NffP042NlNU3Yxwy/aexrMbhD3GzyW+YkZm+z/HX3fz3cuGTPXCKnN0Gr9NkyZanZJo/an
yCZ6I8b0jFu8S1ucXHtJcHOqG5DbH8s0G85jLnBjKNVsU6iJpiZhKCUN5GjZDWFUMaF6kF0TaLbU
lEfMi0lJzfa0Es1TBEHdJQYKnt41rxVs6EZfker6s9AdrGxK737I+uQ6L4w1TNe5DsdV09lEVF+a
hs9ejvagcwh2O5xrdTAxMawFW0Ke6p49BrhqZeSYYJpUKX2vu+r2eXu2PUQ2It/tWepI81D6Hivn
cLW4cjkSuz1iY4J0eFFK4u3Z9jMnfplicsVAj33WuRl4PElXvAZlWgem0iWbSqHcIVVeDE5r6rJE
LyMOEemHQqmaLVThiWyXk4HgGSdprjxmbkoJnTOYAR6m+CZKvbOp9NLYeEhsmxxAOrTUNiVPVUAS
TaX+Ga3QMXOvO9Jhk3r+5DfylazN97mSYhtosiclztbYh5yXTbCNcttREu5BiblXVN26kncTKgLu
YX/SlfB7HLuvDZtyTF4HHISRZb1ZSLRSpdWalGorWdBvEdp0mhB0eUrZVecRfitu9yFzys+d8D5T
mASO4XZKYPV5bqLLYrfkZXZPVawyHpQvBbG7sYbjBl+ALIkj+zKPW2JOcCnHMxZbKja3gyfZGJnu
ux4jKECWUI7xAbY0COrM3AZ1FyIu+jRmu1Z8SgvkXytv0q7JmzezzE1DGqbINXaGU76PZVzT0/De
mT4BBm7/2aoMcK/HNEd8XsTs4ByH8nst2w8TYcUrInBcBEIdbuukSK6OorvqivhawoBlFkIxlrRX
mkF7SpFkTdiyyNRKct4g0K4waUtFqbUUuRbTXfO8wrelF0dcxeOsaLjsZtubVVFzaUW9ZeY4f0d5
bG3YVbV+rb5GogqBIns3um0ZQEhkR11s/TqMC01C2k/48D0a+oiQnfJpQ/QyP35TUNC8FVQ6CItX
VmFv4kI95mWYOdNrSxxN4BA4o5SWeh9RQFqh8t8wNeoWG4kKJOn2IW9IoxH5JfX1Z+z2PLBDamav
7MNUKWRHcAEkv+waoRIMwEJFWlzMxtOCk934/yKdthWF7ye2DYlU8DJ1DPRxRTTsX/hF3brGxCwA
Xyl6eUVwOoCLjrQcm/iZHolLlAg7vYgypmA5K8EnFNTk01AbzDLwifvdd+y6AShSIyCEjx6fOpU4
hgU2ylZruorxO4V/UClYuLvDCp0us0NxOUTU29KBMbK8CYtBMGTsCXX3RFCDDCbQHnyvjUPXfMR4
9zI7mYbpu4IOisPKdM2WP9uVg4aUYtz/MwnJ+NmbDCKaOilwSJELO4r/+Avv0Y3NePGARE4tVjID
dKI2p2RVh4T2/tZwr9fphGXobp4Hb/fPn23+zWcb+EnxoQYEKP9XRntnj1jXTbI4SdXxxiUNBBKN
Z/LqADNoJkIFc3kSsEWW2XhFkXjlTxOW2ukbbdGnyMd7vSWok30ELeX+ti38q9kG8vnnoxS/kcJw
MdVdx/c8HSNNmoY/09Kqdq4IkMgZNh5HmfQUiF7XTQHTMMUkOfEQXIw8lMTqBbEPrwrKWDPlb4rM
kaZcxbKiO4LP/KGmIoZrcLFULedhkouagES9trwUQIWMCRyL2JRhavip7lI2tw8bBTHWVd2u4MCe
vJjmQ7a4Ls5/FIUbT4My4Y1GsNi5RRKYI4W8mRfymLHgxut8TaIAH2YlZojch3yUtrhVPHfyeAi8
Qc+1lMm3tJruP+Ki+qQKNnCei2inp6LtxtCe35sKZExFc0UggiJ51Cutx9Zanos5Of3zuTZ+lzJz
sjHsQ4ruurr4jbAq57TWPKCPUypyJ/R1VDENvQ5T8U1aNZPZnWJFlfIKjGYM8mopd1khzDtjtA9Y
Q9QsByDKngp70IgsucZ8bTqRbHws1Mq9TOA5RKy55TmJwSIJ5nuyIxrA0qhv1s4vD3govpWrRi4J
rJSDaJbDBjbHCYiFRSBPmVxicipDaYBXp1w61VCsUkCybGLub6lRdDgqgVWy6zIV9pyZJyIt1hCY
oW6B2wTB7fusf5gSGlM4F6RBWRcf3JWKWLmqlCYWWOk6hHJh5mkj9xOu3+wK1e+Tgoet3zpo34ps
kgcwB83o5T6r+i+lv8H1ZWmyU7D2xZQeE726DCbtyNLSj17S0/LSSyIkcMPIcDmmNZLGh6nSX9jo
gVeB+NhAc7nZ3uBc4sFh4Fs7fv+0Ye1Sq+9slyRHqX2rSWEEu4yNXR05H42R7V5k432c5RRYOrwy
EkkgstSEInTTUStNgTV1Iw8EXWSBlskrYsnwEzhP0KbCvHBeHX5Jh+BMQtBne0paNmcYUQ+3lnSv
pCIJCITAgFLiZLXap7jkPleH2lzFdfJNm1BA5vV4v4jCC9AvqbCS+dWKHMgaDfm1U9+ei7p7+Zfh
+jcrioGvrKGjBHD834T38QDHxNa6/GSpr6xWA5efsYfzv2r9deVmFK0J6BLNZ/yNVPNONcxqxaSz
FY2q6Yt/4e/+zvj2LZ9FApUQdxFzq9I6/0Ci7RcxCZka6alw4o+yzB7YPl8p6LuYFriIy1WkGGf1
NL4q6lXpFZdIb95bnvMv5+ZvJnei40HYkEjYUCJ/pZ4P6TBGAqUPasdZwrzhrkKIn3WkO0r4zDDF
v7SUaiOBK6Kl/xJDOe8UviEUfww+RYi/f7Ujf/idPqTvTDtZ9iBhxOrJ+V+YuL71287A1plzYMjj
FUhU3y88XDbYNm3wKTnNeRbtNLroMCt2Og7loReZqplNWb8Wwt1vUR6Vfp1g/3VGRYwkkT8EoL5Z
8nTaD6lX7uFPuKGp0Ki0LJh67RQfIhyh9Q5iXj34r7hkQHjQp5Lisaq1QKLNvJry+aVcsnqnr7Bi
zbKNgTjsna85/qtPLWTqTybJ3HnRIhRUXDwtZfVp15NJ9C5In78fJ4C14r1EoXsidnTYyyFNDtwW
YQ+z8kWU5kFgZ4cP23rrj2uQLvQtCAQi9URip9Ry2yDaqsh4NtZD6mvvW0lyUwp9lxGsf1gKyLqa
dVKY40YVxQYQC1MNE43sTWeNSMzkYRRMyGuFG3sCNyq2yEMvLe0KTdtDNcRvTq0PR4Fxb1a0p7rz
ALTrOTs0AusasTY3jS/lU7GQYSpyZqty6edTm6bfyJz6M0T8/6uiCVUKo/J/FzTheVS3l6/1j1qm
73/zp5QJS5I/dLRI3JOWoJ2j3KP/1DIhHfpDF7rucpsjW95cQf9j/mn8oeMsIvhLnQ0a8uX/apks
8QcSahMvIkSJkKR0//+iZeIwfr4Jdc9lc86UgVADiyEg5Z9nLup6qUcEb18XigTJRNqcp65ozqC7
fz77/jOJ2xXFXUojZNqeb6/67Xdz1K+7doEE9cPv1ftt/90ealSHZ9OD7RVP/kOfD8QOd1PxCBAE
8Fl4FZhnElHJdB12ybGH/6b6Ycq89P1Bwjygy7m9CHYCcrztd9urip9f+sPb/fWav95pezZr5PW1
w/RxhCTH7fmfj/nlUyc70/Iffv137/f9yDrN1YPSn9PdX6+hMnmvZxAltaK/ki52K3gZtWcI2e1Z
Z5+rh1Me9VAs1U+3B1d0P/0/JzPi+2/WBKqk5uCprv56e3ExArga77bnf73wrzf765XfX67+8IcP
+Ltf//KzuCI/pMsROdPhHoQur/56p+0ZmptbV28A+smx/R/uzms5biRLw0+EDpiEuy1v6ClSom4Q
pNSE9x5Pv19m9ai6FTMbO7d7QUTCVLHgMvOc85vTZKU1RvWyqRbJr5ZaNScU0KmahH/t7oFdrxa/
xTJJXv/rXfztpqrVQt1/LzQXbJxcBMidCpZyI7zqNMtHLRGY+ZWTG2+TKOSpVQ8p7Bp87AwwiOpA
tU21Lp9Tj7Rpa9bO6Iw79ZyiKsWH1e7cMM61FaV7tZaNjrfu4w6FT/U/r8eZo3hwAFvs1I7LyyF/
kVq9fKlcpUw1GdrdKDNfIjZJeqmmWsSjQVIAvWGZBgPdhrvUtQ5wLQsgGNOtZw0Fmtiw2pNbZlFz
UM0OIFIZ4kNpRDn5Xa+YkHa2eKnkom8npgPc/Y0R9DGgs1nl+wF5/esISGLAaxp935hTiSCDU54S
P024EL/WraZknusUb+bUVCe1cGwuvmpZmV6dDLlQqzi0Y2BceVuoedWJhB5lPNQvZLANpUHTWXpx
NCAS6x7IGuYnCpjFKXQ7j5L+tWnFjxOFIRDIU43dRMbeKAlydGlkE6R5cRoRlTza+YMT+vaO3Oit
OuFi8fkXqgkMnAxUhqnFusQSBlVf18zxHwvXbpI4h0SQdd1efz463+7GBO7AHJinuJKn3w08sGpV
LYTcoVpQxNCUoHBg+3F16tyKcrtJUjtDrpVrlOfoBy5z+6iuQoIv8Um11H/Te20+TDgZJzLpPMv8
dLJg9RpJ5Y6JnAAJpH4aT2HMzGaFUVu6qdLCXmXS8NVbahdwE3m+OWlBb15+l4FTHheIJ7RE1I1Y
gh+l7onQGnwBWxO8PJvUHbreq2C3VAMvXwBMByJD/lq1Rbi7rGbyNzNPAnpBKW3V6iZAmyA8hvLp
C1z71Z/QUxjFgk5KOexB5bcntU+1hGFuTSR3IF/qzUnT0WBULX+qhgzd1baB7KIhemr1P71uBLjV
RS7vSQo2izIUTbWOdfezIe3o7EFUZMUsPCRVM0giRiy50WvzmIcpvCEBWp6MoqhOaRdOXJglKLla
LMKmK0HU80jbfvgNhcz2NMuFal1XvcWvtoJUntrU9+Eb+hXONip7HgkXuWxkdPIAXPty2xtpd1Kb
ohDZ7BiI8pR6XyuR0d//OlmvEBBErusYFEpld63aXM/wcppW1PLUtXj8wUcwj/imhikneD1LtarO
F8RbjQ7AsJu8JtjHmTGvdUEhWp25Ol2X7CGnqpZqQ1lXa8clg5/IS9RPLv25mUBmuj6v6uko0xaP
Sof0kNXKnvDyBsvX2O+1fR5Zxv66SYj8rkYQf2c2Gj2wxRB/XYQLMGDXjpe1uiulV4/giIaHBBdS
JgZdiRwTI7xaxSYgylZq3QaVQc4ZOKyvxvpeq+nB5EL3MEjV6nrYYUFIiWuwfMoUiDu78pnHPnE8
5W5aYhY64CNRFdNJbQuK+buLLObO7G2w3HLhZCnWf6WOjUiUo9ZNEh68CqPjhMfvSbVcL+QhLdJm
OjbuszFi/+QWnoNM0dKeqjyHHMK4h76oXCBKBgBMR7Ii1A3G79RMeODlA35ZFzWxFFKGvN5E8U7V
8Kqp29/IG6kWC5YKGRiQEccz9FfX4eJSQIFAW50s+Tx3JBMokyQrvytjRjwun3q4Veu62jWOsS31
sd96AIrceaH4KBdhaHy14Z7BOORl12XXqRZuTH963aZWS5gSJEHkHnWM2n1dVdssZET25uyc1Rpu
3nTI6rhLU2392/dcmp4xUh2h33MoOe+atqbGnv+lzmoilnLU28fSdKRHuAu63iDYGrQwXJdE4CDe
cwTpKp6zTE4lOzVlMgp6DSE3tqqp9tOp3Ac5vAg9a3CGkePJKAeZJtT4laqpNqpFJXerlsasmUFD
PmnXz6jV4dHqpdie/BK1S21Vq7Mjx6zUBDVctU7F1ESux/JLrt8UBQB2zNhGJoQJCuqdcnep5jOq
SZDIJFduTGRLrab5yE24rv/b3bmaN6sj1Ycy9cZcv1N9/Lp62f3bf0uun7H9pNx3fXX5Bepzf/uV
lwMv3+FKcGIYeCThUgb9cpKDXjsy6Kn1wBSoUwHzuGxTO3q5V7XUYvEYitTBqnX9rFrtlzo6ZTaa
BxwlQpeBVTV121ngxMqv0oQcblXzsvX6Pdd/xYior8MsQ6z11/+7/nvVuh78t2+8ftdvP/G3j1yP
m2J6CqDSZFUYdeVrqxbLr9ZvqxY2JWsGeODF8hBTDmO1nG1cF+jPNNvAnn+qTSRmGN59OTW7HvLb
qtrxH7eVJUYKcQ+iTB1nqfnCb991+S//dn8/oOMDxFc6qMpf/OtE1W9X21rVSanm9Ri1u7ESuq/L
Rnmq12NsI7SPQ33wq5ECaFyv1Rerhbp41ES55ahj5jstdZ6rqlAqXgMwHznJy7Foj0IQY62cpdly
buaqKZ9avy4uG1E8BmdY1yYDk5wXXvdTMStPl69UX6LW1e7LRrWO5Pa0NYplNXoAlyIPO9gKgAyB
bOOfumwuV/g4d2AgqSt7mMChKdlYy7auXHctUMFmciuHvUks47MxtRsIJe1hEDr+oUYD0E9OoIWc
o/VqLrmomTZu9ssa+H0MYFEvcdP1xcmXVXHViurcvrREPLh7Qn3EUBl9Wjl/8tWsKkEscu1bZrOe
8YrR15jMm/T/uZrxgSutT1EBSAjoMf1qKBdqo6NBnxnMVoCdNZ7MCBUeMCgoQseRd9KnboaA4QHs
kYse9skRBuVKwQ4SCSpQrXwAfpMwZ8ApXD91coEe6HJqIfggJ2V/XMEAChGgFmqbwwxhYxnWzLVu
wfksVDfL1tJOJjzXNdAye23UybelwfEgV8OxJ0ditWgXeziW5VedLph7LK+ELedV6sKollqoHVkV
krMbAqhGuTOeLgvkIg7tAspB9Y2d6pkXmX4YZf+cqKbaqhfx3SwSf6cQBz7yIMQaMeeLvDVln38e
bMjeWn1M7VEt6uuVxc3AHgYcxq9F/qv12za8LksYcJON6BRohwBO18lJIEr5VjRSJGDbdYdqTfJS
+ROa3nh6/XV/Veu6GOQzoO652qZWO0Mmfa7rl9bSP0Yooe/SS7Qgv1DtUB9Wn4tD965zBIhtOVr2
cnRlblicrquaGiIjFey1cj/sTAbe66ERis2rQJ/99d8Oyqx4H0tluoFQlTpx0B6muR9OVLSHEzLe
HpMjA0+w1InbDQEGltzg3TfQ+/obtehrPJQ6OEWYW7QMCgbhiFr0OXmolaCsPOg9ZEDZr9XDzOBy
7cNy4PDbaujRRC+8+ZRh0AklAyawDNEMubiu9gteFAj3/2u3aqlj1NFqtQqoAqsU5P/XHCs6TrI0
8J+TrPcp1IAypyZzMW1SzkyXD/2VZfXFH8IyUEkFYEC1GHrh37Ks1h+yUASA2UR2Ukng/JVltVy5
xzXcf0lNker9SzHKsv7APAy/NodfJz/r/TdZVlNmZf+BgmCD5eLM6Rv8DMNSulV/LxA1Q0oixjGw
p4jdMyBHkw6kOrkuIm9ZEL2OzQKbeYEVmU7mpteeU8+w1mWPQ26UUunMu/FMesJBll+gXDATb9Zg
hvVEiCOcP40cIgG3ABDVhI217c1jNBbxGaRkpdvpGiwLwK+mA9JD9m5pS/D4RGOWt2zEbBz8yE93
wvG9E2A+3HUJeDZJNEEvKh33VDn2a2Xn6bppmYc2OrDSoQV8qlrXhYa2gEnuAueDje362kHtwrka
nJ9qUi13T2keIuumpegbAParZiCSahG2lYndXZBvUqS/kDxgNc1zhMMXXLSvB6sdahHLQ1Tr+gX4
roM2p2IObBDsRvMZtSMlYA/3wkXP8rNa6EaPUv0SoPiG4aIzm+bJb4H5XFqQAvMURvi8IGIeGm4H
x2TBumXJoPD4UrbC1x7hsWPuG9wIbzE2Q+ug8WeFxfm6SCDQrh0n9dZzGsAJg+FobwapAWLaZnWO
nfimDgby3nc5GqxQPc1kj+EerMImfzBH74dTMY0e6mXcOnr2LaN4viFx+h0RAuK+2X0MxqTZ6JED
ijzxCjSOpd9Q6G48T3vrsa9fWUO2G2otXRs+ho+lk99QhsAPtuldVEZr85ZMhXE7oYYxr9IOqJMf
OvouaZIDvK70qFEkciH/QonojehGmz+twihuBz9LN/ya27EtDoRm5yax+psAv+OkMz8Qwh/wJnIS
xGN087bWWDUa1BQs5KBuq8ZeVtpAWBtnw/MMNX9K/fnGmSiiNXaLmLhmR7fm0PB0dqjjjJnfHkZh
HdqqyO8Es45VlJM4t8YQvqaRoh1uNyMowlrbT4Lcl6cTVpv5eFO4gbixgAGV49Sevam0b3TwzXvX
g9ok9zHD5OppOtxjYF3qACdxvCPJi73Bqd9iCmndShGr266NXgfNnHcY/u7UvkUe4MT5Pcg8kLr6
8uKESbPvBEHOnBbLTTNyWqMTcz3sDHKv9sNdupD8H7rTI4Kee3vuEeJqeOdbZDtOTIuYtDrtP7aN
zVsTpXdxF5I1SaP8rJm+fpg1JDkxej81fgmok39O+kA21cbroojcLZB50o9SxeqS/xP8Z6rPkLOZ
VqrUH07y82paXOg34JFQfAiYsD6iefEyxUtIDyXMM3kGlQqxJ16W2nIeMvIWlt7PJ2YFGsqjw50l
0bG9vVRkJBpBzjQmae0Uwjh6SFxHZneqEs8EG5l/V0nb0ZyHQ+k7a6BwhMgKJ35pVgT7jYHNhh4g
Z7D+kXkM6Sr5CeyQkTV7FzZ3zvMtLNok0lSlxhs84No0mw5qk9/UyQpjvWHLzBIIbEH/00OHW8VM
BTajY4QrvQzzbSPlx4kASM2oJE3mJD/SaRi20a/k1SxnQyqNpbZN3rBHXdbetwaokhZU+WYxnEPe
OfGBYvKyFRV4BDfw363Gz3YKWq9+0pKH70bcGNvLlexHJtIe2FPiFEpAgmovyjaH2cfpxbQXY8Uw
hkJ/UZeriQd7XWfAiMDFZEBhQKxfEnq6jLwu+SCKLkcnwHvNZDqtZteJlR+seNzpdgiRo95nvR/t
MGwBVpN0L5YELNeeN+3MsviCFjQ+eciornKkidY6fKS1NuvFlqGS29iRWhtjp1nhFIQoe7sQ7Rc3
7VBHOzvWfhbWgJYGM/C+sA+ajYyFnMc5KhGhmipf18p5n2qNtQfvPdYkcUeP9n4+/UUUmOUkUT0K
bVk+dcy/doHMTanKhGPHDFe+TFgF6Fav8iyAZxQk7Sp3u3kTJ9140hBDPiGUCC09a+COddZMLG0i
iuzqW7sPALkv7SNzxOBUjy2U9h4U2Zvd/qnS1HUeUl5QyWpQBDZvauG7KRpBUJQiz/mMvaTZqiOz
UmDlWkGgUEcDWZ43WOe2qyDpt26eVAfQ0fHBlo5T87EuZg9z9dElo6ctW2CFGuI94quZPamChTrj
67mr1SHWZfoJf89ZlhTUZcA/fm3qwXJQa2qhycthT85NZs4fY2H0a2V+JEiLb0FEIway+PrJzGNs
smoCJZ2nI5UPaGqX6BwsLiUdH9vfmvxYpGEEvdxNrlUeHA1MZFf0J0gDN6NdpvvM1CJqftgS9X5i
bAIDlVplzARawo2JqVTlQtd31URyTFUwkO161js6iD6vQtwmxmZVIadPjWfY1DJxqhaEtXRgZYGW
AbpS0dZH+MVH232YV6rUgnA1es5xcMgcxgKSpWR5SYxcKzCqpba1BCQ6qf1LBUb1cZbs6FRLLS6V
mFjrV2HoguIuQ8ZWpvnq7f9btlatexiT49UrqYOiu0nCxFtVugFMRuaW1aIz+nZvtsGlDwJmc+tE
6IcVhQ/BG89njaLkthP6d/V/VX97/RnX1SXQtT0E6J0qobkgo4POOwZp5VAAq2dBtiv72toCkf5u
1E9q0WqZ2GAyDoFQD8WN4db13uzsz5z513aKtOhsojOyFNVEDPNFCxzKy4V8MiMRbktz4F1S7+Yl
rQ5DGmwlnqt4gPEOjkGtHUHNJkNk7MwxfMvqdJvwwVim7dFdoWOurfTcl226n2Rga8poNlehsGqq
5L3ac91tIKDc99bxuk8dqg5IAlEd3eG7qoa5Y4KNB5I1au1aL7uuXlrgm48W0t997YTGpWxXprLa
q65jZTvlcKYUtYf8Ye8tzrgwKQOg/a7fJDBObuzeP4La9Pahm8/buCn+jHOoVBfmTlUuO8TsH1U2
XdUsVEsVTIq4IfummteMuzrm321zAXOvSwRK4MmS8Lku8sJtDkaNyOOv7b99Xu24Zvb7CXEdTbPE
5dWrqjwe79VbWDdOAXdsQuzZLPMEvD667FO5QwEqw5uC6PM6hF5XVWtQEarardbVMHtdzYlu82GZ
T91E0qmQoa8aclQxolGRsVpHPKo6gHreDCqCjmRErRaeirA9GWwPRN2jjMHVYpIh+SyD80yG6ZUM
2AMVu/syjJ9lQB+o2D6WYf6MC1FfH8RM/Q6BO+p5qjkhqk2aRTNIpf22629HxVh36RC8iebVUThk
6CSpFpfeBx8dkBMq+aBaagGjrf1rT5U6S3NWW4la6vygmiqFYUROmR9Uc7YmXtfrt5itHeGXPg3Z
GaAk9pc1sQB+8I3Mbqgv//uW61cGqgajigvyZ02t6UEQWKvNvx0VzZE3X/Zcmuq/X36IOlStI1rN
UWr98h+vX6UnBRlW3+mKM2IKdBDyP6qz+e1XXH72dff12/8P2/D9S9xab4YdgdBxCea5JR6NIRaa
zgYjg8paDvo4f5kKMa2XeDRBotd3ItGXTTcCSxyW4jWJPXK8fvWaVshX2vhu7gAoiL0RuA9tOlXf
CIVRk5jfOzdCRJfc3qZetGJXmhxulFC7c1i767iNXia7QNAnSYOT4y+gQfsZALxtbdrWmbd4SHW7
ruy+WGXMSOMBHFwYUVbOgFvl6I2YHeB9VQoKhgaM6cE9h0Vy1qK4WSVm4a9TeZpiIgoYeyikGgMf
NpTdOEOOZn66nrqkoaPt2k3SFkimUPvbw5/+E987mMPTGKwjfXhD9CXeOs43L+kwG68ozM4uiPCm
2YHH/45wCuyI3VBOaFYiyLJeHM06upDGSOKWh7TFplXjumWtOJdl19P1xW+R1xV3UfRznD8yP9gn
kgsxJNqwC4voazfAKXGt6ChqAtKihAVnWRjLV/dGhYdxHNYasOL+p4MgXgXJY28GZCQSgMJhQ+TW
N91XzYW8r20aRyYw8pmxlY9iUjU/pRMVcsiwDQlxjO41xBAooWfWRxpkj8AT09ch/9D7Ydsz5bqf
wb3kYJ/1ukk3Vqw/1LM7QwhDbY4WwlZjQcQh+modOt8X39M3ogDDWaYZoviZCI+JNbVromx0jmru
rKMhryHxy5nw977XvetLG22mJnxtJz85p1qKip/oMTQkfNwWxrDHtxa9Okw2pkZku7hCP8+wvPeE
J/2UMFKvhRigAUfxF/S4XwLXDJiRaLcgZKk4M1stbMfYT11wGnWJ4KgmChmh8eyNjdhbWXmM8lo8
xcJ7psR7N+JuyECSpjxP4X3fJnvk6MbNgsadT2IDob4gA0yActCIixa6XMh6JcFPbWhv+KspuEEL
ouBQgrOig2uF0eJESzcZM8HCQRt1o2TZ2yKDP6zf++C8j4gIgTdzkxt9mOd7f0adOdeyu4pSztTy
vBpGUK7BpWKrUCMblmH8O848nP1i7SYT0Hjvjw9mItYiFFRau+7DlJMsT3en41jBDffoVocSCTKs
48FhraGaCOZEnX3rLaWJ7lVE/RM80VmYg7WvB/epWINI13daZgT7wk6/1Zb9Ybf2k/B0/VvVll/B
LRfreaBY5dWAZcdpafYmIlq3uo51q5jX7kQUidgbVY2B0hJcjiCADFsWG+H0yHukxiPSNu3DXHzq
S/xczq1zpmcFmhPR931xb2rdT5+aqjzW4QRbQdd+LobxWmAAlEUR5Sg/wj8VbY08dLp9mmHeMqfA
DgoId0GUIV4o/GfU0tpDfYZOIvZCgMCnPtYiOTAJhn+wyo4IeN3s00JW64TV5HbUwOTnQ3DTZmCd
Ya3+ySQ3Ac4ONDigcyqpmGy7DLWN3oWi2fqn3IumHZaBd3VgdFsnRGUr1RkD/AmfiaxZo8OabNya
SWhH3sesimaXRsFX9NWSdYM7xdrODoi+PleuFpyyLt1F8G+2sFvOqe7Wj9okELAwRiy50/YnErjt
PqCPWutz3qOJSYyL8AK+TO1dkYwP4WA5CMLt4Wd+QX2RrJRTdBugrD9jxzzbs2WuzTF+X0b0yLxI
Xwd4y8OrNHAV9IfbwGyQUrVR3tDnAvkwLrT5OgzZZwWeAxWvxj2UA6oaGo9v9U6agnMadK6Okb75
wXRYnPKLEUFmQ/H2Z1+C4SqXKNsnYsJ0VFj5c+54O1CvG9TZ+4fMvWmt3Nm3ZfY0zEYB9NoRGCN2
2baD+LnDy3BTJRUlBWOptvH03ofjd0QMoPWNyGpk8KGZWE5t9uzHwwuyFhQbUbyY2ug8a3jamM7H
UOy6jK4mxgDbHxxrWxdkNlwkOyf9cwRjuwHX9+kZxSGVpqgws4ZdsfD4xZWLcXy1YN7LBSq8KN1l
cFsiRBlXXiqCrYYZOoqsVbGprMLcgOTNUAGKPyp8ZfF1lDJOe7TygK3UTYtAQHzwGKqyfeb3t5ml
e1sLHdRVFYt6rRfGz7kIoQ/G34RA49ouhbYq2+GjbztccfyK9yLF1hhpuw0Vz435fXCpkAZV6h7I
Q1WA2lunF3doeG4DHUkufQYNM7tgOSCg+jlaPnBT34SNoWGAhrBH+nos470I+jdhpaeSaHjXjPa5
Rzoeh+LoFkW7Av6WQCAu8zBA5rYlObJnYegXm570MIjb6rHOjAOjcL31O7HDjxaydLJ8LaOkWtUg
frYD6hUbWLiY3A9ltYrH9NGB5AdckBxJNL0LE5sG5IaYomWvjXToyTTzTxPRNZs0lCjncTOJma7w
1UnNc/teRcmLWLT3zo8phyEytDaWIT0Srt7NQWEyLYjuLcRsBHIke7u6zwvjwVsaXHf8pN4N2rRd
AOeswy40jrOgM4bzuusH6wUHw3LVR4zLJBCecPV7cQM6yBRK8GMVFpgoFolFmgcLrtJYcE6EpYyK
zLrv8ngdlZCiJyy8qMDq+6VrH8AkrUw3lg/EchPr+cNU6iSruWW56x7ncKZ3wOkH0q971oowohRa
4XndZDvwj36QpffM/DoMftyXKm3OfRE9uHHdnstBfAh0HIyqOZUC7+oYav52Qm94QsFl6/Q54E0D
6z4KvT+MaPrSL1xHjIFqjD6lmkg9Iczqt/nGr5nBDuaTYVtAyhPU2hZoZVaHsIILVaJN4PjiKiOG
4iMrx3Jnoxq0jhIUEv12gFjlvQcJWpTYBw4by2/v9Rk+LRqSuCq4+wRJ3tAuwz+p2pHFF2Hvf220
4gknZqT7RDyTEq4edPA6BeY1hZudzATJoAGu6jY1rV3Vj09EuQzUvHWNodHD2R5pTwBokwh1KBnz
F4K959Js05sRcYsRRlGugah1hA/WgDBkyZ9sok70woYN0MTlFoveRyPWjbMGUa4qNCje8LuMpurX
+F8AjVrq6tEfGnLNnrFdQmtcL2E1rZu6PJMSj+ogZXbrEilq3zSXDFxL7IUr61yuS9j2ZJuKhzD2
3XtcnSe0Rb7THSFrw2R+B1gQLeF+Mu4GJAEaXT/5PiM4igATI20xbfsspgKD/dRsY9Rjzk+VmKcH
14KcpmtGg8yqEwNsrpDWITN5EE6S7Iz+YIakvoq8PEuNK9dGpxSakbvR++JHmYifoINmmNS9hmQT
CaERx/r7cZI06S8FU8K9WVYOFu79sRr1SErPLgeLroEO0dcfx266idLavF8gqDuC3K4kaDJN0tbQ
NRvUrqVfaXuXwtwi9oIrXQ4kKH0Xup6mo407dAi2Qtg8jkaT7C2nyTDdqmI82DbI1Yl1Z8bOrqRy
w9jxgdI+2s9SSBnbbm+DDuBNUqL57sAUjtvbpDB2OeMr08gAn+HqyXKeXbhLX4IGfGA4ou/uuRUC
Gyjq1G/tQOK878xX1I8yfpH1mIf21wq/NRJ4j5gu5MR9RbedjCVE7cIPEK1ankpTQ4Ifds5K54or
kW4jCPVVUvUYsZ+HHmFh29VJJkOuc3Bt1cox37jIT0gJX5GbDx2FznWnTz9sCtAbFAdivNbZpAXS
ZrZZ4OzKuABjr9HCxUjANlyNWvu9D6nMGdXSbdxKZwpDXSwGxduj3ljMjDZjl33B/2hagzj+aRWu
sclz1yEe89qNEaP9UtYmabs/zQjr6dpGnBPuBowM/1A2jr1pXKqDaSQ9P4Ia5wa3qraZn2yJcoTk
q++oLd5mDv85g369RmuEscG613sGLUBj2ypekk0a4zyVxP33nr4fH6t42aPX+4boRk+H523BHru8
TD103w5BOP9R1GTV60VfewZkpmDZNi1oR2ue3uci5+xM/+uQJzHsUB31wdrBxq8iXIvmnCd7hI0h
zpgGAb0oclL6JIByzz+mjSbPEnU3G+Wgau8OOp6T+XAqz0Mcf6AK4ayGxnJXtvmKjtZnszAq2ZO9
c5CqF/Nyl6fyBjrVkXtG2AYoI8ubGVWZ8sVDcXEF4utruhj7yh3+7PPpxYzCYxmKPdP69wBJ6GPo
M1kufOdJx1Y00qYvMORWDoLQp87Gs7m0kZdddjbWtzD5eSGB3cWbAWXBMhwR8QhqkkDvJhL2aHmG
PsZoqJrGIYXmMEeXiDyZcYMIDThgp57OnbijNBRuHOwe8FbLX+AAcJ2SYsUts9DOmu+JXcgE2doZ
k+mOXtgnXaN3/euCluwdUQqSq+h1LFyyag5GPMnEbo66H9RtP6MeRGSLY1sZmjzajnihl/hZUzzb
VTni8ENY82JEJoIx9NqB7W0Yn8ObQRsYREMkz6msr8KO0oJvD1tfq1/RVxt2m0QLvSf0vUa7SolS
ELKYPQp6WfxTX6Jl5eb2WzlLNqNYF2nrbvz4w21skn48k62rTdRWTBTLBpf8yBLD5yWZiLD/Z7TU
KWbZ8yGK5w+jQK2hHpJjEMgfoONfaURNv2qKdVpr3/oQOgWD6x1zhK9IDz835vBgFdojkNt7NLqh
4SUhqdR8/GH5y77uGJ8I5GspDhLH0UvoBohwlT4o8tQDa4kGhqNFRMhR+OCbpbGPkFPaEIUyA8h6
Yzv4ObqunZIQddC9REC/8MiU+vPKMJm991PBBQmU5ESHNCXihlNI7SaaaxMJDOjSMQZJN3gebWMb
yFzmju9W3b55yMDlC3IacdViSjkmr7PxHpnGW5jjB9O1yCUUM6NzJ6D4orFgAIHONAolk3OL1YV9
Rr+NIRNqN3AKhKMw3W1jeJK1nx2yVkdtK5tg+/Qv8WwHt814wh2Ocdg0P8peNGCLhn6nEcbTGp/m
yoWEo+vbIcUypaE+rdU6HAO4CK0VhThSIhTho23KGUEAyKX8/jy7m0wry11vP02l9tKPn35E1tsx
Xka7Rkja875r6Im6DqOcNSDYVrqHICNapE60cnt6ADfk/2NFGa8pfsG2du/sSq9BSYfGTTHjZd4z
U60TwcwhxX+vrADZt/Qgeueuc699iJDKWyHsRfeQPPiIbIe9/mGEQbOf+Qkw1+n5+M2R5ZXbmpq5
wXQUPY9bGaOuAspqRmAgfO9wSpM+fe1RtkRvz9ihPIIIe2gz/ZaiqpX3EHd6vJXGHL0fVghp+C9p
23x2efkpMSV2Ht8PRWmsiFQC7nFbx6/R6KOdGHuIHmfMzrVvVhxh8YmY6q0b/xBZ/mDni32sF5zM
cuadwwLazqyl4Lj2AnuaKrGDWNQQQDx7zQPUvgkF6IxhChtd9EMbsDyo0wOKSvW6y6svDJpQyJdH
N+TxzLeWvE9GmvjrcUBRE8x9vB5qE48NOFwrHTqb5sbmNowq5mb+kzUab2WCnacP/AWJtSpxknVk
uc8RCeiVJ25TG4hBFlAcDKMH8nEo1o/pg2tTPgVmgW72F2dOvsTD8jRN6OnFM4DE6q5r813T3Nmp
+VZyCsEA8QdtuohgY9QeWnvh8dJuprgCb7O4OxmYLijb8uIyoQ2NeysN35GbfVnM3kDXvt/3Sf2Z
RG6DBGR9GvIO9o/24vnzoYJ9NPRo4TbxgNNXwOnatfMdp+JHk7tlBWI7MR2MxLO3LF9qMSUH442i
gpUxQSQqhZA05Lsu54lpRFGuPbvZdAvGFHrzfXHd705ek0IwbsHWf/at/x2/x4+i+BjbwF0VFDhy
PXihjIRQbr3OneLT5MdmS/UZRulzZpdfisGCUFD4OUY87ofP87xv0/6tYIKNLTVdUlLPsD668j1L
mmMD66GQ8hsiI1EwHcVcbDKzerahTzSt/tU12ufRzZGnolRcesGjh7r9GhzHZ+qlj374Oor+3my1
m6hLjpBnflQ6VaXGhXKqYaa1DO5aDyOxa4Y6x3LAx7LBqL9q8QOM7re0a//MwzsLmOi+qiqDy+Pd
lua0KvvoPjAALGjWrTvYn7aB2mkoZLLKtO6GwUThu3LIIjHTjiqkHeNT0H21RHuIwm/NFGrHvJsf
NRSXsS0CgRY/LfHFRf3/LQ7PwGT+f8Ph3eJt/l78E4Z3+cwvsrP4A0a/4wodr2UL+8ArDM9w/tBt
IHq6JaAvK4Dcv8jO0KCJuEAEOZ5tC0d6Ov4FwxPiDwsXeubOJrVHB7DofwXDQ17nnzA83XaQN5FE
bCJHHOe933R3qqVMzSCYo3vk5h8DAzEIPS2LQ1GTEkDM9bgUpbtLMuuc9+icZUP83Wu97kR5x1iV
acRrHJ17vRh2zOmBahefHkm8rOrsN9PrnkTVJNQFBCrjg22CFuJN7nyAUrX72trlYz7a937EVAzQ
j6d/SefuA1zZtkSnZGvE6GaljfUWpdMPapV7B/eO+yyd9cfI1zYF4Gvy1R7dXu8xi1owZxTTdugY
9ccKRE76UC/Lq4ZeljVr8b78DMdyO87NvvFInhm9KHZRkzIHyeh6QqZsSAAZK2pYTE/i8FuGXiDJ
q/nnJCBBc/XAmYvwsAykSQVstNmfT+HwPi16+ph3qEjDsWNW1yR40pNbGDD07Qk5Vhnz9s0yCsRU
fLyneu+MOTIZNpuZKhGy2ep73cPYDBTyOgZ9kIs2XXPEtDcxFKltzDl0xH72kU/4LAyxsT3OHFvs
/n+4O48lubVtu/6KQn3cgN0AGupkAkhXvljFIjsImkN47/H1b2DneTcp6lxFqKsOCkhfmTB7rzXn
mHeM4uvIEoFQ8gTePlzaYcK1ZlWxB3r4Kc4xj8/WY1MWmIMyIkRM0j4Sw31VErA0a6s+9SPQqAGU
HsFm1GFE/UpmRkuFDWGabuYfWtvNPuywb9qwpRsk8MkSlyJlvPmLQ8cJjLT74qZgn8VqVH45IK9w
q+muRgyjOaafalh6YCpXAYIZ8o74BigYMM2Y7a9aDlV5JcNITwuabWa0AOLS8fCuiNgrZ3lswK9c
EgcAYaYo9CAcfE/LCVqNeVxGXmPN2nebaQqSl8L1YE9/QzU/H6Ea+XMajydEYqWn5hViCQvgaCzm
B8VoRqSLFLcSFOtGqdI4I5bpkHC25ki5L1aXEQpTK5HZX8uVMnsVM1wdl77dqQ9xg1uXZu23ojdT
T+lLxjodxWeN5oyoVwEg8w6Q+lmJalAcbUoWQ94wF9V/uWqMiKMYPtQE7nKLMxTzoOHPVZp4RqsT
MCyiSy+OXfUjU3o4s0Q27ERclQfTsJY7kAkx1gL92a0yynrtWL7E8XsYu/nFbEis6MEM83liT0kL
EE8d2T7NvEvn5IXujyri1G/MH1azpSwPnto+2spEs0qDg0aRMy44vpnbIvlNd5kGn7Y1s9PiVJ9d
o2AeSNBBkWBvad0yI/nMpiEV/mQ0qu7VVcP9uuhBgmYFIzJT68X6yy7Buaslr51OlIUbZEVzMrGr
jzSXRrxouHPTIdCsHqhZXZM2wGiVanKEeaWFaBlr6UdjOfPJphX61BJ9Nw8U0rkY4hkpHL9NGEeE
McHIgM8Hb8iP/GpM63CPHeiTkSflqF+Rw3sV1fDFMQLOwMSJWT/5xmkDIvK8ZNNT31enVoMaP/YU
nhVqW9A+TjP7bBsdjVAw2VQrnZyb6RtYp6DqhvloDQmoQdEVewF3mpoPEuB8rKZTqscf9EQe1Iq8
t9ihOzlW7HJJRpXbzAcDSPbquZVJbz+tYFB2UaCa5UzJk/AEMvQCV2GgAX2JaSh7WDnTCBrCx0ZF
hpTSUOyW08wIKzfNPYS8PkDM8s0xipcMbLxVJo9lYYDOJ46MrgnWkCZansnPvI/fksTPccBSUeyZ
+KgF6Sn9AbFXFagicQ56rEHaG8Ijc4o9EAtPGU6DlbePcaoTIC2o05XMRPB6JguOT8LCNsgs1IXc
xR48WS1izki93G6Sj0D4BWrwfH3O9b7tib9t63FMpWdlyky+93jOVhQZck2bjKdVET8NFA5pbGgH
XZrnN68P0nREmtJGvy3AJBa+FZm/+nFF0dwgKzksnftI1jFe6axSd5gmORbATz52a3cSOszkMZzc
fRObILZWpj0x3HtHJ48hRoasripSXZxOe3dT2TlSiSlX5aKrW0r5fA17qQiQC9ntl6qC221aP2te
GU/1XkFH+qxxGQUs3dEA5kyYru2LkWCdpwMVMNL/VJGdYmSV87BaREp0SX5cGBqqGxdXLuqNmGtS
ph46ujUlStBzY13Yr2hqWwJnf/S5D4vnDgqbF2kElFbRvdNTsDFslRJwW0fFsc10v98MvAkM26Dt
o9dZIDDby9u6Zvs122U6Tf1bkc8RGjfPybrlGBXJkSZCFMyz861nLN6T5HXJJ+sXvkfLJ1wB8azd
PVqbg3zeJDvZ5p5W7QdMIusJS1dZXQ0jtv6DBlB4tJcqAPu5ejTkrJ30l8gFyF+MxVInI1e1ntNj
G1WYxYzFPiotaFmSZkjAdLmAZ4UNlL7ijCstq9IaI+1CRpZlZ/PZtuZXU6U0RTxlLGxm8II+GLV5
LONiPHFwflXxigWIVE/JRFSPSisFLDcdgqmjwmdGyMzDTPOvewDC3nnfSwP5vy1K8u3k4mZbkpt6
NLReN1HVKSYmK36yfSNFlyLkqCtkSNu31CaUAYuEquFmprktpKHvtnldI+UrsEFg3wxga7903pK0
hAevlbLsTUDUaOQpmpgE6NSHLe1EOumSzUouF0aYWL6t6R9lNsNXZHdYN3d/ZBq136j6L33Rxz2x
TSEE1cPkLEn8nSSsH8q86WmaTb06bwIcZ5Pi3DZhkJcF2ArumaVuSN5VSF3PKnU99pIhB5KPkPfB
EA3MsaNo2y2EJv77hceS0A9BluVOPtbYDj+5dn2Z61vI99kWv72NvIewlTdnArXwx+Pky1w/zu2t
bo+Rt8GM803CFqJDkdpf/7jzP27KO/54zetHvb6dvP96g/zOfvs3fluVjwqdYWUEMmfzXd4qQBL+
/R/+9iJy9R//k99e7rf7f1uVT70t/vjQdoE22HaIIskZmDcG3dvZTONLteAWgUeggbhf26O8I1y0
WlwfU0TEhe2q7eHyLov66DBzyMfWqw3NJQD32MOCcBC9//Mq3d14rzQpsSPMyoGS55NnzD3sa7vC
HqnozEBx+fMqclsutLgcj22oUX4ftfZY5w4qlQ3eYjao0bZ/wkRvX3e66tGH1XwQEGDm801HutlX
l5J0kh2VkdaLkvrRpmAgpfdSXyxxKXJzlkrj27a8ERsAnMaNrvLHU6op748j+BGpPJaLdrPayjU9
A+1rpowDpKZbvkhVVC5thu31xpDUsr18+0LeelU6326dHOOjtBiQSO7F4rrkG1aQWa8okw45Uark
p34kGWifwj/z50x/S0a4kLpgHrQdXnLRb2vERsc7K6TSqy/59xKnkZsanPs2MKdZ67vOHY7xdsbQ
Zh2oi7uvnbqXimCprDb6n8WkFCf5glIUK9fCDpyOaZ9EMv1cQVc1UPKu7oUQO3IIfTQgdhChn/zf
5NfAudc+8bzb50PehWVoQSBy+xbrwt6AVhuDp3AK9CQWzQjJ22Gk9DFqKtEEN46NpM60Rv5Rz5rl
q23erVdxqarMzWFxaPyGxstMN4whAU2aROyLFHfEVYw7NCW8LA2kco5TzZOf0s36h9bIjEB+BPm5
QpHMp562nAF4XDWN5+sDN7m+/D3lZjkMP1JjSXZzVVHtrTYUl3yXYdP7j5s2WLmROzKpEEYIDG59
QaTToVnSKE/tF6svp3vCGM2jxMxI0e+0eS/YF37VMVDg2y8hrQS3TbmGR+CvHM04BJ/Ws+IMnmZj
G/srSoSkrsaLuZbWfGXyl5G7NT0E0MlMLzacjfxv5H1y8YceX9573aE3jeQ/bcqn3b6Y//hSfTki
lOrv5SEn9zX5YeTmlWV025Zr1xvXJKPajZTt+ntFyiCO6mpdGUjybZlrokqRq7M8qK6r8viWn4aR
338fgFd+0u0jRzVV2plxouIOn6RAW5JYYsrHqy8PE8omFcmQi/m1asv64GK9hSMYx6ovH35dDbez
ebIPpZ1eyvflnirXbovbbcta0CWCDFRrFO22y6D8j28L4oK45Mvtqz1Irl4/fb3Oj1Z6P1c9NjfW
u2pZIdG6BYPjvKtoJX935Acx27OOKukkv+yrg2R7q9t3f7vNBu2zB3ROss72EHmHfMvbply7LW4/
4+222+v98dykfBsypeMcxjlTnjgHO27Lo9yWRx7feNZf5Pb1w68AcmGETKonX0v+prd9y12/RYpS
nuTuCqmSTpZcjYeBoYzcTf95Vb7E9VQ1o4Y7Ikb0/lCw/yF6v23+oUq/3SHV67fNPx4nN6fwB136
8iTfX36+q9VFrsobQ2fbja87s7yVaMxh9W9P+O1RcvXP7d9e9fpa//mpv92P+GFLw/ykrWp6dUHI
y4g89ctXlGt/3HbblPdS8Oajy9XbQv4et025Jp/3H1+1lhb421PkA/94q3+67Y9X/eOdou2EP6t+
O8QDc/SNPkAlwcBgerhSl7aLoVxbHRo3ewll+uOe221rUTBtkNtNb7B6feSN3HR76G/3yNXQ3KQ5
OOyue7SQgKHbgfLb9nVVHle/3Sq35eN/PzxhnM1Jjkpu1SjpMThufqidL3TVfMrXTDB5whdUEmLU
NxTf3OmNkDpjDxlWfeN0Mu/gkGGpDREp2+vQoIXqUEMbKAY0sXwpzfJI501507XQfaKxQJspHF+z
tE6Cqp1dXyWq/oRIalaF9VLOqc4/GFLU6/L6bl2S0rMjOh+FWdytdkK5kTrJPl66iJzpojlMyHc0
yGKBIufgf/7D19PJilFz2CZVazF7ztVdt11e5YX2tviTk3W95N6uxrdH/tNt8tItr9rXd/inx1zf
YcrcO9EdVDVm6sclUS4ceezett1t3EeIDgMieaPclqik643/eP8fTyeeb/FsAeRRwUNC1Wa7xhSO
XaaP8pFj1nSBPjfPVwSTPAT/eZX0iQgBbPUDI6bAFQB7rVsmJOX9wGUTj0A6xT/s8m5Qan7oCl2H
SVBA+ZEVuRkkXXukYGcj6zbAOIfWeXR6853UkCetFXdk5j4Y5fgNkyAWbQV1Yof6wKIXHc7qj5qQ
mP12ekaJRT980pxq3612TNsQDNRarh3Ml1j1lEjpaF4OZPhZ2L2LFBlkQ53x0CvDpf0qohi6GvoN
jIRbTkn3FAFhOYZTn/nwZlro5T09/xjrUpJ3RzcEbaFZ2UXjOnvkEv+RCYCZSWVbnqKE72IYvkQx
JtQoL3SP6AZvps5GlY8Ql5JC+I7wcyrwIWGeri04MOaZlLlweRjjiCqFIAGwVIsqCLOIKGeKFkvN
mjXAiscGTso7WUJmF+Z+aVY/Fc19NBUTxOfYH0St/CqUefELRU/8Guh4Aok8FzT6bQpzTV3ZT4TS
fouXMTraq7FhgDCjhp8H0Tw7Reo5iPiwDfGtjnDl9O+GW/YPw4ID3G3UwEqtwG5D4edF+ROU2gn0
HUGq8TwHTJIHH4v2U1Op7iPzvh82KWJntbJhgVTVfsW6vNem3DyhU6/3G2uqI+ysIe6gWwXYuLAs
9pGTY5ZXcp9pG5Vz9BIN5vtjThqNko4iIJGJgOgqY/hJE8EFEhhoW+b2RG92dJRDFlG2wODrkTNJ
47s0XqeqcVBMN6Zn02Rvm+7NXUODMGiUO6bjvqYQdjCXdMlzag0fcZwesmJWPpErRjSyo31SKswn
tu5iimfKcxm08L5c2zIYIkFBG4HhEifqpcR+75MWRkzaZBJV3XxbCoyg9ZrpXj2byHhF0d3RzJ0O
QimBCDyUS7fs9RxbOy0JCuWaDSpb+8bsk1mlmWtB2Y3HGWgD/+5M0bmkzDQo1b7Qxu9iyp29a1bn
EUAPae9TYMDnxzZAhJ+xnfWoN3kzuqhyoCabl3ftEB1ikwCffiI9yTjRXVR8pSYuao7mIKPA2gzt
sXg0+2hinkuvwtXaL6vR/Sxcq/MJbPtkhrR5uvKnXWvx98VQv6f1XL6C3kjxZVQ9yQ6axy6nPfRk
z+3ot+CqmS7umjivU67d2ROTMKyIQUWGz9yWwAcsrivVpqvRq+iwDH9FBBw8ZVP2E37dMekcEgDa
iuYcOaML8jNdTK86qo9VlASZGjkZ3gbQeS5DXzIQNTuduGR8581Hnlqmn6By3ystuq0uPQE33dQv
8be1F/joCbUkpxbxXGh+VNi0MWaTUPgVauUQpMtHNNnLbiXRRkw6wa/YcKqNS+6Ovtqhn/lRNlb8
nKoFplvgh0HUkbVixRjOjba9s52232ti+qLbmHgGasRLkgAtVOwfWhgL5MtF9ihgBySCBFobls7e
UO1PS2QWntbplV+Fc45FHCxHxxlDV9lnUxW9ydZLzOsCrQsk/oJSWzFPhzpc1rs8Jhq5QZMKitNH
mUxWEoHg+WcXHQuFaozG7H5Kq7w6Ee/hAinXqXuWlnVANf6sOzlwi+SBy5+wMjIKGvuEzl3zl+a1
Ulv9R1QCc68+T2UcepvZAHREuO9yvkhFI0wwJaCn5e28aHkn0PGzOxVKkC+LT2Y9P0o5PBVWcZlm
TqSGgtjDrIuYRC5IklrDUTuYhsGHtt5Hq1LPTfh5Bfph5bZvFN27yWAKQ4s9IeHRL06rZBRBwmc9
TPyqDdPAGbB7TWt9gVdPkRze7aWttHsH+K7Z1jOxQEroJWbHFWLhulREYJG1uV3QoeAYR0NhVqY4
NiP+B0xia1g7RIhj+0k0pK3mWp76DQdWTEN5akxmhPBsBhqaHOVRRcQV1vDp0POjLs003Yc1ydQO
TWaSu6j+uzXIYOSfqDML6ivJyBE4TPSzKewGbQWpcLVNmrIwCDzH/VL39Ez1llZQpEa/lKj/Ea0j
4RPG8zgZ9smoNllVqweIORHQzahorDi6J5jszdqiVMolwzSsGGdj+dYQjPiQo/3J6zi/nxRlQNma
gu+1KahYo9jPqUn0JSdLTg1I+caQdKsi2fUtOI8IU/ZAvf8z58eLcGG7RCo7aolXejA4WemaUvuG
nb1QcfZQRSUHlW/MywwXfXAWf0216iF1EEhlHR27vq1WBJH6Pbrcp7VPL27L6W0IxXdmzMRMUax1
E4T+VO+sVCw72no0QsPoXhfoJ4fGecAWluwNQp92w6jRrRLzs5VY8QHdK/9WhdoZT/jlrNX0gmcO
x4uqvOUa325EmZ6QA2HujeSz2k2OTyxESFdfWYc8mFMG1kk0HJPlfVThto0KPogsOeuWeJ4X40Bj
LosjI6B4ZJAVv9y5E4d4Q8Zkt2zdm3n4SnebA5TM0F1lFgqCNw1DlvaWoc18RpkG1KHSCSiZAE7z
DZWcXFp3Ti+a2rg7JfTb+g6AivsSJdF0QhpGWu/q6wJRMdZW4mAqou7d6ZiqC6yegBRJHTub9bSI
ZOQ0jkyaKxQAApKsEIV3/mhlfqkn1b7uiy1aXePUhx9r0KHFL4VgNE2yN1m7m5pR6SJfV1Akdk3z
FmpP9po/ZBNGJvsrgizc1MZIaUtvfAO1qK8KYtms2IKFtnlCrIQM4WYGMoFQ/WKNiKPr7GIqHwTR
2Ack9xz1OSTkMem+rBMQRNB8n+ZFeUq6hq+hzCZ8UJXuce06lDp6MNLTviwoNeaivkw41fx8Vrqd
MRf5MRmnd8jPR80umxMGT1LfbJCyMdnUNiL2yomHkyvIYMXSd1CTmAwh5SkeSiRl23kygmxXry+p
EVAZzmMFv3+kPmDQmh/CqQncjOaTDoB71y7fqLTh27TinzWQmdmwQ59+Ld9EogU4O+xoi1MeH9dC
xSn0ikrCIWgeW+bcc0HNUYFGWcsAs17PXJXoBA8Nh2Cy7Ehk/hhRXxC3XH9x4OW5g60Rm+HgNYp/
FUv2BaUJSELqEndt2b9sIBDSXEfrOEfO97jIPllFmGFlSNVdD5Y86PKZYZJmvcb254L5D+1oh0yd
HBuAVhOnaRFo8dWO4gZrG6P5RSGtfJ3upq1XtZAU21WMW6KeoRhn06rM4pdk7C52tdon3DJ07ePe
TxZOyo3e5N6i2XR9J5y+wwatftINg9jkaXh3FudX2wgNS6ow9u6I4DRe7kdkAFkLD0M4cAtbaz/F
6AfdbIBaqCC6Fc2eOBtoxzrCMXuoqbENoIlmcdI7l5Rny2LOUBBUFJ5nfqpj7lRmoHyUk85AvXKr
C9G1u7JwTlwNzdeEs4PtnDijvxUrmB3KVBe1fcpm1Q1yVMHrYP4KS7TTCRKgBPrSvjDv+zxOPVDc
Ryy6btAQTiIGhUPYcpfTFIYPajciTW9O9tYrTLYGVzJMhzJtNiKUIrb0b4Lbje0MxMnP6KanYZ5x
pWUpo6r8sHYLFoDNc9C4E4PwTD0o84DZplePc1qYz8XqIXqhEYr3ETdXubQPnRW1Dz0aYG+OW+UR
BlAAVjkQcY2ukgm05qjlQ5bMATGlTE2mZp8uzlcykWgQGlmPdNVp2Pudt1g0HkFapzmsX1J7OVQa
dsmxR8uKJ4RiLK6AXEx3ebn6EW1JLxX6O9ykn/YaYT+2UiYLdpgHtWUUaOrTA9OGj6bCkTmgOchV
0e2VbLL3mCJQnK6wRMv2MA8oCVzbn/n8Z7SQbyS82ucyfRpUYxuhi5h8VPLPC/vOTigAWS4KcHdB
ZTFo1njR5wq5f3TKB/bCSe/XBzcvXoFd/rAca/qoHPdz0xJ73Bn5zyRVhBfCA98x3IW9wP5FDmib
YRTIW/szeY3Q/FPN70kaPa/Y+eLSKPdK38Hq2bTbYRMdtTJ9r3uzeO36yfKKvNjPK2KnNFHeSgI4
gk5FL1wteHYcqujYaT6LuG18dc6D2OG3FFbKnlN1XtQuqx/OQxzAukO5gr3IQZi2r+gPaTFAZeNh
MkiQaQyCy+oFqWqJ+UPBvjvpOeBKGymrAA4z5DMIN0xfu8RkoKPPIC0iS3U8u00Vf4yeda43ZGJN
9GFyLrkZmi/N2qmUNxGrkFC96lFQWSHq8wgw6Nx0DoC3kSFHbGf+RDU05+p/bidAmVndc+jX2FN6
is+5c5epDYbEobc+F0yX0ohWPkhwjMUtTp8QCds64rN11H4jHlkqGZIoaFrivUTajR60OXPHOJgI
bg9+DZMPzmR51p0tPFBBDEeIaeISei0+1R22AeDhCNgx1XSHIuGsWRTLcenS50LYlR+784mDuvLT
MOGj9PYjGZxh4MwG8WJC3dt1Oz6nhIlYhGN6sQ3zX21Rp2GaTz1m5xxw7IGBlnD2xwqsnWNQnUG4
5O9qanCa56I1xUI5uHZMd8SJw3NbvcxT9+4kL7HZEx1VlfshgmuOEWwsU3Hi12ijToAe2ituxI8H
kM7LuhmB1YAprIekZ1Rqvndi9z1G2u/T937GaIq/e5jKg22ScKeRSDq0JhpBTM+P8GCR04UMZrRW
1zE9QR+If+V8l/tGWdxDnWR/JZP4Tv/+sH3EUyqGrxZVLkxU+VuL7UtNl/5o9RFsJ8B3DnBubxo+
9JCMXtu9S9wgsozBy5reuvxqANSdwzDiP7CdF50pCAHtaR2YUcHoKDJ21spPWlv4g7kKR1EXP2D2
XXfWPKYehWE0eO3AZWDYRNkfhRbpDxXf3mO/tg8qDDM6ApVNFaTsfOCkZeC2xmvqbD1YYWM87Lca
xPI4NFUbdJqheklDaFZpaJFvDynAP62/xhr+/yoJ1gQu+/+bJPgCkXP4kS2/ozn/ftLfmmBH+xcp
k5qOiFdYQid+6O/4I8f9FyxMm1MPsYMmMZgkI/03mNP9lwbfk4A31RDiKhb+WxFM/JHpwndzLc3U
sD9Y4v9FEWzo/7se2KTzowndsYCGukLTZZzab7lthjDillCE6My5K5Xo46xBTQvrSjlVdXhP3CWn
ihXRkG1+KmqyYVenjI/q/Jwo+TklAe9U9qhTkD+GgWpvYzi3gsHUY+AXU0uNj0RCr6+pOuczzqYs
fUXxaPkTQ0dPFT3wT5CSE6XQ09RMfzF7SrRhRYL9b1rq0zVr9X+UQ/FUJWXf/a//iZn5//w/+aY4
JaOx1k1N/TOfbsbpge/BESckDhoU/T6Yk6w4hhv9LtwSKmihFpsDC5/Upk+6ypUqx8QiQfc6W/Mj
9J/3MiRcl9ncAZYjgeZZmlzS1t3FgrmCawxnPA9vorc7xmLVa6mo3+Hfmk9ykRcxJ1eXHkTowqoT
WCL1iSFXEeR2jWukTEu/ECMVRcib00UBlrEAWDsma9FwDppRpIY61Zouo7yfmN8yo268NiNZns/7
yVFi7Yx1SgN0TQRAsewlYVouuIyqZ8Q59mlVnm83u1y9dpD5StCVAGBcnYnaRtCTixju4j6ENbuX
UOMr8njrSBth+ExaphaEVo+qWBNFCgjU+FIda1v/awT2s1/MCAnAhm2OluajUhOXHCIgiPHAdwZV
joG2wJtbk2cA+Mt9SFC5lqg+gWcbQ8PE3crXH5oJlaqvnvNszs7rFklPqt2L2Oh1dVWEZ1MgZ6Jp
g1hx2+TiAr/t3wt5m1LbHngM+1gXZXxIjO5p3h7Qsft10YStF1IYKZ40PSqQyiQXLFR7NB6M0n2J
MEECHhogjDf5+DdXHK2ydu4+w9Iegx6OMeUYUsCjMqfY0hzrCFQZ7BsCtyWMuuNw8CaFmaKToEEw
jdXdhX3zTc9wsqkIudC+Eh6zGNozVkK80Cop3nk03LkCT40ej7UvF7VAOw75MLmMigXTtuqoB9bD
u7xJLqJo5k7yQ9GZG88rg2CUr8OgnOWidn5pwDS8HFbMLjK/QlaFCT7dCYudqlFnm2vzap3jGpGk
Sco91QCLOsd6QTs++GNjULFp73LUbKTr6F8d8QXPKvQHUj4pWoHdVVT+DdIfW1RCyntFExfXpUhP
PUZq/IjQPYj3swivoet7kcDvyF6TfTU6TMc7990VaRGEZaqeO5TFPUa8E6bx+FIukQiA2H0CL2rs
cyvHd/U0FFqCqi67zweSbhomkPHcOEd906lzbBzttFTIYJ0n6MBYCCniKa6XUUE+KH1+l6tbAJDS
GBQeUUGW4dfBHCB0h86ySzBcH0jkas9kfYI9ULkIa42OKHyunqHZIeR0qcYww5h9UX3m+faJn4t8
bLJ3d601zH6Mu+DYLxYlJ8s8g/Lb8GGobtWqWc56QzUsRRTnzvtQdJesqRKU+v17m/TfxJor53k4
zhS0CZMl8n2wx8swIWaMk+Y1YnhKyL1Xj9RnkXO/Ndt0qq7VFX88DkIsKd6mlraIlMMnW38xptgI
Nra93VhwTKK43cdbWlbEV8Re7B50iPLb/1e+U70tgjnL19MY/ahIFDs32yJ3XzhxLKcMsCkA4qrb
yxMlF0w4ZAXutwaJ+TojR7UxwxcqhUmTQDO/KD8hySGKNaZ63FdIaDOnbvf9PFt7SyPtxKjzR6WD
TlnhVDq50duGCTrPWXkRPYbHKGNOT2cvCxWshuNfaUU9k8l14OjpXadNcaDk7gejS9RkmhaoUf4O
4g20ENJxFDYNCGCGfYvF8BHOJsaGVHzrmYTRPzTGc9woxI832acpquHpGG+lzkRkoS/RUw+oBiLu
Cyf8a7Ffzaj8GvacfOvIk7s5pbhznrTdQQByBfArfBK71/MG78APa0+0OTt24VZ8KGLlU+qjnzIG
Zn9g5jB2eegNMQJRpFy6LjqK0vp7mCjtkfPEi228d1obbRUXTPYVvHl2iJcRvwsp8tZlpUS058P4
dUl0eK+j0VYwaVKqO6bYPEGBqra3NoP1QCONUqLGxBFBO9Zlb+bHmazMOiY1pdXBGvxcMeBouyuJ
JYt+bOy2P5kDu1dpvOSzOXvl5oyIjS/mwU3TMeiS+i+xxA+mo2he1KXCa+fm5GqldS/wsS/F0Oy7
fqi9zKHEUPMMY+ntB81QYt9I8t4LM1Ib9JaYlIoimKFrNVMG2yZnVGdOvLjf5xTDiJKFz9DGSGeL
1NBzrfGxtqOLoWanRs/cIBW5L7XHBEGVx04vj5ufvK+XY4qeDk1h+JjD8/CqpPmsa/ifqTfh41lc
CucMX+Kxxf0c96BFcHYqhE4x8k0po+TjesoU0s8i6JB4an2HLv6ujAftWIXrPTMpuGZNRnWtYSaP
Vc9AhYii1uV8tCI07hPKwS5e2NyF7+cOJmoc0nmqRXmzk4omRakozwJYEigA8VAV+llHXuAouaeI
H4z8+VuTStDpOH0EjydVGabomCxHG+bVQJ/ezy2929su5y3Q/vupKb8kKiOz6WXmYN6JCkdp7IRP
k9CbV1Hn9yZgkT7P3X3rgNFtDSXYTmWB0VePsy6Kt3Lg7bLPAjgGGQETtRcqqv7Ytk9rtTRehdh8
HVUCn6L7tU7p22kFx/nwrCK1Oyh04S/D+NXqrfckN1YuKBkcgGRLtDczxVN7Ld/XeL2riIoAdRm/
2kJL8IAYMJTEEDRgVUzVpbULTeOuYcT2Oa8erfgl7PvpcYqcL03ZUTVZt1Yl1uiKCaNrf+Ru3e/N
Umn9oTNM8pYcklAc+yPV3YggkEnbxYXQnsg/1J+KeDqYVfgRJ4WDaXL61Exp6hmj+StHoVItSXeX
ObC+XUZkjGkG/CiUQHINu3pnl+KU1kXkdb+UrDdBwqDj78ND71jaKRoMvywL+gKJWX0jg6MFGgGQ
PIHaepwrrdtZWdgcohxPV6EwBB5Ckn2iqL+zXfhS9SdTL/SjqIs7bSYvT+eLSdLG3WNYcCbtqM3u
tO9U2EsLtmik2e9OVcCQHky/Hza8XMd+ajE7F7V9AQBypp3+kyYccKy1/DAt6AE1aDphVpTQNLBj
SldSG3Mw22XG4jMxFN+A3pJMTTWJFhO0fB1efJs1836olrsaFSa8PMylTP52gEA4y9RtcU+gdNMP
H1VbfHdch2IRY/e0+8mP/loZ43NmgVunJPRkQsnN6ToH0NzV/eiaBa7vt06O86L0iDXFmxeKPNj1
v9M5AQiZxSDPjKBpQvLJEfOvCC4BbyDQV7V9ht9vl83uYxSWx2o1/HGYqY6FTri36STvHaP8a8b/
3UTieZ0dgR1Rv1ec6d4RWRtUfevs+9ilaT18nXOHsVRGmDAtMTv9Jig47eFknUYF4iEf2csEFYCo
6J60ii4q2FfLy51h2qk10cGhciqHsKG8rCcMHOCJ2PlABFdbfe4XiFJDSj2DFmjjtoex1LeGUvOm
6/P7PNsfZR0C0MEzh6Pvey8UO7DXoj2683td2mBaiKkxFqLr6F3QgIj3m9LQbk/ok3AIGmVNP6fw
jA6sokGkKEmZIHoY6EMw6BH1LHrqT9qsAljpHyAlHSN+5aB0mOxnCCuiBkIhPd29ZXUXY83fm6Z+
sA3TDyOdCpUWgekYkzsTNhIoBb28aMSpx67zVzV8mzr9jevNwXALFETW8KvWRyzyM/srFRAUAWt7
Ysz5C0gPUbZFeTGmYtopwr13q+iiZM8rw+yXjuFYZbTCK5P1RdOTFwj/oDxULCyx9WMtv9Swnbwk
ZBg06oL9cLqjDv8SQ99QcvWNyjoFK6c8qXoOuLxOPzeqtasE6dAictZTmY4ob4FfxD3miUFdQSXS
TaEvdBq19cJ1v34OswcNc3+UpXeiNr5PWvbSCpLpCyh9h9pK7kNw98BExJPem5M/TfB8tAboYsz4
ibDQZEea6Axh6LgKF8e2rTBxajKgQvVAzIoFViLUUloz1BLpUp70jPbRkjcankkAsoYKoCGJRl9s
EnU9Svmq/4u781iOHGmz7KuM9R6/AQ7hjjHrTUiGYARVkkxuYEwKaA2Hevo5YLUo+7s3PcteFC2Z
WcwkIwDHJ+4916SQDFXyq87Ke9sd2C5Zd0RxNwAYzF8uaJWF23sB/gAQo3RPRiU+Z7yMQbh0VW6v
jwAImDjF0V62vs14fos8ZSa+j9lqFbWvsgyvJFyLoGQRlFPEwNJ/aEYEp2bJWdjBzd/6mf+GKUTc
osSa5wFYTOkzQ86uxVg/izwM2bUYbI5Dl5OcVCSemF/auGH7QQBnEfh7vUxMKzyFvumMdHbGQxSg
/RjrSe0Nv8l3s8yqddM4T2m9vKSchR5knjaoJhRnzOCLliieNNdro/CupWEjIWNiv9Ftc1EaoN+o
2e2yT3gPkQ1vbUtcC+hRbHBJo4VmkXkAGhr1EYTDvUwqKGwZp4STiWybph+YUYmciNEhOQZXDnsa
CquJvQwA7YJ612zWsTtjTs6Km9AO0d3A18scD7MchiQjdPoLhyOAKvSYltqouLtkBTQYY1rMXt96
in8PMZuyUFjPfsMMZGqPOho+KvBLB5L9fBLY9/7gBqsUfMm2S+LyFAxLUWI5eJmH7EO30dnP/Y8y
IK5C0yISth1uSkx5wwCejNREXib/Kiz7xDjuYMG3yNrpyTCoOYh62cTtwQaxRuiTh80ZaZcbuGCn
vOnOwLHIBMDdWi17usi1awzb3t4b2ZArzvdJi3hTBSx+Gh07qyZQERD5+GCLGNKE2cMi9pnhM7Qa
1yqlhJc5MH7bTeNtOqf7rgMxStJjzUCjuTe88FdhA9dIEJm3afpQFdWX7ekvQS/iwDPdmjtHTm89
YUOrNpHc9MNbptVjjI+pN9KLSMizYIOAOY5g2rXhvUkqeHOweYSNWEMIeHlF5H/TOjQOmSzYsteP
/MWUTQkHWKvSV7bHW1SL0MNH2Pemosjr8Kvvum70TmUHXGIoDiDuj9ZksC/ygOs5nFVmeMb6K7dF
AMOvFeFF08uhhKs0HAm0QREpEGTjQkSx0TNiZFs7nO5kePCUzaaEq2SAoEqF7fpVv8Lfn2wA08ZM
/KsnMyySnZcLoIoJmqNIUwMG82X5Lz9kfgx/ZAR9GhVVuuvc30wQuVxHZLhTVa00Bcmk50NkRq/g
M3m+GuUpU4QHKJ6xVQaraSxTKgZuB8oCNERZrDf4KLj9lxcyrcSLOveoxDemBDVjZ3TgzKDXZlqx
4GnZHTN6JD5LQOWA+xIAgFgNJdGmg1nzV/jfGawMBJ7oE74MZgE1icUroiCCTeS4d67pl6i5OrXy
XHYGIjcP1PbPSSmJRA1++TY04dFXT6ySoVg1AVvEMrg3WC5DFoPDSVsEUzW71rP6DAyC2OYHHxeK
TqwjIlTKjaHw1maiQqrQNkABjmcDjp+/6m5MwX6mZfDIw/GDFXqwAXMsV46sNf2/oJfnORGO43jD
QB602WBys5VqHbRBsF7SXpi71XTkFSi1sfZcGCd2vHOIIEFcGYX7oPW3lZ0jTPAq0CD8wACOH4Ll
jgz7Nt/6VXKKAoKFpiBifCJ4ILGuCp1nIsjhwfv1uRqMj2FoecZ2b3GE5LAC5tn1t43rrNPpljOk
J+DIhf62MuMcXdG1gsY55sCPgt7nfxtuhA4uzQgv2hgQGCr7LYUH3O/mdBq+KS0io35wE724ykHw
EWCA+Iy9Tp0qf9MaCN78UzPMu8nmBaTK/zVaxbElypdtRMNEhvsq8XjvmtDONh2H6Bxw0mHaXoG6
x4qAMHAzBN/UVf0FMcIDka3hTZYG6TGHKFob2Deb9qb1y7NYIIlZ2Y83vjX/suvxMWjjKyYhBPte
9FU5zt4Dkw/3x31ws/rZiZz7pF3brn4uXefamvDIEHSO1BRyxN0u08fO5m7BZc1ySjzkzSYN2DwV
eeBvglCe/JGudV7nBTAEkQW/A7obQ8eMqsaTWxi45rsvqxnoWsyCkzY/6FKzxO2u5nKv2eVX3RQv
paSXmEc6rr77wFYJ78WCREBXftfpttr2fvfUFALZxaPhEcHrlMZ32023KlQAswztrLl6xg3LMZ68
zfiRzhU6TRisvcXStTHeR6BIK9nC2BK5/YeCbT0sVB3dhq+1Fx8mHUuaaI1coI/vWr1wB79Fn14k
NpNVZYXvke3fBXSccVldCZL5Bq30WC4/s4Fv1yuJdkLAoBR8HAunJ3hqjyM6caBAZmRiFupW+Ctr
jIZd73SfljMeMl7FS2XejmEsDnZSHVLK1DWys2DXFL61IwkuXNMHs2ciNmVsGJwx36cDgSgRraa5
37RTzAgxUTNkxpNdsy50rWkr4q5nqt8Zh9DwH2N6Bbs2eUonz0YA55AgEpamrEAb0p7WXj7pA8x5
taraaheaqXkNC3Q9Mmf/5ZQbt4PbpqBWjgI0UUbJrNKQuzQnuzZAR7bLZsBIk0kwRJXWe5Cwx1Ii
VYtFyjTdbE8BQnlWf7yh6Tx8YPmdUXmk+OhcBHIDvbmX49gv44Tq1aSnI4G+fk6Rp0IwJ/Ze7MzY
eVYuFY2B4gjIU3apUx9AszH/yarR2E5cRqu4J5TPopXYqR7Walw7OxQ5L23SqI3RPtRBZm+8PMoe
R/PIQYQQl7yKn+nTTV2Wb2WX//IbUF3RVH461Lpr4z7zolurSnilC/SQUdePZxU1n10U+msndqx9
OSFTI3VC3gYU+dRa8/uYs44NEtbrzsyFUKvpLp+d+eQP4cbIRXJbVYu6C0GhmHiGcIJCaLpC+qTF
0DCSwV7KPWhKmAF2OIAOtKab5ibLx+7CrpZZmmWvIg0AUaGLMAfnVgDh3VvZt01W3cbvCmedTQwq
O0pLfm44VS2CaV2NCfU042Z/dsR6KJ+EqYPNDPccHgwr5bxP7ibDD+hAxqchIvKntGKXPRGrevYf
YD4g6tYFX1cNwyYsiKOcvZ6srATMc67cR58N7SkOiaVJkmOFJuNElczxNWln38rmT5yPnxVjmaOE
Ni2r7C4rrASOfl/tyBp099Lzhm2QyD+NC39fquC5UPZFhvrPyOznVJfztGYv1u7GAeJdS6pyIHrN
cW8nJJm2yW1NjeSJkVOwbN+TlK11L2DK0DjO51blX8nkZtvAZiolFB2BQ07S2qiy+9awnNslisRh
fL1LEwtsIFdvN2bVw9Bwc4+efSCIaLiQuP4cFEZ8VNX43kGVRXekqHvDqiK7zAWHiYzANkzzGg3T
YRqXYSVaOzSodifarSkiJMINVZyd9O5qmuwrOQgFUq7E566V442GarzKI+TVuNfXSeJMD1N5hWJD
ZLhZ6fu4MDFWCpbbXb1xzUNUOO6haL7JjR5wyQWfQ51U+6ScWWb4Bjs74yzNPgYl+WqzE4GmRYkv
jXq+hbH2axB2efWrS4HIHj4GdXiOdYJ1Qh6m/XYoWTWpqK2OY99wh15rlXXHIAO2y+L0zGi23dkK
EBkcvU+pp4dwSh6qKbrtZu/V5OmROvo1NUYX0gXvqKQH9bsRmX38VXe5c1+xHaddDo6B+u5nFpRo
K1duFdcUwDWeIFKT8BPC6UDcR7iqhjwc3jE6QrobA1YzOvVY9Eawc2f1FPjkFoiyHO7bIf6K08W8
hsLMB9mHdAPTRBwx8OKWtPz2vUhttV+2hZt4GF3gZf5rvGC7u6K7BmPVAifh8WdP4WuI7AUQk3M/
D1PBkiUiec8VJH/G8UvFlmAXTi/hnJ66kCHqXMnf2rIfWrDBCCgMarsp2A7aJasNrQp6e4YRWOHI
vbpPbHOgB0I5SoDnDUCo6dAPZ9kxx8zchLACNTiwmdujTNNo24gpWksrWlLxblw3VFtFoNc6Lmcc
FjJQGysnSS+FWwmyAT3bcBnQiuSqvrhHwyH2JwnqhkuQnlNIea5uU9YSDy3EUl8yAveWbhK60wbe
rwPTTYLGi9ovx+D7RLW4K/sk2Himc9vAckSCMn/kbYkmHBmWHZSnwq9fncGGTxwsgl2gtkbqciai
PXS0d+cOU8lyyZmhpyUeizzLWCcpVXkEZ1DZQIbhYcuGVAQz+A5KK99KdnZwoSbmdeklmPMPmqto
DwxqJz3/fayEzXYGfahT6k0SxslBNl/o7EABxWjNTQEy1gaQc3GDuya3nbNZFw9puujzJpvbM+mv
ytdv4ZiAwSFfBPDAS53372U0ROeUbfcGVrbL1ZRiDZBnrFDw+wvUeUYHmoTZ0jWlbd7WbYBC1TOx
S0CqsLuJbCLM0z3yId688Um6b2k0X+KcvAbWb/pouQ7xFNFKpCCRkTAJ1OuuB+CDtbTdtjtjRMza
zfDUs6p81Eb8XOnhxneQDzNYzDY9TJQkZzyT6GVuP5MtQNK5Q9At63pvhAr0u2RU/RL1Dl/d6m1j
9qD5kFBfcrMaTl3nbJIGW0M0eDzph3obpOU5t4Z2M8dle4jq2oLFODwMaegd0qcuS+ctAV3oBez8
BGZ03HVmBCnVMsT9lPgkVPq/0gxwHcHiYlP/4BKnci+EyebGjD8oGwhLUehqBQzitMZuHjNuXsUW
FQi6eFo4CTzHGCjukbathxmeOWsxgCnA80OH7KCiMx66rJO8LjK8k2kGW763GDYmLo3pPUZd7zrH
FQCDWT64OU8DP54vDg0hh7Ze946URwfwSTFQqCMcRBcsRPiSdtdGfwfU5vezKPxLi6SrsIOOb7sk
QsFEzSQ0l9t9KcdHu5/qmy5gLDeEdnvVpvUnn6ZF4GhcWw2djIr/bFg8nvusi27rKsWVB/HKGepn
MNNrK8wEkG/rWmTpvhHyjIeH8bb/lUbvgyTnwuRuqrD1wQ4zsTU4N+FADagt3DCTKBZ8LDpuleRy
b0XuNnKIZu3KRG0c+GcnBYlTvyRAFFEcUSIDacwa+7fvlsWn7eVQN7d6aspbeJDJarD1Xs5WvYcB
AjysyU5zbm0qY4zIQpY0RQGlNyxQXinFDRCschQ0a2M2vU1fKibSsbHKhuGBaGOUESOJey5kq6lF
JxHb4R85keWAORrfTjLfYilmDD+R4Aqu5+xiE9slY37WGpA0ska6R57VmwngYVbp/mTBgNPaTc96
fMXj0h5MaqN1Z8Tb0YvMc5qXxOXkzPWqUoebylHdaeiNiJZU8k5NxhsjY+c45PO9N6Tgp4f5D9WG
sWqa90zD6eyGZStUeMfQxFRC3z1sxOjsUyfh4TdZ+b291DfkBaAwbrB/DYm8eIzLg4kHXtLb2XUM
iKYzMIrVzlak3g27tY+kgTknG3BRSYCiPab9sIIZDKwSR9k6h8FhE8w/3+6qInuI2/kOXn9/1QZD
Ckfydib1/Id15S0xc8nXLM0DPR4PM+RtET8FBQ6+mSk6mxVZVK4r/yQtIgCt0oNHWOTFdTTPPuBG
tIzWNoGUYDIquuWpAWht7q6e1/D2WdzSaX3bgM1yBGdFi0SSIYELhVqXdyJidCJj3IEZuT03fVDd
sHVnaSyYahdjAK2KO9ewCghzxdWFnbFpQaQmXXLORit9lOZxjsfs/PPBAH12dhd6MFPjTVRxLbRo
OChiSRF102zj+EwIiIvRaAhp5uMcq51uVXmaZYCnCwiYrLy3uJTsbqPZvvPNmlOTvSKqATYRbW2e
utF9DUmH8rNoiQMOr4Wb5C95xnvdsXwvUPkj1XTRkSybzsVaJ3pP/CKa2J6uDSvCo68ouCZfpZzM
iBIZmhRL8sOKVIUnW09y21agDZnUkXMAKYKhl3LFvnaRaw99SfbQgJ8h6xEFypQkUUFi8YgVzi3H
q0f2xT5tjd3s28O2pgykiPsai5m9JXPMQZMphC+Q6VAVIg/1XPgP1hxso4kCpWFC5FjDCV3KvPeL
fB+KPrkAWHoAqM3Ueu4NymSfwV3nMPzyOtQ9Yz/s4mVzSEhvW6XTVnvi4LdBffn5QKbONgY81Lt2
fHDg6jP0j8x9NXLMMpNz0IUlzQs5PStv6ou9GTDFqZF5EiIeXLTZ2ncjEPdzRMppajNytfuI/jTo
hpWS82F2bf9MOPx6LoqG6JV6KZaPpUftNHZsQKbwRhUFxEn0BFM4n7okew5r1z2LKA73bNqzVWRm
78p1agjZFRG+KiS1cvLFRgzJS8lic8pSc1v34jyOHExlVR+M54R8i1Vl5EtUSb0Y3ni4CxslZzX3
0T6zRjZvVXAXjlTe4QAq0vJh7tpZp8jLsM+hTuUjRIYPtfK1cJ4rm7K2MoghARg4oSc+J506ao/3
hwhZko5IxnFieRfSIzRCkfaBUxBwTmbcuGP1bafxJ1FiClSP124r2ThbjB74s3KHW2Auqz2MFKZh
7p8s9xHa5AlTTORnpkH8S4MUpQjlQUGTL+KY6VLn3+p8Dh8TFo8Jvk7KYk7G7FeNA/KC+EvArhNu
eGUTQkdXqAO9P08ZDn7WsNtmDos1DxKGheW0K6UY122e3FSCN72lWyDpiIVa3PAlOlQ7MXq7bg7v
NAsyxneEO2AtQh5IKuOKp9ilGbAWRbo9hbPYQfuDv26SVtuAfl9V3RKqa20yW4k9aQ/ZTuiR79Rh
+pZPB9aALKspDww2u9i2cOsE886PY+fGLDSOx6n47akn22I1ZPbpucxc9jUF0w3m6j7OQ7vI3/JM
0G0zA/K76YGWP8DKwjbG8hE4NIFYHL7Ng1QmvVJ7YNqypHYMvGbCPQ6lzyiedQQ9sqa+NacrUTz+
KsnuS8yYpJxGRJJxt/oOQEJ7QJU9TjS9Hno/NQIYtBScQBNqX9b99lJlkBFK/aBj41q7A1J3l3N3
zhmbmcrblk4VPfXeIvGHL+2MBNHYdoAKs+wxL7stpdvsn3K9ZIYy8h6rJN4DTP/0J3r7DBZrP4BV
L6CCIFabIE9az6mVZDsa+IkYcD78/MpZAo47dPWoHM2+XY0BC1NrbDc/1LefDz9qDKQJWOBIvGAJ
HaExauwEprhApXSk42DhE5cUrBH9FOqwoiMXgWk0eyH+6OfPfz60ADJ3naGwiPisfBPe0aM/Fow+
LbDiy2c/vxUyjq77xW+1SNuwrP+KMllCs5pZUnFmMIhPux1V53Yu/Q2Hcnv8IZ+hKUQAkrjImweb
jm8iWpEJt/7rw3PW8UOrRX1WGMmTbHS3w8Y8//VbBNoP6x816v9WCbQki+tvctvNe/f+fxA9x910
ec+//vVfCCwpvj66+EN3fxdB//Vl/6aBltY/QCujNJbAkW2hLOS5/6aClvY/pCDPw7SlcizpexCY
/52LLCAmu5YtPduhX7QdYMX/zkU2/4EI2nOVTS1iCeX/j7jISqLCrv7SDR8+//VfXAdFmO0LUziK
pSAgZjTf1d9k0K6YPN/DPHbD+vUmYtzNoVWfOYsJHYLQsXa77rUzvnGOPigTwQf5qB34W8bWacLx
zbqdVFKjVeteFS9V6VzNTj2pXqVHBpzBqa+/R52de+W0TEU8FK8EopnxATUi7s6EzQfDKygcZD6h
/VmQ3KWzJyqKiDWPiX0x/wIVnKwmi5SsyLinaIjXlS3f2zH9JX1xn6HdRzc13DoGN6y8I+8ZLALd
a8geGyZiaPFNNnl+HrinbOs9sRi7TkAVzfFXoOZkLWLnnkF/n/lPpFMR0IyGb46+o8a74Kb5owf/
2jKiHJrgPHbFkd3pJSURajEyUnZqvB9V37zOUfUETuoB4NTvNoP7T1wqZh29IUf42bGjOy3T777h
m/fc6pVN73cZdjYPW15m6Yl7r3JPjWudBac5IlS+Z3KKX/GbVETP27nYB0G7TYbi0vnN1sQ4xfP8
QpzFK6rgfWgNYo3kwWRm+GnXWMcbdYhNXragJcPd5kuSgByHntFj2DG5lxl2Z2+6FcyOVp7Hu+qk
uJ7ZFpG+szZrvoesr9hDJtkN+NZNKBhFR57aVqY6kAT3FsjuI2gW+U+P5yZjnEJSzSkucncdBaJF
47BcKQZSSG9+s7yZPMCmIpEuM1G1hAePVcC6X4Y+kkThyhY3y1+cMC5c/bzbQWt8OtVLOPE6VBmJ
UfWoXhItJnaoSOkJXbpvw/ro1mMP32wdewM+3qpwD+5QbwaGf63TMnznYa4ZnQDsJ/YVXu7Grjze
+DkkNAEVViA1Psey+G6RJ2+zBKVNHF5iuajQqhDZU0sbIBfocClfmk71lMPhR0DkLLNl/ymRTYG2
4TbEFY3tcS0xUDOoQwwRkV2NG05RFEkW0r31IZoPK42NBzKjedb5yG00wFw72tS+F6zxEzLHJoZK
yhhxzHFQwMntlu91cOWhD+Qh6oslGMAn8A8FrRkxK65xgc/mN25uc2NN9n3ec880pv9Uj+ELmGIs
eby/QI5z073vGR+shRXe110R75jb0iUQBpPUBT8m+wiqvfUUVONBZB8jjmvQAf3GK8SD39GthQ/m
QJii6UtS2vJhrWpm+pn/FZCaF+cPTIu2VjHtM8f89gKPJ7ZYbrw6PWTRCBTbdS/jlH6Pfmoj6eRV
YcXywqYvytBxOCl3gvliITHmGh1XvWWwn27OMD65M0h0oyPlvQoLosXmIXy1SsypHSIYLlN23k3b
vA4JhHaY/iGIWUSkyJS46Yj/QqOSnwPMwqvYJpYCyT+7k5vQmgli/JPy3E1VvhYYgLH5p98Igr6d
Bv/HsHPm+Cmex52VEu0WRdVaSW6apofiG8FVgPWJ4R4EbZQHp47+ZJtF/Dkb8D+2JVt22z6Tujp4
LRqiZDRvoXTkk2iwiikc+vwJK5llCY7liHLc4zwllTVeh9GAJ2tAnSJRsaT8u56scflR8UXtdFac
nkwVoSZXd3BneWNbZe3qfIlXT/M/0C2cddLVh7ziYCkAhUP0hsjduqh4sc8JkwARE4FUk1kPWsGy
ScJa32BJrNbsG+ibGsQOvljuWY1nf4qJtkk4LGmZ3kXpf4sRqIXRZgRO1uMmQNVSplWwJ0bwpNj3
7bvQvmMcd2wiW2ztmh/Ij57bluMolaVYT4N9jgekTQW7gw2sGxb7JPox/C94GKS3Ni/Eys3VbRic
TCIn6RTtR8PpMNQYjExnSPBWWm4ALn3b2B6QdMMc6SP3Mhi8g71D/VeEqAH6opCE3ihIne5NqawI
D9iqvsUISH6YTpCP5Lrd+LLkeAPKT/aLJn3ELPZDQMTNyFS+twgK7lNQPYPj31m22Dn21ch5K4yg
OOOW/kiFRExjpXTfyacuskck59U6dV+HDnnEjAl8V1aNv6+n6k/FrGtVtO5Tz8N3jemIWy9Dcm+w
6LMdLpflLKFNu8dImWxCv3uQWfRoNvpz1OOvxltWgV3HYeEt07nPn6t89G+6FOVhgvSm8/aDA88k
Z0u5qmR5jdnpq3zguKXUPdQ2hfbPAwtVOBQJg2+0NFqgCm1dIHUhJjlx4z92X13HqXuX5BpETr5P
Zv27rLkMLCv7NA3uxdzu/HUo8j0tFxP93oFtybAWHCcNjwkgNfHr08jEljCsfc1pPwX6YBDAwg7J
u8yDvB0GRj2JyQkcwCCuo2Cr6ZopjnhOzeYXlqhnNZNXGWXT/Wzni4C4/h1rJkJVyMPIsFKO8hFu
gvQW+w6qXR5O2cVofX6ugtmZTPJ3c0hfmso8WqxDY4ZPilyryjS/XDAOaxWMb4wZCWFwIEJ54bvj
OBDMq7M7/I46ovyaxoXpbTGVoUkkb9ZbnPCpd/CXADbZdcXOapFM5bG5aeCyGFnIIRWSyKorDh/U
cU/0BBwVKiSIVov7nnFrjQN7Ny8HpMeYDTU8T2ITMzZAdaQlaNTCZF7UD/F60Mhok4hh7cTiILMu
NjD8PDM7OA/YfX8eh9w8Njl4DRwZHo4JW8XRsPZ9zIEIROppnrrXEZ3ScSRdaVlyr5Be3IMe2cSW
Ge18zZMysm9d7OrUb5QNhls9Gkg2UD7e2q2FYqvMUDDUZoHhYBuWBrZLShcGwLeybY2VFNZlms3X
nyvHtyEnkdiKqHs6RoXB7uGHvMAjbucUXopiCoNGY7TXoQ9e4iS/yRwoseGF1I+UC4lwNHeUHcby
4E7gdNp0ieT9N9lywE1CPj0xDy2+EAjXAJ49cExm8N5pl1lLH20jzdhQEk0nn/OSUik1KLM8Eqf9
ALrukqdV9QlmJfYwblXcCM/rTp0Y/+1DPZUdUpEe4fLUFJRMW2/s/aNttXvVVWSOuup3VHs8JdgH
tG3+UxwPx6bxyYIssxcav01ktMvf9uBG8h00CT6NqhL5ajHaHcOWD399buLtYRrI6h0BfHCMyuzK
3nHE924+KoWLqJpwEVlF3rLU33UqZJ6kLSgbTqOPrjZp15Zp3s+nPx/08gfBbgpbffScRdUJP9iQ
7dGrF6fSBCZexyI6pbm6Oh5u57QFNuwr/HpNYpHWabcnXzQK7tzOU4O4mSUz4JbdXR5ZePWB+URp
EDH+rhOLVZL29zmxJK2zgIt/JosFr+MRIyOCTT/b1T9/UKdccl3cGFTeOLxmkq2PE/HBdb+8n2HI
nRTMhxjhIxSp9BQVlyntTLAgJL16kxWepdedK9RihHaznmzyNjwHGJeMUqDEjWwP0jJh58wStpHn
jDee0WE+KR4D94vdTPDYzjYFmN9/lGXTnyO2suf5Pos8Iq6XqVqGyY5/5ZcXvVUq9LDzuZjS++yQ
MTLb1g0XjGrNESZwYFjrn1+mUlDieNn3z2dxleGk0XiQrTl5THIPlL/VjMefX2U4AQpcGwuw7pSU
sV4ys38XLFU3NRfretbeq2R4RTK9ZR+HKLWPCBXhDPzn52IMxdYrok/SicTRjEdJ4MfPL53UWZM8
TO0Y8O8YTSWOlhF4OdQQBh5DG28oc1BnjArzQS7ONRORU5MwiQjdYv3zGYHMtFN+CHN3RLvBjjEz
Tj8f2uV//uvToXq24yDYeWUntzQqhAvmHWstv7O2YsCZg6CuP+Wsu9eoF8ZNWsR46QLAJrZwndXU
sAebTfdkKd891Xnh/fWrwGnkxukMGz0uv/fzv+g6OBbtfLQ8YtV+fsdevoioMW7ehlBU3Zq3lu1i
9kj6r4pvtgKu9jttAqj9ruldoGFgLfJZa7BP9G4nwzgnTEPk7AyPBFUbly53wWWj+IRAlp1qqaGl
tYW/IWg43P986s7RheCPaisHajMiSsVTFifWuZ1RnAwk06xZWlS7zFchKGV7eKvmENW6TNH9i3Td
pOPvXMv8udK+u80KCoS0cCnPETDamlc7kt7T3+YL/42d11q68X/q1rF3KqzRXCx4oRez79+69cw3
xOyUeJ+6vC32Au8tvSqEYLWxC/WkG6oaEkk2MZRpGIM8vf5//n0HpAeCThOZzD9NC/zJEeSFklfa
yvGXO9eXRlJM0uzZcfpJsS8W9h8KTiC781+RWh/j/w2/yv/mZ2f08l9/dDzji4vZN/3FnP73H53i
33DiuSAqdaJPXBrGVvtPYzYxgHam9ewg1YnQc/+vHlkpZeOl/w+H+H8ZWW2+svfhvfn6+7zqr6/5
93mV+w/TwRJveXjGbd/0/javchllSZ57nm85/AGTpP807XNJMstC2M1ACzX6f4yrbPUPx4E5ZvL3
CUWWl/0/Me2zPP6nq8A3Xc8iUMnkDGGu5v3TVZAm4CGJPaxv+rREn8UwdbZ63KWeOqJhDY4xicFb
rgeCYFfoMqqj0XvbIcY4Z/UDKqpaAhmhKWHHDj0sQSI+JYzsS1zrmymV9YlVc7bCzw9oqGq78NQX
0dZUJYHOKeu2oRTdqc2bNZT5s25LJJghtmBWh53beevW8zRBTiGlPVKGjVVH76bvqX0rObDcKT8s
i/TYc9wTZNoiQp+LtCaEaFR+0VXOe2BwFBH8iOsUYUFftK9oni5ok+PcoqzU2RtjLrUJHL1Hgt6R
femBWozkM8jDcJtGwUVh4N2WfZEiaQE7GjTU+3OAbrBw9wGt+CPpiiczpBkyNBGhsPnnE7ukfTE7
+0rGrDAtN9hOiod0Ph4UrpIbaXb1jqyuOxGGbx4gsUcVo0lK1TkgteOYzxP58dOThg2IwwjhcRc1
VOqKJEAnkWAU66VcD83fs8m6p6DynIX7OAyi2i68uEfErb/jir70Fq9MBSIdWEnjWF/YoYYlS/hi
ZQKjxeQDmKd1Y/EB6qWN3xAuxSGS9iQlDqjMWUlN+IK2SNzAjlW7PGf56cFh8czvdKBQtSvmC03S
Pf60E57Fe78zRfecC6yI88hh6c7hKfI8RpnhJxmp7GgCcqEs4qiaXty7qW7Xvp9GQE0irIN9udpd
o1TA+EGuZ4bp90RYViaPWAhtxo9lfrvEKCGgeAoCxMKyBTDVNtOJBytbmqT+tErXXbk1AaapB+WN
HetdxD/k2SiaY9nddiXPFC3EfYGNY7LlOej1LaBPnNjQLXu65HUcmGoNcGA9DkscXVpgxgjbQ6pA
86j8DCvo7Jp/miq/q2q6AuD80FVAdiUAp1DrhG8MoA5TRZFkkHfKyMZGRzKlb7XLoQ4Y9VGnyIVU
kT2nzIWWbUw3MrGLIrytZrPJpXGjTQYHMayvKriGur6ONgpHSbWLbOaJ75iBgkuUbqv1qsKeu8vh
KK8QyCH1N0O9noBRh4spddE3awY+fQewmn0IjlrU1eUwIF6t5Y2mo8YZAnajp4cMc6Yb1mgXe7vA
aSMRN/NMIO0zCZ9YK+HJ6QAeRmb+nSimWNEJxl69ZV91/X/cndmSnEiXrV/lvABl4DjgmLUds46M
ecpJylTlDabUwDzPPP35QFXKlLr+7tOX3TcICCISxQDue6/1LU9qx8ZHStBWDuMG9Yiiu7+1q5Ts
TBvtRvFoa2PzoIGamsFhAHGDJ3zbm6EPv9Nr99KUgkVv0cFHzYtitqQ+7O6j8RGxITDSgdmgjLkX
BxcH8toG8Tgu+irc4Y2h8u0iMaJbyKgpdjYYbIAJpYhhnLJ0UQ1IdPxcauKqCw/Fa5Wgr7KuZhIw
eDe1K2XbYEt/GS10OGEtA4i29oznsR+IG9K7hzR0tDXEzFXHTHjVjoJksmMN7dpwqmrt2UCgpNbX
mx6Ybjkmw9mcSDITDO9WZTOSrmtmsBTJgN+hBAFwMXJ16pIHVbpyz5QXA8VYo8lnlO20DRXOQL+l
6etuPZdyV5vfeGHwmAcl7KYgg2AVlCgYUgBCnrGjAZptx8D4QhanBhjq2COXj/bdSBVmlhSDWXON
O6eE1OmO/bUb74UZnZrMoG1oBjYcN2+tPP1LFHbhOhXWE6Kix9DHb9IJ6cAe9uyTjW/sFA2dccjw
YHQq9bd+MbSoHvP2VIgp3facgFk2ZO21ojrR/o43oKa+dgjziCjBvD08RQYeQxswEg4wtcNj1OzR
rN87A6lbrpF369xT3Decyj4JWsSHAqUMQ8BqvvALY2hPuoExM0+IeEsReu4n2BUyBL4Ye2Tg8m2J
z1aSoFgag0Oiul0e99auVSg2OsV1dBZXzTXpCgGA6FapWX8XDrVsDEvaqR5L7QTg2dr5nbjTYKSe
si6k8KQh/w+SMj0FCTEGccSf06gU7rN+ujZ0PPYa8iRzGHWwRmSM8FZAd2KMG5RufHYy89kl8ntH
Nco9jV1Z7AHmXPIIs2GUjdGGlDx7TSPV/nEW1Xwqy/mU03ckT85x2WCiMEBCrH6cZYbY8YTWmnRZ
KsATExYkXjBQfqyWoX1QzZPl5jAEbPNDjqRmrbXBfmT0t62kuB9QPBzpFHXLRMmpzeOyls2TJ6mN
VM0imprQwL6nFpVczNvYC6NPXcJezC8ARNsJIYGk1DLKOz8jZH50p0syT6d8oJwHgwIQc7lh12vT
pRwojv6vHjcKkEoM2v71wPES0uus8+a3CNjlWX/jntw/pDJNhyBXl/EjQ8SfrU7X+UMwf2PKwqTW
MoBB/Rw7SvcPU5Ht6EhL0IhE+vpz7ChNgE+uabn08GZOE73L//tvv8wX6t+236OQ+DO/jh1110Cm
IBjDCs4Pl+BvY0cziN20kRk8bF3jOtXeFE5XmadcdpQURsJevZNN8fybNwRTtC6UkygGXR6oug8k
OKX+d8cwe+srRXRixqVnl+qpL6qm/u6PMsk/T47ZaV87IGNItyboSpNJ+h7c1w7NbKmUbZSrfMBB
u8Z6kNSPFSA6sdatun4KRdZxT66LAAxKyUWCpOLKyLcgxDvvixW0WFQIZ/TFqQi65DbWSGpYe70W
ONsuJ0ZzhWhhYEDquiUyfkQuxkpXwVjM92PP3NnUPsROtDDciTEXfrjWsX6+6EoBJWxIPwdskSBs
vaHvDEq8zHwZ6rtEa4xvYhzi+obK3ziQE+On2NnKgZFuxxi0Rq/d1ujUEbZ3wW2bSYFRpG8St675
a9GoI3mlAsHPPkqs0Picdk0THAIjZuyh14nuQOKOQVP2AV2MnRfIB9o+GV67CctlnjsG0IpRFBrS
Fi9+hS3ZUgaWiNIujQ8TmPqH44m5CiwT6tITnPdZN+96f1JKq8Ot7tUMMmp4kSZDQwORRz+Y0bpz
U8hy0nZG966dAqf/aDI2MB8H9CjBl0jm8ovv4lHVp2Gq0fOXdYyqt0KC0VjYQglaMZsXO4hbD5lZ
710ZbaK/JR78Q2ZYpJfCnPM3ZTRzflpIJAzQ+0EcYynkfWYn2DNh7OZzKjx805u69JyPrVMQjZl1
RTPcI5fi8k0aJl5lIUbdOFYV/1WIicT+tWso3LLYyBkVfseY1cILbyNhxWVUF/Z6NAXDLe6sCJOC
NgD3SW++y+5cgMrqu0Wdo8b4OIFaXIG8ZhyJ7zkdkCZWDsSfLvRD7ZRyRR65x+JTv5FFMakCvV/n
NDetW/cO91tIg7tI9aVFbzbRrI2n1wig/YIBxz4K61RsbYEA8loUnfFIEUpEuz6mM8vVt/b9CyLs
wXnKLAyYe7ABSh09riimRHdgt8jtQ1wYEy6ONqZ/a/eghSDARBtbdCH5mb72qYCP9dgha3ggq8AH
yBziho1lf6c7o3/mFxDRnLesW6PQGb0P2EO/JlLEHzTGeaiERbCzqIa9lh11oEETFgUtVezzWnob
V6VUVYqh2Tgab/OkGDOhAmJYFKCVOdEfLC8h3bRZjEdPKJ4wQITa8CGpbATI4CZOqVM6Z/hQ8c71
+pSoSsc+eqVMDxV8oke79AFONtZI29qI9n5rioPu+daTPpY4oQM3tK6UMb/JtB8/twgJrlLr5H3e
9t5934GtgfuT3dOc9Xk/6gCAbVffqxwDT5cYBQnr9MyQYdUgvSBwXhQxlxs7Ke1dPfTGpzSrwz36
AJStIz+VpA3Q37thvo+RPjNeUZm3r0M/3uNgHzcV5uazn3shml3CWh8SrpBoO6PsJRskObut698h
fnV2LQC8jWM5zTbMQrWZxgGwTyVqvAlFdu+aXF2YzFQXk6/irtNqRo5TbN110tM+i3AkdplR/xMD
meYOSBQc6kwbtwnt7tsJDvYBhTCy4sBuADmE8k5nLkHAG02qK4IxQryiSP+e6hG0f5I1rwboWjBQ
cwGD6UUqDrKetGe9mOoL1o+kxgc72h2e+Li4C8zEuXc7L92O4+CvhZk6a9+EpJ92BeA2KCG4YjoG
9abeNQwv+Jm3pJ4+THbZbm3UJDd27zEZxbY87qFKIOhOendH1Z0Au9qiDk7TEI1EyyS4x2//pTVE
xDcErXelt8FjlyMyqQarvuZlkOMBI3dAhIV18NKYVnzRaFsZRxpGZNM8lqEx7FHnW2TAiOGiRSLh
bjVmdCvoYHqp66wzz3K+VD3hCfFUhmfdjMZtWhXaBm1SsesVBRMzxAVAkQfKQEUKQz8WwUevTsZL
QMTKBl9BtAVzQTM3Io7XzVPzaKm04XKUgAOk0wSTNhx2+PKcC/BU9aTqlqw5FVmnBhbZpYk7fUcn
Z7j3UoQyvAcoAcwsIraCGfjO1fVwHRWGvQeFJjauh6pxrCBG5GIqtnpKRnQGjpSaipHBPsoRBtpe
c3VGTOlWMrbHIEbUHiRWv224bm4G3zHXet4Z0Ck679IafrdlmixuuCGoHQ0NaIP+5CEEYNblSbrM
zViJr4nfV1crIiSlcKweCVOe7pQeICyKI7lmelLfKEbkBy0OCfae2gh3tglunBIyzZWxOwQa8z8i
mbOtSSXtrOmIytM2cp8d/Jwf40qJW81zWvpavrPrSQ0ngxXlvKdhkeDnzUW0wbeUNNwtCisY6Z+Y
irar7p+MEB2INmnVg1KjTaQUcLwIQ/WaKMiSSe9krmMqRjfpiJYaZUR0xKlSraOu7W+VlhQbrU27
qzFLkCaP6U3ioC+Zhs7fRdIkkCV0kF7qU7u1tCDyESqHwx5DIfP3zI+OXV3UF0hvTLEMQK1BGALR
cskjMfOJr0PbUWiZkn46+TljbG64yIad2Ztod/nGQudzaKPe29gTtRinSaK1g/J5M6Big22djVvK
RTXJHy7f4bCqtk0UYfnCOHJTRKBmgh5CUBT2+Qk/GipTX7fwoTLlRs7rr5PBg8gYTXitequJNlGn
cw+t9OSM/bF9QBWvAbgHajEZuX1oKAVtNWvgYy8n78avuMzUpqvtHRdBBB3CYRNmdrsjIYrQGznG
9ed81glHeof8jEgTVNtDi9RUK4vgvgMrx2wN5u3KU3X1XLQk7Zj9VFxlEvXJNpao+DBKUdPa1nFd
excwlY2xxgaRtNvAsJW1H4yhn86KNymhIjbZzYdBTkWwZXxZNSheiv7CTZ2eg2kEDOKIxEkwbJWi
DbeRdA1Mi1nVjZZXYETA26CfW1SFr8QwAC3OfpT5/7fqNIHFmv/Z3OXfk8+vn9NfZi4/nvL3xEX+
QTGZOwKWESkIWWPi8DeplvI1KkvTMZSwMZQrZid/F72plOvc1uhEmJJ+jEup+m9Srf6HENJ0Xcv+
UUb/b2k0DSr4v3Q+eBnF5NtApTkX0OdzeN/5oBcuJOQvjaZPA9RJYatDsXbS+KlA3tzSowILVwJ1
9+uZKJCgKZw6L/6vej//dBpU+BGqKuZjKLV+PQ38JSiEpk7bE9NUAPkR6tR47atT619dYut9ZhZo
7rjdtLECf6gz0QnEYO7ffXT/0Ab6fRYneTdcwzARxpquQ6mcj/79u4GUNqLJa3p7vZJMghJJ/hR+
uYPm3ZidA/4//xTb3p0dup+SkWZ0gJukMFKBnCRDem923bXHILr5L05LSqa3v31MzkwStpBfop93
9Pn9e9ebY55klRRAiP/uRkbWepvvZFTeGnmgzqljuXi+aPrnAbFT1SSQsYzEwQ7RXKRADkXBqbO5
itrS3nmtf8SL6MJKSwjtcXbx4KkzDp1pb7npHU0IeR5/LhL8EACletBEwJw2WZ/DXHGD4ZZBwHgM
tfHZKwmvIK2Je3Go5Rd/RGpu5/o3rVT2Ud5b/kNpUYl1yezB8QJ9auqhGhjZd+7QA/RW7pSlF23q
pgbNl1w8IyFhT4cLww2hQVpVf+0G7NUTMTf8t7OLHk2PigycrTZCKGISx4RkOw+q/aPX9c2OmXW+
hq1z8uODoTaojzsiGFNoaFp5dSIU+/GdJJTtlMSJu3PLZlqZZTKeMtF/8HxEHQrh7aZ2iVNJbyIh
MuCmEpO9i+3DcvY0g/pzHjKxrIJsbcOfpNKt5JZrdO4lBxUY+yTitOL0+1jq6QEMIf2KwP025/MO
WTBc+vA5texxNzRtimcXkYjNLYhRFRDCWqKkMBsqYmrXdwajizH8lqVU6AfHpvVQfney6S5ndFya
BNFKT6yGDp/vI4zp196hd1R31PcihPpV3ja3MZO0afZbIz9ZYz3D5GQC6XDQMPgpvn4t0FDkTSjG
pNyalbibvGrvQJfBomE9GrSKd9h+Dx0SJeqCNHaKgMiRtP+ohMH4dSwJBRr85FgM5att6FvPuTMm
58V3YOaSpSAgqnnPLplD6wI+FNoQ/R4P+RUn6DdjdsYiGAbxmk5QgsyBCnaPOSVz/jSKx9Bg7uhm
Y3gb6a8+gmEkcGtHTQtxih/AgGwj7r9B67mxQEOt6trFf5ECIoyYOW7J475JvWy4tKNRbxWToTuZ
zlEOVcC3Aj/ywKSb8rj9ZfQJMRgjygE5FBgKIdBkDOADSauhsbVtb123ZQqggaxHMwRkzazTumRe
dbbinoylkowlBhLV3k3MY96aFogW2R41vH1UE/EFrpZVPerb49sihWS7LmeJ1bJPs8rXMUymDcPv
hnczuLX92tpWftEcl12dX2G2WraXRdNmHw1XJO8OWfbH8/OXZ7w9d9n3trmsVRBudpFm7ds51zpj
/ks45yCffSZDGPrY1y45kPMagwBnw5DhWQSkQlDVJoS5h9RYn94ONHqohjlNj/Xy8LKgIRKQ4zQf
zleGrBneUmrPWBERYPC6P3b+WC5HhW6sVlPPdH3ZhBZMnujPxWSjLGXqPj/13ZmMuh7syVXfNCAe
V7I0oh9n+HZuCgdejPxzPoVl77ic/PLyYA3Yu6yWy+lyCckwg4bUcBCUW5H7rTUBwCBCpavpG6+Y
U1EaS348voVnsPJLZic4sTDZ39WevkOISIvTr9YVjNNjMHQfSOH6mra31MeiJ9sW5yy1j1mfdfdO
OT1Js/3eYM4jUgWjpgXQxCvoDjMfIXdirvDxu9APVBRpFfq+uiZVtfd0/0FqtsCmFqA7diJiflBB
2eYtbTOXukdzL3zlgkxsX/AmkTmAIdCucXsFM2jZ8gt7Rxf8GmSjd86yF0NXl6FQMQo5lB1cvwkd
c4tv85R2ldnVHggZHBNBBFEIu/Im0I1HN9PDXd4VV41U6CO+rIMk4PMDQAqgjvWX2hkBZEqxqTKa
D8QBxlyey/tsatRseRoggElSO8zCXTHNsNYUV7RVOM5EYNRsyAAPAGAp4/WAbevA1el5pKTwYFau
wlFtHGynXH6nW80yvpX8fv8s21s7oMuODXbaNl9jx7fPdmgX68rOKHUFQ7tpm/mm5TLNtuW0QUW5
ZX4JN5Wy6SyCdHH8wZsd13E+fBxtY55aimrbaQrYdnGqh8AiLMrf98RprIW0LFybX6s+/San6bXT
q4+WVmUPWueUe6G5ezfmVueDJ8I2vmDGawcfVZSf5HfGezOwHIlzQ8OU7KDkpow7TCc2TdGKaaAJ
4XZj29xHYYWcqAVyMdaPQ80vrLLiHy3MDviPhvt7ldokfuGvBFLaruvkDtYKnE3DwZNeoN7Ju2Na
GieroiGsih5ZH0aL8hbz3KfQnUkMThQcnLI9ptBtnT40n+32M40fgbqKlkqYlAMGQO3RaE0shoh3
TSO06VvaryItkcbRVwX5AUl/Qm+puWCJ8+Jk2MMlURAvSSm7TpoZrCakr5bAldMPVQGBzFvBNiQt
qzS32HMPkNz2oyXOcTLuGGKQQa5DqnCiW1swg9VJ7FlD9i/2It8aQpzKFmwhTS449E2s3eWMZg7d
gP2ar1fs+dOWoJGt3/T4kPVpLX0mO35wn4TpF37ih86y78PYofNcWOepIsHNyT5iLY8YzVUfbCQR
3YOS1kYNzUPqYXTRKvEZgf7eDLKU6EiF/1IFn0yaY7ausMdlJIW5xW00EVhUdvnJFCTTDt5N7JY4
lzTBLLLy7/SAcEhreuhs8wGOz6feM9WNo4YB7Fm01TrfIefxjpEfZHC/Zl6d77UwAFjtDw+VIVP6
1O0MUjG/Y3zmuyVOA5RY7pYpYo6i2KlUfyECJ6XQV3yRWdwgGS6bVdoCKyvBudVx+Ni76JPdrjPX
7S5zLraJMDuiMczth5Q5IocNpn+r4aCnzVGk6k455V1tG7iCAQ4wcPpz8PqLLp2nKubS5ILi6bRj
iVCGq/Z4N4Q+b/So7r2qZsbefchVRxhZGEguk5hYlOY+gDvh6hIEYIaoLA0OeuWoGuu1lePTcbpn
5sjWDSJV6vTEyHUBio+43AJFypHahWcbJAIJKzhFw30wjGe7QRdmafo5Aw41TB2BttODmAKxUbBm
USMUL4WJtLuVBjE3lKF7iV1jwqFt8Cl6wUXXkw9jZH9Tg/6ZLkSseR+1wKagThGHIW0Q5Y++iy/D
i8YzASJfsz59zguUqjpumtPY0rS1UydYm76b0EPHpkIg4ZBeqYsCZqbDCRmbR5Z9Px42EpuxFE3k
OC8+lNxk9kknPi1HeUVabYp2aPCG+/VVYxCzQ2gDe0solEWeoW2jOM2uWOfGM/QDkoXS8SoKa9MI
LcX/n5SrmOTCaT3ZZPxVBb9GMdFDLmGZ6gA8sGJVwFP1786+A51/Nv3SwWaTPVTSw9tROxdAR4jp
Qb2tcgotW6clGKtI8BbAEF97ejFcDO1DSCnqSrJfdpV6M23sGshAazu8fagncFcDpqtAmxWIqXmf
vvvNlCHcyFkMNGdk133ugwoWS+wmfPDjjDgfqLA5o3mBrRFP/EuDhv91k17cQnwTLh4ETRtetMJc
J8JbMUXyMHkPCvpGflcTA7HLMnnJrHhdEsR1VSlETd0sALzZt7FjDgiG/dtemCY3vca8UstbEfeV
XF51+FA8JQdXQRJbDgG2tyog0UZ9xX5+byVCPzhpnZ6LMV0HMJN4Lr6KYP4Qi5SQDj+hcKPDLoKj
AbhNIUim7tYdxgoJRgpRVIOU2crSPTRl0V7pO2TXWQGaQc8FNQQqZyxfw9w/mtJr8E33MR7d6QH0
9kiIp5L4ecujn8bfA5tzdAFJ1x1/JuWbFU9WjvIrvhjdOA/Brecy47pv1freIAgdnS2xe3wq0OLI
9IAPcBWVfuhifc99CU29ym6T2PAOGWPhG2ll4MQmGi+eq21KY6RNU+flyUVLkDWqv+K+76+u6L/1
qpZb9AeMDaYnmNPpytpHvc9kqGHkAmtwvNE9KqvKDF8Jj8Lf7ymUAFVOfVcvDp6Yvqp8uLPcVztc
87Xoj8uim9e03EGosKzWLcFRN8tDpt8qblLM6ILyWMiCN2Rei+iVJqBX/t5edsqiQku8rAbL40zk
/zr+H3fWkhgLk3RWrEM9YGvebRstxHFZC0VU/evN5ZBqfsay9vbc5Wlvm8va20spOXKtSuhCLn9o
eQGu3zMR6+AROkPuB8E5y9rb4l/uU5lEU/hPzyu58APGilH00al8eylHRDSZ3rbTEm/Asvnjtd7+
VCjcv4+UwSn18OWgGWtgUvw4/t3jviSjZ7O8Sqzs7q8zWraX12vb9qVSo9gwVML8ks9/MyZNWGyW
1aSryfwQH5NJZ1TgRbc4sIgGMs3k2bZSAhB947bHjLNqkAndCKZ4h8ivm5ssnlnJwObWZZs0m9hH
5Bb598jbfRLb+Fa3CcAkG+ZJJZHMjS0JMBJ587ZUXnJRaV1t8bPPoeRsdr6RXEItSJm1WsO2L3p5
NmrzCbGK3E0mU2k0U2Ij6ZMUazQ5xLhXxkEhgT075PRNevVIfHIfyGhPNTs5R0GYnMkhD250QMGN
gdRoAlNwUJV+GzluQ+gT9pAz+dhz9K0ItqO7d5opP4/d8SMT8encofE/L2uqEgwScpc77fyAMS8y
Ux1rBg+Hugz/OsyfjOls2mNFDLIBz9CkPcGZTNafYWpnF1jJFNlH5gR1rCOBMxE+NROpOaDiKkS4
pGp7/rmZFwa1CzDA1gFMHiEAPTKdhIahdgGFmWK/Ls2T8GEAjgPvES/IdJ7by5QPZ66mw9ny0w8l
ggyuyxyx8O1irEDQmfAhEKFMHcgpUqbpCRWGIXxyRFVcJqUSxm7k3Lgy+xK4FsyKlia7W5d7Fcgf
4n4IPuRLMTOcEhtpphuleJ/Cz16JUA0Y9KfKtcOdr3L9rCdKPy9ry8LsKWy7lg58K8EIgDMNdMZK
M/kIgOaLfL0cVYxutqUyA17lp9HAMo09didnPRrOFzxp8uxYVXXM/GajzVvt/E1hfkGdUs5eqZ/7
AofSylCv6q6H3syoNwJ5dV6+WMua6np/G1lIFunejQwcm3Pbt/aeXoNJ7G5j7uIoep5cKYq1j38Q
E7czP7Q8bveFeVbNvgpA0wWEHlOz7Te+nk8Hq2BGOXuQNB3ahkOnjKGW8s5CT7Xzspb4eGVx82Ub
Ny0uYQq8LqxJbbY0wOqWRjpGUj5PhPBU+J83ooQqZcVQPmyRxGfTaf6sTMAbgwHenb2+NlZrGzTj
jZar6Oz8PHI5fFk46kSk3wcqsPG2xZtzNLvUhdzEnZjWtn4O0pldPL+HzfylXxZGC3yM9EBM9eBj
Cb6JTjTv/1po+Guw7c7bP1bp0ozzrD1btdr0tDzQzk/JoxZF8bsDl9Xl1ZbHl02HCF2CAKAw/fbA
219dDn7bdJvSXBPMg2/81xNbjivMOsWg9GxGqslBIYXxu1MvfJspgHS3787v7VTeTq9czjzp5k4T
vYCb5ZGeL5wrI333dtyy9tvp/ba5HPLbabz9Tzs4FEmLPjvygBbJROe+6zMrKOJHev1n1QfABhAC
Y+wOs7ucgvPeLMxPEBm1a1QR5eRT+dkwSg8JJQqsi0vzv3fq6erlLlkzwxe90pCKxyQwDwQ6rTMr
MY55IsSZ4uOdD+t6z6g+GJvp1o+eawd9EDWLjajiL8Q9yA2uAZeLFDNdmSsYgPw6pU89tsDrOM8t
gxeV7aA/OCs11WrT98ME8QdnV9rMcHxh7GSr/vSyUb/YbfKJmNZyR3WD6agJGZxNceAkZrYww0HL
jTCvGXf+NJLU4mUvqT6q5y74XDQoZKvBuMVHmFZdhfKxuyeS1F81DQgn/F/tzaS6ahNn8Z+Bxm15
mvOHZUkhCXXRl1bWX0h8k4e50rHpInzIzRBdG9n9WXvqDuGQvcWO7AdxfYqMZ+Zp1imBVDfxWW64
nqN8zg1KqoouZqn6G0SNLgY1nL95NHIlIsw1p1EOf8k/Me4H74arEQY1UydXvloFedmlTjgXP8EH
8IgWFfQgvQF+iZ5Ez6110de3Q8WuLG96qsHDjSHrcIe7LL4Rtf7al/VLo1vGVhL0m0/S3IbFpymy
/Me0jneKjGMUAc2lx91ELnh015Ui3DrVAADVQ3VLQYefsjwm+wlpPlMwVNKNXd3rbrOp4pBUnk7L
yBL3+pM1EcgR3mqNXe8i3TvmrrTPgxqndZ6LgAJ0SzzwS+TZ6tx3Y/GhccMjElF5gHVJWnsGkJ3i
F0GsGmQ3o8jtW9kyXcppFK/QbGy7rrAejMjfZhWs0C63yYrvjYsHvJiQGvOYZBkcai9QpzLsv4nM
H3csSEqhb7ofmr7dUDuLV447TRgfhLaqvbZG1AsMjwEJaotglkmQeqSneoOgVyNJW6L3pkYGZoTQ
J0S57cGGIrXuWlxzVluIfT5G32Wg4ltd5jgk+EZRaTMp8vW7ZPTbrQsffxvMoqg26V+Z9a2iwZ42
MfK7Q5mqQ2wAklwaT//De7Vf8pbwy/Hhmx/m2XuzkZhRNv9aZvoxC5tvX//PY/O5+Vb/h+f91a+1
bXJFMSc5rnR/adcajkAxikzZdizhivdEHTg8piWdvxg8NHj/atUa6g9cdBDnySl1SFMSzn9HY0pe
xS9NQGkrRZuWLqApoMRB5fqtSZoY8D8N5G7fSjO/WJlufhzKBFpjMLk7o4OR18tSrNMJOsDyqK4Q
1SyPiiozfzyaJCDR/uVz3w7+p+ca7ufQJ3iYdgyTsXmhGCYUq7dtdxjLkzMvfttHoATxCz92avXZ
zpph78upOr8tksJ9vxnKVDuRxeBSvHj2iWZgXOv6aCbYLEdAyj2U652wS/ksHEq+WdPf+gP+2QBz
Nxmc5PT044tVlFBIDfe584ctV/YGwrOOj5Nf9+SdRpRxp2XNLlzvlJEYXK3etmMPRXiHVyUecUBJ
B4VrA4nLX6t+Mk5DwtR8O/drT8t2YLe3Wu7pUBnCaI/zK8M0GuTnZF4E3gAbWAfQ+9sDy+aysMMq
P8cF3M3VslrsXb+Pz8tjyYD41Q+GaOP7Y7clk0Zdo7rqMCF46hrMayircCABDqXVtsPIXz/BXtTu
miSPd7jX8xVa4fzazQu0QiwcKBt418nWaXqQMUSK2Om6KH13ZzYNZQ4Cyf1Ck49GHtYb0Xn+lpaG
9Rj4qEn8ov5I/o23hhprdeB5o/o4BNCGrPqh1ZPmgf9Ht0crPBOI2Lcs5t8K5I3IPyybNvHdD//Z
k5YXSqxub4J1PyCvzUGYhO146lX8frHsK+DCvHtg2Qcu7eNfnzko8jHq9tAZk9vKxEvieZq1q6Vt
3OBACB6HGqtn19OaiARN5DJGkWkYAne803d7ZZTh1RrgH2dqyh/EAPh49nA9x8SmUNMGC1hkJZ4B
OCbEnNTR07KW/Fyre3jAy763NccUSJLwkG+MpArx0eCic4nAwHo0b9MhwouRuv6+M8Z23U1YXrS6
Dx6dAT72VHXlngqVeijqjkKplkZfgTxumjJIwVBAIQ2kFsJiEN7ZN2O5puHgbfMWO2JaeL6BkxcL
Bl/6fEt5L78GY5BfdYo013FelA70ksGFtLE8wMx9TtucH9GChoiEsvjitMMFJv+LiFKqc4VbUglm
M8tmRzph2trRbPMXfp78h35uVmBD7uvpYJhTepqsxmREF0vjREYyWQNNnIOr6Sfm6PPOH49HtfFK
tFuwd1IEyXmgEWbVaZGiYPIFdfpwiR3PvKYww1QE8empS8hQ0MtwJvYon86wYQFN9614vHMna/ix
yOSaZ4Tv9/iDAvdQcUOXHDpQrx7wI+8Sxw/vcy8XKzFW6Zew9/dD1A7PFmFKTkZawnwdWRZc9Tzs
d1xHls10uZi8bfMB3npTRsYZuNkzmN30gvnFWXO7mSCV62e7FvbXIJwe5WQhEVBuv9EtLzrn9Cgu
oYsGczm0y6ZzJNP8+d2t8J+kL8asbXmzf0sb37OYBTDSpQHFjWa++7yTmDhGGraBHahvsR0mB3qx
9JvE4nKdM1qbWCy5dawiafhl+/dD323/h9Xfn1uTynyjNYzxSSrQP7blLBcZh9s0DKOPFOQ8aq83
Xj4rGuePeVkgc5Ncw9KYqj+t0uXjFzk9zmWVog4ASa3yNstxb0/7+Yy3/RbVceCw/39/o8yqS0nj
9nFUSBXrDlp9KKrq7NlBRMhkU3wGu08yhek/pZDkDlIh/vUrVXzuTg3K5891mtdbEhTU3k7i+okB
+yHFC9ZPzePgT9mdZjfWQxq0aGic9tNoWQHSUyJsDKdpP2UdIF0kjsEtJmR/X/mOcWNURkpE+Bi8
dF6N7FvXB0pGanxM4/LOmffXasBhnE7eoQytjAm9jvaD/a0bOduxiWC/pXHwYjS3/Tg4n7wx0/Zw
ZcjYmXf7FPyaqAg/+i645gZlNb4QP3wxRfRjoPmLn+a9fwbF2+/fPkiEXPEQo846J76Kv377pshU
ta3b4dfIiCGy3nDrAuczvQBgttFVC8YMhWc+tBNTMT8fX/TEhTXiN/UZI4L5EPja88gPdmv0xLiM
iRefK0JOz2lR/bW27NNUehdntHF/278cO7Q2tZrluLeHI7u8q8yKd/wfXm7Zp9e0AoL23rHgxAxt
25918BBnlLrRJs0n/1NjR7fO/OMmR+yuxNv0vBwqAvnXoYjv3x2aO4nzldS2O6Yi/4+y82qKXGnC
9C9ShLy5bW9paGAwN4phjLz3+vX7qHoODZyz3+zeKJRZJcEM3VJV5muUJxPjpqWSK5Noa+2h/Srp
EiLzoNm7LV/JVRfqYG2nMznWwe14jf/n7PPo13lSH2DWlnHF53mZXSk7tURtxU4d+SChx/Ph4OTK
NtTMEiO2T/nr3MjN5YMI0UY+1H3ibpCQGCbN8H/fTuSQOj+pHQbP4lJxY5H/elniyGcpUrsFmJ+V
O8bDAy9Ptne2Uj6bA5tpQFPdG4iZ4xh5Pur0tEADbIXYrAOzqQ2nPCsBCCnJADoT9uFJ9WX18T0a
HU97xHXmUW2T8KRM0TQmIpU31XXm/9N14/QT3u9y/XkeP0FE72PXnzeNXaP338xIY2sb5UGD0k0A
8QJXrHlvULBMLN07ipw4ux4iMeCBqwfI8Gfef032e9f9C4Tyi4iCzt4J+CQFGQ0ehDNtej5/kXs/
kFQfPbqfQSjf12Np39lWGB6rCKci8Y1mSfCjoXY9yecEx+I9b5OHUPwn32KGSZtAHaYlxI/eCpwP
80Ve86wfsfs9KB042PHYUBhJlIP7/jG7nE05eayKZYg0wszxKxoM4jMmhsVBfNrEmZjI21GfoZ3K
HUXycnNbwTGnAJW+AA6h3xcxNKe0dVJktlgUJxm+l76sBQsRyiiX3tUYHYgIhrZxr7kYYwd9ku0D
43VE7dl2B8o7RY1+FfI3aBtFyQ8aImCPzP41YZm8vM4wjZ+usata29xCTcJ+SDFZZF3jXPvLasD4
jDcVf8VpswvNGMMNG1rD578ifKvM4hlk/5Q8DHwlFC0KlXocu0hkjlEUl9AcJIiiDc0Q6SGn0XQf
DN/bxNrDEPOOkHdYFb6HOATxC4Pfv4w6gVXeOUiFy7xvUHpRD2CsvE2Vy+rBmM4g6f05E7nraJa7
4Gzf54mzDtMLJR2DQ2c57EEgCsLgKKsThK4/BzGQNU7PpvCfnJgy8pKdi4HcwJILphvXKVNS3EbM
FhOdCMvr/73iMj/LjUz/x7DZ2B+qDlZlKnv6z//HntEG1Od97aeR0n+hi60cmvcD3tZ8UkUMvYPV
ISVDjRr97poq4LnN4qDVwFqh2CoFkU5/OQY64VdHHenbG3U6iHyAi9nSGdD1/DIgRnssq+sSKf+6
wdRtm42BFd/AfQkXgZo8F32gbI3MqE5V31QnbTqb8hnyXxgIT3PhtkTU2KJ9q7fq44ik4y16o/uS
FsWjBj72dhpDY/3DWDVFut49ZFk8LDNVKrYVMhNULjkLu+HPWfx+dh29nnmdFe4jtSrX//tvA5KV
/3x+kJelk3Tx9MexLRs8tGHLDuUg/Quf17d8N4ZkWv4EyDViOmjlzgrJTQlgU3GL5UYLAI3okrIw
jUAurBmgeNlYmF/i9/EwAivdWeV2SG3piCqU0eJ0kn24jRgQ9woAoKJBOgmU5yW2FNkovRhqekbz
kUIzBZIBTu3kF3Hbq2nx2rk57N06le9lHxhSmkkuFiZyuFWBoW9tEz0+7J7VJfjM8h7ee0grxfde
pzv6kQVgEjVU14vOtuaXax18xazuiuSHLqNwil3Rc9AmLrbsVrcDt+LeihkQEoEDwCGd1eLjOn08
e72RD5b4zHYoU84MzYtXzfvIdWKmNjFoGTRnUwijd06fzcCY+fcgJPx7tWvUReDYWNJNufcZdV9E
C6V3z8W0f0RaK8WC1w0WKOKXdyIXxFayAt0HLUjsOL33OGWndicmipzkwH0dgfnfiYHrvRKxcU2x
h1Iqqd7phb8saju9abye/fB0ZqkJZn9GigZZ4S2/5MUMMThdKaZeLzKmK8vpyvfbihkiL6apQX+5
rUh9ufzzbTGI/Ms72/7Xh91QTd02UF+CPa+Cy/78JKrNQA6HKEV8dEgXCrRSGpIjkg+jzDYdxZNk
L8LCwBjEKEPK8CN7QDreDH+ZGNo+jMTLdDGpnyaJmdfp4pYiFLe0c+MUw5BcBWE93AS6lquz2o2b
m3wvMkCCh5tIpK08dFdeJ8Mw5aUOJ2S6QoxTtW1mFjIm61EJhpvL8J+7KFSRZlCdjWXmLfPSbmoq
Jk15UELQBwtxKg4YCrpwlJcikJFDPHyYfJ02TCO+bEOTwUcoz7mdSF1OsRjgBWRp7gryY3as6ICv
ctbsCD+32VHkxMGgsoBQ9DTH7rD1kodya/pQHS+560Qf84TLHUTOyQ1n95fHnf5l82/JBoBLtl/s
/3lCaV8F0DyHPo6T19JbVKFbQu0CMnxpFwsla/qFeEdc3yV26/Q39qtIBGnOVPFOGRJMuaMRa1wx
X+TE2Yje8U37gyfJdNfpLXW51+f7X35oEFq/Lf6kUZ9Ud8l0aK0zWlbF7WXNMC0c2IJfMx5Yr9s8
POiNOu/5u9xFdYyZIXjKRQXbfu25EBnS0Qz3ZqECj5tGocsZ99MFustzQKSouHIBAqZxNWnfTWsb
yYESz3cm24jQS4pmAX0edOo06rv/jIrK+3VU1NbFqDxN/nKtgmLvIzrXyXbM+9/uoAJYkf30cpC8
9ueYR8pkT5zeikF859ptqJa/E8Rhb2MZY7ge3C7/kiRLm1WoefjQsXIM2yqaD+pgnIpBbvYWqqRL
o3K918qS5qXra8/j6C48rwCg3TcILOUlHOFC8++VCPSqV0snkeqDPmMhm6NDZYS845oOKi1kA1pp
QTs3lMw5FeAgT9Z0lhuYmU+kw+11oI8c/VhI41xMu+bFTZo6bT8MUCuEfIOPSnwTAFLat2VBdSNi
NRfm2a0smT/qweqfhzZLV5ZiDGszz4dnt8lOUAG6MyrFf3kQWrgifHrrw/1C0EHWDcWibaOZX2pg
UOEB50BSfutLKv1A3Howy+iBGkfWaXeZkbjIQdX6b2x0nP0IWPWesm21AU3czUUoDm3+YOJscxaB
GvC5QYvOXYnQV1Lj6IXGnYgaN23R2nJ/R4jK7NVWym+oreqXOtcwoLbWddJe1LAutarYdvwVMh0R
Qun/zNNEFctBMqKA/Yq/rFiEJdh74+WK4K5Yd+EA/jFE8SxZ1Fa+ou1lHLU4uxfFfXFA8RsvoDKH
Ps7GBQvvHitT+vuXbkBYmtf5GerwANLhH+thjwHzdJaYvf1QgKrppjqNyMOBhdhUu/YDivBf81on
sxwKg3LeKUC9/7aSM6au2MeVnII/BrqWEwMTpQfqm59fbnahVvVQmdlbNXTYS7luua2T5iZENx44
wsTI8rKyP4qzLEqrrVlCmtfkytiJyVOYdACAZ452juXYOjpZkGxyx/Fhp3R484Yj4sRp0t/zZkEF
NwiS71YySRTlCBSVsY35RKT+tIYhnKWyAQrTzo8U8VMqXHDqdLbHi2JEMGUyP09vUzhMjoVnUAK7
C8m2KKADHdSLdOrWj9Or53ow/aDC0pbDNdfiToVQFEYDKpA8h+Vdfc5acwtlaQMzSAOT4qNHmGM9
asSS9lTTRXdVJz838dCdQ4RqeARG33LrZFljdOBXAb35frBH4NoYqtX7rIqVjRgonZYOkerJ68u2
mcbTQ5wj133daIu9+TUUG2ux736fK1Jiholgm4uH9LbKvWF/PYxtPuyTONkkSa1uNM1DQvw6eokt
n4aViRSwEXb6aTS7RZMmxVGbIpGqeevs5bo/iohnzJ98m8nBagjlbn7NiSn0cF6VZqjWHTXe8i1E
AhUZmt7caqnJ9isfvJdEQweN2uWwRxIvfVIAOYt85rrZdkBEAtE2z3/RMrQzElNxTlDRzDtFrx/N
KW9QIFlFTu+uU8lKaSIN/ghIvuiVYd/2nXmfalnwWGcrUXjSK0UEon4EXsCfRkQQT9NQKbhO83D2
CR3/L3RUfCz/9ZXi2WippmWrrBxMc/rKfWgV9FqX5k46am+Jz/fF0mX7IA4Spicr1N9A0rzndL8e
2plKIfwyJ41j7ABpPb7PEHO/hGK+IcN1jRP+STAZ7n1pxFipdSiMTofBwPFXZyVyTZlBJc+GQk03
6Dvol2lIO0crU8ZDRuS0LlIWRuEUK1RgERvsq2Sr9IUDEl+SlxAi6OhOYY64+CaqbZ9tB2E4pPQD
s7yeibCxDeXUYqkqIowJsgfPuFwoMmgWbNwwxHLMCX6EcpLuEwD0G8xo3JlogQ3TBuRLTp5y0ed5
15yEHScyIVOv7ct1jWYPe6ODdDJK3guSitG3qm2lpaL6vFIGzz2ao4zHuBHJL/iTbGWlMX9+noo2
abMHi+cejaJtF9ggdmsbYDKdl9a/QaDUvylwzzpAtZsDavVxrykQwBSjIu7sHhyTrG/hyoB2Ejmn
NfybUoqg6PpDCs3g/bpCUq11DJj+UPh+fNLG+nW0HPlbaLJM0xOKYyJEtkBfW5GfLkWI2xymXHbn
ri+TweeA5GxLrAe51pOKZwsxK4iTpfINCNUck6NfDQIIM2jexv1gFMExN5Vn8RYTKXpze/a3wcnK
HOvgRShEDRl9TrEhU9CNnsHrhAMxbd6+bMvEqFpQUPoyILlytu2VwN45o8vTp26GcFcE+tbvoYGF
qCbSjaz22nRA8KqiYcgZ4pgZTzsHEY5/UuJMTBMzRCgOcm3hyI6F15quO97AYOPRara0ZZYFwbOZ
ZcgyjcN4jDrP/eYMJ99qg2fZNdw9WLZ0LkLVAXlkmUB8RZjhxtimintGt/PFrczvEGBRqzHdfudg
Sv5Y+/G+jNvhVeSDKa/q8n/mLWrq0MI1pMmmdmhvOoguTaHoiYpuqBi4tk2vuWasN/kI27GSNbBY
PhYcaiTT9Ca8Hpz3ENdxuAeFHqzFKH4CADTEaVng0z4GWzcvtGPohMXS6/V0qY0aTEe24TDzuuKF
wsE4D3wTIykqk485fupKHxQveiTpayRw6lU1yvlLoerHgDf7va3jYyAuR9ryX5cnjYTQK3mWSpOD
YHgIClv6AH/QMkRUsYHVdgL+wEpAOaHjz98BgMSQIoJlYKIJ/dyLTlbzGPSuZYOXZpng02xc9IFU
AhqkgSVyKBnTwbAenSb7NC01nqOOnQ/+sJJzhwH5SHEvmytOKi0iFfsOQ0MdSHYKdxosJuyD25qn
v+wnjali8HHRhaAFRmKOCULNMA12lZ/fEFYipUWbttCvXFwwEtZfe7kFL49IgMLxcm4izrVvrVye
q3Cm56i4vU8QQ5dDaWCJ3gWQHzGHWbdJGl8K0fkU2nw2l2LL5WZmvsZ9JF6KDRmqMX9GwzbJ7rA2
QncZ/ILAM4izpmoeS6sJttf8FQrR/TMo5gtMxHWaI3eP4VidM7TRxjQKHqOwX1ptMj6rSsx3Kkhw
H/XK4dnpRkjs1HhvIqe7TJMw6TsmSIPNxYKH1QWseQOK3bULcV0JfeloXCd/WU59Ca935j2Fe+vU
ErneVO3bQw0u+eRMTPypL5kE3Z0C7fdJL3F618O4PjhS5BwkOJbgSsPkudLKm6CiwN+IAjHId+/s
8i6dKTkatbrB2rdT5R1v7eFZq4xkU6GFtBShmKYCZTrkSpsiLDtAx6MRcnv9LHtD8ogBkry7fJg1
M+83WsIeV0wRh3r64MPneWy6TN5d89e54p6XL41kZJf7IVUXzKsRA0U2qdGZSjQaDJXhLHPHCM/i
oCbBK6D8YS8it1PsWzd6FoG4xkcFcKvVDmZh0zX/dZ8+xeL0f3+BjEnw/MsXSFPRI0eNBHFLynJf
di0Rih8Jhp35a+2ryY66nH+Mdcc79tWQzCM2HwujMtJqIZL/NSwG6tx4qSo934uNZu2cGtNrzyKI
SvSSVNf21yKU+kY5ym5/vmxyo0j+VWSWd2hLG26uYgRzt++NbhE6iNJqqLQsunIwN0DUn7Bm69HZ
8AHwjKNzMmDP4Z46ak/wicKdyJlTuSAcJHpxbrEW0ThAAAZrB7apa3OegBkqeYhiO/qd7Y9L8Uth
cJyu5Mj0l2K37GaNf0cje25mXncvZpR6TAMnjbOtCAtr0mqfCj0iVLTJzTSaELT6mB5yJFJqVks3
aJtRNSxq6oyKL0OaaCR0yOwmNRdiqJLkVye39c3geOPc8zwfdC6uZV7fK2ffwmp0pLhz9pAZWfTT
WTjlUO9Vj5JYtluR4vCODGilx/4tNCfaJtMBc9bqJPJs+m5FNAYymsahs7fNyLodpfZFPDqqDB5z
m0soT5Sdt2/q0Nz6qXtXx311FJC1Wk2jre+ULs1KHuniICXuXRRZFdReUtcZAvImrnq/h5gReLjy
anzjZ9fnonjYqUqFEKb780tahFar+kdKVSK4PjLF81GMuc3P68NSnBX6sa1sFOmml1VuhxOHhO0z
+0bAMKEBqRhF85WHpiD1Ph9aoGyE3xow05iUFNn3IqlvnVh3f5v1W5sOOB1JCkLIIAh/VrXymppO
+oLQqIevo6/tEIWE8y9p1nFQQ+sYWrV1DIwq26ZKdAd3WhsX/pQTA6l9b/qsAVtZmjbgvRfO01bF
0v69NNen8Spz2iOfgjvb8xHw/Ock9sJLJvznZBqqFesk+W20NyEgHaGXQdvuSkqLkGtKtiIkHcTF
x0VRu/kq7azgLggNY5fLCGb7TY17U6Ub3kKSI2clFgc8fcq7cDjFkr0uALEdrs8/i/+NFeu9ZH55
9LXVuYamurRAt2+7IIofmP+sIKj61mCEjAUezR5Dd6qdJefaEmXz4hV+60zMyBolWNRlGR2TpsE+
3dXRfy4gR0h2xkt34kPlk8lKOR1EeD2UBdoXqIlvryl4A90aelUwflPKqllT8F5SfPNvVLqRtz2d
7FtbQspd6UcLOoYuuTPYQ+3KLzC+FMP6NDHo/ZCdh0cjswjXdoAHsNZqzjqMSyxekhSBnqhWVg12
OXctplvzynCtp8IyfvSjkf7KIzwpHWB82AQMG6ko+7dIAkuhNvglDhTFZzZaifeYUc0cVTXv4sou
MDJogiW+txGGCQxqQW2dXMlZiUGRQsEIeVsKklsRSnIMbcEz2OB3UQ3XpYsf41CLj2ORp4vcAI+7
Kio5WQYJ7RChp42qED0UcSqS4hBNw5czWTUQcUhpvlzniJDHrbm2MQnc4aOkWrNeL4OdH4TPfdY7
J/SYnFM7nUG/wBQ7yoelGOhQtti4UPGQjkRwJ3IDHit2PzyrKp2z3nrKW9Xde32O2R0lniLRQ2hU
KUTfxlDDszh40mPjFi6+k0F0ro203ytD+Xod10od+k3eqwuRU+XqO1xfSM0zC4AZPIaATomXf6+N
xFw4ppph2ydbN4oydKjxgq/8jxm5JyuQMfVnje3Z2aP+qbHJeBQR5JMP0TTGSoOW8zQzU6TlNZrG
0DWMfiUUcfcxbn23DZi5y/etiCn691RCL8t1ATxOq3bv6gD2YOXfDLUifTNs9Ecgtj8gcdKeZWQk
4ziTvun48hwKLVZm3TQrzDtrHRY4/4jROPSrhV/loIuhFiIbCjhazeL4VqmbD5uDtmuzdemGf36D
0NNgvXpRiGY/9NJ+VM9NYqHuhyBSvMRGuaeja1dncaBfetPnGSoAbnUyBHClxGyKXXhN8X5a/F2S
8WBk61allYq4P68wFEaWgRqlt7nWpkBhpe6EGIjIXNPXqb5iJLdiIE6UfpoqWxIqMznciA1KG+qS
Gnk1A10a/0IguVcy95eV2AEdgrp+NGJkXDqlGQ/ILip7C5kJKFOlirP6BPLR4mDnmGP7KHtWuWs9
+0NeR1j5mI3ZW+Il2pmXz1yONedBVFqgg82doMvPIgpd61lpXfdSl1Epgs6xiMh2YrD1amdBIy5e
izDQzHodBhYq2dPd4MwOO0uVsNqycaJvlSykpOnQK3ZL4yDrdFZKSzFnODn6b3z37lol8h6RL7M3
uYq6mBxkxXGYOlzsptdVKWEqH2soqERxc+8iLbxu/GFAgtJsz/FoNzMxJYyotoACeY07ib9I6wNe
U5P2LzVw/T8Wk5ZsWYqN0p8JW/XLbkwD1+nhuR6/BgHibG3R3CqaVJ2jWo12eYU+Bjil+ixyuYUp
bVTEzVqEYmBSFf1yVS8pmyFzauneQPE2Hed27yTRDKf29xOwFckd1jFwvlsJSICl1dVeHNzEKFaZ
IX8fJanap57V5zPVUqu9PB3EFBHqKeq3l5HrxR+uEffph/Llfy++0ev9uvi2eA/B/pnMiECyff3/
qkq5QjBU617UNk1WiafgQTWtJ5TpIM5y3BDGWSDX5zKwwq3IIUSMdkZhMEAfoFpb0iTQOyWbKLCP
CUqQh6jFVNDNPDajpnL6ctaqsXrJ9e9n///zOmSLasMb16JPaQAInvk6hTWxLRahp4fRXjQmRRjp
ffghFKPXyddr66xFX+fz5GvoVSU/KEYpUe4VOKNZlp3sIdokE5JDHKjXa/MEf6g1BVj/Ph6d9GRa
2lxX5eKtjCYJKJBQd/A00IKJ2ET6th6xL9A0mG6t+TNyZxV/7Z9mhEhNEvfhLld4JJt5lc/sPk6f
PbQal5LfK2sRpr31gKBEepeqNONA591ojpY8B3FWbaBnQjUQYQjZcNJaPmIGN3zT0l8hSq/PHRzA
vabb0yebW8M0CBaZLVc48jE66NLc8dMSwKjcs53gNxA3k5PAQ1GA3+AS6s4DIjjpXeOkxblqjZvE
g8tpGGGwbQDWIRJmIREe5+5tEE4Y2agI3vhyvECJ1u41OdS2Jko1K5ybylfbepNqy3/7cqHbKE//
+/OP2vqXzz8lKlO1wIIYyILiu/DleTFqPDUlx0y+waxPEClDLWxV+aE5IHeyaNrG3Uum5u79trjz
PU9fi0jk6awhsXCNYdNQeQcGtsFqJ9kOJvzM1EeLYW6pjYIIy1httdboz0WB6HxmNnOvjIezSCGV
2yLAhfynCMWArjr3ZtkAGJwusiDnHCp/fBSROPSukkPuoqrSAvldhiq8JWusrHXWuOOyD4FKssj0
56WM+6MBGOGpD0AlIKjyCJLO26Ktj8k21Nt6gkOhFaBb9iQxbh0vX3nxVQ5q5Df1cu81soqwnIen
rTNWJ52m1+WQo8g/02Mj/jDgT1PEFdZ0hZic5uYbWjZ40Dg5/LgWS4W97ERoyr2flWJExDR6bRv5
aOtHnzsAvqeJUi/f1LJ5+6UOIMJrDqfcERTbQWQyXkfHa8mgVtGwq6jTzVCE8XcwQKRvXui+6jz7
UVUjQkgy1jP7MVHd5A73shNtJ+mb2vj9XpbhfEPplr5BUgrWiJEtqw506hkCTnrmWR3eVfxB0I03
7iWENO4Lv8sQWgsLhM0Ik9xZZ3UyrN0wb/eSKzV7KUO800EBNscT+Z9YnF3n2NNsEbLtu/EpMqut
0m8umzif4sXOd/NHAaMQwAlxpvv4F/SZA9J8yNnseZSSr/MQIlJmlRSOLA8U/aQEhjE30TFfalMo
DshkGKdUz+8mRO9uKI0AkaI2co8lLqRfpoUFCm8Xdpw8uvo+qkofOU4OyO1EN/ZwKwKqgZSdqSx/
yxp13KZjl+gzMWIhMrbAWYWy7XSVw4dpb9fhkSdOeO4rPHyzLr4VEc7zCf2LYHoahWdxSGJaXCP8
KpYX/+T03Gctn6OXjaPGMS2Hn5XbguE1c1tEGMFqj6E0fojouV0inBdU0L7uh7EWUtSC0itGBLk5
7gw/lHfiDCY21jvvOXiYqE91MQD9Ji52lmHnOy1TXNptVpPGs8u5osNTxMojnVn0vLd2MQzbPmni
g2q78PGkwb1pumRcSrQ6z1mSBws99evH1CismdvRt+jb4FfIfvKHkSp8nPsaBgCUc70N2HRUiIlZ
qMPgdBY3hwTDijfTr367Zm0/pw50az1XkscMltgCVVr9L9W8fzF3ca6xZTaPPFR5mDL8BU2KZrCf
Qp+3Hv3axS59AhB1eVPMY2Qzd6J83UswVXPkyHbi1StGk6D6Myor8Z/R67ViVDX6baNm+d1/XS9u
Jy7wVRDGRlkiMpIWPbiW2kdF+DN9ACkGhGLttkViQBSx7NBBvUAN8KIOmu4xL91y7jlm96izaW8A
u0qSetL1IH8a7WDc9VY2dWQJqRTKS2yqBx6ShKZnAaUv6gIRciV7MoxsXgxFvG6M2ll6tW9u4P4U
a6NVzcdmNM5iI4gWhD+zATzfh51hbCpPLtYeFs6PmCacA6hSGw+fho3WFzu5ytIXNOflBULzylFH
uHHv4waEx4DZfksq85uocr9Pxd30z1SrdZXLVNvpn7IulxYwJq2jbkNLXigx3KkQf6/a8VnTNWgn
HlVasIikdTb6h+PZ5Ev5hrjPL8vvzRctR6TSSdzxCdYalEjTbB97CxJG4qjNfYzfFSpFFClkqW4R
CvP1E6LRLUIZpX/jlrm87hu9PpidbiEh2TsoAVvJTpOyfmuhKrq3iyLbDCZkQGw1gnXT59ZNHhrS
0kQY4VYFFkwLsGvOaYjZeBjY9cNklDFP1bT7xoMLs7+kV56xcUPNNO+kV2scn/mXlD9YABytsbB+
GV2y0pvM33k0bTZFxz+n1dP4NGCBdZfmxVsfasqL4ukyWsLYZkcVREgFJy2RT/raWpdg21ZYJ8gv
mPNs/Nj2H7rm1PPl3o7OEG5yqNIwpSpUN6o2+qEXyDPh7fxrKFCraswmfwzc2FuphqTtkcf0jrZn
oGwnF95T1JnfOmdsfklRuGoaA+e+LMTmhT3NPNOi5pxkrrbSGrndW6BZeSB6+arBo/IeTzwel76W
vBnFuFKwVdpHWRDPrSi39zT+rctBhOisVKxBDH8hBpBt78qZOMVCglMx6XLqTJdriNvto+DDbcRk
O6i7uSVn8RY1UHwJOhwrXDlQd8g9qCuUXJMHAI8pLxw9/aX5L93ojz9SXszzvkzlO7XAbEAKdXuj
Sx52bL7NV6+wirfKQ+J5uia17d+NKmePeaKjqMNHb4+0c3dEXdcCwusjBu6WMq/FMNnxNLwPxOpj
OmjTKkXky2a8B/n5J3XN05W8F1HnqpAiYnx3xD3+rzlxE/ET+jZ+TjRgAmZgo9eMV+VD0xYVhsn2
rSqF/oNI4dm4q2gmn9Bx9x8weU8gUOIKJQZDXEGAk9EMEKGjDtTjzLVuySFmUX2LEEyCb+FYn8xa
qu9rP9h7cUQZS2njTaEYyHRMVS2o04jjqk51KjStuVcb78O0ZgBpmThPWmQNm5wyXeJ0oHjVwi4P
/STKJQ4iTFAcW/SGkS4oH2m3rpJ5t2Gwg5pLvVKkMOx41VAx+ZMbTb7owAAQRZ0uYJWR7/+yQFe/
4BSRH7VtUJ60VvlyKor8BYBTaGkyZmGqPtL/pBmz4lmb77rRXpvU3e6K6UU+Oqib2/WfaBq7RtOY
mFlPr/X+08x/XydmVtM933/C+3VBJJXrrkzHmdu6tFOEbqHpHOSqBTNpm8ONyIjDAChqLYUxUgSf
Byocy7aXQrFtJ/LCKVPcWAyYDFPLjS84+Auk70UkDsjSGGseFOVcMXwsPtoaue/WsYe1nyrzEdwS
HMDGOVlDgGuvFt4FaeicREqcSQHtmsbDYek6QHWrXKWJN9yETrXUk1G99aYV6pAUqL1FUgHsJDXu
fSWU96wfotmQqG8ldd6HQLF/jRgHPZYKCi1D6io7xY2MG13XfBDDOKbmWYdCWo/wgVYbZytP8vso
TzHzMbMnPErCg9FQGxRhD16Rp5ZRr8o+zZ+wsgnmkrIzM8QjpThNFtSkVPD3mcnXvEMA0iuXo1IB
Ga0kactSol62CSTY9TCO3w01myTX2npJZdp+bHL1rNFs/ZG0tFD6DEoI0CBzE2t00v9jBtXNbFG7
irqGyKOsxrymqaEmyZE9MJ6qWGB94132E6KI+0tVX5q6qW5jmMX6xrVKj60TGjWqFRu3XZwpu5BK
yRLShfEs47rm90byQ5HiPzP47WUkxzNricl9daxyvZr7ScQSfIL8UlJvkLFkr6zmgFzAnAaoIO0v
EDnXbzx8WvpDL3uFR4kAWSWpgg9ahQbKHZ3621P0G8rM0VsJL3jWAoV9svMinbMojR6GNlAwXs3l
2zhw6lUKdPxooKuKzg9QliFo/b3bG9kmszP7SLkRhboSSQD+YogyaDSUBy8xqxVr8PGoFZNEkZpp
W0+Whueo5x2Q9w41c7c89vAP0Pkjr7vVuND8nmnTg6sv+g/TZGQRZ/X0BJMGBOuz2vgzLUJYM4mc
37zaoyed/0JEFMoXD7mDZWza/gF5rPImVrCE9SDovSkoj3iy+SOQZUTUMGQDGeWou6ouA35ZtXjC
FPomMSPzRxLHv1KpKx+sosj/tvQVlhnZlUjFowqLRV1VKKfJhg7d7TMSpO4jxYqbbHgEreMgNPvN
1hoevMhl7IzWgTEQR8VLEoT5zJRqZNK7QrvrVQVpDfIRnm3t0C18eBh4LPfRVmxERBhUxsdQjJpo
3hVBfueMdnxwlQDBJMRPz3GJ7m1PteNFS8a7QOByHXubG1bxuzLz79oQ208SFM950inJlubP7xo5
eeTzKpo3TT68It58RipUvS+nvA8YH60/bXhtD0XoZidE3//s/LNolFfdmHlzsd8XdQEaXP0xUDHf
MmNLr9dGJqezwtDCtRW3rCwhjtOrtFMUtkUx3eqUBWjp9mCFqccCSe67g4hdL+sOXm80dCV69Ko/
D4gpZm5yiZhYO2W/TOz+sdbNW4EkFNhDWO7xYUpJkAbu/NyKkZiwuwWkSvloW3WxRISazZAsY+Tn
BP3POoC5qnrGb8suzqFrS88IChj4JZXK7QhZnee/Qi3u/fLABTMmLud/7nK5aXj67zJoz6M2eKdG
d7uNFfTpqYJWMMs8M30uS0yVMA9L1lJZpc++Zb40Lr57QTEG9yhN70V6cFJ7g3gCEj/TRenA7k9X
S/eg+3L9hNucrrnJs4MH5p4uMfqfU9hLwz38GwS6EQRKSxcXEKN48Lo63ncKEtoi76XeCVBd8aDV
wyJ1kFeX43yl1zVLcFbyB8DjHw/XnGzV3VLPSm0mplwHRAhStPs/tJ1Xc+M49rc/EauYw62yZMmW
c3tuWB2ZcwDJT/8+hDwtr3dndrb+9d6wCOAAVLslEjznF9ZwljBQE824GvQsvfeq3Fuz3VBvbS/q
t1GcVcegGot9wrbwkIFcuEGLs9oZcdehEZJpKKD3LvDlKVuPWTw8IOqPyLCbN89JW/iLQdO6L2rY
oDoej8ZX3Z9rwGXxsy6bzZj4eP9N1ta1wKIuDIwtuiSIgoVaUITxnfZ7F0SPRj/l8a8eMMVeVsyG
hrqA3yX36lxNK9zo4HN/u5djVHQuY8ZMiv89Jmty/z7PS+pw1WOMeGEPeGZkAyr1wp1EYMKNxTMD
29GFpBq0gYMrnUhLoK58I7tHTw32bOMxR+Uk9IvojVyIxo1iSG7T2W9DRdpmk8W68+jWVLEjpFl+
xsisukgo4KeIOKCeKw+uNhXbls3AYQiQSwoq9puVno5vRRXcRIjWnxo1MbYOmbwFic/gF5DTLDeN
X0rZvhUUl1+dLilXldtNd4aDH99k6OXe8DtzkyhpeINSSrRJw0a7MWotOqltla4BfSWvhkhf0AHo
foJy2XSJGX4dE3Q7SnsM8aAZuNNUebgL6t64d8Ik5LVYt7454g+2zNAN0twQp0jSFOyhFDdzfVLM
fAU5ACLo/czUxgF9gwJvlNGyzzhYvNWlN3zB9HncODmi/eaMy2o1E2tWxXsaU1Ed4TVFS7U1oy9d
EQNX4+uxk01vqk9dE4iH2m/be1Ekj/oc5RVGusvaEVGauUnyjsynEn7PLdHdUk/gT1FCRrqCpKYI
RwU0Zcjl/wZbjV2/UpCcupNdTu5EuzoNt9QKDOx4BggXgeNtzbLhzqCmyqrRuu4psQfM6upe/NEG
5X3MtyNYYASVJEkRLvK4vBmNPviGjC3E/iAyn1VkJ2X+Qkm+c6N+8VvTeC1bbdp1WR6uZdPz+g6d
Vn5pl1H+WSIP7Nu/36fbn1h1LrQTgwSxDoIfi4Z/Y3hrYoIibVfKk/ByDWwTnj1jNfV3qsiSQyMw
MYIuWTz5ONByG8ucHyW4wKDlR3yNHeE17sfklm0B4VGZP5UVtgBlYdjX8ExFkUounUJwnZWV35e2
ZjZJ47doREqidj51QOrT9KYl4/uzbrXD0BXJH23Tm8uojfMzCvFIEfLesQsw5jwHsEaXtlIEf6A4
jgC3dZnUCychCwpOYwI3oc93gtLKoicH5X59rs6HCF49JYLi73wHkWO/W2MyfR6b54Fycf6LrAyQ
uX+tZMz/A6aBhoFq426GtMonGB3pG98ETug8GZR2VwnKs+UrKs4LIGbJFqBYc+OqAm6mPK07ypHt
fLiM5OboLWWnSBsqkdPoLoMMaWjVnk4S5yLhMPLsEybmU1MIrJeqqbXNHRQptIE6dKsH6mmPOLOx
6XRxLtAU3F1bPAPXDdIaz0iVBIv5LehnVh4RY7B+yEmZEjHJwcpUNXjnl5OaJOBnGbrGs4NLY2Cl
d7pehj865IBdveFXUgXF0h4Bw8Du++q09vTF09pmCZfFelDHBFpsEtmnNsYGDv6huk/UJDxZwAVw
UxXKwQvNl9AnoZYCsjmSovNuwIeiR51N4imHE8ezUow/feDNrckXBDweeI8+fhaJZ60jr36fRCI8
ukzitbX6PWmUSIEaqa461aPLpHi+0vzadLmSryviSfVtSiQAgLa96WXrHGBn9IKw/1fNcrWjMJL4
MJWxx2aXLGPjs5dthiHYmXMOsjJUlPGr0bvkIJGXWszApOcytVZCBb+pKJr9pex/NTPOvUXMeVOT
T9m5VuzM3XitFufATL5kTuYjjwZXt2n0V2QM8Wieu+RBNr0s3ZB4j4+f+s1G15cdZtTrfHxIOmO8
CWcBRCogkInns+tB9iUBniNJfuQO5fa8t6mPeTIDjlPfOmpzBtmxwdPqbm4f9d7Wn+Xo2KnWsfYe
g3po9nqWGK/J5G0o0tmP6uCE93UoHtOZBFaYjbfTMvxzlUk31kqHHlBR1vlOkH9fyV8tPln5zhtd
jKHlNmAezWwU/LVxi+fWL2t+NRsA6m9I49h00VRi7VSB/3zwix/G6CjHBmOdk9zghtomctTqdNnz
6q6N+raJcQ1Gfi3bmQR1N4EzDJWSEHQ1WzXeMjEEasLwWMZh9mhN8cf+ibe+Ibeyxzne6jLvzdSP
6QjCP2vh2CZduMZhmk8UZeWerb+7Ekav7uzJ4j8gC6cFtqnuqU3C4llpcTKeY8e8K/cZ+eGlSPTu
cRzCclu6RryRhUI/yYxFlpjeMeFP9prH51LVxhfQZ0+XfTtYL2M1GYq6YW/sHDCPUU5uj1enH7fV
F6tNzsGc6+zj8mBnufUmkiGenUOiu8qP/L2nNM02CjzzIc1TfeGCVfnR6tj0Nr9yuA5vefFAMriA
RPjniaJ87vk4hKsXpjYfY/Kqdd5UyH2y5AD2Za4ROaRb569T3lAy0iMt2MjRHppkVYzfXAdHE97V
ff47l1AJ2ts0cpJjZxUR2muN89ZhWtKkrfY9Kzp14WnJdJ+ySQIIaLubNBLec9b2TzICs3FeWKP0
uS3Tatu5ebTX0J1+6Obkm4xwEJ7APmM8ldzTVu2sN1LPB6FCplHDTFu5WjjyXm/HdDq2sUw7J37O
hujW0NPqLB8+BS0mlGf5vZ3Hrq3WCD60fs/zfb6If//091Tn35//M9yGyo9Goe7ftZAQUm+UQB3G
p8k71IqG5m+UgUnyPLNf9UVs30hihDwLOp8XIBOO0ypufAUsWe9vUDK2ALsLePjkJm4qDEGonqtP
iZN4a5tb1XY02xi7aDz/JJhYgozjWeOmxUYzryCsRYga3djcWV8c03vJ3US/ky01kO7JT0lE1kaz
c//AfbteBbljvcG4/uEAlLsvvUa5TaZ+WGQwzG5HT6nIQQz3Yds3kP+6HxZKtW81mTWwC/34Ghtd
tIzq9JyMgbgtYljokesWt7Xn+LtYE80eg9lFxjvkeuyq/nHQ1emYRt0f2qT3j2OV68u47YON7VFV
KHnW/fDsZmHwt9slWow7qN9+G2t04DITU67KDIyV0Lz6q8avPddL5xVTQX8LHTjf2lXZ3Yd2eUqB
8r6lGUbDM8BQbWHQjaIIz05c3QucivfDENk3fg4XRR54fIJQxDWbfSY8oZlX1f/CfBet8S38Hu9L
WPgIbRpqfeM6Y3tHSYxHaReNa8Maqk2d+OZdzd1pKfzK3eBlT/EB1jaqTV3iPLi+emcAg/uqAZhZ
YF2VL3ynLHnhGTeF6r6GVt5/c12MYyqBjdLsEL21a1VbcgcQr55tRwtcrPvvAXR4zOcEvk3GU5+b
3i+rV+55Kd61VOdXI17EZP70ZdtqOEFlobtNzNa7KYZm2NmucvCnIl9rIyz2tMGyHHT165R3w6YH
F7cp/I438Ly900vwew2gw29dIs4uxdaflJzI2TjeEqtAF1Hqtj2kwGIk24+AP2mB+Tj10BbS4xCE
8b08VJWq3SgJEL65K1EwA4wy11qXVqGdhDPCPxDll8Etz5Wdl08Ab5+02kvvEFFSnwtFe8EFxLnV
47I5jVZ9hggApD+LY17hfsZYgx6xRH7w4HXvAyeLTIjYhXlUSEB76ym0szdhkzUuO7XeyKYy2ndu
yeuhrffitsNKahEoef5mKliF13io3+hedwKm6YJ/RkVMMmhCj7MKzaakDINtNor3fjmYkMQkXTOH
yDZqY38oTpGv8P57pjKS31Vp/MzupLkdh5hf0iS0gxBN/6K63KmBhmdbkiQ/eO6K+8ztjdMwODsr
NbEPR1CLhJ4JBH0eVEdf3PeD4xzKKflGjZEIgULC3ovQJbu0IxRxFyOsyYU/5P26JLP8wjamWwO9
57E2N23D9paqp3X7HH3mTeSV41K0jYL8i23kN5dTx+x4TWLH5S7F3JsEPKBcXVmG4rYUoXfIm/Fc
jbF1h5v7lrfPtekZPwqhscOL22/CtPrz1GblUi/celNHb1PN7zDmTWfs4uaXMB+F64jnJgm9Y+XP
KvxVCq0C44FFF3NLR8LP36kiyhYlP+dzpnTlOZ/PHFM7Z9z0b2SXHOyLJtsKYWA7NkcAbspuFa3+
llASLhrHeqoTtd+Lxq6XsulEwUTmLfkaK7n9hLaweMi6YpnOrbKAsYnJBDZl6qAcp/kAmuz9LE2M
ftuH9tdr1zXsGuvBKKa0wdV/z3TsBhPy9Ffll+5hqJp473a+ByV0yHaRqQUYxEbNNqyN5JZS4rjB
aaG6m1z8pDwMcG+ECM4eT+ZdkRXZDXrE7SHk57/DK8M9GiilbvRRne6GqkWHHvDHQzclSE+bQn0q
0/u6tkAduFN2j651vOvNusZJx2vvxqiLyHul9ZvuY7Jb8UtPUrAFWt78EdedsQSpl50Nyq47gFTq
ri+7ZFkVOnQ7sqh7zWY1YSnzI0NUS9cxtK82Lxa6WmOuVmaPGnuIZUNW8CwMZY24SPnLhFQWci98
C3o+oQiT4mzlUberR8yj+CltE90V28ECK6M6LrkFO9RfVav5pttZ/Cu3T6A0EVjgx3y2qT2/OaFR
Lqteax6Qe8HZMW2LozvUmGpRE/QDpTnDMOqWeUMloCqGJXZ/6U815DXLy9mT2K6Zb6AXFjfTZFgn
HRzJKvSE9sUU44kciEuh0tO4ZW8a1a6+RqE1rYWrVgfSlM5D3oifcCu4UVK15424se+zpotvsIxF
yS/rx9vMm19fLOtbrJUBtIx23Glh223tgC0SkkX3HSjd7x4wuYWWZ+PsECJAmNfqps777pX0BAUS
IqJ54+xWRXavi6YAB9DsVCdI987k2XttivEPirpkO6qtfeeZlbeKxCxXNcTebtSj8ZiXwPGHyPOf
LNNszhg0HBKYqcIQGCFT7g2GFhskBPi2VJCxZrAAdwX8LVe2iKq9hH51CJuDFHFbRK0YbTp30aFp
+qSqff6g+gUp09a6seo+XRpmL/ZdpwXrydXyN4gYP6m6DOfKg9pRGOGPaL7nWom3KHs8QiJ8Fu5G
T7X3fdTjkdwn+UOgC498Zdd8t70aMc9O+6lQsqjUyHmuVMw8NS15c8e6XBW54Z2z+QDBXiz0mC+q
bysYNJAI0lZT7ZTr0K+9swz0PNvcurHpLa59KLvBb7G4scyryLDUGuwz1hpzx2Wx1Na2AaiGXkyv
oxKEa7co85MSkACEH8j+uTfSoxd7fziJ4Z0ig/frsHmcDCNa6pOOYK0Hy732D47naqcSgspyQl8b
6Ami+F7a6Pu8T8e7cj5Eu3zM8g0vx9Gu5E1hZdqd/orc6VejHoZf1OdwdiFtiXH1c61gBNS0XrEW
5L65XabBdFBSbtSmYt0P3Ed26ohxOt6E2jOe087OT5Qckcac36uGLQp+wqvJxQ7LUMsR3ynQI5lh
ORusZQf0gJJi46qjcyyqrutRUuoercLJdrLvetAa98+QxtXJqznAv9iNoEjYNK9uIxoMu8zopUfU
fdVnlnFOvJBXVLAQ4Lm3sTFBEYCQAL4HIUiB9dBiitqTqA1eAclQPWbUmRaQsoe97NMyAwuPqYVU
rLjn2Iicn9SicEFYtn7gPgQGu2SsYL6qioLnHY6kuDKzEVz4aCdH45yaqBTBRjD5ojRR+iZUPMl6
4EAzcNklAR4eQKX3yJwZ9jIZ3Hptg6G3Quw5Uvz9jmo55Ptoyvk9lKqyqpxJp7Tn+Q+jIx4COzjB
jQ5CxIEUEixJt/W1urgnnwYlGWdjeGwttHGbXROU2vrZLsb4NJDXIBXS1s9JWbi3XmI+8f2xn6YR
Ng908D8Z4s6sFnOlglW8xa2qngKwJIjLgbhq/Nu2/C4bdhjipOvg5e449XROkMZaGFo7wEwwpvOl
D7WPrY5360I25QBvC2ikKGjAMKkUMY6nVs4GeBZQGzynOnYdRvLyLDXKZI1spDV7UTUtdVhiLqfc
ifhepWq/QTIf3UQLyUlFhdqdaZ5/kge+Bt6+g2lloC1ysmqbB0AW37fV7IRbcFtkB+vcaxNOzD5/
mb1VW8697Gvd4qBjSborYldHYApmV5faVOEH1ODUHE2Varyl6mSc1XG0loYfBvchn3o7OmO6U3i1
rPRggo02zimEOxCsq95STR7TIDe9UoeLE5tvPaS+U9j/GI2CQms3lhvPJXFbYiZ7aPyGvdh8piXI
51w6ZVseWueWKu+46buoXZM2pURRwoQUSvrmJ2HyB2YCsyKK0r5wv9eWbewHj2BRorUZ1/6drfKl
iJKvvFxRgO9qwPudxaNlbsoDvq6gai2P7AC8Nob0wZlNpleKSPWz0TzgQQ2xUbWRXvH5AyOJgHKy
6tXp3rd1AX9DU6JlOZEPMBMrXUWY9t7LQxVCCWS31W20QH3vq9uuo2CjV/shrc1LnNC0Wwp69jEp
LG9TxjNO3NHMQxuRafHQsH7C/q55EA0m74jgPplOv/YSVbmfN+p+12ivBojVIwkC/9K0cNdcxqOI
N5lexjVauzhglMj/b5FgSqnFFt9dHz/lOBfiwG8t4o3ZHO6xmsaJ00unreX57k1SKy94uCYPAoak
2dXNUzCO9VMBGqk0Wu22DJT6yTOEtezRqOYOSxMXFn+r9aRm/Na/tQpAVVC3/Ns8tn9o0xS/Bllc
7yM1pCLkBcmrDVtmbYom2slRGBFod4ZmCXqFUWwmULlNlEfVNdUHnh/AWOgenB7eYljYC5sXzRtH
mQAM9paxs4wmXaEiYsOYShoEm0CPwQO3nzNSCfhXuOqKkgGjo6pty4LHu5I4FimWEP1OYKJrOVf3
+mBbamWHFdE8twN0xtOePN8czA6v2RQTyHg5mvTk/sxxqi5NYFo8sMZB3cjgXKTUNwcTOcN5KTVI
8nXdkRi7zB0Gf+VQ0N7KYKNv9VUduv5lNLWbDn2LrNpd5kaCwhvm0rj5sVQyhcqSCmuyxYxnZzle
f9cjfb/Joqk8uskN6JPoScHKSVPFk6I5/VNWDy+wqLxTYebDruohbyrGIO66Fgm6qPfgDinYU8u+
VvtaTeipXbp6xAqwL0QMQS3RuY15YwZoHh5c4Yo7GZ/XUYrmSR5t3RzPcicXbPEiZwV8Or0JAojf
sN6+5ySnvuKsjR1EYVh3mW/Fu2hwD207ZefOSp47NQle4SPrBywsULz2huC1Ttp2Q6593MhRwAPN
khqhd5CjhVljoFX05yByjZfua1NlwU4PC3VVCqtGMcSuVw281W0TU+TE0wIZJK/EHWQdW86fp+l8
ampZpS8/BHw4NTOt3CQj6YPAevAhYb7Y/PMePRMY7+AFLwbftns/xd1hbimWMO/iYHyQrXjKkUDN
xXfZqvlHQ9+OKsqtVfgy1WgHuQM1Orlq3E7GxgeZsoptxbgbffX9YCp7RxHB3bWbDX95wGvyWQZd
+1Oz09bhSKX400ARxOqi8mELXINlCPkI3nXQMRO/L+f3vDBataY9w4ffRKId39zJxuK2BdQ8arl6
UnXSXWCnVy5aL/Df8emMZhcUeahmUxR5lhqWy8875xnuoB8i+7TfZ5hheuuhh1DyaUAGy1HRKcGH
Ucg+2K/YoiErQe71smrTuIu0mQDudZCKSbCMU35ALuz9ELNVOKTzQZ5dB65x14FPcf8g5Lr8BCAe
U835wtd5snmNuV7pH4R8Wuo69y8/5V9e7foJriGflm+CGZj3afjTla7LXD/Mp2WuIf/b3+Mvl/n7
K8lp8lNq/VhhChk9XP8Jsv/a/MtL/GXIdeDTH+J/X+r6z/i01PUP9j9d7dMn+J/m/v3f5S+X+vtP
irxDze7QKJYIhLC1i+afoTz8TfvDEKUoZuWp+z7r0u7MpLiscmlfJnyY9h+vIDvlUh9n/fUnul71
GqNSd57W15GPK/1fr8/LDK/ewozZnV+veFn1cp3rdT/2/l+ve7nix3+JvHoLB8KqRL+5XvX6qT71
XZufP+hfTpEDHz76dQk5ks7/5Z/65MA/6PsHIf/7UmDqu9WIw8/CjMfmthtCZ12DiF/KZtjPkgFm
3oDcYRSMlrVU8cBeKW5T6Nu0wdSvqT12lPOwDBxGvKUXgFeOkNTrg17g2bSSw0G/Ns3UO4H5hUEn
u/rJS28qj11gqZf6Vh8NB6vfnp8VWW/KDEAvZ7u2i5mb9HWTlm5w9pD0lKfWMCXK8mr0pjvvE69d
Vys43zdiVI6b9KsfNcreRPJ5mWcZnqTJnI9Ss+IBVObOrPL2FrGl/EEh+3K0vPYsx2RUxS9349n1
sIIWnj/IMD3BSiwk2XKQIbqvskXK2ZqyqgxIywIMlxkDFpwvIgf+4dV1tz87lu6TRP0PV/ZGlJd0
/1uQG2TgclecJpBY4wLL0OEk25hNhsshnb1T5+HrgPk7xDYVQoqBkEK8T5PB8iDjvN+rWFUSbgoT
8q5Wwmgx6pgqgDyVB7KEiJRe2x+CEtc9gb4ctx/mgDz9M/xDL+KKqYu1sCqQ6UPDH5c3+7bXIudW
nqV4V/T4tp4+9bMhilbsT/kOfZowtOGxTwLUGv5cQ0bIQ8nrLSpQdr+99smzMHX6HTTIn5/65SJl
497U5WQf5KDsclKxwQJY7Cvw9mAmqRNi5GTxJ3KWuV17l345KPvl2fUAvM6+kc1JCuDJU5diil/H
73PltMaM/FVk1C2eZ9mwAQLQL6N40r0F+nrNeVFpJEkwNVL41gKhJm1nD5vYK9qzCNT2XGulc3B6
90l2XfuR33qystblXYNQeciAI29sM+iX4zxT9l2uIVe6dsrruE4wXq4jB9Ry+pIVdbOVNF15hg7U
/Ttf9xN1FxE+r1xcxi7nkrMr2bvIwoJ2aFceupwhNdyD2hpGiq55lTUHpVJszn1Frf/lvNWMWl3K
cL+t++Gm1XR7ETR9tmpi4507nSid55LdgB19PRhlg1gn2XzZ9SHkM/NajgexCx37Q6ih+EJOl0Rs
5AsWETr/GKeRszYNiNJN6to34QyKwCFS/SMrUAeanTSuEaGtaYgGi2yp7z+BfpIM8PlGdjqzWyj8
V4sEyKr4jQ1C0+gmtwMqR3MGkF/KQ0QVFeFKZPHkAUH2DF+5tr+I5pVST3qOa6mGXeKAWog1qicN
0nFlcz8rFGyito5X+JfjzgNSMAcOksUr4Xv1fSnG+l72aXNfB6kbyyFytBvZlsOf1hnU+K7p/GDf
24049qrVY2JPhXgh2zEq9Deuflt0xZCvLgMkn8ADDE73LcTchsK93qO/HJSr6wpdHr+v9akvnNfz
9dtP3bYaKVtFH+673y6hH54r7y6itT8tySFoH54wl8cOJcCbS4xsf5h5ecgIP1KXAaCnJQw/9HEV
KqZZGr0KeGHbfDabk4f099koTeWubTnci+Qy41O/bPIG3W9B/n9pROdOCxKfsKY8SMyZGSmn6wGX
6/emGbSLDpjIUQ7K/svcHjbOMpjqaX2dRlbdX/VlpS0varcmhENoUAIxQNOIIkDAWrVWnObNGLss
OLS5I455nPNiGjUY80xptU+M1FUfhEXuQB3cfClj6jkwkYyE0QMZ3VF1Iw95K7vcUC+WbEYF8iCN
pmZLzMLRKx6cacdjTruDzKrfybMMH1B9irrTtV/Huu2Y6RbaRYR6KqDahTaU1tbhY0Pxo/N6IK3H
vwTU9ypSvLkyMA9HpodU5e+ryb5mvuRQKJRkuNr1A4R13hz7xrxc7UN/nlagY/DFE5O+n9KoQuMD
3x2vyxCqVHz7h46dR9hl4pvb5mJZQ+o/+79jI8OZPsUK50vNZdIKPeVAowTQNYijpV5DOikPdgZ6
TeIyXNkRGUmQDu99BcSqYqhw2JlnXCbLdUQ4J/Wq0F0080iNjpm2kivaQ7iTIZ+nzGtDrY1QfWeG
HC2sapXqjjPYd2DW87XbIDTMf539ww7hiWhJ9TW0Y3Q9rCa9q+oE71/MDDcWPJcnGSvlWv41Vu0n
izIN0AdFr5WFo/FIkpyBBtcDyDAJzRlGrBroqslRyTaQo44L0EGOyrlFRx1S9QzTq5c+6yxN6uSL
evaTIl9PBr4CP3VtytFqdqKSo1mBq0xtAmhqNFR+vW5h+mlzh1AJDJ757Dpw7QvnURAc2taOYSvI
OHkQqDFfBuBu/Jio8E1CUES9TpCX+LSSvMSI2gmK0Cwsg6/XTucPBfqqOVXAmgzHLNf2CBwvsof4
DR4UdjDqW8AfgGJhhNSw6LS3ytIAWZXj41gI+HlKklIJD7Q3J1cdip+qfwrSScUAkS/sPF2umrd5
vR/I9/6zVf1BRxtDUfD3YfO4t4RrbTW/h5kNPmuBflh/jPQoeA3LaR9UZPtbN56eiqpYDrMwGvy5
4lbvsI0K5ihIi+ydbTxm5KiX6BX/FJaUo3JJWHniKEcjU/2wZD7mFIpZw22LH5QUUioMXgGC3uke
VATH950b2hvMruwXZYpu5XP4GpEC/NyXkWNtwsZCdNlEnUos6smqtnKfPMWRcWM6+fLTXhlSJTvw
SVWNGyt+H33vkyNRU38YGQcePwu5BL8jdWcUzWMy2zcaaYqKjtkcWlUo4vZ3k6JocJKHKXf2kKPL
k63gZ8dCxa7R3OhBHjwAHmUCFk+20LbQT5XZ3hi9iQFMNmbDNutEz02WCRO//wcnS9vl7L+1LZCi
wySmVQ9l2zknGTLqvri13Wl7naDbU7LjDgqrXk7w1cJatsinX2Iu152Su7IowssiBvKOd+FI4VN+
CgcYPrbtvrWQsfIARDpdgW0SG3NeflLccjngivCopCs1xkel6BrxOAa1vowExreybwBxewQV9cOb
9V5lV1WYSAVl6smZuwTo9E1S2+wi52bJS9+DYX2RYzLcjOGRehmUnVb1zcOY+W9oh4gbLwjEzegP
oNDlqTxwe1cUfC1+B3yOqn6PyBjZ9Is2qBayjdRZtNatqb+seY3Jinj0l9fZcl2rHt8/x2UJ2S4z
50kVdbD9FGI3Kk/UwHsOrRonlc4zD26vRGAHJ5VTebi25biMlMMOUlnvkbJtXyMvQzKUgsS41AJ0
RmSQXEOeXS+JN4FiLP/j1WQk76ghqoMgE1W9Ge4cBAZX8aAla9nsvZC+3hjuendyFgINis2nAV+k
P0LqLfvP/cVwCMtMu6nzOrWxU2GRwX3Ux1LcBnrQAk7KnI3Hm+U9ovb1wq8nsZdNeUg690E1+/go
W1Uca/edNaxyDITuirnlmUFwDzHzOqVChePUddbOH5spWnpdi8qAl33VoH9HSzReJn4iOmJ/cvp8
4cEMxaaJMnBKVb0E3iPua0cNHyECgKv0H+XBiO0WBJHlH9K5z20Aqk6TgrnL3KRa393lgX6oTO99
gt4DYbAwGpRdUNGytTP1yMbO8WBv82NfOL+u8VADgXfZuNvNAVVfjcugD8edbE5t2QFGs6OlbCpu
ajzk5UuWpO9XQxWpIn1pO3sjbRNQN4VB0sadfcvQEo35l8XBCol1HMvmvqiwABFf2+begCiHVj8B
/hwgo2RTHozIjsHRFMHq08C1iXeLuQktG4zgi6G5+OSMRoBVikuxaUDH3gL4uGpFM22owiNd70bh
vRq5i3gss38blXNNLHlkbGq4waOcD7n/83wZESJOe4m4XuH39eXgdQ1AwWj5AkL3kPrfWCEaXkmN
hd7ChrxzcpV2DTMjQEjAEt/rNg4O8YyxXsjozo6c5Rgaw1keWlRTT6XfIGvfjufchuSRxX62lZ8J
iWksGaz6eGm5lNEaxRoWifxz/B6Vny77D6MpKbEPc7t5rpj/dLmaWDtq1QEMpxTqTVLWB+CCaEsB
gH0YwmUazQX/uadQY+9gD/kvOXQJqv1unVZutL7OCUSRLsY+eF9HDiBm/P9xneu1h//+ebp+UpeG
hUJZlVrGsWj0bR/r1r71DfZbad8bx7FiGbZeqXFMbSM+DFCAsYU0jrJLyNFLjAyvIOWstdaDSzJP
kZFybdlUBtwjVlWA4FObVONadsrhyxVl+AAJaQ35ql5EbpS836XLEZzPojSNcYcnxhr3u8hcktQw
D1GVWUC3uee3AY88LCZoe/L+LsfJ5Yzuuqzadve+r/GHaE+WT7nlBxLcuV3qboaiNdA6/rNPnQfw
v4OZU+uX/hzlHcyS5xAczL/0ulXu5XzZJSdofH1WfFOQRZnnywHRZ+7R1kdlE2cDfA5RHsFKVMdJ
s8rjf2rKARkyompt1xPU2v8eK1dKo+CrY6OIVtuPpWIoS3lmAlq5nOVzX5kqmP/9Hv37OPxgFVDB
JDPddP1JG0s2dWC8Sh4BmJ33cbJLHuqwDz7YcKdAC1LfQLYtC06aE0A+o75smhkY58E0ADDHj8bc
7Wddchh5l17KplVBvUcjSQHAPBWvukYSniwQgqNzMDv6yxoTe5pz7ISPAWSlVw4JP1uTfQwOF3aG
39u2KJ2Hxrdxk7w20Z3f9wGCJlul8S6jAWJl97FtWkckwofzhEyKNRrdDSJo49k3OTSRggp2Fekr
py+5eQ2xnRwn932CnCUPrpFepsqWnD9YSbx2gNKsSrdKyXV247bQIuO+hGi17kryZKZlYak39/mK
2S7Lwm4uIXJgZIEFymz5odTHn11gaQdSw8a9WucHNQ7Vk9a1brQsXke4YvftPDR2rXLS7GHXGo4X
YaSdjYdE0X9dIk3IWqDTzWIpr3n9MGmA1ncMLKYEw34j+9P/x9qbNUeqM9Giv4gIEPNrFTVPLttt
u/1C9LQR8yAm8evPUuLtcrt7f/eeiPNCoMyUqHZXAcpcuVbrt8saEh+beanbhyE3fcDEzeYPcluu
fDb81N0VCYtAmICNnan2k16s9VtA/dG3pWFLv7gZDTkBd0v7RQoH5huRIK2fY25L3Bw3220ZqP0k
iwm/U2jdj09IoT2joVJ7bEtpb8rOqrZt3mSP2gTOMgAff/weMMYQvGgipGWICkjq6JMxQeRFZIA6
d8zAqfOPQ0sNKZi8FHwbkvfT3NIBPL0Fxno5dLZ5ylPggcbQewG+1Qj3kQG6dDTxgOWrqTSJNE1i
nZDbNU8ULcY2SBtzOJTtP1lpW3sOiqcDOknxX1Vr0KlEZ2jZgEQMVuiYjwekhMgrVQid0aERaJKa
PZ/HTtyae6f/AUkzB33RKo6WozGSSB1aoet9IiPQtUdpn6MNGgdzMri2HWsk7Cc8R5a9XRfeP1lm
5QeggSukPuM8PwggopapGxpLmiS8zF/FXRfj3apwNesErWZ0rQ8SHYBKIV0NwRolLz4PO4iQ+29e
W++b6wRpgBMa8J6x6yxfujyZFkYZh89dBziS0ZfyOaxje+G3ongOXcgOlmXkQ0VBaAvNRs9uZ6Kj
CWUDf29AnXbu07aSJJyHxtzjCd458tLw5qW+uv+/c7MsipfugC15q7o/zQ7wGLOJDbwr+O7JUWwn
KJ8BxS5RMzwMUb0i2wjI5RTMbjUl70tj1agVLDR0rXyDNSuv0aot6FO8VYq23a8sTZ4EWgyuel+z
y5DX2YLsRd5bQa4DRu4rUC/an/FqZryEU91CnxKQOsC10q/obhMLEfnhGVjA6b7S2ivZI5bX6yy0
bCTGcJFYtOvOApyoBc/mc/xq8mT8OUwR5ApwW7v2VTttoX5Sb3Urj+6xHQSG3imcn/Era8F/QpGg
N5NXJwEtzNubNfgm0fkETccAFBYZeqDe5efJiFaDbCWlm52AxnMvRa1pSy2y8TR7P4sKpErJFr+f
3bzzWTKWp64AOVYcOVeOt9cdvovmmQ5oYrfOdhJCtRHKgYtPDhrKJLxWVe7tKPYWAZ53ZMJsYE77
LLoHuV/xYDRZsgp1wP5LgcaxRKuqpd272Y92TJaTJcfXCOpiq6lJP0YIVSL5nxHEE5Ul8TKPOdRE
Iw0NHwWoNjdgt8nxK9J0fgnVhkNw3w1sHZxgs4gyp82Jq7Yh5A8j9DdosX3wwRnaBb5ykNfPPPxo
suYktapBU4ja03yYptZGDXg8iObUKqld1iPha9Z+dS8BTNwNnsbW41RpT8hgzREmmn4WuQTxkJOg
JapAfdhQfOsQkvuG0rNxALNuew8eRXkG9/nWLPCxl3opy7Ut2RBQLB1MPfsGCjvjQKO6iyf0VPZb
8LmLO2wul/3UoCwZQsyNhHJbgTxcaSI7MolWfnFZEVALNOhRsR2GnEpAXc4ec42F5zj6CQ2Ky4wb
vfYQh1KuwLpfOuiUAS0uHbij63vNVgdgzXPcRXAKbK3F0FLQfc9xb0SlQHkoXPW0/9dpEUEEskE7
LPpeazleY3W/BtmXjRpOZmNbj8aF4tcUtsX6Juk5AXcLdb8aWoHS3ZL9s+onhRSJOR4yya3FBBaO
gALJcVuKzqJUbJL3pT6Fpd5F841cxBtQrrAkaHM7aFunuLOrDBtNK002DWuzQLAYO009Q+N8p0Nn
1Gq+D1Xur1mvT5AigD41aVeTrfX7aTlqo7iS4z9tupqLDj+0pt5iaErWiGHZydEIqPB4I4iey5Yf
6pgc6kXrcBi+UNVyds/c0X+ez+VNy4Qk3cw53ZWds+7L7osXByC/XNhszE6D7Hu+SjW0errFH8NU
dRkXAzJ0Wd9uaPQe2uJ189Kow7udVqQR2SniPZ7slhJIeo+nS1Ko/+rUIGCqFGs1HcoqdFaib6bF
zUZnij/zxEofNLYUY3vgJUS//tu81hvQFESRQ1pDSmtI3VVZpx9jbiu2IF7boBr1E8oHzr6u7fP8
96AhWK/QFo0/wO1fhCrbHEYmr3BRBXifOg/J88mGjO+3MGrqhcEGfSVa3NmIXaAS5k8A6vtLBGgx
MKzGgjgIRFTnR8sCTyhF0SQ36sG+oKjM/5zUivT0VioxYgNK31aBdrcqldCQgjzzIq2c8UTjCPI4
616ilEg2TcV8DETX9Qp3K3eeTW7khA1UFpF/A/baBPFQ8stC5W2nFdK8o8PU9m7gDiJa3WwN2utQ
QtSjRV7oFrbFkGoflHAYHZCtBt9qg5x3MYZgcFTCYdxJTYhRv1LAB3PXG2vQ2eZLst3WQE4OuCfh
uvMa5HAKwz+xCK+a6lLd+/WAAsrW02QNnx145/iB0mu/uy1e+/gZVFaHL5/PtmBQAiWMEm0FqWFz
NVmJPmvXuogCKvTQlmyuKoBMFECHxP1oolA1EWBle574+1q35X9fS5btix8nxt5jfOE6trinQ2KU
ULw3wu5N16YtQYrEJt/adUp3pu9z/67PucpRQUtmiKCvGuqInsdIXKEWXxhv0S7ace5KbGU+R9+u
RzN0tT7ZpDX6dyPWp1FXGc9xzp/HNHav44DXvTo1+Y6G1LrjT+4BXWjiRD08eeJH18Q40ICCOJjp
0ctoPcaq74fsiA43aQ/UVGOjGWzZQTovMAR+OTSDYtCB/Hap21LqUi6SuJDdxocx2pJfwwZ9fmoN
HZ1XxwGXyX1V2dLDYh3pHCAL4PTveN6fmymTBzLRoQKr0wZ62AxkjghD5hFc8gnidBvggVRz6309
WokLJWHIbm9pK5HSI45O6QAOxzBoDcNY0DaFbLQtobOb7Tbjk40WsFD1W+he2a04GkABGQJf2AfS
MDSLurtGzw4znRjaXd8Iw0rZrGybgSKzh7jgWkP/5LpRBdIprfI12gzSda2qqTevjNiP0QCCBiW9
eIk+JXf1CSZPQ/JWKDnO3htMnuD0qNLyee4nx7yU8qYTvsnQNkR2C11E0DR6miowdYUGGP293rCf
wo69QpCpuJCza9kCJHnssc4b/14yviEzzyHEZw7owx1Z7DyNpS52hV6lAXntSGiryE9QR1MXCKF9
PF9gXnJ0P10AxcQPF4g94a1BZQrUK9pc2qPN0yWGSLvQMLcB6JMGW2ZpvweBp3fsQhkHwo7j7zUa
OSYG/lMIwVnrgZUOSC3K9MuoNVcKAIDSBdlFZF5uMyEPyL/XBjbBfmi9ZFNuryHugq+VDdb6bMzB
D6MwK70Cu9wOZCsgvALe22Jzs/txM6xrACWR54I42KepNNQITKnmok8XelHvC8v7JMaXye6iplp0
Sp+CDk7ZIVFFp00CCFarDjc32eQU8WAakAgix+cl5nWqBoViZKEDkzXO8XYYul7s+wrQpXd7BDTS
0RxBtBf8e4qWw34SH2LKNh43aet/76OxPIMrmZ0abU0DUEND5tlRus5kr/MN2clCZ62aM6SCnfBu
czNHEJQEpx2KrL8t+mG9m/23RSMIYvWFiD13ydA5pfYUtAGxQ8/ZjGP6Om9RqHCiDp/2H2gUfoHo
F/C0ygl8GVvHyYhs8e+xrlqt5vHrvAMi77yf6eshAKDJOyRmXiOlUzQPIkMDn65NaEbJaxc8wrX7
KB10poOw5h9I2HlfDNw/kcMzwuOUNM2BmQBCQr/IfMDffFhwrdV/au2FdL7UHLtmb3NCQwuPIooh
zZ2WcmUMcinzErtiZLRfW9yfFz1IXC6N6EHnoUfYffF8ehUuuB/AFymXmQCXozvIMkBFJbkAejzu
HE9qG+aK8uoZfo2dD/qwTB90y4o8TMbD3dgL9vJpktE2GthWrfLaNuA98CRzd9bgyxyqE3iBRH9Q
465TuzCf0mY8Z9LLfqRmik5KvL3dg1+zQY8pIrimm0/N0J8pf/a3iPc1/jMCTWzeskAXcOB16Rfw
UuR3BHToVjqqW0+2FA0awPgjASpKrjv7ERxbM8whr0xAPaGGsTZHsFd14NvdVGbRL8vSgtq2QkIk
RTwvSvPbgBaVQEvSooShQGOnOy/aGbJbJRAtAXYYrym6O9xFel0coW2AHQjEyeYhidQTb6wBE3In
YFhRrztkV6Ym0YsjLfG+Dpkg6Ll0E83Anxn0/Q5Aj2i8AslHdJwcll6EEtLrOC9+dByIqdb3X+Wk
h0GGjdYcYbd6v+AA6fhA2q0dkaCB6j2fCjoAcSmrzIADMnKS8qc3ow0ebMhcati60GwUbeoFA+eD
eiBHTlCOE9JrMs8veQUuUdI17+pkBKDqT0fjaNhLKEeEjNo8I+19fIuVI0oq68hM8BCfRqSq8lLo
4uEtvzOYbr4eUaAmvbsg7KX+rU2foRQKDqKe68vYl9PZAL7piAZ2UIS9BRR9vGoyDXg+LfE2su3W
tt66B0eGthsgXZKuCxApAmUEjXlyxxpzDzH+PaAfgl5lhta7XcbQxE7/MsCsVybQ/8/dCKaPmx3c
OCsrS/nzX+IdZWexXwLZKMBFVoLeI0sb/EpVTpLGuhc1C5SNbQjaIXfhV8a4sJy8hWRsbT4LVF6a
FklIJAfOvOmqBbFsgmcFlFYa+A5paDnW/55UGxbAeYU8IUlVgv5WHTTwVAJeCP2MdvrXphwJtxwo
wgyAPenOSoLduDK8+pgIKa9cHYrRXomqBLu7GtEBgH8rFnjpVBY/7/QL1K0XNAKlI/g4gOyDJHJ0
uJmSsckPQ69/JRMdnM4vd57O2nmmiBu+Kxr7FyR6ugO4PyFj1I1pD3HQsluCCN1GjWmokG9XRvJQ
JJ3N4TS2ovxXkek68DLpeMSWyVjVUz8sCGtpDOi+wXs5PDSmGDqjA1jSwFuQHm9m0PcCwFl13duE
RkBiu570S8pcSBlpre/inqwx/OW6JlzJOvKCJDXlo+g58qi2f2U6sFx8rMAe6hjagZzToOtoqITQ
Onk90D9tIVodLsnr4VFzcqT7DZ3F8tEGF/QD5ADKpmm6Zdlol3oAtxhFlja6s2tZ6DtahzX46Qh7
kCvyMtENewP9rmDDxCcCjiO5S1i1p2UpAkhIEPZp9T2N4gJElNhy1kdaDTmrDiT2tQSNlgO9UQt6
eLbRYxs2cfYlRDMrCh4xaKKgRLod8EXemaDRPaErG7fmJqoea5BjLPQBymwl/mghEj4R5IJEoEfJ
uO2iAoALlVPFdtpYxjGvwYqHYc5Kbi6AZkhPeCiBr6Wy0GyjWW6QtImxzML8t0DuQgQgrPO1XtRQ
AVYlOE2V4EJVmsuQA/L7sT2TiZyOAIGN7lvDmiLI4XQgcqL5ZLstYtgdMLp5dya7LrQBkjTQzEK/
vnFsurrYVjy8hpNmgfqLKK2inIHIygBH6hQmP3I8y0Guojxc+DiFFky6dqAdvCAj1LAQTqdzKKgr
i1XXoSwFeerA95952crLLQUgNQttAWGsbSlxQI5YWCOEsEUT4AZr3pEjYwI179J4BkFGtnfLssCN
z2cbK+/8c9VC1yC3YwgqhNO01Bs3eW4Hr1y4Ux5+q736PAxIyC/G6bXChg9/1bJFB0lf/0qt/Mke
0uK10/Bfi/5l+QX7gTzgRSauXV8iIWDZxsnj47SVkdvta90foMrL/rhyOVofr2yrK2u8OleyRJ6l
zF5RtP945b5Ln5Iq15dJYfWXKS7WIDEDG/dkaRurlNo3c8D33O9S9gA6EG8Fin//iJ7/fo86OkQF
h0S/S0FotnRFXb3YontWoG3M/wfURqh0Tuk3zdD056h304DhR38XZaG2Qf92so/TRJzGNplWtj+V
jy4PQRjNLeM7hDTePoaBj6GFUfS9M5EE/PQx5OT/8TFiyyt/+xgNXmxOJt6Tl92I33M9QL4CRYj8
EVSw5dVscVtRI8vXcQCWr3BlcSYT3rZE4Auz29CQpvMJWCUatuY4T0dftyuWaioaA9BjDqJjd7Li
oDe5/RCWRn7FVgvAhNZ+gJ6A/dBHKgkDEaQD2ZooUqhfxXUFkuMHIIzyqxO+TYckGOqJsY1sgtXp
x6613g5CnaWAvztaD3SpGjlxPyG3kplInCoPyHmg2mPoOx0slQHpOlgGsgsogUxHsMGCQ0n/QWao
i0IqRkWRTg1FFZOUx6rWr3hvCZdxVYEPUw5Wc+wVgwodWNv3eD8GGXQM+sfdzQFpBETr79FybFZl
G24h19ktTeTPdlS8y1JwX4FhwgMZKnDW5AXntb+jSl/OJsjxeqCXdcJwNQMHpoHzRRgO3qaMjcYM
SO/dUEZoKngbEnYnsXg6Iy8Di9uiVd66BXamG1qoroMk7DJx85ERS60aSUd/JApb8qnRzaci9ffI
3+dBYHiOrMzGRCMZYGHhYMtV2oJDiV4B57dBMo5xBZ0Q9bJIpXI6zNFWa6LLF6X528GXmlzJCm+/
A3e2iaWZACnE8hXArqDK/PRZxk2FVj/YiZs2jX0wWdTZbPekYhjzQvmq7Ld4g1m/8Po24B6G3Muo
GNvp0KYM3SJDFyPdBtvNG6m43G0ngB1ot1hkOT9HBh5cbTug00K644vvh1EwmjnbU3XHLe+mSYrn
T1GDm6ja4j7DDv6q4T+tMx0ULrzYtQKv4ChwKmHWwRTjtZb4L6WyRs+wZ6Py2mhq7jWzdPMBLDsr
Dc8baKbY3VHLsF8jpRqWGXidYxxNRErHBrIvBaDpXBzI22b2XoK24j6KuEVrkLmHtOiR51iDljSR
BwMeKc0XOS9TKFh1/KGSdQ36HQCVajPmDyWI+0HW4i2nEeyzy9rsoWkYhu66tpw3b4ptNU0l09/m
qwhyumiwW9nQpEHvQOO2lfqniJnA3C2t+oh/ipg5y3WbN0fyTqoyTt5qBKsm/ZpuXvo10ZC77OPc
vwXTbw13tfQ4HIrYHZeF42uPWiT/OJMje7MN72ef4rQEWu6jaMaNKFLzwEcPpDvqSwscxL2sRvlg
9615qDqZQdUQX84GdN8mdi8f7PRlDv+NHxJwgU59OTj6qnJcJIhAYnKYBGcHyVongCS8uSDbzfG3
IXIJrF7QvJvbLCYnaDkUsj85DLV+hidu0HomJL40g1/okJfZI/pXXSAe/zXRGXjd/CU45bNVSXqZ
ZKwSAdoUxwMF2u/RMQfYPXO+38ymjOLbFXK3fLuCawO7pVjj/CWLeLaiGbdgR8sfoiHfaRpYNtG9
lCzqfEzWLVQ+oSXnsV076fVZV5Vejef+Qe8AMVCVXjxpxb1AzgkyCzV0W1UEOXJh7Qz0kM2T0F7c
BQLiZtKYwjPkSNuFlvnV17ZCOdJmOT/kYV89Q49stjcSKkUQJLJWddrUXyu8qxpGWd6bRQi2olwC
aazsvZqODqjoNr2G5OpD5HRPELkoA2jvpQ+DjnQLnZFtUDapbHT2/yZOK5FeKHRwTY8jN5a+OYFu
X93R7M3Uy/bFYlwepA7MMlnTLDeW44A7SsVN6Fesugkk2D5EeDQQ5K0bkRgbErqYXPNsG6V+n+Zj
ehcL9pPMFOXFnr4pLEu+qCjddzdmDjxMqVkPeNcsDoaNmwDq8fYD2UrOgxFNjlfTNu2HBELNgQvU
9YYiaIIlke5UArAPZFMTegfsrXMewGNRDBBfugJrN38GXLrZhX3DVlylvlzY7db+aC+xLXpV8X+z
D1MG9dk6XPCRd+e0GLx1yvpyVRY8/wIaQ3MLXUp/ycM2/zLwBk3LbuQuNB/DZAqRlKhAj0nBhgk+
nz4fzuRMq2S6T0FCFuHVaYDOVpBHJXtk3RBfB7cdtn3qeDrScE67r/CwzBaDEYU7y9wYthD9T3Jo
JeiuDjkb2/0cDtk+6M1AhAroqRosLFM1nq247J7bwBmt4VnXRAvBqTFb0DCqOsUwqUEGVnmhSlpB
XAGtLDTMRyiYRfbwgMq0f/U650Rm/HXBUBQB5F6lDZb0oIKWQwhmS17XkK+hJdt1mmF/d3vcIjuS
yUWMDAm0AD48hulpe3v4huNKNfV+CCAfJwUWOCfIvMzPaprIkIOOQYZ0tMDujj2kMax7VWXLu7G9
j6dw3XY8upCp0z3oHfPmJ/nIdJt0s/0+qR2n+mB0w0+K/7+dFHdAi4HtAR+tEx7ypO548ZMIUI9K
DGb9XTbRQUvwtvlQhG35WKThP4Z666rdJl54eJk8gU7QnIfO70Py3oKRsRKn23BI0XFmZFEd+Nou
tFRn8Wh60x1GEfUZ938dmW5RLIbMqe8BCWFLO+fs6jFDriEr3RxBBNfvBwGxHN/1xAX5ZTPQAJj4
MtUQ0pBl3Xz3ar4TBvC2ixJwbvATQCg0N79DeYe/OMxlyxTltnnJXlO0j27xtuQwAbDUDfbbkmgp
P0b47satGF60kvWgZsSZRA/eAjoHw0shcE06G5Ttr3GlOYEm1gdh6XJsc74mte8QaZWT44LiogZx
8oqGTddAKByKnKQURpphVc7c07udpMUcJDDwME4TvAuevAKywQucWCGePwtIdcwnH13/I0YH4Gff
T7G5jjqzC/jkhrvY9+WLCznrbiirJ2GUySkDQ/RihK7HC4XFcartwBEMnU3LXVSs97dJysINR7Ni
gMZkaxUPFf6vq2zqArPMoPtBY9laHWhFLGs1QlQIuqDOtDJ1dwMs08/QltGOeOsBumovdPZuv5nI
PtnGHE8U92SyFWBkhB1P1WhHdjKR8//T/ml9fMc/fJ7f16fP6ROi433tgdlrH11ta0NzLHwh/z30
ILKVrLt0RQre93rwULooku+N6YbpCth25H+aDiQjasIcY04JhF4SF6owCe7Sfy51s7wvN09PQOnr
jDkUwpUaglXa6lskqqVveNmabKSd0IH59Dxk+sLsGXix8Sg1rcjYoTSqz7ixwcushS287uSCZf5L
XJtvD+CkegubYWQqzG/L7gTWEND3/Rs2teMfq/0eRtPLMMJ/sYNvvzlhYwwFpktb2dCkN2v3GovY
ugLtOaB/GF/0Uj9mLZgtKFJYZrt1HNMDVyLDpkTFN1MMqkPegOuWYqRmO4tGAE3HUGOZY9QVwL5s
f7iCHszh2RBOR9BG3FE0LTv6uG+Zc3FIF+N+dIFasUIt32bQwXzSK5QkQjeMTjQE1d+mydv4QYMi
3UMuzUCqHtc0Mxm6nkS5oOE0GeYWZMz67M1GDiDMWBRb8tKSHIIbJxqqJWUGTj5asgC9TtZF7cmO
QtCiaD6SFXzJKG+iDqLJAROHHNyRcildVE3QxIujNQ2NlA8HpkOzqK958RihbvRgZXMqhQKaGpTP
t+lC1PrSd7uV0ZpQKYwS/zrWaFVjSi20GnrQTrgtgMZdD/aHPyMGrz00Ix71nyKAnEJaXJU8/rKG
i/17MMYm9OHxzpKzFZA4SKk4poXjpGj3+0RbE5H+bJv9INUHyX7dgAXWLjRjY9cWqhIMrKaog9VH
l4YomcxDQtgQpoYP9my6YWreJxFah6LeTTSi0PeJDO0IRx6hlTph5aXL0gPkB90HQIPdB5exJ7Rx
NSeQxLqQLK+9FfLb44qcrav5J4mUVaucZCqK7Fy6GQMrLWansZ2s0FLfrGm6pwsDO9Hm+zxbTYKU
xgbw/viOTLrX46UKxM8b+gRj73UHDj3gBXlpDYYaXKGz/kqmodLQQTS46ZY+AtS1673NHB0AkH8/
EUh/oPql3ZOl1XOoPk3fwyTud5SAEyDI3Ux1V80JvCE22zMetFdy0pcM1ViIvif8Sl8wnrZo+/h9
usirKuAOA31zkXq7GM8BYHe9XevX+aPNkuIxx3uSOabjJapNfMdtZi1txsWWnEBIT1sTRAlLmvA+
HferHCSu0l15TpmcTfOBQBMMD6EAkN4J7Dvgu09rFJWbYYy/gwb3m9NB3wdEI/4u51BjdLPMeMVE
8tNEWWleYCcAzRSBpidsZysIvqHVcouyuKGgF+KKurC9CKsmW3tgLRggg/TSpbEJttMMFYxMKUkp
KRdlB7KWfbD/Ho+a4Yn5De92aF0eAWFNgVRQmb9POcDKjaulGaOgcXN8SBY2lAl0B7BqFjHu4X1f
gktjCK9Q8QqvjoEqC16P/U0PGdsrOAKQ83fQ+jV4/pEiWJgYd2P3bZK2nSwznzuKPvxX6A5OsrQV
O3CjlqRYWoOWtOsGmn3qCnXPkLztoN4d9mh6Uzs73JccyPhF7Y6GDdMDDlbYLzF2Hnht+TOMHhW9
DQVtP2//Glar1QjI/B6m9jHzamSni2qdJW4XpdW6HozKfToAOAFhsk07pekBumDZITc0ayOBQrjw
oQSMvTS8hy5E6rpmdvmVxfxrzIfqV51A7y51R74wR0CgG17+6vz6q9R48TWviwTSOKn7IBl+zJXG
swsEKt6uUhvjx6s4VpysUAdrQH/8Wpv6G2sMlKaHAzBbxBHzwQxtyJlW5m82mqQoOLzIgMSG760y
5N4eIBJT7m2UbCDMY1sPZIvESztY/f1g4HHg25AdbiZwYd3iIX0FSKPQ8ZbaGM11Pjz37QTR0tK6
s+Xo7E31suoAu7E2UpmgjD2JC4rtI9Cuvxtn8XgymioyWVn7UXjezzLVjzpYTm4nrmPMFv/fk99i
ysSXT3Fbv9I7Mr0t04uy7CE2L0J9R/bB9y7c9IB9yKavXQTZgVt6l9LAym4xiJ1bTrSmzgM5PFUR
lCogFWEEMeqMkJxLprMZCn1JAbb/lLa1teQFmtUbEWVLMenReopt66wBcTsfDJ/xoy+sVZ+HSG+R
g0IGyC0tC/zI1mTr0f8X6HYcQZiuE5d+AF1Ia6fjuiwE/n51qSEBKeQeL43yBey5LiQqbW3fqSFj
69of3ecK5DUH24N6H1fa0UY+uctOgMJ/crUCTFjVr0qa2qs68dLq7cQAP24qIAhiG6guFkZmPNVe
2wa8E9ZlMKAtkDZxvkfBAIwO4eSvKgZVhMQIi2VWgXwnUvJ0hTrrPKC9AeTBWDdQ9EtG3Vj9dwwF
0iFJwHbCVfRtMTrj+beiaH1st8wjbTn7kk93TJuOJEOWJkzeKR/tMMnXMHxb1Ob03fe/5oEPBSz3
o/XaQJZhAeIj/sDN0FtLDxibATSGJ5b48aqrhfFUat23vByhZh6DBw9vdT9A92wuRjVJY/9OAvh2
PKGhJwGzpqY/TeM4T4Ks6jypKZHQAtxEC/v0ENe2tsymIVki55QeonAESTt52jCRb6fkmlIdCRQ7
n/bmiAJaodoqSw2N4LEB4XVogcVHPwSDhpaL5l6zkmpZVoK/yny4uDZ6vRb98K0XXvsLLVP/cM/2
ntzMBA+zN1qX1NVT6D4Jvsdftjql0mQrYXnuA0vEcxxGm0nVj+gwlNIHtoajb5zGmYlycWqPe4Mq
UB9i3t3c43JPo1aH4nwr/WlDkKByhE553yCjNyOEFHwIlCx/twkHDBQkSk3BFDe+zyXUEa1Hcf+5
nt3gHd1L2yP4N9CeortacMuw9Jb+CJZ0YG5UkqawAAosbQdUZQodrQ40KYS20+pmmxL/bGivNbbd
+9jzK+ySdW3E3zAK5uE45M5FDnmCzt3YR7oAxEmxOpADTHbhwrQLvvkQjbfloJFZf7oF264i9k6r
hw9hEHKPV6OdN+ACfwZBjH8SZWWbixb5gJ1vhs8VY+FZCuxbAsDv144JBrI5BD1X0yKJQw13F5kH
wBNB1OB2fxpZVoHMekU3ppbsluysc5G1eTCoYPKEGSpwC10AIJiIOfjTzY9Wz5lpgGwRbemK7dBR
9IgRK9CXSac6ER/eXGQcjMQCqg/YDDWFNPA+xPHeKHlAgXZsoD3IrFxzx6xhts0rmLLaNpBps/gi
r3LITRiGdRenU7214zbbFaYtLxOEIKERl9RfR8g9ulqk/fKGeuuUzH1t3Xxc0qTcSertkBlgHvE7
eTGx5Dwp150T3RGsot0iR+TMk0Lg2u78RK4YFPoWuepUcFSnAh2qsV4iaeWfTGswgKtRW3twbXDQ
X6H1AISMb3HYNYG5RFQ18OZI+SzeJ+tlPGygjwZ5Y5RzLsAMj5c8HeoTc6BQL1juQHwHFCh63Mh9
6etXGjnKRGfgLcm2naPaE9RUWoQchRala70C/M4Nm+JtFT/L2oB1yKTGhhfGq8LCRnNMGQgJb5dC
bQmfBgiaLa02ymQbJok4C5AqrDxviFf0iyrVz0qPiwcoubEjjZrQb09F3YH3Dz46+LU+rBwgLlZJ
6b/Z0Ll6DUvNm3+L6KotTtVkXiiefoogjxeriA/16rbQEIo7E7LFJ1oHyWHQb0g3QZIJlCqV4r8y
0vgfMSTund1DvFuEYK0nu3Bsd2k0Bjs0UTF+YQnftNIzvmaDASXropEbCktRQs8MbOybqWf7/1p2
Ylq1cAbQcNGyeTgUe5NggY3WmVt0DYar3J7aNbGQ0TBBbv3DkKshUZbpTR2ubt5wQFJCL/6J8Fj4
0kNTaC9S/CtpaHFky0vHQyOC8ia24ojkFXCJaqgnwB4KRdNPQ5QM4lNatek8jOSgn6JK+zWvhIrH
OYmKbzSKhG2f+1Z/cqdp+tIWor1o0BEjHzdMftdk/pl8I5CLd400wRmAK4JRo77iBWsbgmDlS6xN
GjBFck2+vGfGvQPCQJrX2V3zINt4Sb5qiuJHJ/+nwjdvMyTAundh0T8MeZGClivrD44idwJs2Nwm
zKqgpQO+qDkE3TS1adtXGiVFxoABjI01DXsDGO4i9c80okkFXtAXSBD0BxrSkq7XXd00eZSK9iTr
m/ReU1nbouLWBi8YPeRueLUb0bt/phAUZfgZGhS724Q2F/oGjQBAUKhF6NDlsZgXifK635mALi/A
MOGjlF05i6T2gWauLEtbMM3mENkSfmB1U3hXZWV4h27JbBtD3mihU0zN0GZXVN2ZvHSgYLkv/Mi5
m4PSBjeXBt+Bed3UB1OSbqfR9jbpdq1CXcZIQGHrp4UdoOEKGBI/0tnh/7D2Zctxw0qWv3LjPg9j
uIHLxPQ81L6rtFt+YViWzR1cQZD8+jlIyqLs6+4bHdEvDCKRAEulIglknjyH4cv5WAvkMgZam9qf
3v59PGRr4SIIXrb6NhFZt3NQLXQfRuwtSsb8O9d9ZA7c4jEHXdrfHNLaffSHopwc8OLtduWATZea
IcNm6c4Fj8widqBpz42wPLuZZj2bzWYM8vi5rPrq0schcNrKLLiMtimA4xsko6znedB7E6v1BJGs
cSyO05uxN33cI3FUoLwP8kifDiIA4C3qBqj8oqNW71Y6g8y7e8GGJ7Z6f0UW3zSxzkmLYhtkHGp4
zPYh65o1a9aYyWOTYykYt2H7ViBWpZm2/bNBGqt0h+SFtQhqZMBnY6ctsD3E8vtglDWK7dTwAGI3
0/DR0+tHpDy6dZJhtV8rLISj8BFNbeN16YoLtVwdbApjmzZLYzCA71C9wpPvvWGIcvmKFUBMqaEf
432v5xvdB4NpDAprxAJQCN+pGpXMAq0KbpB75O09cEVhL9C5pv5VyAfqD8DttjItfzzSwEwNbKm4
ZewfqiweDq4qq6haj1+YOqNm6AS4T4PuZIzQ2gYLB/gZq0KeyI08Ri0stq0AWewe4COx9FheIeM5
aFNtQJAlxSI2dHk1Oq+8APuiAc2K1KkjywK/z1KJk/4aYYWpfwtCQHCYZ/Z3t/GaI72cRB37F8ig
bdsIb/plbYbdBkx69Wpe6qkBjszaI5kkaPo2umcBJI3waJM4/dcgK/cg3tF+GMw4Qbh0fGnALLB0
Ue9/A94sbceE3u1QXgrUphrkMtQtJnq1H/uouBkDmy/SgUfnTFWlpjHg0RKSQFPrw84axptVLvMD
t8ClOJPMABYKXR9NuGBX1fmBOjL8vNZFZiPHbwZQchX6cK7AkPYsfpbSEM+h2YfgyAUrml/51nMD
/q9NYsh+Q05gbX0fYzqV/Wx8t8NsJyse34rKiu7N3AIwPtNBX1Un8X3WFPUJT5wX6hyjqDyDovrM
eyc7WUOaraCMC4FF1fQF3oALOqVDoCV4hKmeoU/R40K4Uwn1OGsyduwVkLjs1h7c6pIBP7poO1//
EtW9tioqk++pmSJjAXVM+ZgaagsGnO0iAjPMlyCpemArdG/vRl5yRNWps8RyaCHSpnka8zA669rg
g0AXMAAIybYrrfDCQ6Gayq1RbnpYRWfEK6GJFtZIhgGFtQKVTXSg5oeboWYDWAzcaAQqGOtXVHaA
YassvvkOYuoqYp7otQTSSniX3ufFCRVxzurDAykJlAAkUi4d5RG0oJQnD2gSFd/C6n0O8tCgOAcu
InAk44Gk37VIpq3HCjUgfVEZdyilN+6yxt/UiFLekEceJxYQB36/QHQKPLtu4owLPG2GPTnbFmqy
m6EG5gpDaUSt5kQ4sl7bhRzzZelom75jLyY0tfYp6JgWrWKGYWNQHqkJkRrrkYnmvRn2Q7yJUaq8
6qvG2ZUcgmG0V3fwV++aQsYr2shTLzVptz47260MjgjqJAvKarV2C6rghHebuPY0gJRzcWhsyzvq
QG1N2bE0ACVXjwwrDSA7pc7qoY+3AzBA00zzgD/nRKQIqoSrNMKyx8wAdIvyLr36Kd5o/ejeVgGH
CRiCY296X2dTlziQRLBzuQzbTCRLN8qbVaK16WZql+GoOMtjaz+1jQAv36rgF5qiyJ30OvQC+0M1
GHi7af4MJbYgqesPWXzMQ5mesNp5P4xeArDPn+2oKLtjXh/JTiPawLdAo6oT1Yx1cRXYfOwCCAa7
qKW0As1ckI2pDvz7iyUHKGo904DQGcLoSKMCaRfF+f3IBvbQN4DJDPGNaDT2QBZLG/egjxDXRpk6
S68WSSncI3lwZCRWdQMltFqrHayoUCrZVOCQoqERpGQPKMbyF9RESaxx+TdXcq1KXGNAXGpk4X2R
MVRKj1V+bNUh7i20xRDlwAyN+ZHOqLuwRQ9yYqsHb+PHmJDcqZ88y7EEn8+fp9Sv1V21hpRWvLWz
MF2Rbvg+V9VhJX4nK7PW5VkAgH9mWZauMt20jr1T/GiCVJwMKd4PYWKLE9kcD/x6zM6O1DkqDwG2
BsTRPlyop0cFHSidwauWa7dzmmrs3OioD9VL81FZbiPNQCZKU9FBa0FRqbyoRa40cIzaaeCU0fo1
1zz973OR/eOK81zmryvSzCbn1hG12Hh84mFUpai8JQSv99HEdsd8TFo8VuZeLCc+N6kXCfEoM+uz
zTR57s0m2OPVdmjNBIgdsk2nHgAq+8QwDmSjA3dK1DOrA8oMQFL6HLXYQYC3q3GHRw3wey/Rnsu2
Kl655T17+CG8ggp6OgGedDr5rUsPevcJUhkH1c3VyH8zxf+4DyTAUOUF/u41E4ydqt6xF0T0kEdZ
tKmhUzuxQ1gulF3KUmeXFn/yk+k9xKNpPf9tUOCZ9cQO8a+D+qS0nkPLjk+So/hS5Fp/pUMbuxm0
MpezZUQg7urEakGeRkr0VVdslrw0tkaMPaojjeHT0EwstaAqgmnKzgBXh96roIS6gorpXasgMrZp
ACJYstnIUC7q1uWgBuXlukNN/T5wm+xp0MYtr0yAWpVdt1J/tsuweLe7YGzbV8DXPbECe8gP++z/
u72oUL9G2asp8aWyV6C8hCbzMCXLKtDWnoRfP8z5s6wzq23HvH45588kUpiIwsbeZk6KCTt8yUK7
P5JpskfLIkBFGeXcRi1IT5FVPsyXFnjgbKsqGpbzNHXQfZ6aOgYjm6amiXRQOV+FYy5HAxWCjTMi
MJgBknLJSsdZanWTow6gDy5TD55Qwx51LY+5spFfbQZQUASCZEszTGNpgo9ZJNh9UNCkJv04YHk6
zTSb5jmrON3ifeMeqRM4sLuEZeLUoYx/1ecuVtxqITOtPPDiKwcbqVll8sAzvSuyAVRdqknLFcZD
5NpkkB7J5nggOAAo/IY6Jzc1r4NU+Ga2cfPnPK02eJ+npUG+hmBWIpsU+ygsg2jaDozW1EmH9mPa
oMFWYSixqupbje3LFis7Ws94IXAQ1KT1DDUdr5MoREJqYm5SL2rZcL+kJy/ErqdDBfE26Mdvfost
Uejq3QmE4ljjUdtVRjqjQxxwSMSm9ZaGBmBZx2tDDaH2PENQgODf6uq7P+zTzJ8uMmR+vHA9LjcI
cXT73g3vTbvTv7oQYvUDFn/PRdIt6z7xLhD8bU+g8UA54VD434zqTA4MqsTLwgWnfNWX5ZlDR2RF
Hc7WgsbUK5Sdq5VTyfjsR2F+iUZgD5Dair875kNXGuM3C0XpK+jYcrVsDrZIESP20EC4E+/c4Wuu
280iTq3wyrljX6gDWwDUVqgODSV2U0epgX85MFFH0VcH14hArcgUBKpv5B3ZZMuAshu64a5CZHBj
hZq8CbLIvDFq/bZRi9oEqSRqyVaLNhoY86EIDJHH0HXNA6IqeypqmQtdqAl1Z3YA+fnUSf5kp8OA
1NKBxc7uT7uaFuzQ2qEw2t0nf2WnC6SjFh1RkDN1/jEc1bvIH+ty+nhzvQ25ARLJj2OZbedpTWDq
z4knl5XW9GfHQUKnByb/pgvwukahWXzXpD5gvwUUG/ra50vDNspnt6lRxifr7KvnAQUgJf/upyBP
4o74KWy+StPchX7oHZJBCXYpWbMsfSv4idQZYNxZ+trHb6jRqx5tIYZ1hEfjqdJ5cTSQXd2Mno1F
JcgHFmHutd8tM1xqY5b/BAf3k2CD/exrPYL7iLxfHE3X94WN0n0Xe7LbhHvdUra68XWwu710jOyn
7o4HMfjVV4A2IdAF9kNXNItIduO9bvJkG9hVeqjcJr2xvShcGX4nvwJJvx3KNPuhD9EXkSXDUyf7
AbtPg598Q9gn3NnF2u3c4tkVCAcqV6sd97HrRceqjtmyDBMBCmzWHGPPGO/bxrgHTwf7Co1mqDkF
dnuCflh5B5q2V7Ljj0FUpqvkmYO27rZuIgCpY2+l+SiuAwFmeNFyHp8rI8Jm37K615qtnSTm3wGu
gUyWcjAbZ9iihjJaJ2bKryh+4dciQIEXAg4l4vUsvxrQXvMWZY5PPGY3ZEINl4bMtPStaNFrxS7U
2mQjFegD/2rt1vSyeIGwsTxY6r03dQSoFhiD4kqtyAmKc25G53lQVuCtP0QxSDw/JuJIGK9wMyUb
jSAiWFC/T0w+bmQ0i9yrvxPZ26j4OMtUDMc2X3CmKN8m4rfpSD50+NQu+3A8NsC6CsM7QMJmwRyw
eBSZdZkwCyOkMRAcSDaEcQi52ZxRoPFEnWRyIuNsWt27fwOEO9JkITtqtceWREdhF/WXIraNOxNB
s9Nf7F3FP9sTs/3CsubdvwIAaEnsFfjdfPGDxLzrQ1RTTZEsHnTNO78rkiAn1wE3KGESqFQtB/9C
W7fgngjsK76Y4rGDJNOuRQn3ph0s48uIB28o3OgVrzDQpzSpdhoEG2+gUu2BKAMFyWokcrrFY69G
NgUCQ6FTTiPJgQUoAqORFhAVNyKB6Lj7ayRdU3cBUaSRLPL0Lw3AR+SAlR5qL8J1Htb2HRDiyQb/
DP8k0xh8wxCv3lmNVSIvEFlQCxc69Kgt0KtaZvod0kWboXTHEDWJ0RocXcb3xEZlIRCzyRMbdbny
TWneFDLUtt3YtQenaocT8uwQH3eL6q7CYx7leR1/wTLiIUgB7l1Ed6OowRhWuqVSFbFfGk3ny799
tlFY//LZwlL/9NliTYPIrqr9otKtqG/yZWNF7WEqzlJNoObbA5V9NaZ2hzqSZl/KNJULRFZBIUfh
Oq92q7UVgzFgMjpI2669PtIWSGNz7Fpbd9NDzGwZ9QG+dTI2RYx3dMhOo1Lx6tWBC93dNCHEzt2y
31q9yw8aICFn6Yj+TGd0EEkBhrLAcVZzR1UFr3GjB4u8dvuNlYTW3nPL6M4bVEnbAKpfIE9OKPEs
n8ljsC0T+U3rEdU/cgk99vDQ41FizWn9TzH+6ZScRjhRCsBNYraRfYRtP9joBgR3meuhBiXI1pWC
FTdW0y6MFsjADrCgB4cBIm2n4xdyC3TQnLKyRASuw14jjtv20iq3LkQtnxr+N7ced/6WA4oIGStX
PNZ5vkUpN/J6uPM2JovGba6aMiuXCXRDnlNe6YfUdCA7ro36i876H0Pie1ckmvsbsGmjYl35W4bv
LBvhInOlpoU++pb8h8R9n7ZA3Hg35qhsB7U2GHY3HjBjS2QX4z1tbalZ6kmynza+qhcVG/GnJmKZ
8T6pdGSiK1SXegRcDWPWLQyjY2uf+/qJEdoVL4nO2aA84/p+RajTHMMWcZpsNNsTikxAL5GDqPoE
gc7A3IQlisoLt5cb6qeD5sbfEqc0tz03BWpYcIh52J2LpipQyp8xMMh4Tr8gY1w07z6WI8SybBpk
f5U3dQg37MF/CaWFtETyFlrr4ixkADAh9KWWbQGJRpkCzY/UPU6x8mo3YHxrFx5Ck/2CjLXqoTMP
SJl9Ubk3s700TFB/TL3CWhklgIY9VgYMr/FjQzcabqHo3KY27jk6jbz70soSKJwhbk4H5KgyiZDu
r3YLfiEOXn+yfBpJ7TGNDWiWL2mueQyEhBCKVwczd6213WdOdgE9WLvRwQV+KY3AOuvi0VBwLzqQ
mc7GSFpLJxn4OsZKxcUeJPBOY5gvySUl2+DzGvo9kb2eZ6hj/RG7kwg0fZ7gCw2qZAdfHegsTFnL
waTgwIj9nL8mazvWNuC7you5NpTOm2FHPmSyWfFrNE05t8mHmkWRM3s59ziGW6wMB4KStUTCSPL4
/ZAgGlmjXh7trPcqEA6FPyZbRj3kzmq32HS59pMikJ+ClGkcQ+UnAnl6CzT7CXvHz9HMP4KbNNhj
4aMWa09AQVtnUwM/oLSiAUrxQ3KuhoyDe0lotyhCM5dVG5mI8WThAoyR/K0P0zVAihzYjxjCNSyI
foikei1Cp/1SD8jba06k32HB44F7stHxfyzSPV5aHVhwalTzu+nawcsV9wPj+C4SOZymU80S2sGo
sabiaYVKItVDB0cCmTWAFq/HbrCNTRTtgQ7jBcDLW4h11vfeWPonFAvWS7JrAuSLRR1VN2lgjVef
9Vi/qAERuAKQMSrY0UZ98YNXQE5X6vwxLMZ60YOR70SHQWr5SVeH2UZNIUWzZJm5KUYAwiVvzo0T
Fo8+ULB3jRcsdbOOgGtZ1Q7PHlnfFo+IvALeWIo7cgyL7AKUlHdDrTqp33peDdMk0KsDrWoW4T5U
cxZqQ4sHkdxTMxvZuAIWyN5Ss/VKpAcR4N5Qc4iDBrux2ltZ6qLgCo33yG5YS+pFJl47VAXoLajX
c7r43LZYoVKv3pv1DUIGt9SJpWu8KNmg73JNs0awLac1CjLqQ4vFAUJJeRqc8dsKznSmyfIL+LLl
zjQKNi7MKugQgB/ABG/k2BjmUGZWZ3QIoQpwCGIc5ubf/OZhNIJcaNjc/O9PNV/yj6n++ATzNf7w
ow63kWLfGfdBBJFlDSohxYJO5wOIP9iqsMp+AaGE7Dh3uDEo6asi/zWE2nO3p2acm3T25wWyFhlJ
wwXL4X89TVR9fDC6Cn2SyThflYxOXdnFwrGN21HE2LupDzEPoebkQqc0pCyTZyhvVnvNiotrC2lI
hlTQiSvGTjqUAwMKRAvK5WBa7zZJZ0m60SBqdB7UHQBstGg2tUhRK/ExlkYUCdByvWueZ/uoo3Z7
zPAkoqvOHQPodaQj0wv3IqzMRdQ567SM/eV0xY+JEaVC4TY4vCVdOxMcu+TKSFbTVDQ4Ei+ZK6Ob
aapMGOU6irVqcvE1/2KBhGgLhglxcIQuDtOZm3XvZ3+xkUvv2W6GGxvj6MA/zmabo6aZZ6WO2VaB
JXSZ2LjjQe/m35WdC26qCEzq1AxY6t8JExLaMjVvIuVRQV5tF7WsW1JnZXv+XYF4S15J/TwNkgJK
gSjiQeQLEFEuGn7jWdYFNCnVWzmyi+bo5Zst3Evk4oTD4gVJc3LjDNxMvh7s3bp/JEA6wdBDhUVH
JGCyzybyIHtejTeoMl/oAzYEGUuuINCzb5M4cS94IK2pRQdtBJtzZrVv3RCmyPS1QOSVftUsPScA
i4Gbh8c6s9V+vnJe2o+zNDHebXTWZbbzEkVDttCL3H2ZesOtbvj3qRDpLWMsvQXvtXNq2vFIJohD
pLctgPg3AZ5lUM3rwyW5dd1tBDKmK3nRoa2bXWoV8kytPk7S25oXz4XLwaShZiZT34CzwtHMcD/b
usKql16ip1tyoY5M5Ci6KFDEQzaaM6ogJxq2drqarxq6wtqmPRio5/lCKzP3rtEDr2V4+MBJMXpH
22lvaRj9ScBFVFAqLT/NblSg4U2mjzD/CSl2lBLsX5fZxIP62vtudJo/mXCDeGGAJhE1qfjCyLdx
6mChaY776a+qzAAwUhN0VeRCB38EB0hjNMb0V9GkbudDdC/PxXK+rN5yb6dVwK3Pf2lXd9pB9+SX
+YtDgBS8/yLbz5+u58y/KcIXmmv6H/p9qaKuw83UHEv7AIYNqYpp5N41IZKgFXn/LWnaBzPL04cE
ko0HV9eB0FV26NlZWtFeRqzDAf70mk0LKqO9l5f2owDRHTnpjmksW0evz7HFtJXGinwhIMB33/XG
k2wHfpaq5ZT+uAFWBMzJlW/c105fXz2QXrVeatyTqTNA7RXmYXwkW9+F5S6PC305DWBmeN8bm0AI
A0ycgOhhXd0le5ocnLjpAVERY0FNGuDjx6I5Rn9Lpm5EKDHru3pLk6PaJD8lFv9BnfRxtdg4IoUb
3kxXby0JtFnsrGkyz03lRbfLC/nTwU+Sb0XqGidq9VgebgPX7EAngj9o1PrwFkiVFXWSqYBE5sKu
g/5AzXQsrZ0bI1hHLvQRJCrj9PGeDJoLjRe/GvUdfQDQeuiHUPTYSmJPJeNnPba629F2xbUc5Vsg
ff8LpN2HNRQBh13YoxkJbQXSLWA0E98/lXUOBT5UUH8BT6ENSty8PZZdDOiaeTuZOyjwiaoCXwhi
NMv3HTco1HYTTm/G5qdIfRw7Xi4+AfWspIGYuGHdafjYZRg8U/461PmraETxUCLJthMNJH4QpfUf
lAOltrEGfLWbrxqCnK8JAwAylfbP1Mpu2mwwX0TSDtADNfmtY8Xd1qvM/hBUToo4RaqDNdDuH9IB
yrgcAp3f1XBolNo/Ywx3cwSD8RMNNoGV4aeR6ShJUHXksaeB2cJIUXyWRf0TNCrA5Qz77CZV9Xnm
u0gjIqA2uTmovSc3VEe8zzYot3m2OPkeENEBJI8H0HyjvENb5MNb7kZAl/rmM2SHK4ASjXzX9G36
VHX2yS2N6BX1PNmyBDz6IlxTPxfGgNSaNcSvHyNlBjEKGlk4IWDblqWvtCRBgijk2ROd8dBJpzP5
F9vf/ELd0PHcLLNPeTbNsYYjmMF2n7J6U46NDfcaG509pdemXhdZsjXTKpSZfOToyJlmyapmR/Y+
yRZ8RGL3UnZluXVAP/Bs5uXEZ+VknrFOLa/eA4UEcd6smPissJaGPWlBoG362pPy9xAnQ5UaYAps
KMCjbJbSXCvs/DJyfPBgV1H6n7TlMhGLIBbB0U8hOwKoTFpc8pEh4WLIFXUgT1hcYmgIWqtk7FfA
UAXH2S0YWLQZwsxd9jaqOSWAGkeRd91DJE2+BktZv5maI4jYbKfGRzLd7kFIYwSBa3aiTjpIF4Rh
KOq6pRbN1qfG+2y2Id9nCy0t3HSCt4h4eWa6IM4syA+dpGfUF2o1etbsEj+vl9SkA4K8IOYMm4td
+QBsKo8GBGJLW0mJkO0vc0weasDvc/ztKlYF7deyA/dkNNjlvZYaR+JmCKBOuktRa7Xu1U0Bjb5Y
xaLlTQXR7ntbjkcd4q9rPBzdY9SE0bL1RvvUpIX1pIMufaKtE7w4gIWyXIVAzX0htyCr7JOhh1vP
LDoU1TuvdMc0DYQrKsQsbltdb49t2HkrPUzjV5Gfi8ryv3YpaFfHdowPep7xezWQ+uu0gIaOCbiQ
FafOPs0wj9OYzluIgE8UtfIV2VK57Gw/uqaeYUDMdQTLqFWMEFFO330ZFFkE5Bj5ykDytANDL7g/
bH3V05mFrarkwkO4AGdTrzqzom+s7aHi7qFMSB1AiinCbQNA75a1NpKyAk+iFssI8Pu749bHc+a2
cpFaV3xp0z8jaodV4yDoSv/LLOqSWyjLKQ2uK/N19jUD1y7EFOVXc+z1pUgTCS29UO5ap9N2OjKd
NxIl4Uvk5caXqu9PxKHtc7B3xoX8qlcZ5CBRf6HJJH/gKL1H6TbOwrqEbCgeyQ9aIt5tcy+dcV1v
1pLXYAay8aBEiUZ+oI8cOFl2cqr62/SJ1Z/ilCD7Io88EjsoFiSPfl6eikLzHxIQPh3wRFF3oRy+
Knum421hRpF9cFxQpfxuH5HIWBRGU+3w+OvPWPD355E5EvrQdrFNzTJeVHqfDAvqcaN4XLQVi7aF
HKBrpkEHwfNVUEs1Z5ubZsMO2Lb6tlOHBsT6yF7ARk3qmG1F4zabKjC7JaHcCO+GPfCtazvBnvBt
s11zk3GrAzu8yIimdVa28q36Frm1Zs0Fnh6hZpg3PGXaOlZnoTO8n5Htb70AloI+B1jJbYJfz8FD
6mDTjG75WNf8zUKU8S2umg0CcfKrkQfpCvip4SI8D5E9o2g2PHOdpclHbRF4uXHyiBGBAsXUZojI
YZ0THshEB1dFkekMaQpouZYjhGgBXt0krkC1siq4IxAX2UAAAP0byzkjkFNcfPX45cJ8McdW3yU2
wyO51Pp0b+sa3hJVCg30rgltiOkYyVuAu8IzHfat9KNkZTCWX/xU947RWDTrXnCBWm/Ui0PN881u
8p9D0bUPXhS32yAo8n2YMyilqcnIY7SguB437BtC+8kqcEe+cnVv2IFCkDDqdPA5r9aBy8w1NSWK
9+6cdwfbYlsnzwEXH9r7kQco7U/jfI+cBgoMofBwC2WQd1vlnrUg2fPIWf9NsyKw8KpVnaNKxbs8
0leALErtHtE1fAsyDssV1f6nSF3tkOs18QqDyhOIFOvbCMGYyUZN6gC6vd1ZS80FAUJnd+YjysC7
g22WipvaQ/iwhjTE3HRAoIjv1TonVgiEtOf4y1QxjEOq9clp6vDeZW126oY0WBKjt/PLLgorOxWW
kmdCBH4NLt8MooTlAret8Qq+DQHMv5ldXeEM4HrBPyJjcXevezUIh9SjdojefbsIjMaWKaK7yAB5
tQiQyMLecPxq61Dm6cXwDLmYdzsBMcCROdnJf+RJsA61ETUGbZvubBlHGyQ5kNfzRjwXkSsHuw2K
QtIs2xlp3n4hj6iN7W0Ccb4FFlv5cqKebzW93/61TcTzyJehSoZ5/s50QA0XOQ3Uz+grFfXnJvUi
4i/39P1XsfyX3j/Gzs6dmqryNLEdw/EgByRdIYVeHXtEADa8Nqx7DkgYZI75+FYEN2Uvgx/WWP20
mOc9iszAzjLsgxNQ4PU0RuSltuYDKpXoftMHu94mWlQg9qTWQEIteKQ6ZP5oLXX921wzPddVlyCT
2OcVxH1sVF5LJ28gUDyI90rs2Q+aDFibd/mjrTc6fqeyBjdNbm0yBnBxnFblGUXwfA3YU/VUu8Z3
Km3UnO94bKVv8xg9HqOVFrAX4eCfSVVrQBhXm7npN321gTxytMncMDyxAaVXrH8m9HtRdJCmi4Lh
4tmePJkCG5m4CoxvTTo5WP293hsLZAsqIERwSxRYYSIsbJcnkqHJVZOpJvVaHWo7qRd7RfORev82
NnUiZC5yDgJVjV+wTMC6EgK0ZtV7x0roWGoqu6wdEAYM7UslvML6KVLXu4Me7QoMt2F+G4WqgEHE
JzB1M/s7Rw3xCrQa9o1WQvVv0Nz0McyKeg0lqfGMkq/s4JSpsx3LwrpaScmWHXOil87kd3lW2D9R
2A98oy/eourXcDcSgG90qQkif7wrwI/gIxTj5yfWdgHQA/0T3f5kN23ubN2yntSH/MHMr6jtPnIO
YaRZkCgvo3bLRAQy3BGCRHOHUdoQ/NCuYLABE1UJ1D6CK4uKxfJIzXYo3ptUeoi3w+fe4fcm9SY6
ysP+07HFCIxOxfMVqG1PrHH53lcLLKARocjmVXl0pjYdlEtQjHyfpG58MrD4JD6DRMgfASuiqyN7
+04f0wuRIVhcWlvARpMNeQ35+ANVeuEVa9vJi8zmYMGrz+ClVq4fc4G/YvLiTelshNdYa0QoARDu
a/05tsANh/s6uOVRAz5uPPzPqJFBDiroIgRdpHUeARWHOGJj3bVF0y4Lg/dfEt/61vlu+sOsWgxX
eSiWVdgq6emb40NotQ+ZDkG2EPd02IAbRQ5Ik3RGfA4M7VumBfa0oOxSIz8VSfSNlmm0QfBQ5brw
rC490GLNt/EbRDF8uSY2L+L1En2QnbUarwrF/EX2thco7VB2W3rL2ZXskOnM8GLwqwUIe8ctimby
Zxfy4tzwotc8QBm0Cy62S5JF8uKhgBpQgzZ6TSANwHRwb5huHGx/H5ka8XjlufXMsbI5g4KJn7Hq
5WfsQJId67Unz4rjo5XEm9DMq/ssS7qrk7oAtEgog/aIuSzrQNd31Kt1rD2Fofd16tUH561B8ccR
iyPsWhxbg+QlImTkSwcQ122Y5NoNteLKd1b//Mf//n//93v/f8IfxRUw0rDg/+AivxYxb5v/+Kej
//Mf5WTev/3HP23fszzGbHBYMB/sI47jof/7tzskweFt/K+oBd8Y1IjMe7spmvvWXEGAIH9LeBCi
Ni2sELr17Z3lK1YFVNLftemAMlwh3DekzpE+5987bTXtY0MZpUdUrGxTWmFJxrodoGYsuzhjlG89
4pWDXKq9iIYq3k4qg2nc/tZGHfElAhBmXmYkKUtWyMbkEAgBMxEdwjT4bCPnKs9WOn7jB8gTAz2r
Dozn/dlShz5p602Bhx4YmX71ZrX4AjL9fMc6HSt2ljs18EheN7nQWHKmCaCmoC/+66/eNv/1q3cc
28EvizHkoB37968e9HiFJhvXuW9lPOyQBA6BmjLGdW5r1UudImmilhNyRB105dn1lTwc1DyhVFsH
TOzvXjUPtEMeeZ/mkbqi2bB6AbFi7cBYE71kcW2uEiuVZxeSmMeqBE/GgNzU06ibj/h6nTflCv5p
YLyVqx5AaSTMhhPdZkY93IgosQ62beKZi5IG99/8Ln3rzy/H1hH1xbdjAxriMIf9/uVIL608QOf5
/bRId0qGuvzCfkKGoriFomx3i1L9R3ocxg3XNvTIo6byAlyL3w4ltIrNyP+GGLBYOyznYE3Dgyni
DcQaGGu/mKI+u2qNiJfiHU/04plpJSSDSgnXobCPjXuNtKK+Ami/QcKe3ReKTb8Cty3oDtLgSDZQ
hqXbtgT/I/XSgDruN0zx8iNqBtXaOrZRt2flSwSnkv3ocrD2Bxwlj30AzgxLpvWyCVBFGLX30K5n
93/42sa1ccy9B+WOP5b2pDBnCuYfVCfJz41diOokiaAHlr/6ybDjH7X084f/z9h5LbltdO36ilDV
yMApMzkkJ2s0OkFJtoWcM67+f9AYm2PZ2992uVDoCIhDAt1rvaGZD0QKi8qMEACjkIZWt+qgHp5S
t8hetFatdoo65VvZKkf3fbKMzhHvvV/ijUahia1mNPEncfmuseenstrsZEOpieB/fCMM92/fCFMI
R+V/E8dsGxqyrc8/p09PKp4s2oiUjP9s8orCPk4M115FXlnyDMPyi+rW2ne5CDOUbjj7pjdclcBl
iaZUWEFG8UW6yi4usdI8drGHlaeVWxTFqpnd3kJAgHjvlBHmMnF5JwfJBln8f9Ytk/ki9vZ17YCy
GXUnOdj9pN4Jw1Hv5JkxxHq5ysIRtBWJInEwnOh4a/5Hn6XCqNr9/3j2/P2xP3+YCEBZhrAcV0OI
zrX+/mHGQSXUJBXekz3UI6nY1F2p8BcetFBxAX2n6rZL3Ow9F+ZWrnVlj6oKYOn1Ro/CLcKzpBEL
B+5xVxxq8gzzc7aan66fDpCMLl2LlxsdZDUeHwSd1IBwmj9l6ypWkXfVRPqounG4ksEW2SBS5aOB
7ExIlABZd8Vos3VUFGjZeG7yaIFz+e9PxbX/8RXTDVuYtqohuSsM/ZdPhRWV4WdNYj0J7HIv+myY
gbRJDIRtdrmVmqi+FUWboXgMrSnZfJJezjE0kHLJsg79PIixDlLyUlrZs0dwcIPVbOoqUtDiTuu1
hALmJvIcWCH7d+aMGIz8vd0W9tutV22BTrMF1o39HBoqvAhRjFDxD7LYznW9A0MpGPV/1Ml+xRxq
WjrP/WTdWDsstQ3lvZrlvVe2PxnPPIbxFdH8CKUuqzzKlrDEY8ursOGSrZ96u0ZdY5BruOeg1eav
wPiNr1Oxi7R6OmQmQJW5XuSDxTOCoCKqKez4Eex3AOObzqqr3eFZmwkkBURkUrfslObS3NaPOCgl
DWE5LMICP0PeuVe9I+bexbVtQmTmp8a7c1L7a5K1zZOsynl1bRJyGDtZlA1qAoVKqN//+zuimf/4
6bj4bbgq5gKuabALn9s/PYdGV/C6G/XyKQjUOeqcvUV1Ff7IekCH3mCJBzI/IfA8AMDo6wU/ChQx
yO977wVppR2+qahk2Fb48veRbtUJNjDj2U2VEI4rWixWH1XEpJCrlUUnnLZB0U7PXWCjKuJnu3B2
xCtyJb8gEwvUdC6yw2gOjj2r3MzFtEJ8tHTM4SCLEI0+ppRFrJC3IVCzraPzLZeMoNDT6m04Wc0n
6jVscVZGVbUQhwhUTcfEgOq2UK/NFCEJnMDUhXqN21x+7+nmJ+p14Q/1tu3TdrmEvM4IMQfctxbb
75pmt4+W5vr3cQf/dYDE8663Gk7hQqRnEAr2i+qXRy8o1HdURZodz1RvL7tFEfrnBbmuvnHAO3Xs
IGS9ZTTfb9Pq/kQEeB4upy3a3CcUX5zr1pjAjWLdOJZd8ILmugE+h2hdZdfHsSYjAK3AXqN+Ef7O
8ilbpVPpvcbdpG08ZUjuM7ChhzbvtKOcyWzIAN5m6kXqP7nFADkZn6zOG9YapnEEp+EmO/NB1ptV
M25rU2/XqjV91MkG2W9glC6EvszhhHtMrOp7xyeCkhlt+g0B+JN0hmyi5s4cJvcdEKO1juwxgD+B
fardVOphCAnYq5qucwdO+s0J61PtZa+QGeJ7wePwcWRjhOcFBtdm3r2Q5/Kxs/PzlzydamwCim4v
i1aZtMe6Azgui5gw6w91LXZRq+ePRNjVTS4S+0kr8+RelPZeHQf7SVYNoddsPM2bdvpcpxlljXPH
0t3rk+yqFdlRBmsxDULdMLGOMmAUyAzZXNcMNtjoTkAIZ7HkIN32rmTqY1iZBPXy+qh7Vfmz0+Lv
ejQ5cF5rb8023XgoVb3eG0mtgAeakGuAxbkrwjZ/+rd5kvg4pEW5J2DRbcsOS7wsLJ6KmY0CDBKX
5JmIkik5po11kvGTok4eTIwDZF9r4inlhCU5+WH86uT5Zhrz8TWKIWg4paWSa2HHzurWgKCR8yKd
xQ3NpNhALBpOfdVUZOD6ro8vdZSX61oV7iP6pMFed4oQx5l8PMca0XkgifazpZEosPLA+QGnapuk
vvHTb927riEjI4cDB3AfDT8I9wCapt1/Pwn1X9+WrBoMoQteDJaqqjxT/v4gJAxVNtqgdBjGq4RY
e4/0kqQMIDf14AatekAqjIiIrOvwjgqa7mVqrBLDG1TyLbtQH6MuYz3Ql+lvOd9KwGXG260HGH6f
RLUXHuxZYkXqrLSIrLL/6dytFFVpZwNbeYaFI8a4a7+u02UdoYM+XrfGGF/boNEeZIMgA/Lw3x+D
+uu6dP4YTMG6Yf7PsuQO+9P7wB4GcN6OaK8fmHbbnZmk/OQFzseIeBEG0LUJvczbjz7x9Y0x6OWv
DwM5okgA+ctff1CgZ0emLFr/9y0b6i/rHFt1VMfhL+fw8DD+sfOEaapiNBhG12VBP3l2hRK6H34j
JpzMQXnUduJ96Xpi/2e1fMdXKlCqf1b76DYu1UJvw29Ybdx611Fjb8ywzNBo2sowZ2q74atmouWS
J9sxqBEOJuWxyWI1eFL88uMMIwRj07fQPDJfNTbjfHbrl2GR9z+243L/cIuEmLzT2QYbbCx0yzUE
5b9/nftxGsJqMuPD6EH1Mtc6pizdhNW2zUKTAJL91E89hroz4aRv4wdAb9WXWw9PMSbyQ9qw6n0P
10YNKkM4DFg5BQhMJ7xzYIHmwbMp0vLUz62yKA8+ieDRGvxzYAi8qv4an/VmDE9YVX+I/u6/vwPa
HF34+z+XH69joxJiaLYNJ+vv/1yoFulIJss/LBwuvVgvERli++5F8zMSl2ioVPMhnvwaHXDquzGD
04ZA9Sq2UHH02w5hPmETtvY1fT+i5RywX4C6+6l8a5ecMKf6H99m/kj6HA349I8xhca/xHV1jQiP
4Ti/RrEErr65HQb1Pmlj49RiF74GKQSCrTf9r2HqIoEH8NyxK5iSxhCuZD0IIHuHFiMJ6DALvroi
TzA7Mq2rSs7hNSUvKrtluZnd+QFhF1nMTWSp66gXiDqGrJaHpjiRMfsB2Cr6mRZXFo28kTJfJyPl
Oe+z1PCayGD7ZHhJs0tFWZ6bpLNPJJH7fVMZ0wPcbH/Do1x7m+fpGi/8OU0f82gKSo8WycSiuKp+
wAsEBcnuCtD+4vhxftL4datzeKhFgcpvL5PyWqG7cZW9ZLUsjm05HWA/f5f1sko2ysPYld5GZdm/
Xq4gK+t5ylodulWbZf5e1n26mGM3+3aM6rtPdWmXpedGlBuzL/GblEPkpUzIX3stqdLPdbKPYlb5
7IHWEbD4511jRc2e0BHunpVWefQFKogJzDFcHFX4mU6SbWD7aeY5KjTC9bHqIZPXKt2dLOdO7q8b
Xw1Z3Y7bxKstXNWmeFwjoMwbxWrSZ7sN7MtkePeWEVCaq9rEU1d1I0y8QsyU/I1v3ClG+vPWozfF
T0SwbR7tRsx6kZEk4uxjY2OzLOdw54kQTke0oDUvsoeRlPGB2DgB6LlR1umxsSV0FTwsV0rdcZeO
47RZ5ghZ8UZTdG9X+7COUYqbx2m1k21VV7W3ywy5Vz7q+FveJrXVKdxA9Cz2clZjKrxrmPgnxxRm
voYOiCNF4Y2HRCzXaXzPOGPd8ia7y3kG0vqrBiHNkyx6gWPMrB1wnfMtyEPpo6eRWNpZjvIdXzlU
BX8TeVeyTtegI5Drvsr+oREizuGpwUZ+NuPgfdPzOjw7aMPxjOl2WmAYTwg9Gk/6hBQWfhLutrHM
IFsPSrzCsSV9lF3AGOhQ2HAjDTUt32qR0ezdDjXhOvme9EmyGyYjPBqKVnxJJo8FiJ18BwFZb6wm
1+5wHR2elK77oZZe/B1cFEuJrFGvju/G96xOrZVsyKzhZ1faymPo5fF5qptkIy9AZPzOmeGMeTde
kepDxn7gTyEvkngveeHqqK8OyT4pendfG0rxFevt9Sgqb6clNdRSlzSO0tz1UUnuoSUYuObpEh3V
2BZwrPnIiDyKVTGEolx7PMQ81c8eZatqhd3GYue/l8VAccEzYby6TFXxHS6J0VwdtxXPGGKEO08j
kCeLZVaJeyiNh6VvM8DPxiog33m1/puczS5sZY/JrrlmF64+a8pgPKX6nWxbajKYECmIt+VWHaXJ
TuxZsFqZ71xP2F8hIgJtqOalSTz2457nmGhEsm4v76PNhXHWjezjnnvLuQdOnC33PH8ddmgb5Ft5
1cQEwT7ZNpn0+QLzQd438eZ+ua//umc5aKiVf9yzH1cI9pN3u2+yYdcrsblvK/dYkJuDg9YWADuU
jqWFPB2TtgK2Sk6kCG3z4MoWR8lhK2YJtm5LzwZSR2Q6Pq5tMy5knqMHUb3zQuct1gOMpGWdQF40
OMvTpbboNLECaudlSrwJQl4Aevwc1SV8jgqVN5YgyTO8y+S5THGk7N1H2QHQgL4VUKm2sliIWHti
sOwoh+AA5mz6oM92sq52SBa34Ror1PGYd8n6Yxjz1kEDLqct0d3WuuRZ+GZzP6rW/tYjLceWf2ab
H+Rc7dS4Fz6RrFuXRXEn+8mhlT9gxyaG+ijrskH059GI3qdyao+OXiYbIrvR3mgG8yTiLL34Q8VK
fdh4WXF04hx7K5GlqyQoxj+CaZdkdv1zTKbf2EFrX5yc5EJUeRmYcITvptpgY6k1/uPgoSOTdVr6
TVMdcsUMAjDLTqfRvkemjhB/M6VP8srDmJunKBqsI9KA+8KxkBfSJvuuiYI/9F4rSZMqiFtajnkJ
eWvsjMJXYdNhmT3GpbsWHpgHpd6WBsIcCSiL744vrkhoz+lPojbOwIccARQIQi3/XWn930qcXb9a
g4jXRj96zzX6lBtsGAS0j+nj2rD4i9Mv1w1b33mEDwFtLgj6L6CEITirIAr+dj0suuHz5XWxc8cC
BXPUz3cVGiAbL8FCJ+tUFtxjp36HmLfyOq1+d2uo9gGqcQdBLOOLa1inMp1nrVx17UwYHelDp95n
YUwuR44kFukF5fjsuWpxsjGT3soBabaftMj5BrUkwSCnr4/A9J2XybUeZPtkRcR01bK/BgXhediN
+J3PV0pdH6Evw37hZ9ccBxHEu1KrvG9etVsG6k631dopP6mCCBcmf1+XGwE1u1IyPriYDcFFI3+z
zucJAS6d8rDNvkxOMB40qOC7tGnb97gYV7KDosPPw7svvUN8qXxyHcyn5KVqE/J2zarhwQcDcbZQ
wNzIBsWsdy5PzbfW0Y29g1TpPogH5S03+MvP10TirtxMgZOQwgXxg0dyuXxcOcbqK/Au/pOl4FDj
zSbCckQVgfghkPTeTJa/H6aiOuBCMn6ZcnxW5g86TtFVQAAzvViT4gLBi7TVxCvplWTVazni4BGC
Jzjkfoxt2JL4Jvttop1APMsidTkLwcgG1beflQFzzvltWimR+VTMBydhbVfqkbKVr8/Q7Whwfgus
oV5eqEUaTvsc3Z+1HCR7daB3R5aTF1myhtbFdaPnNZzn2p5lrnqCQbWyQcW8JoaiPMZ+cad6nf82
2DkfDmTPJRZZVSowJ5EOW9lqpX6yUUjdHWXwESTpz6RwxFWW5hk1UBSv2Twj8nQIqxO/NEuu+ydZ
PAnwm4QUcgZ76pxbs2N12pWDdujt9l6bG+C6QSL71KwMxYGHvnWciggPO3BZztkztT9Px8DCZWca
fvfVb73hI/bddilBMFeP14EdNGuHd+S+1IURr7Fj3Gudo19r+CZPUyWCi56K+4/OmULCb2jTzVLW
iBfC0CwbnG7myeoMH1IRPSahmzyRGifgH7h/tFZCm9Y66VZrar5m8kK1kf/WFo26BYkutuCddZS4
rOgt8RVrmypujrENxbJHkt0L4uIsi4OuHcCgsYrKPfM5m4ptPmbxmx9UZDJmUy8W0vEbbgnOvhLe
R2uUDPEGxabxKFs7YX838qC6l0MVfzvpAsZCUhYPBF9e5XXSzChP8qbSeX4o4/9+U7I1Jfoob0pB
4ZPFQlzuvXESZ4nyXPCeczEjAb7y2MksYgGyyyIj8AkZ6iseAfa5ky3FBG4TLZ3knOHcyUzTaVM2
/pYt/RpYUvQMDmR61UG7xw3sYFkSfc4SDTV2WXJU/ahPIl5KSTGedT/vH2Sb17j36HU597Kk+eK5
RFpyKYGqfGsHW73KtsxPf6iBGS6q4QKHeXIjRn9ZLiGqZMVvwztLbXAEVqtV5o4AQuab89oczQI1
ce5ka8Z7fqWmBnka2Yr/O7+pBKRt64tXy3aTdSoujVXFR1Jj+ctk2dE+VoS6kUU/Ec3FqbyvtrBC
vsX4lPojamOyUTRcKtdr95TVSv4yxF2+yyJC9LK19/T0XI880ZaxDTopTvIiu6YZUuUE6lm4zxcN
2r7b4viQkH1nIhcFhhPo/6Tq62uiYy2QxKm6Ib9eX80Sn19AOZxGARiLEceG3VJZBi5NZa0+RGln
HAk9jFjCzXMIgCCpnn6t+uA4TGDUEUfMnlW3T69lGFyFoio5YNGJDZuqYyc0t5ph3dx5I4gzLy3z
Z1mH0dU3M9UAYs1VodtjGj9vhEY5wajCWtDymqcv4wcV6JQXYO4oi3KEVuyCuBNPskYNWOuNZhLv
ZFswxv0DYZClu+zRDxhetwWRJFl0CHsi3N89TfbwDamc5iyrGwVYI1/Q7iSLfl0aMI2gC8iiPPSV
9qI3SXKRV3In6BUhby8oS9yoPAhzg/fGhi9K8tAbg9jqou22PGnKXdbk9kYO7HJVeer/WP61delO
mxGyObA8ZpkiXbuPk2ivBWP2LLubGYlZTUzax+07vsEeyHxzY/ym1vBF4eP7a5ydUPa2df0htmdk
tuKcblXyLB7sHUi+4SJLSxWGG6QNh2EPofZjODr/OtDxsVujdHAMisHeJgY8hxEU7EMXOely8Gpn
NlzwTm6bIzOT1sjdDUP20U93237X2hj7uUERbvrYVy/ks5sLSMB0Ew9J8Jt3lGHmW7swuv9sl+N5
Nads/pJ8R5bL3pSkiO7aBm6+dEe/FaWIzq0IdQj5mbkzNEU6s/x+vbXKsTWwzE3liuHokMG6r3X1
p0wJW06ARFtVWXuZEmbVdhkxInhqWIXKXl5kv449esV+2ru7xUNJU1+7NmweXcMtHxM9+SKRMEXk
Ozu7KNxdy6uTlOxqtKBVQjLO9zedrUSp0nPAtiWOw6AABfRnF6mxFQ9BuUEKZ9iOfR6PK9vNHtA9
jI4SILXUSZiUNTT1ZjF3w/MbgEgxoIBuCYcPDSHlYDKA7GYQZ9D9019lKxZjGBzj65DEvb8bfOJ0
hdKjpqlqubgEsbtVyY496PNhRP3iwU+LH6NWxSdZkvVOq30MlXXyICxl2Ixs2u5NHa3jEHHqu9Gu
uxczbuttUwb1rp+LhqLaRyvyw7VszY3IvS8r4yQbZVXRdRtXF+qjLOGXgzzvmOZ3eLB/nk2ou9Cv
rEecspsnJb60WtY/qrP9eZ+SQne9Rqxkm6yzfAUbq7AnIDT3l3VufGmqVjt3UXq9DbTGQaxk8ZeB
emaSFmcQfLCeMMX0cSU5IEoz75BrjpNcM9YJiC6ohLB8+6AomXaXeb31jzNW+DvV9kB/NUSPiKQR
pZhZCMAD+rIzz7LUDop5hzHGd1mSByD/4zrC6Xyvpz1C3Z3jP3XEU+fBchovbJT51x1uujpGdXue
sQlM89z3SvBkBYCkkgwPyOmLJv9JEbLWGyOwHCRQ+fjkIaqqu0TXlYssjT082qFXv8hSZffducqd
aZ+QOTuHfoCj5HyI/zozQ7fdN3H5LnskavnRQxbHJFmbRhFhS2g0SNBCApqwrF25qGVf+zJx78Xc
kM4NuQGYFUFYaPp5795DNv4YAdv151Ro0HXM5NjNEAVdnYxHA/XLSauf0hmmYPNoP9QFYRTZQdb1
sxiQAhZ2GVTnivFou7vMvljmsLZiLQQsnRlXeejdARs2PHR3HYZKbOhpCJwZ6DzOLQb8xUEnpCb7
yVbAhS8drmwHqayVuRaWKJZzJ4W1XBWN/ZVskOW5VfH838B8wr8P8BLK3F57vp35yhhsirlO8Wk1
Yvdz663fkJtnzG5+BH1fvhOcJR3Cn/9K3lV7KslGyvoKD3rCZnVxEENYvgdsk9KhsL50LQseJDjZ
cs/1t+EZLjV3FdDsh0ZDsWbCx+mNjQQC6PNZNdfJM1knW2W/vquCX1sdt/8Ym1detXb7QNsrkw5J
rgkQSUKJ/wQAZSurbvXyLLca/9I6Rr13zXh6MRLvomDS8ft8AmSylyeYwi81doWT72JF7vGXaKM2
OCmV+pB47CFC+ZeTp7U7YdbjjD0BEv6m1nyQDfqkBSf3zxEO/9LrQgWyMW4B46FPGy0fmn3vlOoL
f0pl3yd+tpHFpAZpbBK2WcliPcRs01gp+FWotWtd0XZ9H0VghxjqgnBclfzy7pRGV1/kxFVUElid
i4HFxG5GrN0jwotO8Og8IDC2LQJtuLozOSgesAgVpr/pYD2RyvYaQ39DMQxJwzgt1qqbGG+KlRGt
VbISnlupv1VF/T6aevLgE/98+ZdBijqKTZZr1iXDVltRopi10sb3QV3yi9mE8qSfNryxrIOlW+Yu
VbRsP4LxJj7Oy1cW9dpgZzW/fGWxwU91PaVB+TiOiXHSEldZIwM1fhWIJq271kzPhFy6NzBpmYFn
guwVFIYC3cwdvroOor0IPqVnvVNkLzn433rpClyQTLUCoiFx92YoFzlD0bQfl5XFXy5Lrzrp812p
9OqG/GF6vR0iHT24QlxuNanKe3wFJmtdVWZxlg24i2RXyO/tWSDs+zVL+S3znnnFJcw6pGNp7mIy
n1+7qt4kM2YpsjEx8IvGOUcowd4PHZbnC5iJkV4Vxa9J2XyMVL10GSk7JH+NLLVUX0ZKtBMWk49j
3hxCvCq+19l+QLDqZ4UT5aosOuvVRKVjm3d9eKlKJb6rlEHbuaaVPxNpIbdld8Zv7dSu5Kg4H9/b
YArfGoLxG1BlwTUwSK2qJvE7SLDxU1R7wdpPk/JH2DuoPJA5iz3eqEpRf51Ct0SzpQ7ukYvsjk6V
v7PoTzflYBCLwngJvafR+caCE0xtG/6cjU5iWG/vWaraay83wwe18bSD48TWIddVkkTg77Hp7Yd3
w8qxseHdqiree8sLoVVN9+qVav7SQSFYF3iEHFQ3z18EqSronu60LoygeOnHXtw3uCXyu8tfZA9z
cA7+NCYPssqq3HodOU5wlP0nvzP3ZaomG9lKEL+5Io/2KC8lq5xg2GC10z7KUhPoLnwjfEzk3GFY
KTsLT2WkYbkZy9dzQLDFN9l3yNPqmoYmjO9Q0THTCdMXQlfXLsnyb3oIRtpA0udUOQ7Y2glSR63m
30ZvRM2zNfhS4OXxtRA/ZHdFBZs0OCzsZRFdBjtv+vdcb8sDznr1TlbjY7ppjCiFS5Fqx1wLyq2c
tFPMU86P8cXKGih5unEEQxY/xbmBb48BuLu2O/yp8s7jVVjyriaa/FQ0oIyCsYPklfXx2vKr9oCK
l0KCdC7/fw5eppqv9q8TqD4uoFGTo74yKzY0MPvRs3iNVMTIWrUwV7I+U4dpU/i9vnSrsuFTt8ZJ
PnezWCwdBevkyxhKS3CSiL+HceOualvFL6GZjDeB826GHvQXIdzg3rLKYDXND1HWB93ehZuxlUWr
NMnDEyg4y6Knv3a+1XwJ9Mq4Dqkfk8Zkss4yIRO3SBxG3coi5/8bbPaN0DKCEwCb7iLVdb8ZOm5y
WCeKJ8Raut0QN8qd55btHeRuZ6eHhfIYjQi+BXC8v5lde9Xk+ClGBqoPq9+LDIuKwW56FFrxHi48
N7vaxdgekbEeD5FXN/fpqKAqjBXJFxJEf6RRF/z0xcHUdO6jVLVXJ3EG3Gj47SkzySyKSnUPM6A9
NcGEW2uXmdsQ7c8XMT8o2L0PPxSrRsuamBh+kd0h1oV3GJXK3zS1pr9mYeMcipIghCyOQMoOsRJH
SxGTU/2guXW8FHufX2mK9dlG5JHxmoiBbLmeZbxfKTZmNFC08qWzTbr6UGKkuLRald8cbCJCy9gg
t1nnJQFWg/PYwiJ7Uo8q9o/zXUHvSbGNU7qlNTUhkraOQIVybnXdIjz4qjIurYnrKXu/U8XSOiWR
tyfFDhljnrmySYRgCa4vraaK07OpITgupwpCoe9Fg46qLPJuU/dTWyNbMI/Nhn7aa6aHacp8XbXT
hj32bVC1xvpYO0Vz8MbsFe+hYVjBsqwv8sCf9+Ms0u/tehrOv/aQ3QIorysSecleFusCk+EsMDFN
mu0jU0NzLu7UgDMqvHtevrqNOIoV7kof8VNZKfvJg59HP+wQZKksyUZLQX+yTftdNI+/dY0SYlFJ
RC7sVifPGk28aBmWpre5a5xZ75zAPNWhxxtPdvMiOLclWjkbObGa8vBZhbDHU1jWd7eLeTn2I6WS
P8RsyD9dHwpHjchRFm1l39vFbC0+mk5dnG/1ra+kJ7Srv8gr3+YOM81ZExhTlznsZ89WoYrOdivy
oIQ4rQQuLtnjzCr7szpJArNZybKGVcZfpyapNPRbkBzQlXQjAFicl1PZtSkSZRU0+PHJlv+YrknC
veb5pBbmS47zPJbfsiuSZWNUHCRGXG2rRg5rM3Rw3V51j6XPt1wWLTO22TcF+UWYrv+lwsNN1quD
ox/LSrCMBXz1Va2hglk1cGdQzsZrSjRA1sepOxynYIAcKCfHloccCbhCYiAsaFVSAfJQNJF7ruaD
LDaNWe6EB1Fc1vVlSZKaHH+xEpowiExF9iWyG/sSJ/WmdfXpjpewQWxsbrA8u9sS+OK9Emess2VH
2aKG2DbOvYN57K1enrme+jFMFpexlW+ejBzN1R9lUu/HUVPOQBoSx0gv8jAaIYJV80GeybqQhNEG
HHS1/qUBqXEIiPNY2TlSuv0oivz0S73sIYeSJvd2Fcvl5Yr/djE5Vq3cHwQQ58gcod+k98admO0R
x/kAruvjUEgDxQRaydHyxbaSxVufXvfFWrhKv9dqO1qZqhliKF35R7tIk30f+MmX0IsfJaVkqr2I
r0XzuYcLGP2/e3hK2WzGqUEe1kVB1G0bgleNn501YW8NHa/dW5WdRIgj3Mq3EZUWtwc9Ly/QY9Kz
rF8626OwN12Ko53Zts0DWvMwWwwcOwZiJy7pvso+YEuVr8rRbB6WyiKr9wD6ZiFX6vL5UFdJuGWP
LTZymqVBtfGPiVHTnsRs4zR7Ow3KKNZJ4rXrW13kBLa9lHPp3XRrUlXkVFdypKz81C7LdY0Wxi/T
/WvHYb4D2SIPckZLdT7qbkV+dbzYZR8nK3GE2cUQ0DYuGZdhVfhjcRlwYySzk5firoSbIvSAomxp
vVprN35Twa3kr7yTlVZlzaYgox5t4grtU72vn8pQ8CzRQvvouDHhkr6KHzXnq2yTNSBOo4NN5HF9
q7NMfDzCDDadGpvVUwBW4Cl/kt3lIdFdlu3CsZdryDojEBGiIUF90HKnP6ipAAOTpsmFYFxyqYl9
HAJUIEovV3u+uw5H2SL7gOVswGN36DjPvWUD3El1l3c6kmFpop1yM+7qFy/F8NcsscJzHf85NcPh
XU3BrFdm2pCHLjGlS3wAElk9nsYSUj0LR/8BIU0MGhUYmDFb51WfGuPvEO3XkFB6f5W0PVgj3QWz
ZCAokITti+KRxOv0CukOG+ltkcTRUZnXXXCX8q0+jMNLUQMmDy2U9VUnPi4zYXRKcMVD8LHl55ek
2dWbUkRUm+JONzXyuPaYFGSH/izLM3mowzo/GLWO2JPvX6y/DoTW4L4PPNbS0NH2wqnfZeOt/pe+
01AGM7btX+e4DQ1ipzvhybeVc9/q5dmtbiqc8Bwimz3fwS9XutXJm4knpJcdXAj/6upkRrgvrQyh
Ld+sLwjDYlRv+/pucNJ6W0UT+P300bUhcip547wUmfZQYL90L0ikvtStOq0mu0nuuj51XyavrTfE
XWw+A1qNurd2Osv/rTYX3dlLd1KA4MiZoq5S8Y0JvstGE6mgJ4+fC2vucxWbBTZsPj91vNc5erOc
LRkosAyyLE+RSe9PIFpn3sfgvqYePt/J0F9lCSrnc5qJ/n4pBQaBLWd4WEqWfUinXDzKkhsTIbHQ
Dch0+w38ObThvpnu5UEDCLvNPF0AUaAuK42PhgpEJZYrjrNthNlaMPznFkRVVj5PqMNthhKdgPvI
D/ZZEmJG/9fMkOPdbaaDvnQx4YTulBpbtMeshwbQzYOR29FhNGyYZV0BtGQ+6ERFLinW85rHboRV
KXWt7u/1ahpYnlKSfaPQ0FaVFUJXx97nocU0KVKGswjHfpMS2fqBCk+pWj8qlPY2Ik61s64U9nXs
SKvJhhK2Ob6d4r3rTTicU/MHhCxnP9ZNfkoxa0AE8HYaAc8+kdatp3Xka/mpUS28uwbFO2LpQMwZ
QqVlVsVL0AED5w1fHQnuFS8pC5x9hRX2RramkAsvVZ9+IRidNOu2n1ZOG9ZPxZxURWVmWpk2Lo6d
72IKAEMKW5E2+z/Kzmu5VWVt11dEFTmcglC0JedhjxNqRLrJOV39fsBzLc9a9Z/sE0rdIFmWRIf3
e4N6brVo+Tykxfjv5k9lsXOMfpX4AiqELmV9FC2l+FdzO/E/fdl6XeUWRNBuT9GWLmRssY4NdKBJ
CCoecy5CR6gNqliZPGpWgxKmbuuf7WC/eJNqvKT9ZB5Tx4z2WTVE3xRkBBNUmp/1guVoMczdNVFz
436i2hnUzVTcJinU9hDHKNEKWF74YYzRSWtTsiJbPXrQ1wO7pvo6rkK2BLg/hAPLIr0dSY3h5HYZ
U/Qf4OvkvL3GdhC2hAQe75GlwksT5kK2OVaGpjF/N6oKp00K6aRC9clBDjDCo8ES1wQfh2tZCzxf
28gGiaD5dUKszdzsoD4ZhDB9nVBsq75XIG46dYFzbtE670Yc4bUsGudiIyz+NvY/7bU7IgPq1K/g
IFWC2ofBHB81tK44YI0K6ai2cod42AzHOKfws57Y+razlsY2F7N2roEOWwd4EPpKvjg3r4Mh7jqm
/KnO2VNb18pLBbXr2C6mvs/qQnkvLCXYLphJ2N71dWrebc+MCqg6W/QKMSNPuaZS3/0nCqKzMma7
1LgltqXfQCTHfZwrJIj8t2971CSiDlY4Yz9784CGkJ3RME8uP0yeux2sJtOvXvmyNYySAcLPIf2d
ptL57TRzn4asu7PQRMG3+3pWvT4/NqrBb+fIOWwntrcSwX0gwifGZH5NxXaQ4it9K95mMt9vQ6XF
PgV9AOdmmQ9O3TrhdpkbUSKwTY95dz37//0sa5D1a0/4kmLowwPmRMMDagSsPgxykqkk3X3197Kg
ULwsLttBLttOpJmq3gGxnrYnbf38v5g+dOMKcTnGjWo3CPvo2t9US33fTHUS74DvgPNHiVvs+zW3
enNaxd4NHvw6IxbdqSUx6ggzy7hZVfvPs/lE32EP/zXi/g8vF99/+vxtDoDOak0jLFKcZESg55c1
4HaiG6ZbkaXqTs80yMCtez9ruKptjlTJoB9iVbr3W2vrX7u2q7xFRIfPwq9elBD+TFs8V7MePSr5
EyRhJC/rYSGSaZfUk9xvTeiia4xyPR/qZMHY0u3vWq2bb9aSY2RJ1T1AUrWctpPSmeY9KcxFuJ0l
73a65AU5PNvZJsfRa4bHtZ3culBaQLU159vWsiIwhqi9i9jeFPpuzZvO1jiNAULpLoOQHmzNr7zq
z6CbrT2t17S10gVbprXquBPaaG1+dl1sO3WFIFOWvMuzgqqHzcT0Oq+trUvV9TdsYrP77fqWn+yB
mHhmnfUKFxrR4yBMAHxezENMgckGTDGdGB1dXonHYgk4MfpU2eOs2qweTXlPXUrd8YbGR2ztdBa2
PuPm49QMFeRKPQ3mfCZvTxlICejf487yHtKzzWDz6KDtzuaZamuWOwcTdH3vOp69N8vsvUoqBZK+
rQSC8uSRcuwJI2D56EUM7hoaxe8uQLfZ4dCs6aaBx4U5XbdHigXdqK4wcNRtvtZEGXPi26vV9NgL
wJ+YpYFiQc6Ykkc1Iu24jcydW+qguOnKJD860+PsrSsiD2vfmL+PBcZcng29WYJXXaLyxj7jzP0/
+dDYfpVY7D1VqhGfYjf/8Ib4h0hi7xBJzTumkQK2xXaYWVLyK1peLTlnB3tlM7jtdEqaiv8V/xxX
ElNsWv6MndRDhRJxL7A9SCPY57X20hvad0/TXV+FEbYz+wi0U3H8xqBApM4Qf8a4D4aRuweUoCBz
qiO2C88Q9cHzVOzPqRP6+iIQAFGICCE9OwhPq6ndUekIx7FnXlaz5DJBW/RF2d33wPExiP3v1Cqw
mK2NLoxLrd5XnZL7ownBVM+GAF9JiE7yQ7P75UdX9wfyC0/tYt2MqlEvXgu3lclpCD3ZFL4m579R
/6MpcF9m7/sHK2w+i/YDl8FD4hXfhhwyiV71SHHLJx22mj82hMvryre4SAOrqZlW6o74MWH+yIp3
fL/2Bp9M4RGaNzntH5Vlws4y31AD1Gcox+xOCHvxzWQAMlCUMdCXIoNgZX3Xpb5A+GZN6clSBFzw
gZg0rAom2DknbKqu0qu0YVYvMXU7KyWjYCr7A2zRH8pYFC999LfGQveACO1VAR1lnbBcqwkAKZer
4dSUMXkszk7V9Ct8TP6TpcaVCXgBiuT4J0vi5qrNBmFo2Us/DNqr4ZwHGJSBEokXDV3IrsTZYDcx
BoB4mifixa/mMp1LoZLElebXsSPzSUMiEy4pXwaF3uEg4ZOeZXzy6i50dMITo7IhIsccH3tNNiw+
u/ogbUwHh6F/gPqxM5t5hIVsnrXSVXxVyhymXf/sLCUFy7lcdn1UNGeRjKemh5uL1RKlWejrSq8e
xxGNWWkWEF/hdWFbT7VfOkSoVJSJup60uIFUBhnZV9eB5kxqjuhr+9D1Eu9MqQY2DEiB9cJxWdAx
mEQA+VpUaGe25W4w9gpL96g5gWH7Zt3NsDjUc+IJ9OF1LfWwnuv23KcYp9+2hzW6t8z/17lFV+ko
Sns4tGp/KiuALtiRPGt7FW07/fkCMRlBSaT7+bSMB8QeBWpns/GJep/w0Vjas/Ckvrd69abqVX2G
SL5wh0mXuBT2x7t2hmTS6/Mf5iobmcziPbZidZNnZeAz+8VnW8dcoYiDqHLIoMrc30/kOX0kLhu4
2amlX+g/ddt5FlHv69T0TjFa1dBJhl9Vy9cjvOWhMm0MfCu8m6nAl8Vqkj14tyZLJf7BBK/a4qWQ
Sx1mPUTkpv+TO3iWQNR1sE2tqnBRpHsbmuiUL67yHGHwG83yohn9a2F15R7nko+uyJTQiVq+PIwd
cf8Z7lVbDJTwKVRrbfncyuF73JgdTobSPqQ2BZVq7PfR0BQB7ze95Pl08CQfSF7h2aLn1nBfl3xY
WiZe8pG6vl6zdYnEIU3y/QKgfLRFe5fnJdY+afk6Vmog1mwYciqJiSIzjYpmuu/K6K6pcJVIuRlV
bXioIu1d6g5QTdtcVPYbQb8MQ4hy0ToruiLA7FPzlAlMLpqu/iu0svTJpDbU5i8uPYk/mQnR5G1G
YGr82BWGdsSht4l7a4cDcum0z2om3mpTlb5nTGx93fwqHTveN8aIv3AMN7Xx8pOusUhI3fS9a7zF
71N3Dpz2ruoy37Vn2xdeQeB7Xrn7knLPtYey2MRtdy2sHjQXOxLM1NBhdULFk7LtX8H0E18M1rtR
xiiygJxuQvWOY4bnidueS2X+4zn4X1nehzXmxH8a46mg8uRLQbmYyXkKZgs6X6l7bgAMPR3ZeWVU
13CzyfL6kowdY7A7mXvCM3S/X5M+jUx7Q9A9wV1t7szZ9XZJNZCdkSJOFWNy2Q6DsJIL1dFLljc2
0mE7h8Y7PLspAguQJT+3Fb/vmr+JYb1Z4/yr0TtqYNK8g4x9qVAhOjM4omm79Q4fhG8tYaOhU2Qv
2Ipb14np3u+arDlWcZs/5DM8PEX2j6JffLPPszBnUbfTEWZhipWQ8KWNcGlzO+g1kpVrXRgYArnp
scnd+I5Ymgi3H0NeFi+3ThErtbOQqXZORgOFpiyWS5mk47HABPkOarhx0ISY7weZxyxmkbVCj6n3
w0gwIrUmLayS1HnIu1iGcXNf98h6TGFTTCUAEu8MlsRFTc6hxPw3WFmQQZeq1M1NKPGWENaLbXjE
BS6ifm3b46DY5A0UifvaUbQPGsfqcduXeAz30ICMmUgmLPLVb0vNzkmrh/JdqamJemk3nSrLtHZI
Xlu/Y7h8nyyUPhJdyzuy4g5yMtwHeKqk/vXCeGcCI1kRqdb7ZPc9Gb5CJVvTIj8DXOQ9xhDFZ1gf
38HT2bCl9fCuedHg57Ck3j0LKyRrcZv3uGSIwMewfkdCNmGqjcVbrBhnAgf1K/6THoCEE+22ZiIW
/VooqIgm+b50aRWgSzLhdMfdvjYnJlnTPEubPXEUm8O1w8T12vK/Xia32UM4Y6/MBLSrvBypZeZY
96y1QZS8B2VplJcu5SMbzWCweZdYDKVYeU8jHsmYwvSxsaKguPlAjYL2G5OgZ0+mFthQxveqqrQE
p7Q/3CGjxIw3CBr/8pmazrwf8BPZwRSyA9KwDH/QjOxWW6PjzyI1whQI2Des4aCXqUcmeTLul+o6
pPV87Nskui78L0pi38FZfM1kJB4AUnsfTyqmrEZRb1ih4+hXLA+2OTNhl80cACTArsO5m8IUO1l1
SPoAMUO3N9YQ1L5IAhTx6c0e+/LkLSStYu1IBku1fC/7kpyRcjnUpPKFc+W9QQ7e9c2YIHzh/o8W
GL9z7Qr+FRtuCIHD3QJb27HDKJWxH2UArW2DD47g4T5JkAyJCI8vbcwebCW96uvQHWcAV3beN7se
71AFHzYmboHwAUAAL9bICnovd3w1LylEMj10SWQ/jZUHqG7l+7Y3Kn8sATVKL3Z3KQFwfktlOWxl
Ze9mtxnOGHXY94nQEn50C7yFFrhMMxlQC5bQN6dM7gqjhqRr3M1Y04WDNScXtB31gYW/xTu74ZtW
HzUcM4TSRpeOWxVzqOqX6Sw9QWzCOg5Y0UiZACHPjhZ2XVQeylhkgZm8trZWP8TzpPsgat8Zvakw
j2I+F5Y/zEPlyzZWbnbV9tfJnhS/oFx/34pRBHg284+r3lkSvVGUwDxp1zyAdkNu6CH+lA0OlIVF
gLajaTjT43npY0rrqlp6Rd645ycxXbuWaiMxit45jlwSU3P3HiP3wxArmT+46s0E0AkNe559rVPO
nVe+CmE7d0Wn/GkmvqjJ0ox7s6qLsJ3T360Bf6fBVJzknIeyb5K7bBgnX0lmx59IGeiY93GFYFpR
7fxMkHcUzhHpQWJAKd1HEaFrWHcIR/ljTuZ4MSPoW1MlA9lPVtAKfid9pednRQxIQA2A0XkqT+48
kAzilvUdnmNXtWFLZUAVMYhE1IncgCzLikzk9qWZPBJdJhZPWjO0B0S2oZwUJGu1WI65lbVQK6uX
ri0fFRXCGwbb7cFp2w9NZHpgNJrJHZZx83nmbeknVHJLfHJjUotWTLQfZBpiB80KPtbmncruo/Kk
OKNRUqleLd/b1oArx7Jgx02BhoKc9WCZJtKHeu8jiwrT75wBrAObpinDG7q1b5RKp+sEyRDPonaf
ufGbg1lNOHk6aaYiC5cpttkMD3xAwyD2dhypoXCyNwKBpl0NZBZiuaqGmYRNWCoxRit6dVdM+GG1
EVNUbpuG72AJt1eSwQm6POkCEckDGFx2TrHetVXdvrDGvyPsssPGPHkwNE05VNxIfjQ/ZBA4xjwR
jy372dii0Gy41E0EupKubtmxqo3OSp+dXWXE0yGvbG2XQLDxhYudbHKLxWSxvGmHIIchubOc9FF6
4mJbbhN2WORSt87V/YAc77g4qofiF5MTxnCkNEOa73uM35feLrHzSshiwE99H81q2Dpu4yNXzvaR
ZzGSRCIOcXn60PDdCeu+HZ+1HFgoR31T6zpRX55HZqmB8VcdJdOO8MdnvioXjMX9AfyZ7YVC0sVs
7JwMjkwMKAdb32lINGkwtNOjHJrPJN4k+Aw610CBGwipvWuCgSXFvrZwMK9xgoAdXnZPdYaEy6AQ
6FHzbyYY9Nlkzr7KStrsiQZj/PmJzcJ4EUn2qET1EgyqFt2L1viwTerwy1Cdkz4Vp2JmuDYV6Fwl
1YzKuTjsMpGeXsje3Wmk0AV1reGIVEZI5yJ4Sml77vQCkteU4ekY136EwepBVdizDLXVfB6sBRaE
WeZEI9nWY+Slyx6NJmEYKYLUflHYqU95AhHAq09EXvbnaRTDeXv0dYhtsz/nCdQpNDXM1A5wO/z2
w1xk7oEvtzobmVqdbfCufbeU1xmz3zOWSMs5ydm0eeiSgu3V3I5iQJ9Nh5oCIzY0F9AL1wfqvwrN
a85pXbw1bg6AUphjc1xkzhbZQ9XsZjO2xP18Ho0eL3OnJQvX1vLctyzcWfTCPA3KGohXHaZ5Kc7M
IgWboCkKrb58syWsgG6IS14fqKUlZzc3y0CRpWQv5Ubn7cDylXWoTK8WsPs+UtTmvPQNflmjdWgY
Ds+NmsJdlCxL/bopX5K0+9V2Rf/5WW2Pto9JLhbe53O0uDi/9OIQrWmU2z5je+SuzTWaj+9711TF
xJvmYE/ReLbjV0RNFQNdqGH1z+6CqqznJG9GERda0Kp1euq6hYL7stPG9FFTvIQ0e/4xim8WNpQ4
QbCCb9soChik1jdQ34ayvaYKwwUWuoFM5yj3pRpFhyWrj2NbY6xQkIqYyNPYoUtUWKxBg52M8/YO
MPOgLuwsr5TtKvIqDHcJtoetJiu2v5Hhyw4SJVYhyL9fysJjazWa4DUEUp0hOuhngcY8qBx0bPVP
d8l+gru4fLIRHnKDbrnsjmmTgUUMqhSn7buq9Kk8N+tha24HEzMPfubrV/l/nY4Iov/X1aPjtft5
FICLxUGrxoCw5Q82J33QmrjChbZiYjBSpMehzj2KOlwQV+R/l26CWfrsN14DP1M4NZQ7DgOMv/38
W5ApQQVw0pTuLsp6ecqUHDv3W09M4L6Xw2MRVXcp48AZl2wS0qr8B3ZyMUB5i0yrJ2N20W8t3vDA
4YobOmmj+BCjKSfEyfIU1XnB2L3ke22MHx2qYlH+TO76a6O6xmFYYQLVsvLzFGMT2TT6ZdaItjkg
RHCe+4Z72Btc+JJ5+eJtMkjiB4oYIeUwnpTSTrl13PkqZgzZLEdpWTWBM3qYN9RDdo5UgS93p7Cs
Qox14aM54QWjWP5C1dlXJkharqH7qRebzzgeFVWVnr1y+c2XTT4NpNWTORZka+pJt5OUyPSx866j
WIwDoHKFaixI2ELsrKYtb2qOqHFgGxWIrEr8PovLm5VQccbICtP+4oDQftlRhfG4CsNnY8LZlowb
3V3Sd1j/zSUqEjMgErnYtcpS36UYZxhaqbxVDLN7Z2rcU0Yu0SPZmdSkraX7NaXi4Cwd2fOd+ew4
ojxwCxTHCBz9rSwiHBMS5UcfmVWAPe0AY1RkV0Vl39N6Q1hlUvyIK/kKkhSQwG1+DLF4xBDV+ZML
8DTmBb1Q7FsWsXwp4qT2G5XYNrO1f4LMu2ABjFGO2vVHwJInSoNoXPoaoRVoya6M2/Sk4zi/c3Jz
OeJiuhwWSgc7WJrGblG6NmT5uCurMTmo9Yp3eCBSBUhrJ3r7CtGfuEIxPBXoSYyklB+RUtkowSkm
6M9ppZareEWGqmEvT+2ofnSt9l6MXY07OYJJqv3UYchqSdzEwwdoLHZ4LqePIklzxK3pzCAVdnOe
Xeq8Gi/Wit7NUH1Ho6mP3tAor0Rfh8IzgFRR7O2iPgunOIlfYQr+FARN3ZuNrrwYqqUQn6GOodvn
MButUu6zZnI/GvDrxnPh1rfRfAH4jHeZiZ3SQAX5iCP/zsXJ/UfrjUbgpI52YwdgnJpKtocW7dmz
NDtU71TC/zTYB1te8rshkJj1tGY8emVWrdkj5tEzBvFo1BHQhiKKX1n1B1sBSY1UVv7S2N4zbONo
H0sHwXC9kLG1pMsNiOH3rHenZRbd89h27mOPsYUs4DMTNN0ccAJnONrq3xlv9rzVvFNqaZn/1f48
vV25dW7t7bBd/vXsr77/8yW20/YSbeM8ZmXKKQb5RP2xhhp/PixH4o639vZom28GqXLR1v7Xw6/z
X5dvfdvhf/q219n6Zq0rdoZaTT57uwzvt6KomFTXh6rDEgY49T+9xmCyIFjPZwqU3ZA8tn/an0/9
PIqZMqBiKfs4FfV5O1TrNDuaJeZjW9ts5/+0ca9mFTkkd+Wsx0+WpnI7uLkRQCKKn7a+KrcZ3RNz
PGx920FFm67KMbr77Mrt9CFmGPt6Ukdy48nEzf+zbztRtEtDfWf1Ol5f/LMvUVpf0wb19NXHjjPA
zN64lWamhdKt4oNVYTVeKrV1VStTvUa5J5n6pu5H42pvOUTkZ11VpvMSiTy0CSB6LOeF7VM8+1i8
lR8SxsUhIQDySGEE1TLqREL2dpruDbuhycBSouLeLof2zkyyg8sceyHJkyXSkmYnlGOHlC3/pcCy
9YC5y2vRZM4V+aEaKmy7GFZi+37spoQVvnqfTt0ZM5T8QnqvIFIHIjcsqiU0PM0m9CTHP65cfggH
20k+aO8ZQP++6Br1A7+1YidGuwjVRXug3NyzxeyxaSzTKWhxNzyYTUmlR8WQSdMRyrH03qXDoL7W
zghhtEtXNQVIUkY+FBFUsfGeVL+Ntm/ZKUNo7GPrbRnNapejnXvKJCYF1VT+BMufL1tXE+v91cvy
09baDgiF432L9Hu3Xb/1db3+6llDc7e1BlkuVJim+66bPXhqndiVeTo+FSIqkMHKMVTicXza+mTJ
Yhdy1HVreaRyXmSd/8GG5p8LlgmralBJOCjra2yHXP8rR0s8bi/jVYs8qUQX+l8XDD1xD6bSZKet
r+a+veuU6Oq11PDncodfYvygLblKiGc67x03XuEJhu2tL7bkY15QQd26rHKAdZuVv7ZxfeuS4zIH
aqXph62ZzG35NIOKf75CQQS2DlFp47xuJFfooA9JlTjHpGV8xbLlP6Tbz0vahfW5Fn376v/f64D4
C+iQhr7fXu/rwkGTzxPVOHY2+Rjg4FTeYxlonoxp9c+p5eRvfdthKNXyvlsPcaJA59TnZfV8Qprz
3xNfF2vp4hwrXX346toezVlU3n/1uUn+R/UaVj+N9Hy3aZP7UqdkLAjr/Xz01WcrHSSCxjtvVyhU
mD4vK+I6Oyo6ZJhOx3U8qUzCUNS8e40BgsKINcN+a2qizElD6NFdO1b7KqJoJfmsWOF6sRxFfkyE
gFS9NkfRVyQGwzPBqom9l7BfDS+D31aaIMxr06SoftRbmPvd2NuvU9GMR6GwYtvOZlObHrummnex
iVZ+6GznHDUsSuwUdE5VNIFJWma/OEPBFswTb1vLyrX0ea0TbC3pRvaLYVq4JHX549ZV9jGribxa
7rYmjCkzIMPxo8bnYadPtfdiyUHBEkwqoeV57ovG0uioFizqtmaJ1Qv+ayxytosNhosHFAyX7WQE
o+Plm87PegjG2eC+qqoHdX3RtGO523lecbddSCwxa7q5JxmJ4EJ/6xuZeULR4kLlsb/3ZDUgomHK
m7aJbZubXN2JgDvXMk43IBcJDFtfjk7W7oUzZHA/Y3kocAt5icfHqmryvacQDJ2Nq+/laD8DElgU
f7U+LGFlvSrpADqVqd/6OGV2n4v81dKmmXU+oxyhMRlrccO5LBK5Mz6i2eugTBRbvOgNO2giOCbM
n73ePGytuhqbF8c4MTrK0CbL0oEVdHZ03UO+lWJFXUTitZ1AsrKakhQyGv2oFbETCGoCK8rnBANM
l1BmZr8HxlqxMZflfP4890YRmHoeHz19h/mo+2CveTDbQc+OhqncjKL51usKUTxuPd9409hwlBN4
dcbeRTGQRSYUj4PYrpAa6ngI4ppV/uiK4SGKavWFJMONceM3phc95+Baac1aXVVqPp9Zg120HrZH
Yl1j2KV5Hxdx9tmlTZE8K8bwlLTZr8p2jWNLjMVVWPjDzSxxL3mdv7P2bn+5prgOU679IWZjn3qt
xWbp1s6Lz4K8oIbdddAlrNT3MFf+Fq/8a1E0fkw2xquZtCcJkfeXlmMMpzxkxJg86XZ5wZm32Jca
OG2hJEXojklF0Vt+Y9FXHwYXIYPoPIE/fdo9mEPZAATY8lcjfqjxYh+8VlvZ+YW7m1UwwiIRJcHZ
LqCtCjPWXvTHJRmLl7FPVnVhJs5bM6vxG4U0cYfy3n6I+pk6VD/WaDWM6UE25qovS9o9rODk2NZ4
hFhKcSTuiRCHzG6OgH5NaK6ycnbmxhNLf/78Qg2SAsUOElSYKBT6KWplfqJ3EvDG9k39kdTBp3hh
BDIYavdxpJekfRewvhStetWdDs/avHi02K29DourPXatvt/OYX3qXXoytP3J/t0zOL+awvGe8wp7
fiIyXgfLmEnRJoR5PTdhBAfWTKrp2lLxW3yqB5D7tTVQLH4qSOLdWvgBV0+tl+5FVFmvXVkTtlvk
h+1c71nqoxM1x89WZdaP3bicTDVVsbXQj2mdLdd8PXTqeFmSTgeuoVX17bAfXMXGy0i3r5OuOex5
59wH0cEzYOs01jOJxRwzz/kl1xv7qo4aZ6O5W0JTygHD2rW9ndoOFDCJeRquW+PzpfK6tSiqlsCo
+SiO45ADS7aCwDTXagSCIZzDtma5/gGKADbPXmnPVC2gE9GcOp2rF1ddTr2YXz6b2xmtqYaztNJr
ng3vZpmUpxzE6zoM9T8HHDCdkFy5OvifE6PqTfc6b+Xr2s5wNMNvJ632IZBjLbK+iuwAgyY9wTDA
jOKbkbrTXgyIKbVMjW/cSYgE7GGZ79YMo61vu84lGui2Nd3afEBxB8qwPv+rf6lb7IsaW8GXMW5Y
ykXaTsyRQHHKoUi6AoIxEssxqygir33SZPTECCiGzmF3L7lVvFZRLa5by/PmaKVWkki+nhy7RDko
o52wkS76F9Uu9Hub3A8YIx2kF66ooaWyOX7eGqKhxoRf/XK3NbUOKgdivOywNau5SE7R6MEcXp+J
jWd+W0b5+Ye3LtuaA9lk8dPWsvIRiHXEE2VrSrLfQ9tcgej16cK2qjNaDNvfmpnuWA8NEtyttb2/
LtaPmZ03D9t7z1ee12QlCnma6/teiUWzrlXh1qwIl+enWZB2s703O8cGKcEIam1tryaj4SGrgHgp
LFNas7RCDZS6bc42xQKA5LlmrDbL9qjaVIZiwj9fnamc/SSOnR8QiC8Nj8ik435qreUvuMXbDBL6
UfXIRSjKi2dyvpnqWRr6ZHRWVxgc2bEq7ejcGYu4RJEij9Qhi2OJiedNz5O3DHu2393sPJkzee2O
W/0u8tImcjmdzlpFqLGbwL4B+5G/TxTiWxB8NgZa7CbXbCoSmDhxfKFEekim5cVeCsPHjhP6RpXZ
993Sl4uf1xo/b+7UIctv20Gx7ewGGopFdvTDweExGFIU6O5YU0+L6wHCFdRzNHQqHps9Khavmy6Q
5ZdT09Y/ic1UTpaWzy9WX/Ozmx408uDfyF37VSxuQIEe5+4q2gtb/Kn7PL3JROJbmznKHpm++lZZ
icaitdtrrm6/CvtASSz7ZizLuDcUmYSukl1ixfvFcl09m438Y8ryZz8Jk/JO7Rw1GKNU2VyCszAa
m5okw4EJ8YMnjPT7SJEomy0XKlJNsdLhxk7rydvpgvJSDRHgqSwPIPIJJT9Cz7siIfwFd2KqBNq3
eom9o+VR+YT4noW1wB7TdCArjXDh23aI7qzvLqrv61hoT4banhGi1z5VqHivliBiFnaXAC8TeK/K
2rxxjNs0fddJPDEey852j3PeY384QVBuAnBG5agp1NXQNNV7tPM69iCRcf4F1UO9ZiBgO/yV7F1h
F2uO7HJiesRi044/6txtnhedSZsu/eZQuIfc7QgQUw6KOYm7yUt+zQWhi9OIdy5Ri38XZDBVp3uk
AcZtYA2ie6R4qx2s2hLn2CpA5WXl7uJCNd5gfv4craT6a+KCSS3oj+z7GvG3AKwvK8whxq73VUzq
TiT3jU9qqcmHGpbK1toOtdVpe4TzgGPrFdshqnSYLpN3iRCrPGGjokH7S45wI8KELIbboJnq80xp
NfR0at1b08JI8ZoneMGvJwfYhc+jgRh7soe7rctAfXBwpF3vWjfVnr3B6GB5QiBaW1uXZlgYvnVZ
et6esM4+J4OZmbWLPJZatLp9Vv3zHEFpNWX1uLXIpIrDzI2I0FlPTuxsqFd3563l6Vr/LJUMhoCD
Jf3Wp5MRchq8wkZFwxO2A4uSPbcG8aLrE2JXmcO0TlXYCFzBqjp56HWqD+tJZT1MI8CfgmjgtF0B
1D2eoxIXqK+XjN3sjPlq+vmeczmWgfTm5zkB7pgtTX9uI6LRikacs1ww05Vd8tfubHylWTs9OcJ+
ysbfFZm4L2CawWxYE9EkhfFSTdUvkWI0sZ0DolUDzCm9I4xR88XWyDNUBm8Mt2sLQ4/PNTE1wXZ2
VKn0EL9uHSLzgfm+ggzTzPnZE6wgkKLJp+2AOUoZ1mlUhul/+/RZ5n5ce5h327p8muMJllfk4f39
/xg7r+VKeXVdXxFV5HA6craHU7v7hOpIzpmrXw+i58TL+/93rRMKCcGwQQjp+96g72M/0J7trNGe
o1Fi0AfTchTFUHKaozICDxFNlM7UnvmADVYSzO3TijRyj0rrwZxOL7xyB9zdRRAdblshNdaT2ERh
xWhXdf3R8kLrqUYb/daHEjRzFQBapnuwo3Gk2YvGRAT9O1pyrGncOl2D+q223KB+C7D57/XK5k+W
SO4WZj/AKGxTnuDSqVjcVc1cFHW1Xm5Khe+ZKGFimu3HAoDdXFRdzhqTvQtw40FU9dpIOq8JZWw9
Cu9Z1A2je1JSXgxRKmupPdRGmdGCHxWb1hwecsAh17kKFiSOVp2z0qw0eLRsXvMa7SxzUPUVuV0y
xVrnPYmNI/t7OdPGmyj1rl3dgtLeZ2ocROuxmqLAZWGtxNEs4CsfGyqhsyoKd0ud5kS/HVnmo9fm
1V0JYJX9tvAW7Sv5SWzoRyh4tGSrlzpX717LQO4vKPrIT63nhpdSMd+XBhHrFJQ3qmq/1NnYldX9
fNGq7RCsQEZobfTmcFGD8LHuneTGNzC5kUI/tZAgTqKEUaYpr8SuE/tPSq3Xxw914jSjyn6Utett
lLxIAPmk1l1s7JIooQUhAIY6dbksAdIlF1N2mwiO6nMZuvmzG+WE15ww2Iu6JEiJVYZAzP00y9dD
4cor+r57FI11DY/WDJViTQf+k8vYYcUMs1uvCcrncsyfagKFV/Rey+csQuRW9yV3LUMHxeuhO1uN
3nIDOOgDn9qQSAUppZjlszyU4UMV2kdxUFThM6YQvK+cozJ0+W3Q+7NZ+i3Ps9NeK73LT05fNqCC
Bi+5ll6+TfOtJHf5pqqscqMY3gjwyK12uqRZ1zaCohG2bjTZj23xcftSaW4GH769uHl7NVoPxXaf
nBS8hB9uE+4MH8GDyGClkzEDcHKlOPSB+Wu0UxBs5VFuPZgTkg+mW27VTc0cZF0x+0gd/IXUZDWC
El73gQSR1OVrLrJ94GNg1+tg0GWpO4GYeFVKK9h7fBAIcMtA0gEpt616lke05mpF0kguwE6ypX3c
q2+suxhsQC9sck2+JU18xIxauhRNDj227exj0kKA07TXsOpCln8262TQnknr289jYiingYw28Y6a
YKKWrZJ0qOFMreQeJ13UiUnfDrgBOHkbreqRbySL4avc3hW/ch4nEb4BEoM5FDq8R0+76FUo7ySM
UVZZ8DaO4wsZoU1QK/kuM2v73Ca4wRAIYHfZDB0K8KZWnBEt+wLCoseFrm53ueXj46qq7q1Nf3EZ
/4TcirZC97lbW7pG5jaTlEvCXDUxevmuxVy5K5LxbCA46/mARBIJy8VIhZM3RIdK6cpT2bjlFvvI
blNZlneJ7XLcyLX6xevxDwAx1Wy9EYqGPOZ3A/jHvVD1VykMikOCWuMFmURwJXxTtnFl1Zc8y4iS
qB38rdFde8XQXgASHJoSQca6jNZpme+dpHeOqTYUm5h5A0sr3V9puGmty7Y5GMWECPQaZat3ZrQD
IPwDqabvk5noQSdLvuZutWvgcM0adTYiePQbs5KA60V1fVbYopMAXAstCVbsjcbXXjNh28g/ikgd
4NXp5bkDaHCUpoCHVt3FjFqZptVMUehGDXmQ2EeYJY2QjAi6Wn5Vk++tKd3iGJ4v4ijrOLyDXv4z
2lpxIv8m8yWMSjTX5NOQFcqTDsNDp9uT7jXLLgJ/YxVrLfWDS5MW3snrmWEkCu/v4OPLEzc5cnvd
1HvzhJCV1aJJYQWvGPUywYyIoZpFWe59c/hh67J96e2oXhMKrH1CoTPYAW81ckumdfRaH0cIDzKN
kmJalpVTpOQLRIB03YXBryrJcckO9APf8jYCsYK8Vbnjhv4pYyxiesLwZB8w5agL45HAiLoKQZdt
3LB6duwKjpld4f4ma9nRLxkHQ0lfj11brfOGmECZPqJpKl/aIFAu9bSxdAwrLUiYcbryVc/d6g1I
PV9RWaFIVsPYa1RbL4rsNaCsXZB5vyQyDygxBCgKEcr42Rpd/lYja85H+9Ck2NhZNpwm1SMHIvfQ
Ux2mx1evAsgz3lmR1GvynkWu37A1T1a4AbzGoezz85YxQag3A+Tih94hwF6qzUBW2HtCWIXPZ12A
UHLlBhy+Hl56kJcrbLOYVbAobCIZDo9eE7weY29nOpP6bNH+8mw3QaBMA95oqzEgBj0FeOju/RGr
RhXC/KpRoDLVvztIgwGw323lAOcrTYuos7XS01peIzSdbeWsAaHcSBiwKLKEfCR6MZ7nkljI7eeh
GJ5636wuhBqT9dgMiKIl9QPs5ScizdXKQE/+6AwqKFDVNY6WaZ8kt3VOUuTaJ2PC6RRh872ynUse
MMzqlcQwFhfFYURhCQvVbx1A1H3RNN/wPtDgBJveVsqj4drhVXSxCB5nE4HYi9Xn2LLP4B8GZtm9
yx3svvWs2olueMCXwnCrao27qjJIFElYEKioPZ2sW24cCrvIVkZk1nug6xmgOMcAdMPHYAeZ+WSl
JKXUDM0tpGOfc6OxifJkyiYKw30+1Pq+LQvnPXZe4DI1cu3+HM1yA+edb6kzQWSkn4HWrlMj8U5q
7+GPWMjVhpW6c2gBnu0NcKDgTkhJSS6LtwbCvWVkBD1kfcOc8er0RvcYd2gUWZQQk4m2te69pIlk
npdN0WXWXDSZ+R/NEooYNl83w2Xu6HQGOEY7AehZOM7O9Vxn7TuorykMfWuWzCtV9ngVXV07j2VI
2pTZx684VbepFw0neUS+CaGouxJ6v43JIQqqzgXdYtEZWZ3xIZ42k3iOnvbKRdbL+t619XCrw2nk
puTkXn0vA6a6RRnvc8+S/XVs8RjBhB2lmvVH08bMPIzgLYpVdA717NHQenPXpwHr72nj2tfRaeCh
1Uq4rZp7bFXRyWd5cIpdK9hoGQQA2NjB2TD1u+ppsDecnh6F3WMH4or4XrjtpPI+YlBJYI/FWTMJ
nCnJQWDAzCkjDVUYWKJuTF5XIDD/u5Ea8kUt2qaZg12G5iOp5eYgNfrEqQmz4NdgIXs+JQKkUd2q
LrauGG7BkcAM1IFj7bWgsQavG1hxupxLaOSCoPSRjpqdK314lP2xh9rhmpseVZr1MBWRKRjWrc7D
0mMboJnlx/BKGqQnRwV0kaNnZxAZh26AkQJc6dbozV2q8X9K9TDaqJhojmuBmfMnAr8B/mxrdUMK
p2C0b32sKEwFm+TBITV3CqvibQRu9IrXBmjD7LvfBfGrnOIS49S/7Mylc4sogTWFCspRZaUT06Es
x1auYjPwCQNg5UgbV7RGAxx7tVxsJcCeLkiBoUz1k7gMrpUvQemlxyTMGbL7xtpg2A08hJQCILhs
XGcopgVWZvJemGudIe/aKVB6S4AC+K91u6ji95Acca8hAdZDNPpvPlJwiI/uBqzlNpbVQ3Cf8EYA
tDeRwtNF/zeW1nFb/mFdU5/rLtmXfclnElRgZGFpLUeQhGp4nGV5tPyvWZprX5CQR5Gzf1IjzzjE
nfQ0EgSY6K3yvtAn44Hwm9xoh9DpfbL1GyccnaMfGLeQVNo6VpFVquUU4T8NxLh5tnV1uChx+NLL
rFL9wkNG0YcyPJk0FS66NlHF7wEFepsVILykbHYmCW+wXLk5C0fEw5+ms5RnYLs20tjSwEJAZ5xW
Jlx9GrfVJotN5xEWgPUgDy8jCL5HDTCCmXrVrgijLzkTA+QrA6CVOclUURxjNWHOlycANCVpHzW2
z/xJi4G/GJvUa7R1kWftAXZE9tLoZXXoYYusRVGNrAq8cWngFypVV6bL/D91Y27U3Ps1mNKwz8J4
PCP88diOgL1124wePKRcHrxKKckMI4VptVa8NUqz2OfQwDUPdoYUITGX8OdNTA27QyrY8kkyZt7K
Gvtkyyr6QSPOwSi+SZKHxgcs9j01XzAtq4/JhJnJJ1ydD8LiqFsPwYQbLbVBPgKM8CckqdgMavAm
SZq7Df9bJepF82R67cpT7nFfnRo63SrJYrYC6FmpIKeVsvA27m7AEfJg+C9hBVLAfe4rL9550HnN
WoNb1PXPCJWjbojn3ayrITBCAjeU6CwY7NBCyXsS3BAHGjeGJNn/GOzKO4HLMsYtk1X+ErEr3mij
gEt2ELvRSAQJFhb/XldmoH3tWkVBKJf2wwQpZC6bnLIWuLVX4fXgriJJmeII1HpgsbZkVb5aUrqJ
ZA+H3F9624Finm5cNV1R7C34RFOJ5HEroIqish+TITmIloFVc2eQRfT+nl9PFxGtFF8eVqaVxBvx
V0ZoTZOARfhscvXbe5W8FwojlrOG5N4dwXD+bKbn1+uBdUhRoxY5YLGJxP0XuyFLZFJaGN+JYpIU
ez+XVPxnpr8pBffp4Z1xED8p/gycl/2g6BAnaYutk+e/xHlx78Exnx7j/IRFpcBLpS5ZF2MijS51
fa42e6RW8GQC9DFjf0VvgHZLhrof4n4rq+V3gQcWmw4YdVPCryOeiuRIUnQmZkSFFTPG29VWJL1n
nJcve99amItbp/J5oiYSors6qp7Fszcj+6Ej7rMbS41h3egC9PaYupPeyk6xxfKv9tFsWx4a2GEV
CHXlbcTjEk9D7OV4fEYrsSt6geGrLnnlZuVkbXrC19EBfSZ2pw1EBPqGtC/wemds6aIRIAIwZ6yG
MQL9sCvOtnCkAIlsa+lp3h3jFjSUGRzE7/VVRYy62oR19GXs1ZO4c/Ndglq6yox42Ih7Le5KVGes
/2sF8ZUJAyCeiThD7Im6uTuIsthoMY4hVeMD0UT0sWuexIOfu6a4NUtvEEdKIp+rAgz7RtwK8Ueq
bcn9qb1MXRNBZ5ZrFD/qyTYEucv5/uqp1Y4Ar7RdwmyAXvesFGkN09bfpSNE51odntRp6BCf7SQ0
rf3ojSCBseNbydA5UcKt0BMyojT7f374w98gdrG9guyu+urccn56qMngUNpq6kYMAeL73iA3fjAB
ZPVPMVze+ebOcIoPb80HUMXnO6iRxssCWJNjtdP8VBm3oe1/k5pE3i53mEHwpFo2lO5lcJHbxwQT
y534W1q3eIjNUd6h0diO6yrxL3WnSsA8pnFoeq3FmWLvX+ucJh8RDvCjjegJbRjvmMKwdJk6gtoj
7aTDsV66z9TALEYa6Oq6Q4LtIHpw3xjdYUgNliXFNrU6jI/sCVz5r79rZvHR9cEKO6kGXGECpCx9
bwyvtjoBGLXMLCd5G4a3aVgWPUkUl7qM6M80IhnqaG1dq+jArMSPlicxRor2YrO8rR+66Lwrjo+F
0x2cSl+LnjCfgq3AXnqrKxIEYixkwV7tUeg+Lm/40pdFnSh6Uy+U23ZXAdLb+1awE8d00dlFi+X8
z11QlMVTE3vzOaI87346Loqf6uZumxem+XfowVaOBH+sHz24cqsYeEwWA3JrTRDO04dDdSCaeioL
1UHd4UNBnp55gXjinaliDGo9pGN9t5gbsD68qEQsRjnDYzu6p4BSurI5GxNWdezze9rZzU7XR6YS
lSpvZC8jdtMiMLMiwbsTvIMhnewi9bErN16QP1iYFy8PXvyqKM6v01IWlUs3+XRK1sX1ocV+UHRG
sSmn4VrsqRH0JT2E8yTuvrhIBp5xALNCt2tdaPVr8ZbAaqdW7H6o7WztPTUQURLrlgHX4C2kuq+m
4FL43LAmlOIjcXCoIeGEb+gj9TVogbsjY7IV91hsxGMPp+kJQrmskYf4RzqoJyfUkp089udIzxEo
c5qDGGQURu0azm6Oeu7Gz7z5C6DVvyDlJ0dxQfHkxR4jfT2xYcyg+zV2ziNmcfaMWXYj89nF82yX
ih6xDAayIltHzlv+PrXulU07QLxf7mKeWIyk0fSZSezE2LgGdCFBKoEX8A4uWWMm7iA/KpqQW4Ny
oqGL0ivGdtYxE5Mt8LrFfrCt4wAwh3zuHnokGsWBuU5wDJtnV/MqKlC8jJybqsyDMFzqW6lF2k5c
X/xdrhn0x1p9GLW03sm6dhdPdXm0Yi9tmp+hNgSrPstQ+odC/neBtgwckvj2i/I8sWN5muNIw/IB
jP9WScwUdn6ddlcE2fUD0LTiJFg7XdAUJ/rCn9xPkvn5iiexjDHLg+ED/TuGnqkPTrkxIEgji2Fp
OJxkvAQ2I/gGhcBtzi0TT0Z0a08m9mgAD3YzfEP+O5iLBsuIvjzJuUNP4/1yE5ajYk80+f9firla
D3vpugz14o8RxXkuvpTF3lw5Bth+MKFFmEFMdKXGPMh4LIom4mfnKZfYxWGTV23eJa/9F1Y/fyjF
3/lhljGfm6f2GljAhYQg9hh86MX8leQIoWvxmowZcjBrb9C/obVCPNlvo0NW+b68Fc3nXXf6ggaA
QRovnudxoqeKGd2yWeqGMSHloKAUqQATmyZh4t9ZNjNKUpQ/zGXnvz4fe5g41z5D161lvwKevjPJ
Uo1r9HozklA/bPGH6OVJtVX5KKZlYlIn9sRmvvQ0LRRFEkFoXnsQQJbGoslSFHvLZnmMS93yG5/O
DdLXBqEOxjDGTDFwNgAB0oMoizePOx6xjJ+Oz3/8mCvZKpA6+cM0UjzCueeN3z2I9kfRXQOUdAFN
T8/AbxokN0RP+eddcfY8VAHKqQ52Hm8+U0E8mCLLEu4TJ0QQPMTR5cCyBhQHxGZpJ4qd+7NTyvQ4
//VTT57JHss7M89n5s4sah01bcif/Pe9E3tzK7H7uSxOmq/6odXnH/h8lqSQ2KjNF2VEalaMK8vs
QZz7T3VLE3F0nmeL3WUjnsdSFHvivH+96ofljGgtGn76qX+q+3TVT7/kTQM+RnNl48Pom15xPJzJ
VRTjvFYVL7zYEEqBnAmNiMX7FGZbNkvdmOAJCv2ONkWtsTs3EsOtuPjS9MMRsevqHgghUvBzjxYv
i3hPlpdlean+tW45Tbx3ot0/1f1fL+WO6UTuz0LQfv3GxqGNae00FxYfrmUzr2SX8odYxT81/1Q3
ryemy86/IK7zqc38C13kXBSp+yM3jr8WQ4NYg4q95RstxpClKPaWCdnS+FPdp6Jo57YIBrQ/lRJJ
hCgzIfLxcpJ7Z3oruvC8K2pFeSSUzbI6KZKd6mTPy/AOmAra+FKWxolGLspi5Gcu5BFRMhLDnkNH
rmfU41oMD0T/kWStUAb+S1ebBw1TJoYgRpcsHyFhIv62+afhdukKllj0L22WbrDUfeouoiiO9l4V
E7KwYXp18qhvGkuNx7VY/0YADAgXRf2LV3fBbn7jxU1ZNvOwupTF7frXojiwvLqi6BFI+Tt8i/Kn
K4i6MYnATigRr9Ey2M8T6/m4eD7LmRVeJSzekqNBYESbIiQfVo5LM3Gu2IiJwVIUe5/aiUF0qfvw
j4sjn07pnELajtoVVOBjCZUC1wDRgki5poDkmD5cOY549bMYutwkSpKDuDN51KbJYZStVZVYxkG8
7MsTnd/9D8HMD1OFpanYE483yFoienOjOciVWoieaGGATIqKVnY3OjnpGNRclOEmXtE5Til6QD+q
YfUuXuS/Ua1S9rZYZ5M6qUgOpmlyjJAIhiUOaU1syops5Wopu4YnoX/mG6t80h22RgMDMgbkJfJh
qIq311X3LDjbBgmAQEa7RtxV8VzKBCqTWmQveQjPRPDJ1ekBjzWiO/Ucz/x0+8VN/fCI5qXrfNfF
mkXszq95QHJydPRhK+6y+NllI/6ApShu7Ke6eVUnjnwmcy4txeHlX1J9X12bWOutsDHEKs5L3bcm
C/u9hhDgVoUxSxHqGQKk2RGfSY4aKrkzzUKmZzrqOMA81SjCu6n0ngMl2SvTNeSoTK65V9Yr0Wps
kv4gjbm+kdsEkF7XZasq4FUXGyex9bXpAPBUwBRd4sjeyYFvpFskgzBcZmW/JSoJaniwjpXqVQ9w
ssg1IxoL8TyxcC8K5Uvs9i8Tov3JQwb2Cf5NuUE1rkeVg6KoSxA8SiLSE2WPCkRoFvFT6FgoC+rN
dQjRQrCALexUcvt7x3DHx7iofsJ3PLS6kr/1qY6rVux+S3Om5CU+8CfXk0GKJ9VL64zGd4doPZld
1yPhoNSo43TdyqvK8ks5gullSZ6/qnJsrlHUAV4VINslZ5MtgE4oeUyNAv0mWd4USASjDJWD48aI
sbj10xFCSZgJdDgK+JGyrzIzv41DVNzEntgkWWahe5amCAsThDey0NvkBfJD7tB91Ume7Wt5kvJL
5ELDjgQljs0UAF7ZLiu3MAtRvZYhfGouRqIyCoabOsnABDl1x3q4yuwTSA3Saw7B9hrVr6Edgsdu
2kB0CR5dOfqGrKZ0FFV5gkk3uouocmUIn2kG2RrLe6xQw36UyYQ+xpKirIe+91hBcCA0HaBVscm9
TLEUxUN2NXRdc1OixnkYp02ZANsz6Vuwq2mxHPDVJF4ruYUrWkd2Rh8wm+t7FV0Y9/cQBeNtLoHm
QPnXos8t5xeB4TygMhOsC79eoXuqbS3F0DfDUKVovAGmzzRFP5kWUGdgrcpGNdWoXmEFjwwGDuC5
4+eXAqrdpZo2S5H+uY8yYqgd0kYm3LRcPaWjHmtrRdeUk9hkg/efyqwtpPXgwHJ3/JhgM6IGL60L
YNQ2+/Zr1KXvGql0cOHQ/Xm3dPjMIBNBK2QFKjHt+Jt05xc/jdSvQxWBVkAQ58XrE2DX6GA9jAq5
ZGOIjHNhp+1JbcP6EMdhduMRKFD+a/mp6iU6VxLrV1lrX0pUg652ED10ZlFBfZXKp7AlcWQh9rgV
RXGAVOgr8uvptuxXLcYdq2FqHioxpnwhWK7pPDLYVFkStFvGjM2Hk430mxWP+llcqqx05WY5/gFy
GE6dCbJoOz44xWb5C2ov+uP7YzRft9TG+qFq6m0qI2uzdrFYbr3kGaPCkaB9VrFWNvUzRIvqCe55
eyN0fBQljHbrJ0zrIEMlPWJNUwtRZ2n555Mi+0W20ePCNRCgNrQfIhbTrgSD7oJ+WnspO8LKeYza
iThgoWRxRAYzAs3GrVB1qd4jtqmsRVHcniSWp0+VBSZsuj9m3wN0KaaJXrg3+z/zvxNHqbs3sxLO
2XT/UJ0GkZcMDv709Jm+01FOEbtiU3gjDPelLHpbXyMh+aFSHBZHGsgdm+4B4AwIPK9bgevCUiEv
GJTU8r0sPf/Qmp2HxrtffMvznTgedn65i1VUm4pRsghYSzZu4cQDj5UXeJdm2nQRuie25u4/HGjb
GDuZN881wy0UhvCc9wkehtNG7Ik6nVU2lg0mimqhElT4Df5LQ3HK3Ho5u+kxB/y/nBLbHfgKWdl/
vkzdZIjc3vtbLhMNXH/660Rr8SNDlqvVJa4nHgVpR92oYcCiSHkNpk2KwMRVFAfXRbEwcDvI63JI
cH06nMsol6+WRmIPB70zH76GPDInhzZRFT8vHDwxBkk6WW8GUHyUpcTRT6eKovjhGtXRg4UQ+Hyq
+LUPZySqvm1yABqfD0x/1ZCHkB3vY2a+x9iTglwa7fhcD0V8tvsAwImC8maTkGeUyVZso8xXnuXc
7y62Wv5IfUV+7sxMflb98tYwwN7ITcN0QXSQr1+rof9llbV6NoGWvNkJlyKZk19j1AzegkL6Ah/Z
exAH9dy7ulloPopjIIW3MYS6p3Rq2ZdvUafoL4obZK9KdBRN+OYkz3JVQb+8+WU8XFpPia/9tEHc
T+1WelSya1bjijEbNN5UFG0gmpLIce3fctThXmoTu4S5FL8lTomOtqLVa1HU2qo7aLimbnLdQBF/
ZRpN+4SNFdJFRq9uAwiVb1WLLYIMX28/8SvfgILlGzNx9UOPZeZjbvYvQGiar0b+fbQr+4sh2fUp
yQOkk0y1+VqNAClky0gfEdFBS9dv/3iWWX8FsqVuxhAXcbNyXxTAZ2jY1h14T/ZCv96OWMPCF/5P
FbTIvwc/1amGBSo2GS9555Rb/NpyFOas7CWRDPNUxc2A5nabvagwpp+wfl+JgxIwthcQGF9g8spX
UWW6FfkFu8v3otijJnFUnCFai2IZ2vrjSJZOlMQVm06+ymi9qTCiz94wgkvIDF87l2jFQIsuXVTY
zPRK0D1sNmDxkPVEWnZbuJ11Ekfa2nW2utIZ9DvcTkaXkQfBmOCtlYt2DccnOImiFcgmMIWgPYui
iRERPpCqexHFURq+23zzb6I0tMkj43X6qIXge9zeO/hBJ93jpJavgQuN2Hexq+rS4hGgzxbZifae
O/VrFNbyGbBCd1fVmlclRFW+iOyLaCDq0UXc5VKZ3ESV2OioHAUmBIayUTFczXCPTUzvLpqH0NEe
U/1eVdnObuwCw8Jyi4x5fjYHKzsHDWS5SSw4P0sym6opbGRm5WETOi2i42ZQPfiKhRX4YLygEBZ/
lY3C2aKbmR9EEY4OkHo1e8v1HklKrQVLMDVT2sFdoekHqibtcVeWa4DiRfwVFHWyh45v7VRyH19N
QzuntmQ8635iXfPIAGAxNasH+fcAWvLIp025Mq1TcCNiz542oxK7ayJ4Ffjd/9QtTcSeIdW/i1ZV
9v90vloDgGnM8KHsx+rWSwVw6cxG+g5Ul86X6Hcqu69635lvldWjD5Sq2SXxNRNl4yIGEdeNX9rC
voumvRZfykBz3ssqlTd2GRrXOHcwYClL1FLQhX2FjvRTQvxqG2ZrG9jQRc55qew+/N4oAMQMza4e
HL3xTpJpRfsg9uVnVFXKlbi8Nb7LuVP9bMgbASPSQ3QYB+1AzDZHdTc37o6J5jivu4WwpZKuoqTM
UMZFo+qSM6ZezNzftK4ankrEyf8emNuIw/lSC48E8DMy/ht59ORwI4774B4v4mqhZVNpFtAJC0s/
zkVxWHWUqN/xagdzS09R74YeGXvZ7OBuL5cwLP1sAi8/Wb4hbWMlU7Gl6qyDAd73iNdNdVE03dqZ
UTI8Dvi4bNparl55G2WgP7b1jbnzHW0e6U/lvNhdxJS0z4zd/dmsM/0nnETEInXGeXofL20SWZBU
vHFbFkV5C9W6POha0Z0CuzZw93VzbAkaC30swKoMfDAz1RxZLLd1v4Ze/xoFuvRbAmk5/1CSKkjF
ZcavIe6++5JkvStmlaB2rIzPvok2OFMU7wEKtb1PJlFxWXLjcxuHxp5wQPxgQwUC41wZxM8YyEx3
9L8yAH+DfCj9Uj18kEEnMcNmEh55tv47QRlZbdoXD2uOqn5qGzDL6BRXL07NmrBpC+UB3EYDPAeH
JXhX1obgmuseVFXDg6q3JkkDOcYtTmmSs9izrJIUIBII1yZC1gX/mifF6pyXNHbelSGUrnrrONwD
5HtLPy5PothoKM+lVtgc1bBFmEphXnZscqBuWWU7rx6E9FXR+fK1LXL3NSjHr6rhqTdRGicEuKUa
D6Kpo1jnQDHcR1HyW29fx3n8pGeq++qO5BIzo3rONct6dfe9m1hfQz6V+7qX671Vd963TN2XXWl+
y0FkYZlTlIfO67J3bO7WrRHYT6wjL5g8ZLfSlRDP9yBvNK2vrOa66UCQkXHGWXdisvR7xI4GXiKE
17RA+y3sDg3E1HzLa16XBpVWapvCbIxdh6XgrZk2dIxhU+GNvBFFcYCEbXarRty2sKw+A3bil72m
AN2A4eiK2F1206aNiRTv2Za0a2oV4xNRgPcmD4ZvQzABPWr4HOhAIbkXq+/h2A3f+jIw1v1UH0z1
/7u9jeTS0t61Xa4DPG1deTaCb/+5/lL/b9f/3+3F76pFB3Pb0bd6aoTrjgX7Pe+G8q5auro3pzrk
Msq7OJCy+J3rRBOEIqt7PtV9OpcvJ3JWkrMPVb6JYmNMbEunqOQdPSP5WydjH+2k+m5pJg72oeOs
yhK+gZc/SEltQJiE89UrZedtLd71TYuOzSbplexBbHqd55W1b+pKqYqt6kfyxSsg4jFIiQIK7fKl
njaiaGoSpPu5nBSbluUaWo//OSrql6I4Q9ShbXdOAwBtS9V8paUcM+iNvf2Qc7u+t9h/oEjmfI3g
M9Gp8vTouHBJ1d56GszW+a4hQEe00OkeDNvGcDRCbyWL5YDsK2xiiMfHKpd2muqMX1Bk6PYNVxWC
p2/Qso7iN/wEOF9b1MYVJ2zn5jYKia7p2phXPKjctVdwIwauA5q2U6u6P6mlj2b3ZLgjHHVmcx3D
zyDnsvgSB8SmRat7awOygoneWkc91nPEdWr3nliRdEcgutmoBwcbsWgc0XTR0I5BhNzSV0xB4MWE
fbmXiqTds/hDFl/7U+j1NyRGui9BiBN81NTtQ1C1ykEO6+To9rF+8z0VTwwpH99iP/4D6DD5w8k+
dvAnSddRx8L6946fzF7rG+9WZFV1z6aNJjM99DPkEqcGmjpRkSogG0ad35QYXjySyfK2c7LmJtqL
Zhg8bTGNHDBAQ5wmmjzZgczjJdtGdw+xDnzVqvgR0SEMIgyM0bRG7nf4oJU3w2uifQG15holkCq0
Xh8vlg2yGHa8ebaSLjhmSBmfHT0wjoQ9spMzjN0pKfr+KMlBfk60DGMftw0uUeUi8dRZ9iXKB7xe
S4IkQRO5u7CuZRwY5HJnO1kP0RXRZQSg2kfyE/k2Dq3m7qL2hG4w2EFGHNBARds+jw1WP5g79y+B
gTxyo6/axico5WXya0UOeu33svbW2zZa3uiefsF7pl0VwdBfXXyokKBO400x+AFKWOjH8W2C8OHG
44+osrcufmTvZK8rdG2CiWs/Bs9gSf8Epjz+kCLtB4Ff6OWGR6Dcs9VdUvNxdjt9305XsEP8O8CB
5Vg89CyozAGRTiAmPzJwiWqjf3fAGrAETLoz2qj9Y4mR+qTGPyK6Vl4dY2iQQuYNYGWUH5JKQUgG
8b7+FqLWwqS8P6S6FLy4kmPdLAU2rTCC9/UWyp3hdoc27oZ33WTtpCjei53xpihDmiEbIPfvAQDA
rZd37UGcpYbRsdQ65ZRaSrchlpidYASFLFUnZLDhYMjh1qu5Sh8QRBRNxN6HSnM6Iio/H1ma94nQ
J+QHluuIuqKw4aGRwFsnOAbejLzGyrGWmrcGA8tT78oJ8hXckgS9beKWHUyP/2HsvJYjhZY2+0Q7
ArNxt0A5VZVMy+uGUEvdeO95+lnQZ36dmZiLuSFw5ShM7sz81rcuQrRzdnNX4nO5LmpyRrQkjfK0
LQZZo7qoExMXkwdEcqbFoGCdaEWE31Ml5+o8OWmNgwVz2+Rnn21uW4fTOHu3Gi1KY0E31v/H6xaA
URUC9f/jvbfF//poCx+BE5GQ+1/rfl6yff4UV8tNnr21cxQ9cc8N3DKxjJMWoK0YCv1RcazgoI+R
8JaCv9lyyuTerMvjtrS9SOrOY9fnztUwxBF00XLr9C2Swq7oXofJql19tMLPLhRPCIqcb6mq+8Lm
dgAH3AvVQovZAShvnyd/SWbcQQdJftdxk/DYabu31e7eS42+upLnPitA3K8IBeprodbRHpzp4qZS
qa8/G7atBFj/2U9iyVN2lqf0L7TI4Ny8vsP2km3Hn8XBnCzXGhtqlv/zIf/XW4spRS+kBS8ZPaoA
M9cP+XmDbTEblSPFr+TGt0dhXfopxIAI61AcX8QQISHRrHsJyfE+M9e7r1rSYSAj+986lL5YKmX2
0SJVcLUUjEsSBdT/v8V1HU7d4zVeJ9s6WjDVHb5oVEHWrT8btv22dXWj5Hs54gqwLXamXuxisDB+
n8yk9+vmd4xwwSmV5l0NZ+RvQzW/WBWD9mZug8diKQafVrHhQesTaJjWlN/ZOlCVBIjbdTaG8VjS
VQvBMaZnH9uqk5E5MEHWu/hoKfFtkSn1Pmese6/A2iVjQPY6MxpBYr3Mn/l2kUfO235NTQgoxiLl
B56ib0GbmV+VEdwoJDJDSDjomtImJZR+LqvOBN9HkoGCRv93mp1LUBTll94mn0KSpeZuSQM9XUOG
MeCGJUEtGCA98yUfn4NmbGGaM4DYtk5WVJ2jHCngtrXAwvMSDEvrbluTLMrxvIQpt22dOzO7bYT8
SNd3ouJR3GVN/bhtS6RNzgnQEjF5fFd1irhNcBJiPjSW+G6b2yZKHr4vmlKfflZtc7ihRn6Cj8+/
V/1sVazcOiQUotxtndVG4CbtFt0pcFDvZ7+fz1HG/NrK0rwJFo19lwRXKpRIj1PqVJSIAoonaqae
HbtXzwo6KjTrsXrIFlAx24ZtMtlQgzyx7tMIMdf7n9eogfiqlgqy3f+8zX/tYlgJGrLtzX/ebcCm
wxusufL/ve+2OcgSPuK/9lxMITzssKSvmw5CsPXtxdggEUTB+l8v3Db8+8jtC0a5EuwdKV/+rdO3
b/Dz4bOTcgoGVq+c2qjz/5+/6Wfv/7yv+p2HcBv+fYf1KGxz//Vl1y/37zttW/59aF/ldwlgV6Ti
B6OzlXO57rbtEMiGNM82u23ZJvN2+LdZafegG8bfDhWhq+jHPdEGdmpTe23TuPYaDCzCGKlZ2Baf
RtnOMPToaRyUkxkFy8Fy+j+05c5+BlhRib8GLcU6Upr4UTjwwZyxP0VZ993kgbMnZjrbIEzjWot9
1ZxXlK3zZQosspPeFQ03ckCzEhy+7ZBjbHG3spv0hXHmERHes2wHxx247OB6zE9NUNNc3D+r4cSb
IfODiJ3eDkp7sRL0lzVdTyR0dhnZrVJqn1E5XgRVz7nEEnEGwVCtBb9SUHRI0fse0REzTHXScyzU
h6ZLxb2SMOSt8DO6r4OzJBbBXm5dNU4DMqksvf5bp2Li4i7lmJ9+XhWSyfPzBuQSvqniftuABu2z
W1Bc1d2AlHN5bOvHNpPj/Ugg1FkNLPSCIfm40DICvCzhi4TPosJkBYccbA/q3oLs0E3uhNRUOvQb
GtntoE44gK2TOQsemhEdf16erXA06PpnUpIt9tCYTXuthDW2rSsgMBwWXNZImP7vdf1CIAHSVDvU
uOiVthHc5esEHIVTWfV9Z4Jryjq4OBMxzP2yTuJMr472bM3utsgdRL9PoFEgGGr/rfpZ35ryNTY6
/WZbZYtag0s2LdiFtuVuW7dNdC3QKBPBbNx2+a8NEPP0uf33wdtqQyup785lcdo+eFsXRKNrOp3u
d3NDxXr9ktvGOFWKs2ECIFxXGaTVby1L+GMYJQ9ltSsRBN93qho/UDP/O8V1cBpV/QqIPLtMmFXd
bxN7gfUP1srY/6zL5qHAxA0yf6qIRCBpDHQ8r/ub1EiNe5L9xr/X9rG5W8oA96Ooa3HRshm0BRke
Q4tR2Yd/yzgk1fumzKRHny/bo8rQzmvwnLT23eIQHQxLTa2o7uW946TizojP4bqgx8l/JpPRvPdk
LW9mma3DQvQ+uP/RmPGz35RCOcoWbr3bG1lKaeJdEd9jeNffVuXs/zujlioO6TXuXKjI7V3Z5OGD
JEn2oCXlYxWE03nbbZsQkmkutkDVcVvc9lWhrPtGTef49qptHYqKDElCemUMN3mOEjr3WaE793C5
lxtd7z/CoIESsq7XrHzASSpxg8RG+b/tBgHzROU+um57EPndK7Gqn+OF86+c4+4oQse8Ryxq3eMg
Vu/UyMbLYFqs+22D2gH3VCqKM9vitgFgirytMwJGnDcE5Nioo5Ss694Qc/9NB+Pys29E7hQzs9Y6
ZFqd7O2ZjglwltFDhRrCx54l3ekWZDTP6upgrzs65HD4LQ+gnuMH2bVoQ/WU/MFEPtTWM0yFVi+T
bULssuCWhZuntkxEG1WIHZ7ALCRYSX0B4OH/zK2L8PVeiw4vP7w1HPrvVmuVAHPom20Ou+ac+vVN
t6qE+rWFcZvbJuPWKLlOGNTSOLmtBF3bHxyNiveUAHwp56foX+PV2uetEHY3b4q2kGbpGMWuwoef
CTEyUodtOd9UD4PMX+UqPOpXJU2zfgW8iVAemZv+yKgBu0GDJCkAd/dmm2h1Ny0YHDUrf+N/ZrXM
+YpTDQZGW4B93DYPw4JCdJtNwM6A/E8TyhyA8ynaQdn7d8TsGQuSFM5IYpuUELej+G8zsJfzmpU5
wD7B7gCFGfIFuROzLpDY9X/mXn4H0CKysj5M2H/5hvoY4ut4U/bDm8VhPcfYge07VX5Es3R209pV
m/I2pXPmjpPvtt/7c7S3ue0foIYV7WTIsRK4pJ2VXvObNJTHDqO2G1Mvq5PJICGtk8YVSn8Ypfmc
8asNY0Khj6hD4R/mFFAbYnIbIP0iDD9pEDGvorRi7bi21j9rm8uBNuxqsCA8dwf1poVsEdYmhS69
gsSXZtPlvw4MEmWOm+m0IBQt1RMiD8j3k3CrI+NL5pHY6calHJvppo3M8d9El/F0E2jrkcvnj1zV
6hskv/WNU9RAx7fZwnYGdbfNbtar29w2Sa2gptvJgYax9s6Xqx1LpdcIdAg6/p8nVuVYxSnOAQGs
GtH1Z26T7Qf/LPa5DllGxTczWDVMy9qjuB2OctOcbrPdQsKryK3Z//lntvP0Z3Gbc9QReysEvNy8
SziBTPS17e9nYvQyOvTSOKdr7/12HmyTeF0cKXHsl7i9bKuqwMDcIbSJRjZbg2FzNDDFwP87lOWv
TG0b3Ef1Ag3Yqhr7N2v12nhKgXwhkueYrnyIWmJjsE22xSSGQqzG4m9DSDmeMYbs3KW1BlxRRDKd
Lbv0dWy6unKa3TDHWjfCn9pX7JpRjKYEB3I/3042PanVCtYlHsE3tsRwDin9TOl8p+UDutH0mpd1
5MIoo1C6VNHFpBfmGga9R729dcc5v81VHhGFUxu+A2X1rNSdxy2jooROZrGq+xO4gXVouygPqO+1
4zLiIGTaeNJar13TFXtJEYYu9n7Ai6UN93GHEaUsXDHk1EdoE/R54HLTSO6kpprerM5iF4gOW5hB
28P+B0+3POsyOxVVRf4OS6K4le/1WONZOGd78EvxzkDoV3b9JQobxeXhiDI5Kku/RZAR9RfAr/ST
JJR0hULpNUxIqqCl8oCyxfuxXj2iO50uXFIUFKe9pdJG/I3t1q9AVLQ2ucZh+ttaHBh7cLBK4fXL
4FzCOU28GIOtoEgUuKZYlMYq6epBAXyrJ9DxMc2sh79JgCJboZPKmxbDPgSwbkTVHTst4iDAoYul
yZGWEVrxdpT0xYwvjr2mLjGCJB5rvy0e3eu9RVVhx1jmqUgPupgRAgv6/ftRHIgoFo/64wfBc7Sz
Z/T7lTBT2ES06dgLsadEm2ODR6N9kx8eFs58TO2HCQTSkYqncqGZFvcMGwcGpeCPrlDpopnvQ4DB
dmgreG31EuYUqqdI/O0CvGWa6bqeQVpidtcsWv4YbPSKlgdlzSBbWMFtqfVfdQ4dSeMS9dRxwKxp
Hqk3RhaOOUoifRKilzJtccA10Ymh4PYz0gm6RBS+pErmmd2KFIG17E5a9xrwvPChvLr4MuMPmlPC
sfkss3ZimBDL4NGVM0P0Mq59LfZ52AYPM8T1pbZ/VxmueqESfs6D2Hc2A8FRHfw1ABxMPTrTK7c3
nOhbwGF1ywlvYnVa3pyahAUJSFX8sbBIhGukxyddJZPnJMoDxAXb0+fMD6LhaVbtPUa4tI9EtGIJ
qVBtZYQk0q+0Vvv9Uk+9P0dZtRf2SySKwjWSPNg1WUF+Zij2hinKyxLxhmNHZjBW1btwSjrQlPOp
Vz4Z+UeeM1vDrm8e2xSr1ga/LvL5O9Op3tVuAM8CIMnWMT3uhhc6cnVgR0nk4eKZu0SDqrfAX3Ud
DFPdbp5yN7GioyGF4g4gu8xEvgASqyVNkmC+MuKjWvGLBPcVG2KoovZHVQ8Nts2voTN8BmHdAHUq
v5PlbdFS4GtZ9EVzbu632jMWis8D/ZJUXaCljmcHZOpa2+im3vbJtU1zb5EyownYDLS/pG9AmJjv
yWjclhNF+8y5SI3dcnW86grRP/f0ZDfgOtxV7SVYegxki/mAPa+Ju2wRHeffOGeTr35Ki/5D7TGU
V7r5XiZE/v2y4npLEoFYo1Pok9yhCyCTPT3DgA1DzgmvKXuAYMnnwEFymwpTYKGLUzURZEVSrb3u
wLFX/Mwi4Y+lwFmv9k1uBA94G3Y7SjuJN9XWsznlvl703AgEGNose8PjPvNVh4J323Sx27b5K/2i
iBw7xtBTGuOXRPem2WAkvPrE0hk97VqRvQDzfwCdZrvt62BCoKvjFN39eLJj7bsU6Xcea19trWMW
2EDmVxhDkeE+FGM/7+2cYkGs0stuZ/QRRXP4ppIFnXJgf+NcPipJfVuviapiXguxf/TWwnph5AtH
tMq2g3Th3jW7SZir3Lm6G6LEjUuTbMnaqFuH06lUeSjk9AiZwPtgvXDXNEMvUU9NHt9ZNGK4VVbe
5mn5N9etU12bn23MwGuS95Gd5b5UsiONKuSDgg6/ljFAV2+PNx1uZiGoar+mA33X6wlEnnFIfVPg
Rq+JbnaFUUx+oIsvG7JRFAw0osf6TmIqpXWWeZin5gmbN8rQuTyQBTgYC5nMqHguJmUvcfXe25FJ
/zA9K7HBaSbKN0cpk5vBCyN7ZYj9GvQI2nj2Mi9d5sOfeYqa5auczFetnB8G09Nys96b4XRdQHOm
JuS5Fv9J1TSvJRhru2zhDJYaFTXZntIgoE3bPIyx8O0Yr/v3Oa4+nDB7Mqv+Mpn0NCrjS9Rlx5Ye
nHTinEi6dg+SDTTNcIkAB9LQBhityQw/rRiBi8bXG65PqPJGdqzbciSJO8OMgw8NNADvitD4mLvp
A2/q3LUy8dzagGy6WHtv8/RrBKen19M7+rI/tO3SF6sfliE+9TJ/mpGRe5lS/qp64OUxHKYhpaOa
4/EoMRE7lJQB6PnTyR21y4ECJDC19hT2/QOeRngI2uTHx87608oWNAVPWDy2sXovJMhfAMqukCOW
l0oBtim7aF3xkILmcdVlNHbScQ6T6Zze8xZAH7ShUzkZHbz9lGb5mfaICB9N3NjPmGKUt+iGaeGz
wKZrXJFVQGaHrHBnfCl5d0mV8a3nSzH0e41pwoD0mb04jThz53ukuaxy+97i0Ie3Ks70paEdumQ8
TmWwb4/tWOxbDgs3CUb+1A4nl9peTPw/ggK2qtuYLNWxw09NaTEWm5xLWsL67PWUekqxH2Ou3tEO
/mQZFsop/WnF1LyafXfRnO6+tzMPP4eHqgs/jJxxIxIyrBvG7N1CUw+ftBw8SjO4PEisPxfODSoC
YOMLwoZGHYlopp2tKzQY9wfJOOPkMFou81usRxvigFghV8Xl0r+aHUnlJbMnFw7PXZZMrVtbEAEV
ScORnodPpZn9qbqpcfMuG/3a6XGMRHTYRMppUJxflk4QOUeQs4twOOstUXbVBx99x3W39NreBOZt
tcNVJ3sHOSX1QdyZIqMaWgegROmdArn7CoOQRqeQFJpO7rAZdA6yxWHE8mThhq7mfq9ZDoJ/23aH
ZMz9/LHNYUQNqVD2mg6zoW3iXxjAdwFsex5wRJIPzrcy9f1FBUTGaMw42kH3JOQMdtPpP2QHaXwW
MX0v/UfTOvtwACnaxngUO6njZ6QIGgocGY3xfqEILh6CsFomXh2SEegVJSdjnR7zZbBPmEy+WjHw
Hp7g/VB9qx2x8TxyeZbwdZL4IkWJw9wIQzHhdKnjXyq3Hx91El1N+PcscX0J4/IvJqORK9WespL+
HLQ2RiXFbxVynb00qCRUHMGC2Mafs7j2YX02CRbDrrgdHIqG+IuAuroiIHoh1n6xKVp4Rrh6RWjT
12wwAkjtYbq1HR415uyndr86DPI0NzGQSlo4qvVrqtVcHaNnNotyZwz5RDCepa60icHMjL6NMP47
kM/uzka5ErKMCd7bND4b5bhTNWMisMI0I7ZgO5j9vRin6hSL9F4PCcjxpC00ozjoZKbqehkJaKPh
gEhbb83cJyH0bEbhb/hWsFNTevYiteYK4KQRf0n6fcZlegpMfcIZuKNaeZtXYMxA3Es3o9v2uBhh
47cQMZ0x8ZLFuDa9Q29q/8cQN1gtX2KMWQuS0AAf6b1Lqx1SxvtkkHKvFPU7kIWbvlggPpcrovmj
lhhXT46KWL+MnitpEQnRA2WTJHBrJSTuLGMwk7SgF/aBpiUDa0hr9BITcY85owoxPpMeBOQwzni2
m9pe6vOTppiXOuEKjDjCqcRUgqrkH8MKBj/rIA7nu0g1D7E5fSzTDZ0zzxkdqS6+IPUuVzlOWInf
osSgbWRhvG6iVermNQVvvArIfGtvmwc95E1rz0LdmxgeuY4hHmUp9wOA2/UmVbpwUJFCzTRQH1a6
HO4fKTc2oZ9BB74Pkf5bM8W8D7QBWDISUoiGDE+zDLwdEaHhcPaXAu0AgQm2iRH6FWL8Lo5gJKX6
X93sCtecSPcbUJO4b5JCNMALaspDbCsaVDnLT3E5dYXDWWIZ2icJlz94KFfnIaVqrVG4n7EqSjX1
F8C+3KdVBgGlrvpKWhrrC3YxOWJf0yjs2+lBGnBp1Wk6WupgEwcklQdqroWe0r0lag2OujuLmLOt
bKTbZtVzkhXIkcwbwJj+UhI/j52Dqy9JCtfMosOI4zjUzuXWpIW9kt+z6nxV+ZL4NLJVnKb9g1WM
71Y7fkESPS7z7Jma+lFOsQEteQTRi/gimBoDPslYeNRBlEo+Dqn10Lc2sowkvw52TwGlVihkO++J
0eFon+tPQferlwqobhiiOIjhuKNYgT9FxTUz5EWqJpdu2OHnRB2jUay7ilHHUBajH8XKPYYjz9qA
K6bTF/swmn9FgTHQC2g9UFDBwCUJYDYvb7bzyzYFTSLayuLLu8nruoQAmwATfF3oJ1rpz1BssTl3
h6an3hAdRFVci+wZbJ5DsTM4ck56TRXpuylRGYkNKrtqcbETmql79k0bAuwk6UfvAt7gTk/PSWHt
xlp5E1lGqaXXDsEEc28KMMPLwKDVVu+FQ/cV1bTeG/qJ+KItMgKM0XINokpGX+Odkp6IpA2owxku
VbHjqeVg8jH4IWSO8AJ6c4taVz3bTr5nK3qLqFPOc597YoANmDjafLLm11LG2S7QDpmkIF2gQ0WD
Gu5MfGBK2b+lRbhmqBn5Bwn/mmM2Hg8EaiWNSqYVvzpxSBCRzmb6PE08vQ1cvffVSMgxmB1lwpby
cIRJtGM5MJS/qwCPjDSqbrsw2usYieydeTpXqfY7Ewh2owTy+8obqrsvOpKeKYiXe0GPiltzxe8c
YTE2dLiUxrG9Lea9AwV4nkm3089V+0EaQmcrkQXWKBEyqlpJi/YvC8iFxPF3GWQXxRJAzZMKZ6HA
oPQUt8cIwIZL05LlNqX2Pepgp7Jn1bSKQ1iqH5YqjtYykT9x6ObRq++yBHUKr/sb3swnEfW4r7Xo
dgE5DNk3TT3cYKEQLHdNhIXr/cTTlEsRwWHxSUsMrd/DX/wtbwMHi+WYe5SK0Xk+WC+OOp3nBhgJ
nDm85PXmbmjkZ8GfBRLlIU4d7SBWy+Womi+ZoUB9j4t+H8eM0xRi/6oaX7hGaQOhqX69HZq7JpwP
vI4qeB8Cvo1O2Ao9p6omfBywDi8ISQN3rAO6h76d6bW29Vdy209W3hNt0phqLHScYV2NdOKcpQ7D
VG5RgU7Ay7VJky253rqhveZdMbWPWqWXKqdngoTtr5KD5xaj/iCylJSh1N8G6pZqOA4+7j8rT8UJ
L5Ehn8LFPKoZAboMMeXj7kQEAGmPMaytwW6te51GY0jCJKzunSh8qP5w4w2o/IwoK6doeMgkIzWz
QU+TjNiiSOUtajBqmLUSP6jxCQBptqeH6z6xhgtlBYR+IruVWdj5DAIv40punfVH9TMs7E+rb19a
hRMzNV7wvnjUzMKXIT6FWABDAcdIdr5pG64WZF10iB9bXXnrO+O3sAbyynS6tTredYlCMibh+W8t
sY5iYjjV/W1awwHnBkAb3ApvVt+DdfBqi/CyQCoEqX1JNXMhcdd+VfW0ry3xkmFJ7FqRPnpjSeCt
GHQzBJwtRDF9UTpIxaXiGjK7KYPudyGRUET9ApSS9qemf7QyedZzs/U00RNTFbTfKwCqp0QIX67+
vL2j7pCCY0WflF9RHh0BV9w0cbRXUuM7shvyVA1VQJxUsVKMD9pc3aYmhqJNnZ2qAcvUXql2dIV/
pmpLu6iGQ7cR75KUwnPS0f8WFICDjR1f4dxHd1Zc0CQ8Xgqhwncy1chF9BiM+q+gQ0IRBH+XQjxp
WAlNZhk9ifQDZmJhLJonQoVurFG7nWGP+Xqnfll9d9Kc+LEcqayjAPzugvVgR9nHrA6vaYGuGrcF
6Fclvzkeb+d0vJYJ7XlB+EkI8YmxauRa5bA3qvmjr1ZdnsKDXOQOHYFLCXtco9uO2HzNVE4HqniR
r8+kZpVYwwBeI5sQfTgGjhRpW1zyDDul0viV26Okgi7el3C8KDUIaae4atzCpWUfurK0vXwEcld0
u3iM3+Kskd7f2qi+DD37HVQVvZZa+ZBDa+ysnJuL2eC2ZHTg8c5LMe4C/OPpckKrrVZndEaPmhho
Tkf5i8riOI9gCSO8QZNEIanXFwNnIz3ni9R9hZoqDK4QLUgxeorXLVOCU2Kc7pfQOqOg/DRl/ZEt
y90A54uymnnlCnk1U2htovedoqQH0w4PWpN41tjTcCxwi0qWW8RLN1Brl0Nt6DsDvAHPHxU/ysyz
Na6uYVGGI54OUPRpA5/sHsg6P6rSnV+TRfLGIp/i6kR0nMXFVc9eepn6GKjeN1H3Fg2UwNdTcJmx
mKKxRNmHJicK+onbJQsOZMTfAqu7JXN7FwDKZ5SADi2r1R0uROdM5o9dpL3nkykZ6EWEteipbAfK
k+x4MBbx49YqECokZUgeV0dGY4+Yar9VXfLF6PcJFWh3ApuPp/IS+Ohe3ozq0lTBO+EB/RgRIUpA
ov4iKOQ0KmYr/WykOzvXjnQZkdZLZp2QoQ7xhxSX0qrELWPN1yknt7v01h6/7MIvDXNkTD85+3wB
RbPILD0WzbUoBQUC3mBnp+KLca87o4WQcWAfp0Wgm8xBVmKSFU52eDPEI4NGyAnU9oVXJQa2xbNx
mNtcvREZFawaJQKVCIuBmh0pyDPUwzw79Ql5XOw2Mx5Mk6rnv8TcAo230vawLf5bB4Y+4bpss8C3
kHAA4q80nlUdZuNWXuJlsLo/TW+2jIFxY2BhWtPs1c58Ki0k6YicPkzyyKqk/9TSe3Hk9+wXlUC1
lwGZPiD2DG1elqxpDwMRejPyDBsaEpBx94i/8GffZauyi6fPIsaTVAfnYAV/LTw7vTlTP+kj41nT
0u6WKDLE5zh7Fz1A1VIntDdH9U9Q2Fw0RNh5EPzWE9l7pIhsH2yAdHQgzkrBbzK5Ldn1TTyuIVsk
zpFFD19gfUWO9jW0tG/P3ISDPjhBYgaQTsaqc7RXJwX6beyrWVzr9ePitQKjm7RPjZDvHfsFfh7Y
wwJniaXwhjm5LIr5K6/uqkQObpKNj0VI9Tmz7VNTSVKa1l2qoSa37O9mMoD4h/X9bGQPyVo6cERO
2nBqzlIJR69tdK4IBxd4VGU3+GMUfh3WEzX8zie4Hrms9VMxSAx1DEZvRz2MJLAJOjsUEyKBalUw
UVPdgtAYNrvEqO6aZHib8tVocUqGQ6Dnf8d4aa8dpI2Q9LZiMFLWQ4cH7KxTH9D1nRMpb/FsXZ3w
r9bq1GQb/NBsBpxVbBfcHpPHfHwJ9Bi6kM0YLQr10EVi7U4dLIepnDzbSRg7W8boUlM9JLGivqYO
d2vYsYxuSbFMOf5QanyWPdkXc5C3jLGfTCV/bXM724lGxjRahG8wRpCw29oBNZPi0ejBbXBtOrSw
HSJzSJKq99a0527QEKtr/MfaWm1dBMaQRpoeMDLlVdpZpxa2V2zzc0HJn4+kKoOB4goIFSTuVNzH
bmIMJ/BdsovM9lLTVFE0DU9qBhBQ0UG+DGVFWxUJK6P6TpMa9ksxHrOZPLOaGc5Jk6cu73p3DilM
tQvJJ8tKP3uSfDxtSuEWND20WRmdwmRYA2jt3UDi4pKtDMGdTM29kucUVjTjd7mWnoKPmgyLp6aC
2LW7tOQsaZNtbkKkgT3ByENgclYWJcnOXkF3MtwO6Os8elSqnVMYUNJnyh7m6ljT12T84qUfqZdx
wkBGSA9NBKWC8M6dmrR/qPFM91vsjVYg/5m8/DU0ai/rydtMEDXUkbQmsVR1SoYa4gdPhKiWgVf3
sXLtRmWfE1O6s4VyOl5wLJfKnVNJ/SCVvt5DiDwtdWK5ZlrsIg3DliXk4RCGsj2P5NtTmwb3JJ1e
zIImU6V7pmrG/18stP6QkQ3iNrnJStLqjFvh1CYm1ivDHhYDFIm6iC+dRf20bkjaV/okEMXCg8yc
fLd0Og/jsX0D0bMrjDX+LJHGLcPJSLmTZnH5UpiLfrS0km5mWc43sl1rQg3tNNhv0MNnpQ1xbYaf
ONqNnYw4LcQoEWC3JAK50BhmmcZLnjW5Z6lF4IFcKejlRPVaJR6WbQUAqPWSvMsmPiKduYT1rDE8
KeXqp1BfDJm8dibHNlA785jEKQ1MXPbIfF4ak19cG3wkeiIyMaHJbY2SjGkPr4Zj0Fic5hdQn9M5
LB8UUiicUYUb8K/sorQF9902DPf4bLWa9xiNDFSdibIsaj07065KLwmHo2Tgjr1wjsVqL4sDxWId
RszeGa5lhHkLWtlPxZTdr1wLdkMyv+ojqsvBGp7bAK0nbUDNocCIhlt0dzfFCzuJvxKXINI64e9K
N3vfsvubkBoqiUNHA4wSzqTNzeobfjOHaE7uB6UXmE/bKGAGG9uNAmFCXdFPq5Gh0zAb6XHYLDiT
jQDcGhcSqv/qKueO281UaCdAJeVCWGFwzslK/Z5C41PR/g7T8g16BnMLQOFGfb+0pgIZJyAPHXwC
3+LVUjP3SoaCgpIh9JoWkQl5DzEOtyM1ZhMXnyQadm0k3p1G2rtebTBci9PySuXP2mWLjTuepKZD
2ctTVCIdxjmIe4lYGdceAPtIDyZG6vPYPiV6MN+YgUJtg6GPLGjJscJy2gtY8PQhP3YiU/aNfQ/j
gsBQmV+GST0urUJWeGqeu4GKiDl2nhYWrTeNjkqgmC18+/Aatd17ZlIi0/9qQ3xvM9pnEMxTcRgm
Wo0YDvQTBejIEcTsxwbd+F2IH4koMbPG3MkfW/HdlMO7HuLrlQXXtKe3Uvbfo01Cv0pIwdNd+dSR
FMDvzYH7W5gkP/TnIWB4mEBv2CHQ+RSrei2y5vNkYV2QJ8mDkBX0fGPmlFuq0i1pRfHVgTGftTLx
26r4o+jj725QiFjM8ahy7zms0O2xzH7Tu4F7JfRT6r2MjDWr+cUvSjirooT0i5EdIhC4NBv6qUiO
uYKhcxPo93XrJDdly7mt137IQXbnyqE9kCK4WjvGLurG8baydzrds749Sdw2+s95Lu94wiZEwbor
K+RzTVnQB1Lt52QV7HaMOzBto0F+qb4TRFYMFZJHTXECL6pJvUalETNH4iQLy/6uMFHmii9y7eOH
CI//i7nzWo5bydL1q3Ts6wMOEh4T031Rlq7ojaQbBCVS8N7j6c+HLEqkqN379DQjTjMUUao0yKpK
plnmX//C+6pC7WScdTVutmnIvtn2zM1ioBpVNcC6jr+KUKet7071eTi/mFjfUpC0x7LKSkpSGWF5
KGKLX1vPKWi84TAF/ggmV+MsJbG6o7iw+FfduCpKzmGvEDdRG0asA/W+hl5iJTTNXvr6oWNZ5sqY
3Hs/DAyi3LBp53XarysPRSbtiYOIFtWQl0flUN90djFttUgP112VnA1AxvAd453Tq6TcsnlIbOy0
MTzCA75aPHGIcJyxROlDU4F1eK1XdXvWFc5VkjGh2ZQs0kJUZ43bFOTw3jhc+k4BJ0uDewPWsfPK
GzHyY2ZsguFr3wpYxG3c8lEr7nQLZGFRfylKmFyI6EIUStduZZ+neMRWxWTUS4TWtUfoYIeLFc6c
OdFG/xRV48qzuob0hcdx1Q4biL9BLnpn7uTvfAtdBbVsE2tFsOyVGHuM6I8F+QcQcoYnjlzIo2zn
QujVZdnGmGEs/y4Z8X8a3Es+DNKVMn4fyB8cebo4C029WzVZ6m+UhMwIpXC+2yYYzbS5G5rOWxjQ
IC/tUV3a9cj5rE+PxuAcVjppsqPvtsUCndLkWzkQW6vaDbKfQhKjbPRPer24rWLAFA2LS6tviOM4
cSsQPr4XrL2wgsWj1Ra2a3ybI04QxGEnqV1NX3qafaqBvE7wv6w73zpygfwcE6h4K+Y0436h4G3P
mQDbeKwTgi2JI8oxvm4Gz4HUJkpuXAs/tWaTowgukGMrH887He+BaXifgwsQKJwqS6+f1q0GdL+r
dmMbJ1tgGUdj552TLoTQF2wRsRiA6tiM6Y/jfZqZT9U07AyjPUdKhbY4OIk9erA6FQBB9SY2Wlb3
LJ3hRzm3osBAnK1TLCf6YWk2R2IgD3o6XCvjJHYtWCANHPAmDw/TChG3cfUnLdbbRWbV90reTNi5
Yi4D5k0jMrME9FQ5wUmDLw2b24NmNM2pIFlsFDjjRmkad1VP+dI1AlZLeJnAzLD0Oevzagut0hGY
Sa7yWNWI7y++JBbpxLxBJ+O08uSb7UNsxF+bKphY/dq2L/m7GCHJC8m3vrGm+ouvY4SMojmcPsKD
ppPjScsdf2lAUYaFAY+tyTR3VbcB+MQJexw10S1//yv7a1VU7srHXoCZFqN/7aoLpUetMv2noR6u
as1+KpLm3hnra7wQ3lKLFHjybRJnuTBKlR7qgCFm9A5+VIWswZYBJJuUB86iTacSlV/F62x7+glE
aV+F1zvLMgMnNnuzsobwfDS1ZEXanaNusCB/OB71cWuzgzI/36Yc3J6lfNLb8DvkZhmW53LY5iqw
NsLfg+ops+t78kxhjc7y89LYCI+bkzMddmX3MDU62I+zr1rsgE0f1q0TAqlTjYK8DMSdFnP6GWUE
YOeJR1t7wqHprIPJ3Q1A0laZgBoB6HVYqmB63eB4MCexiMJgV+QKWSv19NQiWi3OynTbjKa6BjZn
Il30yzaztqIffNjGipIULOWVxsAwrLH9Y+O4Qin1iegku2NA4LVbNpzw27GInoK8nEmnmiM9U/jd
ZOU0LKw4iLcoYXMOtLG/E1PgnmDZWA41uccdMxTrwc5ugqK60FsSQUBTzdcIV30K1tXBWk68t7mz
YlShEnf5MhxVElfp8SmcepfAvyH9Gwo8VgNOjIHkTiCntmWjFOu+OG8mVZxkabfpM8VflTFCWVEf
5plAbsUmHGYhf70hWzvBtAtTDiAvKLO1WjTHvkPidl8l7QKII+Eq9dpNFMKVu0/JUK2rrkYEaPwL
RSD091n+6OPQKyOSUbq+Eq6UUXuwmvLcUJvD1E3GdSOQd5MmtrAH6QQLJTCyeP1F4+tfC+PE1zk1
yRNo4w777oJxyA2TMPfOfSJHygPGL6N07vCgbAfSwBHTcqKjlAY+YsTga+cErJwHvXoe9i1oD3FU
+Em6EZgHrNS6GDR3hvIgjhYliRRHsK5Fpd3XQ3gDwhJxFB4qs+kI1Miss2zSrz09ujI4UzaO3W7j
atq6hTj2uMkJFl22OQ4yUlOuowhrJBk7o7BaaOWgr4BRUnJ8hJ0CXEydYjUnljvMg+3YiY3dNEgl
GBtdchYsCiU5NYbq0Yu6x7jGVxFNC1FeJWXbsmkI+fPyT1pgPYaD+dR2OXz92kpXk2IL+T3+shFi
hRKt3Qq+YpLFYV9kFcYz5VzPp5vAtO8iezhUNf2oDBBVlUY7hX6HcA8DjE7LhWjWTrs4/S4MZV2q
BRcG1BCda2zMkhtW7b9WGbSB8VdDN8jDFh9h1L20bCxxSZPfT567qsbJ2AaNuHXJw1qW7uegnRHx
YXCq9AApANqRBSIdTs2UvKe5hoE7dW5VWNxaLz+H8KgDedVdlx22mMYnGDa3rR2BYyS084qrlECG
hTuNp1nrrsLJJIsSXfCYnOrwpOBmdTamU13pZvpQ1eQqU1Qbrn0AaWp34xqYl3WXsALTue4bgcBm
rjhy8UDDkQAM17iNSdBJuAn0YqZePWRqu1JAqZZkDR1C7dwSNjlD4Q2MsLm3hXc4X3n4Be6nLDYX
RpARm06oj1eal6Ven5nV4CzxNaJ2k7RuoZT6RdJa9ToD09M7IB+H5kRr8Qb7uFMq5RtMDqR6xLa6
6CsYJMGlajZ/2h5/eZII9FL7CBM8Z2MoCu61aduK9i5VMYHBijRHpG8VArtr10IoQVDsiVaZ3YDw
SYXQTqj+iHEA6derv5SO2LSVcdraNnwoBZkhY85sCC3sHINm2+z6wmh2Ig/bHQaICbderxwCH+kX
tVIMR2ltFFeRocRXqNXze1mR18Q/wlPEtWl5cEF6gS+WlanW2+dmOipDtyatYXkuq4AD4Icwjc8v
g0S9H3GOO8PanOriCjtMeQVc7LpQIe+QVTrpXc9KVz3cd5h7JSQw3fBtg9XLQBjSidLvNeVI9gNs
PVwOJenr51HlC7ElhwEBlbit+WayrrbqZgnCzoTG5UddEjpLAanPuewBd9cI2iXCoG3G/bkxdM8v
6HaXjpH1x2/qDWQDqHR6HFo/+ovSgsXCOMVPqp29VCekVjvzQRjJQWV9ko+kngrMC3SRTaGV3kVE
Ts+b0gM4lRd9cyyLlpvHcw64aR0OUXvjVn5yopXYEjO/b7k5GueSHAjLhPCbZpnZw65XOXzlo2Pl
1ksfsN6RLEaJG20JbDBW+4F9rz8lVyFGs/ljqwTWuVjsu8qPctziHq+LsZOf1IekbJw8x8cgQfe+
LdND1GllKYshkae73tVu01Lhe6jquV6K+lqOI3gSU0ZVnsqBzAxQX5m53ka2NpG5HMH0ElWT5Jfy
xUzKahNXbC2osoJg2Vo5XBd9Wi9lM4jm/JIPDA8rcjBzis990nAKQF3h1HoZJ67HAX0g22Kk0DZN
o4fnmNiDTd4PyQUu+Bk5UBSXUNTZq9wPu6sYSs1VDavC9ViV1tIj+uYG2ata+r2V3DVY39h3Zn8f
TPDZ2Ylpf8oGM1skSpt/MariiaSyhEtW2b3TRem3ocgIG4z0x2wCyJ44+fdmQKJI8ang4ciXnVpw
cEzqhTcg0SyqU6xVQHJTWGgMKwJ+QGpixJ2O3lO+DfCFPOGIONGbqXxMKvvSBuH/Neyjz04WVA8q
OgHSW+1+1vDdLuIoGTdh4ZMaxRXlJcnk4dVMbI6gOeGyrPPjgpDKSUH46cryUjYIX9gcEl6xlkXZ
UIUYhyI/URB3GGrfr/CHtQXEbCWLzTxAbmvOuhscGPV+fga5nnPg0/jRzL7Mg+VU2epG0QUsxHMf
Ob6LT3A7lGa3/6qyIau9dpvV+LRkFzn+oKjg/LsAf39egmcjIv1w6mLSReICPSdbUHrYlmZEStAi
2LHNlHWjDNE1JAbhshJm8yVNlDPNLHofH/Hl5HjB9zI1HwB4u/e9pTmkQG4Im+3tBKuKW54oWa6f
2FrvbFBeO/Z/quEX17tPvdd9MnOoXAJzTfQAf6Apni4zu7A+D5aWL32/n65cEeYb10qh20nr7hh0
v7Mla7N3TlrTeqWXsXoHojCCMCm4KNX4Kps07UwvUogWdKvHNYEvsI2D8oyFg6PIz+OzGNVpq8O1
sItjI9m2JSwpSYaDK437cReberPVM1AFmYHzvzVEuhPtqG1htvF3wtWsLRvFPo1jAgFyDlx22XEG
6GRbENp/qJtRcIk0gkgnbOubnxzDK2E9Nujhi7rxxyvZNTQnBavMj65DV7/pqhPmfKWS43vbNSan
bxtfg56KTsl9tu09uE1hW8acIesweG67suiDdU+60FVRqXj9vP4y1WoyK0fetNbCqb+UL6SXtZc6
dBIbWRRzP9ERievrhbktONpI3B1hy4bVxz/SwnLYPxdEGJUdzauOcYI/TmTzg6gKSz9Y/4umcKG9
IU4JbdA5zMmiAsayJxiYuIRLHVbhFaCdYS3r+tzxLpHuwejDuIlPiH6yzu71VT9CzyRLfeClZ1CU
HcqSHIj4NPcwInsecGbGkC+mYXokbmYPvdSB56xw5VraUfuzH/6PlQa13bmsKlwng9KtOswrUqgP
SdKsVK0HXYEBpdkokcHfjnSQwZpoROIxlSnGlqXV5zbXAkCAuRLbZLzcl+uygoAPO+6+pyxCnI+p
aX55GUI25KbfnFu41OGcdqCB6etz4Y3qoTTcZ0rCl2Bh/pNK37TUQ0Vg4pcPyo7yRTYQh4o7eH54
mgrg47FrHfmzAloGlX7WYf8599MSWAusgV+wGtY4ecz8QisgqjAn4nHyFoejbmdPmZa7l6FP4I1b
Yk+X9antXkP3oV67s7hbloTFKEFL/yw/yQtYocyRbNPemJVrWd8GaER9W9zjxbEhJxpIrxrhukxN
Us6KoFdOapvVtJBvm5HMpdnQQWVuKieyqopiWmV5/1bWvrR3LoFrSap8f1Mvi2/qTM0RR2kZr3sH
Gyp5r8aTQBufX1S1vgxbfutkgBdPA9v8JCKCD9QiLr7gtHs0jcJ6UOzsrhGiOTIs3dg6IgrWbqrD
+gEH/J2RC9xnRHhkmsN56gt4maokvCfjJUmNOTBBZSjrWh9PHFi2vDHSV6DCOf+y4Wwsy/RpLCD1
bGvtk2/WKgjS3EFj75Xj/v5QEx20oiqu+4Xa6/6hl2ao1g2hXY6WPhSu+Ex+cuUKwuz8JNOgGQzt
CUDC0G7KtEjuOxUn2qgkYqMQwvXF8pYMkK7b+67yi2NRVslGJUDsKG/99M4ZxyOMkdmD6PWcqCfP
O0mDLrryDP+7/LhJc/gLlkN+budpd+b5eBmG+YH5e4CgxKcVgQ3MLN/YQif5NYKSdCdf9Gxod6XR
Aq81HSgOFLT0EoDkTtdCY1jIPsRyzm+BaRMDZ5w8F38OIbunRXGfpkl++DJ0ogMLNpSuWbcloQHD
MB3B2+KeyVIWE4Bmd9Dey2JUgWIBnnrUO/WZjUOwOaqxgIAOU8NlXirV/djhV40yo/xsT/itwyGp
H/IkvQfm0X8jRfOuRR59qjuLkKzMJ4N9Pi1yhzCBhYIiP5ujXZ/4lnQAIeP4xhxunxIn3hCnPJPL
5XYJw5wmikVIaumtLL40xImSkgcZnGWHufs8vFM60ojrEFKfOlZQupu6AOLbD1Z9FOjtsSzJF9nF
nPvJYjlHFxm9j72ssS/DQVWOMoe4rpQodbT0DhIFjeCrVTg3yz6V4qnLJMEmWpkmfbhWv6HSK8f7
RzSRLCvNN8/3nfk7nQkyS5iVaV8SMMQgPz9j/3zvpRUri8+ogRScDEXTb5YNOOwrP06zK29WOUK1
Aqvzs86p22YVYwIDugMlHJEr2kWlOs5pqUXVKbEs9+jE5o1KWBV8Y9ZFUdtQykbgyW0W4qlsNGG1
X4EDKQ7VApxg0+nFNrPBuyaN7t+GXm6viw5yBC0aiKMivJPkOR2hbkNq3UwJKBs395WnDf417ynr
EEn1qjFvUsZaA5CNTwdTD1ZFlBBABFLgGmvmemCsC93Uzeup8jCc2hoaJkF26OaQuutGEy1kq63j
6Rwb2zvFPQ/BaBgmZ0VtVWc2iDVc6FX4tbTT4yqLzLtKL2xiKnzoQKY0vC8UDAhzB/vXJ/Gl1hjV
neAreJH9kxYn1rIYa+0C3xIWd7tMbvqECCUIPMPLyPPgjRJNjosksbf9aGknEXcEcJi0xaMd5aec
b812TFX7zGB+1nYc65d5Qvq7UFXsm2GmLIKPd1GWhrOtW28aF+mcg6G1R7HD1ZlguIR1a67KQPDv
ivll36+pjJzcFsrzE7KlGUcyJPeGRwpCgtvxca9BJLZXlt4G14UFZ0UI0dtaFuULHQzbaq+Q7Oco
IIiHXjrIOjoIA3MgFpD+yHNbg8y0nX9iZUm164M+Xcdp0txpYfRN/qmF/j00++AxYq1iTB9JdDE/
40BVdGLMzyQ2NoUqMuq7SZ/dB733ZGT7ZzI3EQvNSZ+fKS1wKXGSnRBS5Z6IZnRPcHni3+o1HBJl
lPmbmLuhIhs2TZlsevsWIVhfKW24SYYybUlSYBDHR1bdRc2vh+WZPOqjDwnDwlQdXrO54uWlSUIS
AIN6vZkIpF23AxnX63DQT/NMi9ehGSn3BMmf96zCRzPsLoy61++JW8hwi9e/dfXS9lyKrkYwXBRu
+Nz1zajGpJJjPS9jzIgPWpXpt6pXFTd+96oQdg+is7R9i3Bftbx9pnCLfltXHiCUqezILF6rA3cs
Ef84RFVjLd/GAkKAcH4p3AiGSedchbfrpIpnfU2+zeCgVcip+mutLMMMXx1POiZrd1SOM9M/IWTE
2Ca4io/xyivHsp7Ad4ynslKkgwMv8twbp5+bLWSv1hKteSg71LJWvpUvpWPiK7PbaFHAnPHcX7aM
wv/SulVwMnLOX/hsjcNkwDAn0jK78DKRXch3SKF3Dc7U45f6wfPFoaPjuJeP/toXtOlz3wbu3gUc
By20w46/ky8mRJ+so9RY22UKd0nTEvst3770qUfcHW/7yGZLNSFr6UgsEwIz9G8UyN9PsqxRsU/P
bzUFxJd8J19qn7sLeFKweKnrNGcsdy/l2JriTZTCYyYfJsQRpqY342CuxElT1xbHlYOP7NUYCE72
MhsHFXxNQawWdH2dG15AZJBd+GqQXZTJaBMj7ukrd9TS1w2HTQeB30ttoev2Ck+rvpIPyheolbOL
+rCae8qKugcfZiFybInTSMk0cz/hbtyRDKFcyCKhTPm21mFakkXNIGRUIVbzVBZDK1xxQWo3hatp
F3Fq3MjqPoS7tTHIIReN2XhfC1y9qBD2kWxVTPWcTJrTJYmyjes6m/ZDu4nRnvRRW8CnxEN4PMY1
vELoo/PXEglsgrmp6Gc9eZXuNY/MJL9/W2P+tohhwQZP0nD/8m3lkDHfNq0haC6J0t9KJvSU62LT
5D646Jksfc+OPvOpvxTLOiASzQVCI1tlwzQknOyynKjZ50Qk2aEsjWl5wlFJiE8i1m6ErEtYYBhe
wO02rGrs2euhtkegTEG69CAqOMsRhUid5Jm4Hyros2Tv/YO2HoCdLp05r0d4YSp1eAHezEe16C9j
8l+cQiB/0iqDc69qfPzoDkQdue5F2cW39VyducTZVDHu9KaNnfuh0aMlhvjwVLY2VkROjDG+8wXo
6cYgxc7QK859RdDYJquiYSOf0rQec2QbRWeukrh3U3QqP9JROvUUplc8gPNHeVGEI7fKlK0sjvH4
eSLvLBxWdXFT+95afqTb4BsTE5mv2y7R7gyixuLQ2TWJjsdDVQkuJpHVjkzZ9q4vTXwvkbA8cKHG
9TgmBnRDP5sHBQzDyyPTNI0colDsm1ytuknUSdBd+0HbXZNoCdNhAjjU8ylCeUMCmX58eOkhWu+2
j/RkJ/uT9aTe6h2BlrJYzQPOXtx5LPlMX6XmEk4Rd+vq5rZpx+p8yIi3RwAAal8p7FYVksxWt/zH
4LINuvyRHE4pOEF/zjVgEG07NQ6B/n10a1r1V1dXssfY04C/WOUnXTPLdQMz4SnWSGtXTKIkB5Jr
f4mUciW7lg5+Pq1XnaspITfcqIbcJGbVX02F2y3k51kEKSadVT54BVBFpRwQxpTYPKkJqlznoeXc
AxzYya5NpH3uHJUYRM0SfCksOvI35F5fLm30qB+/IUaH2v+GPEWmkr+hImroNszKr8B3u41XxsYm
UePpEHBAutIg9riVxa6Ks5UWqNqt0dTPrZPr66+KaqyVhziN0g3RzvhJdCW6U8mTvlJHtToDDN8f
lSKuD6FNhkdUCZOVDW/ep3Hs7oFAG9+d+qROlOmpKTkmICGPCCjn6cn1qrMae2beQrjQ69lDn5bB
Fr6sFPq7pC9OscyRMmp+96bYQvJMmmGjWaIH0Lss+5HoCNJAe01qnSVCX3uDEp7iNnKWCXbXtawv
HQ0sEIHO2alu5uu86UkZ4bc8obshiV/cwdkP0B/ptkFWLTGn17Nt9dQwwILOpTLyQfHk1bhv7KpA
rKuqg5FgbpBdZKvbafkJDgRY9CMcVDCBbZLKN3cG9s2dNb/IYpD01slEcklZkvWyh0jxH+H0sWGm
ziJC3+dn+5wcR4GZbgKy3iwlATuRrrcFRP/XoQ9gshbgLCQRuj3Vt5brxNe404N9fZHYy1Zo9RfY
Nog27x5hG+cOA/5y6ReGd+hDHbR1giS7jnucHI2ido96ry4hgG4fVFibVtA4ijOoU8mA1ibhZiiV
+q5Sxa1fxT2UOiTKGjP33ozIoRIJOz5ti7InB4g+wto/+hfoGARjZ/4lYeX9qa411qU5vxgauEUz
vxyj0JoZxdodEMwT4v/AWlZGXB1pE2LFS/+2rsON2qCyyTr5WBeAwh/DNt3KomxQw+oJ2nrz+KWb
DZLKrvP0nOBN6zIpvfrc6ZTlSweYZRDNovHbyzC1bpfbZiKoTz4kG9o2HFZxEniEXDCQrBNNNpDs
OkyPZLHLPWuThQVoCJXcOK5v3juodCe9CwhAFutxDNYw1aiHsmjH+W2Du+uCYCrvmgj1Td205n0x
+gSwuVdiiIwdrgso+H31OzAsdRtVBSqNrJMvYZjVp8RcEbZMX3XK9Y03VcVR02WfwQITeu562kqo
TnTVj5l5YWhfW2wLBM6QruIIGjNCXufGvMrjK9UI1ZWKd2gt6/YNXvFZHzVxIktQKZoXbvZVdpc1
oSnUI4TW1+NESa6CimiUdWV3HYGkTf3ZJ4ZqPwbKBXDtcvpM8IuzrFw80xGufzEfQCF8r9cvJc/b
l+RZNcBy8dLW/VL6+Zw85H72lM/hc+qvtR5f9XwA/uy5/7y5bSbc+ZPn3MEH/ej3R34/xjsiG+Od
GXtXbTp2h9CxxLuXevluX1cOOMx6kA10f6nOKk76hSzXU/ct8QHmk59h56VmvpPv5EtdjnCqaElL
ArEfDZ5Qw+FV2bDDw1z10+OoJw/lfpiXEbpaGdcimrn75vHlixwLoaBb/PG3//rH/3wb/tt/yi/y
ZPTz7G9EK17k8GnVf//DEn/8rdhXHz3+/Q8bdKNruYaj6apKEKkpLNq/PVyFmU9v8X8ytQm8aCjc
b2qkmdaXwRuIV5hVr25VlY16a4Lrvh0JQOO9VNawi7nDuWbFRIoDvfjszSJzMIvR6SxQE2Z242L6
O46lrJ1pXccFA7xWdpEvTlo6y6wC71sulLB3EVRIEpBs/Cg2zqrJ1Pcv6STODI7WY3zDzDVsScYZ
qPxiqwi/Xbz0kw343EigmYdQJhchRlEzOywzp9+ZWTrs5Dv957u5B8wpGWIcuNMA1WTnaeKoCdv8
sgiB0nrG+KrkZuqRGbjj5q9n3nTfzrxt6JZlOK6pO7amO86vMx+aIzg+P7QfK9K47iwtzc/6Vk3O
yG4xvyd6u8a/MdeUa3MkMxmwjQHqkPnluTqqXGgDy9rbKTg3V6mhmhDeDPWlG9oVFArUDZ5lAidV
u4Covh/loq2+lUnVkn0muCuB65+HeMPvVO0uiZv2Vido6ioGyy1rnbaJdsIjxFAWE4FTZdAVyPPn
Z0xiD9Z+UlcE77fmHViLZDnZWXIiW7M8fjX+ULwaX9HVo76tCLT0BFlPPa+BrKPudlif/3qiXf23
ibaEyjq3DUcQ8mUYv05062QOAqufPWER6eGLYf7kDPupy6SaUFkQ2Adbnpzjl+Y+hxa1zrLjfb+g
bokUhkf0ODCm6hSzDvGwMQsutcaWpJlzZefM+GH51vOM+a2tPfcqTOupK5G7Sr9wj+Cs0ted00wP
TbMYa+zhEwliNmqqtUdtajg3picuZHuKloPFXCuI5PSsswp642XdOdODV8c3AzbmG86ANwMmwA+u
VFcHaLgcEnhLJ3O46Gw7OG37YidLkASOF8/13QV5nmHg64rMW3Q6zI/AXPSVZ7x04dHGyPaPaopR
rSbkk8M8AuURQB0ChX04XKleeTMOQpDgrcOW5DTzb/GVT7a9HltT/azC/n8IWMjaF60xPMuIYb3W
HZIEhbmZkjCVp/9s1PnxSocLQS6N//rl+KvlcfgtL8Yq9IPmTfEf26f87CF9qv9nfupnr3/8WuSh
50FXD83DL4V11oTNeNk+VePVU90mzV+37j+ew3keSJ7KN/lvQ/xLnX6c8n8+0N+e5Pe6GYunv//x
AJEW9laytIbfmj+em+bzX7dczX61nX6OJX/PX42RPPCz20cGN7QD13UtVBkUdnLFWhx0rDv/uVlh
7x2YpoD5wtItWzi2+fqP9PMT/2Qa/voX/pjt/R/7z8f5q1+wn6D9LFgOh8LPe/PnWP+bWTAOLN11
TRtWOdd25EX6ehYc98DWNVocTXVU1Xa4iPnAV6vqny2G/3+zwDd75yzozoFlaEwCtIG6qtk60/rL
LKgHltBt3VXFR10Lpm69dy3oLHihEespmFHkK/XNjrCZJde2NENTLdPQ5I75YGtBGOK9a8EwDhBw
2Pe2oxm2aqvcy6/XglDVA8ROiNE0y6aT0D7cjmAW1PfuCP3AVeG4MKAcsE3+6gjYr2fBUQ8cF4oj
TAymrWmWSfvHWgsa3/m9O8IQB8C4NJf9gAUGEPSbc8EW7BjHIXbRtE2BRPzhTkc26yxYvuuO0M0D
02ElWKaqYRoxDa7e12vB5dxgguTtoH28W5IDff+l3ty4/4tbkhlwmEgXIgJTMwz2168z4FgHuoE5
lg2Bodc0ZlniY+0GHYb1/eL892fBsA8MMV+DQmc27N9uSa4NJCakpWeBalYNP9gsGMh7790N7gGJ
8Oz5HjSFQDDkV77eDZyIBxZ3hzwUP952EK5jvPdyMEyWO6erYMGbs7T05li03ANNcIWivcoL9ONd
kRo3/Hu3w3wsckPapo7EJCWBXxeC7R4Ix+RYIPRFRXz+gJcDnDnvnYVZjdIJAkVB0kzTgbjwzSyY
XKEqyfFMTXMNVxMf7mjUNOf5vH7H0YggQPSNqhsaq56t/0Zcct0DR4AgQFDaaxAf7mjESqq9V1Aw
ZqHQQkdwXRhcLKkyvz4abfvAwWDo4sIyZ1XyA56OGDbfezrOahSHIok5XKEJ7FVvLgjHPNAc2xYu
RjQm/cMJTCg37ruNK/oBkqIlkIbYESyGNyLjLDhzhX5UZZpwkneLjOIABKHtalhN0KR0tMTXW4ED
QacS264hdHV/bH4sWYlloL97EviVpsVJwA0AZPi3y0EI68BCXuZu1G1tr2t/tFlAznunxDjLzawF
lGVmALJo7c2BMFsUUBl0REbVABT+bNT7QDY2TdjO/t5+xxVpH7AN0JJtcC02BpQ3RwInJUY4bE/E
FUjlYj/tH2oW+HbvXAtYGjn0TBUz458Kja52YNi2hmiNaAay/OPZW0lPrL57FrQDtju0KzbbYaYk
eWNjw+rM1Sgwxzqw38235EfTJDUh3Pdqklga5ynAuI6YYCAbv7kjEBTYJ7M0JVyDrTOL1v+R0/Fb
3hKnhp8I4vzstR8GW8i/th/ejPDihdFdbEeYTITh6KiTeBp+uyfV2fupuYK7EqHyw6kPwnCdd4tL
2gG6soUDwuDX/omFTWeWuEJRMEzxEWVGFyHmX1sJb3x6r1aCg8WZzW6hK0vJ8M1uQHlQiWUkP4KJ
cE0Osg+3Eri9370SuB/cWXswXZXz0XHVN4qkbR3YKk4aEi1gbf54ygNRwc571UhdPXDRloXr2lhX
YOt8czu4AjVTOKqNsVGYGOX/U+fim7X84pnl7tbea1hhJaAc2JyIFm5e8zc/lIskAdm0w5HgOA4e
6g+3HzjT3+2ZxaRAMCQGd+RjXE2/eWCQFPiY2Umj899HlJewiqv/4i35Zj29Ohs1RGNnPvtwwKiz
5fXXW9LR0TCM2UXl4LD7kN44A33ynTcEawG52AT/gwvCmM+/N7OAVIm5xUScMtGtP6bBVbxbVmBH
AERAZlZBbrAsWFyvLQs2iI4ZyAGcQV6TH88Lg7D73qVgGWx7VgA74vkq/HUSOCkwshmWyrHBXco1
8h8Snd9s6ZcrYhZx3rkfZlnBRVoEnI0MjajwRmLC4HyAs5Zzw5qRLfLU+I/oD/90EgQC7V61+/ft
CppzAE8x6/0HOod78PV+cNCosTcYyCUf9GxEu3u3oc04QCZkCljrpjq7YX6dBOmUxBDHR2Fhmj31
H20/4E19vy8K0IruYG18JRi+Xgp7B/XsiHl2Tnyw3QDd9nuPBEwKs/NlduxZs/PhzeUwm5d0l0sU
4BKIto9oXuKP814FAp+kAJrOKgCd8wzHeL0O8D4QzosNDuO0vB8+nAKhIfG+92A0ZlAKf+sfhsRZ
WXw9Cy53qIvVBe+DtvfHfbQzAVfpM67s378eBKZEfqKNWYEg5xnD9esssBdmdx1wR5pnfXs/7R/I
7MyBPlsGOav+/VnA1Ii6rPEPMO+zi+H1WrBRMIDGELmsg3Tbmx0+1uFo2+7+znrHJMxOR+xnbPtn
uNqvS4FJsHWkpQ9oVgFf8W5BSQfYqs3oA7wsEtPOonq9BoRqHbBTEKNQ2+c7cq+pfKCdIAxbvPtu
MDCbuGA0QAprQsOQ9GYWBPrTrDGohgZKSDrrPtZOwB72bjHBPZjNi8iJs9thH9vweinYJg5JBz6I
D+t/MU13b+/6948DcBogNi1cLM8K1G8rYb46yDUDIn4Guc04jo+1EnAcv3c76Jx52JM0rkcZATH7
G1+vBJCt4AX31pQPaG3GOPzeqxEPFP41sL2A+dClZYTLmxngSpgzgaNBIx78LywJ/8LR+TNkahmE
yeN6Dn4Kn+pXYVn/zw4/xILfB3gVMDU76n7pOAdY7YfemyTm8j9+0dNljM+rxh8xP/Jznh9//oG/
f/Qvn/XjV/2oPAyfqofqWzDKhv/L2rnttg3DYPhVjL1CrjtgSFG029oNO7TYJWOrsWBHKiR7bd5+
lCh3oR2sA34DvSrazwyjI8mfPhYzk5rt4t2HnnZ0oNMko4zyv5YsdGGvJ6M3wLGbcVMYCuYGy+83
1uB8n8fBHblIcTIxKb5YYsDzEyVvqbePPjirrJYVFWb73gdq/GRlVmvnUBdOds7Ug63HQcHzuRCF
X5qeuEuyOSXLPguTi3yx8o/V1vfjYafdLplT9ClX7HXbqO+zxNZQMutMw16bXDIaKPmaPW7tqcfL
fQ8F3zTUqgFYzo0wt+eXJHurZ6TkuGC0ayzNVhHZ22Cyf9bDQsoVUOyn5dokOU8YzICx7o5qXEhV
Lor+7EcbF26WhDXKviXr1OpRdBY4Nxx7cs2pO0qdAY6Okep2jIZfBKP5OQQH823d2j3pgiEpm8LR
vBdEP6iRXWJmOJsb+vDP05Nam0rZ2xp0P4Y5OgX7YLR3w2wNKXWbKPnO7ALNTk9FNYGjf5Pet0rd
MQ5+rq7pwA3uue/S5Nx0Ginl7WvwP5oQjVqpOE6TErxrwG/Ni63VNlaCQGvAf/nQTWaKUzhKPP3i
bPOF/zpk3/kwtNWWguedUk9OEVzBtucHXFI3n/ubXKaN4r+0VntcqhZgbNfziUTfaoowF0ZzU7F5
TWZOpKHgr8a5yL0QaXZNKDohFP+t9Y2pbuJibxPVNor/zm/SPT8QuXIkiePXecByICY8x4lQ/A/2
vonRqJVrI0pmnP2ib5Ubkbug3J8DtdMnT2sKS0ST2BbF3ptw4J1tAmWyZERgsuWbzWx4c4fy1DUA
RT8Q7ztuP+ipWUTYMNzEobo/ZzwrLVcYfA821t5Fq05u3PMrVRrBth899/TZT6D8bUozn3+Tz0Wa
XtvQLONPU5Odc/+mg2vpL+reUHj/BwAA//8=</cx:binary>
              </cx:geoCache>
            </cx:geography>
          </cx:layoutPr>
          <cx:valueColors>
            <cx:minColor>
              <a:schemeClr val="accent1">
                <a:lumMod val="75000"/>
              </a:schemeClr>
            </cx:minColor>
            <cx:maxColor>
              <a:schemeClr val="accent1">
                <a:lumMod val="20000"/>
                <a:lumOff val="80000"/>
              </a:schemeClr>
            </cx:maxColor>
          </cx:valueColors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endParaRPr lang="en-US" sz="1197" b="0" i="0" u="none" strike="noStrike" baseline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E6626-612B-455B-9FD1-DD7A1306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6/23/21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2925" y="1006475"/>
            <a:ext cx="5365750" cy="40243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36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Declines in traditional Medicare spending between 2019 and 2020 differed across states, with the largest downturns in Maine and Michigan.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5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45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5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Compared with spending between January and October of 2019, traditional Medicare spending was 7% lower during the same period in 2020.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5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The largest decline in traditional Medicare spending occurred in April 2020, before rebounding in June.</a:t>
            </a:r>
          </a:p>
          <a:p>
            <a:r>
              <a:rPr lang="en-US"/>
              <a:t>- Spending between June and October 2020 did not rise higher than the </a:t>
            </a:r>
            <a:r>
              <a:rPr lang="en-US" err="1"/>
              <a:t>prepandemic</a:t>
            </a:r>
            <a:r>
              <a:rPr lang="en-US"/>
              <a:t> levels in January 2020.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Traditional Medicare spending decreased across all demographics from 2019 to 2020.</a:t>
            </a:r>
          </a:p>
          <a:p>
            <a:r>
              <a:rPr lang="en-US" dirty="0"/>
              <a:t>- Compared to 2019, traditional Medicare spending in 2020 decreased more among beneficiaries under age 65 and over age 85, white beneficiaries, and beneficiaries not also enrolled in Medicaid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24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- Traditional Medicare spending rebounded for beneficiaries ages 65-74 in June to levels above </a:t>
            </a:r>
            <a:r>
              <a:rPr lang="en-US" dirty="0" err="1">
                <a:cs typeface="Calibri"/>
              </a:rPr>
              <a:t>prepandemic</a:t>
            </a:r>
            <a:r>
              <a:rPr lang="en-US" dirty="0">
                <a:cs typeface="Calibri"/>
              </a:rPr>
              <a:t> spending for the remainder of the year.</a:t>
            </a:r>
          </a:p>
          <a:p>
            <a:r>
              <a:rPr lang="en-US" dirty="0">
                <a:cs typeface="Calibri"/>
              </a:rPr>
              <a:t>- For the oldest and youngest traditional Medicare beneficiaries, spending declined only slightly during the early months of the pandemic.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28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-Traditional Medicare spending for beneficiaries not dually eligible fell by more than 50 percent between February and April 2020. Spending than returned to </a:t>
            </a:r>
            <a:r>
              <a:rPr lang="en-US" dirty="0" err="1"/>
              <a:t>prepandemic</a:t>
            </a:r>
            <a:r>
              <a:rPr lang="en-US" dirty="0"/>
              <a:t> levels by the summer.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03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- Traditional Medicare spending on Part B, inpatient, and outpatient care decreased between March and April before rebounding to earlier levels.</a:t>
            </a:r>
          </a:p>
          <a:p>
            <a:r>
              <a:rPr lang="en-US" dirty="0">
                <a:cs typeface="Calibri"/>
              </a:rPr>
              <a:t>- Traditional Medicare spending on Part D increased during the first month of the pandemic, then declined until May, when spending returned to </a:t>
            </a:r>
            <a:r>
              <a:rPr lang="en-US" dirty="0" err="1">
                <a:cs typeface="Calibri"/>
              </a:rPr>
              <a:t>prepandemic</a:t>
            </a:r>
            <a:r>
              <a:rPr lang="en-US" dirty="0">
                <a:cs typeface="Calibri"/>
              </a:rPr>
              <a:t> levels.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23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- Unlike spending on Part B, inpatient, and outpatient care, traditional Medicare spending for home health and skilled nursing facilities declined throughout the year.</a:t>
            </a:r>
          </a:p>
          <a:p>
            <a:r>
              <a:rPr lang="en-US" dirty="0">
                <a:cs typeface="Calibri"/>
              </a:rPr>
              <a:t>- Traditional Medicare spending on hospice remained relatively steady throughout the pandemic.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94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- Spending in traditional Medicare declined among many chronic conditions during the first few months of the pandemic before rebounding in June 2020.</a:t>
            </a:r>
            <a:endParaRPr lang="en-US" dirty="0"/>
          </a:p>
          <a:p>
            <a:r>
              <a:rPr lang="en-US" dirty="0">
                <a:cs typeface="Calibri"/>
              </a:rPr>
              <a:t>- Traditional Medicare spending decreased more substantially for hypertension, mental health, and diabetes during the early months of pandemic than for other chronic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7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652028" y="3747673"/>
            <a:ext cx="6116216" cy="92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50" b="0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028" y="589086"/>
            <a:ext cx="7772400" cy="2221708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2028" y="2858972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 text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670583" y="3488270"/>
            <a:ext cx="25202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05C8B3B-4DD9-5741-BCAB-12583ECB5F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00" y="5657292"/>
            <a:ext cx="2617952" cy="7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6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6" y="5999997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8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B7586A4-9F06-A144-A670-5CE767901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1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E766F770-AA11-EE42-826D-70B5AD2C240D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7433" y="1455938"/>
            <a:ext cx="8091115" cy="441070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A80C94D-DB55-5E49-B2B4-5E8C448A5FF1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494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CC903193-A631-D548-92ED-50472F788C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0FADCC-2182-6440-A304-D5310E094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937760" y="1828800"/>
            <a:ext cx="4206240" cy="4206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E7B3434-59E7-0940-BBC4-3F02ED0C88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3" y="1828800"/>
            <a:ext cx="4114800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935281-EB94-054E-A0C4-625FAB8EE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461220"/>
            <a:ext cx="8091115" cy="440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6" y="5999997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B7586A4-9F06-A144-A670-5CE767901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2FC242CE-3ADA-274B-B7EC-6EE11B3604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6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3995678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0FADCC-2182-6440-A304-D5310E094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bg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330341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355D6-13F3-9A4E-916E-82C3E016AA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6978"/>
            <a:ext cx="4114800" cy="4206241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F8253-0E39-3346-AFC3-C8DCC0B01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E19C3FB-6A24-4A42-B3F0-658F934A22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bg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272BB8B-624A-4C45-B901-FBCED4B14A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37760" y="1828800"/>
            <a:ext cx="4206240" cy="4206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81695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6" y="5999997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656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B7586A4-9F06-A144-A670-5CE767901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8304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bg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60BDA4A3-F221-914D-BFF9-03E27D314E89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7433" y="1461220"/>
            <a:ext cx="8091115" cy="440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328194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CC903193-A631-D548-92ED-50472F788C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4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3882407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0" baseline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A80D43-816B-B140-86BC-E4736BC2D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18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0FADCC-2182-6440-A304-D5310E094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4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923759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355D6-13F3-9A4E-916E-82C3E016AA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6980"/>
            <a:ext cx="4114800" cy="4206240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F8253-0E39-3346-AFC3-C8DCC0B01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E19C3FB-6A24-4A42-B3F0-658F934A22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4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7374C714-767A-8D45-96AF-F0D193DA9C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37760" y="1828800"/>
            <a:ext cx="4206240" cy="4206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553542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6" y="5999997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656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B7586A4-9F06-A144-A670-5CE767901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8304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4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CF209F0E-A49E-434E-A261-373A60B7566B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7433" y="1461220"/>
            <a:ext cx="8091115" cy="440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798465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0FADCC-2182-6440-A304-D5310E094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6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176965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355D6-13F3-9A4E-916E-82C3E016AA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6980"/>
            <a:ext cx="4114800" cy="4206240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F8253-0E39-3346-AFC3-C8DCC0B01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E19C3FB-6A24-4A42-B3F0-658F934A22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6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0457CB10-3AAD-1643-822D-DAB0F074E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37760" y="1828800"/>
            <a:ext cx="4206240" cy="4206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6" y="5999997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B7586A4-9F06-A144-A670-5CE767901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6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E766F770-AA11-EE42-826D-70B5AD2C240D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7433" y="1461220"/>
            <a:ext cx="8091115" cy="440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4571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CC903193-A631-D548-92ED-50472F788C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bg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3352191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10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MWF Graph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8"/>
            <a:ext cx="8091115" cy="405495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5999997"/>
            <a:ext cx="603075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A002C4-E0D3-A54E-A3B4-4CDAE08A7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31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MWF Graph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3152" y="265176"/>
            <a:ext cx="8961120" cy="75895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000" b="0" spc="0" baseline="0">
                <a:solidFill>
                  <a:schemeClr val="tx1"/>
                </a:solidFill>
                <a:effectLst/>
                <a:latin typeface="Berlingske Serif Text" panose="0200050306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3A76A9-73AE-4882-BD79-3AD14A238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9092" r="7027" b="31817"/>
          <a:stretch/>
        </p:blipFill>
        <p:spPr>
          <a:xfrm>
            <a:off x="7751476" y="6394514"/>
            <a:ext cx="1321024" cy="4188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C3A057-3367-44BB-B773-D00FE2FCB245}"/>
              </a:ext>
            </a:extLst>
          </p:cNvPr>
          <p:cNvSpPr txBox="1"/>
          <p:nvPr userDrawn="1"/>
        </p:nvSpPr>
        <p:spPr>
          <a:xfrm>
            <a:off x="71499" y="6394513"/>
            <a:ext cx="7308811" cy="4188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Suisse Int'l" panose="020B0804000000000000" pitchFamily="34" charset="77"/>
              </a:rPr>
              <a:t>Source: Arnav Shah et al., “How Has Medicare Spending Changed During the COVID-19 Pandemic?,” </a:t>
            </a:r>
            <a:r>
              <a:rPr lang="en-US" sz="800" b="0" i="0">
                <a:latin typeface="Suisse Int'l Italic" panose="020B0804000000000000" pitchFamily="34" charset="77"/>
              </a:rPr>
              <a:t>To the Point</a:t>
            </a:r>
            <a:r>
              <a:rPr lang="en-US" sz="800" b="0" i="0">
                <a:latin typeface="Suisse Int'l" panose="020B0804000000000000" pitchFamily="34" charset="77"/>
              </a:rPr>
              <a:t> (blog), Commonwealth Fund, Apr. 12, 2021.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24F279-246C-404F-8396-0A42D110216D}"/>
              </a:ext>
            </a:extLst>
          </p:cNvPr>
          <p:cNvCxnSpPr>
            <a:cxnSpLocks/>
          </p:cNvCxnSpPr>
          <p:nvPr userDrawn="1"/>
        </p:nvCxnSpPr>
        <p:spPr>
          <a:xfrm flipH="1">
            <a:off x="71499" y="6345324"/>
            <a:ext cx="896112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47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0011FC-5244-FB4E-8CAB-5308AC46B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78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128E848-2C8D-1C4B-BC7C-D01514AD2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59F0DC-D22E-4FB8-892A-A9469D4FBA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9092" r="7027" b="31817"/>
          <a:stretch/>
        </p:blipFill>
        <p:spPr>
          <a:xfrm>
            <a:off x="7751476" y="6394514"/>
            <a:ext cx="1321024" cy="418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6F6A78-28C7-4AFA-9BDE-9C1F7ABA2E67}"/>
              </a:ext>
            </a:extLst>
          </p:cNvPr>
          <p:cNvSpPr txBox="1"/>
          <p:nvPr userDrawn="1"/>
        </p:nvSpPr>
        <p:spPr>
          <a:xfrm>
            <a:off x="71499" y="6394513"/>
            <a:ext cx="7308811" cy="4188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Suisse Int'l" panose="020B0804000000000000" pitchFamily="34" charset="77"/>
              </a:rPr>
              <a:t>Source: Arnav Shah et al., “How Has Medicare Spending Changed During the COVID-19 Pandemic?,” </a:t>
            </a:r>
            <a:r>
              <a:rPr lang="en-US" sz="800" b="0" i="0">
                <a:latin typeface="Suisse Int'l Italic" panose="020B0804000000000000" pitchFamily="34" charset="77"/>
              </a:rPr>
              <a:t>To the Point</a:t>
            </a:r>
            <a:r>
              <a:rPr lang="en-US" sz="800" b="0" i="0">
                <a:latin typeface="Suisse Int'l" panose="020B0804000000000000" pitchFamily="34" charset="77"/>
              </a:rPr>
              <a:t> (blog), Commonwealth Fund, Apr. 12, 2021.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EEEDC2-5611-47B7-868A-EE3F464977EF}"/>
              </a:ext>
            </a:extLst>
          </p:cNvPr>
          <p:cNvCxnSpPr>
            <a:cxnSpLocks/>
          </p:cNvCxnSpPr>
          <p:nvPr userDrawn="1"/>
        </p:nvCxnSpPr>
        <p:spPr>
          <a:xfrm flipH="1">
            <a:off x="71499" y="6345324"/>
            <a:ext cx="896112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799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0"/>
            <a:ext cx="892848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0" baseline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ED6370-4F07-5D41-8CB0-5ED304C96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8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0" baseline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E55082-BA53-1640-B33A-2AA9A294E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5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0" baseline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3EBB16-AD77-3240-83A3-2F85443BF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0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2FC242CE-3ADA-274B-B7EC-6EE11B3604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1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1581747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0FADCC-2182-6440-A304-D5310E094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1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3852898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355D6-13F3-9A4E-916E-82C3E016AA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6980"/>
            <a:ext cx="4114800" cy="4206240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F8253-0E39-3346-AFC3-C8DCC0B01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E19C3FB-6A24-4A42-B3F0-658F934A22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1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0457CB10-3AAD-1643-822D-DAB0F074E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37760" y="1828800"/>
            <a:ext cx="4206240" cy="4206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1498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07" r:id="rId11"/>
    <p:sldLayoutId id="2147483798" r:id="rId12"/>
    <p:sldLayoutId id="2147483799" r:id="rId13"/>
    <p:sldLayoutId id="2147483786" r:id="rId14"/>
    <p:sldLayoutId id="2147483877" r:id="rId15"/>
    <p:sldLayoutId id="2147483880" r:id="rId16"/>
    <p:sldLayoutId id="2147483881" r:id="rId17"/>
    <p:sldLayoutId id="2147483882" r:id="rId18"/>
    <p:sldLayoutId id="2147483876" r:id="rId19"/>
    <p:sldLayoutId id="2147483883" r:id="rId20"/>
    <p:sldLayoutId id="2147483884" r:id="rId21"/>
    <p:sldLayoutId id="2147483885" r:id="rId22"/>
    <p:sldLayoutId id="2147483878" r:id="rId23"/>
    <p:sldLayoutId id="2147483797" r:id="rId24"/>
    <p:sldLayoutId id="2147483879" r:id="rId25"/>
    <p:sldLayoutId id="2147483874" r:id="rId26"/>
    <p:sldLayoutId id="2147483803" r:id="rId27"/>
    <p:sldLayoutId id="2147483896" r:id="rId28"/>
    <p:sldLayoutId id="2147483897" r:id="rId29"/>
    <p:sldLayoutId id="2147483898" r:id="rId30"/>
  </p:sldLayoutIdLst>
  <p:hf sldNum="0" hdr="0" dt="0"/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901D6F-51CB-ED4B-A695-B8D454D3CC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Commonwealth Fund Analysis of </a:t>
            </a:r>
            <a:r>
              <a:rPr lang="en-US" sz="1600" dirty="0" err="1"/>
              <a:t>CareJourney</a:t>
            </a:r>
            <a:r>
              <a:rPr lang="en-US" sz="1600" dirty="0"/>
              <a:t> Claims Data for Traditional Medicare Beneficiaries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551D8A-46CE-46E8-B33F-3368C6980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463" y="887827"/>
            <a:ext cx="7772400" cy="22225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MEDICARE DATA HUB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/>
              <a:t>COVID-19: Spending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85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4B251E-446F-7045-B6AA-74024D2102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US" dirty="0"/>
              <a:t>Note: Excludes November and December of both years.</a:t>
            </a:r>
          </a:p>
          <a:p>
            <a:r>
              <a:rPr lang="en-US" dirty="0"/>
              <a:t>Data: Commonwealth Fund analysis of </a:t>
            </a:r>
            <a:r>
              <a:rPr lang="en-US" dirty="0" err="1"/>
              <a:t>CareJourney</a:t>
            </a:r>
            <a:r>
              <a:rPr lang="en-US" dirty="0"/>
              <a:t> traditional Medicare claims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B669A3-D640-49F0-B0FD-679A2689C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</p:spPr>
        <p:txBody>
          <a:bodyPr>
            <a:normAutofit/>
          </a:bodyPr>
          <a:lstStyle/>
          <a:p>
            <a:r>
              <a:rPr lang="en-US" sz="2200" dirty="0"/>
              <a:t>Declines in traditional Medicare spending varied across states between 2019 and 2020.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D1FF2CF0-4869-0A46-909B-BC11D5E12C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COVID-19: SPENDING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0" name="Chart Placeholder 9">
                <a:extLst>
                  <a:ext uri="{FF2B5EF4-FFF2-40B4-BE49-F238E27FC236}">
                    <a16:creationId xmlns:a16="http://schemas.microsoft.com/office/drawing/2014/main" id="{6868717B-3439-4B4B-B393-3FE045736EDC}"/>
                  </a:ext>
                </a:extLst>
              </p:cNvPr>
              <p:cNvGraphicFramePr>
                <a:graphicFrameLocks noGrp="1"/>
              </p:cNvGraphicFramePr>
              <p:nvPr>
                <p:ph type="chart" sz="quarter" idx="19"/>
                <p:extLst>
                  <p:ext uri="{D42A27DB-BD31-4B8C-83A1-F6EECF244321}">
                    <p14:modId xmlns:p14="http://schemas.microsoft.com/office/powerpoint/2010/main" val="3102504582"/>
                  </p:ext>
                </p:extLst>
              </p:nvPr>
            </p:nvGraphicFramePr>
            <p:xfrm>
              <a:off x="627063" y="1455738"/>
              <a:ext cx="8091487" cy="441166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0" name="Chart Placeholder 9">
                <a:extLst>
                  <a:ext uri="{FF2B5EF4-FFF2-40B4-BE49-F238E27FC236}">
                    <a16:creationId xmlns:a16="http://schemas.microsoft.com/office/drawing/2014/main" id="{6868717B-3439-4B4B-B393-3FE045736E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063" y="1455738"/>
                <a:ext cx="8091487" cy="44116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872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4ED69E-9B29-8040-8CCA-D1580F713F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US" dirty="0"/>
              <a:t>Notes: Excludes data from January and February 2020. COPD = chronic obstructive pulmonary disease. </a:t>
            </a:r>
          </a:p>
          <a:p>
            <a:r>
              <a:rPr lang="en-US" dirty="0"/>
              <a:t>CKD = chronic kidney disease.</a:t>
            </a:r>
          </a:p>
          <a:p>
            <a:r>
              <a:rPr lang="en-US" dirty="0"/>
              <a:t>Data: Commonwealth Fund analysis of </a:t>
            </a:r>
            <a:r>
              <a:rPr lang="en-US" dirty="0" err="1"/>
              <a:t>CareJourney</a:t>
            </a:r>
            <a:r>
              <a:rPr lang="en-US" dirty="0"/>
              <a:t> traditional Medicare claims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B669A3-D640-49F0-B0FD-679A2689C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</p:spPr>
        <p:txBody>
          <a:bodyPr>
            <a:noAutofit/>
          </a:bodyPr>
          <a:lstStyle/>
          <a:p>
            <a:r>
              <a:rPr lang="en-US" sz="2200" dirty="0"/>
              <a:t>Among people in traditional Medicare diagnosed with COVID-19, average per capita spending was lower than for people with other common health conditions.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397188F-30D4-4981-9CEA-B9EF96C84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34" y="177796"/>
            <a:ext cx="7919047" cy="246930"/>
          </a:xfrm>
        </p:spPr>
        <p:txBody>
          <a:bodyPr>
            <a:normAutofit/>
          </a:bodyPr>
          <a:lstStyle/>
          <a:p>
            <a:r>
              <a:rPr lang="en-US" dirty="0"/>
              <a:t>COVID-19: SPENDING</a:t>
            </a:r>
          </a:p>
        </p:txBody>
      </p:sp>
      <p:graphicFrame>
        <p:nvGraphicFramePr>
          <p:cNvPr id="10" name="Chart Placeholder 13">
            <a:extLst>
              <a:ext uri="{FF2B5EF4-FFF2-40B4-BE49-F238E27FC236}">
                <a16:creationId xmlns:a16="http://schemas.microsoft.com/office/drawing/2014/main" id="{836B99DC-5919-9C48-ABCD-F8E252EFD99C}"/>
              </a:ext>
            </a:extLst>
          </p:cNvPr>
          <p:cNvGraphicFramePr>
            <a:graphicFrameLocks noGrp="1"/>
          </p:cNvGraphicFramePr>
          <p:nvPr>
            <p:ph type="chart" sz="quarter" idx="19"/>
          </p:nvPr>
        </p:nvGraphicFramePr>
        <p:xfrm>
          <a:off x="627063" y="1455738"/>
          <a:ext cx="8091487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46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CFCBB-790C-394B-BF4B-C350AD62A3B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US" dirty="0"/>
              <a:t>Notes: Excludes data from January and February 2020. COPD = chronic obstructive pulmonary disease. CKD = chronic kidney disease. Prevalence of health conditions was calculated by dividing the average number of beneficiaries in traditional Medicare with a chronic condition diagnoses between March and December 2020 by the average number of total beneficiaries in traditional Medicare from March to December 2020</a:t>
            </a:r>
          </a:p>
          <a:p>
            <a:r>
              <a:rPr lang="en-US" dirty="0"/>
              <a:t>Data: Commonwealth Fund analysis of </a:t>
            </a:r>
            <a:r>
              <a:rPr lang="en-US" dirty="0" err="1"/>
              <a:t>CareJourney</a:t>
            </a:r>
            <a:r>
              <a:rPr lang="en-US" dirty="0"/>
              <a:t> traditional Medicare claims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B669A3-D640-49F0-B0FD-679A2689C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</p:spPr>
        <p:txBody>
          <a:bodyPr>
            <a:noAutofit/>
          </a:bodyPr>
          <a:lstStyle/>
          <a:p>
            <a:r>
              <a:rPr lang="en-US" sz="2200" dirty="0"/>
              <a:t>Among Medicare beneficiaries, COVID-19 had the lowest spending compared to other chronic conditions. 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48F51BC-151A-428F-937E-7D59E2C9A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34" y="177796"/>
            <a:ext cx="7919047" cy="246930"/>
          </a:xfrm>
        </p:spPr>
        <p:txBody>
          <a:bodyPr>
            <a:normAutofit/>
          </a:bodyPr>
          <a:lstStyle/>
          <a:p>
            <a:r>
              <a:rPr lang="en-US" dirty="0"/>
              <a:t>COVID-19: SPENDING</a:t>
            </a:r>
          </a:p>
        </p:txBody>
      </p:sp>
      <p:graphicFrame>
        <p:nvGraphicFramePr>
          <p:cNvPr id="18" name="Chart Placeholder 17">
            <a:extLst>
              <a:ext uri="{FF2B5EF4-FFF2-40B4-BE49-F238E27FC236}">
                <a16:creationId xmlns:a16="http://schemas.microsoft.com/office/drawing/2014/main" id="{CAE441FF-4311-E044-B671-FC3BCD61B026}"/>
              </a:ext>
            </a:extLst>
          </p:cNvPr>
          <p:cNvGraphicFramePr>
            <a:graphicFrameLocks noGrp="1"/>
          </p:cNvGraphicFramePr>
          <p:nvPr>
            <p:ph type="chart" sz="quarter" idx="19"/>
          </p:nvPr>
        </p:nvGraphicFramePr>
        <p:xfrm>
          <a:off x="627063" y="1455738"/>
          <a:ext cx="8091487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631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02F126-771A-6447-9B60-B6B08302E3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US" dirty="0"/>
              <a:t>Note: Excludes November and December of both years. Similarly, overall spending in 2020 is 7% lower when only Parts A and B are included.</a:t>
            </a:r>
          </a:p>
          <a:p>
            <a:r>
              <a:rPr lang="en-US" dirty="0"/>
              <a:t>Data: Commonwealth Fund analysis of </a:t>
            </a:r>
            <a:r>
              <a:rPr lang="en-US" dirty="0" err="1"/>
              <a:t>CareJourney</a:t>
            </a:r>
            <a:r>
              <a:rPr lang="en-US" dirty="0"/>
              <a:t> traditional Medicare claims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B669A3-D640-49F0-B0FD-679A2689C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</p:spPr>
        <p:txBody>
          <a:bodyPr>
            <a:normAutofit/>
          </a:bodyPr>
          <a:lstStyle/>
          <a:p>
            <a:r>
              <a:rPr lang="en-US" sz="2200" dirty="0"/>
              <a:t>Overall, traditional Medicare spending was 7 percent less in 2020 compared to 2019.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3F1891DE-E801-F540-9C3B-543F1999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34" y="177796"/>
            <a:ext cx="7919047" cy="246930"/>
          </a:xfrm>
        </p:spPr>
        <p:txBody>
          <a:bodyPr/>
          <a:lstStyle/>
          <a:p>
            <a:r>
              <a:rPr lang="en-US" dirty="0"/>
              <a:t>COVID-19: SPENDING</a:t>
            </a:r>
          </a:p>
        </p:txBody>
      </p:sp>
      <p:graphicFrame>
        <p:nvGraphicFramePr>
          <p:cNvPr id="11" name="Chart Placeholder 10">
            <a:extLst>
              <a:ext uri="{FF2B5EF4-FFF2-40B4-BE49-F238E27FC236}">
                <a16:creationId xmlns:a16="http://schemas.microsoft.com/office/drawing/2014/main" id="{EA9394AF-2F6F-4B41-9DD9-B3CCACF5D34C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248266812"/>
              </p:ext>
            </p:extLst>
          </p:nvPr>
        </p:nvGraphicFramePr>
        <p:xfrm>
          <a:off x="627063" y="1455738"/>
          <a:ext cx="8091487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174BA88-4EC3-4129-A8D3-2EB2AB62F062}"/>
              </a:ext>
            </a:extLst>
          </p:cNvPr>
          <p:cNvSpPr txBox="1"/>
          <p:nvPr/>
        </p:nvSpPr>
        <p:spPr>
          <a:xfrm>
            <a:off x="4823694" y="2310539"/>
            <a:ext cx="42770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46B25-68B5-4E3A-9107-BDB5369F9FF2}"/>
              </a:ext>
            </a:extLst>
          </p:cNvPr>
          <p:cNvSpPr txBox="1"/>
          <p:nvPr/>
        </p:nvSpPr>
        <p:spPr>
          <a:xfrm>
            <a:off x="642129" y="1787873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$ billions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9FF540-1D50-44D7-9FC7-03C78E6D7181}"/>
              </a:ext>
            </a:extLst>
          </p:cNvPr>
          <p:cNvCxnSpPr>
            <a:cxnSpLocks/>
          </p:cNvCxnSpPr>
          <p:nvPr/>
        </p:nvCxnSpPr>
        <p:spPr>
          <a:xfrm>
            <a:off x="4729050" y="2434924"/>
            <a:ext cx="380833" cy="184666"/>
          </a:xfrm>
          <a:prstGeom prst="straightConnector1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92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7AB5E0-91AD-7B46-81DD-0F6AAB7E3E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US" dirty="0"/>
              <a:t>Note: Excludes November and December of both years. Similarly, overall spending in 2020 is 7% lower when only Parts A and B are included.</a:t>
            </a:r>
          </a:p>
          <a:p>
            <a:r>
              <a:rPr lang="en-US" dirty="0"/>
              <a:t>Data: Commonwealth Fund analysis of </a:t>
            </a:r>
            <a:r>
              <a:rPr lang="en-US" dirty="0" err="1"/>
              <a:t>CareJourney</a:t>
            </a:r>
            <a:r>
              <a:rPr lang="en-US" dirty="0"/>
              <a:t> traditional Medicare claims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B669A3-D640-49F0-B0FD-679A2689C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</p:spPr>
        <p:txBody>
          <a:bodyPr>
            <a:noAutofit/>
          </a:bodyPr>
          <a:lstStyle/>
          <a:p>
            <a:r>
              <a:rPr lang="en-US" sz="2200"/>
              <a:t>Compared to 2019, traditional Medicare spending dropped dramatically between March and May of 2020, before returning to previous levels.</a:t>
            </a:r>
            <a:endParaRPr lang="en-US" sz="2200" dirty="0"/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9C4EDEA0-5F52-564D-ABD7-C8019E676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34" y="177796"/>
            <a:ext cx="7919047" cy="246930"/>
          </a:xfrm>
        </p:spPr>
        <p:txBody>
          <a:bodyPr/>
          <a:lstStyle/>
          <a:p>
            <a:r>
              <a:rPr lang="en-US" dirty="0"/>
              <a:t>COVID-19: SPENDING</a:t>
            </a:r>
          </a:p>
        </p:txBody>
      </p:sp>
      <p:graphicFrame>
        <p:nvGraphicFramePr>
          <p:cNvPr id="16" name="Chart Placeholder 12">
            <a:extLst>
              <a:ext uri="{FF2B5EF4-FFF2-40B4-BE49-F238E27FC236}">
                <a16:creationId xmlns:a16="http://schemas.microsoft.com/office/drawing/2014/main" id="{3844F5BA-622B-D44E-A41B-9085E7F6B09F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2962923192"/>
              </p:ext>
            </p:extLst>
          </p:nvPr>
        </p:nvGraphicFramePr>
        <p:xfrm>
          <a:off x="627063" y="1455738"/>
          <a:ext cx="8091487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02636AF2-248F-5C4D-8090-6316CA6DC19D}"/>
              </a:ext>
            </a:extLst>
          </p:cNvPr>
          <p:cNvSpPr txBox="1"/>
          <p:nvPr/>
        </p:nvSpPr>
        <p:spPr>
          <a:xfrm>
            <a:off x="642129" y="1806202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$ billions</a:t>
            </a:r>
          </a:p>
        </p:txBody>
      </p:sp>
    </p:spTree>
    <p:extLst>
      <p:ext uri="{BB962C8B-B14F-4D97-AF65-F5344CB8AC3E}">
        <p14:creationId xmlns:p14="http://schemas.microsoft.com/office/powerpoint/2010/main" val="212846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48095C-7CAA-8D4B-9EAE-F3AD4AEC1D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US" dirty="0"/>
              <a:t>Note: Excludes November and December of both years. Spending is aggregate, not per capita.</a:t>
            </a:r>
          </a:p>
          <a:p>
            <a:r>
              <a:rPr lang="en-US" dirty="0"/>
              <a:t>Data: Commonwealth Fund analysis of </a:t>
            </a:r>
            <a:r>
              <a:rPr lang="en-US" dirty="0" err="1"/>
              <a:t>CareJourney</a:t>
            </a:r>
            <a:r>
              <a:rPr lang="en-US" dirty="0"/>
              <a:t> traditional Medicare claims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2524A7-450F-4D59-976B-05CB05868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</p:spPr>
        <p:txBody>
          <a:bodyPr>
            <a:noAutofit/>
          </a:bodyPr>
          <a:lstStyle/>
          <a:p>
            <a:r>
              <a:rPr lang="en-US" sz="2200"/>
              <a:t>Traditional Medicare spending decreased more for white beneficiaries and beneficiaries not also enrolled in Medicaid than for other beneficiaries from 2019 to 2020.</a:t>
            </a:r>
            <a:endParaRPr lang="en-US" sz="22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E50AE44-6819-664C-A31A-64405F6FB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34" y="177796"/>
            <a:ext cx="7919047" cy="246930"/>
          </a:xfrm>
        </p:spPr>
        <p:txBody>
          <a:bodyPr/>
          <a:lstStyle/>
          <a:p>
            <a:r>
              <a:rPr lang="en-US" dirty="0"/>
              <a:t>COVID-19: SPENDING</a:t>
            </a:r>
          </a:p>
        </p:txBody>
      </p:sp>
      <p:graphicFrame>
        <p:nvGraphicFramePr>
          <p:cNvPr id="13" name="Chart Placeholder 12">
            <a:extLst>
              <a:ext uri="{FF2B5EF4-FFF2-40B4-BE49-F238E27FC236}">
                <a16:creationId xmlns:a16="http://schemas.microsoft.com/office/drawing/2014/main" id="{3C474776-FB53-6948-A83B-A4E189238CFB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4197895241"/>
              </p:ext>
            </p:extLst>
          </p:nvPr>
        </p:nvGraphicFramePr>
        <p:xfrm>
          <a:off x="627063" y="1460500"/>
          <a:ext cx="8091487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6C445A3-9A23-4E02-93B0-AD236D4C9332}"/>
              </a:ext>
            </a:extLst>
          </p:cNvPr>
          <p:cNvSpPr/>
          <p:nvPr/>
        </p:nvSpPr>
        <p:spPr>
          <a:xfrm>
            <a:off x="6960748" y="2562860"/>
            <a:ext cx="1981199" cy="2834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change in spending, 2019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</a:t>
            </a:r>
          </a:p>
          <a:p>
            <a:pPr marL="91440" indent="-914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dually eligible: -7.1%</a:t>
            </a:r>
          </a:p>
          <a:p>
            <a:pPr marL="91440" indent="-914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Dually eligible: -1.9%</a:t>
            </a:r>
          </a:p>
          <a:p>
            <a:pPr marL="91440" indent="-914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Black: -1.4%</a:t>
            </a:r>
          </a:p>
          <a:p>
            <a:pPr marL="91440" indent="-914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White: -3.3%</a:t>
            </a:r>
          </a:p>
          <a:p>
            <a:pPr marL="91440" indent="-914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Other: -0.5%</a:t>
            </a:r>
          </a:p>
          <a:p>
            <a:pPr marL="91440" indent="-914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&lt;65: -4.5%</a:t>
            </a:r>
          </a:p>
          <a:p>
            <a:pPr marL="91440" indent="-914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Ages 65-74: -0.7%</a:t>
            </a:r>
          </a:p>
          <a:p>
            <a:pPr marL="91440" indent="-914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Ages 75-84: -2.6%</a:t>
            </a:r>
          </a:p>
          <a:p>
            <a:pPr marL="91440" indent="-914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85+: -4.5%</a:t>
            </a:r>
          </a:p>
        </p:txBody>
      </p:sp>
    </p:spTree>
    <p:extLst>
      <p:ext uri="{BB962C8B-B14F-4D97-AF65-F5344CB8AC3E}">
        <p14:creationId xmlns:p14="http://schemas.microsoft.com/office/powerpoint/2010/main" val="132867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1BF7135-5602-C346-B02E-4CD13DEA5D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US" dirty="0"/>
              <a:t>Note: Excludes November and December. Spending is aggregate, not per capita.</a:t>
            </a:r>
          </a:p>
          <a:p>
            <a:r>
              <a:rPr lang="en-US" dirty="0"/>
              <a:t>Data: Commonwealth Fund analysis of </a:t>
            </a:r>
            <a:r>
              <a:rPr lang="en-US" dirty="0" err="1"/>
              <a:t>CareJourney</a:t>
            </a:r>
            <a:r>
              <a:rPr lang="en-US" dirty="0"/>
              <a:t> traditional Medicare claims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3F4177-F43E-4438-B78E-4DF4E08A6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</p:spPr>
        <p:txBody>
          <a:bodyPr>
            <a:noAutofit/>
          </a:bodyPr>
          <a:lstStyle/>
          <a:p>
            <a:r>
              <a:rPr lang="en-US" sz="2200" dirty="0"/>
              <a:t>Traditional Medicare spending decreased most for beneficiaries ages 65–74 between March and April 2020.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1372F543-971D-3E49-A643-BCEFC7ADE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34" y="177796"/>
            <a:ext cx="7919047" cy="246930"/>
          </a:xfrm>
        </p:spPr>
        <p:txBody>
          <a:bodyPr/>
          <a:lstStyle/>
          <a:p>
            <a:r>
              <a:rPr lang="en-US" dirty="0"/>
              <a:t>COVID-19: SPENDING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891C2B54-A0D4-41D5-A06F-B5D69ABB9EAB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2476205014"/>
              </p:ext>
            </p:extLst>
          </p:nvPr>
        </p:nvGraphicFramePr>
        <p:xfrm>
          <a:off x="627063" y="1455738"/>
          <a:ext cx="8091487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0711B06-1363-0842-B38B-8F51BD4CB661}"/>
              </a:ext>
            </a:extLst>
          </p:cNvPr>
          <p:cNvSpPr txBox="1"/>
          <p:nvPr/>
        </p:nvSpPr>
        <p:spPr>
          <a:xfrm>
            <a:off x="642129" y="1806202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$ billions</a:t>
            </a:r>
          </a:p>
        </p:txBody>
      </p:sp>
    </p:spTree>
    <p:extLst>
      <p:ext uri="{BB962C8B-B14F-4D97-AF65-F5344CB8AC3E}">
        <p14:creationId xmlns:p14="http://schemas.microsoft.com/office/powerpoint/2010/main" val="388199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FED1499-7761-9748-9B47-813308C95C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US" dirty="0"/>
              <a:t>Note: Excludes November and December. Spending is aggregate, not per capita.</a:t>
            </a:r>
          </a:p>
          <a:p>
            <a:r>
              <a:rPr lang="en-US" dirty="0"/>
              <a:t>Data: Commonwealth Fund analysis of </a:t>
            </a:r>
            <a:r>
              <a:rPr lang="en-US" dirty="0" err="1"/>
              <a:t>CareJourney</a:t>
            </a:r>
            <a:r>
              <a:rPr lang="en-US" dirty="0"/>
              <a:t> traditional Medicare claims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2524A7-450F-4D59-976B-05CB05868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</p:spPr>
        <p:txBody>
          <a:bodyPr>
            <a:noAutofit/>
          </a:bodyPr>
          <a:lstStyle/>
          <a:p>
            <a:r>
              <a:rPr lang="en-US" sz="2200" dirty="0"/>
              <a:t>Traditional Medicare spending for dually eligible beneficiaries remained steady throughout 2020, while spending for other beneficiaries plummeted from February to April before returning to </a:t>
            </a:r>
            <a:r>
              <a:rPr lang="en-US" sz="2200" dirty="0" err="1"/>
              <a:t>prepandemic</a:t>
            </a:r>
            <a:r>
              <a:rPr lang="en-US" sz="2200" dirty="0"/>
              <a:t> levels by summer.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CFCF232-E588-C449-AAB3-755C51753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34" y="177796"/>
            <a:ext cx="7919047" cy="246930"/>
          </a:xfrm>
        </p:spPr>
        <p:txBody>
          <a:bodyPr/>
          <a:lstStyle/>
          <a:p>
            <a:r>
              <a:rPr lang="en-US" dirty="0"/>
              <a:t>COVID-19: SPENDING</a:t>
            </a: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CA7B9600-9FB2-41E3-80D6-5C69629311C0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3803559203"/>
              </p:ext>
            </p:extLst>
          </p:nvPr>
        </p:nvGraphicFramePr>
        <p:xfrm>
          <a:off x="627063" y="1972234"/>
          <a:ext cx="8091487" cy="3895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8A76FDD-2F1F-B24B-AE1C-13045887F98A}"/>
              </a:ext>
            </a:extLst>
          </p:cNvPr>
          <p:cNvSpPr txBox="1"/>
          <p:nvPr/>
        </p:nvSpPr>
        <p:spPr>
          <a:xfrm>
            <a:off x="642129" y="235305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$ billions</a:t>
            </a:r>
          </a:p>
        </p:txBody>
      </p:sp>
    </p:spTree>
    <p:extLst>
      <p:ext uri="{BB962C8B-B14F-4D97-AF65-F5344CB8AC3E}">
        <p14:creationId xmlns:p14="http://schemas.microsoft.com/office/powerpoint/2010/main" val="283221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41B03C-28FA-9848-BF28-596D6776C2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US" dirty="0"/>
              <a:t>Note: Excludes November and December. Spending is aggregate, not per capita.</a:t>
            </a:r>
          </a:p>
          <a:p>
            <a:r>
              <a:rPr lang="en-US" dirty="0"/>
              <a:t>Data: Commonwealth Fund analysis of </a:t>
            </a:r>
            <a:r>
              <a:rPr lang="en-US" dirty="0" err="1"/>
              <a:t>CareJourney</a:t>
            </a:r>
            <a:r>
              <a:rPr lang="en-US" dirty="0"/>
              <a:t> traditional Medicare claims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B669A3-D640-49F0-B0FD-679A2689C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</p:spPr>
        <p:txBody>
          <a:bodyPr>
            <a:noAutofit/>
          </a:bodyPr>
          <a:lstStyle/>
          <a:p>
            <a:r>
              <a:rPr lang="en-US" sz="2200" dirty="0"/>
              <a:t>Inpatient, outpatient, and other Medicare Part B spending decreased in the early months of the pandemic. 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269E14AB-D2C8-2F45-96E1-F6AEF99FF5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COVID-19: SPENDING</a:t>
            </a: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6D627176-6447-8A47-B007-165E7BA67CB8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3669876359"/>
              </p:ext>
            </p:extLst>
          </p:nvPr>
        </p:nvGraphicFramePr>
        <p:xfrm>
          <a:off x="627063" y="1455738"/>
          <a:ext cx="8091487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8C1AC1-A20B-EF42-A914-BB1DB07306D8}"/>
              </a:ext>
            </a:extLst>
          </p:cNvPr>
          <p:cNvSpPr txBox="1"/>
          <p:nvPr/>
        </p:nvSpPr>
        <p:spPr>
          <a:xfrm>
            <a:off x="642129" y="1806202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$ billions</a:t>
            </a:r>
          </a:p>
        </p:txBody>
      </p:sp>
    </p:spTree>
    <p:extLst>
      <p:ext uri="{BB962C8B-B14F-4D97-AF65-F5344CB8AC3E}">
        <p14:creationId xmlns:p14="http://schemas.microsoft.com/office/powerpoint/2010/main" val="401143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2EEE11-8911-E641-9BFD-7A4FE306BE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US" dirty="0"/>
              <a:t>Note: Excludes November and December. Spending is aggregate, not per capita.</a:t>
            </a:r>
          </a:p>
          <a:p>
            <a:r>
              <a:rPr lang="en-US" dirty="0"/>
              <a:t>Data: Commonwealth Fund analysis of </a:t>
            </a:r>
            <a:r>
              <a:rPr lang="en-US" dirty="0" err="1"/>
              <a:t>CareJourney</a:t>
            </a:r>
            <a:r>
              <a:rPr lang="en-US" dirty="0"/>
              <a:t> traditional Medicare claims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B669A3-D640-49F0-B0FD-679A2689C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</p:spPr>
        <p:txBody>
          <a:bodyPr>
            <a:normAutofit/>
          </a:bodyPr>
          <a:lstStyle/>
          <a:p>
            <a:r>
              <a:rPr lang="en-US" sz="2200" dirty="0"/>
              <a:t>Traditional Medicare spending for skilled nursing and home health care decreased since the start of the pandemic.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62B63E8A-42A0-B84A-A77F-42739EA4EA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COVID-19: SPENDING</a:t>
            </a:r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BE3DC4A6-FE8B-4148-9FFA-A232CBEC25B0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2714345947"/>
              </p:ext>
            </p:extLst>
          </p:nvPr>
        </p:nvGraphicFramePr>
        <p:xfrm>
          <a:off x="627063" y="1455738"/>
          <a:ext cx="8091487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B79FB71-5678-8243-8F95-26589DE7FE97}"/>
              </a:ext>
            </a:extLst>
          </p:cNvPr>
          <p:cNvSpPr txBox="1"/>
          <p:nvPr/>
        </p:nvSpPr>
        <p:spPr>
          <a:xfrm>
            <a:off x="642129" y="1806202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$ billions</a:t>
            </a:r>
          </a:p>
        </p:txBody>
      </p:sp>
    </p:spTree>
    <p:extLst>
      <p:ext uri="{BB962C8B-B14F-4D97-AF65-F5344CB8AC3E}">
        <p14:creationId xmlns:p14="http://schemas.microsoft.com/office/powerpoint/2010/main" val="274319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1F1685-3B14-8842-B80B-E54DA710CF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US" dirty="0"/>
              <a:t>Note: Excludes November and December. Spending is aggregate, not per capita.</a:t>
            </a:r>
          </a:p>
          <a:p>
            <a:r>
              <a:rPr lang="en-US" dirty="0"/>
              <a:t>Data: Commonwealth Fund analysis of </a:t>
            </a:r>
            <a:r>
              <a:rPr lang="en-US" dirty="0" err="1"/>
              <a:t>CareJourney</a:t>
            </a:r>
            <a:r>
              <a:rPr lang="en-US" dirty="0"/>
              <a:t> traditional Medicare claims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B669A3-D640-49F0-B0FD-679A2689C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</p:spPr>
        <p:txBody>
          <a:bodyPr>
            <a:normAutofit/>
          </a:bodyPr>
          <a:lstStyle/>
          <a:p>
            <a:r>
              <a:rPr lang="en-US" sz="2200" dirty="0"/>
              <a:t>Traditional Medicare spending declined for many chronic conditions early during the pandemic.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FDD9C41-AEB7-3546-A966-174DC5CA14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COVID-19: SPENDING</a:t>
            </a:r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5B1D6525-FBC9-2C4B-AF32-8DDEA5E52882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2112046410"/>
              </p:ext>
            </p:extLst>
          </p:nvPr>
        </p:nvGraphicFramePr>
        <p:xfrm>
          <a:off x="627063" y="1455738"/>
          <a:ext cx="8091487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3FA48B9-A678-934F-986B-8A4AD4688215}"/>
              </a:ext>
            </a:extLst>
          </p:cNvPr>
          <p:cNvSpPr txBox="1"/>
          <p:nvPr/>
        </p:nvSpPr>
        <p:spPr>
          <a:xfrm>
            <a:off x="642129" y="1806202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$ billions</a:t>
            </a:r>
          </a:p>
        </p:txBody>
      </p:sp>
    </p:spTree>
    <p:extLst>
      <p:ext uri="{BB962C8B-B14F-4D97-AF65-F5344CB8AC3E}">
        <p14:creationId xmlns:p14="http://schemas.microsoft.com/office/powerpoint/2010/main" val="36230446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1A1A1A"/>
      </a:dk1>
      <a:lt1>
        <a:srgbClr val="FFFFFF"/>
      </a:lt1>
      <a:dk2>
        <a:srgbClr val="142B41"/>
      </a:dk2>
      <a:lt2>
        <a:srgbClr val="65A591"/>
      </a:lt2>
      <a:accent1>
        <a:srgbClr val="115479"/>
      </a:accent1>
      <a:accent2>
        <a:srgbClr val="F08661"/>
      </a:accent2>
      <a:accent3>
        <a:srgbClr val="3F6777"/>
      </a:accent3>
      <a:accent4>
        <a:srgbClr val="D3AC4C"/>
      </a:accent4>
      <a:accent5>
        <a:srgbClr val="495149"/>
      </a:accent5>
      <a:accent6>
        <a:srgbClr val="417693"/>
      </a:accent6>
      <a:hlink>
        <a:srgbClr val="65A591"/>
      </a:hlink>
      <a:folHlink>
        <a:srgbClr val="9297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MWF_Template_Centennial_Jan2018" id="{B39BC8CA-6688-0D4A-80B3-63A90B604AC9}" vid="{9790F92E-C2C7-0F48-A2BA-07E8E33C47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DB2CA38FBBC1428DB187BDD036B8B1" ma:contentTypeVersion="12" ma:contentTypeDescription="Create a new document." ma:contentTypeScope="" ma:versionID="53383cb74e615a78144dd16950099bf7">
  <xsd:schema xmlns:xsd="http://www.w3.org/2001/XMLSchema" xmlns:xs="http://www.w3.org/2001/XMLSchema" xmlns:p="http://schemas.microsoft.com/office/2006/metadata/properties" xmlns:ns2="29e91428-62e1-404e-8dba-d479e0ef01ba" xmlns:ns3="fd0705cf-2316-48c0-96f8-e5d689de0d99" targetNamespace="http://schemas.microsoft.com/office/2006/metadata/properties" ma:root="true" ma:fieldsID="4592ebb75fb78d7126a2367603b58420" ns2:_="" ns3:_="">
    <xsd:import namespace="29e91428-62e1-404e-8dba-d479e0ef01ba"/>
    <xsd:import namespace="fd0705cf-2316-48c0-96f8-e5d689de0d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91428-62e1-404e-8dba-d479e0ef01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705cf-2316-48c0-96f8-e5d689de0d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493273-17E3-478E-A03C-646FE36A97D2}">
  <ds:schemaRefs>
    <ds:schemaRef ds:uri="29e91428-62e1-404e-8dba-d479e0ef01ba"/>
    <ds:schemaRef ds:uri="fd0705cf-2316-48c0-96f8-e5d689de0d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42938EF-51BD-4AC1-96A4-8B2A1939C1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2B60CF-40F9-4360-8516-8A258CFA1767}">
  <ds:schemaRefs>
    <ds:schemaRef ds:uri="http://purl.org/dc/elements/1.1/"/>
    <ds:schemaRef ds:uri="fd0705cf-2316-48c0-96f8-e5d689de0d99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9e91428-62e1-404e-8dba-d479e0ef01ba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CMWF_Template_Centennial_Jan2018</Template>
  <TotalTime>151</TotalTime>
  <Words>1234</Words>
  <Application>Microsoft Macintosh PowerPoint</Application>
  <PresentationFormat>On-screen Show (4:3)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Berlingske Serif Text</vt:lpstr>
      <vt:lpstr>Calibri</vt:lpstr>
      <vt:lpstr>Georgia</vt:lpstr>
      <vt:lpstr>Suisse Int'l</vt:lpstr>
      <vt:lpstr>Suisse Int'l Italic</vt:lpstr>
      <vt:lpstr>System Font Regular</vt:lpstr>
      <vt:lpstr>Trebuchet MS</vt:lpstr>
      <vt:lpstr>1_Office Theme</vt:lpstr>
      <vt:lpstr>MEDICARE DATA HUB   COVID-19: Spending</vt:lpstr>
      <vt:lpstr>Overall, traditional Medicare spending was 7 percent less in 2020 compared to 2019.</vt:lpstr>
      <vt:lpstr>Compared to 2019, traditional Medicare spending dropped dramatically between March and May of 2020, before returning to previous levels.</vt:lpstr>
      <vt:lpstr>Traditional Medicare spending decreased more for white beneficiaries and beneficiaries not also enrolled in Medicaid than for other beneficiaries from 2019 to 2020.</vt:lpstr>
      <vt:lpstr>Traditional Medicare spending decreased most for beneficiaries ages 65–74 between March and April 2020.</vt:lpstr>
      <vt:lpstr>Traditional Medicare spending for dually eligible beneficiaries remained steady throughout 2020, while spending for other beneficiaries plummeted from February to April before returning to prepandemic levels by summer.</vt:lpstr>
      <vt:lpstr>Inpatient, outpatient, and other Medicare Part B spending decreased in the early months of the pandemic. </vt:lpstr>
      <vt:lpstr>Traditional Medicare spending for skilled nursing and home health care decreased since the start of the pandemic.</vt:lpstr>
      <vt:lpstr>Traditional Medicare spending declined for many chronic conditions early during the pandemic.</vt:lpstr>
      <vt:lpstr>Declines in traditional Medicare spending varied across states between 2019 and 2020.</vt:lpstr>
      <vt:lpstr>Among people in traditional Medicare diagnosed with COVID-19, average per capita spending was lower than for people with other common health conditions.</vt:lpstr>
      <vt:lpstr>Among Medicare beneficiaries, COVID-19 had the lowest spending compared to other chronic conditions.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Wilson</dc:creator>
  <cp:lastModifiedBy>Jen Wilson</cp:lastModifiedBy>
  <cp:revision>12</cp:revision>
  <dcterms:created xsi:type="dcterms:W3CDTF">2018-01-16T15:08:05Z</dcterms:created>
  <dcterms:modified xsi:type="dcterms:W3CDTF">2021-06-23T20:50:37Z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0x0101003ADB2CA38FBBC1428DB187BDD036B8B1</vt:lpwstr>
  </property>
  <property fmtid="{D5CDD505-2E9C-101B-9397-08002B2CF9AE}" pid="3" name="Order">
    <vt:r8>15812600</vt:r8>
  </property>
</Properties>
</file>