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  <p:sldMasterId id="2147483810" r:id="rId5"/>
  </p:sldMasterIdLst>
  <p:notesMasterIdLst>
    <p:notesMasterId r:id="rId15"/>
  </p:notesMasterIdLst>
  <p:handoutMasterIdLst>
    <p:handoutMasterId r:id="rId16"/>
  </p:handoutMasterIdLst>
  <p:sldIdLst>
    <p:sldId id="256" r:id="rId6"/>
    <p:sldId id="264" r:id="rId7"/>
    <p:sldId id="265" r:id="rId8"/>
    <p:sldId id="258" r:id="rId9"/>
    <p:sldId id="288" r:id="rId10"/>
    <p:sldId id="290" r:id="rId11"/>
    <p:sldId id="293" r:id="rId12"/>
    <p:sldId id="294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av Shah" initials="AS" lastIdx="20" clrIdx="6">
    <p:extLst>
      <p:ext uri="{19B8F6BF-5375-455C-9EA6-DF929625EA0E}">
        <p15:presenceInfo xmlns:p15="http://schemas.microsoft.com/office/powerpoint/2012/main" userId="S::AS@cmwf.org::5ebc33c2-31f8-4d34-9c84-ecd25ff70f5f" providerId="AD"/>
      </p:ext>
    </p:extLst>
  </p:cmAuthor>
  <p:cmAuthor id="1" name="Purnendu Biswas" initials="PB" lastIdx="1" clrIdx="0"/>
  <p:cmAuthor id="8" name="Laurie Zephyrin" initials="LZ" lastIdx="9" clrIdx="7">
    <p:extLst>
      <p:ext uri="{19B8F6BF-5375-455C-9EA6-DF929625EA0E}">
        <p15:presenceInfo xmlns:p15="http://schemas.microsoft.com/office/powerpoint/2012/main" userId="S::lz@cmwf.org::890bf38d-bfcf-42e9-b736-1d540489d1c0" providerId="AD"/>
      </p:ext>
    </p:extLst>
  </p:cmAuthor>
  <p:cmAuthor id="2" name="Don Moulds" initials="DM" lastIdx="4" clrIdx="1"/>
  <p:cmAuthor id="9" name="Eric Schneider" initials="ES" lastIdx="6" clrIdx="8">
    <p:extLst>
      <p:ext uri="{19B8F6BF-5375-455C-9EA6-DF929625EA0E}">
        <p15:presenceInfo xmlns:p15="http://schemas.microsoft.com/office/powerpoint/2012/main" userId="S::es@cmwf.org::80a201c7-57ed-49ad-9c81-ba1f2403851f" providerId="AD"/>
      </p:ext>
    </p:extLst>
  </p:cmAuthor>
  <p:cmAuthor id="3" name="Shanoor Seervai" initials="SS" lastIdx="2" clrIdx="2"/>
  <p:cmAuthor id="4" name="Jen Wilson" initials="JW" lastIdx="1" clrIdx="3"/>
  <p:cmAuthor id="5" name="Jen Wilson" initials="JW [2]" lastIdx="1" clrIdx="4"/>
  <p:cmAuthor id="6" name="Michelle M. Doty" initials="MMD" lastIdx="1" clrIdx="5">
    <p:extLst>
      <p:ext uri="{19B8F6BF-5375-455C-9EA6-DF929625EA0E}">
        <p15:presenceInfo xmlns:p15="http://schemas.microsoft.com/office/powerpoint/2012/main" userId="S::MMD@CMWF.org::52ae03e3-3a92-4d81-b138-f181708e73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D99"/>
    <a:srgbClr val="F49149"/>
    <a:srgbClr val="C9DEE3"/>
    <a:srgbClr val="5F5A9D"/>
    <a:srgbClr val="E0E0E0"/>
    <a:srgbClr val="4ABDBC"/>
    <a:srgbClr val="8ADAD2"/>
    <a:srgbClr val="9FE1DB"/>
    <a:srgbClr val="B6E8E3"/>
    <a:srgbClr val="CDE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BAA68-0D9F-4B2C-A073-78A531713B3A}" v="7" dt="2021-06-17T14:03:50.2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0"/>
    <p:restoredTop sz="96353" autoAdjust="0"/>
  </p:normalViewPr>
  <p:slideViewPr>
    <p:cSldViewPr snapToGrid="0">
      <p:cViewPr varScale="1">
        <p:scale>
          <a:sx n="114" d="100"/>
          <a:sy n="114" d="100"/>
        </p:scale>
        <p:origin x="1476" y="96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1CCBAA68-0D9F-4B2C-A073-78A531713B3A}"/>
    <pc:docChg chg="custSel addSld modSld sldOrd">
      <pc:chgData name="Paul Frame" userId="ded3f5c5-00e7-408d-9358-fc292cfa5078" providerId="ADAL" clId="{1CCBAA68-0D9F-4B2C-A073-78A531713B3A}" dt="2021-06-17T19:39:20.275" v="396" actId="20577"/>
      <pc:docMkLst>
        <pc:docMk/>
      </pc:docMkLst>
      <pc:sldChg chg="modSp mod">
        <pc:chgData name="Paul Frame" userId="ded3f5c5-00e7-408d-9358-fc292cfa5078" providerId="ADAL" clId="{1CCBAA68-0D9F-4B2C-A073-78A531713B3A}" dt="2021-06-17T19:39:20.275" v="396" actId="20577"/>
        <pc:sldMkLst>
          <pc:docMk/>
          <pc:sldMk cId="1600347374" sldId="256"/>
        </pc:sldMkLst>
        <pc:spChg chg="mod">
          <ac:chgData name="Paul Frame" userId="ded3f5c5-00e7-408d-9358-fc292cfa5078" providerId="ADAL" clId="{1CCBAA68-0D9F-4B2C-A073-78A531713B3A}" dt="2021-06-17T19:39:20.275" v="396" actId="20577"/>
          <ac:spMkLst>
            <pc:docMk/>
            <pc:sldMk cId="1600347374" sldId="256"/>
            <ac:spMk id="13" creationId="{5D92FBE2-FC52-4D49-8122-0879BABFC428}"/>
          </ac:spMkLst>
        </pc:spChg>
      </pc:sldChg>
      <pc:sldChg chg="modSp mod">
        <pc:chgData name="Paul Frame" userId="ded3f5c5-00e7-408d-9358-fc292cfa5078" providerId="ADAL" clId="{1CCBAA68-0D9F-4B2C-A073-78A531713B3A}" dt="2021-06-17T13:59:27.813" v="344" actId="1076"/>
        <pc:sldMkLst>
          <pc:docMk/>
          <pc:sldMk cId="1485639613" sldId="258"/>
        </pc:sldMkLst>
        <pc:spChg chg="mod">
          <ac:chgData name="Paul Frame" userId="ded3f5c5-00e7-408d-9358-fc292cfa5078" providerId="ADAL" clId="{1CCBAA68-0D9F-4B2C-A073-78A531713B3A}" dt="2021-06-17T13:59:27.813" v="344" actId="1076"/>
          <ac:spMkLst>
            <pc:docMk/>
            <pc:sldMk cId="1485639613" sldId="258"/>
            <ac:spMk id="9" creationId="{A0F2C65C-EA3E-9742-966C-3FF7B612CE25}"/>
          </ac:spMkLst>
        </pc:spChg>
      </pc:sldChg>
      <pc:sldChg chg="modSp mod">
        <pc:chgData name="Paul Frame" userId="ded3f5c5-00e7-408d-9358-fc292cfa5078" providerId="ADAL" clId="{1CCBAA68-0D9F-4B2C-A073-78A531713B3A}" dt="2021-06-17T13:59:40.742" v="345" actId="1076"/>
        <pc:sldMkLst>
          <pc:docMk/>
          <pc:sldMk cId="1573342544" sldId="293"/>
        </pc:sldMkLst>
        <pc:spChg chg="mod">
          <ac:chgData name="Paul Frame" userId="ded3f5c5-00e7-408d-9358-fc292cfa5078" providerId="ADAL" clId="{1CCBAA68-0D9F-4B2C-A073-78A531713B3A}" dt="2021-06-17T13:59:40.742" v="345" actId="1076"/>
          <ac:spMkLst>
            <pc:docMk/>
            <pc:sldMk cId="1573342544" sldId="293"/>
            <ac:spMk id="6" creationId="{EFB22BE5-8CDD-034F-8758-A8F9004AD08B}"/>
          </ac:spMkLst>
        </pc:spChg>
      </pc:sldChg>
      <pc:sldChg chg="modSp add mod ord">
        <pc:chgData name="Paul Frame" userId="ded3f5c5-00e7-408d-9358-fc292cfa5078" providerId="ADAL" clId="{1CCBAA68-0D9F-4B2C-A073-78A531713B3A}" dt="2021-06-17T19:30:37.671" v="395" actId="27918"/>
        <pc:sldMkLst>
          <pc:docMk/>
          <pc:sldMk cId="1416860705" sldId="294"/>
        </pc:sldMkLst>
        <pc:spChg chg="mod">
          <ac:chgData name="Paul Frame" userId="ded3f5c5-00e7-408d-9358-fc292cfa5078" providerId="ADAL" clId="{1CCBAA68-0D9F-4B2C-A073-78A531713B3A}" dt="2021-06-17T13:42:04.377" v="3" actId="20577"/>
          <ac:spMkLst>
            <pc:docMk/>
            <pc:sldMk cId="1416860705" sldId="294"/>
            <ac:spMk id="3" creationId="{0B3C32DF-358B-497B-A579-9F9D780B4443}"/>
          </ac:spMkLst>
        </pc:spChg>
        <pc:spChg chg="mod">
          <ac:chgData name="Paul Frame" userId="ded3f5c5-00e7-408d-9358-fc292cfa5078" providerId="ADAL" clId="{1CCBAA68-0D9F-4B2C-A073-78A531713B3A}" dt="2021-06-17T13:48:42.918" v="121" actId="20577"/>
          <ac:spMkLst>
            <pc:docMk/>
            <pc:sldMk cId="1416860705" sldId="294"/>
            <ac:spMk id="6" creationId="{5C8632A9-263C-44AF-A3A0-87B0D3A47419}"/>
          </ac:spMkLst>
        </pc:spChg>
        <pc:spChg chg="mod">
          <ac:chgData name="Paul Frame" userId="ded3f5c5-00e7-408d-9358-fc292cfa5078" providerId="ADAL" clId="{1CCBAA68-0D9F-4B2C-A073-78A531713B3A}" dt="2021-06-17T13:43:53.865" v="99" actId="20577"/>
          <ac:spMkLst>
            <pc:docMk/>
            <pc:sldMk cId="1416860705" sldId="294"/>
            <ac:spMk id="7" creationId="{B10AEC08-8D1F-4D44-8B84-A53B85F8A6E4}"/>
          </ac:spMkLst>
        </pc:spChg>
        <pc:graphicFrameChg chg="mod">
          <ac:chgData name="Paul Frame" userId="ded3f5c5-00e7-408d-9358-fc292cfa5078" providerId="ADAL" clId="{1CCBAA68-0D9F-4B2C-A073-78A531713B3A}" dt="2021-06-17T13:48:14.107" v="115"/>
          <ac:graphicFrameMkLst>
            <pc:docMk/>
            <pc:sldMk cId="1416860705" sldId="294"/>
            <ac:graphicFrameMk id="12" creationId="{A0CBE37B-4761-416F-B0B9-50217B7BF9DC}"/>
          </ac:graphicFrameMkLst>
        </pc:graphicFrameChg>
      </pc:sldChg>
      <pc:sldChg chg="modSp add mod">
        <pc:chgData name="Paul Frame" userId="ded3f5c5-00e7-408d-9358-fc292cfa5078" providerId="ADAL" clId="{1CCBAA68-0D9F-4B2C-A073-78A531713B3A}" dt="2021-06-17T19:22:03.743" v="393" actId="27918"/>
        <pc:sldMkLst>
          <pc:docMk/>
          <pc:sldMk cId="852350054" sldId="295"/>
        </pc:sldMkLst>
        <pc:spChg chg="mod">
          <ac:chgData name="Paul Frame" userId="ded3f5c5-00e7-408d-9358-fc292cfa5078" providerId="ADAL" clId="{1CCBAA68-0D9F-4B2C-A073-78A531713B3A}" dt="2021-06-17T13:55:19.390" v="135" actId="20577"/>
          <ac:spMkLst>
            <pc:docMk/>
            <pc:sldMk cId="852350054" sldId="295"/>
            <ac:spMk id="3" creationId="{0B3C32DF-358B-497B-A579-9F9D780B4443}"/>
          </ac:spMkLst>
        </pc:spChg>
        <pc:spChg chg="mod">
          <ac:chgData name="Paul Frame" userId="ded3f5c5-00e7-408d-9358-fc292cfa5078" providerId="ADAL" clId="{1CCBAA68-0D9F-4B2C-A073-78A531713B3A}" dt="2021-06-17T14:11:24.876" v="380" actId="6549"/>
          <ac:spMkLst>
            <pc:docMk/>
            <pc:sldMk cId="852350054" sldId="295"/>
            <ac:spMk id="6" creationId="{5C8632A9-263C-44AF-A3A0-87B0D3A47419}"/>
          </ac:spMkLst>
        </pc:spChg>
        <pc:spChg chg="mod">
          <ac:chgData name="Paul Frame" userId="ded3f5c5-00e7-408d-9358-fc292cfa5078" providerId="ADAL" clId="{1CCBAA68-0D9F-4B2C-A073-78A531713B3A}" dt="2021-06-17T17:38:05.634" v="391" actId="20577"/>
          <ac:spMkLst>
            <pc:docMk/>
            <pc:sldMk cId="852350054" sldId="295"/>
            <ac:spMk id="7" creationId="{B10AEC08-8D1F-4D44-8B84-A53B85F8A6E4}"/>
          </ac:spMkLst>
        </pc:spChg>
        <pc:graphicFrameChg chg="mod">
          <ac:chgData name="Paul Frame" userId="ded3f5c5-00e7-408d-9358-fc292cfa5078" providerId="ADAL" clId="{1CCBAA68-0D9F-4B2C-A073-78A531713B3A}" dt="2021-06-17T14:03:50.201" v="362"/>
          <ac:graphicFrameMkLst>
            <pc:docMk/>
            <pc:sldMk cId="852350054" sldId="295"/>
            <ac:graphicFrameMk id="12" creationId="{A0CBE37B-4761-416F-B0B9-50217B7BF9D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924983694984651E-2"/>
          <c:y val="0.20078345786787008"/>
          <c:w val="0.92343399295604778"/>
          <c:h val="0.635877043722719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unvaccinated (n=3541)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My doctor's office</c:v>
                </c:pt>
                <c:pt idx="1">
                  <c:v>Retail pharmacy 
or drug store 
(like Walgreens or 
CVS store)</c:v>
                </c:pt>
                <c:pt idx="2">
                  <c:v>Clinic set up by my city, town, or county health department</c:v>
                </c:pt>
                <c:pt idx="3">
                  <c:v>Large public vaccination site in my community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0.5290395</c:v>
                </c:pt>
                <c:pt idx="1">
                  <c:v>0.16862569999999999</c:v>
                </c:pt>
                <c:pt idx="2">
                  <c:v>0.127746</c:v>
                </c:pt>
                <c:pt idx="3">
                  <c:v>0.100775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932-9869-0F966F916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0416216"/>
        <c:axId val="560417856"/>
      </c:barChart>
      <c:catAx>
        <c:axId val="56041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417856"/>
        <c:crosses val="autoZero"/>
        <c:auto val="1"/>
        <c:lblAlgn val="ctr"/>
        <c:lblOffset val="100"/>
        <c:noMultiLvlLbl val="0"/>
      </c:catAx>
      <c:valAx>
        <c:axId val="560417856"/>
        <c:scaling>
          <c:orientation val="minMax"/>
          <c:min val="0"/>
        </c:scaling>
        <c:delete val="1"/>
        <c:axPos val="l"/>
        <c:numFmt formatCode="0%" sourceLinked="1"/>
        <c:majorTickMark val="none"/>
        <c:minorTickMark val="none"/>
        <c:tickLblPos val="nextTo"/>
        <c:crossAx val="560416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265058944048232E-2"/>
          <c:y val="0.10514611692488396"/>
          <c:w val="0.96546988211190354"/>
          <c:h val="0.711016034135328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My doctor's office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All (n=3,541)</c:v>
                </c:pt>
                <c:pt idx="2">
                  <c:v>Black (n=771)</c:v>
                </c:pt>
                <c:pt idx="3">
                  <c:v>Latino (n=889)</c:v>
                </c:pt>
                <c:pt idx="4">
                  <c:v>AAPI (n=472)</c:v>
                </c:pt>
                <c:pt idx="5">
                  <c:v>Native Am. (n=698)</c:v>
                </c:pt>
                <c:pt idx="6">
                  <c:v>White (n=711)</c:v>
                </c:pt>
                <c:pt idx="8">
                  <c:v>Urban (n=1,265)</c:v>
                </c:pt>
                <c:pt idx="9">
                  <c:v>Suburb (n=901)</c:v>
                </c:pt>
                <c:pt idx="10">
                  <c:v>Small town (n=691)</c:v>
                </c:pt>
                <c:pt idx="11">
                  <c:v>Rural (n=684)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 formatCode="0%">
                  <c:v>0.5290395</c:v>
                </c:pt>
                <c:pt idx="2" formatCode="0%">
                  <c:v>0.53308030000000006</c:v>
                </c:pt>
                <c:pt idx="3" formatCode="0%">
                  <c:v>0.43675449999999999</c:v>
                </c:pt>
                <c:pt idx="4" formatCode="0%">
                  <c:v>0.46342349999999999</c:v>
                </c:pt>
                <c:pt idx="5" formatCode="0%">
                  <c:v>0.4739834</c:v>
                </c:pt>
                <c:pt idx="6" formatCode="0%">
                  <c:v>0.55967020000000001</c:v>
                </c:pt>
                <c:pt idx="8" formatCode="0%">
                  <c:v>0.51938850000000003</c:v>
                </c:pt>
                <c:pt idx="9" formatCode="0%">
                  <c:v>0.52078899999999995</c:v>
                </c:pt>
                <c:pt idx="10" formatCode="0%">
                  <c:v>0.5076039</c:v>
                </c:pt>
                <c:pt idx="11" formatCode="0%">
                  <c:v>0.56408809999999998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932-9869-0F966F916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560416216"/>
        <c:axId val="560417856"/>
      </c:barChart>
      <c:catAx>
        <c:axId val="56041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417856"/>
        <c:crosses val="autoZero"/>
        <c:auto val="1"/>
        <c:lblAlgn val="ctr"/>
        <c:lblOffset val="100"/>
        <c:noMultiLvlLbl val="0"/>
      </c:catAx>
      <c:valAx>
        <c:axId val="560417856"/>
        <c:scaling>
          <c:orientation val="minMax"/>
          <c:max val="0.85000000000000009"/>
          <c:min val="0"/>
        </c:scaling>
        <c:delete val="1"/>
        <c:axPos val="l"/>
        <c:numFmt formatCode="0%" sourceLinked="1"/>
        <c:majorTickMark val="none"/>
        <c:minorTickMark val="none"/>
        <c:tickLblPos val="nextTo"/>
        <c:crossAx val="560416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6591823162428348E-2"/>
          <c:w val="1"/>
          <c:h val="0.75314582494491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Yes, I have heard this and it makes me less likely to get a vaccine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Sheet1!$B$1:$G$1</c:f>
              <c:strCache>
                <c:ptCount val="6"/>
                <c:pt idx="0">
                  <c:v>All 
(n=3,541)</c:v>
                </c:pt>
                <c:pt idx="1">
                  <c:v>Black 
(n=771)</c:v>
                </c:pt>
                <c:pt idx="2">
                  <c:v>Latino 
(n=889)</c:v>
                </c:pt>
                <c:pt idx="3">
                  <c:v>AAPI 
(n=472)</c:v>
                </c:pt>
                <c:pt idx="4">
                  <c:v>Native Am. 
(n=698)</c:v>
                </c:pt>
                <c:pt idx="5">
                  <c:v>White 
(n=711)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0.15724440000000001</c:v>
                </c:pt>
                <c:pt idx="1">
                  <c:v>0.26869929999999997</c:v>
                </c:pt>
                <c:pt idx="2">
                  <c:v>0.14401040000000001</c:v>
                </c:pt>
                <c:pt idx="3">
                  <c:v>0.16142139999999999</c:v>
                </c:pt>
                <c:pt idx="4">
                  <c:v>0.21775420000000001</c:v>
                </c:pt>
                <c:pt idx="5">
                  <c:v>0.1327139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932-9869-0F966F916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560416216"/>
        <c:axId val="560417856"/>
      </c:barChart>
      <c:catAx>
        <c:axId val="56041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417856"/>
        <c:crosses val="autoZero"/>
        <c:auto val="1"/>
        <c:lblAlgn val="ctr"/>
        <c:lblOffset val="100"/>
        <c:noMultiLvlLbl val="0"/>
      </c:catAx>
      <c:valAx>
        <c:axId val="560417856"/>
        <c:scaling>
          <c:orientation val="minMax"/>
          <c:max val="0.4"/>
        </c:scaling>
        <c:delete val="1"/>
        <c:axPos val="l"/>
        <c:numFmt formatCode="0%" sourceLinked="1"/>
        <c:majorTickMark val="none"/>
        <c:minorTickMark val="none"/>
        <c:tickLblPos val="nextTo"/>
        <c:crossAx val="56041621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104468906488072"/>
          <c:w val="0.99706395128608627"/>
          <c:h val="0.67550369298035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President Biden winning the election increased my desire to get the vaccine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Sheet1!$B$1:$G$1</c:f>
              <c:strCache>
                <c:ptCount val="6"/>
                <c:pt idx="0">
                  <c:v>All 
(n=8,741)</c:v>
                </c:pt>
                <c:pt idx="1">
                  <c:v>Black 
(n=1,510)</c:v>
                </c:pt>
                <c:pt idx="2">
                  <c:v>Latino 
(n=2,053)</c:v>
                </c:pt>
                <c:pt idx="3">
                  <c:v>AAPI 
(n=1,808)</c:v>
                </c:pt>
                <c:pt idx="4">
                  <c:v>Native Am. 
(n=1,221)</c:v>
                </c:pt>
                <c:pt idx="5">
                  <c:v>White 
(n=2,149)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0.201846</c:v>
                </c:pt>
                <c:pt idx="1">
                  <c:v>0.283028</c:v>
                </c:pt>
                <c:pt idx="2">
                  <c:v>0.31230289999999999</c:v>
                </c:pt>
                <c:pt idx="3">
                  <c:v>0.21365729999999999</c:v>
                </c:pt>
                <c:pt idx="4">
                  <c:v>0.20152490000000001</c:v>
                </c:pt>
                <c:pt idx="5">
                  <c:v>0.16121830000000001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932-9869-0F966F916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560416216"/>
        <c:axId val="560417856"/>
      </c:barChart>
      <c:catAx>
        <c:axId val="56041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417856"/>
        <c:crosses val="autoZero"/>
        <c:auto val="1"/>
        <c:lblAlgn val="ctr"/>
        <c:lblOffset val="100"/>
        <c:noMultiLvlLbl val="0"/>
      </c:catAx>
      <c:valAx>
        <c:axId val="560417856"/>
        <c:scaling>
          <c:orientation val="minMax"/>
          <c:max val="0.4"/>
        </c:scaling>
        <c:delete val="1"/>
        <c:axPos val="l"/>
        <c:numFmt formatCode="0%" sourceLinked="1"/>
        <c:majorTickMark val="none"/>
        <c:minorTickMark val="none"/>
        <c:tickLblPos val="nextTo"/>
        <c:crossAx val="56041621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8436532810134261E-2"/>
          <c:w val="0.99706395128608627"/>
          <c:h val="0.81595283944727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would definitely take an updated COVID-19 vaccine once per year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All 
(n=1,2887)</c:v>
                </c:pt>
                <c:pt idx="1">
                  <c:v>Black 
(n=2,281)</c:v>
                </c:pt>
                <c:pt idx="2">
                  <c:v>Latino 
(n=2,944)</c:v>
                </c:pt>
                <c:pt idx="3">
                  <c:v>AAPI 
(n=2,281)</c:v>
                </c:pt>
                <c:pt idx="4">
                  <c:v>Native Am. 
(n=1,920)</c:v>
                </c:pt>
                <c:pt idx="5">
                  <c:v>White 
(n=2,861)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0.44842989999999999</c:v>
                </c:pt>
                <c:pt idx="1">
                  <c:v>0.38777129999999999</c:v>
                </c:pt>
                <c:pt idx="2">
                  <c:v>0.45660760000000011</c:v>
                </c:pt>
                <c:pt idx="3">
                  <c:v>0.53275779999999995</c:v>
                </c:pt>
                <c:pt idx="4">
                  <c:v>0.3744903</c:v>
                </c:pt>
                <c:pt idx="5">
                  <c:v>0.45145999999999997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932-9869-0F966F916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560416216"/>
        <c:axId val="560417856"/>
      </c:barChart>
      <c:catAx>
        <c:axId val="56041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417856"/>
        <c:crosses val="autoZero"/>
        <c:auto val="1"/>
        <c:lblAlgn val="ctr"/>
        <c:lblOffset val="100"/>
        <c:noMultiLvlLbl val="0"/>
      </c:catAx>
      <c:valAx>
        <c:axId val="560417856"/>
        <c:scaling>
          <c:orientation val="minMax"/>
          <c:max val="0.85000000000000009"/>
          <c:min val="0"/>
        </c:scaling>
        <c:delete val="1"/>
        <c:axPos val="l"/>
        <c:numFmt formatCode="0%" sourceLinked="1"/>
        <c:majorTickMark val="none"/>
        <c:minorTickMark val="none"/>
        <c:tickLblPos val="nextTo"/>
        <c:crossAx val="56041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94962742942058"/>
          <c:y val="2.2194096475455855E-2"/>
          <c:w val="0.99516417686884995"/>
          <c:h val="0.646792803011357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unvaccinated (n=3541)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Protect the lives of my family, friends, and those I love</c:v>
                </c:pt>
                <c:pt idx="1">
                  <c:v>Help open up businesses here in my state and help our economy rebound quickly</c:v>
                </c:pt>
                <c:pt idx="2">
                  <c:v>Stop children from losing a parent to COVID-19</c:v>
                </c:pt>
                <c:pt idx="3">
                  <c:v>Allow the return of safe family occasions like birthday parties, celebrations, and holiday get-togethers</c:v>
                </c:pt>
                <c:pt idx="4">
                  <c:v>Help save elders in my community who have valuable culture knowledge and help preserve our Native language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0.44</c:v>
                </c:pt>
                <c:pt idx="1">
                  <c:v>0.36</c:v>
                </c:pt>
                <c:pt idx="2">
                  <c:v>0.37</c:v>
                </c:pt>
                <c:pt idx="3">
                  <c:v>0.37</c:v>
                </c:pt>
                <c:pt idx="4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D-4F2F-851D-87FDD6EE97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588243456"/>
        <c:axId val="588248704"/>
      </c:barChart>
      <c:catAx>
        <c:axId val="58824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248704"/>
        <c:crosses val="autoZero"/>
        <c:auto val="1"/>
        <c:lblAlgn val="ctr"/>
        <c:lblOffset val="100"/>
        <c:noMultiLvlLbl val="0"/>
      </c:catAx>
      <c:valAx>
        <c:axId val="588248704"/>
        <c:scaling>
          <c:orientation val="minMax"/>
          <c:max val="0.60000000000000009"/>
        </c:scaling>
        <c:delete val="1"/>
        <c:axPos val="l"/>
        <c:numFmt formatCode="0%" sourceLinked="1"/>
        <c:majorTickMark val="none"/>
        <c:minorTickMark val="none"/>
        <c:tickLblPos val="nextTo"/>
        <c:crossAx val="58824345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8436532810134261E-2"/>
          <c:w val="0.99706395128608627"/>
          <c:h val="0.81595283944727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(n=3,232)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Yes, will sign up my child 
for the vaccine</c:v>
                </c:pt>
                <c:pt idx="1">
                  <c:v>No, will not sign up my child</c:v>
                </c:pt>
                <c:pt idx="2">
                  <c:v>Don’t know/It depends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0.41468670000000002</c:v>
                </c:pt>
                <c:pt idx="1">
                  <c:v>0.30173070000000002</c:v>
                </c:pt>
                <c:pt idx="2">
                  <c:v>0.22214890000000001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932-9869-0F966F916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0416216"/>
        <c:axId val="560417856"/>
      </c:barChart>
      <c:catAx>
        <c:axId val="56041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417856"/>
        <c:crosses val="autoZero"/>
        <c:auto val="1"/>
        <c:lblAlgn val="ctr"/>
        <c:lblOffset val="100"/>
        <c:noMultiLvlLbl val="0"/>
      </c:catAx>
      <c:valAx>
        <c:axId val="560417856"/>
        <c:scaling>
          <c:orientation val="minMax"/>
          <c:max val="0.85000000000000009"/>
          <c:min val="0"/>
        </c:scaling>
        <c:delete val="1"/>
        <c:axPos val="l"/>
        <c:numFmt formatCode="0%" sourceLinked="1"/>
        <c:majorTickMark val="none"/>
        <c:minorTickMark val="none"/>
        <c:tickLblPos val="nextTo"/>
        <c:crossAx val="56041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8436532810134261E-2"/>
          <c:w val="0.99706395128608627"/>
          <c:h val="0.81595283944727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(n=757)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Not enough research has been done with children to ensure the vaccine is safe for kids</c:v>
                </c:pt>
                <c:pt idx="1">
                  <c:v>Concerned about the 
side effects the vaccine 
may have on my child</c:v>
                </c:pt>
                <c:pt idx="2">
                  <c:v>Think a COVID-19 vaccine 
might cause lasting health problems for my child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0.55392240000000004</c:v>
                </c:pt>
                <c:pt idx="1">
                  <c:v>0.40459030000000001</c:v>
                </c:pt>
                <c:pt idx="2">
                  <c:v>0.39668150000000002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2-4932-9869-0F966F916E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0416216"/>
        <c:axId val="560417856"/>
      </c:barChart>
      <c:catAx>
        <c:axId val="56041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417856"/>
        <c:crosses val="autoZero"/>
        <c:auto val="1"/>
        <c:lblAlgn val="ctr"/>
        <c:lblOffset val="100"/>
        <c:noMultiLvlLbl val="0"/>
      </c:catAx>
      <c:valAx>
        <c:axId val="560417856"/>
        <c:scaling>
          <c:orientation val="minMax"/>
          <c:max val="0.85000000000000009"/>
          <c:min val="0"/>
        </c:scaling>
        <c:delete val="1"/>
        <c:axPos val="l"/>
        <c:numFmt formatCode="0%" sourceLinked="1"/>
        <c:majorTickMark val="none"/>
        <c:minorTickMark val="none"/>
        <c:tickLblPos val="nextTo"/>
        <c:crossAx val="56041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63874F8-CB91-314C-8CDA-9FDCCE44AAEE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0D1C0F-BDB6-DF41-9C4F-6B29613C1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FDB8E5-1F2A-8D49-8F93-C132AF543B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61E009-1F74-DF41-B94D-B0613B15BFD1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A42BAD-84D4-D34F-8DAF-74462CF7CBD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CAACB1-C1DA-DF4A-8AF8-CC0B809C22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0"/>
            <a:ext cx="9144001" cy="1356262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1F12D821-3740-5F42-A695-5737A1EA57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2720E4-0C4F-2C4B-A6F8-B225AC377C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8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7CDA024-1BCD-1249-AF35-1ED8A3703B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EA73BAE-6791-A449-890C-E0DCE2EC8D7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2A05484-D197-8449-9354-17BFFC595B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B131DE5-CEB2-9843-BEA6-3FA7C4EFD0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1"/>
              </a:buClr>
              <a:buFont typeface="System Font Regular"/>
              <a:buChar char="−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0A9E5A-3777-3444-AE9F-AB29FF6324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2282F-3013-9B45-AE8D-78869F3B93D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50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128E848-2C8D-1C4B-BC7C-D01514AD2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A20E5A-34C8-4044-922E-A5E9B1CD84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ED891DC-4BDA-574F-8D0F-3856C0367A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828546D-4B6C-A543-96D4-05747FB8DD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D27F049-6C1A-FB4C-95E3-E6444D6C21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4643B8-CFC9-B54E-B115-7F087DBB97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8"/>
            <a:ext cx="6024666" cy="77737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962BA5-BEDE-2E41-8599-BAEF19A7B8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7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8B6FC6C-7B47-CE49-98E7-67B0CDD38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817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53DE6-C42C-2741-8210-54502935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2DDBCE-2E09-FC44-A7BB-1DDC7FAEEE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7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6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63FEE47-F1CB-DA4B-B896-D80B21BFC4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2243C6F-909E-4F4E-BE06-20F78304CF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3B34DF-A767-5844-B3B8-534E132072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78D18D6-5355-B847-867A-88851FBFB4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B607CD4-0A0B-4844-A461-7C421EC293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E0D6BB7-E3D2-4E49-B962-8713A5D71F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F3662ED-784C-D249-8795-CA82D1CC1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7"/>
            <a:ext cx="602466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0B4BE5-2887-AE45-9F8B-D30C7DD64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7" y="5999997"/>
            <a:ext cx="6030756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A002C4-E0D3-A54E-A3B4-4CDAE08A7A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456297" y="5999997"/>
            <a:ext cx="6025788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32915A1-93EA-4542-9602-D99BAD4474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92451-5459-9D43-8A99-516D9A08E35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6D3F57-B7D9-8F4B-98EC-025799A597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D26ECB-F423-1045-92B3-BDC98461062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8B7AD-A6D7-AE46-8C4C-7FBBC674BC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5A2D0-4F13-F245-8C06-5F0B8F40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25419DB-9474-2846-8B3E-DA30852DC0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40BC8F-F8D9-4849-9747-9D85A748CB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A9B494-9F9D-2F40-9D90-755C68BE6C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CCD010-54C7-3541-BC74-F2FAF23D8F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7F2C01-7E98-AC47-B47D-D0991DB0C91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461B5FA-93C6-B347-8327-62EA2D3914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b="0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35A3C4C-41A8-A948-8683-EFBA6967F65A}"/>
              </a:ext>
            </a:extLst>
          </p:cNvPr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4E3418-2678-5F49-962B-CEC119402F40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CDCCD6-7C69-644A-9CFE-A6D434565A20}"/>
              </a:ext>
            </a:extLst>
          </p:cNvPr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342AB33-BB1D-1040-BEB7-9C6A4D73E7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2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DD30103-33F7-9744-A0BC-90505C7AA4FA}"/>
              </a:ext>
            </a:extLst>
          </p:cNvPr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B437DA-2A49-4444-84AC-79E9D0C10C8C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DF81F20-4FA7-9B41-B5D4-1644BDA459B7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AE01BCD-11EF-0E43-B3E1-3015B9C6EF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0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AEF2506-759A-404E-A754-A6B90A2B80E1}"/>
              </a:ext>
            </a:extLst>
          </p:cNvPr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6FB463-8F63-FA4D-A5D3-5EA1E5F53CE4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17D58EE-FC50-7840-97FF-EDAAC935B54C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2E7086-E191-1847-A757-73EA8D7CE0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376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05F731E-C775-8B48-8C84-277314E961CF}"/>
              </a:ext>
            </a:extLst>
          </p:cNvPr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7BF06C-7017-2143-AD7F-E3988A9C924C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99803D8-6558-8A45-AC92-C507E964F725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97D0CBF-0A4C-524C-943A-224BE863E5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461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98D6A3C-4A1A-0843-A118-71905A42955E}"/>
              </a:ext>
            </a:extLst>
          </p:cNvPr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76B66A-05A1-EA44-BF95-02FB47F7556B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ABCD53F-7909-EC4C-B9AE-95267026489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288EE2B-CCB5-3446-8678-8417F3CB12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62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D188C40-F0B3-D14A-9D48-025DE6339693}"/>
              </a:ext>
            </a:extLst>
          </p:cNvPr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93EC01-64D3-8B4D-9024-8CC3CED78090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F31C86-C6C3-8745-ACC0-097CD1923837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F405273-44BF-5B4A-942B-53E389F7C5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57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2DAF0-0013-6F44-BDC5-714FFED3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42001203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3949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36159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80C94D-DB55-5E49-B2B4-5E8C448A5FF1}"/>
              </a:ext>
            </a:extLst>
          </p:cNvPr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C2BADD-71C1-4843-BACE-521173F2DF12}"/>
              </a:ext>
            </a:extLst>
          </p:cNvPr>
          <p:cNvSpPr/>
          <p:nvPr userDrawn="1"/>
        </p:nvSpPr>
        <p:spPr>
          <a:xfrm>
            <a:off x="2453509" y="6179112"/>
            <a:ext cx="6021879" cy="415498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lvl="0"/>
            <a:r>
              <a:rPr lang="en-US" sz="1000" dirty="0"/>
              <a:t>Data: African American Research Collaborative and the Commonwealth Fund, “American COVID-19 Vaccine Poll,” May 7–June 7, 2021.</a:t>
            </a:r>
          </a:p>
        </p:txBody>
      </p:sp>
    </p:spTree>
    <p:extLst>
      <p:ext uri="{BB962C8B-B14F-4D97-AF65-F5344CB8AC3E}">
        <p14:creationId xmlns:p14="http://schemas.microsoft.com/office/powerpoint/2010/main" val="918132775"/>
      </p:ext>
    </p:extLst>
  </p:cSld>
  <p:clrMapOvr>
    <a:masterClrMapping/>
  </p:clrMapOvr>
  <p:hf sldNum="0"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76F844-31F1-3D4F-9FA6-C40F9026F58B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468CEC1-BF1E-C94B-9E56-35EEBEF74203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EF93442-C68D-5449-AADB-8F303E5577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99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A32708-3765-A847-B31B-0F1740E3474E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39F8BD4C-3723-964E-B35D-F26CD263B18A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235AB3C-1379-E84E-8DFC-A93586081E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88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3" y="1828800"/>
            <a:ext cx="4114800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32E255A-C369-AF42-81D5-9E9F4FE2A6B8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51E4589-ADC4-924A-9B96-FF6A731B7A08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244FB1F-4F74-C246-B020-DB4E62FDFC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576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47C584-BDE9-1442-B834-6B5C2185852E}"/>
              </a:ext>
            </a:extLst>
          </p:cNvPr>
          <p:cNvSpPr/>
          <p:nvPr userDrawn="1"/>
        </p:nvSpPr>
        <p:spPr>
          <a:xfrm>
            <a:off x="0" y="7817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B4F3647-778F-2C43-B146-E8258775E12E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8AADF4F-3CE3-8B4A-8C4E-CE2F79473B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290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584389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901146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7A2EC-438B-1044-A3AF-99AFAEEEE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78"/>
            <a:ext cx="4114800" cy="420624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272BB8B-624A-4C45-B901-FBCED4B14A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11657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60BDA4A3-F221-914D-BFF9-03E27D314E89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544930763"/>
      </p:ext>
    </p:extLst>
  </p:cSld>
  <p:clrMapOvr>
    <a:masterClrMapping/>
  </p:clrMapOvr>
  <p:hf sldNum="0" hd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776196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452080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7374C714-767A-8D45-96AF-F0D193DA9C0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17135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CF209F0E-A49E-434E-A261-373A60B7566B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4031156412"/>
      </p:ext>
    </p:extLst>
  </p:cSld>
  <p:clrMapOvr>
    <a:masterClrMapping/>
  </p:clrMapOvr>
  <p:hf sldNum="0" hd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840076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7CC58-35AA-F949-90F2-C8A663C18101}"/>
              </a:ext>
            </a:extLst>
          </p:cNvPr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2CB48A7-724D-F44B-80C0-D67C5F034527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621ECDC-EDF8-2A46-A0D6-795B4B686F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482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91655422"/>
      </p:ext>
    </p:extLst>
  </p:cSld>
  <p:clrMapOvr>
    <a:masterClrMapping/>
  </p:clrMapOvr>
  <p:hf sldNum="0" hd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891504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A03275-5D2F-F946-BFA4-D6D1D463EAC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B72AB5F-9111-7A4D-8C29-A328BB78CC8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F60C7B4-8011-AE4E-AFED-B82E5203D1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64497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4643B8-CFC9-B54E-B115-7F087DBB97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3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BB3BA39-CAEA-E44B-9F64-BBF355856EDC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7B07FF-40DE-744D-8C1D-8DBC2A74BC9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9ACE06-2526-3D4B-986D-A4CA8AD72D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D7E2D29-8510-8D43-9502-458D3D71BEB0}"/>
              </a:ext>
            </a:extLst>
          </p:cNvPr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4EDE8F-4CE8-3B46-9C2F-C9D4265E89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  | 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510EE1-CD7A-1B4D-91F4-3263012B16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slideLayout" Target="../slideLayouts/slideLayout61.xml"/><Relationship Id="rId26" Type="http://schemas.openxmlformats.org/officeDocument/2006/relationships/slideLayout" Target="../slideLayouts/slideLayout69.xml"/><Relationship Id="rId3" Type="http://schemas.openxmlformats.org/officeDocument/2006/relationships/slideLayout" Target="../slideLayouts/slideLayout46.xml"/><Relationship Id="rId21" Type="http://schemas.openxmlformats.org/officeDocument/2006/relationships/slideLayout" Target="../slideLayouts/slideLayout64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5" Type="http://schemas.openxmlformats.org/officeDocument/2006/relationships/slideLayout" Target="../slideLayouts/slideLayout68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63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2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23" Type="http://schemas.openxmlformats.org/officeDocument/2006/relationships/slideLayout" Target="../slideLayouts/slideLayout66.xml"/><Relationship Id="rId28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62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Relationship Id="rId22" Type="http://schemas.openxmlformats.org/officeDocument/2006/relationships/slideLayout" Target="../slideLayouts/slideLayout65.xml"/><Relationship Id="rId27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EC1AD93-FDB0-DE4D-96C9-AB89B36F9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60382" y="620429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chemeClr val="tx1"/>
                </a:solidFill>
              </a:rPr>
              <a:t>Meeting Name  |  Meeting Date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809" r:id="rId2"/>
    <p:sldLayoutId id="2147483738" r:id="rId3"/>
    <p:sldLayoutId id="2147483736" r:id="rId4"/>
    <p:sldLayoutId id="2147483737" r:id="rId5"/>
    <p:sldLayoutId id="2147483739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12" r:id="rId17"/>
    <p:sldLayoutId id="2147483781" r:id="rId18"/>
    <p:sldLayoutId id="2147483782" r:id="rId19"/>
    <p:sldLayoutId id="2147483808" r:id="rId20"/>
    <p:sldLayoutId id="2147483796" r:id="rId21"/>
    <p:sldLayoutId id="2147483797" r:id="rId22"/>
    <p:sldLayoutId id="2147483722" r:id="rId23"/>
    <p:sldLayoutId id="2147483763" r:id="rId24"/>
    <p:sldLayoutId id="2147483791" r:id="rId25"/>
    <p:sldLayoutId id="2147483807" r:id="rId26"/>
    <p:sldLayoutId id="2147483798" r:id="rId27"/>
    <p:sldLayoutId id="2147483799" r:id="rId28"/>
    <p:sldLayoutId id="2147483786" r:id="rId29"/>
    <p:sldLayoutId id="2147483787" r:id="rId30"/>
    <p:sldLayoutId id="2147483733" r:id="rId31"/>
    <p:sldLayoutId id="2147483800" r:id="rId32"/>
    <p:sldLayoutId id="2147483801" r:id="rId33"/>
    <p:sldLayoutId id="2147483802" r:id="rId34"/>
    <p:sldLayoutId id="2147483764" r:id="rId35"/>
    <p:sldLayoutId id="2147483762" r:id="rId36"/>
    <p:sldLayoutId id="2147483790" r:id="rId37"/>
    <p:sldLayoutId id="2147483792" r:id="rId38"/>
    <p:sldLayoutId id="2147483793" r:id="rId39"/>
    <p:sldLayoutId id="2147483794" r:id="rId40"/>
    <p:sldLayoutId id="2147483795" r:id="rId41"/>
    <p:sldLayoutId id="2147483767" r:id="rId42"/>
    <p:sldLayoutId id="2147483803" r:id="rId43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348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  <p:sldLayoutId id="2147483828" r:id="rId18"/>
    <p:sldLayoutId id="2147483829" r:id="rId19"/>
    <p:sldLayoutId id="2147483830" r:id="rId20"/>
    <p:sldLayoutId id="2147483831" r:id="rId21"/>
    <p:sldLayoutId id="2147483832" r:id="rId22"/>
    <p:sldLayoutId id="2147483833" r:id="rId23"/>
    <p:sldLayoutId id="2147483834" r:id="rId24"/>
    <p:sldLayoutId id="2147483835" r:id="rId25"/>
    <p:sldLayoutId id="2147483836" r:id="rId26"/>
    <p:sldLayoutId id="2147483837" r:id="rId27"/>
    <p:sldLayoutId id="2147483838" r:id="rId28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10C7-214A-9342-87BE-0A355F1F0D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/>
          <a:p>
            <a:r>
              <a:rPr lang="en-US" sz="2000" dirty="0"/>
              <a:t>African American Research Collaborative </a:t>
            </a:r>
            <a:br>
              <a:rPr lang="en-US" sz="2000" dirty="0"/>
            </a:br>
            <a:r>
              <a:rPr lang="en-US" sz="2000" dirty="0"/>
              <a:t>and the Commonwealth Fund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5D92FBE2-FC52-4D49-8122-0879BABFC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463" y="588962"/>
            <a:ext cx="7772400" cy="2520949"/>
          </a:xfrm>
        </p:spPr>
        <p:txBody>
          <a:bodyPr/>
          <a:lstStyle/>
          <a:p>
            <a:r>
              <a:rPr lang="en-US" dirty="0"/>
              <a:t>American COVID-19 </a:t>
            </a:r>
            <a:br>
              <a:rPr lang="en-US" dirty="0"/>
            </a:br>
            <a:r>
              <a:rPr lang="en-US" dirty="0"/>
              <a:t>Vaccine Poll — Charts</a:t>
            </a:r>
          </a:p>
        </p:txBody>
      </p:sp>
    </p:spTree>
    <p:extLst>
      <p:ext uri="{BB962C8B-B14F-4D97-AF65-F5344CB8AC3E}">
        <p14:creationId xmlns:p14="http://schemas.microsoft.com/office/powerpoint/2010/main" val="160034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8632A9-263C-44AF-A3A0-87B0D3A47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Unvaccinated people would prefer to get vaccinated at their doctor’s office; far fewer would prefer other locations.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81E68B-CA0D-4B9A-85D3-533C8C07DD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A0CBE37B-4761-416F-B0B9-50217B7BF9D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259913354"/>
              </p:ext>
            </p:extLst>
          </p:nvPr>
        </p:nvGraphicFramePr>
        <p:xfrm>
          <a:off x="627063" y="1849822"/>
          <a:ext cx="8091487" cy="401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BC70162-3A2D-194E-9E6A-F8659227B21E}"/>
              </a:ext>
            </a:extLst>
          </p:cNvPr>
          <p:cNvSpPr/>
          <p:nvPr/>
        </p:nvSpPr>
        <p:spPr>
          <a:xfrm>
            <a:off x="627063" y="1378672"/>
            <a:ext cx="8336184" cy="33855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Preferred vaccination location, among those who haven't had any COVID-19 vaccine</a:t>
            </a:r>
          </a:p>
        </p:txBody>
      </p:sp>
    </p:spTree>
    <p:extLst>
      <p:ext uri="{BB962C8B-B14F-4D97-AF65-F5344CB8AC3E}">
        <p14:creationId xmlns:p14="http://schemas.microsoft.com/office/powerpoint/2010/main" val="48401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8632A9-263C-44AF-A3A0-87B0D3A47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</p:spPr>
        <p:txBody>
          <a:bodyPr>
            <a:noAutofit/>
          </a:bodyPr>
          <a:lstStyle/>
          <a:p>
            <a:r>
              <a:rPr lang="en-US" sz="2400" dirty="0"/>
              <a:t>About half of all unvaccinated people would prefer to get vaccinated at their doctor’s office, with modest variation by race, ethnicity, and residence.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C32DF-358B-497B-A579-9F9D780B4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434" y="177796"/>
            <a:ext cx="7919047" cy="246930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A0CBE37B-4761-416F-B0B9-50217B7BF9D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790071470"/>
              </p:ext>
            </p:extLst>
          </p:nvPr>
        </p:nvGraphicFramePr>
        <p:xfrm>
          <a:off x="627063" y="2392326"/>
          <a:ext cx="8091487" cy="347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58391ED1-7C87-5745-B4B1-DEBA72E1B3EC}"/>
              </a:ext>
            </a:extLst>
          </p:cNvPr>
          <p:cNvSpPr/>
          <p:nvPr/>
        </p:nvSpPr>
        <p:spPr>
          <a:xfrm>
            <a:off x="627063" y="1649980"/>
            <a:ext cx="8336184" cy="33855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Preferred vaccination location, among those who haven't had any COVID-19 vaccine</a:t>
            </a:r>
          </a:p>
        </p:txBody>
      </p:sp>
    </p:spTree>
    <p:extLst>
      <p:ext uri="{BB962C8B-B14F-4D97-AF65-F5344CB8AC3E}">
        <p14:creationId xmlns:p14="http://schemas.microsoft.com/office/powerpoint/2010/main" val="284768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8632A9-263C-44AF-A3A0-87B0D3A47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spc="-70" dirty="0"/>
              <a:t>Larger percentages of unvaccinated Black and Native American respondents agreed that discrimination from medical professionals makes them less likely to get a COVID-19 vaccine.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A48C7-4259-46F8-B44C-533516E347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A0CBE37B-4761-416F-B0B9-50217B7BF9D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527600445"/>
              </p:ext>
            </p:extLst>
          </p:nvPr>
        </p:nvGraphicFramePr>
        <p:xfrm>
          <a:off x="627063" y="2551814"/>
          <a:ext cx="8091487" cy="331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0F2C65C-EA3E-9742-966C-3FF7B612CE25}"/>
              </a:ext>
            </a:extLst>
          </p:cNvPr>
          <p:cNvSpPr/>
          <p:nvPr/>
        </p:nvSpPr>
        <p:spPr>
          <a:xfrm>
            <a:off x="627063" y="1645920"/>
            <a:ext cx="8336184" cy="830997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Percentage of respondents who agree people in their racial/ethnic group face discrimination from medical professionals, among those who haven't had any </a:t>
            </a:r>
            <a:br>
              <a:rPr lang="en-US" sz="1600" b="1" dirty="0"/>
            </a:br>
            <a:r>
              <a:rPr lang="en-US" sz="1600" b="1" dirty="0"/>
              <a:t>COVID-19 vaccine</a:t>
            </a:r>
          </a:p>
        </p:txBody>
      </p:sp>
    </p:spTree>
    <p:extLst>
      <p:ext uri="{BB962C8B-B14F-4D97-AF65-F5344CB8AC3E}">
        <p14:creationId xmlns:p14="http://schemas.microsoft.com/office/powerpoint/2010/main" val="148563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8632A9-263C-44AF-A3A0-87B0D3A47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President Biden’s election appears to have encouraged many people of color to get vaccinated.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A48C7-4259-46F8-B44C-533516E347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A0CBE37B-4761-416F-B0B9-50217B7BF9D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83895583"/>
              </p:ext>
            </p:extLst>
          </p:nvPr>
        </p:nvGraphicFramePr>
        <p:xfrm>
          <a:off x="627063" y="2157252"/>
          <a:ext cx="8091487" cy="3710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F420FF5-C60F-5F47-AB32-8A8BB9C2CDE3}"/>
              </a:ext>
            </a:extLst>
          </p:cNvPr>
          <p:cNvSpPr/>
          <p:nvPr/>
        </p:nvSpPr>
        <p:spPr>
          <a:xfrm>
            <a:off x="627063" y="1335904"/>
            <a:ext cx="8336184" cy="58477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Impact of 2020 presidential election on desire to be vaccinated, among those who have been vaccinated</a:t>
            </a:r>
          </a:p>
        </p:txBody>
      </p:sp>
    </p:spTree>
    <p:extLst>
      <p:ext uri="{BB962C8B-B14F-4D97-AF65-F5344CB8AC3E}">
        <p14:creationId xmlns:p14="http://schemas.microsoft.com/office/powerpoint/2010/main" val="2068548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8632A9-263C-44AF-A3A0-87B0D3A47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Racial and ethnic groups vary on readiness to take an annual updated COVID-19 vaccine booster.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C32DF-358B-497B-A579-9F9D780B4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EXHIBIT 5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A0CBE37B-4761-416F-B0B9-50217B7BF9D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2758283"/>
              </p:ext>
            </p:extLst>
          </p:nvPr>
        </p:nvGraphicFramePr>
        <p:xfrm>
          <a:off x="627063" y="1920681"/>
          <a:ext cx="8091487" cy="385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10AEC08-8D1F-4D44-8B84-A53B85F8A6E4}"/>
              </a:ext>
            </a:extLst>
          </p:cNvPr>
          <p:cNvSpPr/>
          <p:nvPr/>
        </p:nvSpPr>
        <p:spPr>
          <a:xfrm>
            <a:off x="627063" y="1335904"/>
            <a:ext cx="8336184" cy="58477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Percentage of respondents who would definitely get an annual COVID-19 booster, among all respondents</a:t>
            </a:r>
          </a:p>
        </p:txBody>
      </p:sp>
    </p:spTree>
    <p:extLst>
      <p:ext uri="{BB962C8B-B14F-4D97-AF65-F5344CB8AC3E}">
        <p14:creationId xmlns:p14="http://schemas.microsoft.com/office/powerpoint/2010/main" val="383775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C4E9E18-3847-42CB-880E-D614E520B0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Protecting loved ones, supporting local businesses, and restoring social gatherings are among the most popular messages among unvaccinated respondents.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07D17DD-F28C-444B-A116-68E0BC3A18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EXHIBIT 6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7844DFE1-F317-4C71-96DF-0F95FC6337F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487149056"/>
              </p:ext>
            </p:extLst>
          </p:nvPr>
        </p:nvGraphicFramePr>
        <p:xfrm>
          <a:off x="627063" y="2328530"/>
          <a:ext cx="8091487" cy="3538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FB22BE5-8CDD-034F-8758-A8F9004AD08B}"/>
              </a:ext>
            </a:extLst>
          </p:cNvPr>
          <p:cNvSpPr/>
          <p:nvPr/>
        </p:nvSpPr>
        <p:spPr>
          <a:xfrm>
            <a:off x="627063" y="1645920"/>
            <a:ext cx="8336184" cy="58477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Percentage of unvaccinated respondents who are much more/more likely to get the vaccine because it will . . .</a:t>
            </a:r>
          </a:p>
        </p:txBody>
      </p:sp>
    </p:spTree>
    <p:extLst>
      <p:ext uri="{BB962C8B-B14F-4D97-AF65-F5344CB8AC3E}">
        <p14:creationId xmlns:p14="http://schemas.microsoft.com/office/powerpoint/2010/main" val="157334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8632A9-263C-44AF-A3A0-87B0D3A47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Nearly a third of parents say they will not sign up their child for a COVID-19 vaccination when it becomes available.​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C32DF-358B-497B-A579-9F9D780B4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EXHIBIT 7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A0CBE37B-4761-416F-B0B9-50217B7BF9D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11273518"/>
              </p:ext>
            </p:extLst>
          </p:nvPr>
        </p:nvGraphicFramePr>
        <p:xfrm>
          <a:off x="627063" y="1920681"/>
          <a:ext cx="8091487" cy="385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10AEC08-8D1F-4D44-8B84-A53B85F8A6E4}"/>
              </a:ext>
            </a:extLst>
          </p:cNvPr>
          <p:cNvSpPr/>
          <p:nvPr/>
        </p:nvSpPr>
        <p:spPr>
          <a:xfrm>
            <a:off x="627063" y="1335904"/>
            <a:ext cx="8336184" cy="33855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Among parents or primary caregivers of a child 18 years old or younger (n=3,232)</a:t>
            </a:r>
          </a:p>
        </p:txBody>
      </p:sp>
    </p:spTree>
    <p:extLst>
      <p:ext uri="{BB962C8B-B14F-4D97-AF65-F5344CB8AC3E}">
        <p14:creationId xmlns:p14="http://schemas.microsoft.com/office/powerpoint/2010/main" val="1416860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8632A9-263C-44AF-A3A0-87B0D3A47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Parents’ concerns about signing up their child for the COVID-19 vaccine largely rest on the safety of the vaccine for children.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3C32DF-358B-497B-A579-9F9D780B4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EXHIBIT 8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A0CBE37B-4761-416F-B0B9-50217B7BF9D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60279509"/>
              </p:ext>
            </p:extLst>
          </p:nvPr>
        </p:nvGraphicFramePr>
        <p:xfrm>
          <a:off x="627063" y="1920681"/>
          <a:ext cx="8091487" cy="385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10AEC08-8D1F-4D44-8B84-A53B85F8A6E4}"/>
              </a:ext>
            </a:extLst>
          </p:cNvPr>
          <p:cNvSpPr/>
          <p:nvPr/>
        </p:nvSpPr>
        <p:spPr>
          <a:xfrm>
            <a:off x="627063" y="1645920"/>
            <a:ext cx="8336184" cy="58477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defRPr sz="1600" b="0" i="0" u="none" strike="noStrike" kern="1200" spc="0" baseline="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Top reasons for not planning to sign up child for a vaccine, among parents and primary caregivers who say they won’t (n=757)</a:t>
            </a:r>
          </a:p>
        </p:txBody>
      </p:sp>
    </p:spTree>
    <p:extLst>
      <p:ext uri="{BB962C8B-B14F-4D97-AF65-F5344CB8AC3E}">
        <p14:creationId xmlns:p14="http://schemas.microsoft.com/office/powerpoint/2010/main" val="8523500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2.xml><?xml version="1.0" encoding="utf-8"?>
<a:theme xmlns:a="http://schemas.openxmlformats.org/drawingml/2006/main" name="2_Office Theme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2B60CF-40F9-4360-8516-8A258CFA1767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29e91428-62e1-404e-8dba-d479e0ef01ba"/>
    <ds:schemaRef ds:uri="http://schemas.openxmlformats.org/package/2006/metadata/core-properties"/>
    <ds:schemaRef ds:uri="http://schemas.microsoft.com/office/infopath/2007/PartnerControls"/>
    <ds:schemaRef ds:uri="fd0705cf-2316-48c0-96f8-e5d689de0d9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22280F-0487-4C76-A361-091E74A714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CMWF_Template_Centennial_Jan2018</Template>
  <TotalTime>317</TotalTime>
  <Words>351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Georgia</vt:lpstr>
      <vt:lpstr>Open Sans Light</vt:lpstr>
      <vt:lpstr>System Font Regular</vt:lpstr>
      <vt:lpstr>Trebuchet MS</vt:lpstr>
      <vt:lpstr>1_Office Theme</vt:lpstr>
      <vt:lpstr>2_Office Theme</vt:lpstr>
      <vt:lpstr>American COVID-19  Vaccine Poll — Charts</vt:lpstr>
      <vt:lpstr>Unvaccinated people would prefer to get vaccinated at their doctor’s office; far fewer would prefer other locations.</vt:lpstr>
      <vt:lpstr>About half of all unvaccinated people would prefer to get vaccinated at their doctor’s office, with modest variation by race, ethnicity, and residence.</vt:lpstr>
      <vt:lpstr>Larger percentages of unvaccinated Black and Native American respondents agreed that discrimination from medical professionals makes them less likely to get a COVID-19 vaccine.</vt:lpstr>
      <vt:lpstr>President Biden’s election appears to have encouraged many people of color to get vaccinated.</vt:lpstr>
      <vt:lpstr>Racial and ethnic groups vary on readiness to take an annual updated COVID-19 vaccine booster.</vt:lpstr>
      <vt:lpstr>Protecting loved ones, supporting local businesses, and restoring social gatherings are among the most popular messages among unvaccinated respondents.</vt:lpstr>
      <vt:lpstr>Nearly a third of parents say they will not sign up their child for a COVID-19 vaccination when it becomes available.​</vt:lpstr>
      <vt:lpstr>Parents’ concerns about signing up their child for the COVID-19 vaccine largely rest on the safety of the vaccine for children.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Wilson</dc:creator>
  <cp:lastModifiedBy>Paul Frame</cp:lastModifiedBy>
  <cp:revision>51</cp:revision>
  <dcterms:created xsi:type="dcterms:W3CDTF">2018-01-16T15:08:05Z</dcterms:created>
  <dcterms:modified xsi:type="dcterms:W3CDTF">2021-06-17T19:39:24Z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