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Lst>
  <p:notesMasterIdLst>
    <p:notesMasterId r:id="rId15"/>
  </p:notesMasterIdLst>
  <p:handoutMasterIdLst>
    <p:handoutMasterId r:id="rId16"/>
  </p:handoutMasterIdLst>
  <p:sldIdLst>
    <p:sldId id="468" r:id="rId5"/>
    <p:sldId id="606" r:id="rId6"/>
    <p:sldId id="607" r:id="rId7"/>
    <p:sldId id="616" r:id="rId8"/>
    <p:sldId id="612" r:id="rId9"/>
    <p:sldId id="574" r:id="rId10"/>
    <p:sldId id="513" r:id="rId11"/>
    <p:sldId id="613" r:id="rId12"/>
    <p:sldId id="614" r:id="rId13"/>
    <p:sldId id="512" r:id="rId14"/>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8" userDrawn="1">
          <p15:clr>
            <a:srgbClr val="A4A3A4"/>
          </p15:clr>
        </p15:guide>
        <p15:guide id="2" pos="2472" userDrawn="1">
          <p15:clr>
            <a:srgbClr val="A4A3A4"/>
          </p15:clr>
        </p15:guide>
        <p15:guide id="3" orient="horz" pos="264" userDrawn="1">
          <p15:clr>
            <a:srgbClr val="A4A3A4"/>
          </p15:clr>
        </p15:guide>
        <p15:guide id="4" pos="1104"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 id="3" name="Jesse Baumgartner" initials="JB" lastIdx="8"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D6D6D6"/>
    <a:srgbClr val="23A0F8"/>
    <a:srgbClr val="AFDAF7"/>
    <a:srgbClr val="004B00"/>
    <a:srgbClr val="71B254"/>
    <a:srgbClr val="AAD198"/>
    <a:srgbClr val="E8F5FE"/>
    <a:srgbClr val="F0F7ED"/>
    <a:srgbClr val="D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E7E70-2310-48AE-88A6-0CBE63211F7B}" v="16" dt="2021-06-08T21:59:22.3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43" autoAdjust="0"/>
    <p:restoredTop sz="96353" autoAdjust="0"/>
  </p:normalViewPr>
  <p:slideViewPr>
    <p:cSldViewPr snapToGrid="0">
      <p:cViewPr varScale="1">
        <p:scale>
          <a:sx n="114" d="100"/>
          <a:sy n="114" d="100"/>
        </p:scale>
        <p:origin x="960" y="96"/>
      </p:cViewPr>
      <p:guideLst>
        <p:guide orient="horz" pos="1848"/>
        <p:guide pos="2472"/>
        <p:guide orient="horz" pos="264"/>
        <p:guide pos="1104"/>
        <p:guide pos="4824"/>
      </p:guideLst>
    </p:cSldViewPr>
  </p:slideViewPr>
  <p:notesTextViewPr>
    <p:cViewPr>
      <p:scale>
        <a:sx n="1" d="1"/>
        <a:sy n="1" d="1"/>
      </p:scale>
      <p:origin x="0" y="0"/>
    </p:cViewPr>
  </p:notesTextViewPr>
  <p:notesViewPr>
    <p:cSldViewPr snapToGrid="0">
      <p:cViewPr varScale="1">
        <p:scale>
          <a:sx n="96" d="100"/>
          <a:sy n="96" d="100"/>
        </p:scale>
        <p:origin x="4288" y="17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e Baumgartner" userId="3883efdb-56ca-4cc4-b00e-5864e59762ae" providerId="ADAL" clId="{FA4D02E2-4EFE-4EFA-A0ED-6796C1AD2D60}"/>
    <pc:docChg chg="custSel modSld">
      <pc:chgData name="Jesse Baumgartner" userId="3883efdb-56ca-4cc4-b00e-5864e59762ae" providerId="ADAL" clId="{FA4D02E2-4EFE-4EFA-A0ED-6796C1AD2D60}" dt="2021-06-04T17:49:31.577" v="299"/>
      <pc:docMkLst>
        <pc:docMk/>
      </pc:docMkLst>
      <pc:sldChg chg="delSp modSp mod addCm modCm">
        <pc:chgData name="Jesse Baumgartner" userId="3883efdb-56ca-4cc4-b00e-5864e59762ae" providerId="ADAL" clId="{FA4D02E2-4EFE-4EFA-A0ED-6796C1AD2D60}" dt="2021-06-04T17:40:56.367" v="252"/>
        <pc:sldMkLst>
          <pc:docMk/>
          <pc:sldMk cId="1652442314" sldId="606"/>
        </pc:sldMkLst>
        <pc:spChg chg="del">
          <ac:chgData name="Jesse Baumgartner" userId="3883efdb-56ca-4cc4-b00e-5864e59762ae" providerId="ADAL" clId="{FA4D02E2-4EFE-4EFA-A0ED-6796C1AD2D60}" dt="2021-06-04T17:29:13.799" v="25" actId="478"/>
          <ac:spMkLst>
            <pc:docMk/>
            <pc:sldMk cId="1652442314" sldId="606"/>
            <ac:spMk id="25" creationId="{CA2E615E-32F8-49C4-8F78-0333E2468F33}"/>
          </ac:spMkLst>
        </pc:spChg>
        <pc:spChg chg="mod">
          <ac:chgData name="Jesse Baumgartner" userId="3883efdb-56ca-4cc4-b00e-5864e59762ae" providerId="ADAL" clId="{FA4D02E2-4EFE-4EFA-A0ED-6796C1AD2D60}" dt="2021-06-04T17:30:00.651" v="70" actId="1037"/>
          <ac:spMkLst>
            <pc:docMk/>
            <pc:sldMk cId="1652442314" sldId="606"/>
            <ac:spMk id="29" creationId="{14B77522-1158-4251-BA75-9E1C17D7595C}"/>
          </ac:spMkLst>
        </pc:spChg>
        <pc:spChg chg="mod">
          <ac:chgData name="Jesse Baumgartner" userId="3883efdb-56ca-4cc4-b00e-5864e59762ae" providerId="ADAL" clId="{FA4D02E2-4EFE-4EFA-A0ED-6796C1AD2D60}" dt="2021-06-04T17:30:05.180" v="91" actId="1037"/>
          <ac:spMkLst>
            <pc:docMk/>
            <pc:sldMk cId="1652442314" sldId="606"/>
            <ac:spMk id="30" creationId="{EF50609E-8C8C-43C3-9E21-BD6A52791611}"/>
          </ac:spMkLst>
        </pc:spChg>
        <pc:cxnChg chg="del">
          <ac:chgData name="Jesse Baumgartner" userId="3883efdb-56ca-4cc4-b00e-5864e59762ae" providerId="ADAL" clId="{FA4D02E2-4EFE-4EFA-A0ED-6796C1AD2D60}" dt="2021-06-04T17:29:04.394" v="8" actId="478"/>
          <ac:cxnSpMkLst>
            <pc:docMk/>
            <pc:sldMk cId="1652442314" sldId="606"/>
            <ac:cxnSpMk id="18" creationId="{5AC6CF34-FD29-46E9-A20B-43B6FC5A982E}"/>
          </ac:cxnSpMkLst>
        </pc:cxnChg>
        <pc:cxnChg chg="mod">
          <ac:chgData name="Jesse Baumgartner" userId="3883efdb-56ca-4cc4-b00e-5864e59762ae" providerId="ADAL" clId="{FA4D02E2-4EFE-4EFA-A0ED-6796C1AD2D60}" dt="2021-06-04T17:29:10.388" v="24" actId="1037"/>
          <ac:cxnSpMkLst>
            <pc:docMk/>
            <pc:sldMk cId="1652442314" sldId="606"/>
            <ac:cxnSpMk id="32" creationId="{15710619-AF9E-4799-8D0A-04FB7D8FB012}"/>
          </ac:cxnSpMkLst>
        </pc:cxnChg>
      </pc:sldChg>
      <pc:sldChg chg="delSp modSp mod addCm modCm">
        <pc:chgData name="Jesse Baumgartner" userId="3883efdb-56ca-4cc4-b00e-5864e59762ae" providerId="ADAL" clId="{FA4D02E2-4EFE-4EFA-A0ED-6796C1AD2D60}" dt="2021-06-04T17:40:59.404" v="253"/>
        <pc:sldMkLst>
          <pc:docMk/>
          <pc:sldMk cId="3798416065" sldId="607"/>
        </pc:sldMkLst>
        <pc:spChg chg="mod">
          <ac:chgData name="Jesse Baumgartner" userId="3883efdb-56ca-4cc4-b00e-5864e59762ae" providerId="ADAL" clId="{FA4D02E2-4EFE-4EFA-A0ED-6796C1AD2D60}" dt="2021-06-04T17:33:44.987" v="185" actId="1037"/>
          <ac:spMkLst>
            <pc:docMk/>
            <pc:sldMk cId="3798416065" sldId="607"/>
            <ac:spMk id="39" creationId="{EB2E0094-63B7-384E-B265-209E66C0ED7F}"/>
          </ac:spMkLst>
        </pc:spChg>
        <pc:spChg chg="mod">
          <ac:chgData name="Jesse Baumgartner" userId="3883efdb-56ca-4cc4-b00e-5864e59762ae" providerId="ADAL" clId="{FA4D02E2-4EFE-4EFA-A0ED-6796C1AD2D60}" dt="2021-06-04T17:33:40.082" v="173" actId="1037"/>
          <ac:spMkLst>
            <pc:docMk/>
            <pc:sldMk cId="3798416065" sldId="607"/>
            <ac:spMk id="40" creationId="{8B706985-D9B2-6D4D-BB49-0053D70426E0}"/>
          </ac:spMkLst>
        </pc:spChg>
        <pc:spChg chg="del">
          <ac:chgData name="Jesse Baumgartner" userId="3883efdb-56ca-4cc4-b00e-5864e59762ae" providerId="ADAL" clId="{FA4D02E2-4EFE-4EFA-A0ED-6796C1AD2D60}" dt="2021-06-04T17:33:26.194" v="131" actId="478"/>
          <ac:spMkLst>
            <pc:docMk/>
            <pc:sldMk cId="3798416065" sldId="607"/>
            <ac:spMk id="43" creationId="{C386942B-B47F-5A47-BE90-5AC075F0853C}"/>
          </ac:spMkLst>
        </pc:spChg>
        <pc:cxnChg chg="del">
          <ac:chgData name="Jesse Baumgartner" userId="3883efdb-56ca-4cc4-b00e-5864e59762ae" providerId="ADAL" clId="{FA4D02E2-4EFE-4EFA-A0ED-6796C1AD2D60}" dt="2021-06-04T17:32:47.879" v="102" actId="478"/>
          <ac:cxnSpMkLst>
            <pc:docMk/>
            <pc:sldMk cId="3798416065" sldId="607"/>
            <ac:cxnSpMk id="41" creationId="{88A5D585-365B-DC44-815C-69B8F466D314}"/>
          </ac:cxnSpMkLst>
        </pc:cxnChg>
        <pc:cxnChg chg="mod">
          <ac:chgData name="Jesse Baumgartner" userId="3883efdb-56ca-4cc4-b00e-5864e59762ae" providerId="ADAL" clId="{FA4D02E2-4EFE-4EFA-A0ED-6796C1AD2D60}" dt="2021-06-04T17:33:22.597" v="130" actId="1038"/>
          <ac:cxnSpMkLst>
            <pc:docMk/>
            <pc:sldMk cId="3798416065" sldId="607"/>
            <ac:cxnSpMk id="42" creationId="{EA597FFC-911A-7A4F-A4B8-2F928B8FC576}"/>
          </ac:cxnSpMkLst>
        </pc:cxnChg>
      </pc:sldChg>
      <pc:sldChg chg="delSp modSp mod addCm modCm">
        <pc:chgData name="Jesse Baumgartner" userId="3883efdb-56ca-4cc4-b00e-5864e59762ae" providerId="ADAL" clId="{FA4D02E2-4EFE-4EFA-A0ED-6796C1AD2D60}" dt="2021-06-04T17:41:01.502" v="254"/>
        <pc:sldMkLst>
          <pc:docMk/>
          <pc:sldMk cId="2168241294" sldId="613"/>
        </pc:sldMkLst>
        <pc:spChg chg="mod">
          <ac:chgData name="Jesse Baumgartner" userId="3883efdb-56ca-4cc4-b00e-5864e59762ae" providerId="ADAL" clId="{FA4D02E2-4EFE-4EFA-A0ED-6796C1AD2D60}" dt="2021-06-04T17:39:06.736" v="249" actId="1038"/>
          <ac:spMkLst>
            <pc:docMk/>
            <pc:sldMk cId="2168241294" sldId="613"/>
            <ac:spMk id="42" creationId="{D2FF50B0-616F-8C42-B2B0-536C95CBC40B}"/>
          </ac:spMkLst>
        </pc:spChg>
        <pc:spChg chg="mod">
          <ac:chgData name="Jesse Baumgartner" userId="3883efdb-56ca-4cc4-b00e-5864e59762ae" providerId="ADAL" clId="{FA4D02E2-4EFE-4EFA-A0ED-6796C1AD2D60}" dt="2021-06-04T17:39:02.091" v="240" actId="1038"/>
          <ac:spMkLst>
            <pc:docMk/>
            <pc:sldMk cId="2168241294" sldId="613"/>
            <ac:spMk id="43" creationId="{4C8BB22B-0EA6-DD41-AF67-8B9220C7D1B5}"/>
          </ac:spMkLst>
        </pc:spChg>
        <pc:spChg chg="del">
          <ac:chgData name="Jesse Baumgartner" userId="3883efdb-56ca-4cc4-b00e-5864e59762ae" providerId="ADAL" clId="{FA4D02E2-4EFE-4EFA-A0ED-6796C1AD2D60}" dt="2021-06-04T17:38:48.626" v="200" actId="478"/>
          <ac:spMkLst>
            <pc:docMk/>
            <pc:sldMk cId="2168241294" sldId="613"/>
            <ac:spMk id="46" creationId="{EA681320-B5CC-EA4B-B10D-78C14C6097DC}"/>
          </ac:spMkLst>
        </pc:spChg>
        <pc:cxnChg chg="mod">
          <ac:chgData name="Jesse Baumgartner" userId="3883efdb-56ca-4cc4-b00e-5864e59762ae" providerId="ADAL" clId="{FA4D02E2-4EFE-4EFA-A0ED-6796C1AD2D60}" dt="2021-06-04T17:38:45.261" v="199" actId="1038"/>
          <ac:cxnSpMkLst>
            <pc:docMk/>
            <pc:sldMk cId="2168241294" sldId="613"/>
            <ac:cxnSpMk id="44" creationId="{C9585E2B-BB10-5F4A-AC06-21A4936A9797}"/>
          </ac:cxnSpMkLst>
        </pc:cxnChg>
        <pc:cxnChg chg="del">
          <ac:chgData name="Jesse Baumgartner" userId="3883efdb-56ca-4cc4-b00e-5864e59762ae" providerId="ADAL" clId="{FA4D02E2-4EFE-4EFA-A0ED-6796C1AD2D60}" dt="2021-06-04T17:38:41.992" v="193" actId="478"/>
          <ac:cxnSpMkLst>
            <pc:docMk/>
            <pc:sldMk cId="2168241294" sldId="613"/>
            <ac:cxnSpMk id="45" creationId="{32127B62-076F-024C-A049-F8BE2790E039}"/>
          </ac:cxnSpMkLst>
        </pc:cxnChg>
      </pc:sldChg>
      <pc:sldChg chg="delSp modSp mod addCm modCm">
        <pc:chgData name="Jesse Baumgartner" userId="3883efdb-56ca-4cc4-b00e-5864e59762ae" providerId="ADAL" clId="{FA4D02E2-4EFE-4EFA-A0ED-6796C1AD2D60}" dt="2021-06-04T17:49:31.577" v="299"/>
        <pc:sldMkLst>
          <pc:docMk/>
          <pc:sldMk cId="1299023312" sldId="614"/>
        </pc:sldMkLst>
        <pc:spChg chg="mod">
          <ac:chgData name="Jesse Baumgartner" userId="3883efdb-56ca-4cc4-b00e-5864e59762ae" providerId="ADAL" clId="{FA4D02E2-4EFE-4EFA-A0ED-6796C1AD2D60}" dt="2021-06-04T17:48:15.318" v="297" actId="1037"/>
          <ac:spMkLst>
            <pc:docMk/>
            <pc:sldMk cId="1299023312" sldId="614"/>
            <ac:spMk id="41" creationId="{A914B821-5611-0049-9089-0FCA9FFA7F9F}"/>
          </ac:spMkLst>
        </pc:spChg>
        <pc:spChg chg="del">
          <ac:chgData name="Jesse Baumgartner" userId="3883efdb-56ca-4cc4-b00e-5864e59762ae" providerId="ADAL" clId="{FA4D02E2-4EFE-4EFA-A0ED-6796C1AD2D60}" dt="2021-06-04T17:48:04.930" v="259" actId="478"/>
          <ac:spMkLst>
            <pc:docMk/>
            <pc:sldMk cId="1299023312" sldId="614"/>
            <ac:spMk id="44" creationId="{984A91E8-FF05-3949-A5DC-32401B60BC21}"/>
          </ac:spMkLst>
        </pc:spChg>
        <pc:cxnChg chg="del">
          <ac:chgData name="Jesse Baumgartner" userId="3883efdb-56ca-4cc4-b00e-5864e59762ae" providerId="ADAL" clId="{FA4D02E2-4EFE-4EFA-A0ED-6796C1AD2D60}" dt="2021-06-04T17:47:59.363" v="258" actId="478"/>
          <ac:cxnSpMkLst>
            <pc:docMk/>
            <pc:sldMk cId="1299023312" sldId="614"/>
            <ac:cxnSpMk id="43" creationId="{D5BC7C52-F771-7540-8596-E6839793C746}"/>
          </ac:cxnSpMkLst>
        </pc:cxnChg>
      </pc:sldChg>
    </pc:docChg>
  </pc:docChgLst>
  <pc:docChgLst>
    <pc:chgData name="Paul Frame" userId="ded3f5c5-00e7-408d-9358-fc292cfa5078" providerId="ADAL" clId="{B880288A-B306-469E-B7A8-C4DC7A09DA82}"/>
    <pc:docChg chg="undo custSel modSld modMainMaster">
      <pc:chgData name="Paul Frame" userId="ded3f5c5-00e7-408d-9358-fc292cfa5078" providerId="ADAL" clId="{B880288A-B306-469E-B7A8-C4DC7A09DA82}" dt="2021-06-07T17:59:29.784" v="486"/>
      <pc:docMkLst>
        <pc:docMk/>
      </pc:docMkLst>
      <pc:sldChg chg="modSp mod">
        <pc:chgData name="Paul Frame" userId="ded3f5c5-00e7-408d-9358-fc292cfa5078" providerId="ADAL" clId="{B880288A-B306-469E-B7A8-C4DC7A09DA82}" dt="2021-06-07T14:43:58.945" v="21" actId="27918"/>
        <pc:sldMkLst>
          <pc:docMk/>
          <pc:sldMk cId="3754355140" sldId="468"/>
        </pc:sldMkLst>
        <pc:spChg chg="mod">
          <ac:chgData name="Paul Frame" userId="ded3f5c5-00e7-408d-9358-fc292cfa5078" providerId="ADAL" clId="{B880288A-B306-469E-B7A8-C4DC7A09DA82}" dt="2021-06-07T14:34:34.931" v="17" actId="20577"/>
          <ac:spMkLst>
            <pc:docMk/>
            <pc:sldMk cId="3754355140" sldId="468"/>
            <ac:spMk id="5" creationId="{00000000-0000-0000-0000-000000000000}"/>
          </ac:spMkLst>
        </pc:spChg>
        <pc:graphicFrameChg chg="mod">
          <ac:chgData name="Paul Frame" userId="ded3f5c5-00e7-408d-9358-fc292cfa5078" providerId="ADAL" clId="{B880288A-B306-469E-B7A8-C4DC7A09DA82}" dt="2021-06-07T13:40:43.725" v="8"/>
          <ac:graphicFrameMkLst>
            <pc:docMk/>
            <pc:sldMk cId="3754355140" sldId="468"/>
            <ac:graphicFrameMk id="20" creationId="{4103EF61-94F0-4ADA-A6AF-EFDFB2E912E6}"/>
          </ac:graphicFrameMkLst>
        </pc:graphicFrameChg>
      </pc:sldChg>
      <pc:sldChg chg="modSp mod">
        <pc:chgData name="Paul Frame" userId="ded3f5c5-00e7-408d-9358-fc292cfa5078" providerId="ADAL" clId="{B880288A-B306-469E-B7A8-C4DC7A09DA82}" dt="2021-06-07T17:57:43.642" v="485"/>
        <pc:sldMkLst>
          <pc:docMk/>
          <pc:sldMk cId="650768086" sldId="512"/>
        </pc:sldMkLst>
        <pc:spChg chg="mod">
          <ac:chgData name="Paul Frame" userId="ded3f5c5-00e7-408d-9358-fc292cfa5078" providerId="ADAL" clId="{B880288A-B306-469E-B7A8-C4DC7A09DA82}" dt="2021-06-07T17:49:40.389" v="456" actId="20577"/>
          <ac:spMkLst>
            <pc:docMk/>
            <pc:sldMk cId="650768086" sldId="512"/>
            <ac:spMk id="13" creationId="{402A22DC-474E-0D47-BE3F-05012B1884BF}"/>
          </ac:spMkLst>
        </pc:spChg>
        <pc:graphicFrameChg chg="mod">
          <ac:chgData name="Paul Frame" userId="ded3f5c5-00e7-408d-9358-fc292cfa5078" providerId="ADAL" clId="{B880288A-B306-469E-B7A8-C4DC7A09DA82}" dt="2021-06-07T17:57:43.642" v="485"/>
          <ac:graphicFrameMkLst>
            <pc:docMk/>
            <pc:sldMk cId="650768086" sldId="512"/>
            <ac:graphicFrameMk id="20" creationId="{4103EF61-94F0-4ADA-A6AF-EFDFB2E912E6}"/>
          </ac:graphicFrameMkLst>
        </pc:graphicFrameChg>
      </pc:sldChg>
      <pc:sldChg chg="modSp mod">
        <pc:chgData name="Paul Frame" userId="ded3f5c5-00e7-408d-9358-fc292cfa5078" providerId="ADAL" clId="{B880288A-B306-469E-B7A8-C4DC7A09DA82}" dt="2021-06-07T17:59:29.784" v="486"/>
        <pc:sldMkLst>
          <pc:docMk/>
          <pc:sldMk cId="2784765490" sldId="513"/>
        </pc:sldMkLst>
        <pc:spChg chg="mod">
          <ac:chgData name="Paul Frame" userId="ded3f5c5-00e7-408d-9358-fc292cfa5078" providerId="ADAL" clId="{B880288A-B306-469E-B7A8-C4DC7A09DA82}" dt="2021-06-07T17:07:23.113" v="295" actId="20577"/>
          <ac:spMkLst>
            <pc:docMk/>
            <pc:sldMk cId="2784765490" sldId="513"/>
            <ac:spMk id="5" creationId="{00000000-0000-0000-0000-000000000000}"/>
          </ac:spMkLst>
        </pc:spChg>
        <pc:graphicFrameChg chg="mod">
          <ac:chgData name="Paul Frame" userId="ded3f5c5-00e7-408d-9358-fc292cfa5078" providerId="ADAL" clId="{B880288A-B306-469E-B7A8-C4DC7A09DA82}" dt="2021-06-07T17:59:29.784" v="486"/>
          <ac:graphicFrameMkLst>
            <pc:docMk/>
            <pc:sldMk cId="2784765490" sldId="513"/>
            <ac:graphicFrameMk id="20" creationId="{4103EF61-94F0-4ADA-A6AF-EFDFB2E912E6}"/>
          </ac:graphicFrameMkLst>
        </pc:graphicFrameChg>
      </pc:sldChg>
      <pc:sldChg chg="delSp modSp mod">
        <pc:chgData name="Paul Frame" userId="ded3f5c5-00e7-408d-9358-fc292cfa5078" providerId="ADAL" clId="{B880288A-B306-469E-B7A8-C4DC7A09DA82}" dt="2021-06-07T17:55:35.965" v="472" actId="27918"/>
        <pc:sldMkLst>
          <pc:docMk/>
          <pc:sldMk cId="906876154" sldId="574"/>
        </pc:sldMkLst>
        <pc:spChg chg="mod">
          <ac:chgData name="Paul Frame" userId="ded3f5c5-00e7-408d-9358-fc292cfa5078" providerId="ADAL" clId="{B880288A-B306-469E-B7A8-C4DC7A09DA82}" dt="2021-06-07T17:54:57.835" v="469" actId="20577"/>
          <ac:spMkLst>
            <pc:docMk/>
            <pc:sldMk cId="906876154" sldId="574"/>
            <ac:spMk id="5" creationId="{00000000-0000-0000-0000-000000000000}"/>
          </ac:spMkLst>
        </pc:spChg>
        <pc:cxnChg chg="del">
          <ac:chgData name="Paul Frame" userId="ded3f5c5-00e7-408d-9358-fc292cfa5078" providerId="ADAL" clId="{B880288A-B306-469E-B7A8-C4DC7A09DA82}" dt="2021-06-07T16:54:34.719" v="267" actId="478"/>
          <ac:cxnSpMkLst>
            <pc:docMk/>
            <pc:sldMk cId="906876154" sldId="574"/>
            <ac:cxnSpMk id="3" creationId="{5DE5618F-6073-442F-9BAB-519A2A38A737}"/>
          </ac:cxnSpMkLst>
        </pc:cxnChg>
      </pc:sldChg>
      <pc:sldChg chg="modSp mod delCm">
        <pc:chgData name="Paul Frame" userId="ded3f5c5-00e7-408d-9358-fc292cfa5078" providerId="ADAL" clId="{B880288A-B306-469E-B7A8-C4DC7A09DA82}" dt="2021-06-07T16:03:55.998" v="170" actId="1592"/>
        <pc:sldMkLst>
          <pc:docMk/>
          <pc:sldMk cId="1652442314" sldId="606"/>
        </pc:sldMkLst>
        <pc:spChg chg="mod">
          <ac:chgData name="Paul Frame" userId="ded3f5c5-00e7-408d-9358-fc292cfa5078" providerId="ADAL" clId="{B880288A-B306-469E-B7A8-C4DC7A09DA82}" dt="2021-06-07T15:27:14.508" v="35" actId="20577"/>
          <ac:spMkLst>
            <pc:docMk/>
            <pc:sldMk cId="1652442314" sldId="606"/>
            <ac:spMk id="4" creationId="{1D958690-CE5D-4F36-B195-E49CA7AB6066}"/>
          </ac:spMkLst>
        </pc:spChg>
      </pc:sldChg>
      <pc:sldChg chg="addSp delSp modSp mod delCm">
        <pc:chgData name="Paul Frame" userId="ded3f5c5-00e7-408d-9358-fc292cfa5078" providerId="ADAL" clId="{B880288A-B306-469E-B7A8-C4DC7A09DA82}" dt="2021-06-07T17:18:36.811" v="384" actId="164"/>
        <pc:sldMkLst>
          <pc:docMk/>
          <pc:sldMk cId="3798416065" sldId="607"/>
        </pc:sldMkLst>
        <pc:spChg chg="mod">
          <ac:chgData name="Paul Frame" userId="ded3f5c5-00e7-408d-9358-fc292cfa5078" providerId="ADAL" clId="{B880288A-B306-469E-B7A8-C4DC7A09DA82}" dt="2021-06-07T16:03:31.391" v="169" actId="20577"/>
          <ac:spMkLst>
            <pc:docMk/>
            <pc:sldMk cId="3798416065" sldId="607"/>
            <ac:spMk id="2" creationId="{D164AC14-F188-4174-94E6-66375343D89B}"/>
          </ac:spMkLst>
        </pc:spChg>
        <pc:spChg chg="mod">
          <ac:chgData name="Paul Frame" userId="ded3f5c5-00e7-408d-9358-fc292cfa5078" providerId="ADAL" clId="{B880288A-B306-469E-B7A8-C4DC7A09DA82}" dt="2021-06-07T16:31:34.573" v="265" actId="20577"/>
          <ac:spMkLst>
            <pc:docMk/>
            <pc:sldMk cId="3798416065" sldId="607"/>
            <ac:spMk id="4" creationId="{1D958690-CE5D-4F36-B195-E49CA7AB6066}"/>
          </ac:spMkLst>
        </pc:spChg>
        <pc:spChg chg="mod topLvl">
          <ac:chgData name="Paul Frame" userId="ded3f5c5-00e7-408d-9358-fc292cfa5078" providerId="ADAL" clId="{B880288A-B306-469E-B7A8-C4DC7A09DA82}" dt="2021-06-07T17:18:36.811" v="384" actId="164"/>
          <ac:spMkLst>
            <pc:docMk/>
            <pc:sldMk cId="3798416065" sldId="607"/>
            <ac:spMk id="30" creationId="{BCCE9D01-8E83-B945-B54B-A14AF056FF2E}"/>
          </ac:spMkLst>
        </pc:spChg>
        <pc:spChg chg="mod topLvl">
          <ac:chgData name="Paul Frame" userId="ded3f5c5-00e7-408d-9358-fc292cfa5078" providerId="ADAL" clId="{B880288A-B306-469E-B7A8-C4DC7A09DA82}" dt="2021-06-07T17:18:36.811" v="384" actId="164"/>
          <ac:spMkLst>
            <pc:docMk/>
            <pc:sldMk cId="3798416065" sldId="607"/>
            <ac:spMk id="32" creationId="{F9D98F19-19EF-AF41-A3DA-FEC8EB16BD77}"/>
          </ac:spMkLst>
        </pc:spChg>
        <pc:spChg chg="mod topLvl">
          <ac:chgData name="Paul Frame" userId="ded3f5c5-00e7-408d-9358-fc292cfa5078" providerId="ADAL" clId="{B880288A-B306-469E-B7A8-C4DC7A09DA82}" dt="2021-06-07T17:18:36.811" v="384" actId="164"/>
          <ac:spMkLst>
            <pc:docMk/>
            <pc:sldMk cId="3798416065" sldId="607"/>
            <ac:spMk id="33" creationId="{4E097386-ECA4-B147-9224-649B2D55C0E3}"/>
          </ac:spMkLst>
        </pc:spChg>
        <pc:spChg chg="mod topLvl">
          <ac:chgData name="Paul Frame" userId="ded3f5c5-00e7-408d-9358-fc292cfa5078" providerId="ADAL" clId="{B880288A-B306-469E-B7A8-C4DC7A09DA82}" dt="2021-06-07T17:18:36.811" v="384" actId="164"/>
          <ac:spMkLst>
            <pc:docMk/>
            <pc:sldMk cId="3798416065" sldId="607"/>
            <ac:spMk id="34" creationId="{267C2EE8-EBBF-A545-A73A-07C4949FC8F3}"/>
          </ac:spMkLst>
        </pc:spChg>
        <pc:spChg chg="mod topLvl">
          <ac:chgData name="Paul Frame" userId="ded3f5c5-00e7-408d-9358-fc292cfa5078" providerId="ADAL" clId="{B880288A-B306-469E-B7A8-C4DC7A09DA82}" dt="2021-06-07T17:18:36.811" v="384" actId="164"/>
          <ac:spMkLst>
            <pc:docMk/>
            <pc:sldMk cId="3798416065" sldId="607"/>
            <ac:spMk id="35" creationId="{FA1B5CDF-800F-6A44-8000-D00280B6872F}"/>
          </ac:spMkLst>
        </pc:spChg>
        <pc:spChg chg="mod topLvl">
          <ac:chgData name="Paul Frame" userId="ded3f5c5-00e7-408d-9358-fc292cfa5078" providerId="ADAL" clId="{B880288A-B306-469E-B7A8-C4DC7A09DA82}" dt="2021-06-07T17:18:36.811" v="384" actId="164"/>
          <ac:spMkLst>
            <pc:docMk/>
            <pc:sldMk cId="3798416065" sldId="607"/>
            <ac:spMk id="36" creationId="{84B76830-9ACE-1348-AB2C-CA171DF4B5F5}"/>
          </ac:spMkLst>
        </pc:spChg>
        <pc:spChg chg="mod topLvl">
          <ac:chgData name="Paul Frame" userId="ded3f5c5-00e7-408d-9358-fc292cfa5078" providerId="ADAL" clId="{B880288A-B306-469E-B7A8-C4DC7A09DA82}" dt="2021-06-07T17:18:36.811" v="384" actId="164"/>
          <ac:spMkLst>
            <pc:docMk/>
            <pc:sldMk cId="3798416065" sldId="607"/>
            <ac:spMk id="37" creationId="{C0D22E23-C4A2-3C4C-8F71-66FFBC4DD2AD}"/>
          </ac:spMkLst>
        </pc:spChg>
        <pc:spChg chg="mod topLvl">
          <ac:chgData name="Paul Frame" userId="ded3f5c5-00e7-408d-9358-fc292cfa5078" providerId="ADAL" clId="{B880288A-B306-469E-B7A8-C4DC7A09DA82}" dt="2021-06-07T17:18:36.811" v="384" actId="164"/>
          <ac:spMkLst>
            <pc:docMk/>
            <pc:sldMk cId="3798416065" sldId="607"/>
            <ac:spMk id="38" creationId="{BDEAC298-1A21-5143-8AB9-61433F37C292}"/>
          </ac:spMkLst>
        </pc:spChg>
        <pc:spChg chg="mod">
          <ac:chgData name="Paul Frame" userId="ded3f5c5-00e7-408d-9358-fc292cfa5078" providerId="ADAL" clId="{B880288A-B306-469E-B7A8-C4DC7A09DA82}" dt="2021-06-07T16:06:50.961" v="230" actId="1038"/>
          <ac:spMkLst>
            <pc:docMk/>
            <pc:sldMk cId="3798416065" sldId="607"/>
            <ac:spMk id="39" creationId="{EB2E0094-63B7-384E-B265-209E66C0ED7F}"/>
          </ac:spMkLst>
        </pc:spChg>
        <pc:spChg chg="mod">
          <ac:chgData name="Paul Frame" userId="ded3f5c5-00e7-408d-9358-fc292cfa5078" providerId="ADAL" clId="{B880288A-B306-469E-B7A8-C4DC7A09DA82}" dt="2021-06-07T16:07:12.915" v="233" actId="1037"/>
          <ac:spMkLst>
            <pc:docMk/>
            <pc:sldMk cId="3798416065" sldId="607"/>
            <ac:spMk id="40" creationId="{8B706985-D9B2-6D4D-BB49-0053D70426E0}"/>
          </ac:spMkLst>
        </pc:spChg>
        <pc:grpChg chg="add mod">
          <ac:chgData name="Paul Frame" userId="ded3f5c5-00e7-408d-9358-fc292cfa5078" providerId="ADAL" clId="{B880288A-B306-469E-B7A8-C4DC7A09DA82}" dt="2021-06-07T17:18:36.811" v="384" actId="164"/>
          <ac:grpSpMkLst>
            <pc:docMk/>
            <pc:sldMk cId="3798416065" sldId="607"/>
            <ac:grpSpMk id="3" creationId="{887671FD-A9B2-4ED2-9818-8BD4A0FA92FC}"/>
          </ac:grpSpMkLst>
        </pc:grpChg>
        <pc:grpChg chg="del">
          <ac:chgData name="Paul Frame" userId="ded3f5c5-00e7-408d-9358-fc292cfa5078" providerId="ADAL" clId="{B880288A-B306-469E-B7A8-C4DC7A09DA82}" dt="2021-06-07T16:01:15.044" v="49" actId="165"/>
          <ac:grpSpMkLst>
            <pc:docMk/>
            <pc:sldMk cId="3798416065" sldId="607"/>
            <ac:grpSpMk id="29" creationId="{CB47A726-0D86-0842-AC02-94492F23F970}"/>
          </ac:grpSpMkLst>
        </pc:grpChg>
      </pc:sldChg>
      <pc:sldChg chg="modSp mod delCm">
        <pc:chgData name="Paul Frame" userId="ded3f5c5-00e7-408d-9358-fc292cfa5078" providerId="ADAL" clId="{B880288A-B306-469E-B7A8-C4DC7A09DA82}" dt="2021-06-07T17:11:48.429" v="325" actId="1037"/>
        <pc:sldMkLst>
          <pc:docMk/>
          <pc:sldMk cId="2168241294" sldId="613"/>
        </pc:sldMkLst>
        <pc:spChg chg="mod">
          <ac:chgData name="Paul Frame" userId="ded3f5c5-00e7-408d-9358-fc292cfa5078" providerId="ADAL" clId="{B880288A-B306-469E-B7A8-C4DC7A09DA82}" dt="2021-06-07T17:08:19.929" v="296" actId="6549"/>
          <ac:spMkLst>
            <pc:docMk/>
            <pc:sldMk cId="2168241294" sldId="613"/>
            <ac:spMk id="2" creationId="{D164AC14-F188-4174-94E6-66375343D89B}"/>
          </ac:spMkLst>
        </pc:spChg>
        <pc:spChg chg="mod">
          <ac:chgData name="Paul Frame" userId="ded3f5c5-00e7-408d-9358-fc292cfa5078" providerId="ADAL" clId="{B880288A-B306-469E-B7A8-C4DC7A09DA82}" dt="2021-06-07T17:11:00.928" v="311" actId="20577"/>
          <ac:spMkLst>
            <pc:docMk/>
            <pc:sldMk cId="2168241294" sldId="613"/>
            <ac:spMk id="4" creationId="{1D958690-CE5D-4F36-B195-E49CA7AB6066}"/>
          </ac:spMkLst>
        </pc:spChg>
        <pc:spChg chg="mod">
          <ac:chgData name="Paul Frame" userId="ded3f5c5-00e7-408d-9358-fc292cfa5078" providerId="ADAL" clId="{B880288A-B306-469E-B7A8-C4DC7A09DA82}" dt="2021-06-07T17:11:48.429" v="325" actId="1037"/>
          <ac:spMkLst>
            <pc:docMk/>
            <pc:sldMk cId="2168241294" sldId="613"/>
            <ac:spMk id="42" creationId="{D2FF50B0-616F-8C42-B2B0-536C95CBC40B}"/>
          </ac:spMkLst>
        </pc:spChg>
        <pc:spChg chg="mod">
          <ac:chgData name="Paul Frame" userId="ded3f5c5-00e7-408d-9358-fc292cfa5078" providerId="ADAL" clId="{B880288A-B306-469E-B7A8-C4DC7A09DA82}" dt="2021-06-07T17:11:25.995" v="313" actId="14100"/>
          <ac:spMkLst>
            <pc:docMk/>
            <pc:sldMk cId="2168241294" sldId="613"/>
            <ac:spMk id="43" creationId="{4C8BB22B-0EA6-DD41-AF67-8B9220C7D1B5}"/>
          </ac:spMkLst>
        </pc:spChg>
      </pc:sldChg>
      <pc:sldChg chg="delSp modSp mod delCm">
        <pc:chgData name="Paul Frame" userId="ded3f5c5-00e7-408d-9358-fc292cfa5078" providerId="ADAL" clId="{B880288A-B306-469E-B7A8-C4DC7A09DA82}" dt="2021-06-07T17:20:06.968" v="446" actId="20577"/>
        <pc:sldMkLst>
          <pc:docMk/>
          <pc:sldMk cId="1299023312" sldId="614"/>
        </pc:sldMkLst>
        <pc:spChg chg="mod">
          <ac:chgData name="Paul Frame" userId="ded3f5c5-00e7-408d-9358-fc292cfa5078" providerId="ADAL" clId="{B880288A-B306-469E-B7A8-C4DC7A09DA82}" dt="2021-06-07T17:15:30.742" v="360" actId="20577"/>
          <ac:spMkLst>
            <pc:docMk/>
            <pc:sldMk cId="1299023312" sldId="614"/>
            <ac:spMk id="4" creationId="{1D958690-CE5D-4F36-B195-E49CA7AB6066}"/>
          </ac:spMkLst>
        </pc:spChg>
        <pc:spChg chg="mod">
          <ac:chgData name="Paul Frame" userId="ded3f5c5-00e7-408d-9358-fc292cfa5078" providerId="ADAL" clId="{B880288A-B306-469E-B7A8-C4DC7A09DA82}" dt="2021-06-07T17:20:06.968" v="446" actId="20577"/>
          <ac:spMkLst>
            <pc:docMk/>
            <pc:sldMk cId="1299023312" sldId="614"/>
            <ac:spMk id="10" creationId="{E6D8F75B-92C7-7E45-8E35-2A26D903FDDA}"/>
          </ac:spMkLst>
        </pc:spChg>
        <pc:spChg chg="mod topLvl">
          <ac:chgData name="Paul Frame" userId="ded3f5c5-00e7-408d-9358-fc292cfa5078" providerId="ADAL" clId="{B880288A-B306-469E-B7A8-C4DC7A09DA82}" dt="2021-06-07T17:19:51.831" v="437" actId="1038"/>
          <ac:spMkLst>
            <pc:docMk/>
            <pc:sldMk cId="1299023312" sldId="614"/>
            <ac:spMk id="32" creationId="{E91756EA-1563-5F42-AE83-8F4ECB36E850}"/>
          </ac:spMkLst>
        </pc:spChg>
        <pc:spChg chg="mod topLvl">
          <ac:chgData name="Paul Frame" userId="ded3f5c5-00e7-408d-9358-fc292cfa5078" providerId="ADAL" clId="{B880288A-B306-469E-B7A8-C4DC7A09DA82}" dt="2021-06-07T17:18:05.138" v="383" actId="165"/>
          <ac:spMkLst>
            <pc:docMk/>
            <pc:sldMk cId="1299023312" sldId="614"/>
            <ac:spMk id="33" creationId="{A9B77571-4299-E444-A19C-028564D951A3}"/>
          </ac:spMkLst>
        </pc:spChg>
        <pc:spChg chg="mod topLvl">
          <ac:chgData name="Paul Frame" userId="ded3f5c5-00e7-408d-9358-fc292cfa5078" providerId="ADAL" clId="{B880288A-B306-469E-B7A8-C4DC7A09DA82}" dt="2021-06-07T17:19:51.831" v="437" actId="1038"/>
          <ac:spMkLst>
            <pc:docMk/>
            <pc:sldMk cId="1299023312" sldId="614"/>
            <ac:spMk id="34" creationId="{343CAC57-D23A-F845-89A5-FEFF4F1CBDB0}"/>
          </ac:spMkLst>
        </pc:spChg>
        <pc:spChg chg="mod topLvl">
          <ac:chgData name="Paul Frame" userId="ded3f5c5-00e7-408d-9358-fc292cfa5078" providerId="ADAL" clId="{B880288A-B306-469E-B7A8-C4DC7A09DA82}" dt="2021-06-07T17:19:25.525" v="423" actId="20577"/>
          <ac:spMkLst>
            <pc:docMk/>
            <pc:sldMk cId="1299023312" sldId="614"/>
            <ac:spMk id="35" creationId="{37992589-AD55-2449-B33C-605D2B8140DA}"/>
          </ac:spMkLst>
        </pc:spChg>
        <pc:spChg chg="mod topLvl">
          <ac:chgData name="Paul Frame" userId="ded3f5c5-00e7-408d-9358-fc292cfa5078" providerId="ADAL" clId="{B880288A-B306-469E-B7A8-C4DC7A09DA82}" dt="2021-06-07T17:18:05.138" v="383" actId="165"/>
          <ac:spMkLst>
            <pc:docMk/>
            <pc:sldMk cId="1299023312" sldId="614"/>
            <ac:spMk id="36" creationId="{01AB4467-250F-5845-A614-CCB81937F291}"/>
          </ac:spMkLst>
        </pc:spChg>
        <pc:spChg chg="mod topLvl">
          <ac:chgData name="Paul Frame" userId="ded3f5c5-00e7-408d-9358-fc292cfa5078" providerId="ADAL" clId="{B880288A-B306-469E-B7A8-C4DC7A09DA82}" dt="2021-06-07T17:19:20.206" v="414" actId="20577"/>
          <ac:spMkLst>
            <pc:docMk/>
            <pc:sldMk cId="1299023312" sldId="614"/>
            <ac:spMk id="37" creationId="{59A84E6E-0E9C-3C45-A1D6-41BD186641AC}"/>
          </ac:spMkLst>
        </pc:spChg>
        <pc:spChg chg="mod topLvl">
          <ac:chgData name="Paul Frame" userId="ded3f5c5-00e7-408d-9358-fc292cfa5078" providerId="ADAL" clId="{B880288A-B306-469E-B7A8-C4DC7A09DA82}" dt="2021-06-07T17:19:51.831" v="437" actId="1038"/>
          <ac:spMkLst>
            <pc:docMk/>
            <pc:sldMk cId="1299023312" sldId="614"/>
            <ac:spMk id="38" creationId="{0F19E9EF-7A2E-A24D-957A-F60C89ABF4EC}"/>
          </ac:spMkLst>
        </pc:spChg>
        <pc:spChg chg="mod topLvl">
          <ac:chgData name="Paul Frame" userId="ded3f5c5-00e7-408d-9358-fc292cfa5078" providerId="ADAL" clId="{B880288A-B306-469E-B7A8-C4DC7A09DA82}" dt="2021-06-07T17:19:51.831" v="437" actId="1038"/>
          <ac:spMkLst>
            <pc:docMk/>
            <pc:sldMk cId="1299023312" sldId="614"/>
            <ac:spMk id="39" creationId="{97619408-9E2B-1641-B7C1-E02F310CA24B}"/>
          </ac:spMkLst>
        </pc:spChg>
        <pc:spChg chg="mod">
          <ac:chgData name="Paul Frame" userId="ded3f5c5-00e7-408d-9358-fc292cfa5078" providerId="ADAL" clId="{B880288A-B306-469E-B7A8-C4DC7A09DA82}" dt="2021-06-07T17:17:39.431" v="382" actId="14100"/>
          <ac:spMkLst>
            <pc:docMk/>
            <pc:sldMk cId="1299023312" sldId="614"/>
            <ac:spMk id="40" creationId="{4EBE0238-4051-CB4F-A0B0-23D247E25E33}"/>
          </ac:spMkLst>
        </pc:spChg>
        <pc:spChg chg="mod">
          <ac:chgData name="Paul Frame" userId="ded3f5c5-00e7-408d-9358-fc292cfa5078" providerId="ADAL" clId="{B880288A-B306-469E-B7A8-C4DC7A09DA82}" dt="2021-06-07T17:17:22.324" v="376" actId="1038"/>
          <ac:spMkLst>
            <pc:docMk/>
            <pc:sldMk cId="1299023312" sldId="614"/>
            <ac:spMk id="41" creationId="{A914B821-5611-0049-9089-0FCA9FFA7F9F}"/>
          </ac:spMkLst>
        </pc:spChg>
        <pc:grpChg chg="del">
          <ac:chgData name="Paul Frame" userId="ded3f5c5-00e7-408d-9358-fc292cfa5078" providerId="ADAL" clId="{B880288A-B306-469E-B7A8-C4DC7A09DA82}" dt="2021-06-07T17:18:05.138" v="383" actId="165"/>
          <ac:grpSpMkLst>
            <pc:docMk/>
            <pc:sldMk cId="1299023312" sldId="614"/>
            <ac:grpSpMk id="30" creationId="{9C14269F-E423-3341-93AC-971519DDF94E}"/>
          </ac:grpSpMkLst>
        </pc:grpChg>
        <pc:graphicFrameChg chg="mod">
          <ac:chgData name="Paul Frame" userId="ded3f5c5-00e7-408d-9358-fc292cfa5078" providerId="ADAL" clId="{B880288A-B306-469E-B7A8-C4DC7A09DA82}" dt="2021-06-07T17:16:16.518" v="361" actId="14100"/>
          <ac:graphicFrameMkLst>
            <pc:docMk/>
            <pc:sldMk cId="1299023312" sldId="614"/>
            <ac:graphicFrameMk id="7" creationId="{994F264A-29AE-4D56-A834-19FAD3DAED19}"/>
          </ac:graphicFrameMkLst>
        </pc:graphicFrameChg>
      </pc:sldChg>
      <pc:sldChg chg="mod">
        <pc:chgData name="Paul Frame" userId="ded3f5c5-00e7-408d-9358-fc292cfa5078" providerId="ADAL" clId="{B880288A-B306-469E-B7A8-C4DC7A09DA82}" dt="2021-06-07T17:50:22.554" v="460" actId="27918"/>
        <pc:sldMkLst>
          <pc:docMk/>
          <pc:sldMk cId="2536698333" sldId="616"/>
        </pc:sldMkLst>
      </pc:sldChg>
      <pc:sldMasterChg chg="modSldLayout">
        <pc:chgData name="Paul Frame" userId="ded3f5c5-00e7-408d-9358-fc292cfa5078" providerId="ADAL" clId="{B880288A-B306-469E-B7A8-C4DC7A09DA82}" dt="2021-06-07T14:38:13.082" v="18"/>
        <pc:sldMasterMkLst>
          <pc:docMk/>
          <pc:sldMasterMk cId="521200669" sldId="2147483820"/>
        </pc:sldMasterMkLst>
        <pc:sldLayoutChg chg="modSp">
          <pc:chgData name="Paul Frame" userId="ded3f5c5-00e7-408d-9358-fc292cfa5078" providerId="ADAL" clId="{B880288A-B306-469E-B7A8-C4DC7A09DA82}" dt="2021-06-07T14:38:13.082" v="18"/>
          <pc:sldLayoutMkLst>
            <pc:docMk/>
            <pc:sldMasterMk cId="521200669" sldId="2147483820"/>
            <pc:sldLayoutMk cId="3924335288" sldId="2147483863"/>
          </pc:sldLayoutMkLst>
          <pc:spChg chg="mod">
            <ac:chgData name="Paul Frame" userId="ded3f5c5-00e7-408d-9358-fc292cfa5078" providerId="ADAL" clId="{B880288A-B306-469E-B7A8-C4DC7A09DA82}" dt="2021-06-07T14:38:13.082" v="18"/>
            <ac:spMkLst>
              <pc:docMk/>
              <pc:sldMasterMk cId="521200669" sldId="2147483820"/>
              <pc:sldLayoutMk cId="3924335288" sldId="2147483863"/>
              <ac:spMk id="10" creationId="{2E94BB07-DDCC-E14B-B782-C1005EDED0FE}"/>
            </ac:spMkLst>
          </pc:spChg>
        </pc:sldLayoutChg>
      </pc:sldMasterChg>
    </pc:docChg>
  </pc:docChgLst>
  <pc:docChgLst>
    <pc:chgData name="Paul Frame" userId="ded3f5c5-00e7-408d-9358-fc292cfa5078" providerId="ADAL" clId="{DEBE7E70-2310-48AE-88A6-0CBE63211F7B}"/>
    <pc:docChg chg="undo custSel modSld">
      <pc:chgData name="Paul Frame" userId="ded3f5c5-00e7-408d-9358-fc292cfa5078" providerId="ADAL" clId="{DEBE7E70-2310-48AE-88A6-0CBE63211F7B}" dt="2021-06-08T22:04:06.543" v="116" actId="1036"/>
      <pc:docMkLst>
        <pc:docMk/>
      </pc:docMkLst>
      <pc:sldChg chg="modSp mod">
        <pc:chgData name="Paul Frame" userId="ded3f5c5-00e7-408d-9358-fc292cfa5078" providerId="ADAL" clId="{DEBE7E70-2310-48AE-88A6-0CBE63211F7B}" dt="2021-06-08T21:55:08.085" v="99"/>
        <pc:sldMkLst>
          <pc:docMk/>
          <pc:sldMk cId="906876154" sldId="574"/>
        </pc:sldMkLst>
        <pc:graphicFrameChg chg="mod">
          <ac:chgData name="Paul Frame" userId="ded3f5c5-00e7-408d-9358-fc292cfa5078" providerId="ADAL" clId="{DEBE7E70-2310-48AE-88A6-0CBE63211F7B}" dt="2021-06-08T21:55:08.085" v="99"/>
          <ac:graphicFrameMkLst>
            <pc:docMk/>
            <pc:sldMk cId="906876154" sldId="574"/>
            <ac:graphicFrameMk id="8" creationId="{036C9A76-21E5-4788-A97E-769F29CFEFEA}"/>
          </ac:graphicFrameMkLst>
        </pc:graphicFrameChg>
      </pc:sldChg>
      <pc:sldChg chg="modSp mod">
        <pc:chgData name="Paul Frame" userId="ded3f5c5-00e7-408d-9358-fc292cfa5078" providerId="ADAL" clId="{DEBE7E70-2310-48AE-88A6-0CBE63211F7B}" dt="2021-06-08T22:03:48.019" v="115" actId="1037"/>
        <pc:sldMkLst>
          <pc:docMk/>
          <pc:sldMk cId="1652442314" sldId="606"/>
        </pc:sldMkLst>
        <pc:spChg chg="mod">
          <ac:chgData name="Paul Frame" userId="ded3f5c5-00e7-408d-9358-fc292cfa5078" providerId="ADAL" clId="{DEBE7E70-2310-48AE-88A6-0CBE63211F7B}" dt="2021-06-08T22:03:48.019" v="115" actId="1037"/>
          <ac:spMkLst>
            <pc:docMk/>
            <pc:sldMk cId="1652442314" sldId="606"/>
            <ac:spMk id="29" creationId="{14B77522-1158-4251-BA75-9E1C17D7595C}"/>
          </ac:spMkLst>
        </pc:spChg>
        <pc:spChg chg="mod">
          <ac:chgData name="Paul Frame" userId="ded3f5c5-00e7-408d-9358-fc292cfa5078" providerId="ADAL" clId="{DEBE7E70-2310-48AE-88A6-0CBE63211F7B}" dt="2021-06-08T16:20:28.864" v="67" actId="1037"/>
          <ac:spMkLst>
            <pc:docMk/>
            <pc:sldMk cId="1652442314" sldId="606"/>
            <ac:spMk id="30" creationId="{EF50609E-8C8C-43C3-9E21-BD6A52791611}"/>
          </ac:spMkLst>
        </pc:spChg>
      </pc:sldChg>
      <pc:sldChg chg="modSp mod">
        <pc:chgData name="Paul Frame" userId="ded3f5c5-00e7-408d-9358-fc292cfa5078" providerId="ADAL" clId="{DEBE7E70-2310-48AE-88A6-0CBE63211F7B}" dt="2021-06-08T22:04:06.543" v="116" actId="1036"/>
        <pc:sldMkLst>
          <pc:docMk/>
          <pc:sldMk cId="3798416065" sldId="607"/>
        </pc:sldMkLst>
        <pc:spChg chg="mod">
          <ac:chgData name="Paul Frame" userId="ded3f5c5-00e7-408d-9358-fc292cfa5078" providerId="ADAL" clId="{DEBE7E70-2310-48AE-88A6-0CBE63211F7B}" dt="2021-06-08T22:04:06.543" v="116" actId="1036"/>
          <ac:spMkLst>
            <pc:docMk/>
            <pc:sldMk cId="3798416065" sldId="607"/>
            <ac:spMk id="39" creationId="{EB2E0094-63B7-384E-B265-209E66C0ED7F}"/>
          </ac:spMkLst>
        </pc:spChg>
        <pc:spChg chg="mod">
          <ac:chgData name="Paul Frame" userId="ded3f5c5-00e7-408d-9358-fc292cfa5078" providerId="ADAL" clId="{DEBE7E70-2310-48AE-88A6-0CBE63211F7B}" dt="2021-06-08T22:04:06.543" v="116" actId="1036"/>
          <ac:spMkLst>
            <pc:docMk/>
            <pc:sldMk cId="3798416065" sldId="607"/>
            <ac:spMk id="40" creationId="{8B706985-D9B2-6D4D-BB49-0053D70426E0}"/>
          </ac:spMkLst>
        </pc:spChg>
        <pc:cxnChg chg="mod">
          <ac:chgData name="Paul Frame" userId="ded3f5c5-00e7-408d-9358-fc292cfa5078" providerId="ADAL" clId="{DEBE7E70-2310-48AE-88A6-0CBE63211F7B}" dt="2021-06-08T21:47:14.344" v="81" actId="14100"/>
          <ac:cxnSpMkLst>
            <pc:docMk/>
            <pc:sldMk cId="3798416065" sldId="607"/>
            <ac:cxnSpMk id="42" creationId="{EA597FFC-911A-7A4F-A4B8-2F928B8FC576}"/>
          </ac:cxnSpMkLst>
        </pc:cxnChg>
      </pc:sldChg>
      <pc:sldChg chg="modSp mod">
        <pc:chgData name="Paul Frame" userId="ded3f5c5-00e7-408d-9358-fc292cfa5078" providerId="ADAL" clId="{DEBE7E70-2310-48AE-88A6-0CBE63211F7B}" dt="2021-06-08T21:56:30.731" v="110" actId="1035"/>
        <pc:sldMkLst>
          <pc:docMk/>
          <pc:sldMk cId="4113562852" sldId="612"/>
        </pc:sldMkLst>
        <pc:spChg chg="mod">
          <ac:chgData name="Paul Frame" userId="ded3f5c5-00e7-408d-9358-fc292cfa5078" providerId="ADAL" clId="{DEBE7E70-2310-48AE-88A6-0CBE63211F7B}" dt="2021-06-08T21:56:30.731" v="110" actId="1035"/>
          <ac:spMkLst>
            <pc:docMk/>
            <pc:sldMk cId="4113562852" sldId="612"/>
            <ac:spMk id="16" creationId="{65BF26EC-6321-40EF-845B-69A18D593C06}"/>
          </ac:spMkLst>
        </pc:spChg>
        <pc:cxnChg chg="mod">
          <ac:chgData name="Paul Frame" userId="ded3f5c5-00e7-408d-9358-fc292cfa5078" providerId="ADAL" clId="{DEBE7E70-2310-48AE-88A6-0CBE63211F7B}" dt="2021-06-08T21:56:30.731" v="110" actId="1035"/>
          <ac:cxnSpMkLst>
            <pc:docMk/>
            <pc:sldMk cId="4113562852" sldId="612"/>
            <ac:cxnSpMk id="24" creationId="{4D541F34-E5F8-6A40-AC01-BAC8197F76FF}"/>
          </ac:cxnSpMkLst>
        </pc:cxnChg>
      </pc:sldChg>
      <pc:sldChg chg="modSp mod">
        <pc:chgData name="Paul Frame" userId="ded3f5c5-00e7-408d-9358-fc292cfa5078" providerId="ADAL" clId="{DEBE7E70-2310-48AE-88A6-0CBE63211F7B}" dt="2021-06-08T21:16:44.378" v="69" actId="20577"/>
        <pc:sldMkLst>
          <pc:docMk/>
          <pc:sldMk cId="2168241294" sldId="613"/>
        </pc:sldMkLst>
        <pc:spChg chg="mod">
          <ac:chgData name="Paul Frame" userId="ded3f5c5-00e7-408d-9358-fc292cfa5078" providerId="ADAL" clId="{DEBE7E70-2310-48AE-88A6-0CBE63211F7B}" dt="2021-06-08T21:16:44.378" v="69" actId="20577"/>
          <ac:spMkLst>
            <pc:docMk/>
            <pc:sldMk cId="2168241294" sldId="613"/>
            <ac:spMk id="4" creationId="{1D958690-CE5D-4F36-B195-E49CA7AB6066}"/>
          </ac:spMkLst>
        </pc:spChg>
      </pc:sldChg>
      <pc:sldChg chg="addSp delSp modSp mod">
        <pc:chgData name="Paul Frame" userId="ded3f5c5-00e7-408d-9358-fc292cfa5078" providerId="ADAL" clId="{DEBE7E70-2310-48AE-88A6-0CBE63211F7B}" dt="2021-06-08T21:59:34.181" v="112" actId="478"/>
        <pc:sldMkLst>
          <pc:docMk/>
          <pc:sldMk cId="1299023312" sldId="614"/>
        </pc:sldMkLst>
        <pc:spChg chg="add del mod">
          <ac:chgData name="Paul Frame" userId="ded3f5c5-00e7-408d-9358-fc292cfa5078" providerId="ADAL" clId="{DEBE7E70-2310-48AE-88A6-0CBE63211F7B}" dt="2021-06-08T21:59:34.181" v="112" actId="478"/>
          <ac:spMkLst>
            <pc:docMk/>
            <pc:sldMk cId="1299023312" sldId="614"/>
            <ac:spMk id="3" creationId="{E9D8B42E-CA7F-4F75-AA0A-AF6B5F375CC2}"/>
          </ac:spMkLst>
        </pc:spChg>
        <pc:spChg chg="mod">
          <ac:chgData name="Paul Frame" userId="ded3f5c5-00e7-408d-9358-fc292cfa5078" providerId="ADAL" clId="{DEBE7E70-2310-48AE-88A6-0CBE63211F7B}" dt="2021-06-08T21:16:54.138" v="71" actId="20577"/>
          <ac:spMkLst>
            <pc:docMk/>
            <pc:sldMk cId="1299023312" sldId="614"/>
            <ac:spMk id="4" creationId="{1D958690-CE5D-4F36-B195-E49CA7AB6066}"/>
          </ac:spMkLst>
        </pc:spChg>
        <pc:spChg chg="mod">
          <ac:chgData name="Paul Frame" userId="ded3f5c5-00e7-408d-9358-fc292cfa5078" providerId="ADAL" clId="{DEBE7E70-2310-48AE-88A6-0CBE63211F7B}" dt="2021-06-08T16:19:53.088" v="63" actId="1038"/>
          <ac:spMkLst>
            <pc:docMk/>
            <pc:sldMk cId="1299023312" sldId="614"/>
            <ac:spMk id="41" creationId="{A914B821-5611-0049-9089-0FCA9FFA7F9F}"/>
          </ac:spMkLst>
        </pc:spChg>
        <pc:graphicFrameChg chg="add del">
          <ac:chgData name="Paul Frame" userId="ded3f5c5-00e7-408d-9358-fc292cfa5078" providerId="ADAL" clId="{DEBE7E70-2310-48AE-88A6-0CBE63211F7B}" dt="2021-06-08T21:59:34.181" v="112" actId="478"/>
          <ac:graphicFrameMkLst>
            <pc:docMk/>
            <pc:sldMk cId="1299023312" sldId="614"/>
            <ac:graphicFrameMk id="7" creationId="{994F264A-29AE-4D56-A834-19FAD3DAED19}"/>
          </ac:graphicFrameMkLst>
        </pc:graphicFrameChg>
        <pc:cxnChg chg="mod">
          <ac:chgData name="Paul Frame" userId="ded3f5c5-00e7-408d-9358-fc292cfa5078" providerId="ADAL" clId="{DEBE7E70-2310-48AE-88A6-0CBE63211F7B}" dt="2021-06-08T14:20:13.941" v="46" actId="1037"/>
          <ac:cxnSpMkLst>
            <pc:docMk/>
            <pc:sldMk cId="1299023312" sldId="614"/>
            <ac:cxnSpMk id="42" creationId="{CFFFF479-CC0C-7949-9E11-365B2E659317}"/>
          </ac:cxnSpMkLst>
        </pc:cxnChg>
      </pc:sldChg>
      <pc:sldChg chg="modSp mod">
        <pc:chgData name="Paul Frame" userId="ded3f5c5-00e7-408d-9358-fc292cfa5078" providerId="ADAL" clId="{DEBE7E70-2310-48AE-88A6-0CBE63211F7B}" dt="2021-06-08T21:54:15.714" v="98" actId="27918"/>
        <pc:sldMkLst>
          <pc:docMk/>
          <pc:sldMk cId="2536698333" sldId="616"/>
        </pc:sldMkLst>
        <pc:graphicFrameChg chg="mod">
          <ac:chgData name="Paul Frame" userId="ded3f5c5-00e7-408d-9358-fc292cfa5078" providerId="ADAL" clId="{DEBE7E70-2310-48AE-88A6-0CBE63211F7B}" dt="2021-06-07T22:01:45.487" v="8" actId="14100"/>
          <ac:graphicFrameMkLst>
            <pc:docMk/>
            <pc:sldMk cId="2536698333" sldId="616"/>
            <ac:graphicFrameMk id="10" creationId="{04F668A6-7847-4087-A58A-DA1BFCA8CC35}"/>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076812839725427E-2"/>
          <c:y val="2.4383376193924059E-2"/>
          <c:w val="0.96152209710326764"/>
          <c:h val="0.8913343005863622"/>
        </c:manualLayout>
      </c:layout>
      <c:lineChart>
        <c:grouping val="standard"/>
        <c:varyColors val="0"/>
        <c:ser>
          <c:idx val="0"/>
          <c:order val="0"/>
          <c:tx>
            <c:strRef>
              <c:f>Sheet1!$A$2</c:f>
              <c:strCache>
                <c:ptCount val="1"/>
                <c:pt idx="0">
                  <c:v>All</c:v>
                </c:pt>
              </c:strCache>
            </c:strRef>
          </c:tx>
          <c:spPr>
            <a:ln w="31750" cap="rnd">
              <a:solidFill>
                <a:schemeClr val="tx1">
                  <a:lumMod val="50000"/>
                  <a:lumOff val="50000"/>
                </a:schemeClr>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9DC-A448-8692-103DCE5AE17F}"/>
                </c:ext>
              </c:extLst>
            </c:dLbl>
            <c:dLbl>
              <c:idx val="1"/>
              <c:delete val="1"/>
              <c:extLst>
                <c:ext xmlns:c15="http://schemas.microsoft.com/office/drawing/2012/chart" uri="{CE6537A1-D6FC-4f65-9D91-7224C49458BB}"/>
                <c:ext xmlns:c16="http://schemas.microsoft.com/office/drawing/2014/chart" uri="{C3380CC4-5D6E-409C-BE32-E72D297353CC}">
                  <c16:uniqueId val="{00000002-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7451369443585491E-2"/>
                  <c:y val="3.6127270524767136E-2"/>
                </c:manualLayout>
              </c:layout>
              <c:tx>
                <c:rich>
                  <a:bodyPr/>
                  <a:lstStyle/>
                  <a:p>
                    <a:fld id="{0F81BD0D-6E80-3749-94B8-EC4741998052}"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40D-490C-A568-52F57CC0C5A5}"/>
                </c:ext>
              </c:extLst>
            </c:dLbl>
            <c:dLbl>
              <c:idx val="4"/>
              <c:layout>
                <c:manualLayout>
                  <c:x val="-3.0613297007960439E-2"/>
                  <c:y val="3.4236212984205386E-2"/>
                </c:manualLayout>
              </c:layout>
              <c:tx>
                <c:rich>
                  <a:bodyPr/>
                  <a:lstStyle/>
                  <a:p>
                    <a:fld id="{E2636B9A-BF75-154B-A4D2-D82FBFA405A1}"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DEB-4A98-91C9-D1813F04B2CC}"/>
                </c:ext>
              </c:extLst>
            </c:dLbl>
            <c:dLbl>
              <c:idx val="5"/>
              <c:layout>
                <c:manualLayout>
                  <c:x val="-2.7451369443585491E-2"/>
                  <c:y val="3.6127270524767024E-2"/>
                </c:manualLayout>
              </c:layout>
              <c:tx>
                <c:rich>
                  <a:bodyPr/>
                  <a:lstStyle/>
                  <a:p>
                    <a:fld id="{3BE9B496-371B-E543-9E2A-F8F332FD3423}"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DFB-46A7-B290-CE656D03DF1E}"/>
                </c:ext>
              </c:extLst>
            </c:dLbl>
            <c:dLbl>
              <c:idx val="6"/>
              <c:tx>
                <c:rich>
                  <a:bodyPr/>
                  <a:lstStyle/>
                  <a:p>
                    <a:fld id="{6E4494F7-8E4F-CA44-9DB4-FF93FB3E442F}"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DEB-4A98-91C9-D1813F04B2CC}"/>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Sheet1!$B$2:$H$2</c:f>
              <c:numCache>
                <c:formatCode>General</c:formatCode>
                <c:ptCount val="7"/>
                <c:pt idx="0">
                  <c:v>20.428000000000001</c:v>
                </c:pt>
                <c:pt idx="1">
                  <c:v>16.344999999999999</c:v>
                </c:pt>
                <c:pt idx="2">
                  <c:v>13.196999999999999</c:v>
                </c:pt>
                <c:pt idx="3">
                  <c:v>12.073</c:v>
                </c:pt>
                <c:pt idx="4">
                  <c:v>12.246</c:v>
                </c:pt>
                <c:pt idx="5">
                  <c:v>12.436999999999999</c:v>
                </c:pt>
                <c:pt idx="6">
                  <c:v>12.856</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c:v>
                </c:pt>
              </c:strCache>
            </c:strRef>
          </c:tx>
          <c:spPr>
            <a:ln w="31750" cap="rnd">
              <a:solidFill>
                <a:schemeClr val="bg2"/>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9DC-A448-8692-103DCE5AE17F}"/>
                </c:ext>
              </c:extLst>
            </c:dLbl>
            <c:dLbl>
              <c:idx val="1"/>
              <c:delete val="1"/>
              <c:extLst>
                <c:ext xmlns:c15="http://schemas.microsoft.com/office/drawing/2012/chart" uri="{CE6537A1-D6FC-4f65-9D91-7224C49458BB}"/>
                <c:ext xmlns:c16="http://schemas.microsoft.com/office/drawing/2014/chart" uri="{C3380CC4-5D6E-409C-BE32-E72D297353CC}">
                  <c16:uniqueId val="{00000001-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6"/>
              <c:layout>
                <c:manualLayout>
                  <c:x val="-2.0693470529861068E-16"/>
                  <c:y val="-8.683068017366136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9DC-A448-8692-103DCE5AE17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Sheet1!$B$3:$H$3</c:f>
              <c:numCache>
                <c:formatCode>General</c:formatCode>
                <c:ptCount val="7"/>
                <c:pt idx="0">
                  <c:v>24.352</c:v>
                </c:pt>
                <c:pt idx="1">
                  <c:v>19.207000000000001</c:v>
                </c:pt>
                <c:pt idx="2">
                  <c:v>15.465</c:v>
                </c:pt>
                <c:pt idx="3">
                  <c:v>13.691000000000001</c:v>
                </c:pt>
                <c:pt idx="4">
                  <c:v>13.888</c:v>
                </c:pt>
                <c:pt idx="5">
                  <c:v>14.422000000000001</c:v>
                </c:pt>
                <c:pt idx="6">
                  <c:v>14.242000000000001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Latinx/Hispanic</c:v>
                </c:pt>
              </c:strCache>
            </c:strRef>
          </c:tx>
          <c:spPr>
            <a:ln w="31750" cap="rnd">
              <a:solidFill>
                <a:schemeClr val="accent4"/>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9DC-A448-8692-103DCE5AE17F}"/>
                </c:ext>
              </c:extLst>
            </c:dLbl>
            <c:dLbl>
              <c:idx val="1"/>
              <c:delete val="1"/>
              <c:extLst>
                <c:ext xmlns:c15="http://schemas.microsoft.com/office/drawing/2012/chart" uri="{CE6537A1-D6FC-4f65-9D91-7224C49458BB}"/>
                <c:ext xmlns:c16="http://schemas.microsoft.com/office/drawing/2014/chart" uri="{C3380CC4-5D6E-409C-BE32-E72D297353CC}">
                  <c16:uniqueId val="{00000000-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6-F47B-403D-966D-50D713A92C1D}"/>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9DC-A448-8692-103DCE5AE17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4"/>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2013</c:v>
                </c:pt>
                <c:pt idx="1">
                  <c:v>2014</c:v>
                </c:pt>
                <c:pt idx="2">
                  <c:v>2015</c:v>
                </c:pt>
                <c:pt idx="3">
                  <c:v>2016</c:v>
                </c:pt>
                <c:pt idx="4">
                  <c:v>2017</c:v>
                </c:pt>
                <c:pt idx="5">
                  <c:v>2018</c:v>
                </c:pt>
                <c:pt idx="6">
                  <c:v>2019</c:v>
                </c:pt>
              </c:strCache>
            </c:strRef>
          </c:cat>
          <c:val>
            <c:numRef>
              <c:f>Sheet1!$B$4:$H$4</c:f>
              <c:numCache>
                <c:formatCode>General</c:formatCode>
                <c:ptCount val="7"/>
                <c:pt idx="0">
                  <c:v>40.222999999999999</c:v>
                </c:pt>
                <c:pt idx="1">
                  <c:v>33.018000000000001</c:v>
                </c:pt>
                <c:pt idx="2">
                  <c:v>27.64</c:v>
                </c:pt>
                <c:pt idx="3">
                  <c:v>25.547000000000001</c:v>
                </c:pt>
                <c:pt idx="4">
                  <c:v>25.055</c:v>
                </c:pt>
                <c:pt idx="5">
                  <c:v>24.927</c:v>
                </c:pt>
                <c:pt idx="6">
                  <c:v>25.721</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c:v>
                </c:pt>
              </c:strCache>
            </c:strRef>
          </c:tx>
          <c:spPr>
            <a:ln w="31750" cap="rnd">
              <a:solidFill>
                <a:schemeClr val="accent1"/>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9DC-A448-8692-103DCE5AE17F}"/>
                </c:ext>
              </c:extLst>
            </c:dLbl>
            <c:dLbl>
              <c:idx val="1"/>
              <c:delete val="1"/>
              <c:extLst>
                <c:ext xmlns:c15="http://schemas.microsoft.com/office/drawing/2012/chart" uri="{CE6537A1-D6FC-4f65-9D91-7224C49458BB}"/>
                <c:ext xmlns:c16="http://schemas.microsoft.com/office/drawing/2014/chart" uri="{C3380CC4-5D6E-409C-BE32-E72D297353CC}">
                  <c16:uniqueId val="{00000003-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F-F47B-403D-966D-50D713A92C1D}"/>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9DC-A448-8692-103DCE5AE17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1"/>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2013</c:v>
                </c:pt>
                <c:pt idx="1">
                  <c:v>2014</c:v>
                </c:pt>
                <c:pt idx="2">
                  <c:v>2015</c:v>
                </c:pt>
                <c:pt idx="3">
                  <c:v>2016</c:v>
                </c:pt>
                <c:pt idx="4">
                  <c:v>2017</c:v>
                </c:pt>
                <c:pt idx="5">
                  <c:v>2018</c:v>
                </c:pt>
                <c:pt idx="6">
                  <c:v>2019</c:v>
                </c:pt>
              </c:strCache>
            </c:strRef>
          </c:cat>
          <c:val>
            <c:numRef>
              <c:f>Sheet1!$B$5:$H$5</c:f>
              <c:numCache>
                <c:formatCode>General</c:formatCode>
                <c:ptCount val="7"/>
                <c:pt idx="0">
                  <c:v>14.486000000000001</c:v>
                </c:pt>
                <c:pt idx="1">
                  <c:v>11.441000000000001</c:v>
                </c:pt>
                <c:pt idx="2">
                  <c:v>8.9390000000000001</c:v>
                </c:pt>
                <c:pt idx="3">
                  <c:v>8.1530000000000005</c:v>
                </c:pt>
                <c:pt idx="4">
                  <c:v>8.4350000000000005</c:v>
                </c:pt>
                <c:pt idx="5">
                  <c:v>8.6289999999999996</c:v>
                </c:pt>
                <c:pt idx="6">
                  <c:v>8.9830000000000005</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5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82802971850740881"/>
          <c:y val="4.6996592864386878E-2"/>
          <c:w val="0.14531528003444014"/>
          <c:h val="0.2093948061123329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532775142230738E-2"/>
          <c:y val="2.4383415489191713E-2"/>
          <c:w val="0.96152209710326764"/>
          <c:h val="0.8913343005863622"/>
        </c:manualLayout>
      </c:layout>
      <c:lineChart>
        <c:grouping val="standard"/>
        <c:varyColors val="0"/>
        <c:ser>
          <c:idx val="0"/>
          <c:order val="0"/>
          <c:tx>
            <c:strRef>
              <c:f>Sheet1!$A$2</c:f>
              <c:strCache>
                <c:ptCount val="1"/>
                <c:pt idx="0">
                  <c:v>All</c:v>
                </c:pt>
              </c:strCache>
            </c:strRef>
          </c:tx>
          <c:spPr>
            <a:ln w="31750" cap="rnd">
              <a:solidFill>
                <a:schemeClr val="tx1">
                  <a:lumMod val="50000"/>
                  <a:lumOff val="50000"/>
                </a:schemeClr>
              </a:solidFill>
              <a:round/>
            </a:ln>
            <a:effectLst/>
          </c:spPr>
          <c:marker>
            <c:symbol val="none"/>
          </c:marker>
          <c:dLbls>
            <c:dLbl>
              <c:idx val="0"/>
              <c:tx>
                <c:rich>
                  <a:bodyPr/>
                  <a:lstStyle/>
                  <a:p>
                    <a:fld id="{2D53C6AB-B53F-D343-9049-B2B7C00DA005}" type="VALUE">
                      <a:rPr lang="en-US" b="0" i="0">
                        <a:latin typeface="Arial" panose="020B0604020202020204" pitchFamily="34" charset="0"/>
                      </a:rPr>
                      <a:pPr/>
                      <a:t>[VALUE]</a:t>
                    </a:fld>
                    <a:endParaRPr lang="en-US"/>
                  </a:p>
                </c:rich>
              </c:tx>
              <c:dLblPos val="l"/>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52C-482F-B096-D9F66EEB01B4}"/>
                </c:ext>
              </c:extLst>
            </c:dLbl>
            <c:dLbl>
              <c:idx val="1"/>
              <c:delete val="1"/>
              <c:extLst>
                <c:ext xmlns:c15="http://schemas.microsoft.com/office/drawing/2012/chart" uri="{CE6537A1-D6FC-4f65-9D91-7224C49458BB}"/>
                <c:ext xmlns:c16="http://schemas.microsoft.com/office/drawing/2014/chart" uri="{C3380CC4-5D6E-409C-BE32-E72D297353CC}">
                  <c16:uniqueId val="{00000002-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0-E213-4FAD-8B1E-F0EA936FEDA6}"/>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EA-0F4B-9E60-2AF300BC0E3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Sheet1!$D$2:$J$2</c:f>
              <c:numCache>
                <c:formatCode>General</c:formatCode>
                <c:ptCount val="7"/>
                <c:pt idx="0">
                  <c:v>72.01434377516307</c:v>
                </c:pt>
                <c:pt idx="1">
                  <c:v>72.951850442866146</c:v>
                </c:pt>
                <c:pt idx="2">
                  <c:v>74.436225029582587</c:v>
                </c:pt>
                <c:pt idx="3">
                  <c:v>73.831347027979376</c:v>
                </c:pt>
                <c:pt idx="4">
                  <c:v>73.056410822443155</c:v>
                </c:pt>
                <c:pt idx="5">
                  <c:v>72.599197014260952</c:v>
                </c:pt>
                <c:pt idx="6">
                  <c:v>71.852606971599968</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c:v>
                </c:pt>
              </c:strCache>
            </c:strRef>
          </c:tx>
          <c:spPr>
            <a:ln w="31750" cap="rnd">
              <a:solidFill>
                <a:schemeClr val="bg2"/>
              </a:solidFill>
              <a:round/>
            </a:ln>
            <a:effectLst/>
          </c:spPr>
          <c:marker>
            <c:symbol val="none"/>
          </c:marker>
          <c:dLbls>
            <c:dLbl>
              <c:idx val="0"/>
              <c:layout>
                <c:manualLayout>
                  <c:x val="-5.7022872140982388E-2"/>
                  <c:y val="1.6666666666666666E-2"/>
                </c:manualLayout>
              </c:layout>
              <c:tx>
                <c:rich>
                  <a:bodyPr/>
                  <a:lstStyle/>
                  <a:p>
                    <a:fld id="{CECD09AA-9BC1-D249-9EA3-EE3ECCB49F48}"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52C-482F-B096-D9F66EEB01B4}"/>
                </c:ext>
              </c:extLst>
            </c:dLbl>
            <c:dLbl>
              <c:idx val="1"/>
              <c:delete val="1"/>
              <c:extLst>
                <c:ext xmlns:c15="http://schemas.microsoft.com/office/drawing/2012/chart" uri="{CE6537A1-D6FC-4f65-9D91-7224C49458BB}"/>
                <c:ext xmlns:c16="http://schemas.microsoft.com/office/drawing/2014/chart" uri="{C3380CC4-5D6E-409C-BE32-E72D297353CC}">
                  <c16:uniqueId val="{00000001-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9-F47B-403D-966D-50D713A92C1D}"/>
                </c:ext>
              </c:extLst>
            </c:dLbl>
            <c:dLbl>
              <c:idx val="3"/>
              <c:layout>
                <c:manualLayout>
                  <c:x val="-3.061333999916677E-2"/>
                  <c:y val="-3.4119329512175667E-2"/>
                </c:manualLayout>
              </c:layout>
              <c:tx>
                <c:rich>
                  <a:bodyPr/>
                  <a:lstStyle/>
                  <a:p>
                    <a:fld id="{DAFB72EB-45FD-AC42-ADDE-B33A80445F02}"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3.8680720465497365E-2"/>
                      <c:h val="3.9479015918958027E-2"/>
                    </c:manualLayout>
                  </c15:layout>
                  <c15:dlblFieldTable/>
                  <c15:showDataLabelsRange val="0"/>
                </c:ext>
                <c:ext xmlns:c16="http://schemas.microsoft.com/office/drawing/2014/chart" uri="{C3380CC4-5D6E-409C-BE32-E72D297353CC}">
                  <c16:uniqueId val="{00000011-7AF5-47E1-B9A8-662652039B0B}"/>
                </c:ext>
              </c:extLst>
            </c:dLbl>
            <c:dLbl>
              <c:idx val="4"/>
              <c:layout>
                <c:manualLayout>
                  <c:x val="-3.061333999916677E-2"/>
                  <c:y val="-2.5669405289606581E-2"/>
                </c:manualLayout>
              </c:layout>
              <c:tx>
                <c:rich>
                  <a:bodyPr/>
                  <a:lstStyle/>
                  <a:p>
                    <a:fld id="{E14B71A3-3668-EE4B-A51D-45E0B20E163F}"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3.8680720465497365E-2"/>
                      <c:h val="2.7901591895803178E-2"/>
                    </c:manualLayout>
                  </c15:layout>
                  <c15:dlblFieldTable/>
                  <c15:showDataLabelsRange val="0"/>
                </c:ext>
                <c:ext xmlns:c16="http://schemas.microsoft.com/office/drawing/2014/chart" uri="{C3380CC4-5D6E-409C-BE32-E72D297353CC}">
                  <c16:uniqueId val="{00000000-43F1-413D-8693-5B2D41F8BBE8}"/>
                </c:ext>
              </c:extLst>
            </c:dLbl>
            <c:dLbl>
              <c:idx val="5"/>
              <c:layout>
                <c:manualLayout>
                  <c:x val="-3.0613284450554796E-2"/>
                  <c:y val="-2.1444443178321958E-2"/>
                </c:manualLayout>
              </c:layout>
              <c:tx>
                <c:rich>
                  <a:bodyPr/>
                  <a:lstStyle/>
                  <a:p>
                    <a:fld id="{F7C99C61-C712-7F43-8096-93AB9B2D48F0}"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3.8680720465497365E-2"/>
                      <c:h val="3.6584659913169316E-2"/>
                    </c:manualLayout>
                  </c15:layout>
                  <c15:dlblFieldTable/>
                  <c15:showDataLabelsRange val="0"/>
                </c:ext>
                <c:ext xmlns:c16="http://schemas.microsoft.com/office/drawing/2014/chart" uri="{C3380CC4-5D6E-409C-BE32-E72D297353CC}">
                  <c16:uniqueId val="{00000013-7AF5-47E1-B9A8-662652039B0B}"/>
                </c:ext>
              </c:extLst>
            </c:dLbl>
            <c:dLbl>
              <c:idx val="6"/>
              <c:tx>
                <c:rich>
                  <a:bodyPr/>
                  <a:lstStyle/>
                  <a:p>
                    <a:fld id="{F0E19E6F-4F91-9C49-A815-2D28CC838E42}"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7AF5-47E1-B9A8-662652039B0B}"/>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Sheet1!$D$1:$J$1</c:f>
              <c:strCache>
                <c:ptCount val="7"/>
                <c:pt idx="0">
                  <c:v>2013</c:v>
                </c:pt>
                <c:pt idx="1">
                  <c:v>2014</c:v>
                </c:pt>
                <c:pt idx="2">
                  <c:v>2015</c:v>
                </c:pt>
                <c:pt idx="3">
                  <c:v>2016</c:v>
                </c:pt>
                <c:pt idx="4">
                  <c:v>2017</c:v>
                </c:pt>
                <c:pt idx="5">
                  <c:v>2018</c:v>
                </c:pt>
                <c:pt idx="6">
                  <c:v>2019</c:v>
                </c:pt>
              </c:strCache>
            </c:strRef>
          </c:cat>
          <c:val>
            <c:numRef>
              <c:f>Sheet1!$D$3:$J$3</c:f>
              <c:numCache>
                <c:formatCode>General</c:formatCode>
                <c:ptCount val="7"/>
                <c:pt idx="0">
                  <c:v>71.126340790738539</c:v>
                </c:pt>
                <c:pt idx="1">
                  <c:v>73.405505976214471</c:v>
                </c:pt>
                <c:pt idx="2">
                  <c:v>74.709292151792681</c:v>
                </c:pt>
                <c:pt idx="3">
                  <c:v>74.742813125875657</c:v>
                </c:pt>
                <c:pt idx="4">
                  <c:v>74.381326063065671</c:v>
                </c:pt>
                <c:pt idx="5">
                  <c:v>74.147412193078893</c:v>
                </c:pt>
                <c:pt idx="6">
                  <c:v>74.118503646539608</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Latinx/Hispanic</c:v>
                </c:pt>
              </c:strCache>
            </c:strRef>
          </c:tx>
          <c:spPr>
            <a:ln w="31750" cap="rnd">
              <a:solidFill>
                <a:schemeClr val="accent4"/>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EA-0F4B-9E60-2AF300BC0E3F}"/>
                </c:ext>
              </c:extLst>
            </c:dLbl>
            <c:dLbl>
              <c:idx val="1"/>
              <c:delete val="1"/>
              <c:extLst>
                <c:ext xmlns:c15="http://schemas.microsoft.com/office/drawing/2012/chart" uri="{CE6537A1-D6FC-4f65-9D91-7224C49458BB}"/>
                <c:ext xmlns:c16="http://schemas.microsoft.com/office/drawing/2014/chart" uri="{C3380CC4-5D6E-409C-BE32-E72D297353CC}">
                  <c16:uniqueId val="{00000000-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1-E213-4FAD-8B1E-F0EA936FEDA6}"/>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0EA-0F4B-9E60-2AF300BC0E3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4"/>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Sheet1!$D$4:$J$4</c:f>
              <c:numCache>
                <c:formatCode>General</c:formatCode>
                <c:ptCount val="7"/>
                <c:pt idx="0">
                  <c:v>55.263909579763052</c:v>
                </c:pt>
                <c:pt idx="1">
                  <c:v>56.236653494818022</c:v>
                </c:pt>
                <c:pt idx="2">
                  <c:v>59.131952415298883</c:v>
                </c:pt>
                <c:pt idx="3">
                  <c:v>58.239782814193916</c:v>
                </c:pt>
                <c:pt idx="4">
                  <c:v>58.128367491904456</c:v>
                </c:pt>
                <c:pt idx="5">
                  <c:v>58.228567286887134</c:v>
                </c:pt>
                <c:pt idx="6">
                  <c:v>56.208931936518482</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c:v>
                </c:pt>
              </c:strCache>
            </c:strRef>
          </c:tx>
          <c:spPr>
            <a:ln w="31750" cap="rnd">
              <a:solidFill>
                <a:schemeClr val="accent1"/>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EA-0F4B-9E60-2AF300BC0E3F}"/>
                </c:ext>
              </c:extLst>
            </c:dLbl>
            <c:dLbl>
              <c:idx val="1"/>
              <c:delete val="1"/>
              <c:extLst>
                <c:ext xmlns:c15="http://schemas.microsoft.com/office/drawing/2012/chart" uri="{CE6537A1-D6FC-4f65-9D91-7224C49458BB}"/>
                <c:ext xmlns:c16="http://schemas.microsoft.com/office/drawing/2014/chart" uri="{C3380CC4-5D6E-409C-BE32-E72D297353CC}">
                  <c16:uniqueId val="{00000003-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2-E213-4FAD-8B1E-F0EA936FEDA6}"/>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0EA-0F4B-9E60-2AF300BC0E3F}"/>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Sheet1!$D$5:$J$5</c:f>
              <c:numCache>
                <c:formatCode>General</c:formatCode>
                <c:ptCount val="7"/>
                <c:pt idx="0">
                  <c:v>77.619019272335805</c:v>
                </c:pt>
                <c:pt idx="1">
                  <c:v>78.102415431845102</c:v>
                </c:pt>
                <c:pt idx="2">
                  <c:v>79.074569630007346</c:v>
                </c:pt>
                <c:pt idx="3">
                  <c:v>78.606423277285657</c:v>
                </c:pt>
                <c:pt idx="4">
                  <c:v>77.526070605072348</c:v>
                </c:pt>
                <c:pt idx="5">
                  <c:v>76.974835920782368</c:v>
                </c:pt>
                <c:pt idx="6">
                  <c:v>76.482646348649325</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100"/>
          <c:min val="4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8259469788498659"/>
          <c:y val="5.626696445867567E-2"/>
          <c:w val="0.15288899998611286"/>
          <c:h val="0.17957917760279965"/>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2.2243239855510102E-2"/>
          <c:w val="0.95611037509200236"/>
          <c:h val="0.66037125243570305"/>
        </c:manualLayout>
      </c:layout>
      <c:lineChart>
        <c:grouping val="standard"/>
        <c:varyColors val="0"/>
        <c:ser>
          <c:idx val="0"/>
          <c:order val="0"/>
          <c:tx>
            <c:strRef>
              <c:f>Sheet1!$B$1</c:f>
              <c:strCache>
                <c:ptCount val="1"/>
                <c:pt idx="0">
                  <c:v>White2013</c:v>
                </c:pt>
              </c:strCache>
            </c:strRef>
          </c:tx>
          <c:spPr>
            <a:ln w="28575" cap="rnd">
              <a:noFill/>
              <a:round/>
            </a:ln>
            <a:effectLst/>
          </c:spPr>
          <c:marker>
            <c:symbol val="circle"/>
            <c:size val="9"/>
            <c:spPr>
              <a:solidFill>
                <a:schemeClr val="bg1"/>
              </a:solidFill>
              <a:ln w="9525">
                <a:solidFill>
                  <a:schemeClr val="accent1"/>
                </a:solidFill>
              </a:ln>
              <a:effectLst/>
            </c:spPr>
          </c:marker>
          <c:cat>
            <c:strRef>
              <c:f>Sheet1!$A$2:$A$54</c:f>
              <c:strCache>
                <c:ptCount val="53"/>
                <c:pt idx="0">
                  <c:v>District of Columbia</c:v>
                </c:pt>
                <c:pt idx="1">
                  <c:v>Rhode Island</c:v>
                </c:pt>
                <c:pt idx="2">
                  <c:v>Massachusetts</c:v>
                </c:pt>
                <c:pt idx="3">
                  <c:v>Maryland</c:v>
                </c:pt>
                <c:pt idx="4">
                  <c:v>California</c:v>
                </c:pt>
                <c:pt idx="5">
                  <c:v>New York</c:v>
                </c:pt>
                <c:pt idx="6">
                  <c:v>Connecticut</c:v>
                </c:pt>
                <c:pt idx="7">
                  <c:v>Michigan</c:v>
                </c:pt>
                <c:pt idx="8">
                  <c:v>Pennsylvania</c:v>
                </c:pt>
                <c:pt idx="9">
                  <c:v>Colorado</c:v>
                </c:pt>
                <c:pt idx="10">
                  <c:v>Oregon</c:v>
                </c:pt>
                <c:pt idx="11">
                  <c:v>Delaware</c:v>
                </c:pt>
                <c:pt idx="12">
                  <c:v>Nevada</c:v>
                </c:pt>
                <c:pt idx="13">
                  <c:v>Kentucky</c:v>
                </c:pt>
                <c:pt idx="14">
                  <c:v>Washington</c:v>
                </c:pt>
                <c:pt idx="15">
                  <c:v>Arkansas</c:v>
                </c:pt>
                <c:pt idx="16">
                  <c:v>Ohio</c:v>
                </c:pt>
                <c:pt idx="17">
                  <c:v>Virginia</c:v>
                </c:pt>
                <c:pt idx="18">
                  <c:v>New Jersey</c:v>
                </c:pt>
                <c:pt idx="19">
                  <c:v>Iowa</c:v>
                </c:pt>
                <c:pt idx="20">
                  <c:v>Illinois</c:v>
                </c:pt>
                <c:pt idx="21">
                  <c:v>West Virginia</c:v>
                </c:pt>
                <c:pt idx="22">
                  <c:v>Arizona</c:v>
                </c:pt>
                <c:pt idx="23">
                  <c:v>Louisiana</c:v>
                </c:pt>
                <c:pt idx="24">
                  <c:v>Minnesota</c:v>
                </c:pt>
                <c:pt idx="25">
                  <c:v>New Mexico</c:v>
                </c:pt>
                <c:pt idx="26">
                  <c:v>Indiana</c:v>
                </c:pt>
                <c:pt idx="27">
                  <c:v>Vermont</c:v>
                </c:pt>
                <c:pt idx="28">
                  <c:v>North Dakota</c:v>
                </c:pt>
                <c:pt idx="29">
                  <c:v>Hawaii</c:v>
                </c:pt>
                <c:pt idx="30">
                  <c:v>New Hampshire</c:v>
                </c:pt>
                <c:pt idx="31">
                  <c:v>Montana</c:v>
                </c:pt>
                <c:pt idx="32">
                  <c:v>Alaska</c:v>
                </c:pt>
                <c:pt idx="33">
                  <c:v>Maine</c:v>
                </c:pt>
                <c:pt idx="36">
                  <c:v>Wisconsin</c:v>
                </c:pt>
                <c:pt idx="37">
                  <c:v>Tennessee</c:v>
                </c:pt>
                <c:pt idx="38">
                  <c:v>Alabama</c:v>
                </c:pt>
                <c:pt idx="39">
                  <c:v>South Carolina</c:v>
                </c:pt>
                <c:pt idx="40">
                  <c:v>Missouri</c:v>
                </c:pt>
                <c:pt idx="41">
                  <c:v>North Carolina</c:v>
                </c:pt>
                <c:pt idx="42">
                  <c:v>Kansas</c:v>
                </c:pt>
                <c:pt idx="43">
                  <c:v>Georgia</c:v>
                </c:pt>
                <c:pt idx="44">
                  <c:v>Texas</c:v>
                </c:pt>
                <c:pt idx="45">
                  <c:v>Florida</c:v>
                </c:pt>
                <c:pt idx="46">
                  <c:v>Mississippi</c:v>
                </c:pt>
                <c:pt idx="47">
                  <c:v>Oklahoma</c:v>
                </c:pt>
                <c:pt idx="48">
                  <c:v>Nebraska</c:v>
                </c:pt>
                <c:pt idx="49">
                  <c:v>Utah</c:v>
                </c:pt>
                <c:pt idx="50">
                  <c:v>South Dakota</c:v>
                </c:pt>
                <c:pt idx="51">
                  <c:v>Idaho</c:v>
                </c:pt>
                <c:pt idx="52">
                  <c:v>Wyoming</c:v>
                </c:pt>
              </c:strCache>
            </c:strRef>
          </c:cat>
          <c:val>
            <c:numRef>
              <c:f>Sheet1!$B$2:$B$54</c:f>
              <c:numCache>
                <c:formatCode>0.0</c:formatCode>
                <c:ptCount val="53"/>
                <c:pt idx="0">
                  <c:v>3.7310273589857923</c:v>
                </c:pt>
                <c:pt idx="1">
                  <c:v>11.592340342330159</c:v>
                </c:pt>
                <c:pt idx="2">
                  <c:v>4.1083661098662976</c:v>
                </c:pt>
                <c:pt idx="3">
                  <c:v>8.570272446345891</c:v>
                </c:pt>
                <c:pt idx="4">
                  <c:v>14.07526179019875</c:v>
                </c:pt>
                <c:pt idx="5">
                  <c:v>9.7305472569700004</c:v>
                </c:pt>
                <c:pt idx="6">
                  <c:v>9.3997873906288341</c:v>
                </c:pt>
                <c:pt idx="7">
                  <c:v>13.821384128746661</c:v>
                </c:pt>
                <c:pt idx="8">
                  <c:v>11.03408980496239</c:v>
                </c:pt>
                <c:pt idx="9">
                  <c:v>14.155158970804818</c:v>
                </c:pt>
                <c:pt idx="10">
                  <c:v>18.410623119603851</c:v>
                </c:pt>
                <c:pt idx="11">
                  <c:v>11.739825277697777</c:v>
                </c:pt>
                <c:pt idx="12">
                  <c:v>20.439956870925158</c:v>
                </c:pt>
                <c:pt idx="13">
                  <c:v>19.227389865296466</c:v>
                </c:pt>
                <c:pt idx="14">
                  <c:v>15.821242310832725</c:v>
                </c:pt>
                <c:pt idx="15">
                  <c:v>21.191364298977227</c:v>
                </c:pt>
                <c:pt idx="16">
                  <c:v>14.052011768930834</c:v>
                </c:pt>
                <c:pt idx="17">
                  <c:v>12.257238391023394</c:v>
                </c:pt>
                <c:pt idx="18">
                  <c:v>11.123872908576244</c:v>
                </c:pt>
                <c:pt idx="19">
                  <c:v>10.94544489715266</c:v>
                </c:pt>
                <c:pt idx="20">
                  <c:v>11.60175647474181</c:v>
                </c:pt>
                <c:pt idx="21">
                  <c:v>19.989499921684498</c:v>
                </c:pt>
                <c:pt idx="22">
                  <c:v>15.988535584936148</c:v>
                </c:pt>
                <c:pt idx="23">
                  <c:v>18.928329069062009</c:v>
                </c:pt>
                <c:pt idx="24">
                  <c:v>8.192816345277965</c:v>
                </c:pt>
                <c:pt idx="25">
                  <c:v>15.159924413528502</c:v>
                </c:pt>
                <c:pt idx="26">
                  <c:v>16.830006492312428</c:v>
                </c:pt>
                <c:pt idx="27">
                  <c:v>9.7046677169999995</c:v>
                </c:pt>
                <c:pt idx="28">
                  <c:v>11.028217502467379</c:v>
                </c:pt>
                <c:pt idx="29">
                  <c:v>11.936840475760469</c:v>
                </c:pt>
                <c:pt idx="30">
                  <c:v>14.932254695906199</c:v>
                </c:pt>
                <c:pt idx="31">
                  <c:v>20.142475210029414</c:v>
                </c:pt>
                <c:pt idx="32">
                  <c:v>18.327758520696491</c:v>
                </c:pt>
                <c:pt idx="33">
                  <c:v>15.639686445012119</c:v>
                </c:pt>
                <c:pt idx="36">
                  <c:v>10.207807433429586</c:v>
                </c:pt>
                <c:pt idx="37">
                  <c:v>17.256390282846329</c:v>
                </c:pt>
                <c:pt idx="38">
                  <c:v>16.713191948898203</c:v>
                </c:pt>
                <c:pt idx="39">
                  <c:v>18.223662490279288</c:v>
                </c:pt>
                <c:pt idx="40">
                  <c:v>16.107347816192178</c:v>
                </c:pt>
                <c:pt idx="41">
                  <c:v>16.509740046844552</c:v>
                </c:pt>
                <c:pt idx="42">
                  <c:v>13.834532200298359</c:v>
                </c:pt>
                <c:pt idx="43">
                  <c:v>19.110547016366443</c:v>
                </c:pt>
                <c:pt idx="44">
                  <c:v>17.431042156800409</c:v>
                </c:pt>
                <c:pt idx="45">
                  <c:v>21.557316597917932</c:v>
                </c:pt>
                <c:pt idx="46">
                  <c:v>20.412009092422018</c:v>
                </c:pt>
                <c:pt idx="47">
                  <c:v>19.141358260574819</c:v>
                </c:pt>
                <c:pt idx="48">
                  <c:v>11.237968280917704</c:v>
                </c:pt>
                <c:pt idx="49">
                  <c:v>13.720081288574439</c:v>
                </c:pt>
                <c:pt idx="50">
                  <c:v>12.504281057726621</c:v>
                </c:pt>
                <c:pt idx="51">
                  <c:v>20.447472345225325</c:v>
                </c:pt>
                <c:pt idx="52">
                  <c:v>16.29638888706144</c:v>
                </c:pt>
              </c:numCache>
            </c:numRef>
          </c:val>
          <c:smooth val="0"/>
          <c:extLst>
            <c:ext xmlns:c16="http://schemas.microsoft.com/office/drawing/2014/chart" uri="{C3380CC4-5D6E-409C-BE32-E72D297353CC}">
              <c16:uniqueId val="{00000000-46E6-4048-B23E-982B02F9F9D8}"/>
            </c:ext>
          </c:extLst>
        </c:ser>
        <c:ser>
          <c:idx val="1"/>
          <c:order val="1"/>
          <c:tx>
            <c:strRef>
              <c:f>Sheet1!$C$1</c:f>
              <c:strCache>
                <c:ptCount val="1"/>
                <c:pt idx="0">
                  <c:v>Black2013</c:v>
                </c:pt>
              </c:strCache>
            </c:strRef>
          </c:tx>
          <c:spPr>
            <a:ln w="28575" cap="rnd">
              <a:noFill/>
              <a:round/>
            </a:ln>
            <a:effectLst/>
          </c:spPr>
          <c:marker>
            <c:symbol val="circle"/>
            <c:size val="9"/>
            <c:spPr>
              <a:solidFill>
                <a:schemeClr val="bg1"/>
              </a:solidFill>
              <a:ln w="9525">
                <a:solidFill>
                  <a:schemeClr val="bg2"/>
                </a:solidFill>
              </a:ln>
              <a:effectLst/>
            </c:spPr>
          </c:marker>
          <c:cat>
            <c:strRef>
              <c:f>Sheet1!$A$2:$A$54</c:f>
              <c:strCache>
                <c:ptCount val="53"/>
                <c:pt idx="0">
                  <c:v>District of Columbia</c:v>
                </c:pt>
                <c:pt idx="1">
                  <c:v>Rhode Island</c:v>
                </c:pt>
                <c:pt idx="2">
                  <c:v>Massachusetts</c:v>
                </c:pt>
                <c:pt idx="3">
                  <c:v>Maryland</c:v>
                </c:pt>
                <c:pt idx="4">
                  <c:v>California</c:v>
                </c:pt>
                <c:pt idx="5">
                  <c:v>New York</c:v>
                </c:pt>
                <c:pt idx="6">
                  <c:v>Connecticut</c:v>
                </c:pt>
                <c:pt idx="7">
                  <c:v>Michigan</c:v>
                </c:pt>
                <c:pt idx="8">
                  <c:v>Pennsylvania</c:v>
                </c:pt>
                <c:pt idx="9">
                  <c:v>Colorado</c:v>
                </c:pt>
                <c:pt idx="10">
                  <c:v>Oregon</c:v>
                </c:pt>
                <c:pt idx="11">
                  <c:v>Delaware</c:v>
                </c:pt>
                <c:pt idx="12">
                  <c:v>Nevada</c:v>
                </c:pt>
                <c:pt idx="13">
                  <c:v>Kentucky</c:v>
                </c:pt>
                <c:pt idx="14">
                  <c:v>Washington</c:v>
                </c:pt>
                <c:pt idx="15">
                  <c:v>Arkansas</c:v>
                </c:pt>
                <c:pt idx="16">
                  <c:v>Ohio</c:v>
                </c:pt>
                <c:pt idx="17">
                  <c:v>Virginia</c:v>
                </c:pt>
                <c:pt idx="18">
                  <c:v>New Jersey</c:v>
                </c:pt>
                <c:pt idx="19">
                  <c:v>Iowa</c:v>
                </c:pt>
                <c:pt idx="20">
                  <c:v>Illinois</c:v>
                </c:pt>
                <c:pt idx="21">
                  <c:v>West Virginia</c:v>
                </c:pt>
                <c:pt idx="22">
                  <c:v>Arizona</c:v>
                </c:pt>
                <c:pt idx="23">
                  <c:v>Louisiana</c:v>
                </c:pt>
                <c:pt idx="24">
                  <c:v>Minnesota</c:v>
                </c:pt>
                <c:pt idx="25">
                  <c:v>New Mexico</c:v>
                </c:pt>
                <c:pt idx="26">
                  <c:v>Indiana</c:v>
                </c:pt>
                <c:pt idx="27">
                  <c:v>Vermont</c:v>
                </c:pt>
                <c:pt idx="28">
                  <c:v>North Dakota</c:v>
                </c:pt>
                <c:pt idx="29">
                  <c:v>Hawaii</c:v>
                </c:pt>
                <c:pt idx="30">
                  <c:v>New Hampshire</c:v>
                </c:pt>
                <c:pt idx="31">
                  <c:v>Montana</c:v>
                </c:pt>
                <c:pt idx="32">
                  <c:v>Alaska</c:v>
                </c:pt>
                <c:pt idx="33">
                  <c:v>Maine</c:v>
                </c:pt>
                <c:pt idx="36">
                  <c:v>Wisconsin</c:v>
                </c:pt>
                <c:pt idx="37">
                  <c:v>Tennessee</c:v>
                </c:pt>
                <c:pt idx="38">
                  <c:v>Alabama</c:v>
                </c:pt>
                <c:pt idx="39">
                  <c:v>South Carolina</c:v>
                </c:pt>
                <c:pt idx="40">
                  <c:v>Missouri</c:v>
                </c:pt>
                <c:pt idx="41">
                  <c:v>North Carolina</c:v>
                </c:pt>
                <c:pt idx="42">
                  <c:v>Kansas</c:v>
                </c:pt>
                <c:pt idx="43">
                  <c:v>Georgia</c:v>
                </c:pt>
                <c:pt idx="44">
                  <c:v>Texas</c:v>
                </c:pt>
                <c:pt idx="45">
                  <c:v>Florida</c:v>
                </c:pt>
                <c:pt idx="46">
                  <c:v>Mississippi</c:v>
                </c:pt>
                <c:pt idx="47">
                  <c:v>Oklahoma</c:v>
                </c:pt>
                <c:pt idx="48">
                  <c:v>Nebraska</c:v>
                </c:pt>
                <c:pt idx="49">
                  <c:v>Utah</c:v>
                </c:pt>
                <c:pt idx="50">
                  <c:v>South Dakota</c:v>
                </c:pt>
                <c:pt idx="51">
                  <c:v>Idaho</c:v>
                </c:pt>
                <c:pt idx="52">
                  <c:v>Wyoming</c:v>
                </c:pt>
              </c:strCache>
            </c:strRef>
          </c:cat>
          <c:val>
            <c:numRef>
              <c:f>Sheet1!$C$2:$C$54</c:f>
              <c:numCache>
                <c:formatCode>0.0</c:formatCode>
                <c:ptCount val="53"/>
                <c:pt idx="0">
                  <c:v>10.856978024859705</c:v>
                </c:pt>
                <c:pt idx="1">
                  <c:v>21.675920950504509</c:v>
                </c:pt>
                <c:pt idx="2">
                  <c:v>9.7759781434748412</c:v>
                </c:pt>
                <c:pt idx="3">
                  <c:v>14.753836287248026</c:v>
                </c:pt>
                <c:pt idx="4">
                  <c:v>20.886524635687451</c:v>
                </c:pt>
                <c:pt idx="5">
                  <c:v>16.689455909685886</c:v>
                </c:pt>
                <c:pt idx="6">
                  <c:v>18.428856317151705</c:v>
                </c:pt>
                <c:pt idx="7">
                  <c:v>24.183227420700707</c:v>
                </c:pt>
                <c:pt idx="8">
                  <c:v>21.831276727404635</c:v>
                </c:pt>
                <c:pt idx="9">
                  <c:v>20.420497105890366</c:v>
                </c:pt>
                <c:pt idx="10">
                  <c:v>19.983507421660253</c:v>
                </c:pt>
                <c:pt idx="11">
                  <c:v>14.015590028555994</c:v>
                </c:pt>
                <c:pt idx="12">
                  <c:v>30.981679377975151</c:v>
                </c:pt>
                <c:pt idx="13">
                  <c:v>25.907012936484779</c:v>
                </c:pt>
                <c:pt idx="14">
                  <c:v>22.738734501365318</c:v>
                </c:pt>
                <c:pt idx="15">
                  <c:v>27.56985435885267</c:v>
                </c:pt>
                <c:pt idx="16">
                  <c:v>22.046459642414156</c:v>
                </c:pt>
                <c:pt idx="17">
                  <c:v>22.182288748082041</c:v>
                </c:pt>
                <c:pt idx="18">
                  <c:v>22.386593806921677</c:v>
                </c:pt>
                <c:pt idx="19">
                  <c:v>20.501032251348867</c:v>
                </c:pt>
                <c:pt idx="20">
                  <c:v>25.957452795677742</c:v>
                </c:pt>
                <c:pt idx="21">
                  <c:v>20.517528743749825</c:v>
                </c:pt>
                <c:pt idx="22">
                  <c:v>22.785581504142609</c:v>
                </c:pt>
                <c:pt idx="23">
                  <c:v>31.283023745934429</c:v>
                </c:pt>
                <c:pt idx="24">
                  <c:v>21.339333572871691</c:v>
                </c:pt>
                <c:pt idx="25">
                  <c:v>30.727682558584611</c:v>
                </c:pt>
                <c:pt idx="26">
                  <c:v>26.832621368388754</c:v>
                </c:pt>
                <c:pt idx="36">
                  <c:v>21.574502024622682</c:v>
                </c:pt>
                <c:pt idx="37">
                  <c:v>22.698556299748361</c:v>
                </c:pt>
                <c:pt idx="38">
                  <c:v>24.422472391028897</c:v>
                </c:pt>
                <c:pt idx="39">
                  <c:v>26.758272163852464</c:v>
                </c:pt>
                <c:pt idx="40">
                  <c:v>26.996567786222116</c:v>
                </c:pt>
                <c:pt idx="41">
                  <c:v>27.015701137840914</c:v>
                </c:pt>
                <c:pt idx="42">
                  <c:v>24.390616409065917</c:v>
                </c:pt>
                <c:pt idx="43">
                  <c:v>28.417484514629137</c:v>
                </c:pt>
                <c:pt idx="44">
                  <c:v>26.855067870571599</c:v>
                </c:pt>
                <c:pt idx="45">
                  <c:v>32.894068187472222</c:v>
                </c:pt>
                <c:pt idx="46">
                  <c:v>29.563974224124383</c:v>
                </c:pt>
                <c:pt idx="47">
                  <c:v>27.442536567638776</c:v>
                </c:pt>
                <c:pt idx="48">
                  <c:v>29.988451443569552</c:v>
                </c:pt>
                <c:pt idx="49">
                  <c:v>20.2430012789541</c:v>
                </c:pt>
              </c:numCache>
            </c:numRef>
          </c:val>
          <c:smooth val="0"/>
          <c:extLst>
            <c:ext xmlns:c16="http://schemas.microsoft.com/office/drawing/2014/chart" uri="{C3380CC4-5D6E-409C-BE32-E72D297353CC}">
              <c16:uniqueId val="{00000001-46E6-4048-B23E-982B02F9F9D8}"/>
            </c:ext>
          </c:extLst>
        </c:ser>
        <c:ser>
          <c:idx val="2"/>
          <c:order val="2"/>
          <c:tx>
            <c:strRef>
              <c:f>Sheet1!$D$1</c:f>
              <c:strCache>
                <c:ptCount val="1"/>
                <c:pt idx="0">
                  <c:v>White2019</c:v>
                </c:pt>
              </c:strCache>
            </c:strRef>
          </c:tx>
          <c:spPr>
            <a:ln w="28575" cap="rnd">
              <a:noFill/>
              <a:round/>
            </a:ln>
            <a:effectLst/>
          </c:spPr>
          <c:marker>
            <c:symbol val="circle"/>
            <c:size val="9"/>
            <c:spPr>
              <a:solidFill>
                <a:schemeClr val="accent1"/>
              </a:solidFill>
              <a:ln w="9525">
                <a:noFill/>
              </a:ln>
              <a:effectLst/>
            </c:spPr>
          </c:marker>
          <c:cat>
            <c:strRef>
              <c:f>Sheet1!$A$2:$A$54</c:f>
              <c:strCache>
                <c:ptCount val="53"/>
                <c:pt idx="0">
                  <c:v>District of Columbia</c:v>
                </c:pt>
                <c:pt idx="1">
                  <c:v>Rhode Island</c:v>
                </c:pt>
                <c:pt idx="2">
                  <c:v>Massachusetts</c:v>
                </c:pt>
                <c:pt idx="3">
                  <c:v>Maryland</c:v>
                </c:pt>
                <c:pt idx="4">
                  <c:v>California</c:v>
                </c:pt>
                <c:pt idx="5">
                  <c:v>New York</c:v>
                </c:pt>
                <c:pt idx="6">
                  <c:v>Connecticut</c:v>
                </c:pt>
                <c:pt idx="7">
                  <c:v>Michigan</c:v>
                </c:pt>
                <c:pt idx="8">
                  <c:v>Pennsylvania</c:v>
                </c:pt>
                <c:pt idx="9">
                  <c:v>Colorado</c:v>
                </c:pt>
                <c:pt idx="10">
                  <c:v>Oregon</c:v>
                </c:pt>
                <c:pt idx="11">
                  <c:v>Delaware</c:v>
                </c:pt>
                <c:pt idx="12">
                  <c:v>Nevada</c:v>
                </c:pt>
                <c:pt idx="13">
                  <c:v>Kentucky</c:v>
                </c:pt>
                <c:pt idx="14">
                  <c:v>Washington</c:v>
                </c:pt>
                <c:pt idx="15">
                  <c:v>Arkansas</c:v>
                </c:pt>
                <c:pt idx="16">
                  <c:v>Ohio</c:v>
                </c:pt>
                <c:pt idx="17">
                  <c:v>Virginia</c:v>
                </c:pt>
                <c:pt idx="18">
                  <c:v>New Jersey</c:v>
                </c:pt>
                <c:pt idx="19">
                  <c:v>Iowa</c:v>
                </c:pt>
                <c:pt idx="20">
                  <c:v>Illinois</c:v>
                </c:pt>
                <c:pt idx="21">
                  <c:v>West Virginia</c:v>
                </c:pt>
                <c:pt idx="22">
                  <c:v>Arizona</c:v>
                </c:pt>
                <c:pt idx="23">
                  <c:v>Louisiana</c:v>
                </c:pt>
                <c:pt idx="24">
                  <c:v>Minnesota</c:v>
                </c:pt>
                <c:pt idx="25">
                  <c:v>New Mexico</c:v>
                </c:pt>
                <c:pt idx="26">
                  <c:v>Indiana</c:v>
                </c:pt>
                <c:pt idx="27">
                  <c:v>Vermont</c:v>
                </c:pt>
                <c:pt idx="28">
                  <c:v>North Dakota</c:v>
                </c:pt>
                <c:pt idx="29">
                  <c:v>Hawaii</c:v>
                </c:pt>
                <c:pt idx="30">
                  <c:v>New Hampshire</c:v>
                </c:pt>
                <c:pt idx="31">
                  <c:v>Montana</c:v>
                </c:pt>
                <c:pt idx="32">
                  <c:v>Alaska</c:v>
                </c:pt>
                <c:pt idx="33">
                  <c:v>Maine</c:v>
                </c:pt>
                <c:pt idx="36">
                  <c:v>Wisconsin</c:v>
                </c:pt>
                <c:pt idx="37">
                  <c:v>Tennessee</c:v>
                </c:pt>
                <c:pt idx="38">
                  <c:v>Alabama</c:v>
                </c:pt>
                <c:pt idx="39">
                  <c:v>South Carolina</c:v>
                </c:pt>
                <c:pt idx="40">
                  <c:v>Missouri</c:v>
                </c:pt>
                <c:pt idx="41">
                  <c:v>North Carolina</c:v>
                </c:pt>
                <c:pt idx="42">
                  <c:v>Kansas</c:v>
                </c:pt>
                <c:pt idx="43">
                  <c:v>Georgia</c:v>
                </c:pt>
                <c:pt idx="44">
                  <c:v>Texas</c:v>
                </c:pt>
                <c:pt idx="45">
                  <c:v>Florida</c:v>
                </c:pt>
                <c:pt idx="46">
                  <c:v>Mississippi</c:v>
                </c:pt>
                <c:pt idx="47">
                  <c:v>Oklahoma</c:v>
                </c:pt>
                <c:pt idx="48">
                  <c:v>Nebraska</c:v>
                </c:pt>
                <c:pt idx="49">
                  <c:v>Utah</c:v>
                </c:pt>
                <c:pt idx="50">
                  <c:v>South Dakota</c:v>
                </c:pt>
                <c:pt idx="51">
                  <c:v>Idaho</c:v>
                </c:pt>
                <c:pt idx="52">
                  <c:v>Wyoming</c:v>
                </c:pt>
              </c:strCache>
            </c:strRef>
          </c:cat>
          <c:val>
            <c:numRef>
              <c:f>Sheet1!$D$2:$D$54</c:f>
              <c:numCache>
                <c:formatCode>0.0</c:formatCode>
                <c:ptCount val="53"/>
                <c:pt idx="0">
                  <c:v>1.6979059668249818</c:v>
                </c:pt>
                <c:pt idx="1">
                  <c:v>3.9442222319898024</c:v>
                </c:pt>
                <c:pt idx="2">
                  <c:v>3.4558542908655427</c:v>
                </c:pt>
                <c:pt idx="3">
                  <c:v>4.4444607133122638</c:v>
                </c:pt>
                <c:pt idx="4">
                  <c:v>5.8005767822861367</c:v>
                </c:pt>
                <c:pt idx="5">
                  <c:v>4.4812229500264342</c:v>
                </c:pt>
                <c:pt idx="6">
                  <c:v>5.2795149770175218</c:v>
                </c:pt>
                <c:pt idx="7">
                  <c:v>7.4320632984455584</c:v>
                </c:pt>
                <c:pt idx="8">
                  <c:v>6.4926172840508585</c:v>
                </c:pt>
                <c:pt idx="9">
                  <c:v>7.6423237762568954</c:v>
                </c:pt>
                <c:pt idx="10">
                  <c:v>7.997735052469146</c:v>
                </c:pt>
                <c:pt idx="11">
                  <c:v>7.0287078093147715</c:v>
                </c:pt>
                <c:pt idx="12">
                  <c:v>10.833752842536496</c:v>
                </c:pt>
                <c:pt idx="13">
                  <c:v>7.9125111868132061</c:v>
                </c:pt>
                <c:pt idx="14">
                  <c:v>6.4457398854940093</c:v>
                </c:pt>
                <c:pt idx="15">
                  <c:v>10.9630539699035</c:v>
                </c:pt>
                <c:pt idx="16">
                  <c:v>8.066734902763562</c:v>
                </c:pt>
                <c:pt idx="17">
                  <c:v>7.6637330281454235</c:v>
                </c:pt>
                <c:pt idx="18">
                  <c:v>5.5246593812091964</c:v>
                </c:pt>
                <c:pt idx="19">
                  <c:v>5.5116816338307721</c:v>
                </c:pt>
                <c:pt idx="20">
                  <c:v>6.7012370087832869</c:v>
                </c:pt>
                <c:pt idx="21">
                  <c:v>9.7333454389591409</c:v>
                </c:pt>
                <c:pt idx="22">
                  <c:v>9.6228233631047999</c:v>
                </c:pt>
                <c:pt idx="23">
                  <c:v>10.442806886203801</c:v>
                </c:pt>
                <c:pt idx="24">
                  <c:v>4.9102904753570611</c:v>
                </c:pt>
                <c:pt idx="25">
                  <c:v>8.8256986183281061</c:v>
                </c:pt>
                <c:pt idx="26">
                  <c:v>10.224774442343312</c:v>
                </c:pt>
                <c:pt idx="27">
                  <c:v>5.9559313200000004</c:v>
                </c:pt>
                <c:pt idx="28">
                  <c:v>6.331401924634954</c:v>
                </c:pt>
                <c:pt idx="29">
                  <c:v>7.305061223487221</c:v>
                </c:pt>
                <c:pt idx="30">
                  <c:v>7.9773405327750098</c:v>
                </c:pt>
                <c:pt idx="31">
                  <c:v>9.8491068624594664</c:v>
                </c:pt>
                <c:pt idx="32">
                  <c:v>9.9643005957408466</c:v>
                </c:pt>
                <c:pt idx="33">
                  <c:v>10.845940704925674</c:v>
                </c:pt>
                <c:pt idx="36">
                  <c:v>5.7197574988716626</c:v>
                </c:pt>
                <c:pt idx="37">
                  <c:v>11.957759114878023</c:v>
                </c:pt>
                <c:pt idx="38">
                  <c:v>12.641672702218099</c:v>
                </c:pt>
                <c:pt idx="39">
                  <c:v>13.087879071133843</c:v>
                </c:pt>
                <c:pt idx="40">
                  <c:v>13.28251947992192</c:v>
                </c:pt>
                <c:pt idx="41">
                  <c:v>12.287050248405563</c:v>
                </c:pt>
                <c:pt idx="42">
                  <c:v>9.6625408454703301</c:v>
                </c:pt>
                <c:pt idx="43">
                  <c:v>14.713760297943843</c:v>
                </c:pt>
                <c:pt idx="44">
                  <c:v>14.575654655524998</c:v>
                </c:pt>
                <c:pt idx="45">
                  <c:v>15.329282251084358</c:v>
                </c:pt>
                <c:pt idx="46">
                  <c:v>16.638475184619828</c:v>
                </c:pt>
                <c:pt idx="47">
                  <c:v>16.927170273934276</c:v>
                </c:pt>
                <c:pt idx="48">
                  <c:v>7.7928396200652204</c:v>
                </c:pt>
                <c:pt idx="49">
                  <c:v>8.5569501853905514</c:v>
                </c:pt>
                <c:pt idx="50">
                  <c:v>9.9593605405537744</c:v>
                </c:pt>
                <c:pt idx="51">
                  <c:v>13.802118581547832</c:v>
                </c:pt>
                <c:pt idx="52">
                  <c:v>14.398356197845382</c:v>
                </c:pt>
              </c:numCache>
            </c:numRef>
          </c:val>
          <c:smooth val="0"/>
          <c:extLst>
            <c:ext xmlns:c16="http://schemas.microsoft.com/office/drawing/2014/chart" uri="{C3380CC4-5D6E-409C-BE32-E72D297353CC}">
              <c16:uniqueId val="{00000004-46E6-4048-B23E-982B02F9F9D8}"/>
            </c:ext>
          </c:extLst>
        </c:ser>
        <c:ser>
          <c:idx val="3"/>
          <c:order val="3"/>
          <c:tx>
            <c:strRef>
              <c:f>Sheet1!$E$1</c:f>
              <c:strCache>
                <c:ptCount val="1"/>
                <c:pt idx="0">
                  <c:v>Black 2019</c:v>
                </c:pt>
              </c:strCache>
            </c:strRef>
          </c:tx>
          <c:spPr>
            <a:ln w="28575" cap="rnd">
              <a:noFill/>
              <a:round/>
            </a:ln>
            <a:effectLst/>
          </c:spPr>
          <c:marker>
            <c:symbol val="circle"/>
            <c:size val="9"/>
            <c:spPr>
              <a:solidFill>
                <a:schemeClr val="bg2"/>
              </a:solidFill>
              <a:ln w="9525">
                <a:noFill/>
              </a:ln>
              <a:effectLst/>
            </c:spPr>
          </c:marker>
          <c:cat>
            <c:strRef>
              <c:f>Sheet1!$A$2:$A$54</c:f>
              <c:strCache>
                <c:ptCount val="53"/>
                <c:pt idx="0">
                  <c:v>District of Columbia</c:v>
                </c:pt>
                <c:pt idx="1">
                  <c:v>Rhode Island</c:v>
                </c:pt>
                <c:pt idx="2">
                  <c:v>Massachusetts</c:v>
                </c:pt>
                <c:pt idx="3">
                  <c:v>Maryland</c:v>
                </c:pt>
                <c:pt idx="4">
                  <c:v>California</c:v>
                </c:pt>
                <c:pt idx="5">
                  <c:v>New York</c:v>
                </c:pt>
                <c:pt idx="6">
                  <c:v>Connecticut</c:v>
                </c:pt>
                <c:pt idx="7">
                  <c:v>Michigan</c:v>
                </c:pt>
                <c:pt idx="8">
                  <c:v>Pennsylvania</c:v>
                </c:pt>
                <c:pt idx="9">
                  <c:v>Colorado</c:v>
                </c:pt>
                <c:pt idx="10">
                  <c:v>Oregon</c:v>
                </c:pt>
                <c:pt idx="11">
                  <c:v>Delaware</c:v>
                </c:pt>
                <c:pt idx="12">
                  <c:v>Nevada</c:v>
                </c:pt>
                <c:pt idx="13">
                  <c:v>Kentucky</c:v>
                </c:pt>
                <c:pt idx="14">
                  <c:v>Washington</c:v>
                </c:pt>
                <c:pt idx="15">
                  <c:v>Arkansas</c:v>
                </c:pt>
                <c:pt idx="16">
                  <c:v>Ohio</c:v>
                </c:pt>
                <c:pt idx="17">
                  <c:v>Virginia</c:v>
                </c:pt>
                <c:pt idx="18">
                  <c:v>New Jersey</c:v>
                </c:pt>
                <c:pt idx="19">
                  <c:v>Iowa</c:v>
                </c:pt>
                <c:pt idx="20">
                  <c:v>Illinois</c:v>
                </c:pt>
                <c:pt idx="21">
                  <c:v>West Virginia</c:v>
                </c:pt>
                <c:pt idx="22">
                  <c:v>Arizona</c:v>
                </c:pt>
                <c:pt idx="23">
                  <c:v>Louisiana</c:v>
                </c:pt>
                <c:pt idx="24">
                  <c:v>Minnesota</c:v>
                </c:pt>
                <c:pt idx="25">
                  <c:v>New Mexico</c:v>
                </c:pt>
                <c:pt idx="26">
                  <c:v>Indiana</c:v>
                </c:pt>
                <c:pt idx="27">
                  <c:v>Vermont</c:v>
                </c:pt>
                <c:pt idx="28">
                  <c:v>North Dakota</c:v>
                </c:pt>
                <c:pt idx="29">
                  <c:v>Hawaii</c:v>
                </c:pt>
                <c:pt idx="30">
                  <c:v>New Hampshire</c:v>
                </c:pt>
                <c:pt idx="31">
                  <c:v>Montana</c:v>
                </c:pt>
                <c:pt idx="32">
                  <c:v>Alaska</c:v>
                </c:pt>
                <c:pt idx="33">
                  <c:v>Maine</c:v>
                </c:pt>
                <c:pt idx="36">
                  <c:v>Wisconsin</c:v>
                </c:pt>
                <c:pt idx="37">
                  <c:v>Tennessee</c:v>
                </c:pt>
                <c:pt idx="38">
                  <c:v>Alabama</c:v>
                </c:pt>
                <c:pt idx="39">
                  <c:v>South Carolina</c:v>
                </c:pt>
                <c:pt idx="40">
                  <c:v>Missouri</c:v>
                </c:pt>
                <c:pt idx="41">
                  <c:v>North Carolina</c:v>
                </c:pt>
                <c:pt idx="42">
                  <c:v>Kansas</c:v>
                </c:pt>
                <c:pt idx="43">
                  <c:v>Georgia</c:v>
                </c:pt>
                <c:pt idx="44">
                  <c:v>Texas</c:v>
                </c:pt>
                <c:pt idx="45">
                  <c:v>Florida</c:v>
                </c:pt>
                <c:pt idx="46">
                  <c:v>Mississippi</c:v>
                </c:pt>
                <c:pt idx="47">
                  <c:v>Oklahoma</c:v>
                </c:pt>
                <c:pt idx="48">
                  <c:v>Nebraska</c:v>
                </c:pt>
                <c:pt idx="49">
                  <c:v>Utah</c:v>
                </c:pt>
                <c:pt idx="50">
                  <c:v>South Dakota</c:v>
                </c:pt>
                <c:pt idx="51">
                  <c:v>Idaho</c:v>
                </c:pt>
                <c:pt idx="52">
                  <c:v>Wyoming</c:v>
                </c:pt>
              </c:strCache>
            </c:strRef>
          </c:cat>
          <c:val>
            <c:numRef>
              <c:f>Sheet1!$E$2:$E$54</c:f>
              <c:numCache>
                <c:formatCode>0.0</c:formatCode>
                <c:ptCount val="53"/>
                <c:pt idx="0">
                  <c:v>6.6604315938536978</c:v>
                </c:pt>
                <c:pt idx="1">
                  <c:v>6.8971551422428874</c:v>
                </c:pt>
                <c:pt idx="2">
                  <c:v>7.1099273956332683</c:v>
                </c:pt>
                <c:pt idx="3">
                  <c:v>7.3951540694782354</c:v>
                </c:pt>
                <c:pt idx="4">
                  <c:v>7.706723833407489</c:v>
                </c:pt>
                <c:pt idx="5">
                  <c:v>7.9145176571208511</c:v>
                </c:pt>
                <c:pt idx="6">
                  <c:v>8.1651841878738392</c:v>
                </c:pt>
                <c:pt idx="7">
                  <c:v>8.8814729545141518</c:v>
                </c:pt>
                <c:pt idx="8">
                  <c:v>9.1664966269545705</c:v>
                </c:pt>
                <c:pt idx="9">
                  <c:v>9.5138152468481199</c:v>
                </c:pt>
                <c:pt idx="10">
                  <c:v>10.077954474586841</c:v>
                </c:pt>
                <c:pt idx="11">
                  <c:v>10.816393596544764</c:v>
                </c:pt>
                <c:pt idx="12">
                  <c:v>11.288347136358334</c:v>
                </c:pt>
                <c:pt idx="13">
                  <c:v>11.344577718263578</c:v>
                </c:pt>
                <c:pt idx="14">
                  <c:v>11.788440567066521</c:v>
                </c:pt>
                <c:pt idx="15">
                  <c:v>11.825101202677187</c:v>
                </c:pt>
                <c:pt idx="16">
                  <c:v>11.849035813986212</c:v>
                </c:pt>
                <c:pt idx="17">
                  <c:v>12.123510101976736</c:v>
                </c:pt>
                <c:pt idx="18">
                  <c:v>12.324748205389827</c:v>
                </c:pt>
                <c:pt idx="19">
                  <c:v>12.400996018738658</c:v>
                </c:pt>
                <c:pt idx="20">
                  <c:v>12.476620516932611</c:v>
                </c:pt>
                <c:pt idx="21">
                  <c:v>12.84343194642198</c:v>
                </c:pt>
                <c:pt idx="22">
                  <c:v>12.956606383523747</c:v>
                </c:pt>
                <c:pt idx="23">
                  <c:v>13.13666832538126</c:v>
                </c:pt>
                <c:pt idx="24">
                  <c:v>13.805695076520832</c:v>
                </c:pt>
                <c:pt idx="25">
                  <c:v>14.002209583043495</c:v>
                </c:pt>
                <c:pt idx="26">
                  <c:v>14.27241598040481</c:v>
                </c:pt>
                <c:pt idx="36">
                  <c:v>12.493605710160587</c:v>
                </c:pt>
                <c:pt idx="37">
                  <c:v>15.891215823152995</c:v>
                </c:pt>
                <c:pt idx="38">
                  <c:v>16.664829403727001</c:v>
                </c:pt>
                <c:pt idx="39">
                  <c:v>17.117989116506134</c:v>
                </c:pt>
                <c:pt idx="40">
                  <c:v>17.155112180731312</c:v>
                </c:pt>
                <c:pt idx="41">
                  <c:v>17.40343461833773</c:v>
                </c:pt>
                <c:pt idx="42">
                  <c:v>18.742743406866811</c:v>
                </c:pt>
                <c:pt idx="43">
                  <c:v>18.759191521197994</c:v>
                </c:pt>
                <c:pt idx="44">
                  <c:v>20.004461376916282</c:v>
                </c:pt>
                <c:pt idx="45">
                  <c:v>21.459157014067607</c:v>
                </c:pt>
                <c:pt idx="46">
                  <c:v>21.500279506405548</c:v>
                </c:pt>
                <c:pt idx="47">
                  <c:v>21.68287914262956</c:v>
                </c:pt>
                <c:pt idx="48">
                  <c:v>22.6556484176918</c:v>
                </c:pt>
                <c:pt idx="49">
                  <c:v>26.813432078725778</c:v>
                </c:pt>
              </c:numCache>
            </c:numRef>
          </c:val>
          <c:smooth val="0"/>
          <c:extLst>
            <c:ext xmlns:c16="http://schemas.microsoft.com/office/drawing/2014/chart" uri="{C3380CC4-5D6E-409C-BE32-E72D297353CC}">
              <c16:uniqueId val="{00000005-46E6-4048-B23E-982B02F9F9D8}"/>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944096"/>
        <c:crosses val="autoZero"/>
        <c:auto val="1"/>
        <c:lblAlgn val="ctr"/>
        <c:lblOffset val="100"/>
        <c:noMultiLvlLbl val="0"/>
      </c:catAx>
      <c:valAx>
        <c:axId val="1584944096"/>
        <c:scaling>
          <c:orientation val="minMax"/>
          <c:max val="40"/>
          <c:min val="0"/>
        </c:scaling>
        <c:delete val="0"/>
        <c:axPos val="l"/>
        <c:majorGridlines>
          <c:spPr>
            <a:ln w="9525" cap="flat" cmpd="sng" algn="ctr">
              <a:solidFill>
                <a:schemeClr val="bg1">
                  <a:lumMod val="9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3.3820663878664947E-2"/>
          <c:w val="0.9589322445805385"/>
          <c:h val="0.66326560844149185"/>
        </c:manualLayout>
      </c:layout>
      <c:lineChart>
        <c:grouping val="standard"/>
        <c:varyColors val="0"/>
        <c:ser>
          <c:idx val="0"/>
          <c:order val="0"/>
          <c:tx>
            <c:strRef>
              <c:f>Sheet1!$B$1</c:f>
              <c:strCache>
                <c:ptCount val="1"/>
                <c:pt idx="0">
                  <c:v>White 2013</c:v>
                </c:pt>
              </c:strCache>
            </c:strRef>
          </c:tx>
          <c:spPr>
            <a:ln w="28575" cap="rnd">
              <a:noFill/>
              <a:round/>
            </a:ln>
            <a:effectLst/>
          </c:spPr>
          <c:marker>
            <c:symbol val="circle"/>
            <c:size val="9"/>
            <c:spPr>
              <a:solidFill>
                <a:schemeClr val="bg1"/>
              </a:solidFill>
              <a:ln w="12700">
                <a:solidFill>
                  <a:schemeClr val="accent1"/>
                </a:solidFill>
              </a:ln>
              <a:effectLst/>
            </c:spPr>
          </c:marker>
          <c:cat>
            <c:strRef>
              <c:f>Sheet1!$A$2:$A$54</c:f>
              <c:strCache>
                <c:ptCount val="53"/>
                <c:pt idx="0">
                  <c:v>District of Columbia</c:v>
                </c:pt>
                <c:pt idx="1">
                  <c:v>Hawaii</c:v>
                </c:pt>
                <c:pt idx="2">
                  <c:v>Massachusetts</c:v>
                </c:pt>
                <c:pt idx="3">
                  <c:v>Rhode Island</c:v>
                </c:pt>
                <c:pt idx="4">
                  <c:v>New York</c:v>
                </c:pt>
                <c:pt idx="5">
                  <c:v>New Mexico</c:v>
                </c:pt>
                <c:pt idx="6">
                  <c:v>Montana</c:v>
                </c:pt>
                <c:pt idx="7">
                  <c:v>Pennsylvania</c:v>
                </c:pt>
                <c:pt idx="8">
                  <c:v>Michigan</c:v>
                </c:pt>
                <c:pt idx="9">
                  <c:v>California</c:v>
                </c:pt>
                <c:pt idx="10">
                  <c:v>Iowa</c:v>
                </c:pt>
                <c:pt idx="11">
                  <c:v>Connecticut</c:v>
                </c:pt>
                <c:pt idx="12">
                  <c:v>Colorado</c:v>
                </c:pt>
                <c:pt idx="13">
                  <c:v>Minnesota</c:v>
                </c:pt>
                <c:pt idx="14">
                  <c:v>Illinois</c:v>
                </c:pt>
                <c:pt idx="15">
                  <c:v>Ohio</c:v>
                </c:pt>
                <c:pt idx="16">
                  <c:v>New Hampshire</c:v>
                </c:pt>
                <c:pt idx="17">
                  <c:v>Indiana</c:v>
                </c:pt>
                <c:pt idx="18">
                  <c:v>Oregon</c:v>
                </c:pt>
                <c:pt idx="19">
                  <c:v>Arizona</c:v>
                </c:pt>
                <c:pt idx="20">
                  <c:v>Delaware</c:v>
                </c:pt>
                <c:pt idx="21">
                  <c:v>New Jersey</c:v>
                </c:pt>
                <c:pt idx="22">
                  <c:v>Nevada</c:v>
                </c:pt>
                <c:pt idx="23">
                  <c:v>Washington</c:v>
                </c:pt>
                <c:pt idx="24">
                  <c:v>Kentucky</c:v>
                </c:pt>
                <c:pt idx="25">
                  <c:v>Alaska</c:v>
                </c:pt>
                <c:pt idx="26">
                  <c:v>Maryland</c:v>
                </c:pt>
                <c:pt idx="27">
                  <c:v>Virginia</c:v>
                </c:pt>
                <c:pt idx="28">
                  <c:v>Arkansas</c:v>
                </c:pt>
                <c:pt idx="29">
                  <c:v>Louisiana</c:v>
                </c:pt>
                <c:pt idx="30">
                  <c:v>Vermont</c:v>
                </c:pt>
                <c:pt idx="31">
                  <c:v>North Dakota</c:v>
                </c:pt>
                <c:pt idx="32">
                  <c:v>West Virginia</c:v>
                </c:pt>
                <c:pt idx="33">
                  <c:v>Maine</c:v>
                </c:pt>
                <c:pt idx="36">
                  <c:v>Florida</c:v>
                </c:pt>
                <c:pt idx="37">
                  <c:v>South Dakota</c:v>
                </c:pt>
                <c:pt idx="38">
                  <c:v>Idaho</c:v>
                </c:pt>
                <c:pt idx="39">
                  <c:v>Wyoming</c:v>
                </c:pt>
                <c:pt idx="40">
                  <c:v>Utah</c:v>
                </c:pt>
                <c:pt idx="41">
                  <c:v>Missouri</c:v>
                </c:pt>
                <c:pt idx="42">
                  <c:v>Nebraska</c:v>
                </c:pt>
                <c:pt idx="43">
                  <c:v>Wisconsin</c:v>
                </c:pt>
                <c:pt idx="44">
                  <c:v>Kansas</c:v>
                </c:pt>
                <c:pt idx="45">
                  <c:v>Texas</c:v>
                </c:pt>
                <c:pt idx="46">
                  <c:v>Alabama</c:v>
                </c:pt>
                <c:pt idx="47">
                  <c:v>Oklahoma</c:v>
                </c:pt>
                <c:pt idx="48">
                  <c:v>South Carolina</c:v>
                </c:pt>
                <c:pt idx="49">
                  <c:v>Mississippi</c:v>
                </c:pt>
                <c:pt idx="50">
                  <c:v>North Carolina</c:v>
                </c:pt>
                <c:pt idx="51">
                  <c:v>Georgia</c:v>
                </c:pt>
                <c:pt idx="52">
                  <c:v>Tennessee</c:v>
                </c:pt>
              </c:strCache>
            </c:strRef>
          </c:cat>
          <c:val>
            <c:numRef>
              <c:f>Sheet1!$B$2:$B$54</c:f>
              <c:numCache>
                <c:formatCode>0.0</c:formatCode>
                <c:ptCount val="53"/>
                <c:pt idx="0">
                  <c:v>3.7310273589857923</c:v>
                </c:pt>
                <c:pt idx="1">
                  <c:v>11.936840475760469</c:v>
                </c:pt>
                <c:pt idx="2">
                  <c:v>4.1083661098662976</c:v>
                </c:pt>
                <c:pt idx="3">
                  <c:v>11.592340342330159</c:v>
                </c:pt>
                <c:pt idx="4">
                  <c:v>9.7305472569700004</c:v>
                </c:pt>
                <c:pt idx="5">
                  <c:v>15.159924413528502</c:v>
                </c:pt>
                <c:pt idx="6">
                  <c:v>20.142475210029414</c:v>
                </c:pt>
                <c:pt idx="7">
                  <c:v>11.03408980496239</c:v>
                </c:pt>
                <c:pt idx="8">
                  <c:v>13.821384128746661</c:v>
                </c:pt>
                <c:pt idx="9">
                  <c:v>14.07526179019875</c:v>
                </c:pt>
                <c:pt idx="10">
                  <c:v>10.94544489715266</c:v>
                </c:pt>
                <c:pt idx="11">
                  <c:v>9.3997873906288341</c:v>
                </c:pt>
                <c:pt idx="12">
                  <c:v>14.155158970804818</c:v>
                </c:pt>
                <c:pt idx="13">
                  <c:v>8.192816345277965</c:v>
                </c:pt>
                <c:pt idx="14">
                  <c:v>11.60175647474181</c:v>
                </c:pt>
                <c:pt idx="15">
                  <c:v>14.052011768930834</c:v>
                </c:pt>
                <c:pt idx="16">
                  <c:v>14.932254695906199</c:v>
                </c:pt>
                <c:pt idx="17">
                  <c:v>16.830006492312428</c:v>
                </c:pt>
                <c:pt idx="18">
                  <c:v>18.410623119603851</c:v>
                </c:pt>
                <c:pt idx="19">
                  <c:v>15.988535584936148</c:v>
                </c:pt>
                <c:pt idx="20">
                  <c:v>11.739825277697777</c:v>
                </c:pt>
                <c:pt idx="21">
                  <c:v>11.123872908576244</c:v>
                </c:pt>
                <c:pt idx="22">
                  <c:v>20.439956870925158</c:v>
                </c:pt>
                <c:pt idx="23">
                  <c:v>15.821242310832725</c:v>
                </c:pt>
                <c:pt idx="24">
                  <c:v>19.227389865296466</c:v>
                </c:pt>
                <c:pt idx="25">
                  <c:v>18.327758520696491</c:v>
                </c:pt>
                <c:pt idx="26">
                  <c:v>8.570272446345891</c:v>
                </c:pt>
                <c:pt idx="27">
                  <c:v>12.257238391023394</c:v>
                </c:pt>
                <c:pt idx="28">
                  <c:v>21.191364298977227</c:v>
                </c:pt>
                <c:pt idx="29">
                  <c:v>18.928329069062009</c:v>
                </c:pt>
                <c:pt idx="30">
                  <c:v>9.7046677172200191</c:v>
                </c:pt>
                <c:pt idx="31">
                  <c:v>11.028217502467379</c:v>
                </c:pt>
                <c:pt idx="32">
                  <c:v>19.989499921684498</c:v>
                </c:pt>
                <c:pt idx="33">
                  <c:v>15.639686445012119</c:v>
                </c:pt>
                <c:pt idx="36">
                  <c:v>21.557316597917932</c:v>
                </c:pt>
                <c:pt idx="37">
                  <c:v>12.504281057726621</c:v>
                </c:pt>
                <c:pt idx="38">
                  <c:v>20.447472345225325</c:v>
                </c:pt>
                <c:pt idx="39">
                  <c:v>16.29638888706144</c:v>
                </c:pt>
                <c:pt idx="40">
                  <c:v>13.720081288574439</c:v>
                </c:pt>
                <c:pt idx="41">
                  <c:v>16.107347816192178</c:v>
                </c:pt>
                <c:pt idx="42">
                  <c:v>11.237968280917704</c:v>
                </c:pt>
                <c:pt idx="43">
                  <c:v>10.207807433429586</c:v>
                </c:pt>
                <c:pt idx="44">
                  <c:v>13.834532200298359</c:v>
                </c:pt>
                <c:pt idx="45">
                  <c:v>17.431042156800409</c:v>
                </c:pt>
                <c:pt idx="46">
                  <c:v>16.713191948898203</c:v>
                </c:pt>
                <c:pt idx="47">
                  <c:v>19.141358260574819</c:v>
                </c:pt>
                <c:pt idx="48">
                  <c:v>18.223662490279288</c:v>
                </c:pt>
                <c:pt idx="49">
                  <c:v>20.412009092422018</c:v>
                </c:pt>
                <c:pt idx="50">
                  <c:v>16.509740046844552</c:v>
                </c:pt>
                <c:pt idx="51">
                  <c:v>19.110547016366443</c:v>
                </c:pt>
                <c:pt idx="52">
                  <c:v>17.256390282846329</c:v>
                </c:pt>
              </c:numCache>
            </c:numRef>
          </c:val>
          <c:smooth val="0"/>
          <c:extLst>
            <c:ext xmlns:c16="http://schemas.microsoft.com/office/drawing/2014/chart" uri="{C3380CC4-5D6E-409C-BE32-E72D297353CC}">
              <c16:uniqueId val="{00000000-46E6-4048-B23E-982B02F9F9D8}"/>
            </c:ext>
          </c:extLst>
        </c:ser>
        <c:ser>
          <c:idx val="1"/>
          <c:order val="1"/>
          <c:tx>
            <c:strRef>
              <c:f>Sheet1!$C$1</c:f>
              <c:strCache>
                <c:ptCount val="1"/>
                <c:pt idx="0">
                  <c:v>Latinx/Hispanic 2013</c:v>
                </c:pt>
              </c:strCache>
            </c:strRef>
          </c:tx>
          <c:spPr>
            <a:ln w="28575" cap="rnd">
              <a:noFill/>
              <a:round/>
            </a:ln>
            <a:effectLst/>
          </c:spPr>
          <c:marker>
            <c:symbol val="circle"/>
            <c:size val="9"/>
            <c:spPr>
              <a:solidFill>
                <a:schemeClr val="bg1"/>
              </a:solidFill>
              <a:ln w="12700">
                <a:solidFill>
                  <a:schemeClr val="accent4"/>
                </a:solidFill>
              </a:ln>
              <a:effectLst/>
            </c:spPr>
          </c:marker>
          <c:cat>
            <c:strRef>
              <c:f>Sheet1!$A$2:$A$54</c:f>
              <c:strCache>
                <c:ptCount val="53"/>
                <c:pt idx="0">
                  <c:v>District of Columbia</c:v>
                </c:pt>
                <c:pt idx="1">
                  <c:v>Hawaii</c:v>
                </c:pt>
                <c:pt idx="2">
                  <c:v>Massachusetts</c:v>
                </c:pt>
                <c:pt idx="3">
                  <c:v>Rhode Island</c:v>
                </c:pt>
                <c:pt idx="4">
                  <c:v>New York</c:v>
                </c:pt>
                <c:pt idx="5">
                  <c:v>New Mexico</c:v>
                </c:pt>
                <c:pt idx="6">
                  <c:v>Montana</c:v>
                </c:pt>
                <c:pt idx="7">
                  <c:v>Pennsylvania</c:v>
                </c:pt>
                <c:pt idx="8">
                  <c:v>Michigan</c:v>
                </c:pt>
                <c:pt idx="9">
                  <c:v>California</c:v>
                </c:pt>
                <c:pt idx="10">
                  <c:v>Iowa</c:v>
                </c:pt>
                <c:pt idx="11">
                  <c:v>Connecticut</c:v>
                </c:pt>
                <c:pt idx="12">
                  <c:v>Colorado</c:v>
                </c:pt>
                <c:pt idx="13">
                  <c:v>Minnesota</c:v>
                </c:pt>
                <c:pt idx="14">
                  <c:v>Illinois</c:v>
                </c:pt>
                <c:pt idx="15">
                  <c:v>Ohio</c:v>
                </c:pt>
                <c:pt idx="16">
                  <c:v>New Hampshire</c:v>
                </c:pt>
                <c:pt idx="17">
                  <c:v>Indiana</c:v>
                </c:pt>
                <c:pt idx="18">
                  <c:v>Oregon</c:v>
                </c:pt>
                <c:pt idx="19">
                  <c:v>Arizona</c:v>
                </c:pt>
                <c:pt idx="20">
                  <c:v>Delaware</c:v>
                </c:pt>
                <c:pt idx="21">
                  <c:v>New Jersey</c:v>
                </c:pt>
                <c:pt idx="22">
                  <c:v>Nevada</c:v>
                </c:pt>
                <c:pt idx="23">
                  <c:v>Washington</c:v>
                </c:pt>
                <c:pt idx="24">
                  <c:v>Kentucky</c:v>
                </c:pt>
                <c:pt idx="25">
                  <c:v>Alaska</c:v>
                </c:pt>
                <c:pt idx="26">
                  <c:v>Maryland</c:v>
                </c:pt>
                <c:pt idx="27">
                  <c:v>Virginia</c:v>
                </c:pt>
                <c:pt idx="28">
                  <c:v>Arkansas</c:v>
                </c:pt>
                <c:pt idx="29">
                  <c:v>Louisiana</c:v>
                </c:pt>
                <c:pt idx="30">
                  <c:v>Vermont</c:v>
                </c:pt>
                <c:pt idx="31">
                  <c:v>North Dakota</c:v>
                </c:pt>
                <c:pt idx="32">
                  <c:v>West Virginia</c:v>
                </c:pt>
                <c:pt idx="33">
                  <c:v>Maine</c:v>
                </c:pt>
                <c:pt idx="36">
                  <c:v>Florida</c:v>
                </c:pt>
                <c:pt idx="37">
                  <c:v>South Dakota</c:v>
                </c:pt>
                <c:pt idx="38">
                  <c:v>Idaho</c:v>
                </c:pt>
                <c:pt idx="39">
                  <c:v>Wyoming</c:v>
                </c:pt>
                <c:pt idx="40">
                  <c:v>Utah</c:v>
                </c:pt>
                <c:pt idx="41">
                  <c:v>Missouri</c:v>
                </c:pt>
                <c:pt idx="42">
                  <c:v>Nebraska</c:v>
                </c:pt>
                <c:pt idx="43">
                  <c:v>Wisconsin</c:v>
                </c:pt>
                <c:pt idx="44">
                  <c:v>Kansas</c:v>
                </c:pt>
                <c:pt idx="45">
                  <c:v>Texas</c:v>
                </c:pt>
                <c:pt idx="46">
                  <c:v>Alabama</c:v>
                </c:pt>
                <c:pt idx="47">
                  <c:v>Oklahoma</c:v>
                </c:pt>
                <c:pt idx="48">
                  <c:v>South Carolina</c:v>
                </c:pt>
                <c:pt idx="49">
                  <c:v>Mississippi</c:v>
                </c:pt>
                <c:pt idx="50">
                  <c:v>North Carolina</c:v>
                </c:pt>
                <c:pt idx="51">
                  <c:v>Georgia</c:v>
                </c:pt>
                <c:pt idx="52">
                  <c:v>Tennessee</c:v>
                </c:pt>
              </c:strCache>
            </c:strRef>
          </c:cat>
          <c:val>
            <c:numRef>
              <c:f>Sheet1!$C$2:$C$54</c:f>
              <c:numCache>
                <c:formatCode>0.0</c:formatCode>
                <c:ptCount val="53"/>
                <c:pt idx="0">
                  <c:v>14.525722402237118</c:v>
                </c:pt>
                <c:pt idx="1">
                  <c:v>8.3681947801919421</c:v>
                </c:pt>
                <c:pt idx="2">
                  <c:v>12.058333074891634</c:v>
                </c:pt>
                <c:pt idx="3">
                  <c:v>43.015052013715348</c:v>
                </c:pt>
                <c:pt idx="4">
                  <c:v>29.461310970505611</c:v>
                </c:pt>
                <c:pt idx="5">
                  <c:v>34.639541993218828</c:v>
                </c:pt>
                <c:pt idx="6">
                  <c:v>31.008054040010393</c:v>
                </c:pt>
                <c:pt idx="7">
                  <c:v>28.256397379816484</c:v>
                </c:pt>
                <c:pt idx="8">
                  <c:v>30.101290445013756</c:v>
                </c:pt>
                <c:pt idx="9">
                  <c:v>37.672078152527618</c:v>
                </c:pt>
                <c:pt idx="10">
                  <c:v>30.590722068996701</c:v>
                </c:pt>
                <c:pt idx="11">
                  <c:v>28.738947178469232</c:v>
                </c:pt>
                <c:pt idx="12">
                  <c:v>35.080802624214101</c:v>
                </c:pt>
                <c:pt idx="13">
                  <c:v>38.64542919288963</c:v>
                </c:pt>
                <c:pt idx="14">
                  <c:v>39.116908348198905</c:v>
                </c:pt>
                <c:pt idx="15">
                  <c:v>34.049140095170294</c:v>
                </c:pt>
                <c:pt idx="16">
                  <c:v>24.366383224634692</c:v>
                </c:pt>
                <c:pt idx="17">
                  <c:v>40.501312962520885</c:v>
                </c:pt>
                <c:pt idx="18">
                  <c:v>42.559738377494519</c:v>
                </c:pt>
                <c:pt idx="19">
                  <c:v>38.18409332490144</c:v>
                </c:pt>
                <c:pt idx="20">
                  <c:v>31.667838094844335</c:v>
                </c:pt>
                <c:pt idx="21">
                  <c:v>40.809280699450852</c:v>
                </c:pt>
                <c:pt idx="22">
                  <c:v>41.125894089737344</c:v>
                </c:pt>
                <c:pt idx="23">
                  <c:v>46.506947349877784</c:v>
                </c:pt>
                <c:pt idx="24">
                  <c:v>52.510886868660286</c:v>
                </c:pt>
                <c:pt idx="25">
                  <c:v>23.576681070426805</c:v>
                </c:pt>
                <c:pt idx="26">
                  <c:v>41.342370780406441</c:v>
                </c:pt>
                <c:pt idx="27">
                  <c:v>43.664759867626401</c:v>
                </c:pt>
                <c:pt idx="28">
                  <c:v>50.624420974615525</c:v>
                </c:pt>
                <c:pt idx="29">
                  <c:v>52.724113491392124</c:v>
                </c:pt>
                <c:pt idx="36">
                  <c:v>42.984459521698376</c:v>
                </c:pt>
                <c:pt idx="37">
                  <c:v>49.247474400384853</c:v>
                </c:pt>
                <c:pt idx="38">
                  <c:v>44.040637402997454</c:v>
                </c:pt>
                <c:pt idx="39">
                  <c:v>27.667078116734263</c:v>
                </c:pt>
                <c:pt idx="40">
                  <c:v>41.638142621806772</c:v>
                </c:pt>
                <c:pt idx="41">
                  <c:v>40.272986112763412</c:v>
                </c:pt>
                <c:pt idx="42">
                  <c:v>37.982383620645663</c:v>
                </c:pt>
                <c:pt idx="43">
                  <c:v>34.747697196412055</c:v>
                </c:pt>
                <c:pt idx="44">
                  <c:v>42.161950571447207</c:v>
                </c:pt>
                <c:pt idx="45">
                  <c:v>47.053493230474466</c:v>
                </c:pt>
                <c:pt idx="46">
                  <c:v>59.157161860017546</c:v>
                </c:pt>
                <c:pt idx="47">
                  <c:v>50.758002262087707</c:v>
                </c:pt>
                <c:pt idx="48">
                  <c:v>56.47873461239881</c:v>
                </c:pt>
                <c:pt idx="49">
                  <c:v>50.493891964115292</c:v>
                </c:pt>
                <c:pt idx="50">
                  <c:v>59.425182041761104</c:v>
                </c:pt>
                <c:pt idx="51">
                  <c:v>60.092731103296494</c:v>
                </c:pt>
                <c:pt idx="52">
                  <c:v>60.110376171732341</c:v>
                </c:pt>
              </c:numCache>
            </c:numRef>
          </c:val>
          <c:smooth val="0"/>
          <c:extLst>
            <c:ext xmlns:c16="http://schemas.microsoft.com/office/drawing/2014/chart" uri="{C3380CC4-5D6E-409C-BE32-E72D297353CC}">
              <c16:uniqueId val="{00000001-46E6-4048-B23E-982B02F9F9D8}"/>
            </c:ext>
          </c:extLst>
        </c:ser>
        <c:ser>
          <c:idx val="2"/>
          <c:order val="2"/>
          <c:tx>
            <c:strRef>
              <c:f>Sheet1!$D$1</c:f>
              <c:strCache>
                <c:ptCount val="1"/>
                <c:pt idx="0">
                  <c:v>White 2019</c:v>
                </c:pt>
              </c:strCache>
            </c:strRef>
          </c:tx>
          <c:spPr>
            <a:ln w="28575" cap="rnd">
              <a:noFill/>
              <a:round/>
            </a:ln>
            <a:effectLst/>
          </c:spPr>
          <c:marker>
            <c:symbol val="circle"/>
            <c:size val="9"/>
            <c:spPr>
              <a:solidFill>
                <a:schemeClr val="accent1"/>
              </a:solidFill>
              <a:ln w="9525">
                <a:noFill/>
              </a:ln>
              <a:effectLst/>
            </c:spPr>
          </c:marker>
          <c:cat>
            <c:strRef>
              <c:f>Sheet1!$A$2:$A$54</c:f>
              <c:strCache>
                <c:ptCount val="53"/>
                <c:pt idx="0">
                  <c:v>District of Columbia</c:v>
                </c:pt>
                <c:pt idx="1">
                  <c:v>Hawaii</c:v>
                </c:pt>
                <c:pt idx="2">
                  <c:v>Massachusetts</c:v>
                </c:pt>
                <c:pt idx="3">
                  <c:v>Rhode Island</c:v>
                </c:pt>
                <c:pt idx="4">
                  <c:v>New York</c:v>
                </c:pt>
                <c:pt idx="5">
                  <c:v>New Mexico</c:v>
                </c:pt>
                <c:pt idx="6">
                  <c:v>Montana</c:v>
                </c:pt>
                <c:pt idx="7">
                  <c:v>Pennsylvania</c:v>
                </c:pt>
                <c:pt idx="8">
                  <c:v>Michigan</c:v>
                </c:pt>
                <c:pt idx="9">
                  <c:v>California</c:v>
                </c:pt>
                <c:pt idx="10">
                  <c:v>Iowa</c:v>
                </c:pt>
                <c:pt idx="11">
                  <c:v>Connecticut</c:v>
                </c:pt>
                <c:pt idx="12">
                  <c:v>Colorado</c:v>
                </c:pt>
                <c:pt idx="13">
                  <c:v>Minnesota</c:v>
                </c:pt>
                <c:pt idx="14">
                  <c:v>Illinois</c:v>
                </c:pt>
                <c:pt idx="15">
                  <c:v>Ohio</c:v>
                </c:pt>
                <c:pt idx="16">
                  <c:v>New Hampshire</c:v>
                </c:pt>
                <c:pt idx="17">
                  <c:v>Indiana</c:v>
                </c:pt>
                <c:pt idx="18">
                  <c:v>Oregon</c:v>
                </c:pt>
                <c:pt idx="19">
                  <c:v>Arizona</c:v>
                </c:pt>
                <c:pt idx="20">
                  <c:v>Delaware</c:v>
                </c:pt>
                <c:pt idx="21">
                  <c:v>New Jersey</c:v>
                </c:pt>
                <c:pt idx="22">
                  <c:v>Nevada</c:v>
                </c:pt>
                <c:pt idx="23">
                  <c:v>Washington</c:v>
                </c:pt>
                <c:pt idx="24">
                  <c:v>Kentucky</c:v>
                </c:pt>
                <c:pt idx="25">
                  <c:v>Alaska</c:v>
                </c:pt>
                <c:pt idx="26">
                  <c:v>Maryland</c:v>
                </c:pt>
                <c:pt idx="27">
                  <c:v>Virginia</c:v>
                </c:pt>
                <c:pt idx="28">
                  <c:v>Arkansas</c:v>
                </c:pt>
                <c:pt idx="29">
                  <c:v>Louisiana</c:v>
                </c:pt>
                <c:pt idx="30">
                  <c:v>Vermont</c:v>
                </c:pt>
                <c:pt idx="31">
                  <c:v>North Dakota</c:v>
                </c:pt>
                <c:pt idx="32">
                  <c:v>West Virginia</c:v>
                </c:pt>
                <c:pt idx="33">
                  <c:v>Maine</c:v>
                </c:pt>
                <c:pt idx="36">
                  <c:v>Florida</c:v>
                </c:pt>
                <c:pt idx="37">
                  <c:v>South Dakota</c:v>
                </c:pt>
                <c:pt idx="38">
                  <c:v>Idaho</c:v>
                </c:pt>
                <c:pt idx="39">
                  <c:v>Wyoming</c:v>
                </c:pt>
                <c:pt idx="40">
                  <c:v>Utah</c:v>
                </c:pt>
                <c:pt idx="41">
                  <c:v>Missouri</c:v>
                </c:pt>
                <c:pt idx="42">
                  <c:v>Nebraska</c:v>
                </c:pt>
                <c:pt idx="43">
                  <c:v>Wisconsin</c:v>
                </c:pt>
                <c:pt idx="44">
                  <c:v>Kansas</c:v>
                </c:pt>
                <c:pt idx="45">
                  <c:v>Texas</c:v>
                </c:pt>
                <c:pt idx="46">
                  <c:v>Alabama</c:v>
                </c:pt>
                <c:pt idx="47">
                  <c:v>Oklahoma</c:v>
                </c:pt>
                <c:pt idx="48">
                  <c:v>South Carolina</c:v>
                </c:pt>
                <c:pt idx="49">
                  <c:v>Mississippi</c:v>
                </c:pt>
                <c:pt idx="50">
                  <c:v>North Carolina</c:v>
                </c:pt>
                <c:pt idx="51">
                  <c:v>Georgia</c:v>
                </c:pt>
                <c:pt idx="52">
                  <c:v>Tennessee</c:v>
                </c:pt>
              </c:strCache>
            </c:strRef>
          </c:cat>
          <c:val>
            <c:numRef>
              <c:f>Sheet1!$D$2:$D$54</c:f>
              <c:numCache>
                <c:formatCode>0.0</c:formatCode>
                <c:ptCount val="53"/>
                <c:pt idx="0">
                  <c:v>1.6979059668249818</c:v>
                </c:pt>
                <c:pt idx="1">
                  <c:v>7.305061223487221</c:v>
                </c:pt>
                <c:pt idx="2">
                  <c:v>3.4558542908655427</c:v>
                </c:pt>
                <c:pt idx="3">
                  <c:v>3.9442222319898024</c:v>
                </c:pt>
                <c:pt idx="4">
                  <c:v>4.4812229500264342</c:v>
                </c:pt>
                <c:pt idx="5">
                  <c:v>8.8256986183281061</c:v>
                </c:pt>
                <c:pt idx="6">
                  <c:v>9.8491068624594664</c:v>
                </c:pt>
                <c:pt idx="7">
                  <c:v>6.4926172840508585</c:v>
                </c:pt>
                <c:pt idx="8">
                  <c:v>7.4320632984455584</c:v>
                </c:pt>
                <c:pt idx="9">
                  <c:v>5.8005767822861367</c:v>
                </c:pt>
                <c:pt idx="10">
                  <c:v>5.5116816338307721</c:v>
                </c:pt>
                <c:pt idx="11">
                  <c:v>5.2795149770175218</c:v>
                </c:pt>
                <c:pt idx="12">
                  <c:v>7.6423237762568954</c:v>
                </c:pt>
                <c:pt idx="13">
                  <c:v>4.9102904753570611</c:v>
                </c:pt>
                <c:pt idx="14">
                  <c:v>6.7012370087832869</c:v>
                </c:pt>
                <c:pt idx="15">
                  <c:v>8.066734902763562</c:v>
                </c:pt>
                <c:pt idx="16">
                  <c:v>7.9773405327750098</c:v>
                </c:pt>
                <c:pt idx="17">
                  <c:v>10.224774442343312</c:v>
                </c:pt>
                <c:pt idx="18">
                  <c:v>7.997735052469146</c:v>
                </c:pt>
                <c:pt idx="19">
                  <c:v>9.6228233631047999</c:v>
                </c:pt>
                <c:pt idx="20">
                  <c:v>7.0287078093147715</c:v>
                </c:pt>
                <c:pt idx="21">
                  <c:v>5.5246593812091964</c:v>
                </c:pt>
                <c:pt idx="22">
                  <c:v>10.833752842536496</c:v>
                </c:pt>
                <c:pt idx="23">
                  <c:v>6.4457398854940093</c:v>
                </c:pt>
                <c:pt idx="24">
                  <c:v>7.9125111868132061</c:v>
                </c:pt>
                <c:pt idx="25">
                  <c:v>9.9643005957408466</c:v>
                </c:pt>
                <c:pt idx="26">
                  <c:v>4.4444607133122638</c:v>
                </c:pt>
                <c:pt idx="27">
                  <c:v>7.6637330281454235</c:v>
                </c:pt>
                <c:pt idx="28">
                  <c:v>10.9630539699035</c:v>
                </c:pt>
                <c:pt idx="29">
                  <c:v>10.442806886203801</c:v>
                </c:pt>
                <c:pt idx="30">
                  <c:v>5.9559313200335868</c:v>
                </c:pt>
                <c:pt idx="31">
                  <c:v>6.331401924634954</c:v>
                </c:pt>
                <c:pt idx="32">
                  <c:v>9.7333454389591409</c:v>
                </c:pt>
                <c:pt idx="33">
                  <c:v>10.845940704925674</c:v>
                </c:pt>
                <c:pt idx="36">
                  <c:v>15.329282251084358</c:v>
                </c:pt>
                <c:pt idx="37">
                  <c:v>9.9593605405537744</c:v>
                </c:pt>
                <c:pt idx="38">
                  <c:v>13.802118581547832</c:v>
                </c:pt>
                <c:pt idx="39">
                  <c:v>14.398356197845382</c:v>
                </c:pt>
                <c:pt idx="40">
                  <c:v>8.5569501853905514</c:v>
                </c:pt>
                <c:pt idx="41">
                  <c:v>13.28251947992192</c:v>
                </c:pt>
                <c:pt idx="42">
                  <c:v>7.7928396200652204</c:v>
                </c:pt>
                <c:pt idx="43">
                  <c:v>5.7197574988716626</c:v>
                </c:pt>
                <c:pt idx="44">
                  <c:v>9.6625408454703301</c:v>
                </c:pt>
                <c:pt idx="45">
                  <c:v>14.575654655524998</c:v>
                </c:pt>
                <c:pt idx="46">
                  <c:v>12.641672702218099</c:v>
                </c:pt>
                <c:pt idx="47">
                  <c:v>16.927170273934276</c:v>
                </c:pt>
                <c:pt idx="48">
                  <c:v>13.087879071133843</c:v>
                </c:pt>
                <c:pt idx="49">
                  <c:v>16.638475184619828</c:v>
                </c:pt>
                <c:pt idx="50">
                  <c:v>12.287050248405563</c:v>
                </c:pt>
                <c:pt idx="51">
                  <c:v>14.713760297943843</c:v>
                </c:pt>
                <c:pt idx="52">
                  <c:v>11.957759114878023</c:v>
                </c:pt>
              </c:numCache>
            </c:numRef>
          </c:val>
          <c:smooth val="0"/>
          <c:extLst>
            <c:ext xmlns:c16="http://schemas.microsoft.com/office/drawing/2014/chart" uri="{C3380CC4-5D6E-409C-BE32-E72D297353CC}">
              <c16:uniqueId val="{00000004-46E6-4048-B23E-982B02F9F9D8}"/>
            </c:ext>
          </c:extLst>
        </c:ser>
        <c:ser>
          <c:idx val="3"/>
          <c:order val="3"/>
          <c:tx>
            <c:strRef>
              <c:f>Sheet1!$E$1</c:f>
              <c:strCache>
                <c:ptCount val="1"/>
                <c:pt idx="0">
                  <c:v>Latinx/Hispanic 2019</c:v>
                </c:pt>
              </c:strCache>
            </c:strRef>
          </c:tx>
          <c:spPr>
            <a:ln w="28575" cap="rnd">
              <a:noFill/>
              <a:round/>
            </a:ln>
            <a:effectLst/>
          </c:spPr>
          <c:marker>
            <c:symbol val="circle"/>
            <c:size val="9"/>
            <c:spPr>
              <a:solidFill>
                <a:schemeClr val="accent4"/>
              </a:solidFill>
              <a:ln w="9525">
                <a:noFill/>
              </a:ln>
              <a:effectLst/>
            </c:spPr>
          </c:marker>
          <c:cat>
            <c:strRef>
              <c:f>Sheet1!$A$2:$A$54</c:f>
              <c:strCache>
                <c:ptCount val="53"/>
                <c:pt idx="0">
                  <c:v>District of Columbia</c:v>
                </c:pt>
                <c:pt idx="1">
                  <c:v>Hawaii</c:v>
                </c:pt>
                <c:pt idx="2">
                  <c:v>Massachusetts</c:v>
                </c:pt>
                <c:pt idx="3">
                  <c:v>Rhode Island</c:v>
                </c:pt>
                <c:pt idx="4">
                  <c:v>New York</c:v>
                </c:pt>
                <c:pt idx="5">
                  <c:v>New Mexico</c:v>
                </c:pt>
                <c:pt idx="6">
                  <c:v>Montana</c:v>
                </c:pt>
                <c:pt idx="7">
                  <c:v>Pennsylvania</c:v>
                </c:pt>
                <c:pt idx="8">
                  <c:v>Michigan</c:v>
                </c:pt>
                <c:pt idx="9">
                  <c:v>California</c:v>
                </c:pt>
                <c:pt idx="10">
                  <c:v>Iowa</c:v>
                </c:pt>
                <c:pt idx="11">
                  <c:v>Connecticut</c:v>
                </c:pt>
                <c:pt idx="12">
                  <c:v>Colorado</c:v>
                </c:pt>
                <c:pt idx="13">
                  <c:v>Minnesota</c:v>
                </c:pt>
                <c:pt idx="14">
                  <c:v>Illinois</c:v>
                </c:pt>
                <c:pt idx="15">
                  <c:v>Ohio</c:v>
                </c:pt>
                <c:pt idx="16">
                  <c:v>New Hampshire</c:v>
                </c:pt>
                <c:pt idx="17">
                  <c:v>Indiana</c:v>
                </c:pt>
                <c:pt idx="18">
                  <c:v>Oregon</c:v>
                </c:pt>
                <c:pt idx="19">
                  <c:v>Arizona</c:v>
                </c:pt>
                <c:pt idx="20">
                  <c:v>Delaware</c:v>
                </c:pt>
                <c:pt idx="21">
                  <c:v>New Jersey</c:v>
                </c:pt>
                <c:pt idx="22">
                  <c:v>Nevada</c:v>
                </c:pt>
                <c:pt idx="23">
                  <c:v>Washington</c:v>
                </c:pt>
                <c:pt idx="24">
                  <c:v>Kentucky</c:v>
                </c:pt>
                <c:pt idx="25">
                  <c:v>Alaska</c:v>
                </c:pt>
                <c:pt idx="26">
                  <c:v>Maryland</c:v>
                </c:pt>
                <c:pt idx="27">
                  <c:v>Virginia</c:v>
                </c:pt>
                <c:pt idx="28">
                  <c:v>Arkansas</c:v>
                </c:pt>
                <c:pt idx="29">
                  <c:v>Louisiana</c:v>
                </c:pt>
                <c:pt idx="30">
                  <c:v>Vermont</c:v>
                </c:pt>
                <c:pt idx="31">
                  <c:v>North Dakota</c:v>
                </c:pt>
                <c:pt idx="32">
                  <c:v>West Virginia</c:v>
                </c:pt>
                <c:pt idx="33">
                  <c:v>Maine</c:v>
                </c:pt>
                <c:pt idx="36">
                  <c:v>Florida</c:v>
                </c:pt>
                <c:pt idx="37">
                  <c:v>South Dakota</c:v>
                </c:pt>
                <c:pt idx="38">
                  <c:v>Idaho</c:v>
                </c:pt>
                <c:pt idx="39">
                  <c:v>Wyoming</c:v>
                </c:pt>
                <c:pt idx="40">
                  <c:v>Utah</c:v>
                </c:pt>
                <c:pt idx="41">
                  <c:v>Missouri</c:v>
                </c:pt>
                <c:pt idx="42">
                  <c:v>Nebraska</c:v>
                </c:pt>
                <c:pt idx="43">
                  <c:v>Wisconsin</c:v>
                </c:pt>
                <c:pt idx="44">
                  <c:v>Kansas</c:v>
                </c:pt>
                <c:pt idx="45">
                  <c:v>Texas</c:v>
                </c:pt>
                <c:pt idx="46">
                  <c:v>Alabama</c:v>
                </c:pt>
                <c:pt idx="47">
                  <c:v>Oklahoma</c:v>
                </c:pt>
                <c:pt idx="48">
                  <c:v>South Carolina</c:v>
                </c:pt>
                <c:pt idx="49">
                  <c:v>Mississippi</c:v>
                </c:pt>
                <c:pt idx="50">
                  <c:v>North Carolina</c:v>
                </c:pt>
                <c:pt idx="51">
                  <c:v>Georgia</c:v>
                </c:pt>
                <c:pt idx="52">
                  <c:v>Tennessee</c:v>
                </c:pt>
              </c:strCache>
            </c:strRef>
          </c:cat>
          <c:val>
            <c:numRef>
              <c:f>Sheet1!$E$2:$E$54</c:f>
              <c:numCache>
                <c:formatCode>0.0</c:formatCode>
                <c:ptCount val="53"/>
                <c:pt idx="0">
                  <c:v>6.6949552098066949</c:v>
                </c:pt>
                <c:pt idx="1">
                  <c:v>6.6999005706969577</c:v>
                </c:pt>
                <c:pt idx="2">
                  <c:v>7.9056546975825119</c:v>
                </c:pt>
                <c:pt idx="3">
                  <c:v>13.823880942283227</c:v>
                </c:pt>
                <c:pt idx="4">
                  <c:v>15.10543996072338</c:v>
                </c:pt>
                <c:pt idx="5">
                  <c:v>15.860792650198697</c:v>
                </c:pt>
                <c:pt idx="6">
                  <c:v>16.287726358148895</c:v>
                </c:pt>
                <c:pt idx="7">
                  <c:v>17.942099376111734</c:v>
                </c:pt>
                <c:pt idx="8">
                  <c:v>18.059053103648932</c:v>
                </c:pt>
                <c:pt idx="9">
                  <c:v>18.301056421872694</c:v>
                </c:pt>
                <c:pt idx="10">
                  <c:v>19.156837242678389</c:v>
                </c:pt>
                <c:pt idx="11">
                  <c:v>19.310194609900559</c:v>
                </c:pt>
                <c:pt idx="12">
                  <c:v>20.001671727524855</c:v>
                </c:pt>
                <c:pt idx="13">
                  <c:v>20.64621658308296</c:v>
                </c:pt>
                <c:pt idx="14">
                  <c:v>21.972374258663535</c:v>
                </c:pt>
                <c:pt idx="15">
                  <c:v>21.984095199954233</c:v>
                </c:pt>
                <c:pt idx="16">
                  <c:v>22.397667921778211</c:v>
                </c:pt>
                <c:pt idx="17">
                  <c:v>23.7331544380365</c:v>
                </c:pt>
                <c:pt idx="18">
                  <c:v>23.760548762591192</c:v>
                </c:pt>
                <c:pt idx="19">
                  <c:v>24.690375300846874</c:v>
                </c:pt>
                <c:pt idx="20">
                  <c:v>25.027108667028113</c:v>
                </c:pt>
                <c:pt idx="21">
                  <c:v>26.450389772151627</c:v>
                </c:pt>
                <c:pt idx="22">
                  <c:v>26.809636488979148</c:v>
                </c:pt>
                <c:pt idx="23">
                  <c:v>27.700434483514236</c:v>
                </c:pt>
                <c:pt idx="24">
                  <c:v>28.178210073229359</c:v>
                </c:pt>
                <c:pt idx="25">
                  <c:v>29.335952307109135</c:v>
                </c:pt>
                <c:pt idx="26">
                  <c:v>29.668295770945434</c:v>
                </c:pt>
                <c:pt idx="27">
                  <c:v>33.150921836879654</c:v>
                </c:pt>
                <c:pt idx="28">
                  <c:v>33.283242188105163</c:v>
                </c:pt>
                <c:pt idx="29">
                  <c:v>38.845042322531434</c:v>
                </c:pt>
                <c:pt idx="36">
                  <c:v>25.949847098308691</c:v>
                </c:pt>
                <c:pt idx="37">
                  <c:v>27.003054511278197</c:v>
                </c:pt>
                <c:pt idx="38">
                  <c:v>27.525921150584427</c:v>
                </c:pt>
                <c:pt idx="39">
                  <c:v>28.925539498412288</c:v>
                </c:pt>
                <c:pt idx="40">
                  <c:v>28.942786021199595</c:v>
                </c:pt>
                <c:pt idx="41">
                  <c:v>29.318301776989809</c:v>
                </c:pt>
                <c:pt idx="42">
                  <c:v>30.218321732739611</c:v>
                </c:pt>
                <c:pt idx="43">
                  <c:v>30.34968954812004</c:v>
                </c:pt>
                <c:pt idx="44">
                  <c:v>32.43254473212663</c:v>
                </c:pt>
                <c:pt idx="45">
                  <c:v>38.229843624406833</c:v>
                </c:pt>
                <c:pt idx="46">
                  <c:v>39.034352559239203</c:v>
                </c:pt>
                <c:pt idx="47">
                  <c:v>40.615040890312791</c:v>
                </c:pt>
                <c:pt idx="48">
                  <c:v>42.973529535371</c:v>
                </c:pt>
                <c:pt idx="49">
                  <c:v>43.263640999490057</c:v>
                </c:pt>
                <c:pt idx="50">
                  <c:v>45.425960691502141</c:v>
                </c:pt>
                <c:pt idx="51">
                  <c:v>45.982919972107283</c:v>
                </c:pt>
                <c:pt idx="52">
                  <c:v>50.719911775750695</c:v>
                </c:pt>
              </c:numCache>
            </c:numRef>
          </c:val>
          <c:smooth val="0"/>
          <c:extLst>
            <c:ext xmlns:c16="http://schemas.microsoft.com/office/drawing/2014/chart" uri="{C3380CC4-5D6E-409C-BE32-E72D297353CC}">
              <c16:uniqueId val="{00000005-46E6-4048-B23E-982B02F9F9D8}"/>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944096"/>
        <c:crosses val="autoZero"/>
        <c:auto val="1"/>
        <c:lblAlgn val="ctr"/>
        <c:lblOffset val="100"/>
        <c:noMultiLvlLbl val="0"/>
      </c:catAx>
      <c:valAx>
        <c:axId val="1584944096"/>
        <c:scaling>
          <c:orientation val="minMax"/>
          <c:max val="70"/>
          <c:min val="0"/>
        </c:scaling>
        <c:delete val="0"/>
        <c:axPos val="l"/>
        <c:majorGridlines>
          <c:spPr>
            <a:ln w="9525" cap="flat" cmpd="sng" algn="ctr">
              <a:solidFill>
                <a:schemeClr val="bg1">
                  <a:lumMod val="9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7815373078365209"/>
          <c:h val="0.84898140857392834"/>
        </c:manualLayout>
      </c:layout>
      <c:barChart>
        <c:barDir val="col"/>
        <c:grouping val="clustered"/>
        <c:varyColors val="0"/>
        <c:ser>
          <c:idx val="0"/>
          <c:order val="0"/>
          <c:tx>
            <c:strRef>
              <c:f>Sheet1!$B$1</c:f>
              <c:strCache>
                <c:ptCount val="1"/>
                <c:pt idx="0">
                  <c:v>Expansion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adults</c:v>
                </c:pt>
                <c:pt idx="1">
                  <c:v>Black adults</c:v>
                </c:pt>
                <c:pt idx="2">
                  <c:v>Latinx/Hispanic adults</c:v>
                </c:pt>
                <c:pt idx="3">
                  <c:v>White adults</c:v>
                </c:pt>
                <c:pt idx="4">
                  <c:v>Black–white 
disparity</c:v>
                </c:pt>
                <c:pt idx="5">
                  <c:v>Latinx/Hispanic–
white disparity</c:v>
                </c:pt>
              </c:strCache>
            </c:strRef>
          </c:cat>
          <c:val>
            <c:numRef>
              <c:f>Sheet1!$B$2:$B$7</c:f>
              <c:numCache>
                <c:formatCode>0.0</c:formatCode>
                <c:ptCount val="6"/>
                <c:pt idx="0">
                  <c:v>-8.5232758246026297</c:v>
                </c:pt>
                <c:pt idx="1">
                  <c:v>-11.334630562552208</c:v>
                </c:pt>
                <c:pt idx="2">
                  <c:v>-16.33777660766318</c:v>
                </c:pt>
                <c:pt idx="3">
                  <c:v>-6.2170074975210579</c:v>
                </c:pt>
                <c:pt idx="4">
                  <c:v>-5.1176230650311503</c:v>
                </c:pt>
                <c:pt idx="5">
                  <c:v>-10.120769110142124</c:v>
                </c:pt>
              </c:numCache>
            </c:numRef>
          </c:val>
          <c:extLst>
            <c:ext xmlns:c16="http://schemas.microsoft.com/office/drawing/2014/chart" uri="{C3380CC4-5D6E-409C-BE32-E72D297353CC}">
              <c16:uniqueId val="{00000000-DC22-418A-8D10-B38F59748A13}"/>
            </c:ext>
          </c:extLst>
        </c:ser>
        <c:ser>
          <c:idx val="1"/>
          <c:order val="1"/>
          <c:tx>
            <c:strRef>
              <c:f>Sheet1!$C$1</c:f>
              <c:strCache>
                <c:ptCount val="1"/>
                <c:pt idx="0">
                  <c:v>Nonexpansion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 adults</c:v>
                </c:pt>
                <c:pt idx="1">
                  <c:v>Black adults</c:v>
                </c:pt>
                <c:pt idx="2">
                  <c:v>Latinx/Hispanic adults</c:v>
                </c:pt>
                <c:pt idx="3">
                  <c:v>White adults</c:v>
                </c:pt>
                <c:pt idx="4">
                  <c:v>Black–white 
disparity</c:v>
                </c:pt>
                <c:pt idx="5">
                  <c:v>Latinx/Hispanic–
white disparity</c:v>
                </c:pt>
              </c:strCache>
            </c:strRef>
          </c:cat>
          <c:val>
            <c:numRef>
              <c:f>Sheet1!$C$2:$C$7</c:f>
              <c:numCache>
                <c:formatCode>0.0</c:formatCode>
                <c:ptCount val="6"/>
                <c:pt idx="0">
                  <c:v>-6.0269546738813808</c:v>
                </c:pt>
                <c:pt idx="1">
                  <c:v>-8.8488625505029859</c:v>
                </c:pt>
                <c:pt idx="2">
                  <c:v>-11.788797658098602</c:v>
                </c:pt>
                <c:pt idx="3">
                  <c:v>-4.2727796922246863</c:v>
                </c:pt>
                <c:pt idx="4">
                  <c:v>-4.5760828582782995</c:v>
                </c:pt>
                <c:pt idx="5">
                  <c:v>-7.5160179658739175</c:v>
                </c:pt>
              </c:numCache>
            </c:numRef>
          </c:val>
          <c:extLst>
            <c:ext xmlns:c16="http://schemas.microsoft.com/office/drawing/2014/chart" uri="{C3380CC4-5D6E-409C-BE32-E72D297353CC}">
              <c16:uniqueId val="{00000001-DC22-418A-8D10-B38F59748A13}"/>
            </c:ext>
          </c:extLst>
        </c:ser>
        <c:dLbls>
          <c:showLegendKey val="0"/>
          <c:showVal val="0"/>
          <c:showCatName val="0"/>
          <c:showSerName val="0"/>
          <c:showPercent val="0"/>
          <c:showBubbleSize val="0"/>
        </c:dLbls>
        <c:gapWidth val="120"/>
        <c:axId val="245131567"/>
        <c:axId val="1907550767"/>
      </c:barChart>
      <c:catAx>
        <c:axId val="245131567"/>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0.0" sourceLinked="1"/>
        <c:majorTickMark val="none"/>
        <c:minorTickMark val="none"/>
        <c:tickLblPos val="nextTo"/>
        <c:crossAx val="245131567"/>
        <c:crosses val="autoZero"/>
        <c:crossBetween val="between"/>
      </c:valAx>
      <c:spPr>
        <a:noFill/>
        <a:ln>
          <a:noFill/>
        </a:ln>
        <a:effectLst/>
      </c:spPr>
    </c:plotArea>
    <c:legend>
      <c:legendPos val="t"/>
      <c:layout>
        <c:manualLayout>
          <c:xMode val="edge"/>
          <c:yMode val="edge"/>
          <c:x val="0.71406129789331885"/>
          <c:y val="0.83945941634285581"/>
          <c:w val="0.27324028940826839"/>
          <c:h val="6.302838523048387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2.153847296790936E-2"/>
          <c:w val="0.9620077490313711"/>
          <c:h val="0.90994557689834288"/>
        </c:manualLayout>
      </c:layout>
      <c:lineChart>
        <c:grouping val="standard"/>
        <c:varyColors val="0"/>
        <c:ser>
          <c:idx val="0"/>
          <c:order val="0"/>
          <c:tx>
            <c:strRef>
              <c:f>Sheet1!$A$2</c:f>
              <c:strCache>
                <c:ptCount val="1"/>
                <c:pt idx="0">
                  <c:v>Georgia</c:v>
                </c:pt>
              </c:strCache>
            </c:strRef>
          </c:tx>
          <c:spPr>
            <a:ln w="31750" cap="rnd">
              <a:solidFill>
                <a:schemeClr val="accent1"/>
              </a:solidFill>
              <a:round/>
            </a:ln>
            <a:effectLst/>
          </c:spPr>
          <c:marker>
            <c:symbol val="none"/>
          </c:marker>
          <c:dLbls>
            <c:dLbl>
              <c:idx val="0"/>
              <c:tx>
                <c:rich>
                  <a:bodyPr/>
                  <a:lstStyle/>
                  <a:p>
                    <a:fld id="{BEF0E2DC-501A-3143-81E1-8CB16A9CEAEE}" type="VALUE">
                      <a:rPr lang="en-US" b="0" i="0">
                        <a:latin typeface="Arial" panose="020B0604020202020204" pitchFamily="34" charset="0"/>
                      </a:rPr>
                      <a:pPr/>
                      <a:t>[VALUE]</a:t>
                    </a:fld>
                    <a:endParaRPr lang="en-US"/>
                  </a:p>
                </c:rich>
              </c:tx>
              <c:dLblPos val="l"/>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4D72-47C7-A98B-D636AF646669}"/>
                </c:ext>
              </c:extLst>
            </c:dLbl>
            <c:dLbl>
              <c:idx val="1"/>
              <c:delete val="1"/>
              <c:extLst>
                <c:ext xmlns:c15="http://schemas.microsoft.com/office/drawing/2012/chart" uri="{CE6537A1-D6FC-4f65-9D91-7224C49458BB}"/>
                <c:ext xmlns:c16="http://schemas.microsoft.com/office/drawing/2014/chart" uri="{C3380CC4-5D6E-409C-BE32-E72D297353CC}">
                  <c16:uniqueId val="{00000016-4D72-47C7-A98B-D636AF646669}"/>
                </c:ext>
              </c:extLst>
            </c:dLbl>
            <c:dLbl>
              <c:idx val="2"/>
              <c:layout>
                <c:manualLayout>
                  <c:x val="-9.5034787318252403E-3"/>
                  <c:y val="-2.3670590380254621E-2"/>
                </c:manualLayout>
              </c:layout>
              <c:tx>
                <c:rich>
                  <a:bodyPr/>
                  <a:lstStyle/>
                  <a:p>
                    <a:fld id="{4D2D8A3B-78ED-8A41-9ABC-013B22551DA1}"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ACF-4B1B-B123-C0845A2B7FA4}"/>
                </c:ext>
              </c:extLst>
            </c:dLbl>
            <c:dLbl>
              <c:idx val="3"/>
              <c:delete val="1"/>
              <c:extLst>
                <c:ext xmlns:c15="http://schemas.microsoft.com/office/drawing/2012/chart" uri="{CE6537A1-D6FC-4f65-9D91-7224C49458BB}"/>
                <c:ext xmlns:c16="http://schemas.microsoft.com/office/drawing/2014/chart" uri="{C3380CC4-5D6E-409C-BE32-E72D297353CC}">
                  <c16:uniqueId val="{0000000B-4D72-47C7-A98B-D636AF646669}"/>
                </c:ext>
              </c:extLst>
            </c:dLbl>
            <c:dLbl>
              <c:idx val="4"/>
              <c:delete val="1"/>
              <c:extLst>
                <c:ext xmlns:c15="http://schemas.microsoft.com/office/drawing/2012/chart" uri="{CE6537A1-D6FC-4f65-9D91-7224C49458BB}"/>
                <c:ext xmlns:c16="http://schemas.microsoft.com/office/drawing/2014/chart" uri="{C3380CC4-5D6E-409C-BE32-E72D297353CC}">
                  <c16:uniqueId val="{0000000A-4D72-47C7-A98B-D636AF646669}"/>
                </c:ext>
              </c:extLst>
            </c:dLbl>
            <c:dLbl>
              <c:idx val="5"/>
              <c:layout>
                <c:manualLayout>
                  <c:x val="-4.7386743323751299E-2"/>
                  <c:y val="-3.2377588112629245E-2"/>
                </c:manualLayout>
              </c:layout>
              <c:tx>
                <c:rich>
                  <a:bodyPr/>
                  <a:lstStyle/>
                  <a:p>
                    <a:fld id="{6A50D3C9-2510-A04C-A4A5-D87A8D8FBDB3}"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ACF-4B1B-B123-C0845A2B7FA4}"/>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E5C-DD4B-96BC-A214D6060C5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Sheet1!$B$2:$H$2</c:f>
              <c:numCache>
                <c:formatCode>General</c:formatCode>
                <c:ptCount val="7"/>
                <c:pt idx="0">
                  <c:v>41.416129150000003</c:v>
                </c:pt>
                <c:pt idx="1">
                  <c:v>35.483614940000002</c:v>
                </c:pt>
                <c:pt idx="2">
                  <c:v>31.784921929999999</c:v>
                </c:pt>
                <c:pt idx="3">
                  <c:v>29.359035460000001</c:v>
                </c:pt>
                <c:pt idx="4">
                  <c:v>30.088826659999999</c:v>
                </c:pt>
                <c:pt idx="5">
                  <c:v>30.421123099999999</c:v>
                </c:pt>
                <c:pt idx="6">
                  <c:v>30.699638289999999</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North Carolina</c:v>
                </c:pt>
              </c:strCache>
            </c:strRef>
          </c:tx>
          <c:spPr>
            <a:ln w="31750" cap="rnd">
              <a:solidFill>
                <a:schemeClr val="accent2"/>
              </a:solidFill>
              <a:prstDash val="solid"/>
              <a:round/>
            </a:ln>
            <a:effectLst/>
          </c:spPr>
          <c:marker>
            <c:symbol val="none"/>
          </c:marker>
          <c:dLbls>
            <c:dLbl>
              <c:idx val="0"/>
              <c:layout>
                <c:manualLayout>
                  <c:x val="-5.6846560846560847E-2"/>
                  <c:y val="-2.0260492040520984E-2"/>
                </c:manualLayout>
              </c:layout>
              <c:tx>
                <c:rich>
                  <a:bodyPr/>
                  <a:lstStyle/>
                  <a:p>
                    <a:fld id="{B7366E74-272E-9E43-A10E-FD1EAC2D2467}"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4D72-47C7-A98B-D636AF646669}"/>
                </c:ext>
              </c:extLst>
            </c:dLbl>
            <c:dLbl>
              <c:idx val="1"/>
              <c:delete val="1"/>
              <c:extLst>
                <c:ext xmlns:c15="http://schemas.microsoft.com/office/drawing/2012/chart" uri="{CE6537A1-D6FC-4f65-9D91-7224C49458BB}"/>
                <c:ext xmlns:c16="http://schemas.microsoft.com/office/drawing/2014/chart" uri="{C3380CC4-5D6E-409C-BE32-E72D297353CC}">
                  <c16:uniqueId val="{00000017-4D72-47C7-A98B-D636AF646669}"/>
                </c:ext>
              </c:extLst>
            </c:dLbl>
            <c:dLbl>
              <c:idx val="2"/>
              <c:layout>
                <c:manualLayout>
                  <c:x val="-8.0925439875571634E-3"/>
                  <c:y val="3.5248242305457117E-2"/>
                </c:manualLayout>
              </c:layout>
              <c:tx>
                <c:rich>
                  <a:bodyPr/>
                  <a:lstStyle/>
                  <a:p>
                    <a:fld id="{4CAEC7B0-0DD2-3C40-B0F8-1D17E9599E2D}"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4D72-47C7-A98B-D636AF646669}"/>
                </c:ext>
              </c:extLst>
            </c:dLbl>
            <c:dLbl>
              <c:idx val="3"/>
              <c:delete val="1"/>
              <c:extLst>
                <c:ext xmlns:c15="http://schemas.microsoft.com/office/drawing/2012/chart" uri="{CE6537A1-D6FC-4f65-9D91-7224C49458BB}"/>
                <c:ext xmlns:c16="http://schemas.microsoft.com/office/drawing/2014/chart" uri="{C3380CC4-5D6E-409C-BE32-E72D297353CC}">
                  <c16:uniqueId val="{00000012-4D72-47C7-A98B-D636AF646669}"/>
                </c:ext>
              </c:extLst>
            </c:dLbl>
            <c:dLbl>
              <c:idx val="4"/>
              <c:delete val="1"/>
              <c:extLst>
                <c:ext xmlns:c15="http://schemas.microsoft.com/office/drawing/2012/chart" uri="{CE6537A1-D6FC-4f65-9D91-7224C49458BB}"/>
                <c:ext xmlns:c16="http://schemas.microsoft.com/office/drawing/2014/chart" uri="{C3380CC4-5D6E-409C-BE32-E72D297353CC}">
                  <c16:uniqueId val="{00000011-4D72-47C7-A98B-D636AF646669}"/>
                </c:ext>
              </c:extLst>
            </c:dLbl>
            <c:dLbl>
              <c:idx val="5"/>
              <c:layout>
                <c:manualLayout>
                  <c:x val="-4.7745031871016128E-2"/>
                  <c:y val="2.3718677712319246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accent2"/>
                        </a:solidFill>
                        <a:latin typeface="Arial" panose="020B0604020202020204" pitchFamily="34" charset="0"/>
                        <a:ea typeface="+mn-ea"/>
                        <a:cs typeface="Arial" panose="020B0604020202020204" pitchFamily="34" charset="0"/>
                      </a:defRPr>
                    </a:pPr>
                    <a:fld id="{C7F3FB06-C183-5541-8234-0C4066F31D5E}" type="VALUE">
                      <a:rPr lang="en-US" b="0" i="0">
                        <a:latin typeface="Arial" panose="020B0604020202020204" pitchFamily="34" charset="0"/>
                      </a:rPr>
                      <a:pPr>
                        <a:defRPr sz="1100">
                          <a:solidFill>
                            <a:schemeClr val="accent2"/>
                          </a:solidFill>
                          <a:latin typeface="Arial" panose="020B0604020202020204" pitchFamily="34" charset="0"/>
                          <a:cs typeface="Arial" panose="020B0604020202020204" pitchFamily="34" charset="0"/>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accent2"/>
                      </a:solidFill>
                      <a:latin typeface="Arial" panose="020B0604020202020204" pitchFamily="34" charset="0"/>
                      <a:ea typeface="+mn-ea"/>
                      <a:cs typeface="Arial" panose="020B0604020202020204" pitchFamily="34" charset="0"/>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3.8680720465497365E-2"/>
                      <c:h val="5.6845151953690304E-2"/>
                    </c:manualLayout>
                  </c15:layout>
                  <c15:dlblFieldTable/>
                  <c15:showDataLabelsRange val="0"/>
                </c:ext>
                <c:ext xmlns:c16="http://schemas.microsoft.com/office/drawing/2014/chart" uri="{C3380CC4-5D6E-409C-BE32-E72D297353CC}">
                  <c16:uniqueId val="{00000010-4D72-47C7-A98B-D636AF646669}"/>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E5C-DD4B-96BC-A214D6060C5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2"/>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Sheet1!$B$3:$H$3</c:f>
              <c:numCache>
                <c:formatCode>General</c:formatCode>
                <c:ptCount val="7"/>
                <c:pt idx="0">
                  <c:v>38.435000000000002</c:v>
                </c:pt>
                <c:pt idx="1">
                  <c:v>29.939</c:v>
                </c:pt>
                <c:pt idx="2">
                  <c:v>24.895</c:v>
                </c:pt>
                <c:pt idx="3">
                  <c:v>24.193000000000001</c:v>
                </c:pt>
                <c:pt idx="4">
                  <c:v>24.364000000000001</c:v>
                </c:pt>
                <c:pt idx="5">
                  <c:v>23.134</c:v>
                </c:pt>
                <c:pt idx="6">
                  <c:v>25.065000000000001</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Virginia</c:v>
                </c:pt>
              </c:strCache>
            </c:strRef>
          </c:tx>
          <c:spPr>
            <a:ln w="31750" cap="rnd">
              <a:solidFill>
                <a:schemeClr val="bg2"/>
              </a:solidFill>
              <a:round/>
            </a:ln>
            <a:effectLst/>
          </c:spPr>
          <c:marker>
            <c:symbol val="none"/>
          </c:marker>
          <c:dLbls>
            <c:dLbl>
              <c:idx val="0"/>
              <c:tx>
                <c:rich>
                  <a:bodyPr/>
                  <a:lstStyle/>
                  <a:p>
                    <a:fld id="{96B8F03F-3E3E-AC40-B16E-85EFBC35882D}" type="VALUE">
                      <a:rPr lang="en-US" b="0" i="0">
                        <a:latin typeface="Arial" panose="020B0604020202020204" pitchFamily="34" charset="0"/>
                      </a:rPr>
                      <a:pPr/>
                      <a:t>[VALUE]</a:t>
                    </a:fld>
                    <a:endParaRPr lang="en-US"/>
                  </a:p>
                </c:rich>
              </c:tx>
              <c:dLblPos val="l"/>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D72-47C7-A98B-D636AF646669}"/>
                </c:ext>
              </c:extLst>
            </c:dLbl>
            <c:dLbl>
              <c:idx val="1"/>
              <c:delete val="1"/>
              <c:extLst>
                <c:ext xmlns:c15="http://schemas.microsoft.com/office/drawing/2012/chart" uri="{CE6537A1-D6FC-4f65-9D91-7224C49458BB}"/>
                <c:ext xmlns:c16="http://schemas.microsoft.com/office/drawing/2014/chart" uri="{C3380CC4-5D6E-409C-BE32-E72D297353CC}">
                  <c16:uniqueId val="{00000006-4D72-47C7-A98B-D636AF646669}"/>
                </c:ext>
              </c:extLst>
            </c:dLbl>
            <c:dLbl>
              <c:idx val="2"/>
              <c:layout>
                <c:manualLayout>
                  <c:x val="-5.3388823937770509E-2"/>
                  <c:y val="7.7357788643522612E-3"/>
                </c:manualLayout>
              </c:layout>
              <c:tx>
                <c:rich>
                  <a:bodyPr/>
                  <a:lstStyle/>
                  <a:p>
                    <a:fld id="{4742A193-9A82-554B-87E6-AABD9F6014EB}"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4D72-47C7-A98B-D636AF646669}"/>
                </c:ext>
              </c:extLst>
            </c:dLbl>
            <c:dLbl>
              <c:idx val="3"/>
              <c:delete val="1"/>
              <c:extLst>
                <c:ext xmlns:c15="http://schemas.microsoft.com/office/drawing/2012/chart" uri="{CE6537A1-D6FC-4f65-9D91-7224C49458BB}"/>
                <c:ext xmlns:c16="http://schemas.microsoft.com/office/drawing/2014/chart" uri="{C3380CC4-5D6E-409C-BE32-E72D297353CC}">
                  <c16:uniqueId val="{00000005-4D72-47C7-A98B-D636AF646669}"/>
                </c:ext>
              </c:extLst>
            </c:dLbl>
            <c:dLbl>
              <c:idx val="4"/>
              <c:delete val="1"/>
              <c:extLst>
                <c:ext xmlns:c15="http://schemas.microsoft.com/office/drawing/2012/chart" uri="{CE6537A1-D6FC-4f65-9D91-7224C49458BB}"/>
                <c:ext xmlns:c16="http://schemas.microsoft.com/office/drawing/2014/chart" uri="{C3380CC4-5D6E-409C-BE32-E72D297353CC}">
                  <c16:uniqueId val="{00000004-4D72-47C7-A98B-D636AF646669}"/>
                </c:ext>
              </c:extLst>
            </c:dLbl>
            <c:dLbl>
              <c:idx val="5"/>
              <c:layout>
                <c:manualLayout>
                  <c:x val="-4.8169089974864354E-2"/>
                  <c:y val="-3.8142370409198129E-2"/>
                </c:manualLayout>
              </c:layout>
              <c:tx>
                <c:rich>
                  <a:bodyPr/>
                  <a:lstStyle/>
                  <a:p>
                    <a:fld id="{CF8857BA-DD22-3645-9962-459545BCFF36}"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ACF-4B1B-B123-C0845A2B7FA4}"/>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E5C-DD4B-96BC-A214D6060C5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Sheet1!$B$4:$H$4</c:f>
              <c:numCache>
                <c:formatCode>General</c:formatCode>
                <c:ptCount val="7"/>
                <c:pt idx="0">
                  <c:v>37.128999999999998</c:v>
                </c:pt>
                <c:pt idx="1">
                  <c:v>33.241999999999997</c:v>
                </c:pt>
                <c:pt idx="2">
                  <c:v>27.402000000000001</c:v>
                </c:pt>
                <c:pt idx="3">
                  <c:v>24.417999999999999</c:v>
                </c:pt>
                <c:pt idx="4">
                  <c:v>25.02</c:v>
                </c:pt>
                <c:pt idx="5">
                  <c:v>24.791</c:v>
                </c:pt>
                <c:pt idx="6">
                  <c:v>18.552</c:v>
                </c:pt>
              </c:numCache>
            </c:numRef>
          </c:val>
          <c:smooth val="0"/>
          <c:extLst>
            <c:ext xmlns:c16="http://schemas.microsoft.com/office/drawing/2014/chart" uri="{C3380CC4-5D6E-409C-BE32-E72D297353CC}">
              <c16:uniqueId val="{00000000-0C48-4E69-BA6D-8AC7CDACC779}"/>
            </c:ext>
          </c:extLst>
        </c:ser>
        <c:ser>
          <c:idx val="3"/>
          <c:order val="3"/>
          <c:tx>
            <c:strRef>
              <c:f>Sheet1!$A$5</c:f>
              <c:strCache>
                <c:ptCount val="1"/>
                <c:pt idx="0">
                  <c:v>Louisiana</c:v>
                </c:pt>
              </c:strCache>
            </c:strRef>
          </c:tx>
          <c:spPr>
            <a:ln w="31750" cap="rnd">
              <a:solidFill>
                <a:schemeClr val="accent4"/>
              </a:solidFill>
              <a:round/>
            </a:ln>
            <a:effectLst/>
          </c:spPr>
          <c:marker>
            <c:symbol val="none"/>
          </c:marker>
          <c:dLbls>
            <c:dLbl>
              <c:idx val="0"/>
              <c:layout>
                <c:manualLayout>
                  <c:x val="-5.8257495590828927E-2"/>
                  <c:y val="-3.4732272069464568E-2"/>
                </c:manualLayout>
              </c:layout>
              <c:tx>
                <c:rich>
                  <a:bodyPr/>
                  <a:lstStyle/>
                  <a:p>
                    <a:fld id="{5ED1A709-3011-3947-977B-F9E7FD78BDE4}"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4D72-47C7-A98B-D636AF646669}"/>
                </c:ext>
              </c:extLst>
            </c:dLbl>
            <c:dLbl>
              <c:idx val="1"/>
              <c:delete val="1"/>
              <c:extLst>
                <c:ext xmlns:c15="http://schemas.microsoft.com/office/drawing/2012/chart" uri="{CE6537A1-D6FC-4f65-9D91-7224C49458BB}"/>
                <c:ext xmlns:c16="http://schemas.microsoft.com/office/drawing/2014/chart" uri="{C3380CC4-5D6E-409C-BE32-E72D297353CC}">
                  <c16:uniqueId val="{0000000E-4D72-47C7-A98B-D636AF646669}"/>
                </c:ext>
              </c:extLst>
            </c:dLbl>
            <c:dLbl>
              <c:idx val="2"/>
              <c:layout>
                <c:manualLayout>
                  <c:x val="7.2888452943989735E-3"/>
                  <c:y val="3.7459549156447676E-3"/>
                </c:manualLayout>
              </c:layout>
              <c:tx>
                <c:rich>
                  <a:bodyPr/>
                  <a:lstStyle/>
                  <a:p>
                    <a:fld id="{B1FC1C1C-736A-404C-AE00-BA5BDFD31278}"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4D72-47C7-A98B-D636AF646669}"/>
                </c:ext>
              </c:extLst>
            </c:dLbl>
            <c:dLbl>
              <c:idx val="3"/>
              <c:delete val="1"/>
              <c:extLst>
                <c:ext xmlns:c15="http://schemas.microsoft.com/office/drawing/2012/chart" uri="{CE6537A1-D6FC-4f65-9D91-7224C49458BB}"/>
                <c:ext xmlns:c16="http://schemas.microsoft.com/office/drawing/2014/chart" uri="{C3380CC4-5D6E-409C-BE32-E72D297353CC}">
                  <c16:uniqueId val="{0000000D-4D72-47C7-A98B-D636AF646669}"/>
                </c:ext>
              </c:extLst>
            </c:dLbl>
            <c:dLbl>
              <c:idx val="4"/>
              <c:delete val="1"/>
              <c:extLst>
                <c:ext xmlns:c15="http://schemas.microsoft.com/office/drawing/2012/chart" uri="{CE6537A1-D6FC-4f65-9D91-7224C49458BB}"/>
                <c:ext xmlns:c16="http://schemas.microsoft.com/office/drawing/2014/chart" uri="{C3380CC4-5D6E-409C-BE32-E72D297353CC}">
                  <c16:uniqueId val="{0000000C-4D72-47C7-A98B-D636AF646669}"/>
                </c:ext>
              </c:extLst>
            </c:dLbl>
            <c:dLbl>
              <c:idx val="5"/>
              <c:layout>
                <c:manualLayout>
                  <c:x val="-5.3388770848088539E-2"/>
                  <c:y val="2.6589104003099467E-2"/>
                </c:manualLayout>
              </c:layout>
              <c:tx>
                <c:rich>
                  <a:bodyPr/>
                  <a:lstStyle/>
                  <a:p>
                    <a:fld id="{5E273B8C-9755-6946-83E4-96CB645F4BC0}"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ACF-4B1B-B123-C0845A2B7FA4}"/>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E5C-DD4B-96BC-A214D6060C5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4"/>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2013</c:v>
                </c:pt>
                <c:pt idx="1">
                  <c:v>2014</c:v>
                </c:pt>
                <c:pt idx="2">
                  <c:v>2015</c:v>
                </c:pt>
                <c:pt idx="3">
                  <c:v>2016</c:v>
                </c:pt>
                <c:pt idx="4">
                  <c:v>2017</c:v>
                </c:pt>
                <c:pt idx="5">
                  <c:v>2018</c:v>
                </c:pt>
                <c:pt idx="6">
                  <c:v>2019</c:v>
                </c:pt>
              </c:strCache>
            </c:strRef>
          </c:cat>
          <c:val>
            <c:numRef>
              <c:f>Sheet1!$B$5:$H$5</c:f>
              <c:numCache>
                <c:formatCode>General</c:formatCode>
                <c:ptCount val="7"/>
                <c:pt idx="0">
                  <c:v>41.957484979999997</c:v>
                </c:pt>
                <c:pt idx="1">
                  <c:v>34.977415499999999</c:v>
                </c:pt>
                <c:pt idx="2">
                  <c:v>30.078892369999998</c:v>
                </c:pt>
                <c:pt idx="3">
                  <c:v>22.754304359999999</c:v>
                </c:pt>
                <c:pt idx="4">
                  <c:v>16.5561057</c:v>
                </c:pt>
                <c:pt idx="5">
                  <c:v>14.02975996</c:v>
                </c:pt>
                <c:pt idx="6">
                  <c:v>15.39869513</c:v>
                </c:pt>
              </c:numCache>
            </c:numRef>
          </c:val>
          <c:smooth val="0"/>
          <c:extLst>
            <c:ext xmlns:c16="http://schemas.microsoft.com/office/drawing/2014/chart" uri="{C3380CC4-5D6E-409C-BE32-E72D297353CC}">
              <c16:uniqueId val="{00000001-0C48-4E69-BA6D-8AC7CDACC779}"/>
            </c:ext>
          </c:extLst>
        </c:ser>
        <c:dLbls>
          <c:showLegendKey val="0"/>
          <c:showVal val="0"/>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59414079"/>
        <c:crosses val="autoZero"/>
        <c:auto val="1"/>
        <c:lblAlgn val="ctr"/>
        <c:lblOffset val="100"/>
        <c:noMultiLvlLbl val="0"/>
      </c:catAx>
      <c:valAx>
        <c:axId val="1559414079"/>
        <c:scaling>
          <c:orientation val="minMax"/>
          <c:max val="50"/>
          <c:min val="0"/>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b"/>
      <c:layout>
        <c:manualLayout>
          <c:xMode val="edge"/>
          <c:yMode val="edge"/>
          <c:x val="0.8332417336721798"/>
          <c:y val="5.0357008557721891E-2"/>
          <c:w val="0.15606504742462746"/>
          <c:h val="0.2096411682258965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468108153147522E-2"/>
          <c:y val="3.6772907004569436E-2"/>
          <c:w val="0.94942254440417173"/>
          <c:h val="0.87758309878414253"/>
        </c:manualLayout>
      </c:layout>
      <c:barChart>
        <c:barDir val="col"/>
        <c:grouping val="clustered"/>
        <c:varyColors val="0"/>
        <c:ser>
          <c:idx val="0"/>
          <c:order val="0"/>
          <c:tx>
            <c:strRef>
              <c:f>Sheet1!$B$1</c:f>
              <c:strCache>
                <c:ptCount val="1"/>
                <c:pt idx="0">
                  <c:v>Pre-ACA</c:v>
                </c:pt>
              </c:strCache>
            </c:strRef>
          </c:tx>
          <c:spPr>
            <a:solidFill>
              <a:schemeClr val="accent1"/>
            </a:solidFill>
            <a:ln>
              <a:noFill/>
            </a:ln>
            <a:effectLst/>
          </c:spPr>
          <c:invertIfNegative val="0"/>
          <c:dPt>
            <c:idx val="0"/>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4-FB42-4CA4-B0AC-163F087F0467}"/>
              </c:ext>
            </c:extLst>
          </c:dPt>
          <c:dPt>
            <c:idx val="2"/>
            <c:invertIfNegative val="0"/>
            <c:bubble3D val="0"/>
            <c:spPr>
              <a:solidFill>
                <a:schemeClr val="bg2"/>
              </a:solidFill>
              <a:ln>
                <a:noFill/>
              </a:ln>
              <a:effectLst/>
            </c:spPr>
            <c:extLst>
              <c:ext xmlns:c16="http://schemas.microsoft.com/office/drawing/2014/chart" uri="{C3380CC4-5D6E-409C-BE32-E72D297353CC}">
                <c16:uniqueId val="{00000001-FB42-4CA4-B0AC-163F087F0467}"/>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3-FB42-4CA4-B0AC-163F087F0467}"/>
              </c:ext>
            </c:extLst>
          </c:dPt>
          <c:dLbls>
            <c:numFmt formatCode="#,##0" sourceLinked="0"/>
            <c:spPr>
              <a:noFill/>
              <a:ln>
                <a:noFill/>
              </a:ln>
              <a:effectLst/>
            </c:spPr>
            <c:txPr>
              <a:bodyPr wrap="square" lIns="38100" tIns="19050" rIns="38100" bIns="19050" anchor="ctr">
                <a:spAutoFit/>
              </a:bodyPr>
              <a:lstStyle/>
              <a:p>
                <a:pPr>
                  <a:defRPr sz="110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 U.S.</c:v>
                </c:pt>
                <c:pt idx="1">
                  <c:v>White</c:v>
                </c:pt>
                <c:pt idx="2">
                  <c:v>Black</c:v>
                </c:pt>
                <c:pt idx="3">
                  <c:v>Latinx/Hispanic</c:v>
                </c:pt>
              </c:strCache>
            </c:strRef>
          </c:cat>
          <c:val>
            <c:numRef>
              <c:f>Sheet1!$B$2:$B$5</c:f>
              <c:numCache>
                <c:formatCode>0.00</c:formatCode>
                <c:ptCount val="4"/>
                <c:pt idx="0">
                  <c:v>36.832520576569102</c:v>
                </c:pt>
                <c:pt idx="1">
                  <c:v>34.323820548960903</c:v>
                </c:pt>
                <c:pt idx="2">
                  <c:v>46.421295317867298</c:v>
                </c:pt>
                <c:pt idx="3">
                  <c:v>38.414464215745497</c:v>
                </c:pt>
              </c:numCache>
            </c:numRef>
          </c:val>
          <c:extLst>
            <c:ext xmlns:c16="http://schemas.microsoft.com/office/drawing/2014/chart" uri="{C3380CC4-5D6E-409C-BE32-E72D297353CC}">
              <c16:uniqueId val="{00000002-FB42-4CA4-B0AC-163F087F0467}"/>
            </c:ext>
          </c:extLst>
        </c:ser>
        <c:dLbls>
          <c:dLblPos val="inEnd"/>
          <c:showLegendKey val="0"/>
          <c:showVal val="1"/>
          <c:showCatName val="0"/>
          <c:showSerName val="0"/>
          <c:showPercent val="0"/>
          <c:showBubbleSize val="0"/>
        </c:dLbls>
        <c:gapWidth val="200"/>
        <c:axId val="-2126412376"/>
        <c:axId val="-2126408824"/>
      </c:barChart>
      <c:catAx>
        <c:axId val="-2126412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26408824"/>
        <c:crosses val="autoZero"/>
        <c:auto val="1"/>
        <c:lblAlgn val="ctr"/>
        <c:lblOffset val="100"/>
        <c:noMultiLvlLbl val="0"/>
      </c:catAx>
      <c:valAx>
        <c:axId val="-2126408824"/>
        <c:scaling>
          <c:orientation val="minMax"/>
          <c:max val="50"/>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26412376"/>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076812839725427E-2"/>
          <c:y val="2.4383376193924059E-2"/>
          <c:w val="0.96152209710326764"/>
          <c:h val="0.8913343005863622"/>
        </c:manualLayout>
      </c:layout>
      <c:lineChart>
        <c:grouping val="standard"/>
        <c:varyColors val="0"/>
        <c:ser>
          <c:idx val="0"/>
          <c:order val="0"/>
          <c:tx>
            <c:strRef>
              <c:f>Sheet1!$A$2</c:f>
              <c:strCache>
                <c:ptCount val="1"/>
                <c:pt idx="0">
                  <c:v>All</c:v>
                </c:pt>
              </c:strCache>
            </c:strRef>
          </c:tx>
          <c:spPr>
            <a:ln w="31750" cap="rnd">
              <a:solidFill>
                <a:schemeClr val="tx1">
                  <a:lumMod val="50000"/>
                  <a:lumOff val="50000"/>
                </a:schemeClr>
              </a:solidFill>
              <a:round/>
            </a:ln>
            <a:effectLst/>
          </c:spPr>
          <c:marker>
            <c:symbol val="none"/>
          </c:marker>
          <c:dLbls>
            <c:dLbl>
              <c:idx val="0"/>
              <c:tx>
                <c:rich>
                  <a:bodyPr/>
                  <a:lstStyle/>
                  <a:p>
                    <a:fld id="{D0FE4A1C-E932-4349-90A3-90E8881DB7F3}" type="VALUE">
                      <a:rPr lang="en-US" b="0" i="0">
                        <a:latin typeface="Arial" panose="020B0604020202020204" pitchFamily="34" charset="0"/>
                      </a:rPr>
                      <a:pPr/>
                      <a:t>[VALUE]</a:t>
                    </a:fld>
                    <a:endParaRPr lang="en-US"/>
                  </a:p>
                </c:rich>
              </c:tx>
              <c:dLblPos val="l"/>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4294-41F2-B51F-3BFDF1721461}"/>
                </c:ext>
              </c:extLst>
            </c:dLbl>
            <c:dLbl>
              <c:idx val="1"/>
              <c:delete val="1"/>
              <c:extLst>
                <c:ext xmlns:c15="http://schemas.microsoft.com/office/drawing/2012/chart" uri="{CE6537A1-D6FC-4f65-9D91-7224C49458BB}"/>
                <c:ext xmlns:c16="http://schemas.microsoft.com/office/drawing/2014/chart" uri="{C3380CC4-5D6E-409C-BE32-E72D297353CC}">
                  <c16:uniqueId val="{00000002-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C-F47B-403D-966D-50D713A92C1D}"/>
                </c:ext>
              </c:extLst>
            </c:dLbl>
            <c:dLbl>
              <c:idx val="3"/>
              <c:layout>
                <c:manualLayout>
                  <c:x val="-2.9099474918292345E-2"/>
                  <c:y val="2.3125104303345516E-2"/>
                </c:manualLayout>
              </c:layout>
              <c:tx>
                <c:rich>
                  <a:bodyPr/>
                  <a:lstStyle/>
                  <a:p>
                    <a:fld id="{E217A507-E028-7F4B-9450-1F9CBBB8300C}"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47B-403D-966D-50D713A92C1D}"/>
                </c:ext>
              </c:extLst>
            </c:dLbl>
            <c:dLbl>
              <c:idx val="4"/>
              <c:layout>
                <c:manualLayout>
                  <c:x val="-2.9099474918292345E-2"/>
                  <c:y val="2.1319549142705684E-2"/>
                </c:manualLayout>
              </c:layout>
              <c:tx>
                <c:rich>
                  <a:bodyPr/>
                  <a:lstStyle/>
                  <a:p>
                    <a:fld id="{A8D4146E-CA7A-A444-8160-C1FB08EF86EC}"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3F1-413D-8693-5B2D41F8BBE8}"/>
                </c:ext>
              </c:extLst>
            </c:dLbl>
            <c:dLbl>
              <c:idx val="5"/>
              <c:layout>
                <c:manualLayout>
                  <c:x val="-2.9099474918292345E-2"/>
                  <c:y val="1.7569549962915581E-2"/>
                </c:manualLayout>
              </c:layout>
              <c:tx>
                <c:rich>
                  <a:bodyPr/>
                  <a:lstStyle/>
                  <a:p>
                    <a:fld id="{375CA62F-ADC3-3343-9B4D-5A40252D6A7F}"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DFB-46A7-B290-CE656D03DF1E}"/>
                </c:ext>
              </c:extLst>
            </c:dLbl>
            <c:dLbl>
              <c:idx val="6"/>
              <c:tx>
                <c:rich>
                  <a:bodyPr/>
                  <a:lstStyle/>
                  <a:p>
                    <a:fld id="{7A9E2E34-4247-AC4D-ABF4-160A0BA95AE0}"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7FF-443B-8F3A-D6DBC3409D56}"/>
                </c:ext>
              </c:extLst>
            </c:dLbl>
            <c:numFmt formatCode="#,##0.0" sourceLinked="0"/>
            <c:spPr>
              <a:noFill/>
              <a:ln>
                <a:noFill/>
              </a:ln>
              <a:effectLst/>
            </c:spPr>
            <c:txPr>
              <a:bodyPr rot="0" spcFirstLastPara="1" vertOverflow="ellipsis" vert="horz" wrap="square" anchor="ctr" anchorCtr="1"/>
              <a:lstStyle/>
              <a:p>
                <a:pPr>
                  <a:defRPr sz="1100" b="1" i="0" u="none" strike="noStrike" kern="1200" baseline="0">
                    <a:solidFill>
                      <a:schemeClr val="tx1">
                        <a:lumMod val="50000"/>
                        <a:lumOff val="50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Sheet1!$D$2:$J$2</c:f>
              <c:numCache>
                <c:formatCode>General</c:formatCode>
                <c:ptCount val="7"/>
                <c:pt idx="0">
                  <c:v>18.539183037826572</c:v>
                </c:pt>
                <c:pt idx="1">
                  <c:v>16.633377641065337</c:v>
                </c:pt>
                <c:pt idx="2">
                  <c:v>15.293600252719305</c:v>
                </c:pt>
                <c:pt idx="3">
                  <c:v>15.116458621230928</c:v>
                </c:pt>
                <c:pt idx="4">
                  <c:v>15.697902725414483</c:v>
                </c:pt>
                <c:pt idx="5">
                  <c:v>15.091822484209203</c:v>
                </c:pt>
                <c:pt idx="6">
                  <c:v>15.857922076066217</c:v>
                </c:pt>
              </c:numCache>
            </c:numRef>
          </c:val>
          <c:smooth val="0"/>
          <c:extLst>
            <c:ext xmlns:c16="http://schemas.microsoft.com/office/drawing/2014/chart" uri="{C3380CC4-5D6E-409C-BE32-E72D297353CC}">
              <c16:uniqueId val="{00000000-F47B-403D-966D-50D713A92C1D}"/>
            </c:ext>
          </c:extLst>
        </c:ser>
        <c:ser>
          <c:idx val="1"/>
          <c:order val="1"/>
          <c:tx>
            <c:strRef>
              <c:f>Sheet1!$A$3</c:f>
              <c:strCache>
                <c:ptCount val="1"/>
                <c:pt idx="0">
                  <c:v>Black</c:v>
                </c:pt>
              </c:strCache>
            </c:strRef>
          </c:tx>
          <c:spPr>
            <a:ln w="31750" cap="rnd">
              <a:solidFill>
                <a:schemeClr val="bg2"/>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CC8-A041-AF36-55E956F72237}"/>
                </c:ext>
              </c:extLst>
            </c:dLbl>
            <c:dLbl>
              <c:idx val="1"/>
              <c:delete val="1"/>
              <c:extLst>
                <c:ext xmlns:c15="http://schemas.microsoft.com/office/drawing/2012/chart" uri="{CE6537A1-D6FC-4f65-9D91-7224C49458BB}"/>
                <c:ext xmlns:c16="http://schemas.microsoft.com/office/drawing/2014/chart" uri="{C3380CC4-5D6E-409C-BE32-E72D297353CC}">
                  <c16:uniqueId val="{00000001-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0-221F-41F6-ADAB-4052C86629F6}"/>
                </c:ext>
              </c:extLst>
            </c:dLbl>
            <c:dLbl>
              <c:idx val="4"/>
              <c:layout>
                <c:manualLayout>
                  <c:x val="-2.9099474918292345E-2"/>
                  <c:y val="-3.1458217091378693E-2"/>
                </c:manualLayout>
              </c:layout>
              <c:tx>
                <c:rich>
                  <a:bodyPr/>
                  <a:lstStyle/>
                  <a:p>
                    <a:fld id="{60323CB0-9E69-7142-84B1-BB7EBE50D1FD}"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3F1-413D-8693-5B2D41F8BBE8}"/>
                </c:ext>
              </c:extLst>
            </c:dLbl>
            <c:dLbl>
              <c:idx val="5"/>
              <c:layout>
                <c:manualLayout>
                  <c:x val="-2.9099474918292345E-2"/>
                  <c:y val="-2.8680439921163623E-2"/>
                </c:manualLayout>
              </c:layout>
              <c:tx>
                <c:rich>
                  <a:bodyPr/>
                  <a:lstStyle/>
                  <a:p>
                    <a:fld id="{E2D0E28D-B6C3-D048-BD42-1DBB8EF8BB1F}" type="VALUE">
                      <a:rPr lang="en-US" b="0" i="0">
                        <a:latin typeface="Arial" panose="020B0604020202020204" pitchFamily="34" charset="0"/>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21F-41F6-ADAB-4052C86629F6}"/>
                </c:ext>
              </c:extLst>
            </c:dLbl>
            <c:dLbl>
              <c:idx val="6"/>
              <c:layout>
                <c:manualLayout>
                  <c:x val="0"/>
                  <c:y val="-5.788712011577423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C8-A041-AF36-55E956F72237}"/>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Sheet1!$D$1:$J$1</c:f>
              <c:strCache>
                <c:ptCount val="7"/>
                <c:pt idx="0">
                  <c:v>2013</c:v>
                </c:pt>
                <c:pt idx="1">
                  <c:v>2014</c:v>
                </c:pt>
                <c:pt idx="2">
                  <c:v>2015</c:v>
                </c:pt>
                <c:pt idx="3">
                  <c:v>2016</c:v>
                </c:pt>
                <c:pt idx="4">
                  <c:v>2017</c:v>
                </c:pt>
                <c:pt idx="5">
                  <c:v>2018</c:v>
                </c:pt>
                <c:pt idx="6">
                  <c:v>2019</c:v>
                </c:pt>
              </c:strCache>
            </c:strRef>
          </c:cat>
          <c:val>
            <c:numRef>
              <c:f>Sheet1!$D$3:$J$3</c:f>
              <c:numCache>
                <c:formatCode>General</c:formatCode>
                <c:ptCount val="7"/>
                <c:pt idx="0">
                  <c:v>23.159222540879082</c:v>
                </c:pt>
                <c:pt idx="1">
                  <c:v>20.91528374991087</c:v>
                </c:pt>
                <c:pt idx="2">
                  <c:v>18.387251260774242</c:v>
                </c:pt>
                <c:pt idx="3">
                  <c:v>17.897825353524883</c:v>
                </c:pt>
                <c:pt idx="4">
                  <c:v>18.799483397506268</c:v>
                </c:pt>
                <c:pt idx="5">
                  <c:v>17.570736021315096</c:v>
                </c:pt>
                <c:pt idx="6">
                  <c:v>17.30486235042687</c:v>
                </c:pt>
              </c:numCache>
            </c:numRef>
          </c:val>
          <c:smooth val="0"/>
          <c:extLst>
            <c:ext xmlns:c16="http://schemas.microsoft.com/office/drawing/2014/chart" uri="{C3380CC4-5D6E-409C-BE32-E72D297353CC}">
              <c16:uniqueId val="{00000001-F47B-403D-966D-50D713A92C1D}"/>
            </c:ext>
          </c:extLst>
        </c:ser>
        <c:ser>
          <c:idx val="2"/>
          <c:order val="2"/>
          <c:tx>
            <c:strRef>
              <c:f>Sheet1!$A$4</c:f>
              <c:strCache>
                <c:ptCount val="1"/>
                <c:pt idx="0">
                  <c:v>Latinx/Hispanic</c:v>
                </c:pt>
              </c:strCache>
            </c:strRef>
          </c:tx>
          <c:spPr>
            <a:ln w="31750" cap="rnd">
              <a:solidFill>
                <a:schemeClr val="accent4"/>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C8-A041-AF36-55E956F72237}"/>
                </c:ext>
              </c:extLst>
            </c:dLbl>
            <c:dLbl>
              <c:idx val="1"/>
              <c:delete val="1"/>
              <c:extLst>
                <c:ext xmlns:c15="http://schemas.microsoft.com/office/drawing/2012/chart" uri="{CE6537A1-D6FC-4f65-9D91-7224C49458BB}"/>
                <c:ext xmlns:c16="http://schemas.microsoft.com/office/drawing/2014/chart" uri="{C3380CC4-5D6E-409C-BE32-E72D297353CC}">
                  <c16:uniqueId val="{00000000-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2-221F-41F6-ADAB-4052C86629F6}"/>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C8-A041-AF36-55E956F72237}"/>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4"/>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Sheet1!$D$4:$J$4</c:f>
              <c:numCache>
                <c:formatCode>General</c:formatCode>
                <c:ptCount val="7"/>
                <c:pt idx="0">
                  <c:v>27.83641486526804</c:v>
                </c:pt>
                <c:pt idx="1">
                  <c:v>24.854805903294768</c:v>
                </c:pt>
                <c:pt idx="2">
                  <c:v>22.761956027172449</c:v>
                </c:pt>
                <c:pt idx="3">
                  <c:v>21.917646967361019</c:v>
                </c:pt>
                <c:pt idx="4">
                  <c:v>21.873954955895432</c:v>
                </c:pt>
                <c:pt idx="5">
                  <c:v>21.182810725741884</c:v>
                </c:pt>
                <c:pt idx="6">
                  <c:v>22.80182834682839</c:v>
                </c:pt>
              </c:numCache>
            </c:numRef>
          </c:val>
          <c:smooth val="0"/>
          <c:extLst>
            <c:ext xmlns:c16="http://schemas.microsoft.com/office/drawing/2014/chart" uri="{C3380CC4-5D6E-409C-BE32-E72D297353CC}">
              <c16:uniqueId val="{00000002-F47B-403D-966D-50D713A92C1D}"/>
            </c:ext>
          </c:extLst>
        </c:ser>
        <c:ser>
          <c:idx val="3"/>
          <c:order val="3"/>
          <c:tx>
            <c:strRef>
              <c:f>Sheet1!$A$5</c:f>
              <c:strCache>
                <c:ptCount val="1"/>
                <c:pt idx="0">
                  <c:v>White</c:v>
                </c:pt>
              </c:strCache>
            </c:strRef>
          </c:tx>
          <c:spPr>
            <a:ln w="31750" cap="rnd">
              <a:solidFill>
                <a:schemeClr val="accent1"/>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CC8-A041-AF36-55E956F72237}"/>
                </c:ext>
              </c:extLst>
            </c:dLbl>
            <c:dLbl>
              <c:idx val="1"/>
              <c:delete val="1"/>
              <c:extLst>
                <c:ext xmlns:c15="http://schemas.microsoft.com/office/drawing/2012/chart" uri="{CE6537A1-D6FC-4f65-9D91-7224C49458BB}"/>
                <c:ext xmlns:c16="http://schemas.microsoft.com/office/drawing/2014/chart" uri="{C3380CC4-5D6E-409C-BE32-E72D297353CC}">
                  <c16:uniqueId val="{00000003-8E72-4C9D-B501-1EE1EA7C1804}"/>
                </c:ext>
              </c:extLst>
            </c:dLbl>
            <c:dLbl>
              <c:idx val="2"/>
              <c:delete val="1"/>
              <c:extLst>
                <c:ext xmlns:c15="http://schemas.microsoft.com/office/drawing/2012/chart" uri="{CE6537A1-D6FC-4f65-9D91-7224C49458BB}"/>
                <c:ext xmlns:c16="http://schemas.microsoft.com/office/drawing/2014/chart" uri="{C3380CC4-5D6E-409C-BE32-E72D297353CC}">
                  <c16:uniqueId val="{00000003-221F-41F6-ADAB-4052C86629F6}"/>
                </c:ext>
              </c:extLst>
            </c:dLbl>
            <c:dLbl>
              <c:idx val="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C8-A041-AF36-55E956F72237}"/>
                </c:ext>
              </c:extLst>
            </c:dLbl>
            <c:numFmt formatCode="#,##0.0" sourceLinked="0"/>
            <c:spPr>
              <a:noFill/>
              <a:ln>
                <a:noFill/>
              </a:ln>
              <a:effectLst/>
            </c:spPr>
            <c:txPr>
              <a:bodyPr rot="0" spcFirstLastPara="1" vertOverflow="ellipsis" vert="horz" wrap="square" anchor="ctr" anchorCtr="1"/>
              <a:lstStyle/>
              <a:p>
                <a:pPr>
                  <a:defRPr sz="1100" b="0" i="0" u="none" strike="noStrike" kern="1200" baseline="0">
                    <a:solidFill>
                      <a:schemeClr val="accent1"/>
                    </a:solidFill>
                    <a:latin typeface="Arial" panose="020B0604020202020204" pitchFamily="34" charset="0"/>
                    <a:ea typeface="+mn-ea"/>
                    <a:cs typeface="Arial"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Sheet1!$D$1:$J$1</c:f>
              <c:strCache>
                <c:ptCount val="7"/>
                <c:pt idx="0">
                  <c:v>2013</c:v>
                </c:pt>
                <c:pt idx="1">
                  <c:v>2014</c:v>
                </c:pt>
                <c:pt idx="2">
                  <c:v>2015</c:v>
                </c:pt>
                <c:pt idx="3">
                  <c:v>2016</c:v>
                </c:pt>
                <c:pt idx="4">
                  <c:v>2017</c:v>
                </c:pt>
                <c:pt idx="5">
                  <c:v>2018</c:v>
                </c:pt>
                <c:pt idx="6">
                  <c:v>2019</c:v>
                </c:pt>
              </c:strCache>
            </c:strRef>
          </c:cat>
          <c:val>
            <c:numRef>
              <c:f>Sheet1!$D$5:$J$5</c:f>
              <c:numCache>
                <c:formatCode>General</c:formatCode>
                <c:ptCount val="7"/>
                <c:pt idx="0">
                  <c:v>15.086921665404118</c:v>
                </c:pt>
                <c:pt idx="1">
                  <c:v>13.669247862507738</c:v>
                </c:pt>
                <c:pt idx="2">
                  <c:v>12.545518636416835</c:v>
                </c:pt>
                <c:pt idx="3">
                  <c:v>12.655588660859967</c:v>
                </c:pt>
                <c:pt idx="4">
                  <c:v>13.291970190340802</c:v>
                </c:pt>
                <c:pt idx="5">
                  <c:v>12.850019790762184</c:v>
                </c:pt>
                <c:pt idx="6">
                  <c:v>13.530744322110152</c:v>
                </c:pt>
              </c:numCache>
            </c:numRef>
          </c:val>
          <c:smooth val="0"/>
          <c:extLst>
            <c:ext xmlns:c16="http://schemas.microsoft.com/office/drawing/2014/chart" uri="{C3380CC4-5D6E-409C-BE32-E72D297353CC}">
              <c16:uniqueId val="{00000003-F47B-403D-966D-50D713A92C1D}"/>
            </c:ext>
          </c:extLst>
        </c:ser>
        <c:dLbls>
          <c:showLegendKey val="0"/>
          <c:showVal val="1"/>
          <c:showCatName val="0"/>
          <c:showSerName val="0"/>
          <c:showPercent val="0"/>
          <c:showBubbleSize val="0"/>
        </c:dLbls>
        <c:smooth val="0"/>
        <c:axId val="1565991583"/>
        <c:axId val="1559414079"/>
      </c:lineChart>
      <c:catAx>
        <c:axId val="1565991583"/>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59414079"/>
        <c:crosses val="autoZero"/>
        <c:auto val="1"/>
        <c:lblAlgn val="ctr"/>
        <c:lblOffset val="100"/>
        <c:tickMarkSkip val="1"/>
        <c:noMultiLvlLbl val="0"/>
      </c:catAx>
      <c:valAx>
        <c:axId val="1559414079"/>
        <c:scaling>
          <c:orientation val="minMax"/>
          <c:max val="50"/>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565991583"/>
        <c:crosses val="autoZero"/>
        <c:crossBetween val="between"/>
        <c:majorUnit val="10"/>
      </c:valAx>
      <c:spPr>
        <a:noFill/>
        <a:ln>
          <a:noFill/>
        </a:ln>
        <a:effectLst/>
      </c:spPr>
    </c:plotArea>
    <c:legend>
      <c:legendPos val="r"/>
      <c:layout>
        <c:manualLayout>
          <c:xMode val="edge"/>
          <c:yMode val="edge"/>
          <c:x val="0.82833834659556438"/>
          <c:y val="4.4102236858598175E-2"/>
          <c:w val="0.14954808426724436"/>
          <c:h val="0.18808505304420159"/>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3.3820663878664947E-2"/>
          <c:w val="0.9589322445805385"/>
          <c:h val="0.59573388672591676"/>
        </c:manualLayout>
      </c:layout>
      <c:lineChart>
        <c:grouping val="standard"/>
        <c:varyColors val="0"/>
        <c:ser>
          <c:idx val="0"/>
          <c:order val="0"/>
          <c:tx>
            <c:strRef>
              <c:f>Sheet1!$B$1</c:f>
              <c:strCache>
                <c:ptCount val="1"/>
                <c:pt idx="0">
                  <c:v>White2013</c:v>
                </c:pt>
              </c:strCache>
            </c:strRef>
          </c:tx>
          <c:spPr>
            <a:ln w="28575" cap="rnd">
              <a:noFill/>
              <a:round/>
            </a:ln>
            <a:effectLst/>
          </c:spPr>
          <c:marker>
            <c:symbol val="circle"/>
            <c:size val="9"/>
            <c:spPr>
              <a:solidFill>
                <a:schemeClr val="bg1"/>
              </a:solidFill>
              <a:ln w="9525">
                <a:solidFill>
                  <a:schemeClr val="accent1"/>
                </a:solidFill>
              </a:ln>
              <a:effectLst/>
            </c:spPr>
          </c:marker>
          <c:cat>
            <c:strRef>
              <c:f>Sheet1!$A$2:$A$53</c:f>
              <c:strCache>
                <c:ptCount val="52"/>
                <c:pt idx="0">
                  <c:v>Connecticut</c:v>
                </c:pt>
                <c:pt idx="1">
                  <c:v>Colorado</c:v>
                </c:pt>
                <c:pt idx="2">
                  <c:v>California</c:v>
                </c:pt>
                <c:pt idx="3">
                  <c:v>New York</c:v>
                </c:pt>
                <c:pt idx="4">
                  <c:v>Maryland</c:v>
                </c:pt>
                <c:pt idx="5">
                  <c:v>Nevada</c:v>
                </c:pt>
                <c:pt idx="6">
                  <c:v>Kentucky</c:v>
                </c:pt>
                <c:pt idx="7">
                  <c:v>District of Columbia</c:v>
                </c:pt>
                <c:pt idx="8">
                  <c:v>Rhode Island</c:v>
                </c:pt>
                <c:pt idx="9">
                  <c:v>Washington</c:v>
                </c:pt>
                <c:pt idx="10">
                  <c:v>Delaware</c:v>
                </c:pt>
                <c:pt idx="11">
                  <c:v>Illinois</c:v>
                </c:pt>
                <c:pt idx="12">
                  <c:v>Virginia</c:v>
                </c:pt>
                <c:pt idx="13">
                  <c:v>Michigan</c:v>
                </c:pt>
                <c:pt idx="14">
                  <c:v>Massachusetts</c:v>
                </c:pt>
                <c:pt idx="15">
                  <c:v>Indiana</c:v>
                </c:pt>
                <c:pt idx="16">
                  <c:v>Pennsylvania</c:v>
                </c:pt>
                <c:pt idx="17">
                  <c:v>Ohio</c:v>
                </c:pt>
                <c:pt idx="18">
                  <c:v>Louisiana</c:v>
                </c:pt>
                <c:pt idx="19">
                  <c:v>Minnesota</c:v>
                </c:pt>
                <c:pt idx="20">
                  <c:v>Arkansas</c:v>
                </c:pt>
                <c:pt idx="21">
                  <c:v>Iowa</c:v>
                </c:pt>
                <c:pt idx="22">
                  <c:v>Hawaii</c:v>
                </c:pt>
                <c:pt idx="23">
                  <c:v>North Dakota</c:v>
                </c:pt>
                <c:pt idx="24">
                  <c:v>Vermont</c:v>
                </c:pt>
                <c:pt idx="25">
                  <c:v>Montana</c:v>
                </c:pt>
                <c:pt idx="26">
                  <c:v>New Mexico</c:v>
                </c:pt>
                <c:pt idx="27">
                  <c:v>New Hampshire</c:v>
                </c:pt>
                <c:pt idx="28">
                  <c:v>Alaska</c:v>
                </c:pt>
                <c:pt idx="29">
                  <c:v>Oregon</c:v>
                </c:pt>
                <c:pt idx="30">
                  <c:v>Maine</c:v>
                </c:pt>
                <c:pt idx="31">
                  <c:v>Arizona</c:v>
                </c:pt>
                <c:pt idx="32">
                  <c:v>West Virginia</c:v>
                </c:pt>
                <c:pt idx="35">
                  <c:v>Tennessee</c:v>
                </c:pt>
                <c:pt idx="36">
                  <c:v>Nebraska</c:v>
                </c:pt>
                <c:pt idx="37">
                  <c:v>Florida</c:v>
                </c:pt>
                <c:pt idx="38">
                  <c:v>Texas</c:v>
                </c:pt>
                <c:pt idx="39">
                  <c:v>South Carolina</c:v>
                </c:pt>
                <c:pt idx="40">
                  <c:v>Mississippi</c:v>
                </c:pt>
                <c:pt idx="41">
                  <c:v>North Carolina</c:v>
                </c:pt>
                <c:pt idx="42">
                  <c:v>Alabama</c:v>
                </c:pt>
                <c:pt idx="43">
                  <c:v>Oklahoma</c:v>
                </c:pt>
                <c:pt idx="44">
                  <c:v>Kansas</c:v>
                </c:pt>
                <c:pt idx="45">
                  <c:v>Georgia</c:v>
                </c:pt>
                <c:pt idx="46">
                  <c:v>Missouri</c:v>
                </c:pt>
                <c:pt idx="47">
                  <c:v>South Dakota</c:v>
                </c:pt>
                <c:pt idx="48">
                  <c:v>Wisconsin</c:v>
                </c:pt>
                <c:pt idx="49">
                  <c:v>Utah</c:v>
                </c:pt>
                <c:pt idx="50">
                  <c:v>Wyoming</c:v>
                </c:pt>
                <c:pt idx="51">
                  <c:v>Idaho</c:v>
                </c:pt>
              </c:strCache>
            </c:strRef>
          </c:cat>
          <c:val>
            <c:numRef>
              <c:f>Sheet1!$B$2:$B$53</c:f>
              <c:numCache>
                <c:formatCode>0.0</c:formatCode>
                <c:ptCount val="52"/>
                <c:pt idx="0">
                  <c:v>10.571034616638011</c:v>
                </c:pt>
                <c:pt idx="1">
                  <c:v>14.250501077036571</c:v>
                </c:pt>
                <c:pt idx="2">
                  <c:v>14.213274359529079</c:v>
                </c:pt>
                <c:pt idx="3">
                  <c:v>12.520704768766601</c:v>
                </c:pt>
                <c:pt idx="4">
                  <c:v>10.069779150342805</c:v>
                </c:pt>
                <c:pt idx="5">
                  <c:v>17.264570700073353</c:v>
                </c:pt>
                <c:pt idx="6">
                  <c:v>21.626661195705864</c:v>
                </c:pt>
                <c:pt idx="7">
                  <c:v>6.2196872008485053</c:v>
                </c:pt>
                <c:pt idx="8">
                  <c:v>13.548667004255819</c:v>
                </c:pt>
                <c:pt idx="9">
                  <c:v>16.339478176248758</c:v>
                </c:pt>
                <c:pt idx="10">
                  <c:v>11.739389280365943</c:v>
                </c:pt>
                <c:pt idx="11">
                  <c:v>11.124074003181295</c:v>
                </c:pt>
                <c:pt idx="12">
                  <c:v>13.983910812713207</c:v>
                </c:pt>
                <c:pt idx="13">
                  <c:v>15.770070754527845</c:v>
                </c:pt>
                <c:pt idx="14">
                  <c:v>7.9024603094396113</c:v>
                </c:pt>
                <c:pt idx="15">
                  <c:v>15.891944758952242</c:v>
                </c:pt>
                <c:pt idx="16">
                  <c:v>11.928644314157143</c:v>
                </c:pt>
                <c:pt idx="17">
                  <c:v>15.593594192022014</c:v>
                </c:pt>
                <c:pt idx="18">
                  <c:v>20.087207876982529</c:v>
                </c:pt>
                <c:pt idx="19">
                  <c:v>10.52170445345225</c:v>
                </c:pt>
                <c:pt idx="20">
                  <c:v>22.206281425885621</c:v>
                </c:pt>
                <c:pt idx="21">
                  <c:v>10.853070449280878</c:v>
                </c:pt>
                <c:pt idx="22">
                  <c:v>9.5016389478395826</c:v>
                </c:pt>
                <c:pt idx="23">
                  <c:v>7.7692538064271304</c:v>
                </c:pt>
                <c:pt idx="24">
                  <c:v>10.477908994101004</c:v>
                </c:pt>
                <c:pt idx="25">
                  <c:v>15.388381919162942</c:v>
                </c:pt>
                <c:pt idx="26">
                  <c:v>16.263437760321377</c:v>
                </c:pt>
                <c:pt idx="27">
                  <c:v>12.484674980896607</c:v>
                </c:pt>
                <c:pt idx="28">
                  <c:v>14.112245695611367</c:v>
                </c:pt>
                <c:pt idx="29">
                  <c:v>19.236838573475893</c:v>
                </c:pt>
                <c:pt idx="30">
                  <c:v>11.984136675603892</c:v>
                </c:pt>
                <c:pt idx="31">
                  <c:v>16.136566797910294</c:v>
                </c:pt>
                <c:pt idx="32">
                  <c:v>21.837286424806599</c:v>
                </c:pt>
                <c:pt idx="35">
                  <c:v>20.402862593081622</c:v>
                </c:pt>
                <c:pt idx="36">
                  <c:v>13.120311289813568</c:v>
                </c:pt>
                <c:pt idx="37">
                  <c:v>19.913997716658347</c:v>
                </c:pt>
                <c:pt idx="38">
                  <c:v>15.462676851141879</c:v>
                </c:pt>
                <c:pt idx="39">
                  <c:v>20.095534942699857</c:v>
                </c:pt>
                <c:pt idx="40">
                  <c:v>20.172399573010495</c:v>
                </c:pt>
                <c:pt idx="41">
                  <c:v>18.151197812663298</c:v>
                </c:pt>
                <c:pt idx="42">
                  <c:v>17.576098350116851</c:v>
                </c:pt>
                <c:pt idx="43">
                  <c:v>18.773085517000425</c:v>
                </c:pt>
                <c:pt idx="44">
                  <c:v>13.633364932210096</c:v>
                </c:pt>
                <c:pt idx="45">
                  <c:v>19.522184435243922</c:v>
                </c:pt>
                <c:pt idx="46">
                  <c:v>15.411399889362656</c:v>
                </c:pt>
                <c:pt idx="47">
                  <c:v>9.7765882798462567</c:v>
                </c:pt>
                <c:pt idx="48">
                  <c:v>11.942465039009154</c:v>
                </c:pt>
                <c:pt idx="49">
                  <c:v>14.752177823703022</c:v>
                </c:pt>
                <c:pt idx="50">
                  <c:v>14.337934837209652</c:v>
                </c:pt>
                <c:pt idx="51">
                  <c:v>17.337964867368498</c:v>
                </c:pt>
              </c:numCache>
            </c:numRef>
          </c:val>
          <c:smooth val="0"/>
          <c:extLst>
            <c:ext xmlns:c16="http://schemas.microsoft.com/office/drawing/2014/chart" uri="{C3380CC4-5D6E-409C-BE32-E72D297353CC}">
              <c16:uniqueId val="{00000000-46E6-4048-B23E-982B02F9F9D8}"/>
            </c:ext>
          </c:extLst>
        </c:ser>
        <c:ser>
          <c:idx val="1"/>
          <c:order val="1"/>
          <c:tx>
            <c:strRef>
              <c:f>Sheet1!$C$1</c:f>
              <c:strCache>
                <c:ptCount val="1"/>
                <c:pt idx="0">
                  <c:v>Black2013</c:v>
                </c:pt>
              </c:strCache>
            </c:strRef>
          </c:tx>
          <c:spPr>
            <a:ln w="28575" cap="rnd">
              <a:noFill/>
              <a:round/>
            </a:ln>
            <a:effectLst/>
          </c:spPr>
          <c:marker>
            <c:symbol val="circle"/>
            <c:size val="9"/>
            <c:spPr>
              <a:solidFill>
                <a:schemeClr val="bg1"/>
              </a:solidFill>
              <a:ln w="9525">
                <a:solidFill>
                  <a:schemeClr val="bg2"/>
                </a:solidFill>
              </a:ln>
              <a:effectLst/>
            </c:spPr>
          </c:marker>
          <c:cat>
            <c:strRef>
              <c:f>Sheet1!$A$2:$A$53</c:f>
              <c:strCache>
                <c:ptCount val="52"/>
                <c:pt idx="0">
                  <c:v>Connecticut</c:v>
                </c:pt>
                <c:pt idx="1">
                  <c:v>Colorado</c:v>
                </c:pt>
                <c:pt idx="2">
                  <c:v>California</c:v>
                </c:pt>
                <c:pt idx="3">
                  <c:v>New York</c:v>
                </c:pt>
                <c:pt idx="4">
                  <c:v>Maryland</c:v>
                </c:pt>
                <c:pt idx="5">
                  <c:v>Nevada</c:v>
                </c:pt>
                <c:pt idx="6">
                  <c:v>Kentucky</c:v>
                </c:pt>
                <c:pt idx="7">
                  <c:v>District of Columbia</c:v>
                </c:pt>
                <c:pt idx="8">
                  <c:v>Rhode Island</c:v>
                </c:pt>
                <c:pt idx="9">
                  <c:v>Washington</c:v>
                </c:pt>
                <c:pt idx="10">
                  <c:v>Delaware</c:v>
                </c:pt>
                <c:pt idx="11">
                  <c:v>Illinois</c:v>
                </c:pt>
                <c:pt idx="12">
                  <c:v>Virginia</c:v>
                </c:pt>
                <c:pt idx="13">
                  <c:v>Michigan</c:v>
                </c:pt>
                <c:pt idx="14">
                  <c:v>Massachusetts</c:v>
                </c:pt>
                <c:pt idx="15">
                  <c:v>Indiana</c:v>
                </c:pt>
                <c:pt idx="16">
                  <c:v>Pennsylvania</c:v>
                </c:pt>
                <c:pt idx="17">
                  <c:v>Ohio</c:v>
                </c:pt>
                <c:pt idx="18">
                  <c:v>Louisiana</c:v>
                </c:pt>
                <c:pt idx="19">
                  <c:v>Minnesota</c:v>
                </c:pt>
                <c:pt idx="20">
                  <c:v>Arkansas</c:v>
                </c:pt>
                <c:pt idx="21">
                  <c:v>Iowa</c:v>
                </c:pt>
                <c:pt idx="22">
                  <c:v>Hawaii</c:v>
                </c:pt>
                <c:pt idx="23">
                  <c:v>North Dakota</c:v>
                </c:pt>
                <c:pt idx="24">
                  <c:v>Vermont</c:v>
                </c:pt>
                <c:pt idx="25">
                  <c:v>Montana</c:v>
                </c:pt>
                <c:pt idx="26">
                  <c:v>New Mexico</c:v>
                </c:pt>
                <c:pt idx="27">
                  <c:v>New Hampshire</c:v>
                </c:pt>
                <c:pt idx="28">
                  <c:v>Alaska</c:v>
                </c:pt>
                <c:pt idx="29">
                  <c:v>Oregon</c:v>
                </c:pt>
                <c:pt idx="30">
                  <c:v>Maine</c:v>
                </c:pt>
                <c:pt idx="31">
                  <c:v>Arizona</c:v>
                </c:pt>
                <c:pt idx="32">
                  <c:v>West Virginia</c:v>
                </c:pt>
                <c:pt idx="35">
                  <c:v>Tennessee</c:v>
                </c:pt>
                <c:pt idx="36">
                  <c:v>Nebraska</c:v>
                </c:pt>
                <c:pt idx="37">
                  <c:v>Florida</c:v>
                </c:pt>
                <c:pt idx="38">
                  <c:v>Texas</c:v>
                </c:pt>
                <c:pt idx="39">
                  <c:v>South Carolina</c:v>
                </c:pt>
                <c:pt idx="40">
                  <c:v>Mississippi</c:v>
                </c:pt>
                <c:pt idx="41">
                  <c:v>North Carolina</c:v>
                </c:pt>
                <c:pt idx="42">
                  <c:v>Alabama</c:v>
                </c:pt>
                <c:pt idx="43">
                  <c:v>Oklahoma</c:v>
                </c:pt>
                <c:pt idx="44">
                  <c:v>Kansas</c:v>
                </c:pt>
                <c:pt idx="45">
                  <c:v>Georgia</c:v>
                </c:pt>
                <c:pt idx="46">
                  <c:v>Missouri</c:v>
                </c:pt>
                <c:pt idx="47">
                  <c:v>South Dakota</c:v>
                </c:pt>
                <c:pt idx="48">
                  <c:v>Wisconsin</c:v>
                </c:pt>
                <c:pt idx="49">
                  <c:v>Utah</c:v>
                </c:pt>
                <c:pt idx="50">
                  <c:v>Wyoming</c:v>
                </c:pt>
                <c:pt idx="51">
                  <c:v>Idaho</c:v>
                </c:pt>
              </c:strCache>
            </c:strRef>
          </c:cat>
          <c:val>
            <c:numRef>
              <c:f>Sheet1!$C$2:$C$53</c:f>
              <c:numCache>
                <c:formatCode>0.0</c:formatCode>
                <c:ptCount val="52"/>
                <c:pt idx="0">
                  <c:v>20.936868595597481</c:v>
                </c:pt>
                <c:pt idx="1">
                  <c:v>25.382756735039987</c:v>
                </c:pt>
                <c:pt idx="2">
                  <c:v>15.654763887811471</c:v>
                </c:pt>
                <c:pt idx="3">
                  <c:v>15.591138983725278</c:v>
                </c:pt>
                <c:pt idx="4">
                  <c:v>16.844469004069122</c:v>
                </c:pt>
                <c:pt idx="5">
                  <c:v>26.546287546902143</c:v>
                </c:pt>
                <c:pt idx="6">
                  <c:v>20.346411739017118</c:v>
                </c:pt>
                <c:pt idx="7">
                  <c:v>16.284629062514618</c:v>
                </c:pt>
                <c:pt idx="8">
                  <c:v>15.717532753575568</c:v>
                </c:pt>
                <c:pt idx="9">
                  <c:v>24.963657762262738</c:v>
                </c:pt>
                <c:pt idx="10">
                  <c:v>19.574649842658275</c:v>
                </c:pt>
                <c:pt idx="11">
                  <c:v>24.55176313873368</c:v>
                </c:pt>
                <c:pt idx="12">
                  <c:v>20.463937228326547</c:v>
                </c:pt>
                <c:pt idx="13">
                  <c:v>25.132021614008508</c:v>
                </c:pt>
                <c:pt idx="14">
                  <c:v>10.893210668264587</c:v>
                </c:pt>
                <c:pt idx="15">
                  <c:v>25.009317560689549</c:v>
                </c:pt>
                <c:pt idx="16">
                  <c:v>20.601621885100752</c:v>
                </c:pt>
                <c:pt idx="17">
                  <c:v>23.893017373187803</c:v>
                </c:pt>
                <c:pt idx="18">
                  <c:v>27.470313410795129</c:v>
                </c:pt>
                <c:pt idx="19">
                  <c:v>23.181134469503366</c:v>
                </c:pt>
                <c:pt idx="20">
                  <c:v>31.76358491802953</c:v>
                </c:pt>
                <c:pt idx="35">
                  <c:v>21.294805336991786</c:v>
                </c:pt>
                <c:pt idx="36">
                  <c:v>31.046981989029398</c:v>
                </c:pt>
                <c:pt idx="37">
                  <c:v>27.765530224139173</c:v>
                </c:pt>
                <c:pt idx="38">
                  <c:v>24.632564392804063</c:v>
                </c:pt>
                <c:pt idx="39">
                  <c:v>24.409853531902687</c:v>
                </c:pt>
                <c:pt idx="40">
                  <c:v>31.674996011612805</c:v>
                </c:pt>
                <c:pt idx="41">
                  <c:v>26.129196880999512</c:v>
                </c:pt>
                <c:pt idx="42">
                  <c:v>23.001015245707919</c:v>
                </c:pt>
                <c:pt idx="43">
                  <c:v>25.27636605372593</c:v>
                </c:pt>
                <c:pt idx="44">
                  <c:v>22.368258169197421</c:v>
                </c:pt>
                <c:pt idx="45">
                  <c:v>26.48971843266143</c:v>
                </c:pt>
                <c:pt idx="46">
                  <c:v>25.248425419654662</c:v>
                </c:pt>
              </c:numCache>
            </c:numRef>
          </c:val>
          <c:smooth val="0"/>
          <c:extLst>
            <c:ext xmlns:c16="http://schemas.microsoft.com/office/drawing/2014/chart" uri="{C3380CC4-5D6E-409C-BE32-E72D297353CC}">
              <c16:uniqueId val="{00000001-46E6-4048-B23E-982B02F9F9D8}"/>
            </c:ext>
          </c:extLst>
        </c:ser>
        <c:ser>
          <c:idx val="2"/>
          <c:order val="2"/>
          <c:tx>
            <c:strRef>
              <c:f>Sheet1!$D$1</c:f>
              <c:strCache>
                <c:ptCount val="1"/>
                <c:pt idx="0">
                  <c:v>White2019</c:v>
                </c:pt>
              </c:strCache>
            </c:strRef>
          </c:tx>
          <c:spPr>
            <a:ln w="28575" cap="rnd">
              <a:noFill/>
              <a:round/>
            </a:ln>
            <a:effectLst/>
          </c:spPr>
          <c:marker>
            <c:symbol val="circle"/>
            <c:size val="9"/>
            <c:spPr>
              <a:solidFill>
                <a:schemeClr val="accent1"/>
              </a:solidFill>
              <a:ln w="9525">
                <a:noFill/>
              </a:ln>
              <a:effectLst/>
            </c:spPr>
          </c:marker>
          <c:cat>
            <c:strRef>
              <c:f>Sheet1!$A$2:$A$53</c:f>
              <c:strCache>
                <c:ptCount val="52"/>
                <c:pt idx="0">
                  <c:v>Connecticut</c:v>
                </c:pt>
                <c:pt idx="1">
                  <c:v>Colorado</c:v>
                </c:pt>
                <c:pt idx="2">
                  <c:v>California</c:v>
                </c:pt>
                <c:pt idx="3">
                  <c:v>New York</c:v>
                </c:pt>
                <c:pt idx="4">
                  <c:v>Maryland</c:v>
                </c:pt>
                <c:pt idx="5">
                  <c:v>Nevada</c:v>
                </c:pt>
                <c:pt idx="6">
                  <c:v>Kentucky</c:v>
                </c:pt>
                <c:pt idx="7">
                  <c:v>District of Columbia</c:v>
                </c:pt>
                <c:pt idx="8">
                  <c:v>Rhode Island</c:v>
                </c:pt>
                <c:pt idx="9">
                  <c:v>Washington</c:v>
                </c:pt>
                <c:pt idx="10">
                  <c:v>Delaware</c:v>
                </c:pt>
                <c:pt idx="11">
                  <c:v>Illinois</c:v>
                </c:pt>
                <c:pt idx="12">
                  <c:v>Virginia</c:v>
                </c:pt>
                <c:pt idx="13">
                  <c:v>Michigan</c:v>
                </c:pt>
                <c:pt idx="14">
                  <c:v>Massachusetts</c:v>
                </c:pt>
                <c:pt idx="15">
                  <c:v>Indiana</c:v>
                </c:pt>
                <c:pt idx="16">
                  <c:v>Pennsylvania</c:v>
                </c:pt>
                <c:pt idx="17">
                  <c:v>Ohio</c:v>
                </c:pt>
                <c:pt idx="18">
                  <c:v>Louisiana</c:v>
                </c:pt>
                <c:pt idx="19">
                  <c:v>Minnesota</c:v>
                </c:pt>
                <c:pt idx="20">
                  <c:v>Arkansas</c:v>
                </c:pt>
                <c:pt idx="21">
                  <c:v>Iowa</c:v>
                </c:pt>
                <c:pt idx="22">
                  <c:v>Hawaii</c:v>
                </c:pt>
                <c:pt idx="23">
                  <c:v>North Dakota</c:v>
                </c:pt>
                <c:pt idx="24">
                  <c:v>Vermont</c:v>
                </c:pt>
                <c:pt idx="25">
                  <c:v>Montana</c:v>
                </c:pt>
                <c:pt idx="26">
                  <c:v>New Mexico</c:v>
                </c:pt>
                <c:pt idx="27">
                  <c:v>New Hampshire</c:v>
                </c:pt>
                <c:pt idx="28">
                  <c:v>Alaska</c:v>
                </c:pt>
                <c:pt idx="29">
                  <c:v>Oregon</c:v>
                </c:pt>
                <c:pt idx="30">
                  <c:v>Maine</c:v>
                </c:pt>
                <c:pt idx="31">
                  <c:v>Arizona</c:v>
                </c:pt>
                <c:pt idx="32">
                  <c:v>West Virginia</c:v>
                </c:pt>
                <c:pt idx="35">
                  <c:v>Tennessee</c:v>
                </c:pt>
                <c:pt idx="36">
                  <c:v>Nebraska</c:v>
                </c:pt>
                <c:pt idx="37">
                  <c:v>Florida</c:v>
                </c:pt>
                <c:pt idx="38">
                  <c:v>Texas</c:v>
                </c:pt>
                <c:pt idx="39">
                  <c:v>South Carolina</c:v>
                </c:pt>
                <c:pt idx="40">
                  <c:v>Mississippi</c:v>
                </c:pt>
                <c:pt idx="41">
                  <c:v>North Carolina</c:v>
                </c:pt>
                <c:pt idx="42">
                  <c:v>Alabama</c:v>
                </c:pt>
                <c:pt idx="43">
                  <c:v>Oklahoma</c:v>
                </c:pt>
                <c:pt idx="44">
                  <c:v>Kansas</c:v>
                </c:pt>
                <c:pt idx="45">
                  <c:v>Georgia</c:v>
                </c:pt>
                <c:pt idx="46">
                  <c:v>Missouri</c:v>
                </c:pt>
                <c:pt idx="47">
                  <c:v>South Dakota</c:v>
                </c:pt>
                <c:pt idx="48">
                  <c:v>Wisconsin</c:v>
                </c:pt>
                <c:pt idx="49">
                  <c:v>Utah</c:v>
                </c:pt>
                <c:pt idx="50">
                  <c:v>Wyoming</c:v>
                </c:pt>
                <c:pt idx="51">
                  <c:v>Idaho</c:v>
                </c:pt>
              </c:strCache>
            </c:strRef>
          </c:cat>
          <c:val>
            <c:numRef>
              <c:f>Sheet1!$D$2:$D$53</c:f>
              <c:numCache>
                <c:formatCode>0.0</c:formatCode>
                <c:ptCount val="52"/>
                <c:pt idx="0">
                  <c:v>9.411847602161215</c:v>
                </c:pt>
                <c:pt idx="1">
                  <c:v>13.134932156547595</c:v>
                </c:pt>
                <c:pt idx="2">
                  <c:v>11.089980593955577</c:v>
                </c:pt>
                <c:pt idx="3">
                  <c:v>9.0536636347768464</c:v>
                </c:pt>
                <c:pt idx="4">
                  <c:v>9.1304536007416921</c:v>
                </c:pt>
                <c:pt idx="5">
                  <c:v>17.170509784954291</c:v>
                </c:pt>
                <c:pt idx="6">
                  <c:v>13.942091923961597</c:v>
                </c:pt>
                <c:pt idx="7">
                  <c:v>8.7018530518163075</c:v>
                </c:pt>
                <c:pt idx="8">
                  <c:v>8.3984534517811547</c:v>
                </c:pt>
                <c:pt idx="9">
                  <c:v>11.947104721113158</c:v>
                </c:pt>
                <c:pt idx="10">
                  <c:v>11.075450232364362</c:v>
                </c:pt>
                <c:pt idx="11">
                  <c:v>12.461024604854865</c:v>
                </c:pt>
                <c:pt idx="12">
                  <c:v>11.61240324710451</c:v>
                </c:pt>
                <c:pt idx="13">
                  <c:v>12.461378894547908</c:v>
                </c:pt>
                <c:pt idx="14">
                  <c:v>8.1157112222477839</c:v>
                </c:pt>
                <c:pt idx="15">
                  <c:v>13.517101543434215</c:v>
                </c:pt>
                <c:pt idx="16">
                  <c:v>10.082742482359805</c:v>
                </c:pt>
                <c:pt idx="17">
                  <c:v>13.320636875579195</c:v>
                </c:pt>
                <c:pt idx="18">
                  <c:v>15.687266497610327</c:v>
                </c:pt>
                <c:pt idx="19">
                  <c:v>10.467894310825654</c:v>
                </c:pt>
                <c:pt idx="20">
                  <c:v>17.711919359240522</c:v>
                </c:pt>
                <c:pt idx="21">
                  <c:v>8.7912492993621996</c:v>
                </c:pt>
                <c:pt idx="22">
                  <c:v>9.3451125345970976</c:v>
                </c:pt>
                <c:pt idx="23">
                  <c:v>9.7226816364615267</c:v>
                </c:pt>
                <c:pt idx="24">
                  <c:v>11.059731387206103</c:v>
                </c:pt>
                <c:pt idx="25">
                  <c:v>12.481022276191695</c:v>
                </c:pt>
                <c:pt idx="26">
                  <c:v>13.063296119698364</c:v>
                </c:pt>
                <c:pt idx="27">
                  <c:v>13.22375408956178</c:v>
                </c:pt>
                <c:pt idx="28">
                  <c:v>14.152389579453187</c:v>
                </c:pt>
                <c:pt idx="29">
                  <c:v>14.63996711550223</c:v>
                </c:pt>
                <c:pt idx="30">
                  <c:v>14.843119877442065</c:v>
                </c:pt>
                <c:pt idx="31">
                  <c:v>14.896434399919428</c:v>
                </c:pt>
                <c:pt idx="32">
                  <c:v>16.035288498171315</c:v>
                </c:pt>
                <c:pt idx="35">
                  <c:v>16.032343104012849</c:v>
                </c:pt>
                <c:pt idx="36">
                  <c:v>13.364304454809137</c:v>
                </c:pt>
                <c:pt idx="37">
                  <c:v>19.08074644156132</c:v>
                </c:pt>
                <c:pt idx="38">
                  <c:v>16.486350104949533</c:v>
                </c:pt>
                <c:pt idx="39">
                  <c:v>15.866300853701947</c:v>
                </c:pt>
                <c:pt idx="40">
                  <c:v>19.158453336280783</c:v>
                </c:pt>
                <c:pt idx="41">
                  <c:v>16.707292257575372</c:v>
                </c:pt>
                <c:pt idx="42">
                  <c:v>20.400892473951014</c:v>
                </c:pt>
                <c:pt idx="43">
                  <c:v>18.145347495096896</c:v>
                </c:pt>
                <c:pt idx="44">
                  <c:v>13.685786360587187</c:v>
                </c:pt>
                <c:pt idx="45">
                  <c:v>17.751427624601561</c:v>
                </c:pt>
                <c:pt idx="46">
                  <c:v>15.666979119548804</c:v>
                </c:pt>
                <c:pt idx="47">
                  <c:v>10.464017964606649</c:v>
                </c:pt>
                <c:pt idx="48">
                  <c:v>11.654122013044613</c:v>
                </c:pt>
                <c:pt idx="49">
                  <c:v>14.244768628255876</c:v>
                </c:pt>
                <c:pt idx="50">
                  <c:v>14.374220354866155</c:v>
                </c:pt>
                <c:pt idx="51">
                  <c:v>16.438186591296752</c:v>
                </c:pt>
              </c:numCache>
            </c:numRef>
          </c:val>
          <c:smooth val="0"/>
          <c:extLst>
            <c:ext xmlns:c16="http://schemas.microsoft.com/office/drawing/2014/chart" uri="{C3380CC4-5D6E-409C-BE32-E72D297353CC}">
              <c16:uniqueId val="{00000004-46E6-4048-B23E-982B02F9F9D8}"/>
            </c:ext>
          </c:extLst>
        </c:ser>
        <c:ser>
          <c:idx val="3"/>
          <c:order val="3"/>
          <c:tx>
            <c:strRef>
              <c:f>Sheet1!$E$1</c:f>
              <c:strCache>
                <c:ptCount val="1"/>
                <c:pt idx="0">
                  <c:v>Black 2019</c:v>
                </c:pt>
              </c:strCache>
            </c:strRef>
          </c:tx>
          <c:spPr>
            <a:ln w="28575" cap="rnd">
              <a:noFill/>
              <a:round/>
            </a:ln>
            <a:effectLst/>
          </c:spPr>
          <c:marker>
            <c:symbol val="circle"/>
            <c:size val="9"/>
            <c:spPr>
              <a:solidFill>
                <a:schemeClr val="bg2"/>
              </a:solidFill>
              <a:ln w="9525">
                <a:noFill/>
              </a:ln>
              <a:effectLst/>
            </c:spPr>
          </c:marker>
          <c:cat>
            <c:strRef>
              <c:f>Sheet1!$A$2:$A$53</c:f>
              <c:strCache>
                <c:ptCount val="52"/>
                <c:pt idx="0">
                  <c:v>Connecticut</c:v>
                </c:pt>
                <c:pt idx="1">
                  <c:v>Colorado</c:v>
                </c:pt>
                <c:pt idx="2">
                  <c:v>California</c:v>
                </c:pt>
                <c:pt idx="3">
                  <c:v>New York</c:v>
                </c:pt>
                <c:pt idx="4">
                  <c:v>Maryland</c:v>
                </c:pt>
                <c:pt idx="5">
                  <c:v>Nevada</c:v>
                </c:pt>
                <c:pt idx="6">
                  <c:v>Kentucky</c:v>
                </c:pt>
                <c:pt idx="7">
                  <c:v>District of Columbia</c:v>
                </c:pt>
                <c:pt idx="8">
                  <c:v>Rhode Island</c:v>
                </c:pt>
                <c:pt idx="9">
                  <c:v>Washington</c:v>
                </c:pt>
                <c:pt idx="10">
                  <c:v>Delaware</c:v>
                </c:pt>
                <c:pt idx="11">
                  <c:v>Illinois</c:v>
                </c:pt>
                <c:pt idx="12">
                  <c:v>Virginia</c:v>
                </c:pt>
                <c:pt idx="13">
                  <c:v>Michigan</c:v>
                </c:pt>
                <c:pt idx="14">
                  <c:v>Massachusetts</c:v>
                </c:pt>
                <c:pt idx="15">
                  <c:v>Indiana</c:v>
                </c:pt>
                <c:pt idx="16">
                  <c:v>Pennsylvania</c:v>
                </c:pt>
                <c:pt idx="17">
                  <c:v>Ohio</c:v>
                </c:pt>
                <c:pt idx="18">
                  <c:v>Louisiana</c:v>
                </c:pt>
                <c:pt idx="19">
                  <c:v>Minnesota</c:v>
                </c:pt>
                <c:pt idx="20">
                  <c:v>Arkansas</c:v>
                </c:pt>
                <c:pt idx="21">
                  <c:v>Iowa</c:v>
                </c:pt>
                <c:pt idx="22">
                  <c:v>Hawaii</c:v>
                </c:pt>
                <c:pt idx="23">
                  <c:v>North Dakota</c:v>
                </c:pt>
                <c:pt idx="24">
                  <c:v>Vermont</c:v>
                </c:pt>
                <c:pt idx="25">
                  <c:v>Montana</c:v>
                </c:pt>
                <c:pt idx="26">
                  <c:v>New Mexico</c:v>
                </c:pt>
                <c:pt idx="27">
                  <c:v>New Hampshire</c:v>
                </c:pt>
                <c:pt idx="28">
                  <c:v>Alaska</c:v>
                </c:pt>
                <c:pt idx="29">
                  <c:v>Oregon</c:v>
                </c:pt>
                <c:pt idx="30">
                  <c:v>Maine</c:v>
                </c:pt>
                <c:pt idx="31">
                  <c:v>Arizona</c:v>
                </c:pt>
                <c:pt idx="32">
                  <c:v>West Virginia</c:v>
                </c:pt>
                <c:pt idx="35">
                  <c:v>Tennessee</c:v>
                </c:pt>
                <c:pt idx="36">
                  <c:v>Nebraska</c:v>
                </c:pt>
                <c:pt idx="37">
                  <c:v>Florida</c:v>
                </c:pt>
                <c:pt idx="38">
                  <c:v>Texas</c:v>
                </c:pt>
                <c:pt idx="39">
                  <c:v>South Carolina</c:v>
                </c:pt>
                <c:pt idx="40">
                  <c:v>Mississippi</c:v>
                </c:pt>
                <c:pt idx="41">
                  <c:v>North Carolina</c:v>
                </c:pt>
                <c:pt idx="42">
                  <c:v>Alabama</c:v>
                </c:pt>
                <c:pt idx="43">
                  <c:v>Oklahoma</c:v>
                </c:pt>
                <c:pt idx="44">
                  <c:v>Kansas</c:v>
                </c:pt>
                <c:pt idx="45">
                  <c:v>Georgia</c:v>
                </c:pt>
                <c:pt idx="46">
                  <c:v>Missouri</c:v>
                </c:pt>
                <c:pt idx="47">
                  <c:v>South Dakota</c:v>
                </c:pt>
                <c:pt idx="48">
                  <c:v>Wisconsin</c:v>
                </c:pt>
                <c:pt idx="49">
                  <c:v>Utah</c:v>
                </c:pt>
                <c:pt idx="50">
                  <c:v>Wyoming</c:v>
                </c:pt>
                <c:pt idx="51">
                  <c:v>Idaho</c:v>
                </c:pt>
              </c:strCache>
            </c:strRef>
          </c:cat>
          <c:val>
            <c:numRef>
              <c:f>Sheet1!$E$2:$E$53</c:f>
              <c:numCache>
                <c:formatCode>0.0</c:formatCode>
                <c:ptCount val="52"/>
                <c:pt idx="0">
                  <c:v>8.328631038066538</c:v>
                </c:pt>
                <c:pt idx="1">
                  <c:v>10.437238025203815</c:v>
                </c:pt>
                <c:pt idx="2">
                  <c:v>10.520857787929422</c:v>
                </c:pt>
                <c:pt idx="3">
                  <c:v>12.154868695203309</c:v>
                </c:pt>
                <c:pt idx="4">
                  <c:v>12.389807278538305</c:v>
                </c:pt>
                <c:pt idx="5">
                  <c:v>12.86105074540386</c:v>
                </c:pt>
                <c:pt idx="6">
                  <c:v>12.867577485075273</c:v>
                </c:pt>
                <c:pt idx="7">
                  <c:v>13.016312083713075</c:v>
                </c:pt>
                <c:pt idx="8">
                  <c:v>13.354083259282723</c:v>
                </c:pt>
                <c:pt idx="9">
                  <c:v>13.669717364364963</c:v>
                </c:pt>
                <c:pt idx="10">
                  <c:v>14.05074699879739</c:v>
                </c:pt>
                <c:pt idx="11">
                  <c:v>14.611166810652781</c:v>
                </c:pt>
                <c:pt idx="12">
                  <c:v>14.843276400975849</c:v>
                </c:pt>
                <c:pt idx="13">
                  <c:v>15.132985304756755</c:v>
                </c:pt>
                <c:pt idx="14">
                  <c:v>15.2779427070667</c:v>
                </c:pt>
                <c:pt idx="15">
                  <c:v>15.468245507126415</c:v>
                </c:pt>
                <c:pt idx="16">
                  <c:v>15.508106798211266</c:v>
                </c:pt>
                <c:pt idx="17">
                  <c:v>17.160828009627046</c:v>
                </c:pt>
                <c:pt idx="18">
                  <c:v>17.587728616873449</c:v>
                </c:pt>
                <c:pt idx="19">
                  <c:v>17.90498916222079</c:v>
                </c:pt>
                <c:pt idx="20">
                  <c:v>20.588102772360575</c:v>
                </c:pt>
                <c:pt idx="35">
                  <c:v>19.063195127610637</c:v>
                </c:pt>
                <c:pt idx="36">
                  <c:v>19.813764519178527</c:v>
                </c:pt>
                <c:pt idx="37">
                  <c:v>19.952092437352604</c:v>
                </c:pt>
                <c:pt idx="38">
                  <c:v>20.170514431230426</c:v>
                </c:pt>
                <c:pt idx="39">
                  <c:v>20.178817136190595</c:v>
                </c:pt>
                <c:pt idx="40">
                  <c:v>20.407716462468937</c:v>
                </c:pt>
                <c:pt idx="41">
                  <c:v>20.770175726331523</c:v>
                </c:pt>
                <c:pt idx="42">
                  <c:v>21.390494976612732</c:v>
                </c:pt>
                <c:pt idx="43">
                  <c:v>21.621878564391732</c:v>
                </c:pt>
                <c:pt idx="44">
                  <c:v>22.015698234215904</c:v>
                </c:pt>
                <c:pt idx="45">
                  <c:v>22.373281042209996</c:v>
                </c:pt>
                <c:pt idx="46">
                  <c:v>26.033261903142158</c:v>
                </c:pt>
              </c:numCache>
            </c:numRef>
          </c:val>
          <c:smooth val="0"/>
          <c:extLst>
            <c:ext xmlns:c16="http://schemas.microsoft.com/office/drawing/2014/chart" uri="{C3380CC4-5D6E-409C-BE32-E72D297353CC}">
              <c16:uniqueId val="{00000005-46E6-4048-B23E-982B02F9F9D8}"/>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944096"/>
        <c:crosses val="autoZero"/>
        <c:auto val="1"/>
        <c:lblAlgn val="ctr"/>
        <c:lblOffset val="100"/>
        <c:noMultiLvlLbl val="0"/>
      </c:catAx>
      <c:valAx>
        <c:axId val="1584944096"/>
        <c:scaling>
          <c:orientation val="minMax"/>
          <c:max val="40"/>
          <c:min val="0"/>
        </c:scaling>
        <c:delete val="0"/>
        <c:axPos val="l"/>
        <c:majorGridlines>
          <c:spPr>
            <a:ln w="9525" cap="flat" cmpd="sng" algn="ctr">
              <a:solidFill>
                <a:schemeClr val="bg1">
                  <a:lumMod val="9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424016442389149E-2"/>
          <c:y val="3.5110374098196902E-2"/>
          <c:w val="0.9589322445805385"/>
          <c:h val="0.61570030307547086"/>
        </c:manualLayout>
      </c:layout>
      <c:lineChart>
        <c:grouping val="standard"/>
        <c:varyColors val="0"/>
        <c:ser>
          <c:idx val="0"/>
          <c:order val="0"/>
          <c:tx>
            <c:strRef>
              <c:f>Sheet1!$B$1</c:f>
              <c:strCache>
                <c:ptCount val="1"/>
                <c:pt idx="0">
                  <c:v>White2013</c:v>
                </c:pt>
              </c:strCache>
            </c:strRef>
          </c:tx>
          <c:spPr>
            <a:ln w="28575" cap="rnd">
              <a:noFill/>
              <a:round/>
            </a:ln>
            <a:effectLst/>
          </c:spPr>
          <c:marker>
            <c:symbol val="circle"/>
            <c:size val="9"/>
            <c:spPr>
              <a:solidFill>
                <a:schemeClr val="bg1"/>
              </a:solidFill>
              <a:ln w="9525">
                <a:solidFill>
                  <a:schemeClr val="accent1"/>
                </a:solidFill>
              </a:ln>
              <a:effectLst/>
            </c:spPr>
          </c:marker>
          <c:cat>
            <c:strRef>
              <c:f>Sheet1!$A$2:$A$53</c:f>
              <c:strCache>
                <c:ptCount val="52"/>
                <c:pt idx="0">
                  <c:v>Hawaii</c:v>
                </c:pt>
                <c:pt idx="1">
                  <c:v>Montana</c:v>
                </c:pt>
                <c:pt idx="2">
                  <c:v>Rhode Island</c:v>
                </c:pt>
                <c:pt idx="3">
                  <c:v>District of Columbia</c:v>
                </c:pt>
                <c:pt idx="4">
                  <c:v>Massachusetts</c:v>
                </c:pt>
                <c:pt idx="5">
                  <c:v>Colorado</c:v>
                </c:pt>
                <c:pt idx="6">
                  <c:v>Kentucky</c:v>
                </c:pt>
                <c:pt idx="7">
                  <c:v>Michigan</c:v>
                </c:pt>
                <c:pt idx="8">
                  <c:v>New Mexico</c:v>
                </c:pt>
                <c:pt idx="9">
                  <c:v>California</c:v>
                </c:pt>
                <c:pt idx="10">
                  <c:v>Ohio</c:v>
                </c:pt>
                <c:pt idx="11">
                  <c:v>Iowa</c:v>
                </c:pt>
                <c:pt idx="12">
                  <c:v>Delaware</c:v>
                </c:pt>
                <c:pt idx="13">
                  <c:v>Connecticut</c:v>
                </c:pt>
                <c:pt idx="14">
                  <c:v>Arizona</c:v>
                </c:pt>
                <c:pt idx="15">
                  <c:v>Washington</c:v>
                </c:pt>
                <c:pt idx="16">
                  <c:v>Louisiana</c:v>
                </c:pt>
                <c:pt idx="17">
                  <c:v>Nevada</c:v>
                </c:pt>
                <c:pt idx="18">
                  <c:v>Alaska</c:v>
                </c:pt>
                <c:pt idx="19">
                  <c:v>New York</c:v>
                </c:pt>
                <c:pt idx="20">
                  <c:v>Arkansas</c:v>
                </c:pt>
                <c:pt idx="21">
                  <c:v>Pennsylvania</c:v>
                </c:pt>
                <c:pt idx="22">
                  <c:v>Indiana</c:v>
                </c:pt>
                <c:pt idx="23">
                  <c:v>Minnesota</c:v>
                </c:pt>
                <c:pt idx="24">
                  <c:v>Oregon</c:v>
                </c:pt>
                <c:pt idx="25">
                  <c:v>Illinois</c:v>
                </c:pt>
                <c:pt idx="26">
                  <c:v>Maryland</c:v>
                </c:pt>
                <c:pt idx="27">
                  <c:v>Virginia</c:v>
                </c:pt>
                <c:pt idx="28">
                  <c:v>North Dakota</c:v>
                </c:pt>
                <c:pt idx="29">
                  <c:v>Vermont</c:v>
                </c:pt>
                <c:pt idx="30">
                  <c:v>New Hampshire</c:v>
                </c:pt>
                <c:pt idx="31">
                  <c:v>Maine</c:v>
                </c:pt>
                <c:pt idx="32">
                  <c:v>West Virginia</c:v>
                </c:pt>
                <c:pt idx="35">
                  <c:v>Missouri</c:v>
                </c:pt>
                <c:pt idx="36">
                  <c:v>Wisconsin</c:v>
                </c:pt>
                <c:pt idx="37">
                  <c:v>Idaho</c:v>
                </c:pt>
                <c:pt idx="38">
                  <c:v>Utah</c:v>
                </c:pt>
                <c:pt idx="39">
                  <c:v>Nebraska</c:v>
                </c:pt>
                <c:pt idx="40">
                  <c:v>Kansas</c:v>
                </c:pt>
                <c:pt idx="41">
                  <c:v>Wyoming</c:v>
                </c:pt>
                <c:pt idx="42">
                  <c:v>Florida</c:v>
                </c:pt>
                <c:pt idx="43">
                  <c:v>Texas</c:v>
                </c:pt>
                <c:pt idx="44">
                  <c:v>South Carolina</c:v>
                </c:pt>
                <c:pt idx="45">
                  <c:v>North Carolina</c:v>
                </c:pt>
                <c:pt idx="46">
                  <c:v>Oklahoma</c:v>
                </c:pt>
                <c:pt idx="47">
                  <c:v>Georgia</c:v>
                </c:pt>
                <c:pt idx="48">
                  <c:v>South Dakota</c:v>
                </c:pt>
                <c:pt idx="49">
                  <c:v>Tennessee</c:v>
                </c:pt>
                <c:pt idx="50">
                  <c:v>Mississippi</c:v>
                </c:pt>
                <c:pt idx="51">
                  <c:v>Alabama</c:v>
                </c:pt>
              </c:strCache>
            </c:strRef>
          </c:cat>
          <c:val>
            <c:numRef>
              <c:f>Sheet1!$B$2:$B$53</c:f>
              <c:numCache>
                <c:formatCode>0.0</c:formatCode>
                <c:ptCount val="52"/>
                <c:pt idx="0">
                  <c:v>9.5016389478395826</c:v>
                </c:pt>
                <c:pt idx="1">
                  <c:v>15.388381919162942</c:v>
                </c:pt>
                <c:pt idx="2">
                  <c:v>13.548667004255819</c:v>
                </c:pt>
                <c:pt idx="3">
                  <c:v>6.2196872008485053</c:v>
                </c:pt>
                <c:pt idx="4">
                  <c:v>7.9024603094396113</c:v>
                </c:pt>
                <c:pt idx="5">
                  <c:v>14.250501077036571</c:v>
                </c:pt>
                <c:pt idx="6">
                  <c:v>21.626661195705864</c:v>
                </c:pt>
                <c:pt idx="7">
                  <c:v>15.770070754527845</c:v>
                </c:pt>
                <c:pt idx="8">
                  <c:v>16.263437760321377</c:v>
                </c:pt>
                <c:pt idx="9">
                  <c:v>14.213274359529079</c:v>
                </c:pt>
                <c:pt idx="10">
                  <c:v>15.593594192022014</c:v>
                </c:pt>
                <c:pt idx="11">
                  <c:v>10.853070449280878</c:v>
                </c:pt>
                <c:pt idx="12">
                  <c:v>11.739389280365943</c:v>
                </c:pt>
                <c:pt idx="13">
                  <c:v>10.571034616638011</c:v>
                </c:pt>
                <c:pt idx="14">
                  <c:v>16.136566797910294</c:v>
                </c:pt>
                <c:pt idx="15">
                  <c:v>16.339478176248758</c:v>
                </c:pt>
                <c:pt idx="16">
                  <c:v>20.087207876982529</c:v>
                </c:pt>
                <c:pt idx="17">
                  <c:v>17.264570700073353</c:v>
                </c:pt>
                <c:pt idx="18">
                  <c:v>14.112245695611367</c:v>
                </c:pt>
                <c:pt idx="19">
                  <c:v>12.520704768766597</c:v>
                </c:pt>
                <c:pt idx="20">
                  <c:v>22.206281425885621</c:v>
                </c:pt>
                <c:pt idx="21">
                  <c:v>11.928644314157143</c:v>
                </c:pt>
                <c:pt idx="22">
                  <c:v>15.891944758952242</c:v>
                </c:pt>
                <c:pt idx="23">
                  <c:v>10.52170445345225</c:v>
                </c:pt>
                <c:pt idx="24">
                  <c:v>19.236838573475893</c:v>
                </c:pt>
                <c:pt idx="25">
                  <c:v>11.124074003181295</c:v>
                </c:pt>
                <c:pt idx="26">
                  <c:v>10.069779150342805</c:v>
                </c:pt>
                <c:pt idx="27">
                  <c:v>13.983910812713207</c:v>
                </c:pt>
                <c:pt idx="28">
                  <c:v>7.7692538064271304</c:v>
                </c:pt>
                <c:pt idx="29">
                  <c:v>10.477908994101004</c:v>
                </c:pt>
                <c:pt idx="30">
                  <c:v>12.484674980896607</c:v>
                </c:pt>
                <c:pt idx="31">
                  <c:v>11.984136675603892</c:v>
                </c:pt>
                <c:pt idx="32">
                  <c:v>21.837286424806599</c:v>
                </c:pt>
                <c:pt idx="35">
                  <c:v>15.411399889362656</c:v>
                </c:pt>
                <c:pt idx="36">
                  <c:v>11.942465039009154</c:v>
                </c:pt>
                <c:pt idx="37">
                  <c:v>17.337964867368498</c:v>
                </c:pt>
                <c:pt idx="38">
                  <c:v>14.752177823703022</c:v>
                </c:pt>
                <c:pt idx="39">
                  <c:v>13.120311289813568</c:v>
                </c:pt>
                <c:pt idx="40">
                  <c:v>13.633364932210096</c:v>
                </c:pt>
                <c:pt idx="41">
                  <c:v>14.337934837209652</c:v>
                </c:pt>
                <c:pt idx="42">
                  <c:v>19.913997716658347</c:v>
                </c:pt>
                <c:pt idx="43">
                  <c:v>15.462676851141879</c:v>
                </c:pt>
                <c:pt idx="44">
                  <c:v>20.095534942699857</c:v>
                </c:pt>
                <c:pt idx="45">
                  <c:v>18.151197812663298</c:v>
                </c:pt>
                <c:pt idx="46">
                  <c:v>18.773085517000425</c:v>
                </c:pt>
                <c:pt idx="47">
                  <c:v>19.522184435243922</c:v>
                </c:pt>
                <c:pt idx="48">
                  <c:v>9.7765882798462567</c:v>
                </c:pt>
                <c:pt idx="49">
                  <c:v>20.402862593081622</c:v>
                </c:pt>
                <c:pt idx="50">
                  <c:v>20.172399573010495</c:v>
                </c:pt>
                <c:pt idx="51">
                  <c:v>17.576098350116851</c:v>
                </c:pt>
              </c:numCache>
            </c:numRef>
          </c:val>
          <c:smooth val="0"/>
          <c:extLst>
            <c:ext xmlns:c16="http://schemas.microsoft.com/office/drawing/2014/chart" uri="{C3380CC4-5D6E-409C-BE32-E72D297353CC}">
              <c16:uniqueId val="{00000000-46E6-4048-B23E-982B02F9F9D8}"/>
            </c:ext>
          </c:extLst>
        </c:ser>
        <c:ser>
          <c:idx val="1"/>
          <c:order val="1"/>
          <c:tx>
            <c:strRef>
              <c:f>Sheet1!$C$1</c:f>
              <c:strCache>
                <c:ptCount val="1"/>
                <c:pt idx="0">
                  <c:v>Latino2013</c:v>
                </c:pt>
              </c:strCache>
            </c:strRef>
          </c:tx>
          <c:spPr>
            <a:ln w="28575" cap="rnd">
              <a:noFill/>
              <a:round/>
            </a:ln>
            <a:effectLst/>
          </c:spPr>
          <c:marker>
            <c:symbol val="circle"/>
            <c:size val="9"/>
            <c:spPr>
              <a:solidFill>
                <a:schemeClr val="bg1"/>
              </a:solidFill>
              <a:ln w="9525">
                <a:solidFill>
                  <a:schemeClr val="accent4"/>
                </a:solidFill>
              </a:ln>
              <a:effectLst/>
            </c:spPr>
          </c:marker>
          <c:cat>
            <c:strRef>
              <c:f>Sheet1!$A$2:$A$53</c:f>
              <c:strCache>
                <c:ptCount val="52"/>
                <c:pt idx="0">
                  <c:v>Hawaii</c:v>
                </c:pt>
                <c:pt idx="1">
                  <c:v>Montana</c:v>
                </c:pt>
                <c:pt idx="2">
                  <c:v>Rhode Island</c:v>
                </c:pt>
                <c:pt idx="3">
                  <c:v>District of Columbia</c:v>
                </c:pt>
                <c:pt idx="4">
                  <c:v>Massachusetts</c:v>
                </c:pt>
                <c:pt idx="5">
                  <c:v>Colorado</c:v>
                </c:pt>
                <c:pt idx="6">
                  <c:v>Kentucky</c:v>
                </c:pt>
                <c:pt idx="7">
                  <c:v>Michigan</c:v>
                </c:pt>
                <c:pt idx="8">
                  <c:v>New Mexico</c:v>
                </c:pt>
                <c:pt idx="9">
                  <c:v>California</c:v>
                </c:pt>
                <c:pt idx="10">
                  <c:v>Ohio</c:v>
                </c:pt>
                <c:pt idx="11">
                  <c:v>Iowa</c:v>
                </c:pt>
                <c:pt idx="12">
                  <c:v>Delaware</c:v>
                </c:pt>
                <c:pt idx="13">
                  <c:v>Connecticut</c:v>
                </c:pt>
                <c:pt idx="14">
                  <c:v>Arizona</c:v>
                </c:pt>
                <c:pt idx="15">
                  <c:v>Washington</c:v>
                </c:pt>
                <c:pt idx="16">
                  <c:v>Louisiana</c:v>
                </c:pt>
                <c:pt idx="17">
                  <c:v>Nevada</c:v>
                </c:pt>
                <c:pt idx="18">
                  <c:v>Alaska</c:v>
                </c:pt>
                <c:pt idx="19">
                  <c:v>New York</c:v>
                </c:pt>
                <c:pt idx="20">
                  <c:v>Arkansas</c:v>
                </c:pt>
                <c:pt idx="21">
                  <c:v>Pennsylvania</c:v>
                </c:pt>
                <c:pt idx="22">
                  <c:v>Indiana</c:v>
                </c:pt>
                <c:pt idx="23">
                  <c:v>Minnesota</c:v>
                </c:pt>
                <c:pt idx="24">
                  <c:v>Oregon</c:v>
                </c:pt>
                <c:pt idx="25">
                  <c:v>Illinois</c:v>
                </c:pt>
                <c:pt idx="26">
                  <c:v>Maryland</c:v>
                </c:pt>
                <c:pt idx="27">
                  <c:v>Virginia</c:v>
                </c:pt>
                <c:pt idx="28">
                  <c:v>North Dakota</c:v>
                </c:pt>
                <c:pt idx="29">
                  <c:v>Vermont</c:v>
                </c:pt>
                <c:pt idx="30">
                  <c:v>New Hampshire</c:v>
                </c:pt>
                <c:pt idx="31">
                  <c:v>Maine</c:v>
                </c:pt>
                <c:pt idx="32">
                  <c:v>West Virginia</c:v>
                </c:pt>
                <c:pt idx="35">
                  <c:v>Missouri</c:v>
                </c:pt>
                <c:pt idx="36">
                  <c:v>Wisconsin</c:v>
                </c:pt>
                <c:pt idx="37">
                  <c:v>Idaho</c:v>
                </c:pt>
                <c:pt idx="38">
                  <c:v>Utah</c:v>
                </c:pt>
                <c:pt idx="39">
                  <c:v>Nebraska</c:v>
                </c:pt>
                <c:pt idx="40">
                  <c:v>Kansas</c:v>
                </c:pt>
                <c:pt idx="41">
                  <c:v>Wyoming</c:v>
                </c:pt>
                <c:pt idx="42">
                  <c:v>Florida</c:v>
                </c:pt>
                <c:pt idx="43">
                  <c:v>Texas</c:v>
                </c:pt>
                <c:pt idx="44">
                  <c:v>South Carolina</c:v>
                </c:pt>
                <c:pt idx="45">
                  <c:v>North Carolina</c:v>
                </c:pt>
                <c:pt idx="46">
                  <c:v>Oklahoma</c:v>
                </c:pt>
                <c:pt idx="47">
                  <c:v>Georgia</c:v>
                </c:pt>
                <c:pt idx="48">
                  <c:v>South Dakota</c:v>
                </c:pt>
                <c:pt idx="49">
                  <c:v>Tennessee</c:v>
                </c:pt>
                <c:pt idx="50">
                  <c:v>Mississippi</c:v>
                </c:pt>
                <c:pt idx="51">
                  <c:v>Alabama</c:v>
                </c:pt>
              </c:strCache>
            </c:strRef>
          </c:cat>
          <c:val>
            <c:numRef>
              <c:f>Sheet1!$C$2:$C$53</c:f>
              <c:numCache>
                <c:formatCode>0.0</c:formatCode>
                <c:ptCount val="52"/>
                <c:pt idx="0">
                  <c:v>16.69200080591488</c:v>
                </c:pt>
                <c:pt idx="1">
                  <c:v>24.418150514139043</c:v>
                </c:pt>
                <c:pt idx="2">
                  <c:v>32.862979769981401</c:v>
                </c:pt>
                <c:pt idx="3">
                  <c:v>15.190340166113156</c:v>
                </c:pt>
                <c:pt idx="4">
                  <c:v>20.749880153159829</c:v>
                </c:pt>
                <c:pt idx="5">
                  <c:v>24.349790750128964</c:v>
                </c:pt>
                <c:pt idx="6">
                  <c:v>23.108277072231239</c:v>
                </c:pt>
                <c:pt idx="7">
                  <c:v>24.440656242534871</c:v>
                </c:pt>
                <c:pt idx="8">
                  <c:v>26.870723988443501</c:v>
                </c:pt>
                <c:pt idx="9">
                  <c:v>23.481471531711833</c:v>
                </c:pt>
                <c:pt idx="10">
                  <c:v>22.735230434996307</c:v>
                </c:pt>
                <c:pt idx="11">
                  <c:v>26.535338825188859</c:v>
                </c:pt>
                <c:pt idx="12">
                  <c:v>19.934094604339922</c:v>
                </c:pt>
                <c:pt idx="13">
                  <c:v>25.688366507514914</c:v>
                </c:pt>
                <c:pt idx="14">
                  <c:v>27.576612440575417</c:v>
                </c:pt>
                <c:pt idx="15">
                  <c:v>30.558618035488212</c:v>
                </c:pt>
                <c:pt idx="16">
                  <c:v>32.742378556688791</c:v>
                </c:pt>
                <c:pt idx="17">
                  <c:v>23.363100922643454</c:v>
                </c:pt>
                <c:pt idx="18">
                  <c:v>27.328491673765022</c:v>
                </c:pt>
                <c:pt idx="19">
                  <c:v>29.665236305560772</c:v>
                </c:pt>
                <c:pt idx="20">
                  <c:v>40.016593645837403</c:v>
                </c:pt>
                <c:pt idx="21">
                  <c:v>28.239214074053358</c:v>
                </c:pt>
                <c:pt idx="22">
                  <c:v>30.602230865129044</c:v>
                </c:pt>
                <c:pt idx="23">
                  <c:v>22.148822674229798</c:v>
                </c:pt>
                <c:pt idx="24">
                  <c:v>33.55743116314509</c:v>
                </c:pt>
                <c:pt idx="25">
                  <c:v>28.831187635978534</c:v>
                </c:pt>
                <c:pt idx="26">
                  <c:v>37.881397634941379</c:v>
                </c:pt>
                <c:pt idx="27">
                  <c:v>35.041296582289753</c:v>
                </c:pt>
                <c:pt idx="35">
                  <c:v>29.062674323186982</c:v>
                </c:pt>
                <c:pt idx="36">
                  <c:v>22.604395502309441</c:v>
                </c:pt>
                <c:pt idx="37">
                  <c:v>23.63600008599909</c:v>
                </c:pt>
                <c:pt idx="38">
                  <c:v>27.811917916173932</c:v>
                </c:pt>
                <c:pt idx="39">
                  <c:v>24.149569473725386</c:v>
                </c:pt>
                <c:pt idx="40">
                  <c:v>24.97818861579464</c:v>
                </c:pt>
                <c:pt idx="41">
                  <c:v>31.653263237513247</c:v>
                </c:pt>
                <c:pt idx="42">
                  <c:v>34.185891619161559</c:v>
                </c:pt>
                <c:pt idx="43">
                  <c:v>29.638928103586505</c:v>
                </c:pt>
                <c:pt idx="44">
                  <c:v>27.677805131918063</c:v>
                </c:pt>
                <c:pt idx="45">
                  <c:v>31.706628779235587</c:v>
                </c:pt>
                <c:pt idx="46">
                  <c:v>31.942220634738046</c:v>
                </c:pt>
                <c:pt idx="47">
                  <c:v>32.324623178531326</c:v>
                </c:pt>
              </c:numCache>
            </c:numRef>
          </c:val>
          <c:smooth val="0"/>
          <c:extLst>
            <c:ext xmlns:c16="http://schemas.microsoft.com/office/drawing/2014/chart" uri="{C3380CC4-5D6E-409C-BE32-E72D297353CC}">
              <c16:uniqueId val="{00000001-46E6-4048-B23E-982B02F9F9D8}"/>
            </c:ext>
          </c:extLst>
        </c:ser>
        <c:ser>
          <c:idx val="2"/>
          <c:order val="2"/>
          <c:tx>
            <c:strRef>
              <c:f>Sheet1!$D$1</c:f>
              <c:strCache>
                <c:ptCount val="1"/>
                <c:pt idx="0">
                  <c:v>White2019</c:v>
                </c:pt>
              </c:strCache>
            </c:strRef>
          </c:tx>
          <c:spPr>
            <a:ln w="28575" cap="rnd">
              <a:noFill/>
              <a:round/>
            </a:ln>
            <a:effectLst/>
          </c:spPr>
          <c:marker>
            <c:symbol val="circle"/>
            <c:size val="9"/>
            <c:spPr>
              <a:solidFill>
                <a:schemeClr val="accent1"/>
              </a:solidFill>
              <a:ln w="9525">
                <a:noFill/>
              </a:ln>
              <a:effectLst/>
            </c:spPr>
          </c:marker>
          <c:cat>
            <c:strRef>
              <c:f>Sheet1!$A$2:$A$53</c:f>
              <c:strCache>
                <c:ptCount val="52"/>
                <c:pt idx="0">
                  <c:v>Hawaii</c:v>
                </c:pt>
                <c:pt idx="1">
                  <c:v>Montana</c:v>
                </c:pt>
                <c:pt idx="2">
                  <c:v>Rhode Island</c:v>
                </c:pt>
                <c:pt idx="3">
                  <c:v>District of Columbia</c:v>
                </c:pt>
                <c:pt idx="4">
                  <c:v>Massachusetts</c:v>
                </c:pt>
                <c:pt idx="5">
                  <c:v>Colorado</c:v>
                </c:pt>
                <c:pt idx="6">
                  <c:v>Kentucky</c:v>
                </c:pt>
                <c:pt idx="7">
                  <c:v>Michigan</c:v>
                </c:pt>
                <c:pt idx="8">
                  <c:v>New Mexico</c:v>
                </c:pt>
                <c:pt idx="9">
                  <c:v>California</c:v>
                </c:pt>
                <c:pt idx="10">
                  <c:v>Ohio</c:v>
                </c:pt>
                <c:pt idx="11">
                  <c:v>Iowa</c:v>
                </c:pt>
                <c:pt idx="12">
                  <c:v>Delaware</c:v>
                </c:pt>
                <c:pt idx="13">
                  <c:v>Connecticut</c:v>
                </c:pt>
                <c:pt idx="14">
                  <c:v>Arizona</c:v>
                </c:pt>
                <c:pt idx="15">
                  <c:v>Washington</c:v>
                </c:pt>
                <c:pt idx="16">
                  <c:v>Louisiana</c:v>
                </c:pt>
                <c:pt idx="17">
                  <c:v>Nevada</c:v>
                </c:pt>
                <c:pt idx="18">
                  <c:v>Alaska</c:v>
                </c:pt>
                <c:pt idx="19">
                  <c:v>New York</c:v>
                </c:pt>
                <c:pt idx="20">
                  <c:v>Arkansas</c:v>
                </c:pt>
                <c:pt idx="21">
                  <c:v>Pennsylvania</c:v>
                </c:pt>
                <c:pt idx="22">
                  <c:v>Indiana</c:v>
                </c:pt>
                <c:pt idx="23">
                  <c:v>Minnesota</c:v>
                </c:pt>
                <c:pt idx="24">
                  <c:v>Oregon</c:v>
                </c:pt>
                <c:pt idx="25">
                  <c:v>Illinois</c:v>
                </c:pt>
                <c:pt idx="26">
                  <c:v>Maryland</c:v>
                </c:pt>
                <c:pt idx="27">
                  <c:v>Virginia</c:v>
                </c:pt>
                <c:pt idx="28">
                  <c:v>North Dakota</c:v>
                </c:pt>
                <c:pt idx="29">
                  <c:v>Vermont</c:v>
                </c:pt>
                <c:pt idx="30">
                  <c:v>New Hampshire</c:v>
                </c:pt>
                <c:pt idx="31">
                  <c:v>Maine</c:v>
                </c:pt>
                <c:pt idx="32">
                  <c:v>West Virginia</c:v>
                </c:pt>
                <c:pt idx="35">
                  <c:v>Missouri</c:v>
                </c:pt>
                <c:pt idx="36">
                  <c:v>Wisconsin</c:v>
                </c:pt>
                <c:pt idx="37">
                  <c:v>Idaho</c:v>
                </c:pt>
                <c:pt idx="38">
                  <c:v>Utah</c:v>
                </c:pt>
                <c:pt idx="39">
                  <c:v>Nebraska</c:v>
                </c:pt>
                <c:pt idx="40">
                  <c:v>Kansas</c:v>
                </c:pt>
                <c:pt idx="41">
                  <c:v>Wyoming</c:v>
                </c:pt>
                <c:pt idx="42">
                  <c:v>Florida</c:v>
                </c:pt>
                <c:pt idx="43">
                  <c:v>Texas</c:v>
                </c:pt>
                <c:pt idx="44">
                  <c:v>South Carolina</c:v>
                </c:pt>
                <c:pt idx="45">
                  <c:v>North Carolina</c:v>
                </c:pt>
                <c:pt idx="46">
                  <c:v>Oklahoma</c:v>
                </c:pt>
                <c:pt idx="47">
                  <c:v>Georgia</c:v>
                </c:pt>
                <c:pt idx="48">
                  <c:v>South Dakota</c:v>
                </c:pt>
                <c:pt idx="49">
                  <c:v>Tennessee</c:v>
                </c:pt>
                <c:pt idx="50">
                  <c:v>Mississippi</c:v>
                </c:pt>
                <c:pt idx="51">
                  <c:v>Alabama</c:v>
                </c:pt>
              </c:strCache>
            </c:strRef>
          </c:cat>
          <c:val>
            <c:numRef>
              <c:f>Sheet1!$D$2:$D$53</c:f>
              <c:numCache>
                <c:formatCode>0.0</c:formatCode>
                <c:ptCount val="52"/>
                <c:pt idx="0">
                  <c:v>9.3451125345970976</c:v>
                </c:pt>
                <c:pt idx="1">
                  <c:v>12.481022276191695</c:v>
                </c:pt>
                <c:pt idx="2">
                  <c:v>8.3984534517811547</c:v>
                </c:pt>
                <c:pt idx="3">
                  <c:v>8.7018530518163075</c:v>
                </c:pt>
                <c:pt idx="4">
                  <c:v>8.1157112222477839</c:v>
                </c:pt>
                <c:pt idx="5">
                  <c:v>13.134932156547595</c:v>
                </c:pt>
                <c:pt idx="6">
                  <c:v>13.942091923961597</c:v>
                </c:pt>
                <c:pt idx="7">
                  <c:v>12.461378894547908</c:v>
                </c:pt>
                <c:pt idx="8">
                  <c:v>13.063296119698364</c:v>
                </c:pt>
                <c:pt idx="9">
                  <c:v>11.089980593955577</c:v>
                </c:pt>
                <c:pt idx="10">
                  <c:v>13.320636875579195</c:v>
                </c:pt>
                <c:pt idx="11">
                  <c:v>8.7912492993621996</c:v>
                </c:pt>
                <c:pt idx="12">
                  <c:v>11.075450232364362</c:v>
                </c:pt>
                <c:pt idx="13">
                  <c:v>9.411847602161215</c:v>
                </c:pt>
                <c:pt idx="14">
                  <c:v>14.896434399919428</c:v>
                </c:pt>
                <c:pt idx="15">
                  <c:v>11.947104721113158</c:v>
                </c:pt>
                <c:pt idx="16">
                  <c:v>15.687266497610327</c:v>
                </c:pt>
                <c:pt idx="17">
                  <c:v>17.170509784954291</c:v>
                </c:pt>
                <c:pt idx="18">
                  <c:v>14.152389579453187</c:v>
                </c:pt>
                <c:pt idx="19">
                  <c:v>9.0536636347768464</c:v>
                </c:pt>
                <c:pt idx="20">
                  <c:v>17.711919359240522</c:v>
                </c:pt>
                <c:pt idx="21">
                  <c:v>10.082742482359805</c:v>
                </c:pt>
                <c:pt idx="22">
                  <c:v>13.517101543434215</c:v>
                </c:pt>
                <c:pt idx="23">
                  <c:v>10.467894310825654</c:v>
                </c:pt>
                <c:pt idx="24">
                  <c:v>14.63996711550223</c:v>
                </c:pt>
                <c:pt idx="25">
                  <c:v>12.461024604854865</c:v>
                </c:pt>
                <c:pt idx="26">
                  <c:v>9.1304536007416921</c:v>
                </c:pt>
                <c:pt idx="27">
                  <c:v>11.61240324710451</c:v>
                </c:pt>
                <c:pt idx="28">
                  <c:v>9.7226816364615267</c:v>
                </c:pt>
                <c:pt idx="29">
                  <c:v>11.059731387206103</c:v>
                </c:pt>
                <c:pt idx="30">
                  <c:v>13.22375408956178</c:v>
                </c:pt>
                <c:pt idx="31">
                  <c:v>14.843119877442065</c:v>
                </c:pt>
                <c:pt idx="32">
                  <c:v>16.035288498171315</c:v>
                </c:pt>
                <c:pt idx="35">
                  <c:v>15.666979119548804</c:v>
                </c:pt>
                <c:pt idx="36">
                  <c:v>11.654122013044613</c:v>
                </c:pt>
                <c:pt idx="37">
                  <c:v>16.438186591296752</c:v>
                </c:pt>
                <c:pt idx="38">
                  <c:v>14.244768628255876</c:v>
                </c:pt>
                <c:pt idx="39">
                  <c:v>13.364304454809137</c:v>
                </c:pt>
                <c:pt idx="40">
                  <c:v>13.685786360587187</c:v>
                </c:pt>
                <c:pt idx="41">
                  <c:v>14.374220354866155</c:v>
                </c:pt>
                <c:pt idx="42">
                  <c:v>19.08074644156132</c:v>
                </c:pt>
                <c:pt idx="43">
                  <c:v>16.486350104949533</c:v>
                </c:pt>
                <c:pt idx="44">
                  <c:v>15.866300853701947</c:v>
                </c:pt>
                <c:pt idx="45">
                  <c:v>16.707292257575372</c:v>
                </c:pt>
                <c:pt idx="46">
                  <c:v>18.145347495096896</c:v>
                </c:pt>
                <c:pt idx="47">
                  <c:v>17.751427624601561</c:v>
                </c:pt>
                <c:pt idx="48">
                  <c:v>10.464017964606649</c:v>
                </c:pt>
                <c:pt idx="49">
                  <c:v>16.032343104012849</c:v>
                </c:pt>
                <c:pt idx="50">
                  <c:v>19.158453336280783</c:v>
                </c:pt>
                <c:pt idx="51">
                  <c:v>20.400892473951014</c:v>
                </c:pt>
              </c:numCache>
            </c:numRef>
          </c:val>
          <c:smooth val="0"/>
          <c:extLst>
            <c:ext xmlns:c16="http://schemas.microsoft.com/office/drawing/2014/chart" uri="{C3380CC4-5D6E-409C-BE32-E72D297353CC}">
              <c16:uniqueId val="{00000004-46E6-4048-B23E-982B02F9F9D8}"/>
            </c:ext>
          </c:extLst>
        </c:ser>
        <c:ser>
          <c:idx val="3"/>
          <c:order val="3"/>
          <c:tx>
            <c:strRef>
              <c:f>Sheet1!$E$1</c:f>
              <c:strCache>
                <c:ptCount val="1"/>
                <c:pt idx="0">
                  <c:v>Latino 2019</c:v>
                </c:pt>
              </c:strCache>
            </c:strRef>
          </c:tx>
          <c:spPr>
            <a:ln w="28575" cap="rnd">
              <a:noFill/>
              <a:round/>
            </a:ln>
            <a:effectLst/>
          </c:spPr>
          <c:marker>
            <c:symbol val="circle"/>
            <c:size val="9"/>
            <c:spPr>
              <a:solidFill>
                <a:schemeClr val="accent4"/>
              </a:solidFill>
              <a:ln w="9525">
                <a:noFill/>
              </a:ln>
              <a:effectLst/>
            </c:spPr>
          </c:marker>
          <c:cat>
            <c:strRef>
              <c:f>Sheet1!$A$2:$A$53</c:f>
              <c:strCache>
                <c:ptCount val="52"/>
                <c:pt idx="0">
                  <c:v>Hawaii</c:v>
                </c:pt>
                <c:pt idx="1">
                  <c:v>Montana</c:v>
                </c:pt>
                <c:pt idx="2">
                  <c:v>Rhode Island</c:v>
                </c:pt>
                <c:pt idx="3">
                  <c:v>District of Columbia</c:v>
                </c:pt>
                <c:pt idx="4">
                  <c:v>Massachusetts</c:v>
                </c:pt>
                <c:pt idx="5">
                  <c:v>Colorado</c:v>
                </c:pt>
                <c:pt idx="6">
                  <c:v>Kentucky</c:v>
                </c:pt>
                <c:pt idx="7">
                  <c:v>Michigan</c:v>
                </c:pt>
                <c:pt idx="8">
                  <c:v>New Mexico</c:v>
                </c:pt>
                <c:pt idx="9">
                  <c:v>California</c:v>
                </c:pt>
                <c:pt idx="10">
                  <c:v>Ohio</c:v>
                </c:pt>
                <c:pt idx="11">
                  <c:v>Iowa</c:v>
                </c:pt>
                <c:pt idx="12">
                  <c:v>Delaware</c:v>
                </c:pt>
                <c:pt idx="13">
                  <c:v>Connecticut</c:v>
                </c:pt>
                <c:pt idx="14">
                  <c:v>Arizona</c:v>
                </c:pt>
                <c:pt idx="15">
                  <c:v>Washington</c:v>
                </c:pt>
                <c:pt idx="16">
                  <c:v>Louisiana</c:v>
                </c:pt>
                <c:pt idx="17">
                  <c:v>Nevada</c:v>
                </c:pt>
                <c:pt idx="18">
                  <c:v>Alaska</c:v>
                </c:pt>
                <c:pt idx="19">
                  <c:v>New York</c:v>
                </c:pt>
                <c:pt idx="20">
                  <c:v>Arkansas</c:v>
                </c:pt>
                <c:pt idx="21">
                  <c:v>Pennsylvania</c:v>
                </c:pt>
                <c:pt idx="22">
                  <c:v>Indiana</c:v>
                </c:pt>
                <c:pt idx="23">
                  <c:v>Minnesota</c:v>
                </c:pt>
                <c:pt idx="24">
                  <c:v>Oregon</c:v>
                </c:pt>
                <c:pt idx="25">
                  <c:v>Illinois</c:v>
                </c:pt>
                <c:pt idx="26">
                  <c:v>Maryland</c:v>
                </c:pt>
                <c:pt idx="27">
                  <c:v>Virginia</c:v>
                </c:pt>
                <c:pt idx="28">
                  <c:v>North Dakota</c:v>
                </c:pt>
                <c:pt idx="29">
                  <c:v>Vermont</c:v>
                </c:pt>
                <c:pt idx="30">
                  <c:v>New Hampshire</c:v>
                </c:pt>
                <c:pt idx="31">
                  <c:v>Maine</c:v>
                </c:pt>
                <c:pt idx="32">
                  <c:v>West Virginia</c:v>
                </c:pt>
                <c:pt idx="35">
                  <c:v>Missouri</c:v>
                </c:pt>
                <c:pt idx="36">
                  <c:v>Wisconsin</c:v>
                </c:pt>
                <c:pt idx="37">
                  <c:v>Idaho</c:v>
                </c:pt>
                <c:pt idx="38">
                  <c:v>Utah</c:v>
                </c:pt>
                <c:pt idx="39">
                  <c:v>Nebraska</c:v>
                </c:pt>
                <c:pt idx="40">
                  <c:v>Kansas</c:v>
                </c:pt>
                <c:pt idx="41">
                  <c:v>Wyoming</c:v>
                </c:pt>
                <c:pt idx="42">
                  <c:v>Florida</c:v>
                </c:pt>
                <c:pt idx="43">
                  <c:v>Texas</c:v>
                </c:pt>
                <c:pt idx="44">
                  <c:v>South Carolina</c:v>
                </c:pt>
                <c:pt idx="45">
                  <c:v>North Carolina</c:v>
                </c:pt>
                <c:pt idx="46">
                  <c:v>Oklahoma</c:v>
                </c:pt>
                <c:pt idx="47">
                  <c:v>Georgia</c:v>
                </c:pt>
                <c:pt idx="48">
                  <c:v>South Dakota</c:v>
                </c:pt>
                <c:pt idx="49">
                  <c:v>Tennessee</c:v>
                </c:pt>
                <c:pt idx="50">
                  <c:v>Mississippi</c:v>
                </c:pt>
                <c:pt idx="51">
                  <c:v>Alabama</c:v>
                </c:pt>
              </c:strCache>
            </c:strRef>
          </c:cat>
          <c:val>
            <c:numRef>
              <c:f>Sheet1!$E$2:$E$53</c:f>
              <c:numCache>
                <c:formatCode>0.0</c:formatCode>
                <c:ptCount val="52"/>
                <c:pt idx="0">
                  <c:v>12.166523695020617</c:v>
                </c:pt>
                <c:pt idx="1">
                  <c:v>14.201339242471883</c:v>
                </c:pt>
                <c:pt idx="2">
                  <c:v>15.515440560554447</c:v>
                </c:pt>
                <c:pt idx="3">
                  <c:v>16.019913919433048</c:v>
                </c:pt>
                <c:pt idx="4">
                  <c:v>16.408831622872505</c:v>
                </c:pt>
                <c:pt idx="5">
                  <c:v>16.851742456486868</c:v>
                </c:pt>
                <c:pt idx="6">
                  <c:v>17.227121775666301</c:v>
                </c:pt>
                <c:pt idx="7">
                  <c:v>17.334658013873046</c:v>
                </c:pt>
                <c:pt idx="8">
                  <c:v>18.240846958158123</c:v>
                </c:pt>
                <c:pt idx="9">
                  <c:v>18.644607597253938</c:v>
                </c:pt>
                <c:pt idx="10">
                  <c:v>18.959384280073756</c:v>
                </c:pt>
                <c:pt idx="11">
                  <c:v>19.700021670642371</c:v>
                </c:pt>
                <c:pt idx="12">
                  <c:v>19.761606822284545</c:v>
                </c:pt>
                <c:pt idx="13">
                  <c:v>20.217264493955277</c:v>
                </c:pt>
                <c:pt idx="14">
                  <c:v>20.932556357945366</c:v>
                </c:pt>
                <c:pt idx="15">
                  <c:v>21.224271709702137</c:v>
                </c:pt>
                <c:pt idx="16">
                  <c:v>21.616739171762408</c:v>
                </c:pt>
                <c:pt idx="17">
                  <c:v>21.838693766008092</c:v>
                </c:pt>
                <c:pt idx="18">
                  <c:v>22.403678721857982</c:v>
                </c:pt>
                <c:pt idx="19">
                  <c:v>22.840657675261575</c:v>
                </c:pt>
                <c:pt idx="20">
                  <c:v>23.012012302225976</c:v>
                </c:pt>
                <c:pt idx="21">
                  <c:v>23.503781850758124</c:v>
                </c:pt>
                <c:pt idx="22">
                  <c:v>23.773916306167358</c:v>
                </c:pt>
                <c:pt idx="23">
                  <c:v>24.489629550919158</c:v>
                </c:pt>
                <c:pt idx="24">
                  <c:v>24.854484005932136</c:v>
                </c:pt>
                <c:pt idx="25">
                  <c:v>26.350508505149271</c:v>
                </c:pt>
                <c:pt idx="26">
                  <c:v>27.443698240771713</c:v>
                </c:pt>
                <c:pt idx="27">
                  <c:v>30.391284566583941</c:v>
                </c:pt>
                <c:pt idx="35">
                  <c:v>15.210820408894094</c:v>
                </c:pt>
                <c:pt idx="36">
                  <c:v>18.953818920849734</c:v>
                </c:pt>
                <c:pt idx="37">
                  <c:v>21.893174323053771</c:v>
                </c:pt>
                <c:pt idx="38">
                  <c:v>22.124168269247047</c:v>
                </c:pt>
                <c:pt idx="39">
                  <c:v>23.012308874525331</c:v>
                </c:pt>
                <c:pt idx="40">
                  <c:v>23.370355199250383</c:v>
                </c:pt>
                <c:pt idx="41">
                  <c:v>24.913338893340089</c:v>
                </c:pt>
                <c:pt idx="42">
                  <c:v>25.711111129060594</c:v>
                </c:pt>
                <c:pt idx="43">
                  <c:v>26.816026899107314</c:v>
                </c:pt>
                <c:pt idx="44">
                  <c:v>26.966879118079156</c:v>
                </c:pt>
                <c:pt idx="45">
                  <c:v>27.312097247619114</c:v>
                </c:pt>
                <c:pt idx="46">
                  <c:v>27.669652310378602</c:v>
                </c:pt>
                <c:pt idx="47">
                  <c:v>29.961376455088747</c:v>
                </c:pt>
              </c:numCache>
            </c:numRef>
          </c:val>
          <c:smooth val="0"/>
          <c:extLst>
            <c:ext xmlns:c16="http://schemas.microsoft.com/office/drawing/2014/chart" uri="{C3380CC4-5D6E-409C-BE32-E72D297353CC}">
              <c16:uniqueId val="{00000005-46E6-4048-B23E-982B02F9F9D8}"/>
            </c:ext>
          </c:extLst>
        </c:ser>
        <c:dLbls>
          <c:showLegendKey val="0"/>
          <c:showVal val="0"/>
          <c:showCatName val="0"/>
          <c:showSerName val="0"/>
          <c:showPercent val="0"/>
          <c:showBubbleSize val="0"/>
        </c:dLbls>
        <c:dropLines>
          <c:spPr>
            <a:ln w="12700" cap="flat" cmpd="sng" algn="ctr">
              <a:solidFill>
                <a:schemeClr val="tx1">
                  <a:lumMod val="25000"/>
                  <a:lumOff val="75000"/>
                </a:schemeClr>
              </a:solidFill>
              <a:round/>
            </a:ln>
            <a:effectLst/>
          </c:spPr>
        </c:dropLines>
        <c:marker val="1"/>
        <c:smooth val="0"/>
        <c:axId val="1348965392"/>
        <c:axId val="1584944096"/>
      </c:lineChart>
      <c:catAx>
        <c:axId val="134896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944096"/>
        <c:crosses val="autoZero"/>
        <c:auto val="1"/>
        <c:lblAlgn val="ctr"/>
        <c:lblOffset val="100"/>
        <c:noMultiLvlLbl val="0"/>
      </c:catAx>
      <c:valAx>
        <c:axId val="1584944096"/>
        <c:scaling>
          <c:orientation val="minMax"/>
          <c:max val="50"/>
          <c:min val="0"/>
        </c:scaling>
        <c:delete val="0"/>
        <c:axPos val="l"/>
        <c:majorGridlines>
          <c:spPr>
            <a:ln w="9525" cap="flat" cmpd="sng" algn="ctr">
              <a:solidFill>
                <a:schemeClr val="bg1">
                  <a:lumMod val="9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48965392"/>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Arial" panose="020B0604020202020204" pitchFamily="34" charset="0"/>
              </a:rPr>
              <a:t>‹#›</a:t>
            </a:fld>
            <a:endParaRPr lang="en-US" dirty="0">
              <a:latin typeface="Arial" panose="020B0604020202020204" pitchFamily="34" charset="0"/>
            </a:endParaRPr>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latin typeface="Arial" panose="020B0604020202020204" pitchFamily="34" charset="0"/>
              </a:rPr>
              <a:t>6/8/2021</a:t>
            </a:fld>
            <a:endParaRPr lang="en-US" dirty="0">
              <a:latin typeface="Arial" panose="020B0604020202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b="0" i="0">
                <a:latin typeface="Arial" panose="020B0604020202020204" pitchFamily="34" charset="0"/>
              </a:defRPr>
            </a:lvl1pPr>
          </a:lstStyle>
          <a:p>
            <a:fld id="{03A1D146-B4E0-1741-B9EE-9789392EFCC4}" type="datetimeFigureOut">
              <a:rPr lang="en-US" smtClean="0"/>
              <a:pPr/>
              <a:t>6/8/2021</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0" i="0" kern="1200">
        <a:solidFill>
          <a:schemeClr val="tx1"/>
        </a:solidFill>
        <a:latin typeface="Arial" panose="020B0604020202020204" pitchFamily="34" charset="0"/>
        <a:ea typeface="+mn-ea"/>
        <a:cs typeface="+mn-cs"/>
      </a:defRPr>
    </a:lvl1pPr>
    <a:lvl2pPr marL="609585" algn="l" defTabSz="609585" rtl="0" eaLnBrk="1" latinLnBrk="0" hangingPunct="1">
      <a:defRPr sz="1600" b="0" i="0" kern="1200">
        <a:solidFill>
          <a:schemeClr val="tx1"/>
        </a:solidFill>
        <a:latin typeface="Arial" panose="020B0604020202020204" pitchFamily="34" charset="0"/>
        <a:ea typeface="+mn-ea"/>
        <a:cs typeface="+mn-cs"/>
      </a:defRPr>
    </a:lvl2pPr>
    <a:lvl3pPr marL="1219170" algn="l" defTabSz="609585" rtl="0" eaLnBrk="1" latinLnBrk="0" hangingPunct="1">
      <a:defRPr sz="1600" b="0" i="0" kern="1200">
        <a:solidFill>
          <a:schemeClr val="tx1"/>
        </a:solidFill>
        <a:latin typeface="Arial" panose="020B0604020202020204" pitchFamily="34" charset="0"/>
        <a:ea typeface="+mn-ea"/>
        <a:cs typeface="+mn-cs"/>
      </a:defRPr>
    </a:lvl3pPr>
    <a:lvl4pPr marL="1828754" algn="l" defTabSz="609585" rtl="0" eaLnBrk="1" latinLnBrk="0" hangingPunct="1">
      <a:defRPr sz="1600" b="0" i="0" kern="1200">
        <a:solidFill>
          <a:schemeClr val="tx1"/>
        </a:solidFill>
        <a:latin typeface="Arial" panose="020B0604020202020204" pitchFamily="34" charset="0"/>
        <a:ea typeface="+mn-ea"/>
        <a:cs typeface="+mn-cs"/>
      </a:defRPr>
    </a:lvl4pPr>
    <a:lvl5pPr marL="2438339" algn="l" defTabSz="609585" rtl="0" eaLnBrk="1" latinLnBrk="0" hangingPunct="1">
      <a:defRPr sz="1600" b="0" i="0" kern="1200">
        <a:solidFill>
          <a:schemeClr val="tx1"/>
        </a:solidFill>
        <a:latin typeface="Arial" panose="020B0604020202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2FA313-A332-40EA-9C70-53E67C657239}" type="slidenum">
              <a:rPr lang="en-US" smtClean="0"/>
              <a:t>2</a:t>
            </a:fld>
            <a:endParaRPr lang="en-US"/>
          </a:p>
        </p:txBody>
      </p:sp>
    </p:spTree>
    <p:extLst>
      <p:ext uri="{BB962C8B-B14F-4D97-AF65-F5344CB8AC3E}">
        <p14:creationId xmlns:p14="http://schemas.microsoft.com/office/powerpoint/2010/main" val="4223220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dirty="0"/>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2059536" y="6467713"/>
            <a:ext cx="7012964" cy="246221"/>
          </a:xfrm>
          <a:prstGeom prst="rect">
            <a:avLst/>
          </a:prstGeom>
          <a:noFill/>
        </p:spPr>
        <p:txBody>
          <a:bodyPr wrap="square" lIns="0" tIns="0" rIns="0" bIns="0" rtlCol="0" anchor="ctr" anchorCtr="0">
            <a:spAutoFit/>
          </a:bodyPr>
          <a:lstStyle/>
          <a:p>
            <a:r>
              <a:rPr lang="en-US" sz="800" b="0" i="0" spc="0" dirty="0">
                <a:solidFill>
                  <a:schemeClr val="tx1"/>
                </a:solidFill>
                <a:latin typeface="Arial" panose="020B0604020202020204" pitchFamily="34" charset="0"/>
                <a:cs typeface="Arial" panose="020B0604020202020204" pitchFamily="34" charset="0"/>
              </a:rPr>
              <a:t>Source: Jesse C. Baumgartner, Sara R. Collins, and David C. Radley, </a:t>
            </a:r>
            <a:r>
              <a:rPr lang="en-US" sz="800" b="0" i="1" spc="0" dirty="0">
                <a:solidFill>
                  <a:schemeClr val="tx1"/>
                </a:solidFill>
                <a:latin typeface="Arial" panose="020B0604020202020204" pitchFamily="34" charset="0"/>
                <a:cs typeface="Arial" panose="020B0604020202020204" pitchFamily="34" charset="0"/>
              </a:rPr>
              <a:t>Racial and Ethnic Inequities in Health Care Coverage and Access, 2013–2019</a:t>
            </a:r>
            <a:r>
              <a:rPr lang="en-US" sz="800" b="0" i="0" spc="0" dirty="0">
                <a:solidFill>
                  <a:schemeClr val="tx1"/>
                </a:solidFill>
                <a:latin typeface="Arial" panose="020B0604020202020204" pitchFamily="34" charset="0"/>
                <a:cs typeface="Arial" panose="020B0604020202020204" pitchFamily="34" charset="0"/>
              </a:rPr>
              <a:t> (Commonwealth Fund, June 2021).</a:t>
            </a:r>
          </a:p>
        </p:txBody>
      </p:sp>
    </p:spTree>
    <p:extLst>
      <p:ext uri="{BB962C8B-B14F-4D97-AF65-F5344CB8AC3E}">
        <p14:creationId xmlns:p14="http://schemas.microsoft.com/office/powerpoint/2010/main" val="392433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3" r:id="rId1"/>
    <p:sldLayoutId id="2147483862" r:id="rId2"/>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64D4D5B-E2C9-4289-A08B-66D0C70C151C}"/>
              </a:ext>
            </a:extLst>
          </p:cNvPr>
          <p:cNvSpPr/>
          <p:nvPr/>
        </p:nvSpPr>
        <p:spPr>
          <a:xfrm>
            <a:off x="4094570" y="1268567"/>
            <a:ext cx="4952325" cy="4008143"/>
          </a:xfrm>
          <a:prstGeom prst="rect">
            <a:avLst/>
          </a:prstGeom>
          <a:solidFill>
            <a:schemeClr val="tx1">
              <a:lumMod val="10000"/>
              <a:lumOff val="90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373157705"/>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 Placeholder 17"/>
          <p:cNvSpPr>
            <a:spLocks noGrp="1"/>
          </p:cNvSpPr>
          <p:nvPr>
            <p:ph type="body" sz="quarter" idx="22"/>
          </p:nvPr>
        </p:nvSpPr>
        <p:spPr>
          <a:xfrm>
            <a:off x="71501" y="5697252"/>
            <a:ext cx="9001063" cy="495834"/>
          </a:xfrm>
        </p:spPr>
        <p:txBody>
          <a:bodyPr/>
          <a:lstStyle/>
          <a:p>
            <a:r>
              <a:rPr lang="en-US" dirty="0"/>
              <a:t>Data: American Community Survey Public Use Microdata Sample (ACS PUMS), 2013–2019.</a:t>
            </a:r>
          </a:p>
        </p:txBody>
      </p:sp>
      <p:sp>
        <p:nvSpPr>
          <p:cNvPr id="5" name="Title 4"/>
          <p:cNvSpPr>
            <a:spLocks noGrp="1"/>
          </p:cNvSpPr>
          <p:nvPr>
            <p:ph type="title"/>
          </p:nvPr>
        </p:nvSpPr>
        <p:spPr>
          <a:xfrm>
            <a:off x="111959" y="0"/>
            <a:ext cx="9000999" cy="822960"/>
          </a:xfrm>
        </p:spPr>
        <p:txBody>
          <a:bodyPr>
            <a:normAutofit/>
          </a:bodyPr>
          <a:lstStyle/>
          <a:p>
            <a:r>
              <a:rPr lang="en-US" dirty="0"/>
              <a:t>Exhibit 1. Health insurance inequities between white, Black, and Latinx/Hispanic adults declined significantly after 2013, but progress stalled after 2016.</a:t>
            </a:r>
          </a:p>
        </p:txBody>
      </p:sp>
      <p:sp>
        <p:nvSpPr>
          <p:cNvPr id="7" name="TextBox 6">
            <a:extLst>
              <a:ext uri="{FF2B5EF4-FFF2-40B4-BE49-F238E27FC236}">
                <a16:creationId xmlns:a16="http://schemas.microsoft.com/office/drawing/2014/main" id="{6057B66B-79CF-4110-83B2-876D6CD98D4E}"/>
              </a:ext>
            </a:extLst>
          </p:cNvPr>
          <p:cNvSpPr txBox="1"/>
          <p:nvPr/>
        </p:nvSpPr>
        <p:spPr>
          <a:xfrm>
            <a:off x="73152" y="929789"/>
            <a:ext cx="4504438"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uninsured U.S. adults ages 19–64, by race/ethnicity</a:t>
            </a:r>
          </a:p>
        </p:txBody>
      </p:sp>
    </p:spTree>
    <p:extLst>
      <p:ext uri="{BB962C8B-B14F-4D97-AF65-F5344CB8AC3E}">
        <p14:creationId xmlns:p14="http://schemas.microsoft.com/office/powerpoint/2010/main" val="3754355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FD23DFB-113D-6D4F-A097-EA93A3859868}"/>
              </a:ext>
            </a:extLst>
          </p:cNvPr>
          <p:cNvSpPr/>
          <p:nvPr/>
        </p:nvSpPr>
        <p:spPr>
          <a:xfrm>
            <a:off x="4167398" y="1268567"/>
            <a:ext cx="4887589" cy="4008143"/>
          </a:xfrm>
          <a:prstGeom prst="rect">
            <a:avLst/>
          </a:prstGeom>
          <a:solidFill>
            <a:schemeClr val="tx1">
              <a:lumMod val="10000"/>
              <a:lumOff val="90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557950355"/>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 Placeholder 17"/>
          <p:cNvSpPr>
            <a:spLocks noGrp="1"/>
          </p:cNvSpPr>
          <p:nvPr>
            <p:ph type="body" sz="quarter" idx="22"/>
          </p:nvPr>
        </p:nvSpPr>
        <p:spPr>
          <a:xfrm>
            <a:off x="71501" y="5697252"/>
            <a:ext cx="9001063" cy="495834"/>
          </a:xfrm>
        </p:spPr>
        <p:txBody>
          <a:bodyPr/>
          <a:lstStyle/>
          <a:p>
            <a:r>
              <a:rPr lang="en-US" dirty="0"/>
              <a:t>Data: Behavioral Risk Factor Surveillance System (BRFSS), 2013–2019.</a:t>
            </a:r>
          </a:p>
        </p:txBody>
      </p:sp>
      <p:sp>
        <p:nvSpPr>
          <p:cNvPr id="9" name="TextBox 8">
            <a:extLst>
              <a:ext uri="{FF2B5EF4-FFF2-40B4-BE49-F238E27FC236}">
                <a16:creationId xmlns:a16="http://schemas.microsoft.com/office/drawing/2014/main" id="{309EE1F3-7FAE-42D8-904C-15EDB810F930}"/>
              </a:ext>
            </a:extLst>
          </p:cNvPr>
          <p:cNvSpPr txBox="1"/>
          <p:nvPr/>
        </p:nvSpPr>
        <p:spPr>
          <a:xfrm>
            <a:off x="73152" y="929789"/>
            <a:ext cx="6280565"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U.S. adults ages 18–64 who reported a usual source of care, by race/ethnicity</a:t>
            </a:r>
          </a:p>
        </p:txBody>
      </p:sp>
      <p:sp>
        <p:nvSpPr>
          <p:cNvPr id="13" name="Title 12">
            <a:extLst>
              <a:ext uri="{FF2B5EF4-FFF2-40B4-BE49-F238E27FC236}">
                <a16:creationId xmlns:a16="http://schemas.microsoft.com/office/drawing/2014/main" id="{402A22DC-474E-0D47-BE3F-05012B1884BF}"/>
              </a:ext>
            </a:extLst>
          </p:cNvPr>
          <p:cNvSpPr>
            <a:spLocks noGrp="1"/>
          </p:cNvSpPr>
          <p:nvPr>
            <p:ph type="title"/>
          </p:nvPr>
        </p:nvSpPr>
        <p:spPr/>
        <p:txBody>
          <a:bodyPr/>
          <a:lstStyle/>
          <a:p>
            <a:r>
              <a:rPr lang="en-US" spc="-20" dirty="0"/>
              <a:t>Exhibit 10. Black adults reported the largest improvement in having a usual care provider between 2013 and 2019. Access has eroded since 2016 for both Latinx/Hispanic and </a:t>
            </a:r>
            <a:br>
              <a:rPr lang="en-US" spc="-20" dirty="0"/>
            </a:br>
            <a:r>
              <a:rPr lang="en-US" spc="-20" dirty="0"/>
              <a:t>white adults.</a:t>
            </a:r>
            <a:endParaRPr lang="en-US" dirty="0"/>
          </a:p>
        </p:txBody>
      </p:sp>
    </p:spTree>
    <p:extLst>
      <p:ext uri="{BB962C8B-B14F-4D97-AF65-F5344CB8AC3E}">
        <p14:creationId xmlns:p14="http://schemas.microsoft.com/office/powerpoint/2010/main" val="65076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6">
            <a:extLst>
              <a:ext uri="{FF2B5EF4-FFF2-40B4-BE49-F238E27FC236}">
                <a16:creationId xmlns:a16="http://schemas.microsoft.com/office/drawing/2014/main" id="{994F264A-29AE-4D56-A834-19FAD3DAED19}"/>
              </a:ext>
            </a:extLst>
          </p:cNvPr>
          <p:cNvGraphicFramePr>
            <a:graphicFrameLocks noGrp="1"/>
          </p:cNvGraphicFramePr>
          <p:nvPr>
            <p:ph type="chart" sz="quarter" idx="19"/>
            <p:extLst>
              <p:ext uri="{D42A27DB-BD31-4B8C-83A1-F6EECF244321}">
                <p14:modId xmlns:p14="http://schemas.microsoft.com/office/powerpoint/2010/main" val="3342752473"/>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dirty="0"/>
              <a:t>Notes: Expansion states are those that expanded Medicaid by January 1, 2019. As of that date, there were 17 states that had not yet expanded Medicaid. Idaho, Nebraska, and Utah implemented Medicaid expansion in 2020, which is not captured by 2019 ACS data. States are separated by Medicaid expansion status and ordered by 2019 Black adult uninsured rate. Alaska, Hawaii, Idaho, Maine, Montana, New Hampshire, North Dakota, South Dakota, Vermont, and Wyoming do not have sufficient sample size to estimate Black adult uninsured rates.</a:t>
            </a:r>
          </a:p>
          <a:p>
            <a:r>
              <a:rPr lang="en-US" dirty="0"/>
              <a:t>Data: American Community Survey Public Use Microdata Sample (ACS PUMS), 2013, 2019.</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dirty="0"/>
              <a:t>Exhibit 2. Black adult uninsured rates and coverage disparities declined in most states after 2013, with lower rates and larger improvements in states that expanded Medicaid.</a:t>
            </a:r>
          </a:p>
        </p:txBody>
      </p:sp>
      <p:sp>
        <p:nvSpPr>
          <p:cNvPr id="29" name="TextBox 28">
            <a:extLst>
              <a:ext uri="{FF2B5EF4-FFF2-40B4-BE49-F238E27FC236}">
                <a16:creationId xmlns:a16="http://schemas.microsoft.com/office/drawing/2014/main" id="{14B77522-1158-4251-BA75-9E1C17D7595C}"/>
              </a:ext>
            </a:extLst>
          </p:cNvPr>
          <p:cNvSpPr txBox="1"/>
          <p:nvPr/>
        </p:nvSpPr>
        <p:spPr>
          <a:xfrm>
            <a:off x="830522" y="5271231"/>
            <a:ext cx="4689427"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Expanded by 2019</a:t>
            </a:r>
          </a:p>
        </p:txBody>
      </p:sp>
      <p:sp>
        <p:nvSpPr>
          <p:cNvPr id="8" name="TextBox 7">
            <a:extLst>
              <a:ext uri="{FF2B5EF4-FFF2-40B4-BE49-F238E27FC236}">
                <a16:creationId xmlns:a16="http://schemas.microsoft.com/office/drawing/2014/main" id="{56B224FF-0DCB-450D-A19A-751F22472EDC}"/>
              </a:ext>
            </a:extLst>
          </p:cNvPr>
          <p:cNvSpPr txBox="1"/>
          <p:nvPr/>
        </p:nvSpPr>
        <p:spPr>
          <a:xfrm>
            <a:off x="73152" y="929789"/>
            <a:ext cx="6814366"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uninsured adults ages 19–64 in each state, by race and Medicaid expansion status</a:t>
            </a:r>
          </a:p>
        </p:txBody>
      </p:sp>
      <p:grpSp>
        <p:nvGrpSpPr>
          <p:cNvPr id="17" name="Group 16">
            <a:extLst>
              <a:ext uri="{FF2B5EF4-FFF2-40B4-BE49-F238E27FC236}">
                <a16:creationId xmlns:a16="http://schemas.microsoft.com/office/drawing/2014/main" id="{8F4DFC8B-FD0B-8945-9E00-C28B1F060CF2}"/>
              </a:ext>
            </a:extLst>
          </p:cNvPr>
          <p:cNvGrpSpPr/>
          <p:nvPr/>
        </p:nvGrpSpPr>
        <p:grpSpPr>
          <a:xfrm>
            <a:off x="393583" y="1392198"/>
            <a:ext cx="2486360" cy="446142"/>
            <a:chOff x="595884" y="1381828"/>
            <a:chExt cx="2486360" cy="446142"/>
          </a:xfrm>
        </p:grpSpPr>
        <p:sp>
          <p:nvSpPr>
            <p:cNvPr id="19" name="Oval 18">
              <a:extLst>
                <a:ext uri="{FF2B5EF4-FFF2-40B4-BE49-F238E27FC236}">
                  <a16:creationId xmlns:a16="http://schemas.microsoft.com/office/drawing/2014/main" id="{7D61C2A0-E9F8-41A5-8735-AE6F2F1D5EB3}"/>
                </a:ext>
              </a:extLst>
            </p:cNvPr>
            <p:cNvSpPr>
              <a:spLocks noChangeAspect="1"/>
            </p:cNvSpPr>
            <p:nvPr/>
          </p:nvSpPr>
          <p:spPr>
            <a:xfrm>
              <a:off x="1757275" y="1633214"/>
              <a:ext cx="137160" cy="137160"/>
            </a:xfrm>
            <a:prstGeom prst="ellipse">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20" name="Oval 19">
              <a:extLst>
                <a:ext uri="{FF2B5EF4-FFF2-40B4-BE49-F238E27FC236}">
                  <a16:creationId xmlns:a16="http://schemas.microsoft.com/office/drawing/2014/main" id="{1E68359A-AB25-4175-8C11-45631699F3FC}"/>
                </a:ext>
              </a:extLst>
            </p:cNvPr>
            <p:cNvSpPr>
              <a:spLocks noChangeAspect="1"/>
            </p:cNvSpPr>
            <p:nvPr/>
          </p:nvSpPr>
          <p:spPr>
            <a:xfrm>
              <a:off x="595884" y="1625875"/>
              <a:ext cx="137160" cy="137160"/>
            </a:xfrm>
            <a:prstGeom prst="ellipse">
              <a:avLst/>
            </a:prstGeom>
            <a:solidFill>
              <a:schemeClr val="bg2"/>
            </a:solidFill>
            <a:ln w="127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21" name="TextBox 20">
              <a:extLst>
                <a:ext uri="{FF2B5EF4-FFF2-40B4-BE49-F238E27FC236}">
                  <a16:creationId xmlns:a16="http://schemas.microsoft.com/office/drawing/2014/main" id="{84DD8048-467A-4AFD-8EAD-A36EEE2B9B02}"/>
                </a:ext>
              </a:extLst>
            </p:cNvPr>
            <p:cNvSpPr txBox="1"/>
            <p:nvPr/>
          </p:nvSpPr>
          <p:spPr>
            <a:xfrm>
              <a:off x="1879867" y="1566360"/>
              <a:ext cx="1202377" cy="261610"/>
            </a:xfrm>
            <a:prstGeom prst="rect">
              <a:avLst/>
            </a:prstGeom>
            <a:noFill/>
          </p:spPr>
          <p:txBody>
            <a:bodyPr wrap="square" rtlCol="0">
              <a:spAutoFit/>
            </a:bodyPr>
            <a:lstStyle/>
            <a:p>
              <a:r>
                <a:rPr lang="en-US" sz="1100" dirty="0">
                  <a:latin typeface="Arial" panose="020B0604020202020204" pitchFamily="34" charset="0"/>
                </a:rPr>
                <a:t>White (2019)</a:t>
              </a:r>
            </a:p>
          </p:txBody>
        </p:sp>
        <p:sp>
          <p:nvSpPr>
            <p:cNvPr id="22" name="TextBox 21">
              <a:extLst>
                <a:ext uri="{FF2B5EF4-FFF2-40B4-BE49-F238E27FC236}">
                  <a16:creationId xmlns:a16="http://schemas.microsoft.com/office/drawing/2014/main" id="{E675CCEF-B5F8-4FB2-81C2-97BD21F785DA}"/>
                </a:ext>
              </a:extLst>
            </p:cNvPr>
            <p:cNvSpPr txBox="1"/>
            <p:nvPr/>
          </p:nvSpPr>
          <p:spPr>
            <a:xfrm>
              <a:off x="714029" y="1560564"/>
              <a:ext cx="1034294" cy="261610"/>
            </a:xfrm>
            <a:prstGeom prst="rect">
              <a:avLst/>
            </a:prstGeom>
            <a:noFill/>
          </p:spPr>
          <p:txBody>
            <a:bodyPr wrap="square" rtlCol="0">
              <a:spAutoFit/>
            </a:bodyPr>
            <a:lstStyle/>
            <a:p>
              <a:r>
                <a:rPr lang="en-US" sz="1100" dirty="0">
                  <a:latin typeface="Arial" panose="020B0604020202020204" pitchFamily="34" charset="0"/>
                </a:rPr>
                <a:t>Black (2019)</a:t>
              </a:r>
            </a:p>
          </p:txBody>
        </p:sp>
        <p:sp>
          <p:nvSpPr>
            <p:cNvPr id="23" name="Oval 22">
              <a:extLst>
                <a:ext uri="{FF2B5EF4-FFF2-40B4-BE49-F238E27FC236}">
                  <a16:creationId xmlns:a16="http://schemas.microsoft.com/office/drawing/2014/main" id="{EBB918C7-B580-4BAA-8E3C-8B3973651DF9}"/>
                </a:ext>
              </a:extLst>
            </p:cNvPr>
            <p:cNvSpPr>
              <a:spLocks noChangeAspect="1"/>
            </p:cNvSpPr>
            <p:nvPr/>
          </p:nvSpPr>
          <p:spPr>
            <a:xfrm>
              <a:off x="595884" y="1444053"/>
              <a:ext cx="137160" cy="137160"/>
            </a:xfrm>
            <a:prstGeom prst="ellipse">
              <a:avLst/>
            </a:prstGeom>
            <a:noFill/>
            <a:ln w="127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24" name="TextBox 23">
              <a:extLst>
                <a:ext uri="{FF2B5EF4-FFF2-40B4-BE49-F238E27FC236}">
                  <a16:creationId xmlns:a16="http://schemas.microsoft.com/office/drawing/2014/main" id="{C2433E52-D319-4D5C-A7CB-FF442AD052D1}"/>
                </a:ext>
              </a:extLst>
            </p:cNvPr>
            <p:cNvSpPr txBox="1"/>
            <p:nvPr/>
          </p:nvSpPr>
          <p:spPr>
            <a:xfrm>
              <a:off x="714028" y="1381828"/>
              <a:ext cx="1198064" cy="261610"/>
            </a:xfrm>
            <a:prstGeom prst="rect">
              <a:avLst/>
            </a:prstGeom>
            <a:noFill/>
          </p:spPr>
          <p:txBody>
            <a:bodyPr wrap="square" rtlCol="0">
              <a:spAutoFit/>
            </a:bodyPr>
            <a:lstStyle/>
            <a:p>
              <a:r>
                <a:rPr lang="en-US" sz="1100" dirty="0">
                  <a:latin typeface="Arial" panose="020B0604020202020204" pitchFamily="34" charset="0"/>
                </a:rPr>
                <a:t>Black (2013)</a:t>
              </a:r>
            </a:p>
          </p:txBody>
        </p:sp>
        <p:sp>
          <p:nvSpPr>
            <p:cNvPr id="26" name="TextBox 25">
              <a:extLst>
                <a:ext uri="{FF2B5EF4-FFF2-40B4-BE49-F238E27FC236}">
                  <a16:creationId xmlns:a16="http://schemas.microsoft.com/office/drawing/2014/main" id="{6626A324-76D1-43B2-B915-689487154D32}"/>
                </a:ext>
              </a:extLst>
            </p:cNvPr>
            <p:cNvSpPr txBox="1"/>
            <p:nvPr/>
          </p:nvSpPr>
          <p:spPr>
            <a:xfrm>
              <a:off x="1870971" y="1387020"/>
              <a:ext cx="1198064" cy="261610"/>
            </a:xfrm>
            <a:prstGeom prst="rect">
              <a:avLst/>
            </a:prstGeom>
            <a:noFill/>
          </p:spPr>
          <p:txBody>
            <a:bodyPr wrap="square" rtlCol="0">
              <a:spAutoFit/>
            </a:bodyPr>
            <a:lstStyle/>
            <a:p>
              <a:r>
                <a:rPr lang="en-US" sz="1100" dirty="0">
                  <a:latin typeface="Arial" panose="020B0604020202020204" pitchFamily="34" charset="0"/>
                </a:rPr>
                <a:t>White (2013)</a:t>
              </a:r>
            </a:p>
          </p:txBody>
        </p:sp>
        <p:sp>
          <p:nvSpPr>
            <p:cNvPr id="28" name="Oval 27">
              <a:extLst>
                <a:ext uri="{FF2B5EF4-FFF2-40B4-BE49-F238E27FC236}">
                  <a16:creationId xmlns:a16="http://schemas.microsoft.com/office/drawing/2014/main" id="{38A04BDC-EEF0-4F22-BAD5-A29946A18A46}"/>
                </a:ext>
              </a:extLst>
            </p:cNvPr>
            <p:cNvSpPr>
              <a:spLocks noChangeAspect="1"/>
            </p:cNvSpPr>
            <p:nvPr/>
          </p:nvSpPr>
          <p:spPr>
            <a:xfrm>
              <a:off x="1757275" y="1450788"/>
              <a:ext cx="137160" cy="137160"/>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grpSp>
      <p:sp>
        <p:nvSpPr>
          <p:cNvPr id="30" name="TextBox 29">
            <a:extLst>
              <a:ext uri="{FF2B5EF4-FFF2-40B4-BE49-F238E27FC236}">
                <a16:creationId xmlns:a16="http://schemas.microsoft.com/office/drawing/2014/main" id="{EF50609E-8C8C-43C3-9E21-BD6A52791611}"/>
              </a:ext>
            </a:extLst>
          </p:cNvPr>
          <p:cNvSpPr txBox="1"/>
          <p:nvPr/>
        </p:nvSpPr>
        <p:spPr>
          <a:xfrm>
            <a:off x="6691246" y="5271231"/>
            <a:ext cx="1910328"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Did not expand by 2019</a:t>
            </a:r>
          </a:p>
        </p:txBody>
      </p:sp>
      <p:cxnSp>
        <p:nvCxnSpPr>
          <p:cNvPr id="32" name="Straight Connector 31">
            <a:extLst>
              <a:ext uri="{FF2B5EF4-FFF2-40B4-BE49-F238E27FC236}">
                <a16:creationId xmlns:a16="http://schemas.microsoft.com/office/drawing/2014/main" id="{15710619-AF9E-4799-8D0A-04FB7D8FB012}"/>
              </a:ext>
            </a:extLst>
          </p:cNvPr>
          <p:cNvCxnSpPr>
            <a:cxnSpLocks/>
          </p:cNvCxnSpPr>
          <p:nvPr/>
        </p:nvCxnSpPr>
        <p:spPr>
          <a:xfrm>
            <a:off x="6079277" y="1359462"/>
            <a:ext cx="0" cy="4114800"/>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442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6">
            <a:extLst>
              <a:ext uri="{FF2B5EF4-FFF2-40B4-BE49-F238E27FC236}">
                <a16:creationId xmlns:a16="http://schemas.microsoft.com/office/drawing/2014/main" id="{994F264A-29AE-4D56-A834-19FAD3DAED19}"/>
              </a:ext>
            </a:extLst>
          </p:cNvPr>
          <p:cNvGraphicFramePr>
            <a:graphicFrameLocks noGrp="1"/>
          </p:cNvGraphicFramePr>
          <p:nvPr>
            <p:ph type="chart" sz="quarter" idx="19"/>
            <p:extLst>
              <p:ext uri="{D42A27DB-BD31-4B8C-83A1-F6EECF244321}">
                <p14:modId xmlns:p14="http://schemas.microsoft.com/office/powerpoint/2010/main" val="4049048770"/>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dirty="0"/>
              <a:t>Notes: Expansion states are those that expanded Medicaid by January 1, 2019. As of that date, there were 17 states that had not yet expanded Medicaid. Idaho, Nebraska, and Utah implemented Medicaid expansion in 2020, which is not captured by 2019 ACS data. States are separated by Medicaid expansion status and ordered by 2019 Latinx/Hispanic adult uninsured rate. Maine, North Dakota, Vermont, and West Virginia do not have sufficient sample size to estimate Latinx/Hispanic adult uninsured rates.</a:t>
            </a:r>
          </a:p>
          <a:p>
            <a:r>
              <a:rPr lang="en-US" dirty="0"/>
              <a:t>Data: American Community Survey Public Use Microdata Sample (ACS PUMS), 2013, 2019.</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dirty="0"/>
              <a:t>Exhibit 3. Latinx/Hispanic adult uninsured rates are lower in Medicaid expansion states, and disparities with white adults are less.</a:t>
            </a:r>
          </a:p>
        </p:txBody>
      </p:sp>
      <p:sp>
        <p:nvSpPr>
          <p:cNvPr id="8" name="TextBox 7">
            <a:extLst>
              <a:ext uri="{FF2B5EF4-FFF2-40B4-BE49-F238E27FC236}">
                <a16:creationId xmlns:a16="http://schemas.microsoft.com/office/drawing/2014/main" id="{56B224FF-0DCB-450D-A19A-751F22472EDC}"/>
              </a:ext>
            </a:extLst>
          </p:cNvPr>
          <p:cNvSpPr txBox="1"/>
          <p:nvPr/>
        </p:nvSpPr>
        <p:spPr>
          <a:xfrm>
            <a:off x="73152" y="929789"/>
            <a:ext cx="7333739"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uninsured adults ages 19–64 in each state, by race/ethnicity and Medicaid expansion status</a:t>
            </a:r>
          </a:p>
        </p:txBody>
      </p:sp>
      <p:grpSp>
        <p:nvGrpSpPr>
          <p:cNvPr id="3" name="Group 2">
            <a:extLst>
              <a:ext uri="{FF2B5EF4-FFF2-40B4-BE49-F238E27FC236}">
                <a16:creationId xmlns:a16="http://schemas.microsoft.com/office/drawing/2014/main" id="{887671FD-A9B2-4ED2-9818-8BD4A0FA92FC}"/>
              </a:ext>
            </a:extLst>
          </p:cNvPr>
          <p:cNvGrpSpPr/>
          <p:nvPr/>
        </p:nvGrpSpPr>
        <p:grpSpPr>
          <a:xfrm>
            <a:off x="393583" y="1392198"/>
            <a:ext cx="3081979" cy="446142"/>
            <a:chOff x="393583" y="1392198"/>
            <a:chExt cx="3081979" cy="446142"/>
          </a:xfrm>
        </p:grpSpPr>
        <p:sp>
          <p:nvSpPr>
            <p:cNvPr id="30" name="Oval 29">
              <a:extLst>
                <a:ext uri="{FF2B5EF4-FFF2-40B4-BE49-F238E27FC236}">
                  <a16:creationId xmlns:a16="http://schemas.microsoft.com/office/drawing/2014/main" id="{BCCE9D01-8E83-B945-B54B-A14AF056FF2E}"/>
                </a:ext>
              </a:extLst>
            </p:cNvPr>
            <p:cNvSpPr>
              <a:spLocks noChangeAspect="1"/>
            </p:cNvSpPr>
            <p:nvPr/>
          </p:nvSpPr>
          <p:spPr>
            <a:xfrm>
              <a:off x="2150593" y="1643584"/>
              <a:ext cx="137160" cy="137160"/>
            </a:xfrm>
            <a:prstGeom prst="ellipse">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2" name="Oval 31">
              <a:extLst>
                <a:ext uri="{FF2B5EF4-FFF2-40B4-BE49-F238E27FC236}">
                  <a16:creationId xmlns:a16="http://schemas.microsoft.com/office/drawing/2014/main" id="{F9D98F19-19EF-AF41-A3DA-FEC8EB16BD77}"/>
                </a:ext>
              </a:extLst>
            </p:cNvPr>
            <p:cNvSpPr>
              <a:spLocks noChangeAspect="1"/>
            </p:cNvSpPr>
            <p:nvPr/>
          </p:nvSpPr>
          <p:spPr>
            <a:xfrm>
              <a:off x="393583" y="1636245"/>
              <a:ext cx="137160" cy="137160"/>
            </a:xfrm>
            <a:prstGeom prst="ellipse">
              <a:avLst/>
            </a:prstGeom>
            <a:solidFill>
              <a:schemeClr val="accent4"/>
            </a:solidFill>
            <a:ln w="1270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3" name="TextBox 32">
              <a:extLst>
                <a:ext uri="{FF2B5EF4-FFF2-40B4-BE49-F238E27FC236}">
                  <a16:creationId xmlns:a16="http://schemas.microsoft.com/office/drawing/2014/main" id="{4E097386-ECA4-B147-9224-649B2D55C0E3}"/>
                </a:ext>
              </a:extLst>
            </p:cNvPr>
            <p:cNvSpPr txBox="1"/>
            <p:nvPr/>
          </p:nvSpPr>
          <p:spPr>
            <a:xfrm>
              <a:off x="2273185" y="1576730"/>
              <a:ext cx="1202377" cy="261610"/>
            </a:xfrm>
            <a:prstGeom prst="rect">
              <a:avLst/>
            </a:prstGeom>
            <a:noFill/>
          </p:spPr>
          <p:txBody>
            <a:bodyPr wrap="square" rtlCol="0">
              <a:spAutoFit/>
            </a:bodyPr>
            <a:lstStyle/>
            <a:p>
              <a:r>
                <a:rPr lang="en-US" sz="1100" dirty="0">
                  <a:latin typeface="Arial" panose="020B0604020202020204" pitchFamily="34" charset="0"/>
                </a:rPr>
                <a:t>White (2019)</a:t>
              </a:r>
            </a:p>
          </p:txBody>
        </p:sp>
        <p:sp>
          <p:nvSpPr>
            <p:cNvPr id="34" name="TextBox 33">
              <a:extLst>
                <a:ext uri="{FF2B5EF4-FFF2-40B4-BE49-F238E27FC236}">
                  <a16:creationId xmlns:a16="http://schemas.microsoft.com/office/drawing/2014/main" id="{267C2EE8-EBBF-A545-A73A-07C4949FC8F3}"/>
                </a:ext>
              </a:extLst>
            </p:cNvPr>
            <p:cNvSpPr txBox="1"/>
            <p:nvPr/>
          </p:nvSpPr>
          <p:spPr>
            <a:xfrm>
              <a:off x="511728" y="1570934"/>
              <a:ext cx="1600200" cy="261610"/>
            </a:xfrm>
            <a:prstGeom prst="rect">
              <a:avLst/>
            </a:prstGeom>
            <a:noFill/>
          </p:spPr>
          <p:txBody>
            <a:bodyPr wrap="square" rtlCol="0">
              <a:spAutoFit/>
            </a:bodyPr>
            <a:lstStyle/>
            <a:p>
              <a:r>
                <a:rPr lang="en-US" sz="1100" dirty="0">
                  <a:latin typeface="Arial" panose="020B0604020202020204" pitchFamily="34" charset="0"/>
                </a:rPr>
                <a:t>Latinx/Hispanic (2019)</a:t>
              </a:r>
            </a:p>
          </p:txBody>
        </p:sp>
        <p:sp>
          <p:nvSpPr>
            <p:cNvPr id="35" name="Oval 34">
              <a:extLst>
                <a:ext uri="{FF2B5EF4-FFF2-40B4-BE49-F238E27FC236}">
                  <a16:creationId xmlns:a16="http://schemas.microsoft.com/office/drawing/2014/main" id="{FA1B5CDF-800F-6A44-8000-D00280B6872F}"/>
                </a:ext>
              </a:extLst>
            </p:cNvPr>
            <p:cNvSpPr>
              <a:spLocks noChangeAspect="1"/>
            </p:cNvSpPr>
            <p:nvPr/>
          </p:nvSpPr>
          <p:spPr>
            <a:xfrm>
              <a:off x="393583" y="1454423"/>
              <a:ext cx="137160" cy="137160"/>
            </a:xfrm>
            <a:prstGeom prst="ellipse">
              <a:avLst/>
            </a:prstGeom>
            <a:noFill/>
            <a:ln w="1270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6" name="TextBox 35">
              <a:extLst>
                <a:ext uri="{FF2B5EF4-FFF2-40B4-BE49-F238E27FC236}">
                  <a16:creationId xmlns:a16="http://schemas.microsoft.com/office/drawing/2014/main" id="{84B76830-9ACE-1348-AB2C-CA171DF4B5F5}"/>
                </a:ext>
              </a:extLst>
            </p:cNvPr>
            <p:cNvSpPr txBox="1"/>
            <p:nvPr/>
          </p:nvSpPr>
          <p:spPr>
            <a:xfrm>
              <a:off x="511727" y="1392198"/>
              <a:ext cx="1600200" cy="265176"/>
            </a:xfrm>
            <a:prstGeom prst="rect">
              <a:avLst/>
            </a:prstGeom>
            <a:noFill/>
          </p:spPr>
          <p:txBody>
            <a:bodyPr wrap="square" rtlCol="0">
              <a:spAutoFit/>
            </a:bodyPr>
            <a:lstStyle/>
            <a:p>
              <a:r>
                <a:rPr lang="en-US" sz="1100" dirty="0">
                  <a:latin typeface="Arial" panose="020B0604020202020204" pitchFamily="34" charset="0"/>
                </a:rPr>
                <a:t>Latinx/Hispanic (2013)</a:t>
              </a:r>
            </a:p>
          </p:txBody>
        </p:sp>
        <p:sp>
          <p:nvSpPr>
            <p:cNvPr id="37" name="TextBox 36">
              <a:extLst>
                <a:ext uri="{FF2B5EF4-FFF2-40B4-BE49-F238E27FC236}">
                  <a16:creationId xmlns:a16="http://schemas.microsoft.com/office/drawing/2014/main" id="{C0D22E23-C4A2-3C4C-8F71-66FFBC4DD2AD}"/>
                </a:ext>
              </a:extLst>
            </p:cNvPr>
            <p:cNvSpPr txBox="1"/>
            <p:nvPr/>
          </p:nvSpPr>
          <p:spPr>
            <a:xfrm>
              <a:off x="2264289" y="1397390"/>
              <a:ext cx="1198064" cy="261610"/>
            </a:xfrm>
            <a:prstGeom prst="rect">
              <a:avLst/>
            </a:prstGeom>
            <a:noFill/>
          </p:spPr>
          <p:txBody>
            <a:bodyPr wrap="square" rtlCol="0">
              <a:spAutoFit/>
            </a:bodyPr>
            <a:lstStyle/>
            <a:p>
              <a:r>
                <a:rPr lang="en-US" sz="1100" dirty="0">
                  <a:latin typeface="Arial" panose="020B0604020202020204" pitchFamily="34" charset="0"/>
                </a:rPr>
                <a:t>White (2013)</a:t>
              </a:r>
            </a:p>
          </p:txBody>
        </p:sp>
        <p:sp>
          <p:nvSpPr>
            <p:cNvPr id="38" name="Oval 37">
              <a:extLst>
                <a:ext uri="{FF2B5EF4-FFF2-40B4-BE49-F238E27FC236}">
                  <a16:creationId xmlns:a16="http://schemas.microsoft.com/office/drawing/2014/main" id="{BDEAC298-1A21-5143-8AB9-61433F37C292}"/>
                </a:ext>
              </a:extLst>
            </p:cNvPr>
            <p:cNvSpPr>
              <a:spLocks noChangeAspect="1"/>
            </p:cNvSpPr>
            <p:nvPr/>
          </p:nvSpPr>
          <p:spPr>
            <a:xfrm>
              <a:off x="2150593" y="1461158"/>
              <a:ext cx="137160" cy="137160"/>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grpSp>
      <p:sp>
        <p:nvSpPr>
          <p:cNvPr id="39" name="TextBox 38">
            <a:extLst>
              <a:ext uri="{FF2B5EF4-FFF2-40B4-BE49-F238E27FC236}">
                <a16:creationId xmlns:a16="http://schemas.microsoft.com/office/drawing/2014/main" id="{EB2E0094-63B7-384E-B265-209E66C0ED7F}"/>
              </a:ext>
            </a:extLst>
          </p:cNvPr>
          <p:cNvSpPr txBox="1"/>
          <p:nvPr/>
        </p:nvSpPr>
        <p:spPr>
          <a:xfrm>
            <a:off x="796955" y="5346732"/>
            <a:ext cx="4748167"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Expanded by 2019</a:t>
            </a:r>
          </a:p>
        </p:txBody>
      </p:sp>
      <p:sp>
        <p:nvSpPr>
          <p:cNvPr id="40" name="TextBox 39">
            <a:extLst>
              <a:ext uri="{FF2B5EF4-FFF2-40B4-BE49-F238E27FC236}">
                <a16:creationId xmlns:a16="http://schemas.microsoft.com/office/drawing/2014/main" id="{8B706985-D9B2-6D4D-BB49-0053D70426E0}"/>
              </a:ext>
            </a:extLst>
          </p:cNvPr>
          <p:cNvSpPr txBox="1"/>
          <p:nvPr/>
        </p:nvSpPr>
        <p:spPr>
          <a:xfrm>
            <a:off x="6459524" y="5346732"/>
            <a:ext cx="2374083"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Did not expand by 2019</a:t>
            </a:r>
          </a:p>
        </p:txBody>
      </p:sp>
      <p:cxnSp>
        <p:nvCxnSpPr>
          <p:cNvPr id="42" name="Straight Connector 41">
            <a:extLst>
              <a:ext uri="{FF2B5EF4-FFF2-40B4-BE49-F238E27FC236}">
                <a16:creationId xmlns:a16="http://schemas.microsoft.com/office/drawing/2014/main" id="{EA597FFC-911A-7A4F-A4B8-2F928B8FC576}"/>
              </a:ext>
            </a:extLst>
          </p:cNvPr>
          <p:cNvCxnSpPr>
            <a:cxnSpLocks/>
          </p:cNvCxnSpPr>
          <p:nvPr/>
        </p:nvCxnSpPr>
        <p:spPr>
          <a:xfrm>
            <a:off x="6090736" y="1359462"/>
            <a:ext cx="0" cy="4160520"/>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41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Placeholder 9">
            <a:extLst>
              <a:ext uri="{FF2B5EF4-FFF2-40B4-BE49-F238E27FC236}">
                <a16:creationId xmlns:a16="http://schemas.microsoft.com/office/drawing/2014/main" id="{04F668A6-7847-4087-A58A-DA1BFCA8CC35}"/>
              </a:ext>
            </a:extLst>
          </p:cNvPr>
          <p:cNvGraphicFramePr>
            <a:graphicFrameLocks noGrp="1"/>
          </p:cNvGraphicFramePr>
          <p:nvPr>
            <p:ph type="chart" sz="quarter" idx="19"/>
            <p:extLst>
              <p:ext uri="{D42A27DB-BD31-4B8C-83A1-F6EECF244321}">
                <p14:modId xmlns:p14="http://schemas.microsoft.com/office/powerpoint/2010/main" val="197998708"/>
              </p:ext>
            </p:extLst>
          </p:nvPr>
        </p:nvGraphicFramePr>
        <p:xfrm>
          <a:off x="71439" y="1260475"/>
          <a:ext cx="8921560"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7">
            <a:extLst>
              <a:ext uri="{FF2B5EF4-FFF2-40B4-BE49-F238E27FC236}">
                <a16:creationId xmlns:a16="http://schemas.microsoft.com/office/drawing/2014/main" id="{ACE6F078-1C7E-4CCE-A8CC-3C03D2811CB4}"/>
              </a:ext>
            </a:extLst>
          </p:cNvPr>
          <p:cNvSpPr>
            <a:spLocks noGrp="1"/>
          </p:cNvSpPr>
          <p:nvPr>
            <p:ph type="body" sz="quarter" idx="22"/>
          </p:nvPr>
        </p:nvSpPr>
        <p:spPr>
          <a:xfrm>
            <a:off x="71501" y="5697252"/>
            <a:ext cx="9001063" cy="495834"/>
          </a:xfrm>
        </p:spPr>
        <p:txBody>
          <a:bodyPr/>
          <a:lstStyle/>
          <a:p>
            <a:r>
              <a:rPr lang="en-US" dirty="0"/>
              <a:t>Notes: Reported values for expansion/</a:t>
            </a:r>
            <a:r>
              <a:rPr lang="en-US" dirty="0" err="1"/>
              <a:t>nonexpansion</a:t>
            </a:r>
            <a:r>
              <a:rPr lang="en-US" dirty="0"/>
              <a:t> categories are averages among survey respondents, not averages of state rates. Expansion states are those that expanded Medicaid by January 1, 2019. As of that date, there were 17 states that had not yet expanded Medicaid. Idaho, Nebraska, and Utah implemented Medicaid expansion in 2020 and are considered </a:t>
            </a:r>
            <a:r>
              <a:rPr lang="en-US" dirty="0" err="1"/>
              <a:t>nonexpansion</a:t>
            </a:r>
            <a:r>
              <a:rPr lang="en-US" dirty="0"/>
              <a:t> for this analysis.</a:t>
            </a:r>
          </a:p>
          <a:p>
            <a:r>
              <a:rPr lang="en-US" dirty="0"/>
              <a:t>Data: American Community Survey Public Use Microdata Sample (ACS PUMS), 2013–2019.</a:t>
            </a:r>
          </a:p>
        </p:txBody>
      </p:sp>
      <p:sp>
        <p:nvSpPr>
          <p:cNvPr id="5" name="Title 4"/>
          <p:cNvSpPr>
            <a:spLocks noGrp="1"/>
          </p:cNvSpPr>
          <p:nvPr>
            <p:ph type="title"/>
          </p:nvPr>
        </p:nvSpPr>
        <p:spPr>
          <a:xfrm>
            <a:off x="111959" y="0"/>
            <a:ext cx="9000999" cy="822960"/>
          </a:xfrm>
        </p:spPr>
        <p:txBody>
          <a:bodyPr/>
          <a:lstStyle/>
          <a:p>
            <a:r>
              <a:rPr lang="en-US" dirty="0"/>
              <a:t>Exhibit 4. Despite starting from a higher baseline, adults living in Medicaid expansion states reported greater coverage gains and disparity improvements from 2013 to 2019. </a:t>
            </a:r>
          </a:p>
        </p:txBody>
      </p:sp>
      <p:sp>
        <p:nvSpPr>
          <p:cNvPr id="6" name="TextBox 5">
            <a:extLst>
              <a:ext uri="{FF2B5EF4-FFF2-40B4-BE49-F238E27FC236}">
                <a16:creationId xmlns:a16="http://schemas.microsoft.com/office/drawing/2014/main" id="{B0915F72-E486-9040-80B3-E91F04608B71}"/>
              </a:ext>
            </a:extLst>
          </p:cNvPr>
          <p:cNvSpPr txBox="1"/>
          <p:nvPr/>
        </p:nvSpPr>
        <p:spPr>
          <a:xfrm>
            <a:off x="73152" y="929789"/>
            <a:ext cx="5772414"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Percentage-point change in uninsured rate for U.S. adults ages 19–64, 2013 to 2019</a:t>
            </a:r>
          </a:p>
        </p:txBody>
      </p:sp>
    </p:spTree>
    <p:extLst>
      <p:ext uri="{BB962C8B-B14F-4D97-AF65-F5344CB8AC3E}">
        <p14:creationId xmlns:p14="http://schemas.microsoft.com/office/powerpoint/2010/main" val="253669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DACA240A-ABEF-4E4E-9822-0E0D7022A724}"/>
              </a:ext>
            </a:extLst>
          </p:cNvPr>
          <p:cNvCxnSpPr>
            <a:cxnSpLocks/>
          </p:cNvCxnSpPr>
          <p:nvPr/>
        </p:nvCxnSpPr>
        <p:spPr>
          <a:xfrm>
            <a:off x="3489696" y="1351370"/>
            <a:ext cx="0" cy="3991537"/>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728F702-D4A8-BC4D-B75C-AACFA1774FED}"/>
              </a:ext>
            </a:extLst>
          </p:cNvPr>
          <p:cNvCxnSpPr>
            <a:cxnSpLocks/>
          </p:cNvCxnSpPr>
          <p:nvPr/>
        </p:nvCxnSpPr>
        <p:spPr>
          <a:xfrm>
            <a:off x="7195848" y="1351370"/>
            <a:ext cx="0" cy="3991537"/>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1086785711"/>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 Placeholder 17"/>
          <p:cNvSpPr>
            <a:spLocks noGrp="1"/>
          </p:cNvSpPr>
          <p:nvPr>
            <p:ph type="body" sz="quarter" idx="22"/>
          </p:nvPr>
        </p:nvSpPr>
        <p:spPr>
          <a:xfrm>
            <a:off x="71501" y="5697252"/>
            <a:ext cx="9001063" cy="495834"/>
          </a:xfrm>
        </p:spPr>
        <p:txBody>
          <a:bodyPr/>
          <a:lstStyle/>
          <a:p>
            <a:r>
              <a:rPr lang="en-US" dirty="0"/>
              <a:t>Note: FPL = federal poverty level.</a:t>
            </a:r>
          </a:p>
          <a:p>
            <a:r>
              <a:rPr lang="en-US" dirty="0"/>
              <a:t>Data: American Community Survey Public Use Microdata Sample (ACS PUMS), 2013–2019.</a:t>
            </a:r>
          </a:p>
        </p:txBody>
      </p:sp>
      <p:sp>
        <p:nvSpPr>
          <p:cNvPr id="5" name="Title 4"/>
          <p:cNvSpPr>
            <a:spLocks noGrp="1"/>
          </p:cNvSpPr>
          <p:nvPr>
            <p:ph type="title"/>
          </p:nvPr>
        </p:nvSpPr>
        <p:spPr>
          <a:xfrm>
            <a:off x="111959" y="0"/>
            <a:ext cx="9000999" cy="822960"/>
          </a:xfrm>
        </p:spPr>
        <p:txBody>
          <a:bodyPr/>
          <a:lstStyle/>
          <a:p>
            <a:r>
              <a:rPr lang="en-US" dirty="0"/>
              <a:t>Exhibit 5. After Louisiana and Virginia expanded Medicaid, uninsured rates for lower-income Black adults dropped significantly compared to Georgia and North Carolina.</a:t>
            </a:r>
          </a:p>
        </p:txBody>
      </p:sp>
      <p:sp>
        <p:nvSpPr>
          <p:cNvPr id="10" name="TextBox 9">
            <a:extLst>
              <a:ext uri="{FF2B5EF4-FFF2-40B4-BE49-F238E27FC236}">
                <a16:creationId xmlns:a16="http://schemas.microsoft.com/office/drawing/2014/main" id="{53485B80-F0D2-42F1-9E8B-0506BDD7B43F}"/>
              </a:ext>
            </a:extLst>
          </p:cNvPr>
          <p:cNvSpPr txBox="1"/>
          <p:nvPr/>
        </p:nvSpPr>
        <p:spPr>
          <a:xfrm>
            <a:off x="73152" y="929789"/>
            <a:ext cx="4950073"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Black uninsured adults ages 19–64 living at 0–199% FPL</a:t>
            </a:r>
          </a:p>
        </p:txBody>
      </p:sp>
      <p:sp>
        <p:nvSpPr>
          <p:cNvPr id="16" name="TextBox 15">
            <a:extLst>
              <a:ext uri="{FF2B5EF4-FFF2-40B4-BE49-F238E27FC236}">
                <a16:creationId xmlns:a16="http://schemas.microsoft.com/office/drawing/2014/main" id="{65BF26EC-6321-40EF-845B-69A18D593C06}"/>
              </a:ext>
            </a:extLst>
          </p:cNvPr>
          <p:cNvSpPr txBox="1"/>
          <p:nvPr/>
        </p:nvSpPr>
        <p:spPr>
          <a:xfrm>
            <a:off x="4738855" y="4285264"/>
            <a:ext cx="855494" cy="707886"/>
          </a:xfrm>
          <a:prstGeom prst="rect">
            <a:avLst/>
          </a:prstGeom>
          <a:noFill/>
        </p:spPr>
        <p:txBody>
          <a:bodyPr wrap="square" rtlCol="0">
            <a:spAutoFit/>
          </a:bodyPr>
          <a:lstStyle/>
          <a:p>
            <a:r>
              <a:rPr lang="en-US" sz="1000" dirty="0">
                <a:solidFill>
                  <a:schemeClr val="tx1">
                    <a:lumMod val="50000"/>
                    <a:lumOff val="50000"/>
                  </a:schemeClr>
                </a:solidFill>
                <a:latin typeface="Arial" panose="020B0604020202020204" pitchFamily="34" charset="0"/>
              </a:rPr>
              <a:t>Louisiana expands Medicaid in July 2016</a:t>
            </a:r>
          </a:p>
        </p:txBody>
      </p:sp>
      <p:cxnSp>
        <p:nvCxnSpPr>
          <p:cNvPr id="22" name="Straight Connector 21">
            <a:extLst>
              <a:ext uri="{FF2B5EF4-FFF2-40B4-BE49-F238E27FC236}">
                <a16:creationId xmlns:a16="http://schemas.microsoft.com/office/drawing/2014/main" id="{BFBEF9C5-846B-47D9-954D-84F5B47C90E3}"/>
              </a:ext>
            </a:extLst>
          </p:cNvPr>
          <p:cNvCxnSpPr>
            <a:cxnSpLocks/>
          </p:cNvCxnSpPr>
          <p:nvPr/>
        </p:nvCxnSpPr>
        <p:spPr>
          <a:xfrm>
            <a:off x="7806337" y="3626390"/>
            <a:ext cx="0" cy="1318342"/>
          </a:xfrm>
          <a:prstGeom prst="line">
            <a:avLst/>
          </a:prstGeom>
          <a:ln w="19050">
            <a:solidFill>
              <a:schemeClr val="tx1">
                <a:lumMod val="50000"/>
                <a:lumOff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294ADA5-ACD1-4C11-8E56-2C55C7800280}"/>
              </a:ext>
            </a:extLst>
          </p:cNvPr>
          <p:cNvSpPr txBox="1"/>
          <p:nvPr/>
        </p:nvSpPr>
        <p:spPr>
          <a:xfrm>
            <a:off x="7806337" y="4293653"/>
            <a:ext cx="1078718" cy="707886"/>
          </a:xfrm>
          <a:prstGeom prst="rect">
            <a:avLst/>
          </a:prstGeom>
          <a:noFill/>
        </p:spPr>
        <p:txBody>
          <a:bodyPr wrap="square" rtlCol="0">
            <a:spAutoFit/>
          </a:bodyPr>
          <a:lstStyle/>
          <a:p>
            <a:r>
              <a:rPr lang="en-US" sz="1000" dirty="0">
                <a:solidFill>
                  <a:schemeClr val="tx1">
                    <a:lumMod val="50000"/>
                    <a:lumOff val="50000"/>
                  </a:schemeClr>
                </a:solidFill>
                <a:latin typeface="Arial" panose="020B0604020202020204" pitchFamily="34" charset="0"/>
              </a:rPr>
              <a:t>Virginia expands Medicaid at start of 2019</a:t>
            </a:r>
          </a:p>
        </p:txBody>
      </p:sp>
      <p:cxnSp>
        <p:nvCxnSpPr>
          <p:cNvPr id="24" name="Straight Connector 23">
            <a:extLst>
              <a:ext uri="{FF2B5EF4-FFF2-40B4-BE49-F238E27FC236}">
                <a16:creationId xmlns:a16="http://schemas.microsoft.com/office/drawing/2014/main" id="{4D541F34-E5F8-6A40-AC01-BAC8197F76FF}"/>
              </a:ext>
            </a:extLst>
          </p:cNvPr>
          <p:cNvCxnSpPr>
            <a:cxnSpLocks/>
          </p:cNvCxnSpPr>
          <p:nvPr/>
        </p:nvCxnSpPr>
        <p:spPr>
          <a:xfrm>
            <a:off x="4730763" y="3538828"/>
            <a:ext cx="0" cy="1388925"/>
          </a:xfrm>
          <a:prstGeom prst="line">
            <a:avLst/>
          </a:prstGeom>
          <a:ln w="19050">
            <a:solidFill>
              <a:schemeClr val="tx1">
                <a:lumMod val="50000"/>
                <a:lumOff val="50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562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10">
            <a:extLst>
              <a:ext uri="{FF2B5EF4-FFF2-40B4-BE49-F238E27FC236}">
                <a16:creationId xmlns:a16="http://schemas.microsoft.com/office/drawing/2014/main" id="{036C9A76-21E5-4788-A97E-769F29CFEFEA}"/>
              </a:ext>
            </a:extLst>
          </p:cNvPr>
          <p:cNvGraphicFramePr>
            <a:graphicFrameLocks noGrp="1"/>
          </p:cNvGraphicFramePr>
          <p:nvPr>
            <p:ph type="chart" sz="quarter" idx="19"/>
            <p:extLst>
              <p:ext uri="{D42A27DB-BD31-4B8C-83A1-F6EECF244321}">
                <p14:modId xmlns:p14="http://schemas.microsoft.com/office/powerpoint/2010/main" val="4088825862"/>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7">
            <a:extLst>
              <a:ext uri="{FF2B5EF4-FFF2-40B4-BE49-F238E27FC236}">
                <a16:creationId xmlns:a16="http://schemas.microsoft.com/office/drawing/2014/main" id="{ACE6F078-1C7E-4CCE-A8CC-3C03D2811CB4}"/>
              </a:ext>
            </a:extLst>
          </p:cNvPr>
          <p:cNvSpPr>
            <a:spLocks noGrp="1"/>
          </p:cNvSpPr>
          <p:nvPr>
            <p:ph type="body" sz="quarter" idx="22"/>
          </p:nvPr>
        </p:nvSpPr>
        <p:spPr>
          <a:xfrm>
            <a:off x="71501" y="5697252"/>
            <a:ext cx="9001063" cy="495834"/>
          </a:xfrm>
        </p:spPr>
        <p:txBody>
          <a:bodyPr/>
          <a:lstStyle/>
          <a:p>
            <a:r>
              <a:rPr lang="en-US" dirty="0"/>
              <a:t>Notes: Calculation based on whether states have expanded Medicaid; currently, 14 states have not yet expanded. FPL = federal poverty level.</a:t>
            </a:r>
          </a:p>
          <a:p>
            <a:r>
              <a:rPr lang="en-US" dirty="0"/>
              <a:t>Data: American Community Survey Public Use Microdata Sample (ACS PUMS), 2019.</a:t>
            </a:r>
          </a:p>
        </p:txBody>
      </p:sp>
      <p:sp>
        <p:nvSpPr>
          <p:cNvPr id="5" name="Title 4"/>
          <p:cNvSpPr>
            <a:spLocks noGrp="1"/>
          </p:cNvSpPr>
          <p:nvPr>
            <p:ph type="title"/>
          </p:nvPr>
        </p:nvSpPr>
        <p:spPr>
          <a:xfrm>
            <a:off x="111959" y="0"/>
            <a:ext cx="9000999" cy="822960"/>
          </a:xfrm>
        </p:spPr>
        <p:txBody>
          <a:bodyPr/>
          <a:lstStyle/>
          <a:p>
            <a:r>
              <a:rPr lang="en-US" dirty="0"/>
              <a:t>Exhibit 6. Low-income Black and Latinx/Hispanic adults are more likely than white adults to live in the 14 states that have not expanded Medicaid.</a:t>
            </a:r>
          </a:p>
        </p:txBody>
      </p:sp>
      <p:sp>
        <p:nvSpPr>
          <p:cNvPr id="7" name="TextBox 6">
            <a:extLst>
              <a:ext uri="{FF2B5EF4-FFF2-40B4-BE49-F238E27FC236}">
                <a16:creationId xmlns:a16="http://schemas.microsoft.com/office/drawing/2014/main" id="{BC2F5402-1A21-4D44-A6C1-188A09F61AF9}"/>
              </a:ext>
            </a:extLst>
          </p:cNvPr>
          <p:cNvSpPr txBox="1"/>
          <p:nvPr/>
        </p:nvSpPr>
        <p:spPr>
          <a:xfrm>
            <a:off x="73152" y="929789"/>
            <a:ext cx="8752396"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low-income U.S. adults (&lt;138% FPL) ages 19–64 who live in Medicaid </a:t>
            </a:r>
            <a:r>
              <a:rPr lang="en-US" sz="1200" i="1" dirty="0" err="1">
                <a:latin typeface="Arial" panose="020B0604020202020204" pitchFamily="34" charset="0"/>
              </a:rPr>
              <a:t>nonexpansion</a:t>
            </a:r>
            <a:r>
              <a:rPr lang="en-US" sz="1200" i="1" dirty="0">
                <a:latin typeface="Arial" panose="020B0604020202020204" pitchFamily="34" charset="0"/>
              </a:rPr>
              <a:t> states, by race/ethnicity</a:t>
            </a:r>
          </a:p>
        </p:txBody>
      </p:sp>
    </p:spTree>
    <p:extLst>
      <p:ext uri="{BB962C8B-B14F-4D97-AF65-F5344CB8AC3E}">
        <p14:creationId xmlns:p14="http://schemas.microsoft.com/office/powerpoint/2010/main" val="906876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89038DD-F0A7-6148-8F84-4BAC4C5B45DE}"/>
              </a:ext>
            </a:extLst>
          </p:cNvPr>
          <p:cNvSpPr/>
          <p:nvPr/>
        </p:nvSpPr>
        <p:spPr>
          <a:xfrm>
            <a:off x="4094570" y="1268567"/>
            <a:ext cx="4952325" cy="4008143"/>
          </a:xfrm>
          <a:prstGeom prst="rect">
            <a:avLst/>
          </a:prstGeom>
          <a:solidFill>
            <a:schemeClr val="tx1">
              <a:lumMod val="10000"/>
              <a:lumOff val="90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aphicFrame>
        <p:nvGraphicFramePr>
          <p:cNvPr id="20" name="Chart Placeholder 19">
            <a:extLst>
              <a:ext uri="{FF2B5EF4-FFF2-40B4-BE49-F238E27FC236}">
                <a16:creationId xmlns:a16="http://schemas.microsoft.com/office/drawing/2014/main" id="{4103EF61-94F0-4ADA-A6AF-EFDFB2E912E6}"/>
              </a:ext>
            </a:extLst>
          </p:cNvPr>
          <p:cNvGraphicFramePr>
            <a:graphicFrameLocks noGrp="1"/>
          </p:cNvGraphicFramePr>
          <p:nvPr>
            <p:ph type="chart" sz="quarter" idx="19"/>
            <p:extLst>
              <p:ext uri="{D42A27DB-BD31-4B8C-83A1-F6EECF244321}">
                <p14:modId xmlns:p14="http://schemas.microsoft.com/office/powerpoint/2010/main" val="3564355252"/>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2"/>
          </a:graphicData>
        </a:graphic>
      </p:graphicFrame>
      <p:sp>
        <p:nvSpPr>
          <p:cNvPr id="18" name="Text Placeholder 17"/>
          <p:cNvSpPr>
            <a:spLocks noGrp="1"/>
          </p:cNvSpPr>
          <p:nvPr>
            <p:ph type="body" sz="quarter" idx="22"/>
          </p:nvPr>
        </p:nvSpPr>
        <p:spPr>
          <a:xfrm>
            <a:off x="71501" y="5697252"/>
            <a:ext cx="9001063" cy="495834"/>
          </a:xfrm>
        </p:spPr>
        <p:txBody>
          <a:bodyPr/>
          <a:lstStyle/>
          <a:p>
            <a:r>
              <a:rPr lang="en-US" dirty="0"/>
              <a:t>Data: Behavioral Risk Factor Surveillance System (BRFSS), 2013–2019.</a:t>
            </a:r>
          </a:p>
        </p:txBody>
      </p:sp>
      <p:sp>
        <p:nvSpPr>
          <p:cNvPr id="5" name="Title 4"/>
          <p:cNvSpPr>
            <a:spLocks noGrp="1"/>
          </p:cNvSpPr>
          <p:nvPr>
            <p:ph type="title"/>
          </p:nvPr>
        </p:nvSpPr>
        <p:spPr>
          <a:xfrm>
            <a:off x="111959" y="0"/>
            <a:ext cx="9000999" cy="822960"/>
          </a:xfrm>
        </p:spPr>
        <p:txBody>
          <a:bodyPr/>
          <a:lstStyle/>
          <a:p>
            <a:r>
              <a:rPr lang="en-US" dirty="0"/>
              <a:t>Exhibit 7. Black–white differences in cost-related access problems were cut in half between 2013 and 2019. Gains for white and Latinx/Hispanic adults have eroded slightly since 2016.</a:t>
            </a:r>
          </a:p>
        </p:txBody>
      </p:sp>
      <p:sp>
        <p:nvSpPr>
          <p:cNvPr id="9" name="TextBox 8">
            <a:extLst>
              <a:ext uri="{FF2B5EF4-FFF2-40B4-BE49-F238E27FC236}">
                <a16:creationId xmlns:a16="http://schemas.microsoft.com/office/drawing/2014/main" id="{91A767AC-C63B-42A8-AB1B-219808207A06}"/>
              </a:ext>
            </a:extLst>
          </p:cNvPr>
          <p:cNvSpPr txBox="1"/>
          <p:nvPr/>
        </p:nvSpPr>
        <p:spPr>
          <a:xfrm>
            <a:off x="73152" y="929789"/>
            <a:ext cx="7663958"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Percentage of U.S. adults ages 18–64 who avoided care because of cost in the past 12 months, by race/ethnicity</a:t>
            </a:r>
          </a:p>
        </p:txBody>
      </p:sp>
    </p:spTree>
    <p:extLst>
      <p:ext uri="{BB962C8B-B14F-4D97-AF65-F5344CB8AC3E}">
        <p14:creationId xmlns:p14="http://schemas.microsoft.com/office/powerpoint/2010/main" val="278476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6">
            <a:extLst>
              <a:ext uri="{FF2B5EF4-FFF2-40B4-BE49-F238E27FC236}">
                <a16:creationId xmlns:a16="http://schemas.microsoft.com/office/drawing/2014/main" id="{994F264A-29AE-4D56-A834-19FAD3DAED19}"/>
              </a:ext>
            </a:extLst>
          </p:cNvPr>
          <p:cNvGraphicFramePr>
            <a:graphicFrameLocks noGrp="1"/>
          </p:cNvGraphicFramePr>
          <p:nvPr>
            <p:ph type="chart" sz="quarter" idx="19"/>
            <p:extLst>
              <p:ext uri="{D42A27DB-BD31-4B8C-83A1-F6EECF244321}">
                <p14:modId xmlns:p14="http://schemas.microsoft.com/office/powerpoint/2010/main" val="4277298639"/>
              </p:ext>
            </p:extLst>
          </p:nvPr>
        </p:nvGraphicFramePr>
        <p:xfrm>
          <a:off x="71438" y="1434781"/>
          <a:ext cx="9001125" cy="421354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dirty="0"/>
              <a:t>Notes: Expansion states are those that expanded Medicaid by January 1, 2019. As of that date, there were 17 states that had not yet expanded Medicaid. Idaho, Nebraska, and Utah implemented Medicaid expansion in 2020, which is not captured by 2019 BRFSS data. States are separated by Medicaid expansion status and ordered by 2019 Black adult rate. Alaska, Arizona, Hawaii, Idaho, Iowa, Maine, Montana, New Hampshire, New Mexico, North Dakota, Oregon, South Dakota, Utah, Vermont, West Virginia, Wisconsin, and Wyoming do not have sufficient sample size to estimate Black adult rates. New Jersey did not report BRFSS measures for 2019 because of a reporting error.</a:t>
            </a:r>
          </a:p>
          <a:p>
            <a:r>
              <a:rPr lang="en-US" dirty="0"/>
              <a:t>Data: Behavioral Risk Factor Surveillance System (BRFSS), 2013, 2019.</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dirty="0"/>
              <a:t>Exhibit 8. Cost-related access problems for Black adults declined between 2013 and 2019. Disparities are less in Medicaid expansion states.</a:t>
            </a:r>
          </a:p>
        </p:txBody>
      </p:sp>
      <p:sp>
        <p:nvSpPr>
          <p:cNvPr id="8" name="TextBox 7">
            <a:extLst>
              <a:ext uri="{FF2B5EF4-FFF2-40B4-BE49-F238E27FC236}">
                <a16:creationId xmlns:a16="http://schemas.microsoft.com/office/drawing/2014/main" id="{56B224FF-0DCB-450D-A19A-751F22472EDC}"/>
              </a:ext>
            </a:extLst>
          </p:cNvPr>
          <p:cNvSpPr txBox="1"/>
          <p:nvPr/>
        </p:nvSpPr>
        <p:spPr>
          <a:xfrm>
            <a:off x="71437" y="905079"/>
            <a:ext cx="8999411" cy="369332"/>
          </a:xfrm>
          <a:prstGeom prst="rect">
            <a:avLst/>
          </a:prstGeom>
          <a:noFill/>
        </p:spPr>
        <p:txBody>
          <a:bodyPr wrap="square" lIns="0" tIns="0" rIns="0" bIns="0" rtlCol="0" anchor="ctr" anchorCtr="0">
            <a:spAutoFit/>
          </a:bodyPr>
          <a:lstStyle/>
          <a:p>
            <a:r>
              <a:rPr lang="en-US" sz="1200" i="1" dirty="0">
                <a:latin typeface="Arial" panose="020B0604020202020204" pitchFamily="34" charset="0"/>
              </a:rPr>
              <a:t>Percentage of </a:t>
            </a:r>
            <a:r>
              <a:rPr lang="en-US" sz="1200" i="1" spc="-20" dirty="0">
                <a:latin typeface="Arial" panose="020B0604020202020204" pitchFamily="34" charset="0"/>
              </a:rPr>
              <a:t>adults ages 18–64 in each state who avoided care because of cost in the past 12 months</a:t>
            </a:r>
            <a:r>
              <a:rPr lang="en-US" sz="1200" i="1" dirty="0">
                <a:latin typeface="Arial" panose="020B0604020202020204" pitchFamily="34" charset="0"/>
              </a:rPr>
              <a:t>, </a:t>
            </a:r>
          </a:p>
          <a:p>
            <a:r>
              <a:rPr lang="en-US" sz="1200" i="1" dirty="0">
                <a:latin typeface="Arial" panose="020B0604020202020204" pitchFamily="34" charset="0"/>
              </a:rPr>
              <a:t>by race and Medicaid expansion status</a:t>
            </a:r>
          </a:p>
        </p:txBody>
      </p:sp>
      <p:grpSp>
        <p:nvGrpSpPr>
          <p:cNvPr id="33" name="Group 32">
            <a:extLst>
              <a:ext uri="{FF2B5EF4-FFF2-40B4-BE49-F238E27FC236}">
                <a16:creationId xmlns:a16="http://schemas.microsoft.com/office/drawing/2014/main" id="{12A5BE79-EC70-F041-8746-A8826CD6CF75}"/>
              </a:ext>
            </a:extLst>
          </p:cNvPr>
          <p:cNvGrpSpPr/>
          <p:nvPr/>
        </p:nvGrpSpPr>
        <p:grpSpPr>
          <a:xfrm>
            <a:off x="393583" y="1586406"/>
            <a:ext cx="2486360" cy="446142"/>
            <a:chOff x="595884" y="1381828"/>
            <a:chExt cx="2486360" cy="446142"/>
          </a:xfrm>
        </p:grpSpPr>
        <p:sp>
          <p:nvSpPr>
            <p:cNvPr id="34" name="Oval 33">
              <a:extLst>
                <a:ext uri="{FF2B5EF4-FFF2-40B4-BE49-F238E27FC236}">
                  <a16:creationId xmlns:a16="http://schemas.microsoft.com/office/drawing/2014/main" id="{6FD994DA-3C3B-8346-BC09-3B65BC54EFD6}"/>
                </a:ext>
              </a:extLst>
            </p:cNvPr>
            <p:cNvSpPr>
              <a:spLocks noChangeAspect="1"/>
            </p:cNvSpPr>
            <p:nvPr/>
          </p:nvSpPr>
          <p:spPr>
            <a:xfrm>
              <a:off x="1757275" y="1633214"/>
              <a:ext cx="137160" cy="137160"/>
            </a:xfrm>
            <a:prstGeom prst="ellipse">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5" name="Oval 34">
              <a:extLst>
                <a:ext uri="{FF2B5EF4-FFF2-40B4-BE49-F238E27FC236}">
                  <a16:creationId xmlns:a16="http://schemas.microsoft.com/office/drawing/2014/main" id="{81EEEB34-8CEC-9840-8877-2DF08751DADB}"/>
                </a:ext>
              </a:extLst>
            </p:cNvPr>
            <p:cNvSpPr>
              <a:spLocks noChangeAspect="1"/>
            </p:cNvSpPr>
            <p:nvPr/>
          </p:nvSpPr>
          <p:spPr>
            <a:xfrm>
              <a:off x="595884" y="1625875"/>
              <a:ext cx="137160" cy="137160"/>
            </a:xfrm>
            <a:prstGeom prst="ellipse">
              <a:avLst/>
            </a:prstGeom>
            <a:solidFill>
              <a:schemeClr val="bg2"/>
            </a:solidFill>
            <a:ln w="127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6" name="TextBox 35">
              <a:extLst>
                <a:ext uri="{FF2B5EF4-FFF2-40B4-BE49-F238E27FC236}">
                  <a16:creationId xmlns:a16="http://schemas.microsoft.com/office/drawing/2014/main" id="{D9513342-DB7A-544D-BDAD-C80F74665318}"/>
                </a:ext>
              </a:extLst>
            </p:cNvPr>
            <p:cNvSpPr txBox="1"/>
            <p:nvPr/>
          </p:nvSpPr>
          <p:spPr>
            <a:xfrm>
              <a:off x="1879867" y="1566360"/>
              <a:ext cx="1202377" cy="261610"/>
            </a:xfrm>
            <a:prstGeom prst="rect">
              <a:avLst/>
            </a:prstGeom>
            <a:noFill/>
          </p:spPr>
          <p:txBody>
            <a:bodyPr wrap="square" rtlCol="0">
              <a:spAutoFit/>
            </a:bodyPr>
            <a:lstStyle/>
            <a:p>
              <a:r>
                <a:rPr lang="en-US" sz="1100" dirty="0">
                  <a:latin typeface="Arial" panose="020B0604020202020204" pitchFamily="34" charset="0"/>
                </a:rPr>
                <a:t>White (2019)</a:t>
              </a:r>
            </a:p>
          </p:txBody>
        </p:sp>
        <p:sp>
          <p:nvSpPr>
            <p:cNvPr id="37" name="TextBox 36">
              <a:extLst>
                <a:ext uri="{FF2B5EF4-FFF2-40B4-BE49-F238E27FC236}">
                  <a16:creationId xmlns:a16="http://schemas.microsoft.com/office/drawing/2014/main" id="{80F78F56-EBA6-2F42-85A7-B29D5AB7B0B2}"/>
                </a:ext>
              </a:extLst>
            </p:cNvPr>
            <p:cNvSpPr txBox="1"/>
            <p:nvPr/>
          </p:nvSpPr>
          <p:spPr>
            <a:xfrm>
              <a:off x="714029" y="1560564"/>
              <a:ext cx="1034294" cy="261610"/>
            </a:xfrm>
            <a:prstGeom prst="rect">
              <a:avLst/>
            </a:prstGeom>
            <a:noFill/>
          </p:spPr>
          <p:txBody>
            <a:bodyPr wrap="square" rtlCol="0">
              <a:spAutoFit/>
            </a:bodyPr>
            <a:lstStyle/>
            <a:p>
              <a:r>
                <a:rPr lang="en-US" sz="1100" dirty="0">
                  <a:latin typeface="Arial" panose="020B0604020202020204" pitchFamily="34" charset="0"/>
                </a:rPr>
                <a:t>Black (2019)</a:t>
              </a:r>
            </a:p>
          </p:txBody>
        </p:sp>
        <p:sp>
          <p:nvSpPr>
            <p:cNvPr id="38" name="Oval 37">
              <a:extLst>
                <a:ext uri="{FF2B5EF4-FFF2-40B4-BE49-F238E27FC236}">
                  <a16:creationId xmlns:a16="http://schemas.microsoft.com/office/drawing/2014/main" id="{920C5DDA-9D50-354B-9164-D1F16020DFE5}"/>
                </a:ext>
              </a:extLst>
            </p:cNvPr>
            <p:cNvSpPr>
              <a:spLocks noChangeAspect="1"/>
            </p:cNvSpPr>
            <p:nvPr/>
          </p:nvSpPr>
          <p:spPr>
            <a:xfrm>
              <a:off x="595884" y="1444053"/>
              <a:ext cx="137160" cy="137160"/>
            </a:xfrm>
            <a:prstGeom prst="ellipse">
              <a:avLst/>
            </a:prstGeom>
            <a:noFill/>
            <a:ln w="12700">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9" name="TextBox 38">
              <a:extLst>
                <a:ext uri="{FF2B5EF4-FFF2-40B4-BE49-F238E27FC236}">
                  <a16:creationId xmlns:a16="http://schemas.microsoft.com/office/drawing/2014/main" id="{872BDA19-BB8D-7446-BC93-B3E431308C78}"/>
                </a:ext>
              </a:extLst>
            </p:cNvPr>
            <p:cNvSpPr txBox="1"/>
            <p:nvPr/>
          </p:nvSpPr>
          <p:spPr>
            <a:xfrm>
              <a:off x="714028" y="1381828"/>
              <a:ext cx="1198064" cy="261610"/>
            </a:xfrm>
            <a:prstGeom prst="rect">
              <a:avLst/>
            </a:prstGeom>
            <a:noFill/>
          </p:spPr>
          <p:txBody>
            <a:bodyPr wrap="square" rtlCol="0">
              <a:spAutoFit/>
            </a:bodyPr>
            <a:lstStyle/>
            <a:p>
              <a:r>
                <a:rPr lang="en-US" sz="1100" dirty="0">
                  <a:latin typeface="Arial" panose="020B0604020202020204" pitchFamily="34" charset="0"/>
                </a:rPr>
                <a:t>Black (2013)</a:t>
              </a:r>
            </a:p>
          </p:txBody>
        </p:sp>
        <p:sp>
          <p:nvSpPr>
            <p:cNvPr id="40" name="TextBox 39">
              <a:extLst>
                <a:ext uri="{FF2B5EF4-FFF2-40B4-BE49-F238E27FC236}">
                  <a16:creationId xmlns:a16="http://schemas.microsoft.com/office/drawing/2014/main" id="{E2AB67AC-2DFC-4E46-BFE8-F2FE767E94D2}"/>
                </a:ext>
              </a:extLst>
            </p:cNvPr>
            <p:cNvSpPr txBox="1"/>
            <p:nvPr/>
          </p:nvSpPr>
          <p:spPr>
            <a:xfrm>
              <a:off x="1870971" y="1387020"/>
              <a:ext cx="1198064" cy="261610"/>
            </a:xfrm>
            <a:prstGeom prst="rect">
              <a:avLst/>
            </a:prstGeom>
            <a:noFill/>
          </p:spPr>
          <p:txBody>
            <a:bodyPr wrap="square" rtlCol="0">
              <a:spAutoFit/>
            </a:bodyPr>
            <a:lstStyle/>
            <a:p>
              <a:r>
                <a:rPr lang="en-US" sz="1100" dirty="0">
                  <a:latin typeface="Arial" panose="020B0604020202020204" pitchFamily="34" charset="0"/>
                </a:rPr>
                <a:t>White (2013)</a:t>
              </a:r>
            </a:p>
          </p:txBody>
        </p:sp>
        <p:sp>
          <p:nvSpPr>
            <p:cNvPr id="41" name="Oval 40">
              <a:extLst>
                <a:ext uri="{FF2B5EF4-FFF2-40B4-BE49-F238E27FC236}">
                  <a16:creationId xmlns:a16="http://schemas.microsoft.com/office/drawing/2014/main" id="{03F2D901-58D2-BF4D-B72B-BD812B98294D}"/>
                </a:ext>
              </a:extLst>
            </p:cNvPr>
            <p:cNvSpPr>
              <a:spLocks noChangeAspect="1"/>
            </p:cNvSpPr>
            <p:nvPr/>
          </p:nvSpPr>
          <p:spPr>
            <a:xfrm>
              <a:off x="1757275" y="1450788"/>
              <a:ext cx="137160" cy="137160"/>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grpSp>
      <p:sp>
        <p:nvSpPr>
          <p:cNvPr id="42" name="TextBox 38">
            <a:extLst>
              <a:ext uri="{FF2B5EF4-FFF2-40B4-BE49-F238E27FC236}">
                <a16:creationId xmlns:a16="http://schemas.microsoft.com/office/drawing/2014/main" id="{D2FF50B0-616F-8C42-B2B0-536C95CBC40B}"/>
              </a:ext>
            </a:extLst>
          </p:cNvPr>
          <p:cNvSpPr txBox="1"/>
          <p:nvPr/>
        </p:nvSpPr>
        <p:spPr>
          <a:xfrm>
            <a:off x="479723" y="5172191"/>
            <a:ext cx="5317069"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100" dirty="0">
                <a:solidFill>
                  <a:schemeClr val="tx1">
                    <a:lumMod val="50000"/>
                    <a:lumOff val="50000"/>
                  </a:schemeClr>
                </a:solidFill>
                <a:latin typeface="Arial" panose="020B0604020202020204" pitchFamily="34" charset="0"/>
              </a:rPr>
              <a:t>Expanded by 2019</a:t>
            </a:r>
          </a:p>
        </p:txBody>
      </p:sp>
      <p:sp>
        <p:nvSpPr>
          <p:cNvPr id="43" name="TextBox 39">
            <a:extLst>
              <a:ext uri="{FF2B5EF4-FFF2-40B4-BE49-F238E27FC236}">
                <a16:creationId xmlns:a16="http://schemas.microsoft.com/office/drawing/2014/main" id="{4C8BB22B-0EA6-DD41-AF67-8B9220C7D1B5}"/>
              </a:ext>
            </a:extLst>
          </p:cNvPr>
          <p:cNvSpPr txBox="1"/>
          <p:nvPr/>
        </p:nvSpPr>
        <p:spPr>
          <a:xfrm>
            <a:off x="6291743" y="5172191"/>
            <a:ext cx="2684477"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100" dirty="0">
                <a:solidFill>
                  <a:schemeClr val="tx1">
                    <a:lumMod val="50000"/>
                    <a:lumOff val="50000"/>
                  </a:schemeClr>
                </a:solidFill>
                <a:latin typeface="Arial" panose="020B0604020202020204" pitchFamily="34" charset="0"/>
              </a:rPr>
              <a:t>Did not expand by 2019</a:t>
            </a:r>
          </a:p>
        </p:txBody>
      </p:sp>
      <p:cxnSp>
        <p:nvCxnSpPr>
          <p:cNvPr id="44" name="Straight Connector 43">
            <a:extLst>
              <a:ext uri="{FF2B5EF4-FFF2-40B4-BE49-F238E27FC236}">
                <a16:creationId xmlns:a16="http://schemas.microsoft.com/office/drawing/2014/main" id="{C9585E2B-BB10-5F4A-AC06-21A4936A9797}"/>
              </a:ext>
            </a:extLst>
          </p:cNvPr>
          <p:cNvCxnSpPr>
            <a:cxnSpLocks/>
          </p:cNvCxnSpPr>
          <p:nvPr/>
        </p:nvCxnSpPr>
        <p:spPr>
          <a:xfrm>
            <a:off x="6018694" y="1582738"/>
            <a:ext cx="0" cy="3840480"/>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241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Placeholder 6">
            <a:extLst>
              <a:ext uri="{FF2B5EF4-FFF2-40B4-BE49-F238E27FC236}">
                <a16:creationId xmlns:a16="http://schemas.microsoft.com/office/drawing/2014/main" id="{994F264A-29AE-4D56-A834-19FAD3DAED19}"/>
              </a:ext>
            </a:extLst>
          </p:cNvPr>
          <p:cNvGraphicFramePr>
            <a:graphicFrameLocks noGrp="1"/>
          </p:cNvGraphicFramePr>
          <p:nvPr>
            <p:ph type="chart" sz="quarter" idx="19"/>
            <p:extLst>
              <p:ext uri="{D42A27DB-BD31-4B8C-83A1-F6EECF244321}">
                <p14:modId xmlns:p14="http://schemas.microsoft.com/office/powerpoint/2010/main" val="2774162057"/>
              </p:ext>
            </p:extLst>
          </p:nvPr>
        </p:nvGraphicFramePr>
        <p:xfrm>
          <a:off x="71438" y="1421654"/>
          <a:ext cx="9001125" cy="413765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dirty="0"/>
              <a:t>Notes: Expansion states are those that expanded Medicaid by January 1, 2019. As of that date, there were 17 states that had not yet expanded Medicaid. Idaho, Nebraska, and Utah implemented Medicaid expansion in 2020, which is not captured by 2019 BRFSS data. States are separated by Medicaid expansion status and ordered by 2019 Latinx/Hispanic adult rate. Alabama, Maine, Mississippi, New Hampshire, North Dakota, South Dakota, Tennessee, Vermont, and West Virginia do not have sufficient sample size to estimate Latinx/Hispanic adult rates. New Jersey did not report BRFSS measures for 2019 because of a reporting error.</a:t>
            </a:r>
          </a:p>
          <a:p>
            <a:r>
              <a:rPr lang="en-US" dirty="0"/>
              <a:t>Data: Behavioral Risk Factor Surveillance System (BRFSS), 2013, 2019.</a:t>
            </a:r>
          </a:p>
        </p:txBody>
      </p:sp>
      <p:sp>
        <p:nvSpPr>
          <p:cNvPr id="29" name="TextBox 28">
            <a:extLst>
              <a:ext uri="{FF2B5EF4-FFF2-40B4-BE49-F238E27FC236}">
                <a16:creationId xmlns:a16="http://schemas.microsoft.com/office/drawing/2014/main" id="{D406DA98-0F02-6844-A882-34037CD249BE}"/>
              </a:ext>
            </a:extLst>
          </p:cNvPr>
          <p:cNvSpPr txBox="1"/>
          <p:nvPr/>
        </p:nvSpPr>
        <p:spPr>
          <a:xfrm>
            <a:off x="71437" y="905079"/>
            <a:ext cx="8999411" cy="369332"/>
          </a:xfrm>
          <a:prstGeom prst="rect">
            <a:avLst/>
          </a:prstGeom>
          <a:noFill/>
        </p:spPr>
        <p:txBody>
          <a:bodyPr wrap="square" lIns="0" tIns="0" rIns="0" bIns="0" rtlCol="0" anchor="ctr" anchorCtr="0">
            <a:spAutoFit/>
          </a:bodyPr>
          <a:lstStyle/>
          <a:p>
            <a:r>
              <a:rPr lang="en-US" sz="1200" i="1" dirty="0">
                <a:latin typeface="Arial" panose="020B0604020202020204" pitchFamily="34" charset="0"/>
              </a:rPr>
              <a:t>Percentage of adults ages 18–64 in each state who avoided care because of cost in the past 12 months, </a:t>
            </a:r>
            <a:br>
              <a:rPr lang="en-US" sz="1200" i="1" dirty="0">
                <a:latin typeface="Arial" panose="020B0604020202020204" pitchFamily="34" charset="0"/>
              </a:rPr>
            </a:br>
            <a:r>
              <a:rPr lang="en-US" sz="1200" i="1" dirty="0">
                <a:latin typeface="Arial" panose="020B0604020202020204" pitchFamily="34" charset="0"/>
              </a:rPr>
              <a:t>by race/ethnicity and Medicaid expansion status</a:t>
            </a:r>
          </a:p>
        </p:txBody>
      </p:sp>
      <p:sp>
        <p:nvSpPr>
          <p:cNvPr id="32" name="Oval 31">
            <a:extLst>
              <a:ext uri="{FF2B5EF4-FFF2-40B4-BE49-F238E27FC236}">
                <a16:creationId xmlns:a16="http://schemas.microsoft.com/office/drawing/2014/main" id="{E91756EA-1563-5F42-AE83-8F4ECB36E850}"/>
              </a:ext>
            </a:extLst>
          </p:cNvPr>
          <p:cNvSpPr>
            <a:spLocks noChangeAspect="1"/>
          </p:cNvSpPr>
          <p:nvPr/>
        </p:nvSpPr>
        <p:spPr>
          <a:xfrm>
            <a:off x="2167371" y="1839101"/>
            <a:ext cx="137160" cy="137160"/>
          </a:xfrm>
          <a:prstGeom prst="ellipse">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3" name="Oval 32">
            <a:extLst>
              <a:ext uri="{FF2B5EF4-FFF2-40B4-BE49-F238E27FC236}">
                <a16:creationId xmlns:a16="http://schemas.microsoft.com/office/drawing/2014/main" id="{A9B77571-4299-E444-A19C-028564D951A3}"/>
              </a:ext>
            </a:extLst>
          </p:cNvPr>
          <p:cNvSpPr>
            <a:spLocks noChangeAspect="1"/>
          </p:cNvSpPr>
          <p:nvPr/>
        </p:nvSpPr>
        <p:spPr>
          <a:xfrm>
            <a:off x="393583" y="1831762"/>
            <a:ext cx="137160" cy="137160"/>
          </a:xfrm>
          <a:prstGeom prst="ellipse">
            <a:avLst/>
          </a:prstGeom>
          <a:solidFill>
            <a:schemeClr val="accent4"/>
          </a:solidFill>
          <a:ln w="1270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4" name="TextBox 33">
            <a:extLst>
              <a:ext uri="{FF2B5EF4-FFF2-40B4-BE49-F238E27FC236}">
                <a16:creationId xmlns:a16="http://schemas.microsoft.com/office/drawing/2014/main" id="{343CAC57-D23A-F845-89A5-FEFF4F1CBDB0}"/>
              </a:ext>
            </a:extLst>
          </p:cNvPr>
          <p:cNvSpPr txBox="1"/>
          <p:nvPr/>
        </p:nvSpPr>
        <p:spPr>
          <a:xfrm>
            <a:off x="2289963" y="1772247"/>
            <a:ext cx="1202377" cy="261610"/>
          </a:xfrm>
          <a:prstGeom prst="rect">
            <a:avLst/>
          </a:prstGeom>
          <a:noFill/>
        </p:spPr>
        <p:txBody>
          <a:bodyPr wrap="square" rtlCol="0">
            <a:spAutoFit/>
          </a:bodyPr>
          <a:lstStyle/>
          <a:p>
            <a:r>
              <a:rPr lang="en-US" sz="1100" dirty="0">
                <a:latin typeface="Arial" panose="020B0604020202020204" pitchFamily="34" charset="0"/>
              </a:rPr>
              <a:t>White (2019)</a:t>
            </a:r>
          </a:p>
        </p:txBody>
      </p:sp>
      <p:sp>
        <p:nvSpPr>
          <p:cNvPr id="35" name="TextBox 34">
            <a:extLst>
              <a:ext uri="{FF2B5EF4-FFF2-40B4-BE49-F238E27FC236}">
                <a16:creationId xmlns:a16="http://schemas.microsoft.com/office/drawing/2014/main" id="{37992589-AD55-2449-B33C-605D2B8140DA}"/>
              </a:ext>
            </a:extLst>
          </p:cNvPr>
          <p:cNvSpPr txBox="1"/>
          <p:nvPr/>
        </p:nvSpPr>
        <p:spPr>
          <a:xfrm>
            <a:off x="511728" y="1766451"/>
            <a:ext cx="1600200" cy="261610"/>
          </a:xfrm>
          <a:prstGeom prst="rect">
            <a:avLst/>
          </a:prstGeom>
          <a:noFill/>
        </p:spPr>
        <p:txBody>
          <a:bodyPr wrap="square" rtlCol="0">
            <a:spAutoFit/>
          </a:bodyPr>
          <a:lstStyle/>
          <a:p>
            <a:r>
              <a:rPr lang="en-US" sz="1100" dirty="0">
                <a:latin typeface="Arial" panose="020B0604020202020204" pitchFamily="34" charset="0"/>
              </a:rPr>
              <a:t>Latinx/Hispanic (2019)</a:t>
            </a:r>
          </a:p>
        </p:txBody>
      </p:sp>
      <p:sp>
        <p:nvSpPr>
          <p:cNvPr id="36" name="Oval 35">
            <a:extLst>
              <a:ext uri="{FF2B5EF4-FFF2-40B4-BE49-F238E27FC236}">
                <a16:creationId xmlns:a16="http://schemas.microsoft.com/office/drawing/2014/main" id="{01AB4467-250F-5845-A614-CCB81937F291}"/>
              </a:ext>
            </a:extLst>
          </p:cNvPr>
          <p:cNvSpPr>
            <a:spLocks noChangeAspect="1"/>
          </p:cNvSpPr>
          <p:nvPr/>
        </p:nvSpPr>
        <p:spPr>
          <a:xfrm>
            <a:off x="393583" y="1649940"/>
            <a:ext cx="137160" cy="137160"/>
          </a:xfrm>
          <a:prstGeom prst="ellipse">
            <a:avLst/>
          </a:prstGeom>
          <a:noFill/>
          <a:ln w="12700">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37" name="TextBox 36">
            <a:extLst>
              <a:ext uri="{FF2B5EF4-FFF2-40B4-BE49-F238E27FC236}">
                <a16:creationId xmlns:a16="http://schemas.microsoft.com/office/drawing/2014/main" id="{59A84E6E-0E9C-3C45-A1D6-41BD186641AC}"/>
              </a:ext>
            </a:extLst>
          </p:cNvPr>
          <p:cNvSpPr txBox="1"/>
          <p:nvPr/>
        </p:nvSpPr>
        <p:spPr>
          <a:xfrm>
            <a:off x="511727" y="1587715"/>
            <a:ext cx="1600200" cy="261610"/>
          </a:xfrm>
          <a:prstGeom prst="rect">
            <a:avLst/>
          </a:prstGeom>
          <a:noFill/>
        </p:spPr>
        <p:txBody>
          <a:bodyPr wrap="square" rtlCol="0">
            <a:spAutoFit/>
          </a:bodyPr>
          <a:lstStyle/>
          <a:p>
            <a:r>
              <a:rPr lang="en-US" sz="1100" dirty="0">
                <a:latin typeface="Arial" panose="020B0604020202020204" pitchFamily="34" charset="0"/>
              </a:rPr>
              <a:t>Latinx/Hispanic (2013)</a:t>
            </a:r>
          </a:p>
        </p:txBody>
      </p:sp>
      <p:sp>
        <p:nvSpPr>
          <p:cNvPr id="38" name="TextBox 37">
            <a:extLst>
              <a:ext uri="{FF2B5EF4-FFF2-40B4-BE49-F238E27FC236}">
                <a16:creationId xmlns:a16="http://schemas.microsoft.com/office/drawing/2014/main" id="{0F19E9EF-7A2E-A24D-957A-F60C89ABF4EC}"/>
              </a:ext>
            </a:extLst>
          </p:cNvPr>
          <p:cNvSpPr txBox="1"/>
          <p:nvPr/>
        </p:nvSpPr>
        <p:spPr>
          <a:xfrm>
            <a:off x="2281067" y="1592907"/>
            <a:ext cx="1198064" cy="261610"/>
          </a:xfrm>
          <a:prstGeom prst="rect">
            <a:avLst/>
          </a:prstGeom>
          <a:noFill/>
        </p:spPr>
        <p:txBody>
          <a:bodyPr wrap="square" rtlCol="0">
            <a:spAutoFit/>
          </a:bodyPr>
          <a:lstStyle/>
          <a:p>
            <a:r>
              <a:rPr lang="en-US" sz="1100" dirty="0">
                <a:latin typeface="Arial" panose="020B0604020202020204" pitchFamily="34" charset="0"/>
              </a:rPr>
              <a:t>White (2013)</a:t>
            </a:r>
          </a:p>
        </p:txBody>
      </p:sp>
      <p:sp>
        <p:nvSpPr>
          <p:cNvPr id="39" name="Oval 38">
            <a:extLst>
              <a:ext uri="{FF2B5EF4-FFF2-40B4-BE49-F238E27FC236}">
                <a16:creationId xmlns:a16="http://schemas.microsoft.com/office/drawing/2014/main" id="{97619408-9E2B-1641-B7C1-E02F310CA24B}"/>
              </a:ext>
            </a:extLst>
          </p:cNvPr>
          <p:cNvSpPr>
            <a:spLocks noChangeAspect="1"/>
          </p:cNvSpPr>
          <p:nvPr/>
        </p:nvSpPr>
        <p:spPr>
          <a:xfrm>
            <a:off x="2167371" y="1656675"/>
            <a:ext cx="137160" cy="137160"/>
          </a:xfrm>
          <a:prstGeom prst="ellipse">
            <a:avLst/>
          </a:prstGeom>
          <a:no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endParaRPr>
          </a:p>
        </p:txBody>
      </p:sp>
      <p:sp>
        <p:nvSpPr>
          <p:cNvPr id="40" name="TextBox 39">
            <a:extLst>
              <a:ext uri="{FF2B5EF4-FFF2-40B4-BE49-F238E27FC236}">
                <a16:creationId xmlns:a16="http://schemas.microsoft.com/office/drawing/2014/main" id="{4EBE0238-4051-CB4F-A0B0-23D247E25E33}"/>
              </a:ext>
            </a:extLst>
          </p:cNvPr>
          <p:cNvSpPr txBox="1"/>
          <p:nvPr/>
        </p:nvSpPr>
        <p:spPr>
          <a:xfrm>
            <a:off x="478172" y="5170563"/>
            <a:ext cx="5095140"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Expanded by 2019</a:t>
            </a:r>
          </a:p>
        </p:txBody>
      </p:sp>
      <p:sp>
        <p:nvSpPr>
          <p:cNvPr id="41" name="TextBox 40">
            <a:extLst>
              <a:ext uri="{FF2B5EF4-FFF2-40B4-BE49-F238E27FC236}">
                <a16:creationId xmlns:a16="http://schemas.microsoft.com/office/drawing/2014/main" id="{A914B821-5611-0049-9089-0FCA9FFA7F9F}"/>
              </a:ext>
            </a:extLst>
          </p:cNvPr>
          <p:cNvSpPr txBox="1"/>
          <p:nvPr/>
        </p:nvSpPr>
        <p:spPr>
          <a:xfrm>
            <a:off x="6165909" y="5170563"/>
            <a:ext cx="2902590" cy="261610"/>
          </a:xfrm>
          <a:prstGeom prst="rect">
            <a:avLst/>
          </a:prstGeom>
          <a:noFill/>
        </p:spPr>
        <p:txBody>
          <a:bodyPr wrap="square" rtlCol="0">
            <a:spAutoFit/>
          </a:bodyPr>
          <a:lstStyle/>
          <a:p>
            <a:pPr algn="ctr"/>
            <a:r>
              <a:rPr lang="en-US" sz="1100" dirty="0">
                <a:solidFill>
                  <a:schemeClr val="tx1">
                    <a:lumMod val="50000"/>
                    <a:lumOff val="50000"/>
                  </a:schemeClr>
                </a:solidFill>
                <a:latin typeface="Arial" panose="020B0604020202020204" pitchFamily="34" charset="0"/>
              </a:rPr>
              <a:t>Did not expand by 2019</a:t>
            </a:r>
          </a:p>
        </p:txBody>
      </p:sp>
      <p:cxnSp>
        <p:nvCxnSpPr>
          <p:cNvPr id="42" name="Straight Connector 41">
            <a:extLst>
              <a:ext uri="{FF2B5EF4-FFF2-40B4-BE49-F238E27FC236}">
                <a16:creationId xmlns:a16="http://schemas.microsoft.com/office/drawing/2014/main" id="{CFFFF479-CC0C-7949-9E11-365B2E659317}"/>
              </a:ext>
            </a:extLst>
          </p:cNvPr>
          <p:cNvCxnSpPr>
            <a:cxnSpLocks/>
          </p:cNvCxnSpPr>
          <p:nvPr/>
        </p:nvCxnSpPr>
        <p:spPr>
          <a:xfrm>
            <a:off x="6049973" y="1359462"/>
            <a:ext cx="0" cy="4114800"/>
          </a:xfrm>
          <a:prstGeom prst="line">
            <a:avLst/>
          </a:prstGeom>
          <a:ln w="12700" cap="rnd">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 name="Title 9">
            <a:extLst>
              <a:ext uri="{FF2B5EF4-FFF2-40B4-BE49-F238E27FC236}">
                <a16:creationId xmlns:a16="http://schemas.microsoft.com/office/drawing/2014/main" id="{E6D8F75B-92C7-7E45-8E35-2A26D903FDDA}"/>
              </a:ext>
            </a:extLst>
          </p:cNvPr>
          <p:cNvSpPr>
            <a:spLocks noGrp="1"/>
          </p:cNvSpPr>
          <p:nvPr>
            <p:ph type="title"/>
          </p:nvPr>
        </p:nvSpPr>
        <p:spPr/>
        <p:txBody>
          <a:bodyPr/>
          <a:lstStyle/>
          <a:p>
            <a:r>
              <a:rPr lang="en-US" dirty="0"/>
              <a:t>Exhibit 9. Latinx/Hispanic adults in Medicaid expansion states experienced fewer cost-related access problems and greater improvements between 2013 and 2019.</a:t>
            </a:r>
          </a:p>
        </p:txBody>
      </p:sp>
    </p:spTree>
    <p:extLst>
      <p:ext uri="{BB962C8B-B14F-4D97-AF65-F5344CB8AC3E}">
        <p14:creationId xmlns:p14="http://schemas.microsoft.com/office/powerpoint/2010/main" val="1299023312"/>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8BA749-4541-471D-9828-DD0CC1128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2B60CF-40F9-4360-8516-8A258CFA1767}">
  <ds:schemaRefs>
    <ds:schemaRef ds:uri="http://purl.org/dc/terms/"/>
    <ds:schemaRef ds:uri="http://schemas.microsoft.com/office/2006/metadata/properties"/>
    <ds:schemaRef ds:uri="http://schemas.microsoft.com/office/infopath/2007/PartnerControls"/>
    <ds:schemaRef ds:uri="http://schemas.microsoft.com/office/2006/documentManagement/types"/>
    <ds:schemaRef ds:uri="http://purl.org/dc/elements/1.1/"/>
    <ds:schemaRef ds:uri="http://purl.org/dc/dcmitype/"/>
    <ds:schemaRef ds:uri="http://www.w3.org/XML/1998/namespace"/>
    <ds:schemaRef ds:uri="http://schemas.openxmlformats.org/package/2006/metadata/core-properties"/>
    <ds:schemaRef ds:uri="0206b73b-b166-48af-9d56-b72510519a7e"/>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4428</TotalTime>
  <Words>1352</Words>
  <Application>Microsoft Office PowerPoint</Application>
  <PresentationFormat>On-screen Show (4:3)</PresentationFormat>
  <Paragraphs>116</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Georgia</vt:lpstr>
      <vt:lpstr>CMWF_2021</vt:lpstr>
      <vt:lpstr>Exhibit 1. Health insurance inequities between white, Black, and Latinx/Hispanic adults declined significantly after 2013, but progress stalled after 2016.</vt:lpstr>
      <vt:lpstr>Exhibit 2. Black adult uninsured rates and coverage disparities declined in most states after 2013, with lower rates and larger improvements in states that expanded Medicaid.</vt:lpstr>
      <vt:lpstr>Exhibit 3. Latinx/Hispanic adult uninsured rates are lower in Medicaid expansion states, and disparities with white adults are less.</vt:lpstr>
      <vt:lpstr>Exhibit 4. Despite starting from a higher baseline, adults living in Medicaid expansion states reported greater coverage gains and disparity improvements from 2013 to 2019. </vt:lpstr>
      <vt:lpstr>Exhibit 5. After Louisiana and Virginia expanded Medicaid, uninsured rates for lower-income Black adults dropped significantly compared to Georgia and North Carolina.</vt:lpstr>
      <vt:lpstr>Exhibit 6. Low-income Black and Latinx/Hispanic adults are more likely than white adults to live in the 14 states that have not expanded Medicaid.</vt:lpstr>
      <vt:lpstr>Exhibit 7. Black–white differences in cost-related access problems were cut in half between 2013 and 2019. Gains for white and Latinx/Hispanic adults have eroded slightly since 2016.</vt:lpstr>
      <vt:lpstr>Exhibit 8. Cost-related access problems for Black adults declined between 2013 and 2019. Disparities are less in Medicaid expansion states.</vt:lpstr>
      <vt:lpstr>Exhibit 9. Latinx/Hispanic adults in Medicaid expansion states experienced fewer cost-related access problems and greater improvements between 2013 and 2019.</vt:lpstr>
      <vt:lpstr>Exhibit 10. Black adults reported the largest improvement in having a usual care provider between 2013 and 2019. Access has eroded since 2016 for both Latinx/Hispanic and  white adults.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Adults Have Made the Greatest Gains in Coverage of Any Age Group Since 2010</dc:title>
  <dc:creator>Munira Gunja</dc:creator>
  <cp:lastModifiedBy>Paul Frame</cp:lastModifiedBy>
  <cp:revision>7</cp:revision>
  <cp:lastPrinted>2019-10-21T14:35:30Z</cp:lastPrinted>
  <dcterms:created xsi:type="dcterms:W3CDTF">2017-08-16T13:54:52Z</dcterms:created>
  <dcterms:modified xsi:type="dcterms:W3CDTF">2021-06-08T22:04:09Z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