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3" r:id="rId4"/>
  </p:sldMasterIdLst>
  <p:notesMasterIdLst>
    <p:notesMasterId r:id="rId10"/>
  </p:notesMasterIdLst>
  <p:handoutMasterIdLst>
    <p:handoutMasterId r:id="rId11"/>
  </p:handoutMasterIdLst>
  <p:sldIdLst>
    <p:sldId id="265" r:id="rId5"/>
    <p:sldId id="266" r:id="rId6"/>
    <p:sldId id="267" r:id="rId7"/>
    <p:sldId id="268" r:id="rId8"/>
    <p:sldId id="269" r:id="rId9"/>
  </p:sldIdLst>
  <p:sldSz cx="9144000" cy="6858000" type="screen4x3"/>
  <p:notesSz cx="6858000" cy="9144000"/>
  <p:defaultTextStyle>
    <a:defPPr>
      <a:defRPr lang="en-US"/>
    </a:defPPr>
    <a:lvl1pPr marL="0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570" userDrawn="1">
          <p15:clr>
            <a:srgbClr val="A4A3A4"/>
          </p15:clr>
        </p15:guide>
        <p15:guide id="2" pos="2988" userDrawn="1">
          <p15:clr>
            <a:srgbClr val="A4A3A4"/>
          </p15:clr>
        </p15:guide>
        <p15:guide id="3" orient="horz" pos="1094" userDrawn="1">
          <p15:clr>
            <a:srgbClr val="A4A3A4"/>
          </p15:clr>
        </p15:guide>
        <p15:guide id="4" pos="249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urnendu Biswas" initials="PB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ABDBC"/>
    <a:srgbClr val="5F5A9D"/>
    <a:srgbClr val="E0E0E0"/>
    <a:srgbClr val="8ADAD2"/>
    <a:srgbClr val="9FE1DB"/>
    <a:srgbClr val="B6E8E3"/>
    <a:srgbClr val="CDEFEC"/>
    <a:srgbClr val="DFF5F3"/>
    <a:srgbClr val="EDF9F8"/>
    <a:srgbClr val="4C51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F0CBB25-44C9-4B13-90F9-35F051D2E88A}" v="5" dt="2021-06-24T16:30:05.35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714"/>
    <p:restoredTop sz="96340" autoAdjust="0"/>
  </p:normalViewPr>
  <p:slideViewPr>
    <p:cSldViewPr snapToGrid="0">
      <p:cViewPr varScale="1">
        <p:scale>
          <a:sx n="113" d="100"/>
          <a:sy n="113" d="100"/>
        </p:scale>
        <p:origin x="1596" y="114"/>
      </p:cViewPr>
      <p:guideLst>
        <p:guide orient="horz" pos="1570"/>
        <p:guide pos="2988"/>
        <p:guide orient="horz" pos="1094"/>
        <p:guide pos="249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commentAuthors" Target="commentAuthors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en Wilson" userId="000f367a-3246-491c-88b4-803a33f58a8b" providerId="ADAL" clId="{52759414-209D-EB4C-BE6D-370A41BD80EE}"/>
    <pc:docChg chg="undo custSel modSld modMainMaster">
      <pc:chgData name="Jen Wilson" userId="000f367a-3246-491c-88b4-803a33f58a8b" providerId="ADAL" clId="{52759414-209D-EB4C-BE6D-370A41BD80EE}" dt="2021-06-22T18:12:58.560" v="61" actId="27918"/>
      <pc:docMkLst>
        <pc:docMk/>
      </pc:docMkLst>
      <pc:sldChg chg="modSp">
        <pc:chgData name="Jen Wilson" userId="000f367a-3246-491c-88b4-803a33f58a8b" providerId="ADAL" clId="{52759414-209D-EB4C-BE6D-370A41BD80EE}" dt="2021-06-22T18:10:08.891" v="43"/>
        <pc:sldMkLst>
          <pc:docMk/>
          <pc:sldMk cId="3078302318" sldId="265"/>
        </pc:sldMkLst>
        <pc:graphicFrameChg chg="mod">
          <ac:chgData name="Jen Wilson" userId="000f367a-3246-491c-88b4-803a33f58a8b" providerId="ADAL" clId="{52759414-209D-EB4C-BE6D-370A41BD80EE}" dt="2021-06-22T18:10:08.891" v="43"/>
          <ac:graphicFrameMkLst>
            <pc:docMk/>
            <pc:sldMk cId="3078302318" sldId="265"/>
            <ac:graphicFrameMk id="14" creationId="{17643D91-3B23-7A4E-9357-4161BA00193E}"/>
          </ac:graphicFrameMkLst>
        </pc:graphicFrameChg>
      </pc:sldChg>
      <pc:sldChg chg="addSp delSp modSp mod">
        <pc:chgData name="Jen Wilson" userId="000f367a-3246-491c-88b4-803a33f58a8b" providerId="ADAL" clId="{52759414-209D-EB4C-BE6D-370A41BD80EE}" dt="2021-06-22T18:10:17.420" v="45"/>
        <pc:sldMkLst>
          <pc:docMk/>
          <pc:sldMk cId="2182961190" sldId="266"/>
        </pc:sldMkLst>
        <pc:spChg chg="add del mod">
          <ac:chgData name="Jen Wilson" userId="000f367a-3246-491c-88b4-803a33f58a8b" providerId="ADAL" clId="{52759414-209D-EB4C-BE6D-370A41BD80EE}" dt="2021-06-22T16:27:10.514" v="28"/>
          <ac:spMkLst>
            <pc:docMk/>
            <pc:sldMk cId="2182961190" sldId="266"/>
            <ac:spMk id="3" creationId="{CDC768DD-BA0A-394B-8E8A-1100349BFCC5}"/>
          </ac:spMkLst>
        </pc:spChg>
        <pc:graphicFrameChg chg="mod">
          <ac:chgData name="Jen Wilson" userId="000f367a-3246-491c-88b4-803a33f58a8b" providerId="ADAL" clId="{52759414-209D-EB4C-BE6D-370A41BD80EE}" dt="2021-06-22T18:10:17.420" v="45"/>
          <ac:graphicFrameMkLst>
            <pc:docMk/>
            <pc:sldMk cId="2182961190" sldId="266"/>
            <ac:graphicFrameMk id="14" creationId="{17643D91-3B23-7A4E-9357-4161BA00193E}"/>
          </ac:graphicFrameMkLst>
        </pc:graphicFrameChg>
      </pc:sldChg>
      <pc:sldChg chg="modSp mod">
        <pc:chgData name="Jen Wilson" userId="000f367a-3246-491c-88b4-803a33f58a8b" providerId="ADAL" clId="{52759414-209D-EB4C-BE6D-370A41BD80EE}" dt="2021-06-22T18:10:22.579" v="46"/>
        <pc:sldMkLst>
          <pc:docMk/>
          <pc:sldMk cId="3201234301" sldId="267"/>
        </pc:sldMkLst>
        <pc:spChg chg="mod">
          <ac:chgData name="Jen Wilson" userId="000f367a-3246-491c-88b4-803a33f58a8b" providerId="ADAL" clId="{52759414-209D-EB4C-BE6D-370A41BD80EE}" dt="2021-06-22T18:09:55.463" v="41" actId="20577"/>
          <ac:spMkLst>
            <pc:docMk/>
            <pc:sldMk cId="3201234301" sldId="267"/>
            <ac:spMk id="5" creationId="{11F07DAB-A6A6-B444-B853-8E73961437F0}"/>
          </ac:spMkLst>
        </pc:spChg>
        <pc:graphicFrameChg chg="mod">
          <ac:chgData name="Jen Wilson" userId="000f367a-3246-491c-88b4-803a33f58a8b" providerId="ADAL" clId="{52759414-209D-EB4C-BE6D-370A41BD80EE}" dt="2021-06-22T18:10:22.579" v="46"/>
          <ac:graphicFrameMkLst>
            <pc:docMk/>
            <pc:sldMk cId="3201234301" sldId="267"/>
            <ac:graphicFrameMk id="14" creationId="{17643D91-3B23-7A4E-9357-4161BA00193E}"/>
          </ac:graphicFrameMkLst>
        </pc:graphicFrameChg>
      </pc:sldChg>
      <pc:sldChg chg="modSp mod">
        <pc:chgData name="Jen Wilson" userId="000f367a-3246-491c-88b4-803a33f58a8b" providerId="ADAL" clId="{52759414-209D-EB4C-BE6D-370A41BD80EE}" dt="2021-06-22T18:11:38.657" v="59" actId="27918"/>
        <pc:sldMkLst>
          <pc:docMk/>
          <pc:sldMk cId="3813295168" sldId="268"/>
        </pc:sldMkLst>
        <pc:spChg chg="mod">
          <ac:chgData name="Jen Wilson" userId="000f367a-3246-491c-88b4-803a33f58a8b" providerId="ADAL" clId="{52759414-209D-EB4C-BE6D-370A41BD80EE}" dt="2021-06-22T18:11:16.002" v="57" actId="20577"/>
          <ac:spMkLst>
            <pc:docMk/>
            <pc:sldMk cId="3813295168" sldId="268"/>
            <ac:spMk id="5" creationId="{11F07DAB-A6A6-B444-B853-8E73961437F0}"/>
          </ac:spMkLst>
        </pc:spChg>
        <pc:graphicFrameChg chg="mod">
          <ac:chgData name="Jen Wilson" userId="000f367a-3246-491c-88b4-803a33f58a8b" providerId="ADAL" clId="{52759414-209D-EB4C-BE6D-370A41BD80EE}" dt="2021-06-22T18:10:28.653" v="47"/>
          <ac:graphicFrameMkLst>
            <pc:docMk/>
            <pc:sldMk cId="3813295168" sldId="268"/>
            <ac:graphicFrameMk id="14" creationId="{17643D91-3B23-7A4E-9357-4161BA00193E}"/>
          </ac:graphicFrameMkLst>
        </pc:graphicFrameChg>
      </pc:sldChg>
      <pc:sldChg chg="mod">
        <pc:chgData name="Jen Wilson" userId="000f367a-3246-491c-88b4-803a33f58a8b" providerId="ADAL" clId="{52759414-209D-EB4C-BE6D-370A41BD80EE}" dt="2021-06-22T18:12:58.560" v="61" actId="27918"/>
        <pc:sldMkLst>
          <pc:docMk/>
          <pc:sldMk cId="1415035220" sldId="269"/>
        </pc:sldMkLst>
      </pc:sldChg>
      <pc:sldMasterChg chg="modSldLayout">
        <pc:chgData name="Jen Wilson" userId="000f367a-3246-491c-88b4-803a33f58a8b" providerId="ADAL" clId="{52759414-209D-EB4C-BE6D-370A41BD80EE}" dt="2021-06-22T16:23:28.983" v="23" actId="6549"/>
        <pc:sldMasterMkLst>
          <pc:docMk/>
          <pc:sldMasterMk cId="2139821026" sldId="2147483723"/>
        </pc:sldMasterMkLst>
        <pc:sldLayoutChg chg="modSp mod">
          <pc:chgData name="Jen Wilson" userId="000f367a-3246-491c-88b4-803a33f58a8b" providerId="ADAL" clId="{52759414-209D-EB4C-BE6D-370A41BD80EE}" dt="2021-06-22T16:23:28.983" v="23" actId="6549"/>
          <pc:sldLayoutMkLst>
            <pc:docMk/>
            <pc:sldMasterMk cId="2139821026" sldId="2147483723"/>
            <pc:sldLayoutMk cId="3341647022" sldId="2147483741"/>
          </pc:sldLayoutMkLst>
          <pc:spChg chg="mod">
            <ac:chgData name="Jen Wilson" userId="000f367a-3246-491c-88b4-803a33f58a8b" providerId="ADAL" clId="{52759414-209D-EB4C-BE6D-370A41BD80EE}" dt="2021-06-22T16:23:28.983" v="23" actId="6549"/>
            <ac:spMkLst>
              <pc:docMk/>
              <pc:sldMasterMk cId="2139821026" sldId="2147483723"/>
              <pc:sldLayoutMk cId="3341647022" sldId="2147483741"/>
              <ac:spMk id="3" creationId="{CAFE83EE-8A2D-47EA-B075-879B3BCC689B}"/>
            </ac:spMkLst>
          </pc:spChg>
        </pc:sldLayoutChg>
      </pc:sldMasterChg>
    </pc:docChg>
  </pc:docChgLst>
  <pc:docChgLst>
    <pc:chgData name="Paul Frame" userId="ded3f5c5-00e7-408d-9358-fc292cfa5078" providerId="ADAL" clId="{6F0CBB25-44C9-4B13-90F9-35F051D2E88A}"/>
    <pc:docChg chg="modSld">
      <pc:chgData name="Paul Frame" userId="ded3f5c5-00e7-408d-9358-fc292cfa5078" providerId="ADAL" clId="{6F0CBB25-44C9-4B13-90F9-35F051D2E88A}" dt="2021-06-24T16:33:45.262" v="147" actId="27918"/>
      <pc:docMkLst>
        <pc:docMk/>
      </pc:docMkLst>
      <pc:sldChg chg="modSp mod">
        <pc:chgData name="Paul Frame" userId="ded3f5c5-00e7-408d-9358-fc292cfa5078" providerId="ADAL" clId="{6F0CBB25-44C9-4B13-90F9-35F051D2E88A}" dt="2021-06-24T16:02:44.386" v="7" actId="27918"/>
        <pc:sldMkLst>
          <pc:docMk/>
          <pc:sldMk cId="3078302318" sldId="265"/>
        </pc:sldMkLst>
        <pc:spChg chg="mod">
          <ac:chgData name="Paul Frame" userId="ded3f5c5-00e7-408d-9358-fc292cfa5078" providerId="ADAL" clId="{6F0CBB25-44C9-4B13-90F9-35F051D2E88A}" dt="2021-06-24T16:00:49.638" v="2" actId="20577"/>
          <ac:spMkLst>
            <pc:docMk/>
            <pc:sldMk cId="3078302318" sldId="265"/>
            <ac:spMk id="5" creationId="{11F07DAB-A6A6-B444-B853-8E73961437F0}"/>
          </ac:spMkLst>
        </pc:spChg>
      </pc:sldChg>
      <pc:sldChg chg="modSp mod">
        <pc:chgData name="Paul Frame" userId="ded3f5c5-00e7-408d-9358-fc292cfa5078" providerId="ADAL" clId="{6F0CBB25-44C9-4B13-90F9-35F051D2E88A}" dt="2021-06-24T16:09:01.551" v="44" actId="20577"/>
        <pc:sldMkLst>
          <pc:docMk/>
          <pc:sldMk cId="2182961190" sldId="266"/>
        </pc:sldMkLst>
        <pc:spChg chg="mod">
          <ac:chgData name="Paul Frame" userId="ded3f5c5-00e7-408d-9358-fc292cfa5078" providerId="ADAL" clId="{6F0CBB25-44C9-4B13-90F9-35F051D2E88A}" dt="2021-06-24T16:04:34.832" v="18" actId="20577"/>
          <ac:spMkLst>
            <pc:docMk/>
            <pc:sldMk cId="2182961190" sldId="266"/>
            <ac:spMk id="2" creationId="{EA5342E7-B15D-AD46-862F-F2CFDE4CD59B}"/>
          </ac:spMkLst>
        </pc:spChg>
        <pc:spChg chg="mod">
          <ac:chgData name="Paul Frame" userId="ded3f5c5-00e7-408d-9358-fc292cfa5078" providerId="ADAL" clId="{6F0CBB25-44C9-4B13-90F9-35F051D2E88A}" dt="2021-06-24T16:09:01.551" v="44" actId="20577"/>
          <ac:spMkLst>
            <pc:docMk/>
            <pc:sldMk cId="2182961190" sldId="266"/>
            <ac:spMk id="5" creationId="{11F07DAB-A6A6-B444-B853-8E73961437F0}"/>
          </ac:spMkLst>
        </pc:spChg>
      </pc:sldChg>
      <pc:sldChg chg="modSp mod">
        <pc:chgData name="Paul Frame" userId="ded3f5c5-00e7-408d-9358-fc292cfa5078" providerId="ADAL" clId="{6F0CBB25-44C9-4B13-90F9-35F051D2E88A}" dt="2021-06-24T16:21:03.112" v="76" actId="20577"/>
        <pc:sldMkLst>
          <pc:docMk/>
          <pc:sldMk cId="3201234301" sldId="267"/>
        </pc:sldMkLst>
        <pc:spChg chg="mod">
          <ac:chgData name="Paul Frame" userId="ded3f5c5-00e7-408d-9358-fc292cfa5078" providerId="ADAL" clId="{6F0CBB25-44C9-4B13-90F9-35F051D2E88A}" dt="2021-06-24T16:21:03.112" v="76" actId="20577"/>
          <ac:spMkLst>
            <pc:docMk/>
            <pc:sldMk cId="3201234301" sldId="267"/>
            <ac:spMk id="5" creationId="{11F07DAB-A6A6-B444-B853-8E73961437F0}"/>
          </ac:spMkLst>
        </pc:spChg>
      </pc:sldChg>
      <pc:sldChg chg="modSp mod">
        <pc:chgData name="Paul Frame" userId="ded3f5c5-00e7-408d-9358-fc292cfa5078" providerId="ADAL" clId="{6F0CBB25-44C9-4B13-90F9-35F051D2E88A}" dt="2021-06-24T16:33:45.262" v="147" actId="27918"/>
        <pc:sldMkLst>
          <pc:docMk/>
          <pc:sldMk cId="3813295168" sldId="268"/>
        </pc:sldMkLst>
        <pc:spChg chg="mod">
          <ac:chgData name="Paul Frame" userId="ded3f5c5-00e7-408d-9358-fc292cfa5078" providerId="ADAL" clId="{6F0CBB25-44C9-4B13-90F9-35F051D2E88A}" dt="2021-06-24T16:24:14.828" v="77" actId="20577"/>
          <ac:spMkLst>
            <pc:docMk/>
            <pc:sldMk cId="3813295168" sldId="268"/>
            <ac:spMk id="2" creationId="{EA5342E7-B15D-AD46-862F-F2CFDE4CD59B}"/>
          </ac:spMkLst>
        </pc:spChg>
        <pc:spChg chg="mod">
          <ac:chgData name="Paul Frame" userId="ded3f5c5-00e7-408d-9358-fc292cfa5078" providerId="ADAL" clId="{6F0CBB25-44C9-4B13-90F9-35F051D2E88A}" dt="2021-06-24T16:27:09.314" v="109" actId="20577"/>
          <ac:spMkLst>
            <pc:docMk/>
            <pc:sldMk cId="3813295168" sldId="268"/>
            <ac:spMk id="5" creationId="{11F07DAB-A6A6-B444-B853-8E73961437F0}"/>
          </ac:spMkLst>
        </pc:spChg>
      </pc:sldChg>
      <pc:sldChg chg="modSp mod">
        <pc:chgData name="Paul Frame" userId="ded3f5c5-00e7-408d-9358-fc292cfa5078" providerId="ADAL" clId="{6F0CBB25-44C9-4B13-90F9-35F051D2E88A}" dt="2021-06-24T16:33:10.443" v="144" actId="27918"/>
        <pc:sldMkLst>
          <pc:docMk/>
          <pc:sldMk cId="1415035220" sldId="269"/>
        </pc:sldMkLst>
        <pc:spChg chg="mod">
          <ac:chgData name="Paul Frame" userId="ded3f5c5-00e7-408d-9358-fc292cfa5078" providerId="ADAL" clId="{6F0CBB25-44C9-4B13-90F9-35F051D2E88A}" dt="2021-06-24T16:28:48.859" v="110" actId="20577"/>
          <ac:spMkLst>
            <pc:docMk/>
            <pc:sldMk cId="1415035220" sldId="269"/>
            <ac:spMk id="2" creationId="{EA5342E7-B15D-AD46-862F-F2CFDE4CD59B}"/>
          </ac:spMkLst>
        </pc:spChg>
        <pc:spChg chg="mod">
          <ac:chgData name="Paul Frame" userId="ded3f5c5-00e7-408d-9358-fc292cfa5078" providerId="ADAL" clId="{6F0CBB25-44C9-4B13-90F9-35F051D2E88A}" dt="2021-06-24T16:30:21.744" v="141" actId="20577"/>
          <ac:spMkLst>
            <pc:docMk/>
            <pc:sldMk cId="1415035220" sldId="269"/>
            <ac:spMk id="5" creationId="{11F07DAB-A6A6-B444-B853-8E73961437F0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5FED-B143-83EF-59FC25803050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Option 1</c:v>
                </c:pt>
                <c:pt idx="1">
                  <c:v>Option 2</c:v>
                </c:pt>
                <c:pt idx="2">
                  <c:v>Option 3</c:v>
                </c:pt>
                <c:pt idx="3">
                  <c:v>Medicaid expansion</c:v>
                </c:pt>
              </c:strCache>
            </c:strRef>
          </c:cat>
          <c:val>
            <c:numRef>
              <c:f>Sheet1!$B$2:$B$5</c:f>
              <c:numCache>
                <c:formatCode>0.0</c:formatCode>
                <c:ptCount val="4"/>
                <c:pt idx="0">
                  <c:v>3</c:v>
                </c:pt>
                <c:pt idx="1">
                  <c:v>4.5999999999999996</c:v>
                </c:pt>
                <c:pt idx="2">
                  <c:v>5</c:v>
                </c:pt>
                <c:pt idx="3">
                  <c:v>4.0999999999999996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FED-B143-83EF-59FC2580305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25"/>
        <c:axId val="1742058576"/>
        <c:axId val="1742015776"/>
      </c:barChart>
      <c:catAx>
        <c:axId val="17420585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42015776"/>
        <c:crosses val="autoZero"/>
        <c:auto val="1"/>
        <c:lblAlgn val="ctr"/>
        <c:lblOffset val="100"/>
        <c:noMultiLvlLbl val="0"/>
      </c:catAx>
      <c:valAx>
        <c:axId val="1742015776"/>
        <c:scaling>
          <c:orientation val="minMax"/>
        </c:scaling>
        <c:delete val="1"/>
        <c:axPos val="l"/>
        <c:numFmt formatCode="0.0" sourceLinked="1"/>
        <c:majorTickMark val="none"/>
        <c:minorTickMark val="none"/>
        <c:tickLblPos val="nextTo"/>
        <c:crossAx val="17420585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97A5-FE47-B454-10277E06C277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Option 1</c:v>
                </c:pt>
                <c:pt idx="1">
                  <c:v>Option 2</c:v>
                </c:pt>
                <c:pt idx="2">
                  <c:v>Option 3</c:v>
                </c:pt>
                <c:pt idx="3">
                  <c:v>Medicaid expansion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2.9</c:v>
                </c:pt>
                <c:pt idx="1">
                  <c:v>3.2</c:v>
                </c:pt>
                <c:pt idx="2">
                  <c:v>3.3</c:v>
                </c:pt>
                <c:pt idx="3">
                  <c:v>4.0999999999999996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FED-B143-83EF-59FC2580305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25"/>
        <c:axId val="1742058576"/>
        <c:axId val="1742015776"/>
      </c:barChart>
      <c:catAx>
        <c:axId val="17420585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42015776"/>
        <c:crosses val="autoZero"/>
        <c:auto val="1"/>
        <c:lblAlgn val="ctr"/>
        <c:lblOffset val="100"/>
        <c:noMultiLvlLbl val="0"/>
      </c:catAx>
      <c:valAx>
        <c:axId val="1742015776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7420585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7006201126002447E-2"/>
          <c:y val="3.9603960396039604E-2"/>
          <c:w val="0.96882196460232883"/>
          <c:h val="0.88395008125888297"/>
        </c:manualLayout>
      </c:layout>
      <c:barChart>
        <c:barDir val="col"/>
        <c:grouping val="stack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2B2B-074B-AE29-D6A28E77239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Option 1</c:v>
                </c:pt>
                <c:pt idx="1">
                  <c:v>Option 2</c:v>
                </c:pt>
                <c:pt idx="2">
                  <c:v>Option 3</c:v>
                </c:pt>
                <c:pt idx="3">
                  <c:v>Medicaid expansion</c:v>
                </c:pt>
              </c:strCache>
            </c:strRef>
          </c:cat>
          <c:val>
            <c:numRef>
              <c:f>Sheet1!$B$2:$B$5</c:f>
              <c:numCache>
                <c:formatCode>"$"#,##0.0_);[Red]\("$"#,##0.0\)</c:formatCode>
                <c:ptCount val="4"/>
                <c:pt idx="0">
                  <c:v>15.1</c:v>
                </c:pt>
                <c:pt idx="1">
                  <c:v>22.5</c:v>
                </c:pt>
                <c:pt idx="2">
                  <c:v>27.9</c:v>
                </c:pt>
                <c:pt idx="3">
                  <c:v>30.5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FED-B143-83EF-59FC25803050}"/>
            </c:ext>
          </c:extLst>
        </c:ser>
        <c:ser>
          <c:idx val="1"/>
          <c:order val="1"/>
          <c:spPr>
            <a:solidFill>
              <a:schemeClr val="accent1">
                <a:alpha val="2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Option 1</c:v>
                </c:pt>
                <c:pt idx="1">
                  <c:v>Option 2</c:v>
                </c:pt>
                <c:pt idx="2">
                  <c:v>Option 3</c:v>
                </c:pt>
                <c:pt idx="3">
                  <c:v>Medicaid expansion</c:v>
                </c:pt>
              </c:strCache>
            </c:strRef>
          </c:cat>
          <c:val>
            <c:numRef>
              <c:f>Sheet1!$C$2:$C$5</c:f>
              <c:numCache>
                <c:formatCode>"$"#,##0.0_);[Red]\("$"#,##0.0\)</c:formatCode>
                <c:ptCount val="4"/>
                <c:pt idx="0">
                  <c:v>12.1</c:v>
                </c:pt>
                <c:pt idx="1">
                  <c:v>12.1</c:v>
                </c:pt>
                <c:pt idx="2">
                  <c:v>12.1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B2B-074B-AE29-D6A28E772395}"/>
            </c:ext>
          </c:extLst>
        </c:ser>
        <c:ser>
          <c:idx val="2"/>
          <c:order val="2"/>
          <c:spPr>
            <a:noFill/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Option 1</c:v>
                </c:pt>
                <c:pt idx="1">
                  <c:v>Option 2</c:v>
                </c:pt>
                <c:pt idx="2">
                  <c:v>Option 3</c:v>
                </c:pt>
                <c:pt idx="3">
                  <c:v>Medicaid expansion</c:v>
                </c:pt>
              </c:strCache>
            </c:strRef>
          </c:cat>
          <c:val>
            <c:numRef>
              <c:f>Sheet1!$D$2:$D$5</c:f>
              <c:numCache>
                <c:formatCode>"$"#,##0.0_);[Red]\("$"#,##0.0\)</c:formatCode>
                <c:ptCount val="4"/>
                <c:pt idx="0">
                  <c:v>27.2</c:v>
                </c:pt>
                <c:pt idx="1">
                  <c:v>34.6</c:v>
                </c:pt>
                <c:pt idx="2">
                  <c:v>40</c:v>
                </c:pt>
                <c:pt idx="3">
                  <c:v>30.5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B2B-074B-AE29-D6A28E772395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25"/>
        <c:overlap val="100"/>
        <c:axId val="1742058576"/>
        <c:axId val="1742015776"/>
      </c:barChart>
      <c:catAx>
        <c:axId val="17420585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42015776"/>
        <c:crosses val="autoZero"/>
        <c:auto val="1"/>
        <c:lblAlgn val="ctr"/>
        <c:lblOffset val="100"/>
        <c:noMultiLvlLbl val="0"/>
      </c:catAx>
      <c:valAx>
        <c:axId val="1742015776"/>
        <c:scaling>
          <c:orientation val="minMax"/>
          <c:max val="60"/>
        </c:scaling>
        <c:delete val="1"/>
        <c:axPos val="l"/>
        <c:numFmt formatCode="&quot;$&quot;#,##0.0_);[Red]\(&quot;$&quot;#,##0.0\)" sourceLinked="1"/>
        <c:majorTickMark val="out"/>
        <c:minorTickMark val="none"/>
        <c:tickLblPos val="nextTo"/>
        <c:crossAx val="17420585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7006201126002447E-2"/>
          <c:y val="3.9603960396039604E-2"/>
          <c:w val="0.96882196460232883"/>
          <c:h val="0.88395008125888297"/>
        </c:manualLayout>
      </c:layout>
      <c:barChart>
        <c:barDir val="col"/>
        <c:grouping val="stack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DA89-0144-BC6F-DE2B3265A6C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Option 1</c:v>
                </c:pt>
                <c:pt idx="1">
                  <c:v>Option 2</c:v>
                </c:pt>
                <c:pt idx="2">
                  <c:v>Option 3</c:v>
                </c:pt>
                <c:pt idx="3">
                  <c:v>Medicaid expansion</c:v>
                </c:pt>
              </c:strCache>
            </c:strRef>
          </c:cat>
          <c:val>
            <c:numRef>
              <c:f>Sheet1!$B$2:$B$5</c:f>
              <c:numCache>
                <c:formatCode>"$"#,##0</c:formatCode>
                <c:ptCount val="4"/>
                <c:pt idx="0">
                  <c:v>181</c:v>
                </c:pt>
                <c:pt idx="1">
                  <c:v>270</c:v>
                </c:pt>
                <c:pt idx="2">
                  <c:v>335</c:v>
                </c:pt>
                <c:pt idx="3">
                  <c:v>366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FED-B143-83EF-59FC25803050}"/>
            </c:ext>
          </c:extLst>
        </c:ser>
        <c:ser>
          <c:idx val="1"/>
          <c:order val="1"/>
          <c:spPr>
            <a:solidFill>
              <a:schemeClr val="accent1">
                <a:alpha val="19793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Option 1</c:v>
                </c:pt>
                <c:pt idx="1">
                  <c:v>Option 2</c:v>
                </c:pt>
                <c:pt idx="2">
                  <c:v>Option 3</c:v>
                </c:pt>
                <c:pt idx="3">
                  <c:v>Medicaid expansion</c:v>
                </c:pt>
              </c:strCache>
            </c:strRef>
          </c:cat>
          <c:val>
            <c:numRef>
              <c:f>Sheet1!$C$2:$C$5</c:f>
              <c:numCache>
                <c:formatCode>"$"#,##0</c:formatCode>
                <c:ptCount val="4"/>
                <c:pt idx="0">
                  <c:v>145</c:v>
                </c:pt>
                <c:pt idx="1">
                  <c:v>145</c:v>
                </c:pt>
                <c:pt idx="2">
                  <c:v>145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B2B-074B-AE29-D6A28E772395}"/>
            </c:ext>
          </c:extLst>
        </c:ser>
        <c:ser>
          <c:idx val="2"/>
          <c:order val="2"/>
          <c:spPr>
            <a:noFill/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Option 1</c:v>
                </c:pt>
                <c:pt idx="1">
                  <c:v>Option 2</c:v>
                </c:pt>
                <c:pt idx="2">
                  <c:v>Option 3</c:v>
                </c:pt>
                <c:pt idx="3">
                  <c:v>Medicaid expansion</c:v>
                </c:pt>
              </c:strCache>
            </c:strRef>
          </c:cat>
          <c:val>
            <c:numRef>
              <c:f>Sheet1!$D$2:$D$5</c:f>
              <c:numCache>
                <c:formatCode>"$"#,##0</c:formatCode>
                <c:ptCount val="4"/>
                <c:pt idx="0">
                  <c:v>327</c:v>
                </c:pt>
                <c:pt idx="1">
                  <c:v>415</c:v>
                </c:pt>
                <c:pt idx="2">
                  <c:v>480</c:v>
                </c:pt>
                <c:pt idx="3">
                  <c:v>366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B2B-074B-AE29-D6A28E772395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25"/>
        <c:overlap val="100"/>
        <c:axId val="1742058576"/>
        <c:axId val="1742015776"/>
      </c:barChart>
      <c:catAx>
        <c:axId val="17420585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42015776"/>
        <c:crosses val="autoZero"/>
        <c:auto val="1"/>
        <c:lblAlgn val="ctr"/>
        <c:lblOffset val="100"/>
        <c:noMultiLvlLbl val="0"/>
      </c:catAx>
      <c:valAx>
        <c:axId val="1742015776"/>
        <c:scaling>
          <c:orientation val="minMax"/>
          <c:max val="600"/>
          <c:min val="0"/>
        </c:scaling>
        <c:delete val="1"/>
        <c:axPos val="l"/>
        <c:numFmt formatCode="&quot;$&quot;#,##0" sourceLinked="1"/>
        <c:majorTickMark val="out"/>
        <c:minorTickMark val="none"/>
        <c:tickLblPos val="nextTo"/>
        <c:crossAx val="17420585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7006201126002447E-2"/>
          <c:y val="3.9603960396039604E-2"/>
          <c:w val="0.96882196460232883"/>
          <c:h val="0.88395008125888297"/>
        </c:manualLayout>
      </c:layout>
      <c:barChart>
        <c:barDir val="col"/>
        <c:grouping val="stack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Option 1</c:v>
                </c:pt>
                <c:pt idx="1">
                  <c:v>Option 2</c:v>
                </c:pt>
                <c:pt idx="2">
                  <c:v>Option 3</c:v>
                </c:pt>
                <c:pt idx="3">
                  <c:v>Medicaid expansion</c:v>
                </c:pt>
              </c:strCache>
            </c:strRef>
          </c:cat>
          <c:val>
            <c:numRef>
              <c:f>Sheet1!$B$2:$B$5</c:f>
              <c:numCache>
                <c:formatCode>"$"#,##0_);[Red]\("$"#,##0\)</c:formatCode>
                <c:ptCount val="4"/>
                <c:pt idx="0">
                  <c:v>199</c:v>
                </c:pt>
                <c:pt idx="1">
                  <c:v>207</c:v>
                </c:pt>
                <c:pt idx="2">
                  <c:v>217</c:v>
                </c:pt>
                <c:pt idx="3">
                  <c:v>366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FED-B143-83EF-59FC25803050}"/>
            </c:ext>
          </c:extLst>
        </c:ser>
        <c:ser>
          <c:idx val="1"/>
          <c:order val="1"/>
          <c:spPr>
            <a:solidFill>
              <a:schemeClr val="accent1">
                <a:alpha val="19793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Option 1</c:v>
                </c:pt>
                <c:pt idx="1">
                  <c:v>Option 2</c:v>
                </c:pt>
                <c:pt idx="2">
                  <c:v>Option 3</c:v>
                </c:pt>
                <c:pt idx="3">
                  <c:v>Medicaid expansion</c:v>
                </c:pt>
              </c:strCache>
            </c:strRef>
          </c:cat>
          <c:val>
            <c:numRef>
              <c:f>Sheet1!$C$2:$C$5</c:f>
              <c:numCache>
                <c:formatCode>"$"#,##0_);[Red]\("$"#,##0\)</c:formatCode>
                <c:ptCount val="4"/>
                <c:pt idx="0">
                  <c:v>145</c:v>
                </c:pt>
                <c:pt idx="1">
                  <c:v>145</c:v>
                </c:pt>
                <c:pt idx="2">
                  <c:v>145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B2B-074B-AE29-D6A28E772395}"/>
            </c:ext>
          </c:extLst>
        </c:ser>
        <c:ser>
          <c:idx val="2"/>
          <c:order val="2"/>
          <c:spPr>
            <a:noFill/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Option 1</c:v>
                </c:pt>
                <c:pt idx="1">
                  <c:v>Option 2</c:v>
                </c:pt>
                <c:pt idx="2">
                  <c:v>Option 3</c:v>
                </c:pt>
                <c:pt idx="3">
                  <c:v>Medicaid expansion</c:v>
                </c:pt>
              </c:strCache>
            </c:strRef>
          </c:cat>
          <c:val>
            <c:numRef>
              <c:f>Sheet1!$D$2:$D$5</c:f>
              <c:numCache>
                <c:formatCode>"$"#,##0</c:formatCode>
                <c:ptCount val="4"/>
                <c:pt idx="0">
                  <c:v>344</c:v>
                </c:pt>
                <c:pt idx="1">
                  <c:v>352</c:v>
                </c:pt>
                <c:pt idx="2">
                  <c:v>362</c:v>
                </c:pt>
                <c:pt idx="3">
                  <c:v>366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B2B-074B-AE29-D6A28E772395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25"/>
        <c:overlap val="100"/>
        <c:axId val="1742058576"/>
        <c:axId val="1742015776"/>
      </c:barChart>
      <c:catAx>
        <c:axId val="17420585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42015776"/>
        <c:crosses val="autoZero"/>
        <c:auto val="1"/>
        <c:lblAlgn val="ctr"/>
        <c:lblOffset val="100"/>
        <c:noMultiLvlLbl val="0"/>
      </c:catAx>
      <c:valAx>
        <c:axId val="1742015776"/>
        <c:scaling>
          <c:orientation val="minMax"/>
          <c:max val="600"/>
          <c:min val="0"/>
        </c:scaling>
        <c:delete val="1"/>
        <c:axPos val="l"/>
        <c:numFmt formatCode="&quot;$&quot;#,##0_);[Red]\(&quot;$&quot;#,##0\)" sourceLinked="1"/>
        <c:majorTickMark val="out"/>
        <c:minorTickMark val="none"/>
        <c:tickLblPos val="nextTo"/>
        <c:crossAx val="17420585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b="1">
              <a:latin typeface="Suisse Int'l Bold" panose="020B0804000000000000" pitchFamily="34" charset="77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E75CA9-D3DC-4CC4-B26F-4572B05774CA}" type="datetimeFigureOut">
              <a:rPr lang="en-US" b="1" smtClean="0">
                <a:latin typeface="Suisse Int'l Bold" panose="020B0804000000000000" pitchFamily="34" charset="77"/>
              </a:rPr>
              <a:t>6/24/2021</a:t>
            </a:fld>
            <a:endParaRPr lang="en-US" b="1">
              <a:latin typeface="Suisse Int'l Bold" panose="020B0804000000000000" pitchFamily="34" charset="77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b="1">
              <a:latin typeface="Suisse Int'l Bold" panose="020B0804000000000000" pitchFamily="34" charset="77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2E6626-612B-455B-9FD1-DD7A1306BEA5}" type="slidenum">
              <a:rPr lang="en-US" b="1" smtClean="0">
                <a:latin typeface="Suisse Int'l Bold" panose="020B0804000000000000" pitchFamily="34" charset="77"/>
              </a:rPr>
              <a:t>‹#›</a:t>
            </a:fld>
            <a:endParaRPr lang="en-US" b="1">
              <a:latin typeface="Suisse Int'l Bold" panose="020B0804000000000000" pitchFamily="34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25775512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1" i="0">
                <a:latin typeface="Suisse Int'l Bold" panose="020B0804000000000000" pitchFamily="34" charset="77"/>
              </a:defRPr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1" i="0">
                <a:latin typeface="Suisse Int'l Bold" panose="020B0804000000000000" pitchFamily="34" charset="77"/>
              </a:defRPr>
            </a:lvl1pPr>
          </a:lstStyle>
          <a:p>
            <a:fld id="{03A1D146-B4E0-1741-B9EE-9789392EFCC4}" type="datetimeFigureOut">
              <a:rPr lang="en-US" smtClean="0"/>
              <a:pPr/>
              <a:t>6/24/2021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1" i="0">
                <a:latin typeface="Suisse Int'l Bold" panose="020B0804000000000000" pitchFamily="34" charset="77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1" i="0">
                <a:latin typeface="Suisse Int'l Bold" panose="020B0804000000000000" pitchFamily="34" charset="77"/>
              </a:defRPr>
            </a:lvl1pPr>
          </a:lstStyle>
          <a:p>
            <a:fld id="{97863621-2E60-B848-8968-B0341E26A31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0247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09585" rtl="0" eaLnBrk="1" latinLnBrk="0" hangingPunct="1">
      <a:defRPr sz="1600" b="1" i="0" kern="1200">
        <a:solidFill>
          <a:schemeClr val="tx1"/>
        </a:solidFill>
        <a:latin typeface="Suisse Int'l Bold" panose="020B0804000000000000" pitchFamily="34" charset="77"/>
        <a:ea typeface="+mn-ea"/>
        <a:cs typeface="+mn-cs"/>
      </a:defRPr>
    </a:lvl1pPr>
    <a:lvl2pPr marL="609585" algn="l" defTabSz="609585" rtl="0" eaLnBrk="1" latinLnBrk="0" hangingPunct="1">
      <a:defRPr sz="1600" b="1" i="0" kern="1200">
        <a:solidFill>
          <a:schemeClr val="tx1"/>
        </a:solidFill>
        <a:latin typeface="Suisse Int'l Bold" panose="020B0804000000000000" pitchFamily="34" charset="77"/>
        <a:ea typeface="+mn-ea"/>
        <a:cs typeface="+mn-cs"/>
      </a:defRPr>
    </a:lvl2pPr>
    <a:lvl3pPr marL="1219170" algn="l" defTabSz="609585" rtl="0" eaLnBrk="1" latinLnBrk="0" hangingPunct="1">
      <a:defRPr sz="1600" b="1" i="0" kern="1200">
        <a:solidFill>
          <a:schemeClr val="tx1"/>
        </a:solidFill>
        <a:latin typeface="Suisse Int'l Bold" panose="020B0804000000000000" pitchFamily="34" charset="77"/>
        <a:ea typeface="+mn-ea"/>
        <a:cs typeface="+mn-cs"/>
      </a:defRPr>
    </a:lvl3pPr>
    <a:lvl4pPr marL="1828754" algn="l" defTabSz="609585" rtl="0" eaLnBrk="1" latinLnBrk="0" hangingPunct="1">
      <a:defRPr sz="1600" b="1" i="0" kern="1200">
        <a:solidFill>
          <a:schemeClr val="tx1"/>
        </a:solidFill>
        <a:latin typeface="Suisse Int'l Bold" panose="020B0804000000000000" pitchFamily="34" charset="77"/>
        <a:ea typeface="+mn-ea"/>
        <a:cs typeface="+mn-cs"/>
      </a:defRPr>
    </a:lvl4pPr>
    <a:lvl5pPr marL="2438339" algn="l" defTabSz="609585" rtl="0" eaLnBrk="1" latinLnBrk="0" hangingPunct="1">
      <a:defRPr sz="1600" b="1" i="0" kern="1200">
        <a:solidFill>
          <a:schemeClr val="tx1"/>
        </a:solidFill>
        <a:latin typeface="Suisse Int'l Bold" panose="020B0804000000000000" pitchFamily="34" charset="77"/>
        <a:ea typeface="+mn-ea"/>
        <a:cs typeface="+mn-cs"/>
      </a:defRPr>
    </a:lvl5pPr>
    <a:lvl6pPr marL="3047924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58DA815D-459C-40E3-A6F4-829FF8E4CBE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39" t="9092" r="7027" b="31817"/>
          <a:stretch/>
        </p:blipFill>
        <p:spPr>
          <a:xfrm>
            <a:off x="7751476" y="6394514"/>
            <a:ext cx="1321024" cy="418861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CAFE83EE-8A2D-47EA-B075-879B3BCC689B}"/>
              </a:ext>
            </a:extLst>
          </p:cNvPr>
          <p:cNvSpPr txBox="1"/>
          <p:nvPr userDrawn="1"/>
        </p:nvSpPr>
        <p:spPr>
          <a:xfrm>
            <a:off x="71499" y="6394513"/>
            <a:ext cx="7370701" cy="418861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marL="0" marR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0" i="0" dirty="0">
                <a:latin typeface="Arial" panose="020B0604020202020204" pitchFamily="34" charset="0"/>
                <a:cs typeface="Arial" panose="020B0604020202020204" pitchFamily="34" charset="0"/>
              </a:rPr>
              <a:t>Source: John </a:t>
            </a:r>
            <a:r>
              <a:rPr lang="en-US" sz="800" b="0" i="0" dirty="0" err="1">
                <a:latin typeface="Arial" panose="020B0604020202020204" pitchFamily="34" charset="0"/>
                <a:cs typeface="Arial" panose="020B0604020202020204" pitchFamily="34" charset="0"/>
              </a:rPr>
              <a:t>Holahan</a:t>
            </a:r>
            <a:r>
              <a:rPr lang="en-US" sz="800" b="0" i="0" dirty="0">
                <a:latin typeface="Arial" panose="020B0604020202020204" pitchFamily="34" charset="0"/>
                <a:cs typeface="Arial" panose="020B0604020202020204" pitchFamily="34" charset="0"/>
              </a:rPr>
              <a:t> et al., </a:t>
            </a:r>
            <a:r>
              <a:rPr lang="en-US" sz="800" b="0" i="1" dirty="0">
                <a:latin typeface="Arial" panose="020B0604020202020204" pitchFamily="34" charset="0"/>
                <a:cs typeface="Arial" panose="020B0604020202020204" pitchFamily="34" charset="0"/>
              </a:rPr>
              <a:t>Filling the Gap in States That Have Not Expanded Medicaid Eligibility </a:t>
            </a:r>
            <a:r>
              <a:rPr lang="en-US" sz="800" b="0" i="0" dirty="0">
                <a:latin typeface="Arial" panose="020B0604020202020204" pitchFamily="34" charset="0"/>
                <a:cs typeface="Arial" panose="020B0604020202020204" pitchFamily="34" charset="0"/>
              </a:rPr>
              <a:t>(Commonwealth Fund, June 2021).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EF54360C-39C3-409F-8A86-E54BE772207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1499" y="260648"/>
            <a:ext cx="8961120" cy="75608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2000" b="0" i="0" spc="-50" baseline="0">
                <a:solidFill>
                  <a:schemeClr val="tx1"/>
                </a:solidFill>
                <a:effectLst/>
                <a:latin typeface="Georgia" panose="02040502050405020303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Chart Placeholder 5">
            <a:extLst>
              <a:ext uri="{FF2B5EF4-FFF2-40B4-BE49-F238E27FC236}">
                <a16:creationId xmlns:a16="http://schemas.microsoft.com/office/drawing/2014/main" id="{938BFEDF-4ACB-482D-A439-8CD5AE9DFBBA}"/>
              </a:ext>
            </a:extLst>
          </p:cNvPr>
          <p:cNvSpPr>
            <a:spLocks noGrp="1"/>
          </p:cNvSpPr>
          <p:nvPr>
            <p:ph type="chart" sz="quarter" idx="19"/>
          </p:nvPr>
        </p:nvSpPr>
        <p:spPr>
          <a:xfrm>
            <a:off x="71438" y="1016733"/>
            <a:ext cx="8961120" cy="4167916"/>
          </a:xfrm>
        </p:spPr>
        <p:txBody>
          <a:bodyPr>
            <a:normAutofit/>
          </a:bodyPr>
          <a:lstStyle>
            <a:lvl1pPr marL="0" indent="0">
              <a:buNone/>
              <a:defRPr sz="1300" b="0" i="0">
                <a:solidFill>
                  <a:schemeClr val="tx1"/>
                </a:solidFill>
                <a:latin typeface="Suisse Int'l" panose="020B0804000000000000" pitchFamily="34" charset="77"/>
              </a:defRPr>
            </a:lvl1pPr>
          </a:lstStyle>
          <a:p>
            <a:endParaRPr lang="en-US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6F24E9C0-88D3-4019-8100-4C43D26B82A5}"/>
              </a:ext>
            </a:extLst>
          </p:cNvPr>
          <p:cNvCxnSpPr>
            <a:cxnSpLocks/>
          </p:cNvCxnSpPr>
          <p:nvPr userDrawn="1"/>
        </p:nvCxnSpPr>
        <p:spPr>
          <a:xfrm flipH="1">
            <a:off x="71499" y="6345324"/>
            <a:ext cx="8961120" cy="0"/>
          </a:xfrm>
          <a:prstGeom prst="line">
            <a:avLst/>
          </a:prstGeom>
          <a:ln>
            <a:solidFill>
              <a:schemeClr val="tx1">
                <a:lumMod val="25000"/>
                <a:lumOff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FF7BDA8A-A971-43BC-ACB9-A0C9770C8C76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71499" y="44624"/>
            <a:ext cx="8961120" cy="188341"/>
          </a:xfrm>
        </p:spPr>
        <p:txBody>
          <a:bodyPr anchor="b" anchorCtr="0">
            <a:noAutofit/>
          </a:bodyPr>
          <a:lstStyle>
            <a:lvl1pPr marL="0" indent="0">
              <a:buNone/>
              <a:defRPr sz="1000" b="1" i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71446" indent="0">
              <a:buNone/>
              <a:defRPr sz="1200"/>
            </a:lvl2pPr>
            <a:lvl3pPr marL="344479" indent="0">
              <a:buNone/>
              <a:defRPr sz="1200"/>
            </a:lvl3pPr>
            <a:lvl4pPr marL="515925" indent="0">
              <a:buNone/>
              <a:defRPr sz="1200"/>
            </a:lvl4pPr>
            <a:lvl5pPr marL="687371" indent="0">
              <a:buNone/>
              <a:defRPr sz="1200"/>
            </a:lvl5pPr>
          </a:lstStyle>
          <a:p>
            <a:pPr lvl="0"/>
            <a:r>
              <a:rPr lang="en-US"/>
              <a:t>EXHIBIT #</a:t>
            </a:r>
          </a:p>
        </p:txBody>
      </p:sp>
      <p:sp>
        <p:nvSpPr>
          <p:cNvPr id="8" name="Text Placeholder 9">
            <a:extLst>
              <a:ext uri="{FF2B5EF4-FFF2-40B4-BE49-F238E27FC236}">
                <a16:creationId xmlns:a16="http://schemas.microsoft.com/office/drawing/2014/main" id="{F2E18BDC-6FEC-4CE5-B5B5-B5E7BBFC4792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71499" y="5739484"/>
            <a:ext cx="8961120" cy="453602"/>
          </a:xfrm>
        </p:spPr>
        <p:txBody>
          <a:bodyPr anchor="b" anchorCtr="0">
            <a:noAutofit/>
          </a:bodyPr>
          <a:lstStyle>
            <a:lvl1pPr marL="0" indent="0">
              <a:buNone/>
              <a:defRPr sz="8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71446" indent="0">
              <a:buNone/>
              <a:defRPr sz="900">
                <a:solidFill>
                  <a:schemeClr val="tx1"/>
                </a:solidFill>
              </a:defRPr>
            </a:lvl2pPr>
            <a:lvl3pPr marL="344479" indent="0">
              <a:buNone/>
              <a:defRPr sz="900">
                <a:solidFill>
                  <a:schemeClr val="tx1"/>
                </a:solidFill>
              </a:defRPr>
            </a:lvl3pPr>
            <a:lvl4pPr marL="515925" indent="0">
              <a:buNone/>
              <a:defRPr sz="900">
                <a:solidFill>
                  <a:schemeClr val="tx1"/>
                </a:solidFill>
              </a:defRPr>
            </a:lvl4pPr>
            <a:lvl5pPr marL="687371" indent="0">
              <a:buNone/>
              <a:defRPr sz="9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Notes &amp; Data</a:t>
            </a:r>
          </a:p>
        </p:txBody>
      </p:sp>
    </p:spTree>
    <p:extLst>
      <p:ext uri="{BB962C8B-B14F-4D97-AF65-F5344CB8AC3E}">
        <p14:creationId xmlns:p14="http://schemas.microsoft.com/office/powerpoint/2010/main" val="33416470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9965"/>
            <a:ext cx="7772400" cy="817561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219203"/>
            <a:ext cx="7772400" cy="462756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39821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1" r:id="rId1"/>
  </p:sldLayoutIdLst>
  <p:txStyles>
    <p:titleStyle>
      <a:lvl1pPr algn="l" defTabSz="685784" rtl="0" eaLnBrk="1" latinLnBrk="0" hangingPunct="1">
        <a:lnSpc>
          <a:spcPct val="86000"/>
        </a:lnSpc>
        <a:spcBef>
          <a:spcPct val="0"/>
        </a:spcBef>
        <a:buNone/>
        <a:defRPr sz="1800" b="0" i="0" kern="800" spc="-30">
          <a:solidFill>
            <a:schemeClr val="tx1"/>
          </a:solidFill>
          <a:latin typeface="Suisse Int'l" panose="020B0804000000000000" pitchFamily="34" charset="77"/>
          <a:ea typeface="+mj-ea"/>
          <a:cs typeface="+mj-cs"/>
        </a:defRPr>
      </a:lvl1pPr>
    </p:titleStyle>
    <p:bodyStyle>
      <a:lvl1pPr marL="128585" indent="-128585" algn="l" defTabSz="685784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125" b="0" i="0" kern="800" spc="-8">
          <a:solidFill>
            <a:schemeClr val="tx1"/>
          </a:solidFill>
          <a:latin typeface="Suisse Int'l" panose="020B0804000000000000" pitchFamily="34" charset="77"/>
          <a:ea typeface="+mn-ea"/>
          <a:cs typeface="Arial" panose="020B0604020202020204" pitchFamily="34" charset="0"/>
        </a:defRPr>
      </a:lvl1pPr>
      <a:lvl2pPr marL="258360" indent="-129776" algn="l" defTabSz="685784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900" b="0" i="0" kern="800">
          <a:solidFill>
            <a:schemeClr val="tx1"/>
          </a:solidFill>
          <a:latin typeface="Suisse Int'l" panose="020B0804000000000000" pitchFamily="34" charset="77"/>
          <a:ea typeface="+mn-ea"/>
          <a:cs typeface="Arial" panose="020B0604020202020204" pitchFamily="34" charset="0"/>
        </a:defRPr>
      </a:lvl2pPr>
      <a:lvl3pPr marL="386944" indent="-128585" algn="l" defTabSz="685784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900" b="0" i="0" kern="800">
          <a:solidFill>
            <a:schemeClr val="tx1"/>
          </a:solidFill>
          <a:latin typeface="Suisse Int'l" panose="020B0804000000000000" pitchFamily="34" charset="77"/>
          <a:ea typeface="+mn-ea"/>
          <a:cs typeface="Arial" panose="020B0604020202020204" pitchFamily="34" charset="0"/>
        </a:defRPr>
      </a:lvl3pPr>
      <a:lvl4pPr marL="515528" indent="-128585" algn="l" defTabSz="685784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900" b="0" i="0" kern="800">
          <a:solidFill>
            <a:schemeClr val="tx1"/>
          </a:solidFill>
          <a:latin typeface="Suisse Int'l" panose="020B0804000000000000" pitchFamily="34" charset="77"/>
          <a:ea typeface="+mn-ea"/>
          <a:cs typeface="Arial" panose="020B0604020202020204" pitchFamily="34" charset="0"/>
        </a:defRPr>
      </a:lvl4pPr>
      <a:lvl5pPr marL="644113" indent="-128585" algn="l" defTabSz="685784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»"/>
        <a:defRPr sz="900" b="0" i="0" kern="800">
          <a:solidFill>
            <a:schemeClr val="tx1"/>
          </a:solidFill>
          <a:latin typeface="Suisse Int'l" panose="020B0804000000000000" pitchFamily="34" charset="77"/>
          <a:ea typeface="+mn-ea"/>
          <a:cs typeface="Arial" panose="020B0604020202020204" pitchFamily="34" charset="0"/>
        </a:defRPr>
      </a:lvl5pPr>
      <a:lvl6pPr marL="1885903" indent="-171446" algn="l" defTabSz="685784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4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4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4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8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4" algn="l" defTabSz="68578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9" algn="l" defTabSz="68578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5342E7-B15D-AD46-862F-F2CFDE4CD5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1499" y="260648"/>
            <a:ext cx="8961120" cy="756084"/>
          </a:xfrm>
        </p:spPr>
        <p:txBody>
          <a:bodyPr>
            <a:noAutofit/>
          </a:bodyPr>
          <a:lstStyle/>
          <a:p>
            <a:r>
              <a:rPr lang="en-US" dirty="0"/>
              <a:t>Increases in Coverage in Total Population (in millions), 2022</a:t>
            </a:r>
          </a:p>
        </p:txBody>
      </p:sp>
      <p:graphicFrame>
        <p:nvGraphicFramePr>
          <p:cNvPr id="14" name="Chart Placeholder 13">
            <a:extLst>
              <a:ext uri="{FF2B5EF4-FFF2-40B4-BE49-F238E27FC236}">
                <a16:creationId xmlns:a16="http://schemas.microsoft.com/office/drawing/2014/main" id="{17643D91-3B23-7A4E-9357-4161BA00193E}"/>
              </a:ext>
            </a:extLst>
          </p:cNvPr>
          <p:cNvGraphicFramePr>
            <a:graphicFrameLocks noGrp="1"/>
          </p:cNvGraphicFramePr>
          <p:nvPr>
            <p:ph type="chart" sz="quarter" idx="19"/>
            <p:extLst>
              <p:ext uri="{D42A27DB-BD31-4B8C-83A1-F6EECF244321}">
                <p14:modId xmlns:p14="http://schemas.microsoft.com/office/powerpoint/2010/main" val="2148140549"/>
              </p:ext>
            </p:extLst>
          </p:nvPr>
        </p:nvGraphicFramePr>
        <p:xfrm>
          <a:off x="71438" y="1016000"/>
          <a:ext cx="8961437" cy="41687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E18156E-1F39-4C4A-8F21-3BCB96B60CFE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71499" y="44624"/>
            <a:ext cx="8961120" cy="188341"/>
          </a:xfrm>
        </p:spPr>
        <p:txBody>
          <a:bodyPr/>
          <a:lstStyle/>
          <a:p>
            <a:r>
              <a:rPr lang="en-US" dirty="0"/>
              <a:t>EXHIBIT 1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1F07DAB-A6A6-B444-B853-8E73961437F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1499" y="5739484"/>
            <a:ext cx="8961120" cy="453602"/>
          </a:xfrm>
        </p:spPr>
        <p:txBody>
          <a:bodyPr/>
          <a:lstStyle/>
          <a:p>
            <a:r>
              <a:rPr lang="en-US" dirty="0"/>
              <a:t>Note: Increases are from pre-ARPA policy and are presented for 12 states that have not expanded Medicaid: Alabama, Florida, Georgia, Kansas, Mississippi, North Carolina, South Carolina, South Dakota, Tennessee, Texas, Wisconsin, and Wyoming.</a:t>
            </a:r>
          </a:p>
          <a:p>
            <a:r>
              <a:rPr lang="en-US" dirty="0"/>
              <a:t>Data: Urban Institute's Health Insurance Policy Simulation Model (HIPSM), 2021.</a:t>
            </a:r>
          </a:p>
        </p:txBody>
      </p:sp>
    </p:spTree>
    <p:extLst>
      <p:ext uri="{BB962C8B-B14F-4D97-AF65-F5344CB8AC3E}">
        <p14:creationId xmlns:p14="http://schemas.microsoft.com/office/powerpoint/2010/main" val="30783023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5342E7-B15D-AD46-862F-F2CFDE4CD5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1499" y="260648"/>
            <a:ext cx="8961120" cy="756084"/>
          </a:xfrm>
        </p:spPr>
        <p:txBody>
          <a:bodyPr>
            <a:noAutofit/>
          </a:bodyPr>
          <a:lstStyle/>
          <a:p>
            <a:r>
              <a:rPr lang="en-US" dirty="0"/>
              <a:t>Increases in Coverage of Those Below 138 Percent of FPL (in millions)</a:t>
            </a:r>
          </a:p>
        </p:txBody>
      </p:sp>
      <p:graphicFrame>
        <p:nvGraphicFramePr>
          <p:cNvPr id="14" name="Chart Placeholder 13">
            <a:extLst>
              <a:ext uri="{FF2B5EF4-FFF2-40B4-BE49-F238E27FC236}">
                <a16:creationId xmlns:a16="http://schemas.microsoft.com/office/drawing/2014/main" id="{17643D91-3B23-7A4E-9357-4161BA00193E}"/>
              </a:ext>
            </a:extLst>
          </p:cNvPr>
          <p:cNvGraphicFramePr>
            <a:graphicFrameLocks noGrp="1"/>
          </p:cNvGraphicFramePr>
          <p:nvPr>
            <p:ph type="chart" sz="quarter" idx="19"/>
            <p:extLst>
              <p:ext uri="{D42A27DB-BD31-4B8C-83A1-F6EECF244321}">
                <p14:modId xmlns:p14="http://schemas.microsoft.com/office/powerpoint/2010/main" val="162062235"/>
              </p:ext>
            </p:extLst>
          </p:nvPr>
        </p:nvGraphicFramePr>
        <p:xfrm>
          <a:off x="71438" y="1016000"/>
          <a:ext cx="8961437" cy="41687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E18156E-1F39-4C4A-8F21-3BCB96B60CFE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71499" y="44624"/>
            <a:ext cx="8961120" cy="188341"/>
          </a:xfrm>
        </p:spPr>
        <p:txBody>
          <a:bodyPr/>
          <a:lstStyle/>
          <a:p>
            <a:r>
              <a:rPr lang="en-US" dirty="0"/>
              <a:t>EXHIBIT 2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1F07DAB-A6A6-B444-B853-8E73961437F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1499" y="5739484"/>
            <a:ext cx="8961120" cy="453602"/>
          </a:xfrm>
        </p:spPr>
        <p:txBody>
          <a:bodyPr/>
          <a:lstStyle/>
          <a:p>
            <a:r>
              <a:rPr lang="en-US" dirty="0"/>
              <a:t>Notes: FPL = federal poverty level. Increases are from pre-ARPA policy and are presented for 12 states that have not expanded Medicaid: Alabama, Florida, Georgia, Kansas, Mississippi, North Carolina, South Carolina, South Dakota, Tennessee, Texas, Wisconsin, and Wyoming.</a:t>
            </a:r>
          </a:p>
          <a:p>
            <a:r>
              <a:rPr lang="en-US" dirty="0"/>
              <a:t>Data: Urban Institute's Health Insurance Policy Simulation Model (HIPSM), 2021.</a:t>
            </a:r>
          </a:p>
        </p:txBody>
      </p:sp>
    </p:spTree>
    <p:extLst>
      <p:ext uri="{BB962C8B-B14F-4D97-AF65-F5344CB8AC3E}">
        <p14:creationId xmlns:p14="http://schemas.microsoft.com/office/powerpoint/2010/main" val="21829611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5342E7-B15D-AD46-862F-F2CFDE4CD5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1499" y="260648"/>
            <a:ext cx="8961120" cy="756084"/>
          </a:xfrm>
        </p:spPr>
        <p:txBody>
          <a:bodyPr>
            <a:noAutofit/>
          </a:bodyPr>
          <a:lstStyle/>
          <a:p>
            <a:pPr lvl="0"/>
            <a:r>
              <a:rPr lang="en-US" dirty="0"/>
              <a:t>Increases in Federal Spending for the Nonelderly from Coverage Expansion </a:t>
            </a:r>
            <a:br>
              <a:rPr lang="en-US" dirty="0"/>
            </a:br>
            <a:r>
              <a:rPr lang="en-US" dirty="0"/>
              <a:t>(billions of dollars), 2022</a:t>
            </a:r>
          </a:p>
        </p:txBody>
      </p:sp>
      <p:graphicFrame>
        <p:nvGraphicFramePr>
          <p:cNvPr id="14" name="Chart Placeholder 13">
            <a:extLst>
              <a:ext uri="{FF2B5EF4-FFF2-40B4-BE49-F238E27FC236}">
                <a16:creationId xmlns:a16="http://schemas.microsoft.com/office/drawing/2014/main" id="{17643D91-3B23-7A4E-9357-4161BA00193E}"/>
              </a:ext>
            </a:extLst>
          </p:cNvPr>
          <p:cNvGraphicFramePr>
            <a:graphicFrameLocks noGrp="1"/>
          </p:cNvGraphicFramePr>
          <p:nvPr>
            <p:ph type="chart" sz="quarter" idx="19"/>
            <p:extLst>
              <p:ext uri="{D42A27DB-BD31-4B8C-83A1-F6EECF244321}">
                <p14:modId xmlns:p14="http://schemas.microsoft.com/office/powerpoint/2010/main" val="2311859754"/>
              </p:ext>
            </p:extLst>
          </p:nvPr>
        </p:nvGraphicFramePr>
        <p:xfrm>
          <a:off x="71438" y="1016000"/>
          <a:ext cx="8961437" cy="41687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E18156E-1F39-4C4A-8F21-3BCB96B60CFE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71499" y="44624"/>
            <a:ext cx="8961120" cy="188341"/>
          </a:xfrm>
        </p:spPr>
        <p:txBody>
          <a:bodyPr/>
          <a:lstStyle/>
          <a:p>
            <a:r>
              <a:rPr lang="en-US" dirty="0"/>
              <a:t>EXHIBIT 3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1F07DAB-A6A6-B444-B853-8E73961437F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1499" y="5739484"/>
            <a:ext cx="8961120" cy="453602"/>
          </a:xfrm>
        </p:spPr>
        <p:txBody>
          <a:bodyPr/>
          <a:lstStyle/>
          <a:p>
            <a:r>
              <a:rPr lang="en-US" dirty="0"/>
              <a:t>Notes: The lower bar segment is the cost of expanding coverage in </a:t>
            </a:r>
            <a:r>
              <a:rPr lang="en-US" dirty="0" err="1"/>
              <a:t>nonexpansion</a:t>
            </a:r>
            <a:r>
              <a:rPr lang="en-US" dirty="0"/>
              <a:t> states; the upper bar segment is the cost of increasing the federal matching rate in the expansion states. Increases are from pre-ARPA policy and are presented for 12 states that have not expanded Medicaid: Alabama, Florida, Georgia, Kansas, Mississippi, North Carolina, South Carolina, South Dakota, Tennessee, Texas, Wisconsin, and Wyoming.</a:t>
            </a:r>
          </a:p>
          <a:p>
            <a:r>
              <a:rPr lang="en-US" dirty="0"/>
              <a:t>Data: Urban Institute's Health Insurance Policy Simulation Model (HIPSM), 2021.</a:t>
            </a:r>
          </a:p>
        </p:txBody>
      </p:sp>
    </p:spTree>
    <p:extLst>
      <p:ext uri="{BB962C8B-B14F-4D97-AF65-F5344CB8AC3E}">
        <p14:creationId xmlns:p14="http://schemas.microsoft.com/office/powerpoint/2010/main" val="32012343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5342E7-B15D-AD46-862F-F2CFDE4CD5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1499" y="260648"/>
            <a:ext cx="8961120" cy="756084"/>
          </a:xfrm>
        </p:spPr>
        <p:txBody>
          <a:bodyPr>
            <a:noAutofit/>
          </a:bodyPr>
          <a:lstStyle/>
          <a:p>
            <a:pPr lvl="0"/>
            <a:r>
              <a:rPr lang="en-US" dirty="0"/>
              <a:t>Increases in Federal Spending for the Nonelderly from Coverage Expansion </a:t>
            </a:r>
            <a:br>
              <a:rPr lang="en-US" dirty="0"/>
            </a:br>
            <a:r>
              <a:rPr lang="en-US" dirty="0"/>
              <a:t>(billions of dollars), 2022–2031</a:t>
            </a:r>
          </a:p>
        </p:txBody>
      </p:sp>
      <p:graphicFrame>
        <p:nvGraphicFramePr>
          <p:cNvPr id="14" name="Chart Placeholder 13">
            <a:extLst>
              <a:ext uri="{FF2B5EF4-FFF2-40B4-BE49-F238E27FC236}">
                <a16:creationId xmlns:a16="http://schemas.microsoft.com/office/drawing/2014/main" id="{17643D91-3B23-7A4E-9357-4161BA00193E}"/>
              </a:ext>
            </a:extLst>
          </p:cNvPr>
          <p:cNvGraphicFramePr>
            <a:graphicFrameLocks noGrp="1"/>
          </p:cNvGraphicFramePr>
          <p:nvPr>
            <p:ph type="chart" sz="quarter" idx="19"/>
            <p:extLst>
              <p:ext uri="{D42A27DB-BD31-4B8C-83A1-F6EECF244321}">
                <p14:modId xmlns:p14="http://schemas.microsoft.com/office/powerpoint/2010/main" val="2019810101"/>
              </p:ext>
            </p:extLst>
          </p:nvPr>
        </p:nvGraphicFramePr>
        <p:xfrm>
          <a:off x="71438" y="1016000"/>
          <a:ext cx="8961437" cy="41687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E18156E-1F39-4C4A-8F21-3BCB96B60CFE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71499" y="44624"/>
            <a:ext cx="8961120" cy="188341"/>
          </a:xfrm>
        </p:spPr>
        <p:txBody>
          <a:bodyPr/>
          <a:lstStyle/>
          <a:p>
            <a:r>
              <a:rPr lang="en-US" dirty="0"/>
              <a:t>EXHIBIT 4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1F07DAB-A6A6-B444-B853-8E73961437F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1499" y="5739484"/>
            <a:ext cx="8961120" cy="453602"/>
          </a:xfrm>
        </p:spPr>
        <p:txBody>
          <a:bodyPr/>
          <a:lstStyle/>
          <a:p>
            <a:r>
              <a:rPr lang="en-US" dirty="0"/>
              <a:t>Notes: The lower bar segment is the cost of expanding coverage in </a:t>
            </a:r>
            <a:r>
              <a:rPr lang="en-US" dirty="0" err="1"/>
              <a:t>nonexpansion</a:t>
            </a:r>
            <a:r>
              <a:rPr lang="en-US" dirty="0"/>
              <a:t> states; the upper bar segment is the cost of increasing the federal matching rate in the expansion states. Increases are from pre-ARPA policy and are presented for 12 states that have not expanded Medicaid: Alabama, Florida, Georgia, Kansas, Mississippi, North Carolina, South Carolina, South Dakota, Tennessee, Texas, Wisconsin, and Wyoming.</a:t>
            </a:r>
          </a:p>
          <a:p>
            <a:r>
              <a:rPr lang="en-US" dirty="0"/>
              <a:t>Data: Urban Institute's Health Insurance Policy Simulation Model (HIPSM), 2021.</a:t>
            </a:r>
          </a:p>
        </p:txBody>
      </p:sp>
    </p:spTree>
    <p:extLst>
      <p:ext uri="{BB962C8B-B14F-4D97-AF65-F5344CB8AC3E}">
        <p14:creationId xmlns:p14="http://schemas.microsoft.com/office/powerpoint/2010/main" val="38132951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5342E7-B15D-AD46-862F-F2CFDE4CD5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1499" y="260648"/>
            <a:ext cx="8961120" cy="756084"/>
          </a:xfrm>
        </p:spPr>
        <p:txBody>
          <a:bodyPr>
            <a:noAutofit/>
          </a:bodyPr>
          <a:lstStyle/>
          <a:p>
            <a:pPr lvl="0"/>
            <a:r>
              <a:rPr lang="en-US" dirty="0"/>
              <a:t>The Marginal Cost to the Federal Government of Filling the Gap (billions of dollars), 2022–2031</a:t>
            </a:r>
          </a:p>
        </p:txBody>
      </p:sp>
      <p:graphicFrame>
        <p:nvGraphicFramePr>
          <p:cNvPr id="14" name="Chart Placeholder 13">
            <a:extLst>
              <a:ext uri="{FF2B5EF4-FFF2-40B4-BE49-F238E27FC236}">
                <a16:creationId xmlns:a16="http://schemas.microsoft.com/office/drawing/2014/main" id="{17643D91-3B23-7A4E-9357-4161BA00193E}"/>
              </a:ext>
            </a:extLst>
          </p:cNvPr>
          <p:cNvGraphicFramePr>
            <a:graphicFrameLocks noGrp="1"/>
          </p:cNvGraphicFramePr>
          <p:nvPr>
            <p:ph type="chart" sz="quarter" idx="19"/>
            <p:extLst>
              <p:ext uri="{D42A27DB-BD31-4B8C-83A1-F6EECF244321}">
                <p14:modId xmlns:p14="http://schemas.microsoft.com/office/powerpoint/2010/main" val="825288466"/>
              </p:ext>
            </p:extLst>
          </p:nvPr>
        </p:nvGraphicFramePr>
        <p:xfrm>
          <a:off x="71438" y="1016000"/>
          <a:ext cx="8961437" cy="41687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E18156E-1F39-4C4A-8F21-3BCB96B60CFE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71499" y="44624"/>
            <a:ext cx="8961120" cy="188341"/>
          </a:xfrm>
        </p:spPr>
        <p:txBody>
          <a:bodyPr/>
          <a:lstStyle/>
          <a:p>
            <a:r>
              <a:rPr lang="en-US" dirty="0"/>
              <a:t>EXHIBIT 5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1F07DAB-A6A6-B444-B853-8E73961437F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1499" y="5739484"/>
            <a:ext cx="8961120" cy="453602"/>
          </a:xfrm>
        </p:spPr>
        <p:txBody>
          <a:bodyPr/>
          <a:lstStyle/>
          <a:p>
            <a:r>
              <a:rPr lang="en-US" dirty="0"/>
              <a:t>Notes: The marginal cost is the increase in federal costs from pre-ARPA policy for people in the Medicaid gap. The lower bar segment in bold is the cost of expanding coverage in </a:t>
            </a:r>
            <a:r>
              <a:rPr lang="en-US" dirty="0" err="1"/>
              <a:t>nonexpansion</a:t>
            </a:r>
            <a:r>
              <a:rPr lang="en-US" dirty="0"/>
              <a:t> states; the upper bar segment is the cost of increasing the federal matching rate in the expansion states. </a:t>
            </a:r>
            <a:r>
              <a:rPr lang="en-US" dirty="0" err="1"/>
              <a:t>Nonexpansion</a:t>
            </a:r>
            <a:r>
              <a:rPr lang="en-US" dirty="0"/>
              <a:t> states include 12 states that have not expanded Medicaid: Alabama, Florida, Georgia, Kansas, Mississippi, North Carolina, South Carolina, South Dakota, Tennessee, Texas, Wisconsin, and Wyoming.</a:t>
            </a:r>
          </a:p>
          <a:p>
            <a:r>
              <a:rPr lang="en-US" dirty="0"/>
              <a:t>Source: Urban Institute's Health Insurance Policy Simulation Model (HIPSM), 2021.</a:t>
            </a:r>
          </a:p>
        </p:txBody>
      </p:sp>
    </p:spTree>
    <p:extLst>
      <p:ext uri="{BB962C8B-B14F-4D97-AF65-F5344CB8AC3E}">
        <p14:creationId xmlns:p14="http://schemas.microsoft.com/office/powerpoint/2010/main" val="1415035220"/>
      </p:ext>
    </p:extLst>
  </p:cSld>
  <p:clrMapOvr>
    <a:masterClrMapping/>
  </p:clrMapOvr>
</p:sld>
</file>

<file path=ppt/theme/theme1.xml><?xml version="1.0" encoding="utf-8"?>
<a:theme xmlns:a="http://schemas.openxmlformats.org/drawingml/2006/main" name="CMWF_2021">
  <a:themeElements>
    <a:clrScheme name="CMWF 2021 1">
      <a:dk1>
        <a:srgbClr val="1A1A1A"/>
      </a:dk1>
      <a:lt1>
        <a:srgbClr val="FFFFFF"/>
      </a:lt1>
      <a:dk2>
        <a:srgbClr val="142B41"/>
      </a:dk2>
      <a:lt2>
        <a:srgbClr val="65A591"/>
      </a:lt2>
      <a:accent1>
        <a:srgbClr val="115479"/>
      </a:accent1>
      <a:accent2>
        <a:srgbClr val="F08661"/>
      </a:accent2>
      <a:accent3>
        <a:srgbClr val="3F6777"/>
      </a:accent3>
      <a:accent4>
        <a:srgbClr val="D3AC4C"/>
      </a:accent4>
      <a:accent5>
        <a:srgbClr val="495149"/>
      </a:accent5>
      <a:accent6>
        <a:srgbClr val="417693"/>
      </a:accent6>
      <a:hlink>
        <a:srgbClr val="65A591"/>
      </a:hlink>
      <a:folHlink>
        <a:srgbClr val="92979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CMWF_2021" id="{541B58AD-7456-8C40-80C2-8477F48CDF76}" vid="{3C3D5171-157A-5848-87A4-AF952AD89C6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ADB2CA38FBBC1428DB187BDD036B8B1" ma:contentTypeVersion="12" ma:contentTypeDescription="Create a new document." ma:contentTypeScope="" ma:versionID="53383cb74e615a78144dd16950099bf7">
  <xsd:schema xmlns:xsd="http://www.w3.org/2001/XMLSchema" xmlns:xs="http://www.w3.org/2001/XMLSchema" xmlns:p="http://schemas.microsoft.com/office/2006/metadata/properties" xmlns:ns2="29e91428-62e1-404e-8dba-d479e0ef01ba" xmlns:ns3="fd0705cf-2316-48c0-96f8-e5d689de0d99" targetNamespace="http://schemas.microsoft.com/office/2006/metadata/properties" ma:root="true" ma:fieldsID="4592ebb75fb78d7126a2367603b58420" ns2:_="" ns3:_="">
    <xsd:import namespace="29e91428-62e1-404e-8dba-d479e0ef01ba"/>
    <xsd:import namespace="fd0705cf-2316-48c0-96f8-e5d689de0d9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9e91428-62e1-404e-8dba-d479e0ef01b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d0705cf-2316-48c0-96f8-e5d689de0d9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fd0705cf-2316-48c0-96f8-e5d689de0d99">
      <UserInfo>
        <DisplayName>Eric Schneider</DisplayName>
        <AccountId>18</AccountId>
        <AccountType/>
      </UserInfo>
      <UserInfo>
        <DisplayName>Arnav Shah</DisplayName>
        <AccountId>57</AccountId>
        <AccountType/>
      </UserInfo>
      <UserInfo>
        <DisplayName>Aimee Cicchiello</DisplayName>
        <AccountId>12</AccountId>
        <AccountType/>
      </UserInfo>
    </SharedWithUsers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69C3363-CB9E-4E74-88AA-AE2ED8626C58}">
  <ds:schemaRefs>
    <ds:schemaRef ds:uri="29e91428-62e1-404e-8dba-d479e0ef01ba"/>
    <ds:schemaRef ds:uri="fd0705cf-2316-48c0-96f8-e5d689de0d99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20C63E5E-AEFA-4345-A4E4-D8690CC9E0A0}">
  <ds:schemaRefs>
    <ds:schemaRef ds:uri="http://purl.org/dc/elements/1.1/"/>
    <ds:schemaRef ds:uri="fd0705cf-2316-48c0-96f8-e5d689de0d99"/>
    <ds:schemaRef ds:uri="http://purl.org/dc/terms/"/>
    <ds:schemaRef ds:uri="29e91428-62e1-404e-8dba-d479e0ef01ba"/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65AAEEE3-A9AD-48C1-97AC-913F6586C1A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273</TotalTime>
  <Words>508</Words>
  <Application>Microsoft Office PowerPoint</Application>
  <PresentationFormat>On-screen Show (4:3)</PresentationFormat>
  <Paragraphs>20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Georgia</vt:lpstr>
      <vt:lpstr>Suisse Int'l</vt:lpstr>
      <vt:lpstr>Suisse Int'l Bold</vt:lpstr>
      <vt:lpstr>CMWF_2021</vt:lpstr>
      <vt:lpstr>Increases in Coverage in Total Population (in millions), 2022</vt:lpstr>
      <vt:lpstr>Increases in Coverage of Those Below 138 Percent of FPL (in millions)</vt:lpstr>
      <vt:lpstr>Increases in Federal Spending for the Nonelderly from Coverage Expansion  (billions of dollars), 2022</vt:lpstr>
      <vt:lpstr>Increases in Federal Spending for the Nonelderly from Coverage Expansion  (billions of dollars), 2022–2031</vt:lpstr>
      <vt:lpstr>The Marginal Cost to the Federal Government of Filling the Gap (billions of dollars), 2022–2031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asdf</dc:title>
  <dc:creator>DesignSmash</dc:creator>
  <cp:lastModifiedBy>Paul Frame</cp:lastModifiedBy>
  <cp:revision>4</cp:revision>
  <cp:lastPrinted>2018-07-11T13:51:43Z</cp:lastPrinted>
  <dcterms:created xsi:type="dcterms:W3CDTF">2014-10-08T23:03:32Z</dcterms:created>
  <dcterms:modified xsi:type="dcterms:W3CDTF">2021-06-24T16:33:50Z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0x0101003ADB2CA38FBBC1428DB187BDD036B8B1</vt:lpwstr>
  </property>
</Properties>
</file>