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0" r:id="rId4"/>
  </p:sldMasterIdLst>
  <p:notesMasterIdLst>
    <p:notesMasterId r:id="rId15"/>
  </p:notesMasterIdLst>
  <p:handoutMasterIdLst>
    <p:handoutMasterId r:id="rId16"/>
  </p:handoutMasterIdLst>
  <p:sldIdLst>
    <p:sldId id="468" r:id="rId5"/>
    <p:sldId id="618" r:id="rId6"/>
    <p:sldId id="619" r:id="rId7"/>
    <p:sldId id="621" r:id="rId8"/>
    <p:sldId id="622" r:id="rId9"/>
    <p:sldId id="649" r:id="rId10"/>
    <p:sldId id="651" r:id="rId11"/>
    <p:sldId id="645" r:id="rId12"/>
    <p:sldId id="647" r:id="rId13"/>
    <p:sldId id="643" r:id="rId14"/>
  </p:sldIdLst>
  <p:sldSz cx="9144000" cy="6858000" type="screen4x3"/>
  <p:notesSz cx="7010400" cy="9236075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2472" userDrawn="1">
          <p15:clr>
            <a:srgbClr val="A4A3A4"/>
          </p15:clr>
        </p15:guide>
        <p15:guide id="3" orient="horz" pos="264" userDrawn="1">
          <p15:clr>
            <a:srgbClr val="A4A3A4"/>
          </p15:clr>
        </p15:guide>
        <p15:guide id="4" pos="1104" userDrawn="1">
          <p15:clr>
            <a:srgbClr val="A4A3A4"/>
          </p15:clr>
        </p15:guide>
        <p15:guide id="5" pos="4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Munira Gunja" initials="MG" lastIdx="4" clrIdx="1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  <p:cmAuthor id="3" name="Jesse Baumgartner" initials="JB" lastIdx="8" clrIdx="2">
    <p:extLst>
      <p:ext uri="{19B8F6BF-5375-455C-9EA6-DF929625EA0E}">
        <p15:presenceInfo xmlns:p15="http://schemas.microsoft.com/office/powerpoint/2012/main" userId="S::jb@cmwf.org::3883efdb-56ca-4cc4-b00e-5864e59762ae" providerId="AD"/>
      </p:ext>
    </p:extLst>
  </p:cmAuthor>
  <p:cmAuthor id="4" name="Sara R. Collins" initials="SRC" lastIdx="6" clrIdx="3">
    <p:extLst>
      <p:ext uri="{19B8F6BF-5375-455C-9EA6-DF929625EA0E}">
        <p15:presenceInfo xmlns:p15="http://schemas.microsoft.com/office/powerpoint/2012/main" userId="S::SRC@CMWF.org::dfbb467f-0fd7-48a6-a78e-014a35e76e12" providerId="AD"/>
      </p:ext>
    </p:extLst>
  </p:cmAuthor>
  <p:cmAuthor id="5" name="Gabriella Aboulafia" initials="GA" lastIdx="9" clrIdx="4">
    <p:extLst>
      <p:ext uri="{19B8F6BF-5375-455C-9EA6-DF929625EA0E}">
        <p15:presenceInfo xmlns:p15="http://schemas.microsoft.com/office/powerpoint/2012/main" userId="S::ga@cmwf.org::f928323e-fa3a-4b63-ac96-0ad6fdbee525" providerId="AD"/>
      </p:ext>
    </p:extLst>
  </p:cmAuthor>
  <p:cmAuthor id="6" name="Copyeditor" initials="CE" lastIdx="2" clrIdx="5">
    <p:extLst>
      <p:ext uri="{19B8F6BF-5375-455C-9EA6-DF929625EA0E}">
        <p15:presenceInfo xmlns:p15="http://schemas.microsoft.com/office/powerpoint/2012/main" userId="Copy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C7F"/>
    <a:srgbClr val="D6D6D6"/>
    <a:srgbClr val="23A0F8"/>
    <a:srgbClr val="AFDAF7"/>
    <a:srgbClr val="004B00"/>
    <a:srgbClr val="71B254"/>
    <a:srgbClr val="AAD198"/>
    <a:srgbClr val="E8F5FE"/>
    <a:srgbClr val="F0F7ED"/>
    <a:srgbClr val="D1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A37BE1-F355-4066-BE6C-D3049F83F48E}" v="15" dt="2021-07-13T20:35:03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47"/>
    <p:restoredTop sz="96340" autoAdjust="0"/>
  </p:normalViewPr>
  <p:slideViewPr>
    <p:cSldViewPr snapToGrid="0">
      <p:cViewPr varScale="1">
        <p:scale>
          <a:sx n="114" d="100"/>
          <a:sy n="114" d="100"/>
        </p:scale>
        <p:origin x="1236" y="96"/>
      </p:cViewPr>
      <p:guideLst>
        <p:guide orient="horz" pos="1848"/>
        <p:guide pos="2472"/>
        <p:guide orient="horz" pos="264"/>
        <p:guide pos="1104"/>
        <p:guide pos="4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8AA37BE1-F355-4066-BE6C-D3049F83F48E}"/>
    <pc:docChg chg="modSld modMainMaster">
      <pc:chgData name="Paul Frame" userId="ded3f5c5-00e7-408d-9358-fc292cfa5078" providerId="ADAL" clId="{8AA37BE1-F355-4066-BE6C-D3049F83F48E}" dt="2021-07-13T20:40:07.734" v="105" actId="20577"/>
      <pc:docMkLst>
        <pc:docMk/>
      </pc:docMkLst>
      <pc:sldChg chg="modSp mod">
        <pc:chgData name="Paul Frame" userId="ded3f5c5-00e7-408d-9358-fc292cfa5078" providerId="ADAL" clId="{8AA37BE1-F355-4066-BE6C-D3049F83F48E}" dt="2021-07-09T14:04:19.713" v="50" actId="20577"/>
        <pc:sldMkLst>
          <pc:docMk/>
          <pc:sldMk cId="3754355140" sldId="468"/>
        </pc:sldMkLst>
        <pc:spChg chg="mod">
          <ac:chgData name="Paul Frame" userId="ded3f5c5-00e7-408d-9358-fc292cfa5078" providerId="ADAL" clId="{8AA37BE1-F355-4066-BE6C-D3049F83F48E}" dt="2021-07-09T14:04:19.713" v="50" actId="20577"/>
          <ac:spMkLst>
            <pc:docMk/>
            <pc:sldMk cId="3754355140" sldId="468"/>
            <ac:spMk id="18" creationId="{00000000-0000-0000-0000-000000000000}"/>
          </ac:spMkLst>
        </pc:spChg>
      </pc:sldChg>
      <pc:sldChg chg="modSp mod">
        <pc:chgData name="Paul Frame" userId="ded3f5c5-00e7-408d-9358-fc292cfa5078" providerId="ADAL" clId="{8AA37BE1-F355-4066-BE6C-D3049F83F48E}" dt="2021-07-13T20:35:03.221" v="102" actId="6549"/>
        <pc:sldMkLst>
          <pc:docMk/>
          <pc:sldMk cId="3130038199" sldId="618"/>
        </pc:sldMkLst>
        <pc:spChg chg="mod">
          <ac:chgData name="Paul Frame" userId="ded3f5c5-00e7-408d-9358-fc292cfa5078" providerId="ADAL" clId="{8AA37BE1-F355-4066-BE6C-D3049F83F48E}" dt="2021-07-12T18:52:25.923" v="99" actId="6549"/>
          <ac:spMkLst>
            <pc:docMk/>
            <pc:sldMk cId="3130038199" sldId="618"/>
            <ac:spMk id="3" creationId="{F97328B8-2B7A-4035-893E-8AE4F2CB2FCB}"/>
          </ac:spMkLst>
        </pc:spChg>
        <pc:graphicFrameChg chg="mod">
          <ac:chgData name="Paul Frame" userId="ded3f5c5-00e7-408d-9358-fc292cfa5078" providerId="ADAL" clId="{8AA37BE1-F355-4066-BE6C-D3049F83F48E}" dt="2021-07-13T20:35:03.221" v="102" actId="6549"/>
          <ac:graphicFrameMkLst>
            <pc:docMk/>
            <pc:sldMk cId="3130038199" sldId="618"/>
            <ac:graphicFrameMk id="14" creationId="{8E55A1BA-6350-4026-B3F2-55003CD34BC3}"/>
          </ac:graphicFrameMkLst>
        </pc:graphicFrameChg>
      </pc:sldChg>
      <pc:sldChg chg="modSp mod">
        <pc:chgData name="Paul Frame" userId="ded3f5c5-00e7-408d-9358-fc292cfa5078" providerId="ADAL" clId="{8AA37BE1-F355-4066-BE6C-D3049F83F48E}" dt="2021-07-09T14:24:53.295" v="59" actId="20577"/>
        <pc:sldMkLst>
          <pc:docMk/>
          <pc:sldMk cId="2639716471" sldId="619"/>
        </pc:sldMkLst>
        <pc:spChg chg="mod">
          <ac:chgData name="Paul Frame" userId="ded3f5c5-00e7-408d-9358-fc292cfa5078" providerId="ADAL" clId="{8AA37BE1-F355-4066-BE6C-D3049F83F48E}" dt="2021-07-09T14:24:53.295" v="59" actId="20577"/>
          <ac:spMkLst>
            <pc:docMk/>
            <pc:sldMk cId="2639716471" sldId="619"/>
            <ac:spMk id="7" creationId="{6057B66B-79CF-4110-83B2-876D6CD98D4E}"/>
          </ac:spMkLst>
        </pc:spChg>
      </pc:sldChg>
      <pc:sldChg chg="modSp mod">
        <pc:chgData name="Paul Frame" userId="ded3f5c5-00e7-408d-9358-fc292cfa5078" providerId="ADAL" clId="{8AA37BE1-F355-4066-BE6C-D3049F83F48E}" dt="2021-07-09T14:30:01.651" v="70"/>
        <pc:sldMkLst>
          <pc:docMk/>
          <pc:sldMk cId="2510991751" sldId="621"/>
        </pc:sldMkLst>
        <pc:spChg chg="mod">
          <ac:chgData name="Paul Frame" userId="ded3f5c5-00e7-408d-9358-fc292cfa5078" providerId="ADAL" clId="{8AA37BE1-F355-4066-BE6C-D3049F83F48E}" dt="2021-07-09T14:26:51.651" v="61" actId="20577"/>
          <ac:spMkLst>
            <pc:docMk/>
            <pc:sldMk cId="2510991751" sldId="621"/>
            <ac:spMk id="15" creationId="{896A0CA4-AB33-40A7-B371-CA788687B360}"/>
          </ac:spMkLst>
        </pc:spChg>
        <pc:graphicFrameChg chg="mod">
          <ac:chgData name="Paul Frame" userId="ded3f5c5-00e7-408d-9358-fc292cfa5078" providerId="ADAL" clId="{8AA37BE1-F355-4066-BE6C-D3049F83F48E}" dt="2021-07-09T14:30:01.651" v="70"/>
          <ac:graphicFrameMkLst>
            <pc:docMk/>
            <pc:sldMk cId="2510991751" sldId="621"/>
            <ac:graphicFrameMk id="14" creationId="{6DDBCFBC-9149-4AB9-8004-D96D6C4FEBC8}"/>
          </ac:graphicFrameMkLst>
        </pc:graphicFrameChg>
      </pc:sldChg>
      <pc:sldChg chg="modSp mod">
        <pc:chgData name="Paul Frame" userId="ded3f5c5-00e7-408d-9358-fc292cfa5078" providerId="ADAL" clId="{8AA37BE1-F355-4066-BE6C-D3049F83F48E}" dt="2021-07-09T14:06:39.061" v="56" actId="20577"/>
        <pc:sldMkLst>
          <pc:docMk/>
          <pc:sldMk cId="942976218" sldId="643"/>
        </pc:sldMkLst>
        <pc:spChg chg="mod">
          <ac:chgData name="Paul Frame" userId="ded3f5c5-00e7-408d-9358-fc292cfa5078" providerId="ADAL" clId="{8AA37BE1-F355-4066-BE6C-D3049F83F48E}" dt="2021-07-09T14:06:39.061" v="56" actId="20577"/>
          <ac:spMkLst>
            <pc:docMk/>
            <pc:sldMk cId="942976218" sldId="643"/>
            <ac:spMk id="3" creationId="{85A93562-AC7D-40E7-8374-C79E033083BA}"/>
          </ac:spMkLst>
        </pc:spChg>
      </pc:sldChg>
      <pc:sldChg chg="modSp mod">
        <pc:chgData name="Paul Frame" userId="ded3f5c5-00e7-408d-9358-fc292cfa5078" providerId="ADAL" clId="{8AA37BE1-F355-4066-BE6C-D3049F83F48E}" dt="2021-07-13T20:40:07.734" v="105" actId="20577"/>
        <pc:sldMkLst>
          <pc:docMk/>
          <pc:sldMk cId="1965804312" sldId="645"/>
        </pc:sldMkLst>
        <pc:spChg chg="mod">
          <ac:chgData name="Paul Frame" userId="ded3f5c5-00e7-408d-9358-fc292cfa5078" providerId="ADAL" clId="{8AA37BE1-F355-4066-BE6C-D3049F83F48E}" dt="2021-07-09T14:42:43.271" v="96" actId="20577"/>
          <ac:spMkLst>
            <pc:docMk/>
            <pc:sldMk cId="1965804312" sldId="645"/>
            <ac:spMk id="2" creationId="{D1608494-D23B-4556-8418-579CEA55969D}"/>
          </ac:spMkLst>
        </pc:spChg>
        <pc:spChg chg="mod">
          <ac:chgData name="Paul Frame" userId="ded3f5c5-00e7-408d-9358-fc292cfa5078" providerId="ADAL" clId="{8AA37BE1-F355-4066-BE6C-D3049F83F48E}" dt="2021-07-13T20:40:07.734" v="105" actId="20577"/>
          <ac:spMkLst>
            <pc:docMk/>
            <pc:sldMk cId="1965804312" sldId="645"/>
            <ac:spMk id="11" creationId="{3BEC1E45-3786-DC4A-8511-F5610E9EFBBF}"/>
          </ac:spMkLst>
        </pc:spChg>
        <pc:spChg chg="mod">
          <ac:chgData name="Paul Frame" userId="ded3f5c5-00e7-408d-9358-fc292cfa5078" providerId="ADAL" clId="{8AA37BE1-F355-4066-BE6C-D3049F83F48E}" dt="2021-07-09T14:42:39.434" v="94" actId="20577"/>
          <ac:spMkLst>
            <pc:docMk/>
            <pc:sldMk cId="1965804312" sldId="645"/>
            <ac:spMk id="12" creationId="{1B45AC84-7FF9-4E21-A63A-810C112FF973}"/>
          </ac:spMkLst>
        </pc:spChg>
      </pc:sldChg>
      <pc:sldChg chg="modSp mod">
        <pc:chgData name="Paul Frame" userId="ded3f5c5-00e7-408d-9358-fc292cfa5078" providerId="ADAL" clId="{8AA37BE1-F355-4066-BE6C-D3049F83F48E}" dt="2021-07-09T14:39:06.963" v="85" actId="6549"/>
        <pc:sldMkLst>
          <pc:docMk/>
          <pc:sldMk cId="3651068725" sldId="649"/>
        </pc:sldMkLst>
        <pc:spChg chg="mod">
          <ac:chgData name="Paul Frame" userId="ded3f5c5-00e7-408d-9358-fc292cfa5078" providerId="ADAL" clId="{8AA37BE1-F355-4066-BE6C-D3049F83F48E}" dt="2021-07-09T14:39:06.963" v="85" actId="6549"/>
          <ac:spMkLst>
            <pc:docMk/>
            <pc:sldMk cId="3651068725" sldId="649"/>
            <ac:spMk id="5" creationId="{00000000-0000-0000-0000-000000000000}"/>
          </ac:spMkLst>
        </pc:spChg>
        <pc:spChg chg="mod">
          <ac:chgData name="Paul Frame" userId="ded3f5c5-00e7-408d-9358-fc292cfa5078" providerId="ADAL" clId="{8AA37BE1-F355-4066-BE6C-D3049F83F48E}" dt="2021-07-09T14:05:35.843" v="53" actId="20577"/>
          <ac:spMkLst>
            <pc:docMk/>
            <pc:sldMk cId="3651068725" sldId="649"/>
            <ac:spMk id="18" creationId="{00000000-0000-0000-0000-000000000000}"/>
          </ac:spMkLst>
        </pc:spChg>
      </pc:sldChg>
      <pc:sldChg chg="modSp mod">
        <pc:chgData name="Paul Frame" userId="ded3f5c5-00e7-408d-9358-fc292cfa5078" providerId="ADAL" clId="{8AA37BE1-F355-4066-BE6C-D3049F83F48E}" dt="2021-07-09T14:39:27.249" v="92" actId="6549"/>
        <pc:sldMkLst>
          <pc:docMk/>
          <pc:sldMk cId="1330194550" sldId="651"/>
        </pc:sldMkLst>
        <pc:spChg chg="mod">
          <ac:chgData name="Paul Frame" userId="ded3f5c5-00e7-408d-9358-fc292cfa5078" providerId="ADAL" clId="{8AA37BE1-F355-4066-BE6C-D3049F83F48E}" dt="2021-07-09T14:39:27.249" v="92" actId="6549"/>
          <ac:spMkLst>
            <pc:docMk/>
            <pc:sldMk cId="1330194550" sldId="651"/>
            <ac:spMk id="5" creationId="{00000000-0000-0000-0000-000000000000}"/>
          </ac:spMkLst>
        </pc:spChg>
        <pc:spChg chg="mod">
          <ac:chgData name="Paul Frame" userId="ded3f5c5-00e7-408d-9358-fc292cfa5078" providerId="ADAL" clId="{8AA37BE1-F355-4066-BE6C-D3049F83F48E}" dt="2021-07-09T14:37:46.832" v="78" actId="14100"/>
          <ac:spMkLst>
            <pc:docMk/>
            <pc:sldMk cId="1330194550" sldId="651"/>
            <ac:spMk id="18" creationId="{00000000-0000-0000-0000-000000000000}"/>
          </ac:spMkLst>
        </pc:spChg>
      </pc:sldChg>
      <pc:sldMasterChg chg="modSldLayout">
        <pc:chgData name="Paul Frame" userId="ded3f5c5-00e7-408d-9358-fc292cfa5078" providerId="ADAL" clId="{8AA37BE1-F355-4066-BE6C-D3049F83F48E}" dt="2021-07-09T14:03:26.710" v="39" actId="20577"/>
        <pc:sldMasterMkLst>
          <pc:docMk/>
          <pc:sldMasterMk cId="521200669" sldId="2147483820"/>
        </pc:sldMasterMkLst>
        <pc:sldLayoutChg chg="modSp mod">
          <pc:chgData name="Paul Frame" userId="ded3f5c5-00e7-408d-9358-fc292cfa5078" providerId="ADAL" clId="{8AA37BE1-F355-4066-BE6C-D3049F83F48E}" dt="2021-07-09T14:03:26.710" v="39" actId="20577"/>
          <pc:sldLayoutMkLst>
            <pc:docMk/>
            <pc:sldMasterMk cId="521200669" sldId="2147483820"/>
            <pc:sldLayoutMk cId="3924335288" sldId="2147483863"/>
          </pc:sldLayoutMkLst>
          <pc:spChg chg="mod">
            <ac:chgData name="Paul Frame" userId="ded3f5c5-00e7-408d-9358-fc292cfa5078" providerId="ADAL" clId="{8AA37BE1-F355-4066-BE6C-D3049F83F48E}" dt="2021-07-09T14:03:26.710" v="39" actId="20577"/>
            <ac:spMkLst>
              <pc:docMk/>
              <pc:sldMasterMk cId="521200669" sldId="2147483820"/>
              <pc:sldLayoutMk cId="3924335288" sldId="2147483863"/>
              <ac:spMk id="9" creationId="{D4E5BFCE-1A2D-B94D-8E6F-7A9F5E4C24F7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39-4799-9BBD-50B8AA9A28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739-4799-9BBD-50B8AA9A28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739-4799-9BBD-50B8AA9A288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739-4799-9BBD-50B8AA9A288E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739-4799-9BBD-50B8AA9A288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739-4799-9BBD-50B8AA9A288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739-4799-9BBD-50B8AA9A288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739-4799-9BBD-50B8AA9A288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739-4799-9BBD-50B8AA9A288E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739-4799-9BBD-50B8AA9A288E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739-4799-9BBD-50B8AA9A288E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A739-4799-9BBD-50B8AA9A288E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A739-4799-9BBD-50B8AA9A288E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A739-4799-9BBD-50B8AA9A28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Asian/Pacific Islander </c:v>
                </c:pt>
                <c:pt idx="1">
                  <c:v>White</c:v>
                </c:pt>
                <c:pt idx="2">
                  <c:v>Black</c:v>
                </c:pt>
                <c:pt idx="3">
                  <c:v>Latinx/Hispanic</c:v>
                </c:pt>
                <c:pt idx="5">
                  <c:v>50–64</c:v>
                </c:pt>
                <c:pt idx="6">
                  <c:v>35–49</c:v>
                </c:pt>
                <c:pt idx="7">
                  <c:v>19–34</c:v>
                </c:pt>
                <c:pt idx="9">
                  <c:v>400%+ FPL</c:v>
                </c:pt>
                <c:pt idx="10">
                  <c:v>138%–399% FPL</c:v>
                </c:pt>
                <c:pt idx="11">
                  <c:v>&lt;138% FPL</c:v>
                </c:pt>
                <c:pt idx="13">
                  <c:v>All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2.74</c:v>
                </c:pt>
                <c:pt idx="1">
                  <c:v>7.39</c:v>
                </c:pt>
                <c:pt idx="2">
                  <c:v>10.870000000000001</c:v>
                </c:pt>
                <c:pt idx="3">
                  <c:v>20.28</c:v>
                </c:pt>
                <c:pt idx="5">
                  <c:v>6.4600000000000009</c:v>
                </c:pt>
                <c:pt idx="6">
                  <c:v>9.77</c:v>
                </c:pt>
                <c:pt idx="7">
                  <c:v>13.43</c:v>
                </c:pt>
                <c:pt idx="9">
                  <c:v>4.68</c:v>
                </c:pt>
                <c:pt idx="10">
                  <c:v>11.44</c:v>
                </c:pt>
                <c:pt idx="11">
                  <c:v>15.590000000000002</c:v>
                </c:pt>
                <c:pt idx="13">
                  <c:v>9.9500000000000011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A739-4799-9BBD-50B8AA9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5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08856199565312"/>
          <c:y val="3.1837916063675829E-2"/>
          <c:w val="0.83749548767005844"/>
          <c:h val="0.936324167872648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D3-4CB6-A4ED-9499A3410A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D3-4CB6-A4ED-9499A3410A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D3-4CB6-A4ED-9499A3410AC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ED3-4CB6-A4ED-9499A3410AC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ED3-4CB6-A4ED-9499A3410AC8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ED3-4CB6-A4ED-9499A3410AC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ED3-4CB6-A4ED-9499A3410AC8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ED3-4CB6-A4ED-9499A3410AC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alpha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ED3-4CB6-A4ED-9499A3410AC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ED3-4CB6-A4ED-9499A3410AC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alpha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ED3-4CB6-A4ED-9499A3410AC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ED3-4CB6-A4ED-9499A3410AC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Employer-based
coverage</c:v>
                </c:pt>
                <c:pt idx="1">
                  <c:v>Individual/
marketplace 
coverage</c:v>
                </c:pt>
                <c:pt idx="3">
                  <c:v>Medicaid</c:v>
                </c:pt>
                <c:pt idx="4">
                  <c:v>Medicare</c:v>
                </c:pt>
                <c:pt idx="6">
                  <c:v>Uninsured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33.5</c:v>
                </c:pt>
                <c:pt idx="1">
                  <c:v>45.989999999999995</c:v>
                </c:pt>
                <c:pt idx="3">
                  <c:v>39.94</c:v>
                </c:pt>
                <c:pt idx="4">
                  <c:v>49.18</c:v>
                </c:pt>
                <c:pt idx="6">
                  <c:v>49.89</c:v>
                </c:pt>
                <c:pt idx="7">
                  <c:v>37.54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ED3-4CB6-A4ED-9499A3410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78915903"/>
        <c:axId val="893822351"/>
      </c:barChart>
      <c:valAx>
        <c:axId val="893822351"/>
        <c:scaling>
          <c:orientation val="minMax"/>
          <c:max val="7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78915903"/>
        <c:crosses val="autoZero"/>
        <c:crossBetween val="between"/>
      </c:valAx>
      <c:catAx>
        <c:axId val="5789159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22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65-4557-9E3A-60FBE627CDB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65-4557-9E3A-60FBE627CDB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65-4557-9E3A-60FBE627CD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65-4557-9E3A-60FBE627CDB5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765-4557-9E3A-60FBE627CDB5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765-4557-9E3A-60FBE627CDB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765-4557-9E3A-60FBE627CDB5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765-4557-9E3A-60FBE627CDB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alpha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765-4557-9E3A-60FBE627CDB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765-4557-9E3A-60FBE627CD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alpha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765-4557-9E3A-60FBE627CD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765-4557-9E3A-60FBE627CDB5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White</c:v>
                </c:pt>
                <c:pt idx="1">
                  <c:v>Latinx/Hispanic</c:v>
                </c:pt>
                <c:pt idx="2">
                  <c:v>Black</c:v>
                </c:pt>
                <c:pt idx="4">
                  <c:v>250%+ FPL</c:v>
                </c:pt>
                <c:pt idx="5">
                  <c:v>&lt;250% FPL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32.4</c:v>
                </c:pt>
                <c:pt idx="1">
                  <c:v>44.26</c:v>
                </c:pt>
                <c:pt idx="2">
                  <c:v>55.169999999999995</c:v>
                </c:pt>
                <c:pt idx="4">
                  <c:v>30.59</c:v>
                </c:pt>
                <c:pt idx="5">
                  <c:v>46.6</c:v>
                </c:pt>
                <c:pt idx="7">
                  <c:v>37.54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765-4557-9E3A-60FBE627C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78915903"/>
        <c:axId val="893822351"/>
      </c:barChart>
      <c:valAx>
        <c:axId val="893822351"/>
        <c:scaling>
          <c:orientation val="minMax"/>
          <c:max val="7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78915903"/>
        <c:crosses val="autoZero"/>
        <c:crossBetween val="between"/>
      </c:valAx>
      <c:catAx>
        <c:axId val="5789159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22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2B-489A-8343-6EBB4020749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A2B-489A-8343-6EBB4020749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A2B-489A-8343-6EBB4020749D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A2B-489A-8343-6EBB4020749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A2B-489A-8343-6EBB4020749D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A2B-489A-8343-6EBB4020749D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A2B-489A-8343-6EBB4020749D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A2B-489A-8343-6EBB4020749D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A2B-489A-8343-6EBB4020749D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A2B-489A-8343-6EBB402074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Received a lower credit score</c:v>
                </c:pt>
                <c:pt idx="1">
                  <c:v>Used up most or all of your savings</c:v>
                </c:pt>
                <c:pt idx="2">
                  <c:v>Taken on credit card debt</c:v>
                </c:pt>
                <c:pt idx="3">
                  <c:v>Been unable to pay for basic necessities like food, heat, or rent</c:v>
                </c:pt>
                <c:pt idx="4">
                  <c:v>Delayed education or career plans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42.620000000000005</c:v>
                </c:pt>
                <c:pt idx="1">
                  <c:v>35.18</c:v>
                </c:pt>
                <c:pt idx="2">
                  <c:v>35.04</c:v>
                </c:pt>
                <c:pt idx="3">
                  <c:v>27.42</c:v>
                </c:pt>
                <c:pt idx="4">
                  <c:v>23.189999999999998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A2B-489A-8343-6EBB402074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02768639"/>
        <c:axId val="1708641503"/>
      </c:barChart>
      <c:catAx>
        <c:axId val="170276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6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77366555009354"/>
          <c:y val="3.3176546247915481E-2"/>
          <c:w val="0.74712443144192608"/>
          <c:h val="0.966823338483645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C4-4CFB-A107-C0E32E6752B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C4-4CFB-A107-C0E32E6752B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C4-4CFB-A107-C0E32E6752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C4-4CFB-A107-C0E32E6752B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CC4-4CFB-A107-C0E32E6752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CC4-4CFB-A107-C0E32E6752B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CC4-4CFB-A107-C0E32E6752B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CC4-4CFB-A107-C0E32E6752B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CC4-4CFB-A107-C0E32E6752B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CC4-4CFB-A107-C0E32E6752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CC4-4CFB-A107-C0E32E6752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CC4-4CFB-A107-C0E32E6752B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CC4-4CFB-A107-C0E32E6752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Other and unspecified</c:v>
                </c:pt>
                <c:pt idx="1">
                  <c:v>Medicare</c:v>
                </c:pt>
                <c:pt idx="2">
                  <c:v>Marketplace or
individual coverage</c:v>
                </c:pt>
                <c:pt idx="3">
                  <c:v>Medicaid</c:v>
                </c:pt>
                <c:pt idx="4">
                  <c:v>COBRA</c:v>
                </c:pt>
                <c:pt idx="5">
                  <c:v>Employer-based
coverage through
another employer</c:v>
                </c:pt>
                <c:pt idx="6">
                  <c:v>Uninsured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4.33</c:v>
                </c:pt>
                <c:pt idx="1">
                  <c:v>2.74</c:v>
                </c:pt>
                <c:pt idx="2">
                  <c:v>9.31</c:v>
                </c:pt>
                <c:pt idx="3">
                  <c:v>15.7</c:v>
                </c:pt>
                <c:pt idx="4">
                  <c:v>19.54</c:v>
                </c:pt>
                <c:pt idx="5">
                  <c:v>19.650000000000002</c:v>
                </c:pt>
                <c:pt idx="6">
                  <c:v>28.73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CC4-4CFB-A107-C0E32E675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5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5E-4912-A9F9-5AF1278CFC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5E-4912-A9F9-5AF1278CFC3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5E-4912-A9F9-5AF1278CFC3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5E-4912-A9F9-5AF1278CFC37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D1E801D-071A-4C9A-9E12-26EB2E0432F0}" type="CATEGORYNAME">
                      <a:rPr lang="en-US" sz="1200" smtClean="0">
                        <a:latin typeface="+mn-lt"/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400" baseline="0">
                        <a:latin typeface="+mn-lt"/>
                      </a:rPr>
                      <a:t> </a:t>
                    </a:r>
                  </a:p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fld id="{D83ABA66-8507-45A2-B3CC-ED55C9C48D3C}" type="VALUE">
                      <a:rPr lang="en-US" sz="1200" b="1" baseline="0" smtClean="0">
                        <a:latin typeface="+mn-lt"/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##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84578096099041"/>
                      <c:h val="0.26162566286452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5E-4912-A9F9-5AF1278CFC37}"/>
                </c:ext>
              </c:extLst>
            </c:dLbl>
            <c:dLbl>
              <c:idx val="1"/>
              <c:layout>
                <c:manualLayout>
                  <c:x val="-9.8216427418339733E-2"/>
                  <c:y val="1.14023829439294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+mn-lt"/>
                      </a:rPr>
                      <a:t>Lost coverage</a:t>
                    </a:r>
                    <a:endParaRPr lang="en-US" sz="1200" baseline="0" dirty="0">
                      <a:solidFill>
                        <a:schemeClr val="tx1"/>
                      </a:solidFill>
                      <a:latin typeface="+mn-lt"/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200" baseline="0" dirty="0">
                        <a:solidFill>
                          <a:schemeClr val="tx1"/>
                        </a:solidFill>
                        <a:latin typeface="+mn-lt"/>
                      </a:rPr>
                      <a:t> </a:t>
                    </a:r>
                    <a:fld id="{DF1A780F-2634-44D2-978C-74F8275AE977}" type="VALUE">
                      <a:rPr lang="en-US" sz="1200" b="1" baseline="0">
                        <a:solidFill>
                          <a:schemeClr val="tx1"/>
                        </a:solidFill>
                        <a:latin typeface="+mn-lt"/>
                      </a:rPr>
                      <a:pPr>
                        <a:defRPr>
                          <a:solidFill>
                            <a:schemeClr val="bg1"/>
                          </a:solidFill>
                          <a:latin typeface="+mj-lt"/>
                        </a:defRPr>
                      </a:pPr>
                      <a:t>[VALUE]</a:t>
                    </a:fld>
                    <a:endParaRPr lang="en-US" sz="1200" baseline="0" dirty="0">
                      <a:solidFill>
                        <a:schemeClr val="tx1"/>
                      </a:solidFill>
                      <a:latin typeface="+mn-lt"/>
                    </a:endParaRPr>
                  </a:p>
                </c:rich>
              </c:tx>
              <c:numFmt formatCode="###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67677996156451"/>
                      <c:h val="0.214771719592223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5E-4912-A9F9-5AF1278CFC37}"/>
                </c:ext>
              </c:extLst>
            </c:dLbl>
            <c:dLbl>
              <c:idx val="2"/>
              <c:layout>
                <c:manualLayout>
                  <c:x val="-0.1033644748026572"/>
                  <c:y val="0.2284524395698569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5E-4912-A9F9-5AF1278CFC37}"/>
                </c:ext>
              </c:extLst>
            </c:dLbl>
            <c:numFmt formatCode="##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Did not lose coverage</c:v>
                </c:pt>
                <c:pt idx="1">
                  <c:v>Lost coverage through their own lost or furloughed job, or through a spouse, partner, or parent's lost or furloughed job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93.39</c:v>
                </c:pt>
                <c:pt idx="1">
                  <c:v>6.45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5E-4912-A9F9-5AF1278CF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3119887791805"/>
          <c:y val="5.0517092487882061E-2"/>
          <c:w val="0.75309708508658635"/>
          <c:h val="0.910948707793621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90-4E39-8875-D81D15DA2A8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90-4E39-8875-D81D15DA2A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90-4E39-8875-D81D15DA2A8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390-4E39-8875-D81D15DA2A89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 year or longer</c:v>
                </c:pt>
                <c:pt idx="1">
                  <c:v>7–11 months</c:v>
                </c:pt>
                <c:pt idx="2">
                  <c:v>4–6 months</c:v>
                </c:pt>
                <c:pt idx="3">
                  <c:v>Three months or less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16.150000000000002</c:v>
                </c:pt>
                <c:pt idx="1">
                  <c:v>11.379999999999999</c:v>
                </c:pt>
                <c:pt idx="2">
                  <c:v>18.13</c:v>
                </c:pt>
                <c:pt idx="3">
                  <c:v>54.339999999999996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90-4E39-8875-D81D15DA2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8617455"/>
        <c:axId val="548597567"/>
      </c:barChart>
      <c:valAx>
        <c:axId val="548597567"/>
        <c:scaling>
          <c:orientation val="minMax"/>
          <c:max val="7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78617455"/>
        <c:crosses val="autoZero"/>
        <c:crossBetween val="between"/>
      </c:valAx>
      <c:catAx>
        <c:axId val="578617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597567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32077236722209"/>
          <c:y val="4.0025992541470025E-2"/>
          <c:w val="0.75485086362537501"/>
          <c:h val="0.919948014917059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57-40F3-B141-42599A84FAB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57-40F3-B141-42599A84FAB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857-40F3-B141-42599A84FAB8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57-40F3-B141-42599A84FAB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57-40F3-B141-42599A84FAB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57-40F3-B141-42599A84FAB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57-40F3-B141-42599A84FAB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57-40F3-B141-42599A84FAB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57-40F3-B141-42599A84FAB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857-40F3-B141-42599A84FAB8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>
                  <a:alpha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857-40F3-B141-42599A84FAB8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>
                  <a:alpha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857-40F3-B141-42599A84FAB8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857-40F3-B141-42599A84FA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Latinx/Hispanic</c:v>
                </c:pt>
                <c:pt idx="1">
                  <c:v>Black</c:v>
                </c:pt>
                <c:pt idx="2">
                  <c:v>White</c:v>
                </c:pt>
                <c:pt idx="4">
                  <c:v>400%+ FPL</c:v>
                </c:pt>
                <c:pt idx="5">
                  <c:v>138%–399% FPL</c:v>
                </c:pt>
                <c:pt idx="6">
                  <c:v>&lt;138% FPL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45.22</c:v>
                </c:pt>
                <c:pt idx="1">
                  <c:v>43.9</c:v>
                </c:pt>
                <c:pt idx="2">
                  <c:v>27.439999999999998</c:v>
                </c:pt>
                <c:pt idx="4">
                  <c:v>23.41</c:v>
                </c:pt>
                <c:pt idx="5">
                  <c:v>35.46</c:v>
                </c:pt>
                <c:pt idx="6">
                  <c:v>46.78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857-40F3-B141-42599A84F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7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D3-426C-A2B2-E6AF0B9724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D3-426C-A2B2-E6AF0B972443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D3-426C-A2B2-E6AF0B972443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D3-426C-A2B2-E6AF0B972443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5D3-426C-A2B2-E6AF0B972443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5D3-426C-A2B2-E6AF0B972443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5D3-426C-A2B2-E6AF0B972443}"/>
              </c:ext>
            </c:extLst>
          </c:dPt>
          <c:dLbls>
            <c:dLbl>
              <c:idx val="0"/>
              <c:layout>
                <c:manualLayout>
                  <c:x val="0.16964470442723198"/>
                  <c:y val="-4.9052706019338324E-2"/>
                </c:manualLayout>
              </c:layout>
              <c:tx>
                <c:rich>
                  <a:bodyPr/>
                  <a:lstStyle/>
                  <a:p>
                    <a:fld id="{D569F129-47CA-44B9-BAD6-52C660832920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3DCBCA3B-FE1C-4835-9A62-5B15B8F1BC83}" type="VALUE">
                      <a:rPr lang="en-US" b="1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36213331102325"/>
                      <c:h val="0.367365611164944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D3-426C-A2B2-E6AF0B972443}"/>
                </c:ext>
              </c:extLst>
            </c:dLbl>
            <c:dLbl>
              <c:idx val="1"/>
              <c:layout>
                <c:manualLayout>
                  <c:x val="-0.1277868757935248"/>
                  <c:y val="4.58288547846665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E8B81DB-C61D-4619-A747-E21FBCB18A11}" type="CATEGORYNAME">
                      <a:rPr lang="en-US" sz="1200" smtClean="0">
                        <a:solidFill>
                          <a:schemeClr val="tx1"/>
                        </a:solidFill>
                        <a:latin typeface="+mn-lt"/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endParaRPr lang="en-US" sz="1200" baseline="0" dirty="0">
                      <a:solidFill>
                        <a:schemeClr val="tx1"/>
                      </a:solidFill>
                      <a:latin typeface="+mn-lt"/>
                    </a:endParaRP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4B8F301C-664B-477E-9B6B-4B46313CAD3E}" type="VALUE">
                      <a:rPr lang="en-US" sz="1200" b="1" baseline="0" smtClean="0">
                        <a:solidFill>
                          <a:schemeClr val="tx1"/>
                        </a:solidFill>
                        <a:latin typeface="+mn-lt"/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##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51509597386937"/>
                      <c:h val="0.255714931698690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D3-426C-A2B2-E6AF0B972443}"/>
                </c:ext>
              </c:extLst>
            </c:dLbl>
            <c:numFmt formatCode="##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Income stayed the same or increased</c:v>
                </c:pt>
                <c:pt idx="1">
                  <c:v>Income decreased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66.03</c:v>
                </c:pt>
                <c:pt idx="1">
                  <c:v>33.83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5D3-426C-A2B2-E6AF0B972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1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1">
                <a:lumMod val="25000"/>
                <a:lumOff val="75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B2-4F18-8D1D-B40B97D2BE1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B2-4F18-8D1D-B40B97D2BE1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B2-4F18-8D1D-B40B97D2BE18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B2-4F18-8D1D-B40B97D2BE18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7B2-4F18-8D1D-B40B97D2BE18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7B2-4F18-8D1D-B40B97D2BE18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7B2-4F18-8D1D-B40B97D2BE1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Had problems 
paying or unable to
pay medical bills</c:v>
                </c:pt>
                <c:pt idx="1">
                  <c:v>Contacted by
collection agency for 
unpaid medical bills</c:v>
                </c:pt>
                <c:pt idx="2">
                  <c:v>Had to change way of 
life to pay medical bills</c:v>
                </c:pt>
                <c:pt idx="3">
                  <c:v>Medical bills/debt
being paid over time</c:v>
                </c:pt>
                <c:pt idx="4">
                  <c:v>Any bill problem or
medical debt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25.679999999999996</c:v>
                </c:pt>
                <c:pt idx="1">
                  <c:v>15.629999999999999</c:v>
                </c:pt>
                <c:pt idx="2">
                  <c:v>14.430000000000001</c:v>
                </c:pt>
                <c:pt idx="3">
                  <c:v>27.61</c:v>
                </c:pt>
                <c:pt idx="4">
                  <c:v>37.54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7B2-4F18-8D1D-B40B97D2BE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Insured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Had problems 
paying or unable to
pay medical bills</c:v>
                </c:pt>
                <c:pt idx="1">
                  <c:v>Contacted by
collection agency for 
unpaid medical bills</c:v>
                </c:pt>
                <c:pt idx="2">
                  <c:v>Had to change way of 
life to pay medical bills</c:v>
                </c:pt>
                <c:pt idx="3">
                  <c:v>Medical bills/debt
being paid over time</c:v>
                </c:pt>
                <c:pt idx="4">
                  <c:v>Any bill problem or
medical debt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23.98</c:v>
                </c:pt>
                <c:pt idx="1">
                  <c:v>14.219999999999999</c:v>
                </c:pt>
                <c:pt idx="2">
                  <c:v>14.05</c:v>
                </c:pt>
                <c:pt idx="3">
                  <c:v>27.229999999999997</c:v>
                </c:pt>
                <c:pt idx="4">
                  <c:v>36.120000000000005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7B2-4F18-8D1D-B40B97D2BE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Had problems 
paying or unable to
pay medical bills</c:v>
                </c:pt>
                <c:pt idx="1">
                  <c:v>Contacted by
collection agency for 
unpaid medical bills</c:v>
                </c:pt>
                <c:pt idx="2">
                  <c:v>Had to change way of 
life to pay medical bills</c:v>
                </c:pt>
                <c:pt idx="3">
                  <c:v>Medical bills/debt
being paid over time</c:v>
                </c:pt>
                <c:pt idx="4">
                  <c:v>Any bill problem or
medical debt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40.300000000000004</c:v>
                </c:pt>
                <c:pt idx="1">
                  <c:v>28.199999999999996</c:v>
                </c:pt>
                <c:pt idx="2">
                  <c:v>17.330000000000002</c:v>
                </c:pt>
                <c:pt idx="3">
                  <c:v>30.97</c:v>
                </c:pt>
                <c:pt idx="4">
                  <c:v>49.89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7B2-4F18-8D1D-B40B97D2B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8915903"/>
        <c:axId val="893822351"/>
      </c:barChart>
      <c:valAx>
        <c:axId val="893822351"/>
        <c:scaling>
          <c:orientation val="minMax"/>
          <c:max val="75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578915903"/>
        <c:crosses val="autoZero"/>
        <c:crossBetween val="between"/>
      </c:valAx>
      <c:catAx>
        <c:axId val="57891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22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0D-416F-B1ED-FDA529371D8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0D-416F-B1ED-FDA529371D8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0D-416F-B1ED-FDA529371D8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E0D-416F-B1ED-FDA529371D8F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E0D-416F-B1ED-FDA529371D8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E0D-416F-B1ED-FDA529371D8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alpha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E0D-416F-B1ED-FDA529371D8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E0D-416F-B1ED-FDA529371D8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None of these pandemic effects</c:v>
                </c:pt>
                <c:pt idx="1">
                  <c:v>At least one of these 
pandemic effects</c:v>
                </c:pt>
                <c:pt idx="2">
                  <c:v>Lost employer-based coverage*</c:v>
                </c:pt>
                <c:pt idx="3">
                  <c:v>Income decreased</c:v>
                </c:pt>
                <c:pt idx="4">
                  <c:v>Tested positive or became sick 
with COVID-19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54.800000000000004</c:v>
                </c:pt>
                <c:pt idx="1">
                  <c:v>45.09</c:v>
                </c:pt>
                <c:pt idx="2">
                  <c:v>6.45</c:v>
                </c:pt>
                <c:pt idx="3">
                  <c:v>33.83</c:v>
                </c:pt>
                <c:pt idx="4">
                  <c:v>16.650000000000002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E0D-416F-B1ED-FDA529371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8915903"/>
        <c:axId val="893822351"/>
      </c:barChart>
      <c:valAx>
        <c:axId val="893822351"/>
        <c:scaling>
          <c:orientation val="minMax"/>
          <c:max val="6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78915903"/>
        <c:crosses val="autoZero"/>
        <c:crossBetween val="between"/>
      </c:valAx>
      <c:catAx>
        <c:axId val="57891590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22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0D-416F-B1ED-FDA529371D8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alpha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0D-416F-B1ED-FDA529371D8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0D-416F-B1ED-FDA529371D8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25000"/>
                  <a:lumOff val="75000"/>
                  <a:alpha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E0D-416F-B1ED-FDA529371D8F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E0D-416F-B1ED-FDA529371D8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E0D-416F-B1ED-FDA529371D8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E0D-416F-B1ED-FDA529371D8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E0D-416F-B1ED-FDA529371D8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At least one 
of three 
pandemic effects*</c:v>
                </c:pt>
                <c:pt idx="1">
                  <c:v>None of the three
pandemic effects*</c:v>
                </c:pt>
                <c:pt idx="3">
                  <c:v>Tested positive/
became sick with COVID-19, and no other pandemic effect</c:v>
                </c:pt>
                <c:pt idx="4">
                  <c:v>Income decreased, and no other pandemic effect</c:v>
                </c:pt>
                <c:pt idx="5">
                  <c:v>Tested positive/became sick with COVID-19 and income decreased, and no other pandemic effect</c:v>
                </c:pt>
                <c:pt idx="6">
                  <c:v>Income decreased and lost employer-based coverage,^ and no other pandemic effect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50.07</c:v>
                </c:pt>
                <c:pt idx="1">
                  <c:v>27.3</c:v>
                </c:pt>
                <c:pt idx="3">
                  <c:v>37.880000000000003</c:v>
                </c:pt>
                <c:pt idx="4">
                  <c:v>50.01</c:v>
                </c:pt>
                <c:pt idx="5">
                  <c:v>58.84</c:v>
                </c:pt>
                <c:pt idx="6">
                  <c:v>63.28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E0D-416F-B1ED-FDA529371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8915903"/>
        <c:axId val="893822351"/>
      </c:barChart>
      <c:valAx>
        <c:axId val="893822351"/>
        <c:scaling>
          <c:orientation val="minMax"/>
          <c:max val="75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578915903"/>
        <c:crosses val="autoZero"/>
        <c:crossBetween val="between"/>
      </c:valAx>
      <c:catAx>
        <c:axId val="5789159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22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AF209-B9D8-5A44-A745-F19C0FB259FD}" type="datetimeFigureOut">
              <a:rPr lang="en-US" smtClean="0">
                <a:latin typeface="Arial" panose="020B0604020202020204" pitchFamily="34" charset="0"/>
              </a:rPr>
              <a:t>7/13/2021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8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259840"/>
            <a:ext cx="9000999" cy="438900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F191D3-54B4-4C4C-8206-6943E94785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596336" y="6345324"/>
            <a:ext cx="1476164" cy="4680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E5BFCE-1A2D-B94D-8E6F-7A9F5E4C24F7}"/>
              </a:ext>
            </a:extLst>
          </p:cNvPr>
          <p:cNvSpPr txBox="1"/>
          <p:nvPr userDrawn="1"/>
        </p:nvSpPr>
        <p:spPr>
          <a:xfrm>
            <a:off x="71500" y="6394513"/>
            <a:ext cx="7030340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Sara R. Collins, Gabriella N. Aboulafia, and Munira Z. Gunja,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As the Pandemic Eases, What Is the State of Health Care Coverage and Affordability in the U.S.? Findings from the Commonwealth Fund Health Care Coverage and COVID-19 Survey, March–June 2021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July 2021).</a:t>
            </a:r>
          </a:p>
        </p:txBody>
      </p:sp>
    </p:spTree>
    <p:extLst>
      <p:ext uri="{BB962C8B-B14F-4D97-AF65-F5344CB8AC3E}">
        <p14:creationId xmlns:p14="http://schemas.microsoft.com/office/powerpoint/2010/main" val="392433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58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20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9">
            <a:extLst>
              <a:ext uri="{FF2B5EF4-FFF2-40B4-BE49-F238E27FC236}">
                <a16:creationId xmlns:a16="http://schemas.microsoft.com/office/drawing/2014/main" id="{265D8804-2693-4ACA-9988-88ADE0D53AD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86486571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Note: FPL = federal poverty level.</a:t>
            </a:r>
          </a:p>
          <a:p>
            <a:r>
              <a:rPr lang="en-US" dirty="0"/>
              <a:t>Data: Commonwealth Fund Health Care Coverage and COVID-19 Survey, March–June 2021.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An estimated 10 percent of adults 19 to 64 were uninsured during the first half of 2021.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7B66B-79CF-4110-83B2-876D6CD98D4E}"/>
              </a:ext>
            </a:extLst>
          </p:cNvPr>
          <p:cNvSpPr txBox="1"/>
          <p:nvPr/>
        </p:nvSpPr>
        <p:spPr>
          <a:xfrm>
            <a:off x="73152" y="929789"/>
            <a:ext cx="3409588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200" i="1" dirty="0">
                <a:latin typeface="Arial" panose="020B0604020202020204" pitchFamily="34" charset="0"/>
              </a:rPr>
              <a:t>Percent of adults ages 19–64 who were uninsured</a:t>
            </a:r>
          </a:p>
        </p:txBody>
      </p:sp>
    </p:spTree>
    <p:extLst>
      <p:ext uri="{BB962C8B-B14F-4D97-AF65-F5344CB8AC3E}">
        <p14:creationId xmlns:p14="http://schemas.microsoft.com/office/powerpoint/2010/main" val="3754355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Placeholder 9">
            <a:extLst>
              <a:ext uri="{FF2B5EF4-FFF2-40B4-BE49-F238E27FC236}">
                <a16:creationId xmlns:a16="http://schemas.microsoft.com/office/drawing/2014/main" id="{87D7DCC6-A996-4CA6-8BE1-F901FAF94CA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61217278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93562-AC7D-40E7-8374-C79E033083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^ Base: Respondents who reported at least one of the following medical bill problems in the past 12 months: had problems paying medical bills, contacted by a collection agency for unpaid bills, had to change way of life in order to pay medical bills, or has outstanding medical debt.</a:t>
            </a:r>
          </a:p>
          <a:p>
            <a:r>
              <a:rPr lang="en-US" dirty="0"/>
              <a:t>Data: Commonwealth Fund Health Care Coverage and COVID-19 Survey, March–June 2021.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BF174F-9075-4AFF-B2BB-D374A9081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 dirty="0"/>
              <a:t>Medical bill problems led to a number of other financial problems.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4A8733-4D2F-401F-9217-EA468DDFE156}"/>
              </a:ext>
            </a:extLst>
          </p:cNvPr>
          <p:cNvSpPr txBox="1"/>
          <p:nvPr/>
        </p:nvSpPr>
        <p:spPr>
          <a:xfrm>
            <a:off x="73152" y="929789"/>
            <a:ext cx="9089027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Percent of adults ages 19–64 who had the following financial problems in the past two years because of medical bill problems or debt^</a:t>
            </a:r>
          </a:p>
        </p:txBody>
      </p:sp>
    </p:spTree>
    <p:extLst>
      <p:ext uri="{BB962C8B-B14F-4D97-AF65-F5344CB8AC3E}">
        <p14:creationId xmlns:p14="http://schemas.microsoft.com/office/powerpoint/2010/main" val="94297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328B8-2B7A-4035-893E-8AE4F2CB2FC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Note</a:t>
            </a:r>
            <a:r>
              <a:rPr lang="en-US" dirty="0"/>
              <a:t>: Pie may not sum to 100% because of rounding and unknown respondents. </a:t>
            </a:r>
          </a:p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BE45ED-C3C6-4C1A-9F9A-28281E18C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Six percent of adults reported that they lost employer coverage because of job loss related to the pandemic; 67 percent gained other coverage.</a:t>
            </a: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A79E7773-4DC7-465D-8CBC-724813464F2B}"/>
              </a:ext>
            </a:extLst>
          </p:cNvPr>
          <p:cNvSpPr/>
          <p:nvPr/>
        </p:nvSpPr>
        <p:spPr>
          <a:xfrm rot="16200000">
            <a:off x="3011666" y="-322117"/>
            <a:ext cx="4231455" cy="7617074"/>
          </a:xfrm>
          <a:custGeom>
            <a:avLst/>
            <a:gdLst>
              <a:gd name="connsiteX0" fmla="*/ 3812910 w 3812910"/>
              <a:gd name="connsiteY0" fmla="*/ 1907702 h 7736003"/>
              <a:gd name="connsiteX1" fmla="*/ 3812910 w 3812910"/>
              <a:gd name="connsiteY1" fmla="*/ 1911936 h 7736003"/>
              <a:gd name="connsiteX2" fmla="*/ 3812910 w 3812910"/>
              <a:gd name="connsiteY2" fmla="*/ 7736003 h 7736003"/>
              <a:gd name="connsiteX3" fmla="*/ 0 w 3812910"/>
              <a:gd name="connsiteY3" fmla="*/ 7736003 h 7736003"/>
              <a:gd name="connsiteX4" fmla="*/ 0 w 3812910"/>
              <a:gd name="connsiteY4" fmla="*/ 1911936 h 7736003"/>
              <a:gd name="connsiteX5" fmla="*/ 0 w 3812910"/>
              <a:gd name="connsiteY5" fmla="*/ 1907702 h 7736003"/>
              <a:gd name="connsiteX6" fmla="*/ 1131 w 3812910"/>
              <a:gd name="connsiteY6" fmla="*/ 1907702 h 7736003"/>
              <a:gd name="connsiteX7" fmla="*/ 453368 w 3812910"/>
              <a:gd name="connsiteY7" fmla="*/ 214832 h 7736003"/>
              <a:gd name="connsiteX8" fmla="*/ 3004009 w 3812910"/>
              <a:gd name="connsiteY8" fmla="*/ 0 h 7736003"/>
              <a:gd name="connsiteX9" fmla="*/ 3811119 w 3812910"/>
              <a:gd name="connsiteY9" fmla="*/ 1907702 h 773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2910" h="7736003">
                <a:moveTo>
                  <a:pt x="3812910" y="1907702"/>
                </a:moveTo>
                <a:lnTo>
                  <a:pt x="3812910" y="1911936"/>
                </a:lnTo>
                <a:lnTo>
                  <a:pt x="3812910" y="7736003"/>
                </a:lnTo>
                <a:lnTo>
                  <a:pt x="0" y="7736003"/>
                </a:lnTo>
                <a:lnTo>
                  <a:pt x="0" y="1911936"/>
                </a:lnTo>
                <a:lnTo>
                  <a:pt x="0" y="1907702"/>
                </a:lnTo>
                <a:lnTo>
                  <a:pt x="1131" y="1907702"/>
                </a:lnTo>
                <a:lnTo>
                  <a:pt x="453368" y="214832"/>
                </a:lnTo>
                <a:lnTo>
                  <a:pt x="3004009" y="0"/>
                </a:lnTo>
                <a:lnTo>
                  <a:pt x="3811119" y="1907702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Placeholder 9">
            <a:extLst>
              <a:ext uri="{FF2B5EF4-FFF2-40B4-BE49-F238E27FC236}">
                <a16:creationId xmlns:a16="http://schemas.microsoft.com/office/drawing/2014/main" id="{89982A7C-5518-4CB7-AC3A-8214A4F090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228856"/>
              </p:ext>
            </p:extLst>
          </p:nvPr>
        </p:nvGraphicFramePr>
        <p:xfrm>
          <a:off x="3429092" y="1979728"/>
          <a:ext cx="6119579" cy="350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6C92FF-14DD-4413-B37E-648F6F00C179}"/>
              </a:ext>
            </a:extLst>
          </p:cNvPr>
          <p:cNvSpPr txBox="1"/>
          <p:nvPr/>
        </p:nvSpPr>
        <p:spPr>
          <a:xfrm>
            <a:off x="3467631" y="1435260"/>
            <a:ext cx="546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Percent of adults ages 19–64 who lost coverage through their own lost or furloughed job, or through a spouse, partner, or parent’s lost or furloughed job</a:t>
            </a:r>
          </a:p>
          <a:p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D029CD-E775-4232-B625-0F2BF97F0F94}"/>
              </a:ext>
            </a:extLst>
          </p:cNvPr>
          <p:cNvSpPr txBox="1"/>
          <p:nvPr/>
        </p:nvSpPr>
        <p:spPr>
          <a:xfrm>
            <a:off x="71500" y="1681223"/>
            <a:ext cx="274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Adults ages 19–64</a:t>
            </a:r>
          </a:p>
          <a:p>
            <a:endParaRPr lang="en-US" sz="1200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9F0AA59F-DE02-4114-ACB9-D43AD9C46EB9}"/>
              </a:ext>
            </a:extLst>
          </p:cNvPr>
          <p:cNvSpPr/>
          <p:nvPr/>
        </p:nvSpPr>
        <p:spPr>
          <a:xfrm rot="13607877">
            <a:off x="362118" y="1849983"/>
            <a:ext cx="2594231" cy="226243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DB6A860E-B305-4029-96B1-567D8FDE4760}"/>
              </a:ext>
            </a:extLst>
          </p:cNvPr>
          <p:cNvSpPr/>
          <p:nvPr/>
        </p:nvSpPr>
        <p:spPr>
          <a:xfrm rot="11378313">
            <a:off x="615521" y="3719214"/>
            <a:ext cx="2596923" cy="186026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160A6E-F643-4E34-8251-5A746988432F}"/>
              </a:ext>
            </a:extLst>
          </p:cNvPr>
          <p:cNvSpPr/>
          <p:nvPr/>
        </p:nvSpPr>
        <p:spPr>
          <a:xfrm>
            <a:off x="2113306" y="1049972"/>
            <a:ext cx="1253050" cy="2092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F4F7D5-F2B4-404E-B9AC-D866E72FE5C4}"/>
              </a:ext>
            </a:extLst>
          </p:cNvPr>
          <p:cNvSpPr/>
          <p:nvPr/>
        </p:nvSpPr>
        <p:spPr>
          <a:xfrm>
            <a:off x="2117478" y="3949832"/>
            <a:ext cx="1253050" cy="17371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8E55A1BA-6350-4026-B3F2-55003CD34B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079066"/>
              </p:ext>
            </p:extLst>
          </p:nvPr>
        </p:nvGraphicFramePr>
        <p:xfrm>
          <a:off x="-837332" y="1884687"/>
          <a:ext cx="4631659" cy="3458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003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Placeholder 5">
            <a:extLst>
              <a:ext uri="{FF2B5EF4-FFF2-40B4-BE49-F238E27FC236}">
                <a16:creationId xmlns:a16="http://schemas.microsoft.com/office/drawing/2014/main" id="{2264E238-B9DF-4DEB-8D37-2C96CA039F3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800209813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For a majority of adults who lost employer health insurance, coverage gaps were brief.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7B66B-79CF-4110-83B2-876D6CD98D4E}"/>
              </a:ext>
            </a:extLst>
          </p:cNvPr>
          <p:cNvSpPr txBox="1"/>
          <p:nvPr/>
        </p:nvSpPr>
        <p:spPr>
          <a:xfrm>
            <a:off x="73153" y="927724"/>
            <a:ext cx="8036704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1200" i="1" dirty="0"/>
              <a:t>Percent of adults ages 19–64 who lost coverage through their own lost or furloughed job, or through a spouse, partner, or parent’s lost or furloughed job, did not get coverage through COBRA</a:t>
            </a:r>
            <a:endParaRPr lang="en-US" sz="1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1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328B8-2B7A-4035-893E-8AE4F2CB2FC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Note: FPL = federal poverty level.</a:t>
            </a:r>
          </a:p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A79E7773-4DC7-465D-8CBC-724813464F2B}"/>
              </a:ext>
            </a:extLst>
          </p:cNvPr>
          <p:cNvSpPr/>
          <p:nvPr/>
        </p:nvSpPr>
        <p:spPr>
          <a:xfrm rot="16200000">
            <a:off x="3136670" y="-311955"/>
            <a:ext cx="3981448" cy="7617074"/>
          </a:xfrm>
          <a:custGeom>
            <a:avLst/>
            <a:gdLst>
              <a:gd name="connsiteX0" fmla="*/ 3812910 w 3812910"/>
              <a:gd name="connsiteY0" fmla="*/ 1907702 h 7736003"/>
              <a:gd name="connsiteX1" fmla="*/ 3812910 w 3812910"/>
              <a:gd name="connsiteY1" fmla="*/ 1911936 h 7736003"/>
              <a:gd name="connsiteX2" fmla="*/ 3812910 w 3812910"/>
              <a:gd name="connsiteY2" fmla="*/ 7736003 h 7736003"/>
              <a:gd name="connsiteX3" fmla="*/ 0 w 3812910"/>
              <a:gd name="connsiteY3" fmla="*/ 7736003 h 7736003"/>
              <a:gd name="connsiteX4" fmla="*/ 0 w 3812910"/>
              <a:gd name="connsiteY4" fmla="*/ 1911936 h 7736003"/>
              <a:gd name="connsiteX5" fmla="*/ 0 w 3812910"/>
              <a:gd name="connsiteY5" fmla="*/ 1907702 h 7736003"/>
              <a:gd name="connsiteX6" fmla="*/ 1131 w 3812910"/>
              <a:gd name="connsiteY6" fmla="*/ 1907702 h 7736003"/>
              <a:gd name="connsiteX7" fmla="*/ 453368 w 3812910"/>
              <a:gd name="connsiteY7" fmla="*/ 214832 h 7736003"/>
              <a:gd name="connsiteX8" fmla="*/ 3004009 w 3812910"/>
              <a:gd name="connsiteY8" fmla="*/ 0 h 7736003"/>
              <a:gd name="connsiteX9" fmla="*/ 3811119 w 3812910"/>
              <a:gd name="connsiteY9" fmla="*/ 1907702 h 7736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2910" h="7736003">
                <a:moveTo>
                  <a:pt x="3812910" y="1907702"/>
                </a:moveTo>
                <a:lnTo>
                  <a:pt x="3812910" y="1911936"/>
                </a:lnTo>
                <a:lnTo>
                  <a:pt x="3812910" y="7736003"/>
                </a:lnTo>
                <a:lnTo>
                  <a:pt x="0" y="7736003"/>
                </a:lnTo>
                <a:lnTo>
                  <a:pt x="0" y="1911936"/>
                </a:lnTo>
                <a:lnTo>
                  <a:pt x="0" y="1907702"/>
                </a:lnTo>
                <a:lnTo>
                  <a:pt x="1131" y="1907702"/>
                </a:lnTo>
                <a:lnTo>
                  <a:pt x="453368" y="214832"/>
                </a:lnTo>
                <a:lnTo>
                  <a:pt x="3004009" y="0"/>
                </a:lnTo>
                <a:lnTo>
                  <a:pt x="3811119" y="1907702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6C92FF-14DD-4413-B37E-648F6F00C179}"/>
              </a:ext>
            </a:extLst>
          </p:cNvPr>
          <p:cNvSpPr txBox="1"/>
          <p:nvPr/>
        </p:nvSpPr>
        <p:spPr>
          <a:xfrm>
            <a:off x="3425282" y="1666760"/>
            <a:ext cx="5494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Percent of adults ages 19–64 who reported that their income decreased since the pandemic began</a:t>
            </a:r>
          </a:p>
        </p:txBody>
      </p:sp>
      <p:graphicFrame>
        <p:nvGraphicFramePr>
          <p:cNvPr id="14" name="Chart Placeholder 9">
            <a:extLst>
              <a:ext uri="{FF2B5EF4-FFF2-40B4-BE49-F238E27FC236}">
                <a16:creationId xmlns:a16="http://schemas.microsoft.com/office/drawing/2014/main" id="{6DDBCFBC-9149-4AB9-8004-D96D6C4FEBC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61196439"/>
              </p:ext>
            </p:extLst>
          </p:nvPr>
        </p:nvGraphicFramePr>
        <p:xfrm>
          <a:off x="3360757" y="2060753"/>
          <a:ext cx="6184105" cy="349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3">
            <a:extLst>
              <a:ext uri="{FF2B5EF4-FFF2-40B4-BE49-F238E27FC236}">
                <a16:creationId xmlns:a16="http://schemas.microsoft.com/office/drawing/2014/main" id="{896A0CA4-AB33-40A7-B371-CA788687B360}"/>
              </a:ext>
            </a:extLst>
          </p:cNvPr>
          <p:cNvSpPr txBox="1"/>
          <p:nvPr/>
        </p:nvSpPr>
        <p:spPr>
          <a:xfrm>
            <a:off x="147381" y="856610"/>
            <a:ext cx="8788550" cy="628408"/>
          </a:xfrm>
          <a:prstGeom prst="rect">
            <a:avLst/>
          </a:prstGeom>
          <a:noFill/>
        </p:spPr>
        <p:txBody>
          <a:bodyPr wrap="square" lIns="64008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1200" b="1" dirty="0"/>
              <a:t>Compared to before the COVID-19 outbreak in the U.S. (March 2020), has your household income changed?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EB7BE14-90AB-4335-8907-4499EC7AC94A}"/>
              </a:ext>
            </a:extLst>
          </p:cNvPr>
          <p:cNvGrpSpPr/>
          <p:nvPr/>
        </p:nvGrpSpPr>
        <p:grpSpPr>
          <a:xfrm>
            <a:off x="231791" y="961629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25986462-8558-4368-B106-13C11019D4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F0D2C92A-56C3-45B5-A419-23BE6DECF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8CB8EF69-15FB-4BB8-ADBE-9E67ADB5C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36B42631-0B4D-4051-AE12-484A443E8981}"/>
              </a:ext>
            </a:extLst>
          </p:cNvPr>
          <p:cNvSpPr/>
          <p:nvPr/>
        </p:nvSpPr>
        <p:spPr>
          <a:xfrm rot="3650038">
            <a:off x="725126" y="4325751"/>
            <a:ext cx="1771932" cy="927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EA08C-4383-46B6-BFDF-C908F3C689ED}"/>
              </a:ext>
            </a:extLst>
          </p:cNvPr>
          <p:cNvSpPr/>
          <p:nvPr/>
        </p:nvSpPr>
        <p:spPr>
          <a:xfrm rot="17947398">
            <a:off x="502562" y="2224111"/>
            <a:ext cx="2211348" cy="7230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Chart Placeholder 5">
            <a:extLst>
              <a:ext uri="{FF2B5EF4-FFF2-40B4-BE49-F238E27FC236}">
                <a16:creationId xmlns:a16="http://schemas.microsoft.com/office/drawing/2014/main" id="{93A29011-1A63-4CB3-BF1D-B9F21EFE0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631400"/>
              </p:ext>
            </p:extLst>
          </p:nvPr>
        </p:nvGraphicFramePr>
        <p:xfrm>
          <a:off x="-277593" y="1800023"/>
          <a:ext cx="3538012" cy="3552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itle 20">
            <a:extLst>
              <a:ext uri="{FF2B5EF4-FFF2-40B4-BE49-F238E27FC236}">
                <a16:creationId xmlns:a16="http://schemas.microsoft.com/office/drawing/2014/main" id="{FF58B85A-7790-6F4A-B9ED-8B47767B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One-third of adults said that their income fell during the pandemic. Higher rates were found among Black and Latinx/Hispanic adults and people with low income.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BBAE7B-7DBC-984F-A246-90CE95C63FFE}"/>
              </a:ext>
            </a:extLst>
          </p:cNvPr>
          <p:cNvSpPr txBox="1"/>
          <p:nvPr/>
        </p:nvSpPr>
        <p:spPr>
          <a:xfrm>
            <a:off x="71500" y="1681223"/>
            <a:ext cx="274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Adults ages 19–64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1099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5">
            <a:extLst>
              <a:ext uri="{FF2B5EF4-FFF2-40B4-BE49-F238E27FC236}">
                <a16:creationId xmlns:a16="http://schemas.microsoft.com/office/drawing/2014/main" id="{49C6EFF2-857C-474E-B2AE-2AD9DF8FA3F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19403034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More than one-third of insured adults and half of uninsured adults said they had a medical bill problem or were paying off medical debt.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7B66B-79CF-4110-83B2-876D6CD98D4E}"/>
              </a:ext>
            </a:extLst>
          </p:cNvPr>
          <p:cNvSpPr txBox="1"/>
          <p:nvPr/>
        </p:nvSpPr>
        <p:spPr>
          <a:xfrm>
            <a:off x="73152" y="929789"/>
            <a:ext cx="5705088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Percent of adults ages 19–64 who had medical bill or debt problems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241930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Placeholder 5">
            <a:extLst>
              <a:ext uri="{FF2B5EF4-FFF2-40B4-BE49-F238E27FC236}">
                <a16:creationId xmlns:a16="http://schemas.microsoft.com/office/drawing/2014/main" id="{1E1614FA-C9DA-4C64-803A-1C19625A567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96771011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* Includes respondents who lost coverage through their own lost or furloughed job, or through a spouse, partner, or parent's lost or furloughed job.</a:t>
            </a:r>
          </a:p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Forty-five percent of working-age adults got COVID-19,  lost income, or lost their employer coverage . . 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6ED6B2-4F3B-4B0C-A29D-7642B50BC819}"/>
              </a:ext>
            </a:extLst>
          </p:cNvPr>
          <p:cNvSpPr txBox="1"/>
          <p:nvPr/>
        </p:nvSpPr>
        <p:spPr>
          <a:xfrm>
            <a:off x="73152" y="929789"/>
            <a:ext cx="1995739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lvl="0">
              <a:defRPr/>
            </a:pPr>
            <a:r>
              <a:rPr lang="en-US" sz="1200" i="1">
                <a:solidFill>
                  <a:srgbClr val="1A1A1A"/>
                </a:solidFill>
                <a:latin typeface="Arial" panose="020B0604020202020204" pitchFamily="34" charset="0"/>
              </a:rPr>
              <a:t>Percent of adults ages 19–64</a:t>
            </a:r>
          </a:p>
        </p:txBody>
      </p:sp>
    </p:spTree>
    <p:extLst>
      <p:ext uri="{BB962C8B-B14F-4D97-AF65-F5344CB8AC3E}">
        <p14:creationId xmlns:p14="http://schemas.microsoft.com/office/powerpoint/2010/main" val="365106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Placeholder 5">
            <a:extLst>
              <a:ext uri="{FF2B5EF4-FFF2-40B4-BE49-F238E27FC236}">
                <a16:creationId xmlns:a16="http://schemas.microsoft.com/office/drawing/2014/main" id="{1E1614FA-C9DA-4C64-803A-1C19625A567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143740672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8997696" cy="495834"/>
          </a:xfrm>
        </p:spPr>
        <p:txBody>
          <a:bodyPr/>
          <a:lstStyle/>
          <a:p>
            <a:r>
              <a:rPr lang="en-US" spc="-10" dirty="0"/>
              <a:t>* Includes respondents who experienced at least one of the following: tested positive/became sick with COVID-19, a decrease in income since the beginning of the pandemic, or lost job-based coverage.</a:t>
            </a:r>
          </a:p>
          <a:p>
            <a:r>
              <a:rPr lang="en-US" dirty="0"/>
              <a:t>^ Includes respondents who lost coverage through their own lost or furloughed job, or through a spouse, partner, or parent's lost or furloughed job.</a:t>
            </a:r>
          </a:p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. . . and they had higher rates of medical bill and debt problems </a:t>
            </a:r>
            <a:br>
              <a:rPr lang="en-US" dirty="0"/>
            </a:br>
            <a:r>
              <a:rPr lang="en-US" dirty="0"/>
              <a:t>than those not affected by the pandemic in these ways.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6ED6B2-4F3B-4B0C-A29D-7642B50BC819}"/>
              </a:ext>
            </a:extLst>
          </p:cNvPr>
          <p:cNvSpPr txBox="1"/>
          <p:nvPr/>
        </p:nvSpPr>
        <p:spPr>
          <a:xfrm>
            <a:off x="73152" y="929789"/>
            <a:ext cx="5705088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lvl="0"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 pitchFamily="34" charset="0"/>
              </a:rPr>
              <a:t>Percent of adults ages 19–64 who had medical bill or debt problems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330194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7B66B-79CF-4110-83B2-876D6CD98D4E}"/>
              </a:ext>
            </a:extLst>
          </p:cNvPr>
          <p:cNvSpPr txBox="1"/>
          <p:nvPr/>
        </p:nvSpPr>
        <p:spPr>
          <a:xfrm>
            <a:off x="73152" y="929789"/>
            <a:ext cx="5705088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Percent of adults ages 19–64 who had medical bill or debt problems in the past year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608494-D23B-4556-8418-579CEA55969D}"/>
              </a:ext>
            </a:extLst>
          </p:cNvPr>
          <p:cNvSpPr/>
          <p:nvPr/>
        </p:nvSpPr>
        <p:spPr>
          <a:xfrm rot="16200000">
            <a:off x="-270716" y="3283786"/>
            <a:ext cx="1346103" cy="2743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Public insurance</a:t>
            </a:r>
          </a:p>
        </p:txBody>
      </p:sp>
      <p:graphicFrame>
        <p:nvGraphicFramePr>
          <p:cNvPr id="9" name="Chart Placeholder 5">
            <a:extLst>
              <a:ext uri="{FF2B5EF4-FFF2-40B4-BE49-F238E27FC236}">
                <a16:creationId xmlns:a16="http://schemas.microsoft.com/office/drawing/2014/main" id="{298BE926-A668-4E83-AF12-4F2473060EFB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792691447"/>
              </p:ext>
            </p:extLst>
          </p:nvPr>
        </p:nvGraphicFramePr>
        <p:xfrm>
          <a:off x="548641" y="1260475"/>
          <a:ext cx="8510016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Left Bracket 5">
            <a:extLst>
              <a:ext uri="{FF2B5EF4-FFF2-40B4-BE49-F238E27FC236}">
                <a16:creationId xmlns:a16="http://schemas.microsoft.com/office/drawing/2014/main" id="{EFA1803F-09F0-4966-AA83-A858BD4B4CE6}"/>
              </a:ext>
            </a:extLst>
          </p:cNvPr>
          <p:cNvSpPr/>
          <p:nvPr/>
        </p:nvSpPr>
        <p:spPr>
          <a:xfrm>
            <a:off x="573024" y="2723732"/>
            <a:ext cx="111048" cy="13880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45AC84-7FF9-4E21-A63A-810C112FF973}"/>
              </a:ext>
            </a:extLst>
          </p:cNvPr>
          <p:cNvSpPr/>
          <p:nvPr/>
        </p:nvSpPr>
        <p:spPr>
          <a:xfrm rot="16200000">
            <a:off x="-264620" y="4830238"/>
            <a:ext cx="1346103" cy="2743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Private insurance</a:t>
            </a:r>
          </a:p>
        </p:txBody>
      </p:sp>
      <p:sp>
        <p:nvSpPr>
          <p:cNvPr id="13" name="Left Bracket 12">
            <a:extLst>
              <a:ext uri="{FF2B5EF4-FFF2-40B4-BE49-F238E27FC236}">
                <a16:creationId xmlns:a16="http://schemas.microsoft.com/office/drawing/2014/main" id="{AC1E3B62-0995-4B26-91F8-EE619C442D4F}"/>
              </a:ext>
            </a:extLst>
          </p:cNvPr>
          <p:cNvSpPr/>
          <p:nvPr/>
        </p:nvSpPr>
        <p:spPr>
          <a:xfrm>
            <a:off x="573024" y="4270184"/>
            <a:ext cx="111048" cy="13880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BEC1E45-3786-DC4A-8511-F5610E9EF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bill problems were common among the privately insured as well as the publicly insured.</a:t>
            </a:r>
          </a:p>
        </p:txBody>
      </p:sp>
    </p:spTree>
    <p:extLst>
      <p:ext uri="{BB962C8B-B14F-4D97-AF65-F5344CB8AC3E}">
        <p14:creationId xmlns:p14="http://schemas.microsoft.com/office/powerpoint/2010/main" val="196580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5">
            <a:extLst>
              <a:ext uri="{FF2B5EF4-FFF2-40B4-BE49-F238E27FC236}">
                <a16:creationId xmlns:a16="http://schemas.microsoft.com/office/drawing/2014/main" id="{69F35C15-2276-4C7A-A714-65F0935F3D5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41597629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Note: FPL = federal poverty level.</a:t>
            </a:r>
          </a:p>
          <a:p>
            <a:r>
              <a:rPr lang="en-US" dirty="0"/>
              <a:t>Data: Commonwealth Fund Health Care Coverage and COVID-19 Survey, March–June 2021.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Black respondents and lower-income respondents reported medical bill and debt problems at the highest rates.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7B66B-79CF-4110-83B2-876D6CD98D4E}"/>
              </a:ext>
            </a:extLst>
          </p:cNvPr>
          <p:cNvSpPr txBox="1"/>
          <p:nvPr/>
        </p:nvSpPr>
        <p:spPr>
          <a:xfrm>
            <a:off x="73152" y="929789"/>
            <a:ext cx="5705088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Percent of adults ages 19–64 who had medical bill or debt problems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332057429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05D4FC0-6E75-AF4D-B6A6-2225671E4A5A}" vid="{D0BAFC9D-F98E-D747-9BCA-EFB6D5B2F6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C43900-AAED-4919-A93D-52C74A8A1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2B60CF-40F9-4360-8516-8A258CFA1767}">
  <ds:schemaRefs>
    <ds:schemaRef ds:uri="http://purl.org/dc/elements/1.1/"/>
    <ds:schemaRef ds:uri="fd0705cf-2316-48c0-96f8-e5d689de0d99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9e91428-62e1-404e-8dba-d479e0ef01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TotalTime>443</TotalTime>
  <Words>773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Georgia</vt:lpstr>
      <vt:lpstr>InterFace</vt:lpstr>
      <vt:lpstr>CMWF_2021</vt:lpstr>
      <vt:lpstr>An estimated 10 percent of adults 19 to 64 were uninsured during the first half of 2021.</vt:lpstr>
      <vt:lpstr>Six percent of adults reported that they lost employer coverage because of job loss related to the pandemic; 67 percent gained other coverage.</vt:lpstr>
      <vt:lpstr>For a majority of adults who lost employer health insurance, coverage gaps were brief.</vt:lpstr>
      <vt:lpstr>One-third of adults said that their income fell during the pandemic. Higher rates were found among Black and Latinx/Hispanic adults and people with low income. </vt:lpstr>
      <vt:lpstr>More than one-third of insured adults and half of uninsured adults said they had a medical bill problem or were paying off medical debt.</vt:lpstr>
      <vt:lpstr>Forty-five percent of working-age adults got COVID-19,  lost income, or lost their employer coverage . . .</vt:lpstr>
      <vt:lpstr>. . . and they had higher rates of medical bill and debt problems  than those not affected by the pandemic in these ways.</vt:lpstr>
      <vt:lpstr>Medical bill problems were common among the privately insured as well as the publicly insured.</vt:lpstr>
      <vt:lpstr>Black respondents and lower-income respondents reported medical bill and debt problems at the highest rates.</vt:lpstr>
      <vt:lpstr>Medical bill problems led to a number of other financial problems.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Adults Have Made the Greatest Gains in Coverage of Any Age Group Since 2010</dc:title>
  <dc:creator>Munira Gunja</dc:creator>
  <cp:lastModifiedBy>Paul Frame</cp:lastModifiedBy>
  <cp:revision>2</cp:revision>
  <cp:lastPrinted>2019-10-21T14:35:30Z</cp:lastPrinted>
  <dcterms:created xsi:type="dcterms:W3CDTF">2017-08-16T13:54:52Z</dcterms:created>
  <dcterms:modified xsi:type="dcterms:W3CDTF">2021-07-13T20:40:10Z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