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1"/>
  </p:notesMasterIdLst>
  <p:handoutMasterIdLst>
    <p:handoutMasterId r:id="rId12"/>
  </p:handoutMasterIdLst>
  <p:sldIdLst>
    <p:sldId id="493" r:id="rId5"/>
    <p:sldId id="445" r:id="rId6"/>
    <p:sldId id="277" r:id="rId7"/>
    <p:sldId id="284" r:id="rId8"/>
    <p:sldId id="288" r:id="rId9"/>
    <p:sldId id="273" r:id="rId10"/>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Don Moulds" initials="DM" lastIdx="25" clrIdx="1"/>
  <p:cmAuthor id="3" name="Shanoor Seervai" initials="SS" lastIdx="2" clrIdx="2"/>
  <p:cmAuthor id="4" name="Jen Wilson" initials="JW" lastIdx="2" clrIdx="3"/>
  <p:cmAuthor id="5" name="Jen Wilson" initials="JW [2]" lastIdx="1" clrIdx="4"/>
  <p:cmAuthor id="6" name="Laura Gannon" initials="LG" lastIdx="24" clrIdx="5"/>
  <p:cmAuthor id="7" name="Chris Hollander" initials="CH" lastIdx="2" clrIdx="6"/>
  <p:cmAuthor id="8" name="Chris Hollander" initials="CH [2]" lastIdx="1" clrIdx="7"/>
  <p:cmAuthor id="9" name="Chris Hollander" initials="CH [3]" lastIdx="1" clrIdx="8"/>
  <p:cmAuthor id="10" name="Chris Hollander" initials="CH [4]" lastIdx="1" clrIdx="9"/>
  <p:cmAuthor id="11" name="Jen Wilson" initials="MOU" lastIdx="1" clrIdx="10">
    <p:extLst>
      <p:ext uri="{19B8F6BF-5375-455C-9EA6-DF929625EA0E}">
        <p15:presenceInfo xmlns:p15="http://schemas.microsoft.com/office/powerpoint/2012/main" userId="Jen Wilson" providerId="None"/>
      </p:ext>
    </p:extLst>
  </p:cmAuthor>
  <p:cmAuthor id="12" name="Barry A. Scholl" initials="BAS" lastIdx="6" clrIdx="11">
    <p:extLst>
      <p:ext uri="{19B8F6BF-5375-455C-9EA6-DF929625EA0E}">
        <p15:presenceInfo xmlns:p15="http://schemas.microsoft.com/office/powerpoint/2012/main" userId="S-1-5-21-1004529278-3813118908-2288687658-1188" providerId="AD"/>
      </p:ext>
    </p:extLst>
  </p:cmAuthor>
  <p:cmAuthor id="13" name="Elizabeth Fowler" initials="EF" lastIdx="4" clrIdx="12">
    <p:extLst>
      <p:ext uri="{19B8F6BF-5375-455C-9EA6-DF929625EA0E}">
        <p15:presenceInfo xmlns:p15="http://schemas.microsoft.com/office/powerpoint/2012/main" userId="S::ef@cmwf.org::710cfe12-8559-476c-8cf8-59d12e0383eb" providerId="AD"/>
      </p:ext>
    </p:extLst>
  </p:cmAuthor>
  <p:cmAuthor id="14" name="Barry A. Scholl" initials="BAS [2]" lastIdx="11" clrIdx="13">
    <p:extLst>
      <p:ext uri="{19B8F6BF-5375-455C-9EA6-DF929625EA0E}">
        <p15:presenceInfo xmlns:p15="http://schemas.microsoft.com/office/powerpoint/2012/main" userId="S::bas@cmwf.org::9b1eec93-07c6-4a8b-9a40-139c8d674f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E68"/>
    <a:srgbClr val="F49149"/>
    <a:srgbClr val="C9DEE3"/>
    <a:srgbClr val="5F5A9D"/>
    <a:srgbClr val="E0E0E0"/>
    <a:srgbClr val="4ABDBC"/>
    <a:srgbClr val="8ADAD2"/>
    <a:srgbClr val="9FE1DB"/>
    <a:srgbClr val="B6E8E3"/>
    <a:srgbClr val="CDEF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3B5DFC-4A1E-494A-AEA2-62CDDBDDE5A0}" v="12" dt="2021-10-05T15:50:54.7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774"/>
    <p:restoredTop sz="95758" autoAdjust="0"/>
  </p:normalViewPr>
  <p:slideViewPr>
    <p:cSldViewPr snapToGrid="0">
      <p:cViewPr varScale="1">
        <p:scale>
          <a:sx n="95" d="100"/>
          <a:sy n="95" d="100"/>
        </p:scale>
        <p:origin x="184" y="392"/>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 Wilson" userId="000f367a-3246-491c-88b4-803a33f58a8b" providerId="ADAL" clId="{E53B5DFC-4A1E-494A-AEA2-62CDDBDDE5A0}"/>
    <pc:docChg chg="modSld">
      <pc:chgData name="Jen Wilson" userId="000f367a-3246-491c-88b4-803a33f58a8b" providerId="ADAL" clId="{E53B5DFC-4A1E-494A-AEA2-62CDDBDDE5A0}" dt="2021-10-05T15:57:00.573" v="15" actId="1037"/>
      <pc:docMkLst>
        <pc:docMk/>
      </pc:docMkLst>
      <pc:sldChg chg="mod">
        <pc:chgData name="Jen Wilson" userId="000f367a-3246-491c-88b4-803a33f58a8b" providerId="ADAL" clId="{E53B5DFC-4A1E-494A-AEA2-62CDDBDDE5A0}" dt="2021-10-05T14:29:00.776" v="3" actId="27918"/>
        <pc:sldMkLst>
          <pc:docMk/>
          <pc:sldMk cId="3522667815" sldId="273"/>
        </pc:sldMkLst>
      </pc:sldChg>
      <pc:sldChg chg="modSp mod">
        <pc:chgData name="Jen Wilson" userId="000f367a-3246-491c-88b4-803a33f58a8b" providerId="ADAL" clId="{E53B5DFC-4A1E-494A-AEA2-62CDDBDDE5A0}" dt="2021-10-05T15:50:54.703" v="5"/>
        <pc:sldMkLst>
          <pc:docMk/>
          <pc:sldMk cId="3554157637" sldId="284"/>
        </pc:sldMkLst>
        <pc:graphicFrameChg chg="mod">
          <ac:chgData name="Jen Wilson" userId="000f367a-3246-491c-88b4-803a33f58a8b" providerId="ADAL" clId="{E53B5DFC-4A1E-494A-AEA2-62CDDBDDE5A0}" dt="2021-10-05T15:50:54.703" v="5"/>
          <ac:graphicFrameMkLst>
            <pc:docMk/>
            <pc:sldMk cId="3554157637" sldId="284"/>
            <ac:graphicFrameMk id="39" creationId="{606EC3F0-E222-FB4C-AA5E-8DCA5CFA73C9}"/>
          </ac:graphicFrameMkLst>
        </pc:graphicFrameChg>
      </pc:sldChg>
      <pc:sldChg chg="mod">
        <pc:chgData name="Jen Wilson" userId="000f367a-3246-491c-88b4-803a33f58a8b" providerId="ADAL" clId="{E53B5DFC-4A1E-494A-AEA2-62CDDBDDE5A0}" dt="2021-10-05T14:20:20.535" v="1" actId="27918"/>
        <pc:sldMkLst>
          <pc:docMk/>
          <pc:sldMk cId="3010827911" sldId="288"/>
        </pc:sldMkLst>
      </pc:sldChg>
      <pc:sldChg chg="modSp mod">
        <pc:chgData name="Jen Wilson" userId="000f367a-3246-491c-88b4-803a33f58a8b" providerId="ADAL" clId="{E53B5DFC-4A1E-494A-AEA2-62CDDBDDE5A0}" dt="2021-10-05T15:57:00.573" v="15" actId="1037"/>
        <pc:sldMkLst>
          <pc:docMk/>
          <pc:sldMk cId="2845804615" sldId="445"/>
        </pc:sldMkLst>
        <pc:spChg chg="mod">
          <ac:chgData name="Jen Wilson" userId="000f367a-3246-491c-88b4-803a33f58a8b" providerId="ADAL" clId="{E53B5DFC-4A1E-494A-AEA2-62CDDBDDE5A0}" dt="2021-10-05T15:56:37.127" v="7" actId="2711"/>
          <ac:spMkLst>
            <pc:docMk/>
            <pc:sldMk cId="2845804615" sldId="445"/>
            <ac:spMk id="34" creationId="{EB761B04-A914-402B-B399-F69975E07F75}"/>
          </ac:spMkLst>
        </pc:spChg>
        <pc:spChg chg="mod">
          <ac:chgData name="Jen Wilson" userId="000f367a-3246-491c-88b4-803a33f58a8b" providerId="ADAL" clId="{E53B5DFC-4A1E-494A-AEA2-62CDDBDDE5A0}" dt="2021-10-05T15:56:37.127" v="7" actId="2711"/>
          <ac:spMkLst>
            <pc:docMk/>
            <pc:sldMk cId="2845804615" sldId="445"/>
            <ac:spMk id="36" creationId="{7BC5797B-48BB-40D2-AB59-D1026F93BA15}"/>
          </ac:spMkLst>
        </pc:spChg>
        <pc:spChg chg="mod">
          <ac:chgData name="Jen Wilson" userId="000f367a-3246-491c-88b4-803a33f58a8b" providerId="ADAL" clId="{E53B5DFC-4A1E-494A-AEA2-62CDDBDDE5A0}" dt="2021-10-05T15:56:37.127" v="7" actId="2711"/>
          <ac:spMkLst>
            <pc:docMk/>
            <pc:sldMk cId="2845804615" sldId="445"/>
            <ac:spMk id="39" creationId="{A5296935-0D6F-4182-A618-7CFEF4857BAD}"/>
          </ac:spMkLst>
        </pc:spChg>
        <pc:spChg chg="mod">
          <ac:chgData name="Jen Wilson" userId="000f367a-3246-491c-88b4-803a33f58a8b" providerId="ADAL" clId="{E53B5DFC-4A1E-494A-AEA2-62CDDBDDE5A0}" dt="2021-10-05T15:56:37.127" v="7" actId="2711"/>
          <ac:spMkLst>
            <pc:docMk/>
            <pc:sldMk cId="2845804615" sldId="445"/>
            <ac:spMk id="52" creationId="{02A85DAB-8A02-429A-89F3-A54B65236FAB}"/>
          </ac:spMkLst>
        </pc:spChg>
        <pc:spChg chg="mod">
          <ac:chgData name="Jen Wilson" userId="000f367a-3246-491c-88b4-803a33f58a8b" providerId="ADAL" clId="{E53B5DFC-4A1E-494A-AEA2-62CDDBDDE5A0}" dt="2021-10-05T15:57:00.573" v="15" actId="1037"/>
          <ac:spMkLst>
            <pc:docMk/>
            <pc:sldMk cId="2845804615" sldId="445"/>
            <ac:spMk id="58" creationId="{4ADA51B7-B3AC-42C9-8977-31B461CBE82B}"/>
          </ac:spMkLst>
        </pc:spChg>
        <pc:spChg chg="mod">
          <ac:chgData name="Jen Wilson" userId="000f367a-3246-491c-88b4-803a33f58a8b" providerId="ADAL" clId="{E53B5DFC-4A1E-494A-AEA2-62CDDBDDE5A0}" dt="2021-10-05T15:56:45.166" v="8" actId="2711"/>
          <ac:spMkLst>
            <pc:docMk/>
            <pc:sldMk cId="2845804615" sldId="445"/>
            <ac:spMk id="60" creationId="{1DB3E3DD-D452-40D7-BA48-338A97F99B3C}"/>
          </ac:spMkLst>
        </pc:spChg>
        <pc:spChg chg="mod">
          <ac:chgData name="Jen Wilson" userId="000f367a-3246-491c-88b4-803a33f58a8b" providerId="ADAL" clId="{E53B5DFC-4A1E-494A-AEA2-62CDDBDDE5A0}" dt="2021-10-05T15:56:45.166" v="8" actId="2711"/>
          <ac:spMkLst>
            <pc:docMk/>
            <pc:sldMk cId="2845804615" sldId="445"/>
            <ac:spMk id="61" creationId="{BD0818CD-CBB7-49CE-98AB-CF4D4979154E}"/>
          </ac:spMkLst>
        </pc:spChg>
        <pc:spChg chg="mod">
          <ac:chgData name="Jen Wilson" userId="000f367a-3246-491c-88b4-803a33f58a8b" providerId="ADAL" clId="{E53B5DFC-4A1E-494A-AEA2-62CDDBDDE5A0}" dt="2021-10-05T15:56:45.166" v="8" actId="2711"/>
          <ac:spMkLst>
            <pc:docMk/>
            <pc:sldMk cId="2845804615" sldId="445"/>
            <ac:spMk id="62" creationId="{E312878F-27C6-446F-B137-35E838324D57}"/>
          </ac:spMkLst>
        </pc:spChg>
        <pc:spChg chg="mod">
          <ac:chgData name="Jen Wilson" userId="000f367a-3246-491c-88b4-803a33f58a8b" providerId="ADAL" clId="{E53B5DFC-4A1E-494A-AEA2-62CDDBDDE5A0}" dt="2021-10-05T15:56:37.127" v="7" actId="2711"/>
          <ac:spMkLst>
            <pc:docMk/>
            <pc:sldMk cId="2845804615" sldId="445"/>
            <ac:spMk id="65" creationId="{422B38C0-9283-4CB0-8B90-7F2459212C63}"/>
          </ac:spMkLst>
        </pc:spChg>
        <pc:spChg chg="mod">
          <ac:chgData name="Jen Wilson" userId="000f367a-3246-491c-88b4-803a33f58a8b" providerId="ADAL" clId="{E53B5DFC-4A1E-494A-AEA2-62CDDBDDE5A0}" dt="2021-10-05T15:56:37.127" v="7" actId="2711"/>
          <ac:spMkLst>
            <pc:docMk/>
            <pc:sldMk cId="2845804615" sldId="445"/>
            <ac:spMk id="66" creationId="{880B16C6-ECE5-4EA9-B23A-36C8B7F953D5}"/>
          </ac:spMkLst>
        </pc:spChg>
        <pc:spChg chg="mod">
          <ac:chgData name="Jen Wilson" userId="000f367a-3246-491c-88b4-803a33f58a8b" providerId="ADAL" clId="{E53B5DFC-4A1E-494A-AEA2-62CDDBDDE5A0}" dt="2021-10-05T15:56:37.127" v="7" actId="2711"/>
          <ac:spMkLst>
            <pc:docMk/>
            <pc:sldMk cId="2845804615" sldId="445"/>
            <ac:spMk id="69" creationId="{9AE2C704-F3C0-4899-861A-B56C07C1A79D}"/>
          </ac:spMkLst>
        </pc:spChg>
        <pc:spChg chg="mod">
          <ac:chgData name="Jen Wilson" userId="000f367a-3246-491c-88b4-803a33f58a8b" providerId="ADAL" clId="{E53B5DFC-4A1E-494A-AEA2-62CDDBDDE5A0}" dt="2021-10-05T15:56:37.127" v="7" actId="2711"/>
          <ac:spMkLst>
            <pc:docMk/>
            <pc:sldMk cId="2845804615" sldId="445"/>
            <ac:spMk id="71" creationId="{A27FDC28-F53C-4AE6-A379-1B016CD4A8A6}"/>
          </ac:spMkLst>
        </pc:spChg>
        <pc:spChg chg="mod">
          <ac:chgData name="Jen Wilson" userId="000f367a-3246-491c-88b4-803a33f58a8b" providerId="ADAL" clId="{E53B5DFC-4A1E-494A-AEA2-62CDDBDDE5A0}" dt="2021-10-05T15:56:37.127" v="7" actId="2711"/>
          <ac:spMkLst>
            <pc:docMk/>
            <pc:sldMk cId="2845804615" sldId="445"/>
            <ac:spMk id="74" creationId="{ACB1F300-EC43-40BC-BCF7-FC62C9B59BDF}"/>
          </ac:spMkLst>
        </pc:spChg>
        <pc:spChg chg="mod">
          <ac:chgData name="Jen Wilson" userId="000f367a-3246-491c-88b4-803a33f58a8b" providerId="ADAL" clId="{E53B5DFC-4A1E-494A-AEA2-62CDDBDDE5A0}" dt="2021-10-05T15:56:37.127" v="7" actId="2711"/>
          <ac:spMkLst>
            <pc:docMk/>
            <pc:sldMk cId="2845804615" sldId="445"/>
            <ac:spMk id="75" creationId="{11296129-D326-40B5-8FB7-A02AFCC3464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659507578767654E-2"/>
          <c:y val="3.3016466637770366E-2"/>
          <c:w val="0.93019524109283103"/>
          <c:h val="0.96070024215226713"/>
        </c:manualLayout>
      </c:layout>
      <c:barChart>
        <c:barDir val="bar"/>
        <c:grouping val="clustered"/>
        <c:varyColors val="0"/>
        <c:ser>
          <c:idx val="0"/>
          <c:order val="0"/>
          <c:tx>
            <c:strRef>
              <c:f>Sheet1!$B$1</c:f>
              <c:strCache>
                <c:ptCount val="1"/>
                <c:pt idx="0">
                  <c:v>Series 1</c:v>
                </c:pt>
              </c:strCache>
            </c:strRef>
          </c:tx>
          <c:spPr>
            <a:solidFill>
              <a:schemeClr val="bg2"/>
            </a:solidFill>
            <a:ln>
              <a:noFill/>
            </a:ln>
            <a:effectLst/>
          </c:spPr>
          <c:invertIfNegative val="0"/>
          <c:dPt>
            <c:idx val="1"/>
            <c:invertIfNegative val="0"/>
            <c:bubble3D val="0"/>
            <c:spPr>
              <a:solidFill>
                <a:schemeClr val="bg2"/>
              </a:solidFill>
              <a:ln>
                <a:noFill/>
              </a:ln>
              <a:effectLst/>
            </c:spPr>
            <c:extLst>
              <c:ext xmlns:c16="http://schemas.microsoft.com/office/drawing/2014/chart" uri="{C3380CC4-5D6E-409C-BE32-E72D297353CC}">
                <c16:uniqueId val="{00000003-C1E7-44EE-84AC-4969A852F15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US</c:v>
                </c:pt>
                <c:pt idx="1">
                  <c:v>UK</c:v>
                </c:pt>
                <c:pt idx="2">
                  <c:v>SWIZ</c:v>
                </c:pt>
                <c:pt idx="3">
                  <c:v>SWE</c:v>
                </c:pt>
                <c:pt idx="4">
                  <c:v>NOR</c:v>
                </c:pt>
                <c:pt idx="5">
                  <c:v>NZ</c:v>
                </c:pt>
                <c:pt idx="6">
                  <c:v>NETH</c:v>
                </c:pt>
                <c:pt idx="7">
                  <c:v>GER</c:v>
                </c:pt>
                <c:pt idx="8">
                  <c:v>FRA</c:v>
                </c:pt>
                <c:pt idx="9">
                  <c:v>CAN</c:v>
                </c:pt>
                <c:pt idx="10">
                  <c:v>AUS</c:v>
                </c:pt>
              </c:strCache>
            </c:strRef>
          </c:cat>
          <c:val>
            <c:numRef>
              <c:f>Sheet1!$B$2:$B$12</c:f>
              <c:numCache>
                <c:formatCode>0%</c:formatCode>
                <c:ptCount val="11"/>
                <c:pt idx="0">
                  <c:v>0.2</c:v>
                </c:pt>
                <c:pt idx="1">
                  <c:v>0.04</c:v>
                </c:pt>
                <c:pt idx="2">
                  <c:v>0.34</c:v>
                </c:pt>
                <c:pt idx="3">
                  <c:v>0.04</c:v>
                </c:pt>
                <c:pt idx="4">
                  <c:v>0.05</c:v>
                </c:pt>
                <c:pt idx="5">
                  <c:v>0.11</c:v>
                </c:pt>
                <c:pt idx="6">
                  <c:v>0.04</c:v>
                </c:pt>
                <c:pt idx="7">
                  <c:v>0.05</c:v>
                </c:pt>
                <c:pt idx="8">
                  <c:v>0.04</c:v>
                </c:pt>
                <c:pt idx="9">
                  <c:v>0.12</c:v>
                </c:pt>
                <c:pt idx="10">
                  <c:v>0.19</c:v>
                </c:pt>
              </c:numCache>
            </c:numRef>
          </c:val>
          <c:extLst>
            <c:ext xmlns:c16="http://schemas.microsoft.com/office/drawing/2014/chart" uri="{C3380CC4-5D6E-409C-BE32-E72D297353CC}">
              <c16:uniqueId val="{00000000-C1A3-468F-8F88-7DFBFE641F9C}"/>
            </c:ext>
          </c:extLst>
        </c:ser>
        <c:dLbls>
          <c:dLblPos val="inEnd"/>
          <c:showLegendKey val="0"/>
          <c:showVal val="1"/>
          <c:showCatName val="0"/>
          <c:showSerName val="0"/>
          <c:showPercent val="0"/>
          <c:showBubbleSize val="0"/>
        </c:dLbls>
        <c:gapWidth val="20"/>
        <c:axId val="788098048"/>
        <c:axId val="788103624"/>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Column1</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Sheet1!$A$2:$A$12</c15:sqref>
                        </c15:formulaRef>
                      </c:ext>
                    </c:extLst>
                    <c:strCache>
                      <c:ptCount val="11"/>
                      <c:pt idx="0">
                        <c:v>US</c:v>
                      </c:pt>
                      <c:pt idx="1">
                        <c:v>UK</c:v>
                      </c:pt>
                      <c:pt idx="2">
                        <c:v>SWIZ</c:v>
                      </c:pt>
                      <c:pt idx="3">
                        <c:v>SWE</c:v>
                      </c:pt>
                      <c:pt idx="4">
                        <c:v>NOR</c:v>
                      </c:pt>
                      <c:pt idx="5">
                        <c:v>NZ</c:v>
                      </c:pt>
                      <c:pt idx="6">
                        <c:v>NETH</c:v>
                      </c:pt>
                      <c:pt idx="7">
                        <c:v>GER</c:v>
                      </c:pt>
                      <c:pt idx="8">
                        <c:v>FRA</c:v>
                      </c:pt>
                      <c:pt idx="9">
                        <c:v>CAN</c:v>
                      </c:pt>
                      <c:pt idx="10">
                        <c:v>AUS</c:v>
                      </c:pt>
                    </c:strCache>
                  </c:strRef>
                </c:cat>
                <c:val>
                  <c:numRef>
                    <c:extLst>
                      <c:ext uri="{02D57815-91ED-43cb-92C2-25804820EDAC}">
                        <c15:formulaRef>
                          <c15:sqref>Sheet1!$C$2:$C$12</c15:sqref>
                        </c15:formulaRef>
                      </c:ext>
                    </c:extLst>
                    <c:numCache>
                      <c:formatCode>General</c:formatCode>
                      <c:ptCount val="11"/>
                    </c:numCache>
                  </c:numRef>
                </c:val>
                <c:extLst>
                  <c:ext xmlns:c16="http://schemas.microsoft.com/office/drawing/2014/chart" uri="{C3380CC4-5D6E-409C-BE32-E72D297353CC}">
                    <c16:uniqueId val="{00000001-C1A3-468F-8F88-7DFBFE641F9C}"/>
                  </c:ext>
                </c:extLst>
              </c15:ser>
            </c15:filteredBarSeries>
          </c:ext>
        </c:extLst>
      </c:barChart>
      <c:catAx>
        <c:axId val="788098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88103624"/>
        <c:crosses val="autoZero"/>
        <c:auto val="1"/>
        <c:lblAlgn val="ctr"/>
        <c:lblOffset val="100"/>
        <c:noMultiLvlLbl val="0"/>
      </c:catAx>
      <c:valAx>
        <c:axId val="788103624"/>
        <c:scaling>
          <c:orientation val="minMax"/>
        </c:scaling>
        <c:delete val="1"/>
        <c:axPos val="b"/>
        <c:numFmt formatCode="0%" sourceLinked="1"/>
        <c:majorTickMark val="none"/>
        <c:minorTickMark val="none"/>
        <c:tickLblPos val="nextTo"/>
        <c:crossAx val="7880980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3892645729812119E-2"/>
          <c:w val="0.99188147721372222"/>
          <c:h val="0.82798009664877226"/>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2"/>
            <c:invertIfNegative val="0"/>
            <c:bubble3D val="0"/>
            <c:spPr>
              <a:solidFill>
                <a:schemeClr val="accent4"/>
              </a:solidFill>
              <a:ln>
                <a:noFill/>
              </a:ln>
              <a:effectLst/>
            </c:spPr>
            <c:extLst>
              <c:ext xmlns:c16="http://schemas.microsoft.com/office/drawing/2014/chart" uri="{C3380CC4-5D6E-409C-BE32-E72D297353CC}">
                <c16:uniqueId val="{00000001-422E-E34D-A592-A6786F089A12}"/>
              </c:ext>
            </c:extLst>
          </c:dPt>
          <c:dPt>
            <c:idx val="13"/>
            <c:invertIfNegative val="0"/>
            <c:bubble3D val="0"/>
            <c:spPr>
              <a:solidFill>
                <a:schemeClr val="accent4"/>
              </a:solidFill>
              <a:ln>
                <a:noFill/>
              </a:ln>
              <a:effectLst/>
            </c:spPr>
            <c:extLst>
              <c:ext xmlns:c16="http://schemas.microsoft.com/office/drawing/2014/chart" uri="{C3380CC4-5D6E-409C-BE32-E72D297353CC}">
                <c16:uniqueId val="{00000003-422E-E34D-A592-A6786F089A12}"/>
              </c:ext>
            </c:extLst>
          </c:dPt>
          <c:dPt>
            <c:idx val="14"/>
            <c:invertIfNegative val="0"/>
            <c:bubble3D val="0"/>
            <c:spPr>
              <a:solidFill>
                <a:schemeClr val="accent4"/>
              </a:solidFill>
              <a:ln>
                <a:noFill/>
              </a:ln>
              <a:effectLst/>
            </c:spPr>
            <c:extLst>
              <c:ext xmlns:c16="http://schemas.microsoft.com/office/drawing/2014/chart" uri="{C3380CC4-5D6E-409C-BE32-E72D297353CC}">
                <c16:uniqueId val="{00000005-422E-E34D-A592-A6786F089A12}"/>
              </c:ext>
            </c:extLst>
          </c:dPt>
          <c:dPt>
            <c:idx val="15"/>
            <c:invertIfNegative val="0"/>
            <c:bubble3D val="0"/>
            <c:spPr>
              <a:solidFill>
                <a:schemeClr val="accent4"/>
              </a:solidFill>
              <a:ln>
                <a:noFill/>
              </a:ln>
              <a:effectLst/>
            </c:spPr>
            <c:extLst>
              <c:ext xmlns:c16="http://schemas.microsoft.com/office/drawing/2014/chart" uri="{C3380CC4-5D6E-409C-BE32-E72D297353CC}">
                <c16:uniqueId val="{00000007-422E-E34D-A592-A6786F089A12}"/>
              </c:ext>
            </c:extLst>
          </c:dPt>
          <c:dPt>
            <c:idx val="16"/>
            <c:invertIfNegative val="0"/>
            <c:bubble3D val="0"/>
            <c:spPr>
              <a:solidFill>
                <a:schemeClr val="accent4"/>
              </a:solidFill>
              <a:ln>
                <a:noFill/>
              </a:ln>
              <a:effectLst/>
            </c:spPr>
            <c:extLst>
              <c:ext xmlns:c16="http://schemas.microsoft.com/office/drawing/2014/chart" uri="{C3380CC4-5D6E-409C-BE32-E72D297353CC}">
                <c16:uniqueId val="{00000009-422E-E34D-A592-A6786F089A12}"/>
              </c:ext>
            </c:extLst>
          </c:dPt>
          <c:dPt>
            <c:idx val="17"/>
            <c:invertIfNegative val="0"/>
            <c:bubble3D val="0"/>
            <c:spPr>
              <a:solidFill>
                <a:schemeClr val="accent4"/>
              </a:solidFill>
              <a:ln>
                <a:noFill/>
              </a:ln>
              <a:effectLst/>
            </c:spPr>
            <c:extLst>
              <c:ext xmlns:c16="http://schemas.microsoft.com/office/drawing/2014/chart" uri="{C3380CC4-5D6E-409C-BE32-E72D297353CC}">
                <c16:uniqueId val="{0000000B-422E-E34D-A592-A6786F089A12}"/>
              </c:ext>
            </c:extLst>
          </c:dPt>
          <c:dPt>
            <c:idx val="19"/>
            <c:invertIfNegative val="0"/>
            <c:bubble3D val="0"/>
            <c:spPr>
              <a:solidFill>
                <a:schemeClr val="accent4"/>
              </a:solidFill>
              <a:ln>
                <a:noFill/>
              </a:ln>
              <a:effectLst/>
            </c:spPr>
            <c:extLst>
              <c:ext xmlns:c16="http://schemas.microsoft.com/office/drawing/2014/chart" uri="{C3380CC4-5D6E-409C-BE32-E72D297353CC}">
                <c16:uniqueId val="{0000000D-422E-E34D-A592-A6786F089A12}"/>
              </c:ext>
            </c:extLst>
          </c:dPt>
          <c:dPt>
            <c:idx val="20"/>
            <c:invertIfNegative val="0"/>
            <c:bubble3D val="0"/>
            <c:spPr>
              <a:solidFill>
                <a:schemeClr val="accent4"/>
              </a:solidFill>
              <a:ln>
                <a:noFill/>
              </a:ln>
              <a:effectLst/>
            </c:spPr>
            <c:extLst>
              <c:ext xmlns:c16="http://schemas.microsoft.com/office/drawing/2014/chart" uri="{C3380CC4-5D6E-409C-BE32-E72D297353CC}">
                <c16:uniqueId val="{0000000F-422E-E34D-A592-A6786F089A12}"/>
              </c:ext>
            </c:extLst>
          </c:dPt>
          <c:dPt>
            <c:idx val="21"/>
            <c:invertIfNegative val="0"/>
            <c:bubble3D val="0"/>
            <c:spPr>
              <a:solidFill>
                <a:schemeClr val="accent4"/>
              </a:solidFill>
              <a:ln>
                <a:noFill/>
              </a:ln>
              <a:effectLst/>
            </c:spPr>
            <c:extLst>
              <c:ext xmlns:c16="http://schemas.microsoft.com/office/drawing/2014/chart" uri="{C3380CC4-5D6E-409C-BE32-E72D297353CC}">
                <c16:uniqueId val="{00000011-422E-E34D-A592-A6786F089A12}"/>
              </c:ext>
            </c:extLst>
          </c:dPt>
          <c:dPt>
            <c:idx val="22"/>
            <c:invertIfNegative val="0"/>
            <c:bubble3D val="0"/>
            <c:spPr>
              <a:solidFill>
                <a:schemeClr val="accent4"/>
              </a:solidFill>
              <a:ln>
                <a:noFill/>
              </a:ln>
              <a:effectLst/>
            </c:spPr>
            <c:extLst>
              <c:ext xmlns:c16="http://schemas.microsoft.com/office/drawing/2014/chart" uri="{C3380CC4-5D6E-409C-BE32-E72D297353CC}">
                <c16:uniqueId val="{00000013-422E-E34D-A592-A6786F089A12}"/>
              </c:ext>
            </c:extLst>
          </c:dPt>
          <c:dLbls>
            <c:dLbl>
              <c:idx val="3"/>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422E-E34D-A592-A6786F089A12}"/>
                </c:ext>
              </c:extLst>
            </c:dLbl>
            <c:dLbl>
              <c:idx val="6"/>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422E-E34D-A592-A6786F089A12}"/>
                </c:ext>
              </c:extLst>
            </c:dLbl>
            <c:dLbl>
              <c:idx val="7"/>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2-422E-E34D-A592-A6786F089A12}"/>
                </c:ext>
              </c:extLst>
            </c:dLbl>
            <c:dLbl>
              <c:idx val="15"/>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4"/>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22E-E34D-A592-A6786F089A12}"/>
                </c:ext>
              </c:extLst>
            </c:dLbl>
            <c:dLbl>
              <c:idx val="18"/>
              <c:tx>
                <c:rich>
                  <a:bodyPr rot="0" spcFirstLastPara="1" vertOverflow="ellipsis" vert="horz" wrap="square" lIns="38100" tIns="19050" rIns="38100" bIns="19050" anchor="ctr" anchorCtr="1">
                    <a:spAutoFit/>
                  </a:bodyPr>
                  <a:lstStyle/>
                  <a:p>
                    <a:pPr>
                      <a:defRPr sz="1200" b="0" i="0" u="none" strike="noStrike" kern="1200" baseline="0">
                        <a:solidFill>
                          <a:schemeClr val="accent4"/>
                        </a:solidFill>
                        <a:latin typeface="+mn-lt"/>
                        <a:ea typeface="+mn-ea"/>
                        <a:cs typeface="+mn-cs"/>
                      </a:defRPr>
                    </a:pPr>
                    <a:fld id="{B729697C-6D4E-40CE-A790-903E4D183978}" type="VALUE">
                      <a:rPr lang="en-US">
                        <a:solidFill>
                          <a:schemeClr val="accent4"/>
                        </a:solidFill>
                      </a:rPr>
                      <a:pPr>
                        <a:defRPr sz="1200">
                          <a:solidFill>
                            <a:schemeClr val="accent4"/>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4"/>
                      </a:solidFill>
                      <a:latin typeface="+mn-lt"/>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422E-E34D-A592-A6786F089A12}"/>
                </c:ext>
              </c:extLst>
            </c:dLbl>
            <c:dLbl>
              <c:idx val="19"/>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4"/>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22E-E34D-A592-A6786F089A12}"/>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Sheet1!$A$2:$A$24</c:f>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f>Sheet1!$B$2:$B$24</c:f>
              <c:numCache>
                <c:formatCode>0%</c:formatCode>
                <c:ptCount val="23"/>
                <c:pt idx="0">
                  <c:v>0.04</c:v>
                </c:pt>
                <c:pt idx="1">
                  <c:v>0.04</c:v>
                </c:pt>
                <c:pt idx="2">
                  <c:v>0.03</c:v>
                </c:pt>
                <c:pt idx="3">
                  <c:v>0.01</c:v>
                </c:pt>
                <c:pt idx="4">
                  <c:v>0.02</c:v>
                </c:pt>
                <c:pt idx="5">
                  <c:v>0.06</c:v>
                </c:pt>
                <c:pt idx="6">
                  <c:v>0.01</c:v>
                </c:pt>
                <c:pt idx="7">
                  <c:v>0.01</c:v>
                </c:pt>
                <c:pt idx="8">
                  <c:v>0.04</c:v>
                </c:pt>
                <c:pt idx="9">
                  <c:v>0.04</c:v>
                </c:pt>
                <c:pt idx="10">
                  <c:v>7.0000000000000007E-2</c:v>
                </c:pt>
                <c:pt idx="12">
                  <c:v>0.06</c:v>
                </c:pt>
                <c:pt idx="13">
                  <c:v>0.04</c:v>
                </c:pt>
                <c:pt idx="14">
                  <c:v>0.02</c:v>
                </c:pt>
                <c:pt idx="15">
                  <c:v>0.01</c:v>
                </c:pt>
                <c:pt idx="16">
                  <c:v>0.02</c:v>
                </c:pt>
                <c:pt idx="17">
                  <c:v>0.03</c:v>
                </c:pt>
                <c:pt idx="18">
                  <c:v>0</c:v>
                </c:pt>
                <c:pt idx="19">
                  <c:v>0.01</c:v>
                </c:pt>
                <c:pt idx="20">
                  <c:v>0.04</c:v>
                </c:pt>
                <c:pt idx="21">
                  <c:v>0.02</c:v>
                </c:pt>
                <c:pt idx="22">
                  <c:v>0.08</c:v>
                </c:pt>
              </c:numCache>
            </c:numRef>
          </c:val>
          <c:extLst>
            <c:ext xmlns:c16="http://schemas.microsoft.com/office/drawing/2014/chart" uri="{C3380CC4-5D6E-409C-BE32-E72D297353CC}">
              <c16:uniqueId val="{00000015-422E-E34D-A592-A6786F089A12}"/>
            </c:ext>
          </c:extLst>
        </c:ser>
        <c:dLbls>
          <c:dLblPos val="outEnd"/>
          <c:showLegendKey val="0"/>
          <c:showVal val="1"/>
          <c:showCatName val="0"/>
          <c:showSerName val="0"/>
          <c:showPercent val="0"/>
          <c:showBubbleSize val="0"/>
        </c:dLbls>
        <c:gapWidth val="20"/>
        <c:axId val="749936448"/>
        <c:axId val="749938744"/>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Series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c:ext uri="{02D57815-91ED-43cb-92C2-25804820EDAC}">
                        <c15:formulaRef>
                          <c15:sqref>Sheet1!$C$2:$C$24</c15:sqref>
                        </c15:formulaRef>
                      </c:ext>
                    </c:extLst>
                    <c:numCache>
                      <c:formatCode>General</c:formatCode>
                      <c:ptCount val="23"/>
                    </c:numCache>
                  </c:numRef>
                </c:val>
                <c:extLst>
                  <c:ext xmlns:c16="http://schemas.microsoft.com/office/drawing/2014/chart" uri="{C3380CC4-5D6E-409C-BE32-E72D297353CC}">
                    <c16:uniqueId val="{00000016-422E-E34D-A592-A6786F089A12}"/>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Sheet1!$D$2:$D$24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7-422E-E34D-A592-A6786F089A12}"/>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Sheet1!$E$1</c15:sqref>
                        </c15:formulaRef>
                      </c:ext>
                    </c:extLst>
                    <c:strCache>
                      <c:ptCount val="1"/>
                      <c:pt idx="0">
                        <c:v>Series 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Sheet1!$E$2:$E$24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8-422E-E34D-A592-A6786F089A12}"/>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Sheet1!$F$1</c15:sqref>
                        </c15:formulaRef>
                      </c:ext>
                    </c:extLst>
                    <c:strCache>
                      <c:ptCount val="1"/>
                      <c:pt idx="0">
                        <c:v>Series 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Sheet1!$F$2:$F$24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9-422E-E34D-A592-A6786F089A12}"/>
                  </c:ext>
                </c:extLst>
              </c15:ser>
            </c15:filteredBarSeries>
            <c15:filteredBarSeries>
              <c15:ser>
                <c:idx val="5"/>
                <c:order val="5"/>
                <c:tx>
                  <c:strRef>
                    <c:extLst xmlns:c15="http://schemas.microsoft.com/office/drawing/2012/chart">
                      <c:ext xmlns:c15="http://schemas.microsoft.com/office/drawing/2012/chart" uri="{02D57815-91ED-43cb-92C2-25804820EDAC}">
                        <c15:formulaRef>
                          <c15:sqref>Sheet1!$G$1</c15:sqref>
                        </c15:formulaRef>
                      </c:ext>
                    </c:extLst>
                    <c:strCache>
                      <c:ptCount val="1"/>
                      <c:pt idx="0">
                        <c:v>Series 6</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Sheet1!$G$2:$G$24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A-422E-E34D-A592-A6786F089A12}"/>
                  </c:ext>
                </c:extLst>
              </c15:ser>
            </c15:filteredBarSeries>
            <c15:filteredBarSeries>
              <c15:ser>
                <c:idx val="6"/>
                <c:order val="6"/>
                <c:tx>
                  <c:strRef>
                    <c:extLst xmlns:c15="http://schemas.microsoft.com/office/drawing/2012/chart">
                      <c:ext xmlns:c15="http://schemas.microsoft.com/office/drawing/2012/chart" uri="{02D57815-91ED-43cb-92C2-25804820EDAC}">
                        <c15:formulaRef>
                          <c15:sqref>Sheet1!$H$1</c15:sqref>
                        </c15:formulaRef>
                      </c:ext>
                    </c:extLst>
                    <c:strCache>
                      <c:ptCount val="1"/>
                      <c:pt idx="0">
                        <c:v>Series 7</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Sheet1!$H$2:$H$24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B-422E-E34D-A592-A6786F089A12}"/>
                  </c:ext>
                </c:extLst>
              </c15:ser>
            </c15:filteredBarSeries>
            <c15:filteredBarSeries>
              <c15:ser>
                <c:idx val="7"/>
                <c:order val="7"/>
                <c:tx>
                  <c:strRef>
                    <c:extLst xmlns:c15="http://schemas.microsoft.com/office/drawing/2012/chart">
                      <c:ext xmlns:c15="http://schemas.microsoft.com/office/drawing/2012/chart" uri="{02D57815-91ED-43cb-92C2-25804820EDAC}">
                        <c15:formulaRef>
                          <c15:sqref>Sheet1!$I$1</c15:sqref>
                        </c15:formulaRef>
                      </c:ext>
                    </c:extLst>
                    <c:strCache>
                      <c:ptCount val="1"/>
                      <c:pt idx="0">
                        <c:v>Series 8</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Sheet1!$I$2:$I$24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C-422E-E34D-A592-A6786F089A12}"/>
                  </c:ext>
                </c:extLst>
              </c15:ser>
            </c15:filteredBarSeries>
            <c15:filteredBarSeries>
              <c15:ser>
                <c:idx val="8"/>
                <c:order val="8"/>
                <c:tx>
                  <c:strRef>
                    <c:extLst xmlns:c15="http://schemas.microsoft.com/office/drawing/2012/chart">
                      <c:ext xmlns:c15="http://schemas.microsoft.com/office/drawing/2012/chart" uri="{02D57815-91ED-43cb-92C2-25804820EDAC}">
                        <c15:formulaRef>
                          <c15:sqref>Sheet1!$J$1</c15:sqref>
                        </c15:formulaRef>
                      </c:ext>
                    </c:extLst>
                    <c:strCache>
                      <c:ptCount val="1"/>
                      <c:pt idx="0">
                        <c:v>Series 9</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Sheet1!$J$2:$J$24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D-422E-E34D-A592-A6786F089A12}"/>
                  </c:ext>
                </c:extLst>
              </c15:ser>
            </c15:filteredBarSeries>
            <c15:filteredBarSeries>
              <c15:ser>
                <c:idx val="9"/>
                <c:order val="9"/>
                <c:tx>
                  <c:strRef>
                    <c:extLst xmlns:c15="http://schemas.microsoft.com/office/drawing/2012/chart">
                      <c:ext xmlns:c15="http://schemas.microsoft.com/office/drawing/2012/chart" uri="{02D57815-91ED-43cb-92C2-25804820EDAC}">
                        <c15:formulaRef>
                          <c15:sqref>Sheet1!$K$1</c15:sqref>
                        </c15:formulaRef>
                      </c:ext>
                    </c:extLst>
                    <c:strCache>
                      <c:ptCount val="1"/>
                      <c:pt idx="0">
                        <c:v>Series 10</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Sheet1!$K$2:$K$24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E-422E-E34D-A592-A6786F089A12}"/>
                  </c:ext>
                </c:extLst>
              </c15:ser>
            </c15:filteredBarSeries>
            <c15:filteredBarSeries>
              <c15:ser>
                <c:idx val="10"/>
                <c:order val="10"/>
                <c:tx>
                  <c:strRef>
                    <c:extLst xmlns:c15="http://schemas.microsoft.com/office/drawing/2012/chart">
                      <c:ext xmlns:c15="http://schemas.microsoft.com/office/drawing/2012/chart" uri="{02D57815-91ED-43cb-92C2-25804820EDAC}">
                        <c15:formulaRef>
                          <c15:sqref>Sheet1!$L$1</c15:sqref>
                        </c15:formulaRef>
                      </c:ext>
                    </c:extLst>
                    <c:strCache>
                      <c:ptCount val="1"/>
                      <c:pt idx="0">
                        <c:v>Series 11</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Sheet1!$A$2:$A$24</c15:sqref>
                        </c15:formulaRef>
                      </c:ext>
                    </c:extLst>
                    <c:strCache>
                      <c:ptCount val="23"/>
                      <c:pt idx="0">
                        <c:v>AUS</c:v>
                      </c:pt>
                      <c:pt idx="1">
                        <c:v>CAN</c:v>
                      </c:pt>
                      <c:pt idx="2">
                        <c:v>FRA</c:v>
                      </c:pt>
                      <c:pt idx="3">
                        <c:v>GER</c:v>
                      </c:pt>
                      <c:pt idx="4">
                        <c:v>NETH</c:v>
                      </c:pt>
                      <c:pt idx="5">
                        <c:v>NZ</c:v>
                      </c:pt>
                      <c:pt idx="6">
                        <c:v>NOR</c:v>
                      </c:pt>
                      <c:pt idx="7">
                        <c:v>SWE</c:v>
                      </c:pt>
                      <c:pt idx="8">
                        <c:v>SWIZ</c:v>
                      </c:pt>
                      <c:pt idx="9">
                        <c:v>UK</c:v>
                      </c:pt>
                      <c:pt idx="10">
                        <c:v>US</c:v>
                      </c:pt>
                      <c:pt idx="12">
                        <c:v>AUS</c:v>
                      </c:pt>
                      <c:pt idx="13">
                        <c:v>CAN</c:v>
                      </c:pt>
                      <c:pt idx="14">
                        <c:v>FRA</c:v>
                      </c:pt>
                      <c:pt idx="15">
                        <c:v>GER</c:v>
                      </c:pt>
                      <c:pt idx="16">
                        <c:v>NETH</c:v>
                      </c:pt>
                      <c:pt idx="17">
                        <c:v>NZ</c:v>
                      </c:pt>
                      <c:pt idx="18">
                        <c:v>NOR</c:v>
                      </c:pt>
                      <c:pt idx="19">
                        <c:v>SWE</c:v>
                      </c:pt>
                      <c:pt idx="20">
                        <c:v>SWIZ</c:v>
                      </c:pt>
                      <c:pt idx="21">
                        <c:v>UK</c:v>
                      </c:pt>
                      <c:pt idx="22">
                        <c:v>US</c:v>
                      </c:pt>
                    </c:strCache>
                  </c:strRef>
                </c:cat>
                <c:val>
                  <c:numRef>
                    <c:extLst xmlns:c15="http://schemas.microsoft.com/office/drawing/2012/chart">
                      <c:ext xmlns:c15="http://schemas.microsoft.com/office/drawing/2012/chart" uri="{02D57815-91ED-43cb-92C2-25804820EDAC}">
                        <c15:formulaRef>
                          <c15:sqref>Sheet1!$L$2:$L$24</c15:sqref>
                        </c15:formulaRef>
                      </c:ext>
                    </c:extLst>
                    <c:numCache>
                      <c:formatCode>General</c:formatCode>
                      <c:ptCount val="23"/>
                    </c:numCache>
                  </c:numRef>
                </c:val>
                <c:extLst xmlns:c15="http://schemas.microsoft.com/office/drawing/2012/chart">
                  <c:ext xmlns:c16="http://schemas.microsoft.com/office/drawing/2014/chart" uri="{C3380CC4-5D6E-409C-BE32-E72D297353CC}">
                    <c16:uniqueId val="{0000001F-422E-E34D-A592-A6786F089A12}"/>
                  </c:ext>
                </c:extLst>
              </c15:ser>
            </c15:filteredBarSeries>
          </c:ext>
        </c:extLst>
      </c:barChart>
      <c:catAx>
        <c:axId val="74993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749938744"/>
        <c:crosses val="autoZero"/>
        <c:auto val="1"/>
        <c:lblAlgn val="ctr"/>
        <c:lblOffset val="100"/>
        <c:noMultiLvlLbl val="0"/>
      </c:catAx>
      <c:valAx>
        <c:axId val="749938744"/>
        <c:scaling>
          <c:orientation val="minMax"/>
          <c:max val="0.2"/>
          <c:min val="0"/>
        </c:scaling>
        <c:delete val="1"/>
        <c:axPos val="l"/>
        <c:numFmt formatCode="0%" sourceLinked="1"/>
        <c:majorTickMark val="out"/>
        <c:minorTickMark val="none"/>
        <c:tickLblPos val="nextTo"/>
        <c:crossAx val="749936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75628494306849E-2"/>
          <c:w val="0.99329294966178006"/>
          <c:h val="0.87847826221149516"/>
        </c:manualLayout>
      </c:layout>
      <c:barChart>
        <c:barDir val="col"/>
        <c:grouping val="clustered"/>
        <c:varyColors val="0"/>
        <c:ser>
          <c:idx val="2"/>
          <c:order val="2"/>
          <c:tx>
            <c:strRef>
              <c:f>Sheet1!$D$1</c:f>
              <c:strCache>
                <c:ptCount val="1"/>
                <c:pt idx="0">
                  <c:v>Did not fill/collect a Rx or skipped a dose because of cost</c:v>
                </c:pt>
              </c:strCache>
            </c:strRef>
          </c:tx>
          <c:spPr>
            <a:solidFill>
              <a:schemeClr val="accent2"/>
            </a:solidFill>
            <a:ln>
              <a:noFill/>
            </a:ln>
            <a:effectLst/>
          </c:spPr>
          <c:invertIfNegative val="0"/>
          <c:dLbls>
            <c:dLbl>
              <c:idx val="2"/>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FB-2040-9037-1ADF0EF3A0E0}"/>
                </c:ext>
              </c:extLst>
            </c:dLbl>
            <c:dLbl>
              <c:idx val="3"/>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5FB-2040-9037-1ADF0EF3A0E0}"/>
                </c:ext>
              </c:extLst>
            </c:dLbl>
            <c:dLbl>
              <c:idx val="4"/>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5FB-2040-9037-1ADF0EF3A0E0}"/>
                </c:ext>
              </c:extLst>
            </c:dLbl>
            <c:dLbl>
              <c:idx val="5"/>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5FB-2040-9037-1ADF0EF3A0E0}"/>
                </c:ext>
              </c:extLst>
            </c:dLbl>
            <c:dLbl>
              <c:idx val="9"/>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accent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5FB-2040-9037-1ADF0EF3A0E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f>Sheet1!$D$2:$D$12</c:f>
              <c:numCache>
                <c:formatCode>0%</c:formatCode>
                <c:ptCount val="11"/>
                <c:pt idx="0">
                  <c:v>0.02</c:v>
                </c:pt>
                <c:pt idx="1">
                  <c:v>0.03</c:v>
                </c:pt>
                <c:pt idx="2">
                  <c:v>0.01</c:v>
                </c:pt>
                <c:pt idx="3">
                  <c:v>0.01</c:v>
                </c:pt>
                <c:pt idx="4">
                  <c:v>0.01</c:v>
                </c:pt>
                <c:pt idx="5">
                  <c:v>0.01</c:v>
                </c:pt>
                <c:pt idx="6">
                  <c:v>0.02</c:v>
                </c:pt>
                <c:pt idx="7">
                  <c:v>0.02</c:v>
                </c:pt>
                <c:pt idx="8">
                  <c:v>0.04</c:v>
                </c:pt>
                <c:pt idx="9">
                  <c:v>0.01</c:v>
                </c:pt>
                <c:pt idx="10">
                  <c:v>0.09</c:v>
                </c:pt>
              </c:numCache>
            </c:numRef>
          </c:val>
          <c:extLst>
            <c:ext xmlns:c16="http://schemas.microsoft.com/office/drawing/2014/chart" uri="{C3380CC4-5D6E-409C-BE32-E72D297353CC}">
              <c16:uniqueId val="{00000002-5958-4767-A9C9-D900A26298A7}"/>
            </c:ext>
          </c:extLst>
        </c:ser>
        <c:dLbls>
          <c:dLblPos val="outEnd"/>
          <c:showLegendKey val="0"/>
          <c:showVal val="1"/>
          <c:showCatName val="0"/>
          <c:showSerName val="0"/>
          <c:showPercent val="0"/>
          <c:showBubbleSize val="0"/>
        </c:dLbls>
        <c:gapWidth val="60"/>
        <c:axId val="522800344"/>
        <c:axId val="522802312"/>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Did not consult/visit a doctor when had a medical problem because of cost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uri="{02D57815-91ED-43cb-92C2-25804820EDAC}">
                        <c15:formulaRef>
                          <c15:sqref>Sheet1!$B$2:$B$12</c15:sqref>
                        </c15:formulaRef>
                      </c:ext>
                    </c:extLst>
                    <c:numCache>
                      <c:formatCode>0%</c:formatCode>
                      <c:ptCount val="11"/>
                      <c:pt idx="0">
                        <c:v>0.04</c:v>
                      </c:pt>
                      <c:pt idx="1">
                        <c:v>0.04</c:v>
                      </c:pt>
                      <c:pt idx="2">
                        <c:v>0.03</c:v>
                      </c:pt>
                      <c:pt idx="3">
                        <c:v>0.01</c:v>
                      </c:pt>
                      <c:pt idx="4">
                        <c:v>0.02</c:v>
                      </c:pt>
                      <c:pt idx="5">
                        <c:v>0.06</c:v>
                      </c:pt>
                      <c:pt idx="6">
                        <c:v>0.01</c:v>
                      </c:pt>
                      <c:pt idx="7">
                        <c:v>0.01</c:v>
                      </c:pt>
                      <c:pt idx="8">
                        <c:v>0.04</c:v>
                      </c:pt>
                      <c:pt idx="9">
                        <c:v>0.04</c:v>
                      </c:pt>
                      <c:pt idx="10">
                        <c:v>7.0000000000000007E-2</c:v>
                      </c:pt>
                    </c:numCache>
                  </c:numRef>
                </c:val>
                <c:extLst>
                  <c:ext xmlns:c16="http://schemas.microsoft.com/office/drawing/2014/chart" uri="{C3380CC4-5D6E-409C-BE32-E72D297353CC}">
                    <c16:uniqueId val="{00000000-5958-4767-A9C9-D900A26298A7}"/>
                  </c:ext>
                </c:extLst>
              </c15:ser>
            </c15:filteredBarSeries>
            <c15:filteredBarSeries>
              <c15:ser>
                <c:idx val="1"/>
                <c:order val="1"/>
                <c:tx>
                  <c:strRef>
                    <c:extLst>
                      <c:ext xmlns:c15="http://schemas.microsoft.com/office/drawing/2012/chart" uri="{02D57815-91ED-43cb-92C2-25804820EDAC}">
                        <c15:formulaRef>
                          <c15:sqref>Sheet1!$C$1</c15:sqref>
                        </c15:formulaRef>
                      </c:ext>
                    </c:extLst>
                    <c:strCache>
                      <c:ptCount val="1"/>
                      <c:pt idx="0">
                        <c:v>Skipped a medical test or treatment because of cost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xmlns:c15="http://schemas.microsoft.com/office/drawing/2012/chart" uri="{02D57815-91ED-43cb-92C2-25804820EDAC}">
                        <c15:formulaRef>
                          <c15:sqref>Sheet1!$C$2:$C$12</c15:sqref>
                        </c15:formulaRef>
                      </c:ext>
                    </c:extLst>
                    <c:numCache>
                      <c:formatCode>0%</c:formatCode>
                      <c:ptCount val="11"/>
                      <c:pt idx="0">
                        <c:v>0.06</c:v>
                      </c:pt>
                      <c:pt idx="1">
                        <c:v>0.04</c:v>
                      </c:pt>
                      <c:pt idx="2">
                        <c:v>0.02</c:v>
                      </c:pt>
                      <c:pt idx="3">
                        <c:v>0.01</c:v>
                      </c:pt>
                      <c:pt idx="4">
                        <c:v>0.02</c:v>
                      </c:pt>
                      <c:pt idx="5">
                        <c:v>0.03</c:v>
                      </c:pt>
                      <c:pt idx="6">
                        <c:v>0</c:v>
                      </c:pt>
                      <c:pt idx="7">
                        <c:v>0.01</c:v>
                      </c:pt>
                      <c:pt idx="8">
                        <c:v>0.04</c:v>
                      </c:pt>
                      <c:pt idx="9">
                        <c:v>0.02</c:v>
                      </c:pt>
                      <c:pt idx="10">
                        <c:v>0.08</c:v>
                      </c:pt>
                    </c:numCache>
                  </c:numRef>
                </c:val>
                <c:extLst xmlns:c15="http://schemas.microsoft.com/office/drawing/2012/chart">
                  <c:ext xmlns:c16="http://schemas.microsoft.com/office/drawing/2014/chart" uri="{C3380CC4-5D6E-409C-BE32-E72D297353CC}">
                    <c16:uniqueId val="{00000001-5958-4767-A9C9-D900A26298A7}"/>
                  </c:ext>
                </c:extLst>
              </c15:ser>
            </c15:filteredBarSeries>
          </c:ext>
        </c:extLst>
      </c:barChart>
      <c:catAx>
        <c:axId val="522800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2802312"/>
        <c:crosses val="autoZero"/>
        <c:auto val="1"/>
        <c:lblAlgn val="ctr"/>
        <c:lblOffset val="100"/>
        <c:noMultiLvlLbl val="0"/>
      </c:catAx>
      <c:valAx>
        <c:axId val="522802312"/>
        <c:scaling>
          <c:orientation val="minMax"/>
          <c:max val="0.2"/>
          <c:min val="0"/>
        </c:scaling>
        <c:delete val="1"/>
        <c:axPos val="l"/>
        <c:numFmt formatCode="0%" sourceLinked="1"/>
        <c:majorTickMark val="out"/>
        <c:minorTickMark val="none"/>
        <c:tickLblPos val="nextTo"/>
        <c:crossAx val="522800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3.3892645729812119E-2"/>
          <c:w val="0.99188147721372222"/>
          <c:h val="0.94248604736592856"/>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dLbl>
              <c:idx val="3"/>
              <c:tx>
                <c:rich>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fld id="{C4CCA3F8-DD33-45CA-8AC2-B97B0F7919D2}" type="VALUE">
                      <a:rPr lang="en-US">
                        <a:solidFill>
                          <a:schemeClr val="accent1"/>
                        </a:solidFill>
                      </a:rPr>
                      <a:pPr>
                        <a:defRPr>
                          <a:solidFill>
                            <a:schemeClr val="accent1"/>
                          </a:solidFill>
                        </a:defRPr>
                      </a:pPr>
                      <a:t>[VALUE]</a:t>
                    </a:fld>
                    <a:endParaRPr lang="en-US"/>
                  </a:p>
                </c:rich>
              </c:tx>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accent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B5E-4227-A720-C99710754A2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f>Sheet1!$B$2:$B$12</c:f>
              <c:numCache>
                <c:formatCode>0%</c:formatCode>
                <c:ptCount val="11"/>
                <c:pt idx="0">
                  <c:v>0.15</c:v>
                </c:pt>
                <c:pt idx="1">
                  <c:v>0.14000000000000001</c:v>
                </c:pt>
                <c:pt idx="2">
                  <c:v>0.08</c:v>
                </c:pt>
                <c:pt idx="3">
                  <c:v>0.01</c:v>
                </c:pt>
                <c:pt idx="4">
                  <c:v>0.02</c:v>
                </c:pt>
                <c:pt idx="5">
                  <c:v>0.14000000000000001</c:v>
                </c:pt>
                <c:pt idx="6">
                  <c:v>0.06</c:v>
                </c:pt>
                <c:pt idx="7">
                  <c:v>0.1</c:v>
                </c:pt>
                <c:pt idx="8">
                  <c:v>0.09</c:v>
                </c:pt>
                <c:pt idx="9">
                  <c:v>0.06</c:v>
                </c:pt>
                <c:pt idx="10">
                  <c:v>0.16</c:v>
                </c:pt>
              </c:numCache>
            </c:numRef>
          </c:val>
          <c:extLst>
            <c:ext xmlns:c16="http://schemas.microsoft.com/office/drawing/2014/chart" uri="{C3380CC4-5D6E-409C-BE32-E72D297353CC}">
              <c16:uniqueId val="{00000000-F630-4FAA-AAF7-541A4BC3F914}"/>
            </c:ext>
          </c:extLst>
        </c:ser>
        <c:dLbls>
          <c:dLblPos val="outEnd"/>
          <c:showLegendKey val="0"/>
          <c:showVal val="1"/>
          <c:showCatName val="0"/>
          <c:showSerName val="0"/>
          <c:showPercent val="0"/>
          <c:showBubbleSize val="0"/>
        </c:dLbls>
        <c:gapWidth val="60"/>
        <c:overlap val="-27"/>
        <c:axId val="749936448"/>
        <c:axId val="749938744"/>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Series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uri="{02D57815-91ED-43cb-92C2-25804820EDAC}">
                        <c15:formulaRef>
                          <c15:sqref>Sheet1!$C$2:$C$12</c15:sqref>
                        </c15:formulaRef>
                      </c:ext>
                    </c:extLst>
                    <c:numCache>
                      <c:formatCode>General</c:formatCode>
                      <c:ptCount val="11"/>
                    </c:numCache>
                  </c:numRef>
                </c:val>
                <c:extLst>
                  <c:ext xmlns:c16="http://schemas.microsoft.com/office/drawing/2014/chart" uri="{C3380CC4-5D6E-409C-BE32-E72D297353CC}">
                    <c16:uniqueId val="{00000001-F630-4FAA-AAF7-541A4BC3F914}"/>
                  </c:ext>
                </c:extLst>
              </c15:ser>
            </c15:filteredBarSeries>
            <c15:filteredBarSeries>
              <c15:ser>
                <c:idx val="2"/>
                <c:order val="2"/>
                <c:tx>
                  <c:strRef>
                    <c:extLst>
                      <c:ext xmlns:c15="http://schemas.microsoft.com/office/drawing/2012/chart" uri="{02D57815-91ED-43cb-92C2-25804820EDAC}">
                        <c15:formulaRef>
                          <c15:sqref>Sheet1!$D$1</c15:sqref>
                        </c15:formulaRef>
                      </c:ext>
                    </c:extLst>
                    <c:strCache>
                      <c:ptCount val="1"/>
                      <c:pt idx="0">
                        <c:v>Series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xmlns:c15="http://schemas.microsoft.com/office/drawing/2012/chart" uri="{02D57815-91ED-43cb-92C2-25804820EDAC}">
                        <c15:formulaRef>
                          <c15:sqref>Sheet1!$D$2:$D$12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2-F630-4FAA-AAF7-541A4BC3F914}"/>
                  </c:ext>
                </c:extLst>
              </c15:ser>
            </c15:filteredBarSeries>
            <c15:filteredBarSeries>
              <c15:ser>
                <c:idx val="3"/>
                <c:order val="3"/>
                <c:tx>
                  <c:strRef>
                    <c:extLst>
                      <c:ext xmlns:c15="http://schemas.microsoft.com/office/drawing/2012/chart" uri="{02D57815-91ED-43cb-92C2-25804820EDAC}">
                        <c15:formulaRef>
                          <c15:sqref>Sheet1!$E$1</c15:sqref>
                        </c15:formulaRef>
                      </c:ext>
                    </c:extLst>
                    <c:strCache>
                      <c:ptCount val="1"/>
                      <c:pt idx="0">
                        <c:v>Series 4</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xmlns:c15="http://schemas.microsoft.com/office/drawing/2012/chart" uri="{02D57815-91ED-43cb-92C2-25804820EDAC}">
                        <c15:formulaRef>
                          <c15:sqref>Sheet1!$E$2:$E$12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4-F630-4FAA-AAF7-541A4BC3F914}"/>
                  </c:ext>
                </c:extLst>
              </c15:ser>
            </c15:filteredBarSeries>
            <c15:filteredBarSeries>
              <c15:ser>
                <c:idx val="4"/>
                <c:order val="4"/>
                <c:tx>
                  <c:strRef>
                    <c:extLst>
                      <c:ext xmlns:c15="http://schemas.microsoft.com/office/drawing/2012/chart" uri="{02D57815-91ED-43cb-92C2-25804820EDAC}">
                        <c15:formulaRef>
                          <c15:sqref>Sheet1!$F$1</c15:sqref>
                        </c15:formulaRef>
                      </c:ext>
                    </c:extLst>
                    <c:strCache>
                      <c:ptCount val="1"/>
                      <c:pt idx="0">
                        <c:v>Series 5</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xmlns:c15="http://schemas.microsoft.com/office/drawing/2012/chart" uri="{02D57815-91ED-43cb-92C2-25804820EDAC}">
                        <c15:formulaRef>
                          <c15:sqref>Sheet1!$F$2:$F$12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5-F630-4FAA-AAF7-541A4BC3F914}"/>
                  </c:ext>
                </c:extLst>
              </c15:ser>
            </c15:filteredBarSeries>
            <c15:filteredBarSeries>
              <c15:ser>
                <c:idx val="5"/>
                <c:order val="5"/>
                <c:tx>
                  <c:strRef>
                    <c:extLst>
                      <c:ext xmlns:c15="http://schemas.microsoft.com/office/drawing/2012/chart" uri="{02D57815-91ED-43cb-92C2-25804820EDAC}">
                        <c15:formulaRef>
                          <c15:sqref>Sheet1!$G$1</c15:sqref>
                        </c15:formulaRef>
                      </c:ext>
                    </c:extLst>
                    <c:strCache>
                      <c:ptCount val="1"/>
                      <c:pt idx="0">
                        <c:v>Series 6</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xmlns:c15="http://schemas.microsoft.com/office/drawing/2012/chart" uri="{02D57815-91ED-43cb-92C2-25804820EDAC}">
                        <c15:formulaRef>
                          <c15:sqref>Sheet1!$G$2:$G$12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6-F630-4FAA-AAF7-541A4BC3F914}"/>
                  </c:ext>
                </c:extLst>
              </c15:ser>
            </c15:filteredBarSeries>
            <c15:filteredBarSeries>
              <c15:ser>
                <c:idx val="6"/>
                <c:order val="6"/>
                <c:tx>
                  <c:strRef>
                    <c:extLst>
                      <c:ext xmlns:c15="http://schemas.microsoft.com/office/drawing/2012/chart" uri="{02D57815-91ED-43cb-92C2-25804820EDAC}">
                        <c15:formulaRef>
                          <c15:sqref>Sheet1!$H$1</c15:sqref>
                        </c15:formulaRef>
                      </c:ext>
                    </c:extLst>
                    <c:strCache>
                      <c:ptCount val="1"/>
                      <c:pt idx="0">
                        <c:v>Series 7</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xmlns:c15="http://schemas.microsoft.com/office/drawing/2012/chart" uri="{02D57815-91ED-43cb-92C2-25804820EDAC}">
                        <c15:formulaRef>
                          <c15:sqref>Sheet1!$H$2:$H$12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7-F630-4FAA-AAF7-541A4BC3F914}"/>
                  </c:ext>
                </c:extLst>
              </c15:ser>
            </c15:filteredBarSeries>
            <c15:filteredBarSeries>
              <c15:ser>
                <c:idx val="7"/>
                <c:order val="7"/>
                <c:tx>
                  <c:strRef>
                    <c:extLst>
                      <c:ext xmlns:c15="http://schemas.microsoft.com/office/drawing/2012/chart" uri="{02D57815-91ED-43cb-92C2-25804820EDAC}">
                        <c15:formulaRef>
                          <c15:sqref>Sheet1!$I$1</c15:sqref>
                        </c15:formulaRef>
                      </c:ext>
                    </c:extLst>
                    <c:strCache>
                      <c:ptCount val="1"/>
                      <c:pt idx="0">
                        <c:v>Series 8</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xmlns:c15="http://schemas.microsoft.com/office/drawing/2012/chart" uri="{02D57815-91ED-43cb-92C2-25804820EDAC}">
                        <c15:formulaRef>
                          <c15:sqref>Sheet1!$I$2:$I$12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8-F630-4FAA-AAF7-541A4BC3F914}"/>
                  </c:ext>
                </c:extLst>
              </c15:ser>
            </c15:filteredBarSeries>
            <c15:filteredBarSeries>
              <c15:ser>
                <c:idx val="8"/>
                <c:order val="8"/>
                <c:tx>
                  <c:strRef>
                    <c:extLst>
                      <c:ext xmlns:c15="http://schemas.microsoft.com/office/drawing/2012/chart" uri="{02D57815-91ED-43cb-92C2-25804820EDAC}">
                        <c15:formulaRef>
                          <c15:sqref>Sheet1!$J$1</c15:sqref>
                        </c15:formulaRef>
                      </c:ext>
                    </c:extLst>
                    <c:strCache>
                      <c:ptCount val="1"/>
                      <c:pt idx="0">
                        <c:v>Series 9</c:v>
                      </c:pt>
                    </c:strCache>
                  </c:strRef>
                </c:tx>
                <c:spPr>
                  <a:solidFill>
                    <a:schemeClr val="accent3">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xmlns:c15="http://schemas.microsoft.com/office/drawing/2012/chart" uri="{02D57815-91ED-43cb-92C2-25804820EDAC}">
                        <c15:formulaRef>
                          <c15:sqref>Sheet1!$J$2:$J$12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9-F630-4FAA-AAF7-541A4BC3F914}"/>
                  </c:ext>
                </c:extLst>
              </c15:ser>
            </c15:filteredBarSeries>
            <c15:filteredBarSeries>
              <c15:ser>
                <c:idx val="9"/>
                <c:order val="9"/>
                <c:tx>
                  <c:strRef>
                    <c:extLst>
                      <c:ext xmlns:c15="http://schemas.microsoft.com/office/drawing/2012/chart" uri="{02D57815-91ED-43cb-92C2-25804820EDAC}">
                        <c15:formulaRef>
                          <c15:sqref>Sheet1!$K$1</c15:sqref>
                        </c15:formulaRef>
                      </c:ext>
                    </c:extLst>
                    <c:strCache>
                      <c:ptCount val="1"/>
                      <c:pt idx="0">
                        <c:v>Series 10</c:v>
                      </c:pt>
                    </c:strCache>
                  </c:strRef>
                </c:tx>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xmlns:c15="http://schemas.microsoft.com/office/drawing/2012/chart" uri="{02D57815-91ED-43cb-92C2-25804820EDAC}">
                        <c15:formulaRef>
                          <c15:sqref>Sheet1!$K$2:$K$12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A-F630-4FAA-AAF7-541A4BC3F914}"/>
                  </c:ext>
                </c:extLst>
              </c15:ser>
            </c15:filteredBarSeries>
            <c15:filteredBarSeries>
              <c15:ser>
                <c:idx val="10"/>
                <c:order val="10"/>
                <c:tx>
                  <c:strRef>
                    <c:extLst>
                      <c:ext xmlns:c15="http://schemas.microsoft.com/office/drawing/2012/chart" uri="{02D57815-91ED-43cb-92C2-25804820EDAC}">
                        <c15:formulaRef>
                          <c15:sqref>Sheet1!$L$1</c15:sqref>
                        </c15:formulaRef>
                      </c:ext>
                    </c:extLst>
                    <c:strCache>
                      <c:ptCount val="1"/>
                      <c:pt idx="0">
                        <c:v>Series 11</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xmlns:c15="http://schemas.microsoft.com/office/drawing/2012/chart" uri="{02D57815-91ED-43cb-92C2-25804820EDAC}">
                        <c15:formulaRef>
                          <c15:sqref>Sheet1!$A$2:$A$12</c15:sqref>
                        </c15:formulaRef>
                      </c:ext>
                    </c:extLst>
                    <c:strCache>
                      <c:ptCount val="11"/>
                      <c:pt idx="0">
                        <c:v>AUS</c:v>
                      </c:pt>
                      <c:pt idx="1">
                        <c:v>CAN</c:v>
                      </c:pt>
                      <c:pt idx="2">
                        <c:v>FRA</c:v>
                      </c:pt>
                      <c:pt idx="3">
                        <c:v>GER</c:v>
                      </c:pt>
                      <c:pt idx="4">
                        <c:v>NETH</c:v>
                      </c:pt>
                      <c:pt idx="5">
                        <c:v>NZ</c:v>
                      </c:pt>
                      <c:pt idx="6">
                        <c:v>NOR</c:v>
                      </c:pt>
                      <c:pt idx="7">
                        <c:v>SWE</c:v>
                      </c:pt>
                      <c:pt idx="8">
                        <c:v>SWIZ</c:v>
                      </c:pt>
                      <c:pt idx="9">
                        <c:v>UK</c:v>
                      </c:pt>
                      <c:pt idx="10">
                        <c:v>US</c:v>
                      </c:pt>
                    </c:strCache>
                  </c:strRef>
                </c:cat>
                <c:val>
                  <c:numRef>
                    <c:extLst>
                      <c:ext xmlns:c15="http://schemas.microsoft.com/office/drawing/2012/chart" uri="{02D57815-91ED-43cb-92C2-25804820EDAC}">
                        <c15:formulaRef>
                          <c15:sqref>Sheet1!$L$2:$L$12</c15:sqref>
                        </c15:formulaRef>
                      </c:ext>
                    </c:extLst>
                    <c:numCache>
                      <c:formatCode>General</c:formatCode>
                      <c:ptCount val="11"/>
                    </c:numCache>
                  </c:numRef>
                </c:val>
                <c:extLst xmlns:c15="http://schemas.microsoft.com/office/drawing/2012/chart">
                  <c:ext xmlns:c16="http://schemas.microsoft.com/office/drawing/2014/chart" uri="{C3380CC4-5D6E-409C-BE32-E72D297353CC}">
                    <c16:uniqueId val="{0000000B-F630-4FAA-AAF7-541A4BC3F914}"/>
                  </c:ext>
                </c:extLst>
              </c15:ser>
            </c15:filteredBarSeries>
          </c:ext>
        </c:extLst>
      </c:barChart>
      <c:catAx>
        <c:axId val="74993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749938744"/>
        <c:crosses val="autoZero"/>
        <c:auto val="1"/>
        <c:lblAlgn val="ctr"/>
        <c:lblOffset val="100"/>
        <c:noMultiLvlLbl val="0"/>
      </c:catAx>
      <c:valAx>
        <c:axId val="749938744"/>
        <c:scaling>
          <c:orientation val="minMax"/>
          <c:max val="0.2"/>
          <c:min val="0"/>
        </c:scaling>
        <c:delete val="1"/>
        <c:axPos val="l"/>
        <c:numFmt formatCode="0%" sourceLinked="1"/>
        <c:majorTickMark val="out"/>
        <c:minorTickMark val="none"/>
        <c:tickLblPos val="nextTo"/>
        <c:crossAx val="7499364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10/5/21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commonwealthfund.org/international-health-policy-center/system-profile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2925" y="1006475"/>
            <a:ext cx="5365750" cy="4024313"/>
          </a:xfrm>
        </p:spPr>
      </p:sp>
      <p:sp>
        <p:nvSpPr>
          <p:cNvPr id="4" name="Slide Number Placeholder 3"/>
          <p:cNvSpPr>
            <a:spLocks noGrp="1"/>
          </p:cNvSpPr>
          <p:nvPr>
            <p:ph type="sldNum" sz="quarter" idx="10"/>
          </p:nvPr>
        </p:nvSpPr>
        <p:spPr/>
        <p:txBody>
          <a:bodyPr/>
          <a:lstStyle/>
          <a:p>
            <a:fld id="{97863621-2E60-B848-8968-B0341E26A312}" type="slidenum">
              <a:rPr lang="en-US" smtClean="0"/>
              <a:t>1</a:t>
            </a:fld>
            <a:endParaRPr lang="en-US"/>
          </a:p>
        </p:txBody>
      </p:sp>
    </p:spTree>
    <p:extLst>
      <p:ext uri="{BB962C8B-B14F-4D97-AF65-F5344CB8AC3E}">
        <p14:creationId xmlns:p14="http://schemas.microsoft.com/office/powerpoint/2010/main" val="83113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Private health insurance plans serve diverse</a:t>
            </a:r>
            <a:r>
              <a:rPr lang="en-US" baseline="0" dirty="0"/>
              <a:t> roles in nations’ health care systems. In Germany, Netherlands, and Switzerland, private plans are the primary source of insurance</a:t>
            </a:r>
            <a:r>
              <a:rPr lang="en-US" dirty="0"/>
              <a:t> </a:t>
            </a:r>
            <a:r>
              <a:rPr lang="en-US" baseline="0" dirty="0"/>
              <a:t>and cover essential health benefits. In Australia, Netherlands, and France, people can purchase private plans that provide coverage supplemental to the primary insurance source for such things as adult dental or vision care, physical therapy, private hospital rooms, or greater choice of private providers. In Canada, people can purchase private plans that provide only outpatient prescription drug coverage. </a:t>
            </a:r>
          </a:p>
          <a:p>
            <a:endParaRPr lang="en-US" baseline="0" dirty="0"/>
          </a:p>
          <a:p>
            <a:r>
              <a:rPr lang="en-US" dirty="0"/>
              <a:t>In the United</a:t>
            </a:r>
            <a:r>
              <a:rPr lang="en-US" baseline="0" dirty="0"/>
              <a:t> States, private health insurance plans play a pivotal role. Private plans provide primary coverage through Medicare Advantage plans, the Affordable Care Act (ACA) marketplaces, employer-sponsored plans, and some Medicaid managed </a:t>
            </a:r>
            <a:r>
              <a:rPr lang="en-US" dirty="0"/>
              <a:t>c</a:t>
            </a:r>
            <a:r>
              <a:rPr lang="en-US" baseline="0" dirty="0"/>
              <a:t>are </a:t>
            </a:r>
            <a:r>
              <a:rPr lang="en-US" dirty="0"/>
              <a:t>o</a:t>
            </a:r>
            <a:r>
              <a:rPr lang="en-US" baseline="0" dirty="0"/>
              <a:t>rganizations. Examples of supplemental or wrap-around coverage provided by private plans include Medigap (for Medicare beneficiaries), critical illness insurance, and indemnity insurance plans. Medicare Part D stand-alone prescription drug plans (PDPs) are an example of private plans that offer only prescription drug coverage.</a:t>
            </a:r>
          </a:p>
          <a:p>
            <a:endParaRPr lang="en-US" baseline="0" dirty="0"/>
          </a:p>
          <a:p>
            <a:pPr marL="0" marR="0" lvl="0" indent="0" algn="l" defTabSz="609585" rtl="0" eaLnBrk="1" fontAlgn="auto" latinLnBrk="0" hangingPunct="1">
              <a:lnSpc>
                <a:spcPct val="100000"/>
              </a:lnSpc>
              <a:spcBef>
                <a:spcPts val="0"/>
              </a:spcBef>
              <a:spcAft>
                <a:spcPts val="0"/>
              </a:spcAft>
              <a:buClrTx/>
              <a:buSzTx/>
              <a:buFontTx/>
              <a:buNone/>
              <a:tabLst/>
              <a:defRPr/>
            </a:pPr>
            <a:r>
              <a:rPr lang="en-US" baseline="0" dirty="0"/>
              <a:t>For more information, see </a:t>
            </a:r>
            <a:r>
              <a:rPr lang="en-US" sz="1600" u="sng" kern="1200" dirty="0">
                <a:solidFill>
                  <a:schemeClr val="tx1"/>
                </a:solidFill>
                <a:effectLst/>
                <a:latin typeface="+mn-lt"/>
                <a:ea typeface="+mn-ea"/>
                <a:cs typeface="+mn-cs"/>
                <a:hlinkClick r:id="rId3"/>
              </a:rPr>
              <a:t>https://www.commonwealthfund.org/international-health-policy-center/system-profiles</a:t>
            </a:r>
            <a:r>
              <a:rPr lang="en-US" sz="16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3377EE-396D-4BA6-B5D9-78B186FE6C2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4298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MWF Title Slide">
    <p:bg>
      <p:bgPr>
        <a:solidFill>
          <a:schemeClr val="tx2"/>
        </a:solidFill>
        <a:effectLst/>
      </p:bgPr>
    </p:bg>
    <p:spTree>
      <p:nvGrpSpPr>
        <p:cNvPr id="1" name=""/>
        <p:cNvGrpSpPr/>
        <p:nvPr/>
      </p:nvGrpSpPr>
      <p:grpSpPr>
        <a:xfrm>
          <a:off x="0" y="0"/>
          <a:ext cx="0" cy="0"/>
          <a:chOff x="0" y="0"/>
          <a:chExt cx="0" cy="0"/>
        </a:xfrm>
      </p:grpSpPr>
      <p:sp>
        <p:nvSpPr>
          <p:cNvPr id="42" name="Text Placeholder 41"/>
          <p:cNvSpPr>
            <a:spLocks noGrp="1"/>
          </p:cNvSpPr>
          <p:nvPr>
            <p:ph type="body" sz="quarter" idx="11" hasCustomPrompt="1"/>
          </p:nvPr>
        </p:nvSpPr>
        <p:spPr>
          <a:xfrm>
            <a:off x="652028" y="3747673"/>
            <a:ext cx="6116216" cy="924375"/>
          </a:xfrm>
        </p:spPr>
        <p:txBody>
          <a:bodyPr>
            <a:normAutofit/>
          </a:bodyPr>
          <a:lstStyle>
            <a:lvl1pPr marL="0" indent="0">
              <a:lnSpc>
                <a:spcPct val="100000"/>
              </a:lnSpc>
              <a:buNone/>
              <a:defRPr sz="1450" b="0" i="0" spc="0">
                <a:solidFill>
                  <a:schemeClr val="bg1"/>
                </a:solidFill>
                <a:latin typeface="Arial" panose="020B0604020202020204" pitchFamily="34" charset="0"/>
                <a:cs typeface="Arial" panose="020B0604020202020204" pitchFamily="34" charset="0"/>
              </a:defRPr>
            </a:lvl1pPr>
          </a:lstStyle>
          <a:p>
            <a:pPr lvl="0"/>
            <a:r>
              <a:rPr lang="en-US"/>
              <a:t>Insert additional sub text</a:t>
            </a:r>
          </a:p>
        </p:txBody>
      </p:sp>
      <p:sp>
        <p:nvSpPr>
          <p:cNvPr id="2" name="Title 1"/>
          <p:cNvSpPr>
            <a:spLocks noGrp="1"/>
          </p:cNvSpPr>
          <p:nvPr>
            <p:ph type="ctrTitle"/>
          </p:nvPr>
        </p:nvSpPr>
        <p:spPr>
          <a:xfrm>
            <a:off x="652028" y="589086"/>
            <a:ext cx="7772400" cy="2221708"/>
          </a:xfrm>
          <a:effectLst/>
        </p:spPr>
        <p:txBody>
          <a:bodyPr anchor="b">
            <a:normAutofit/>
          </a:bodyPr>
          <a:lstStyle>
            <a:lvl1pPr algn="l">
              <a:lnSpc>
                <a:spcPct val="100000"/>
              </a:lnSpc>
              <a:defRPr sz="4400" b="0" spc="0" baseline="0">
                <a:solidFill>
                  <a:schemeClr val="bg1"/>
                </a:solidFill>
                <a:effectLst/>
              </a:defRPr>
            </a:lvl1pPr>
          </a:lstStyle>
          <a:p>
            <a:r>
              <a:rPr lang="en-US"/>
              <a:t>Click to edit Master title style</a:t>
            </a:r>
          </a:p>
        </p:txBody>
      </p:sp>
      <p:sp>
        <p:nvSpPr>
          <p:cNvPr id="3" name="Subtitle 2"/>
          <p:cNvSpPr>
            <a:spLocks noGrp="1"/>
          </p:cNvSpPr>
          <p:nvPr>
            <p:ph type="subTitle" idx="1" hasCustomPrompt="1"/>
          </p:nvPr>
        </p:nvSpPr>
        <p:spPr>
          <a:xfrm>
            <a:off x="652028" y="2858972"/>
            <a:ext cx="7133854" cy="493860"/>
          </a:xfrm>
        </p:spPr>
        <p:txBody>
          <a:bodyPr>
            <a:normAutofit/>
          </a:bodyPr>
          <a:lstStyle>
            <a:lvl1pPr marL="0" indent="0" algn="l">
              <a:lnSpc>
                <a:spcPct val="100000"/>
              </a:lnSpc>
              <a:buNone/>
              <a:defRPr sz="2200" b="0" i="0" spc="0" baseline="0">
                <a:solidFill>
                  <a:schemeClr val="bg1"/>
                </a:solidFill>
                <a:latin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Insert sub text</a:t>
            </a:r>
          </a:p>
        </p:txBody>
      </p:sp>
      <p:sp>
        <p:nvSpPr>
          <p:cNvPr id="4" name="Rectangle 3"/>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p:nvPr userDrawn="1"/>
        </p:nvCxnSpPr>
        <p:spPr>
          <a:xfrm>
            <a:off x="670583" y="3488270"/>
            <a:ext cx="25202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F05C8B3B-4DD9-5741-BCAB-12583ECB5FE5}"/>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596900" y="5657292"/>
            <a:ext cx="2617952" cy="784686"/>
          </a:xfrm>
          <a:prstGeom prst="rect">
            <a:avLst/>
          </a:prstGeom>
        </p:spPr>
      </p:pic>
    </p:spTree>
    <p:extLst>
      <p:ext uri="{BB962C8B-B14F-4D97-AF65-F5344CB8AC3E}">
        <p14:creationId xmlns:p14="http://schemas.microsoft.com/office/powerpoint/2010/main" val="309306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800" spc="0">
                <a:solidFill>
                  <a:schemeClr val="tx1"/>
                </a:solidFill>
              </a:defRPr>
            </a:lvl1pPr>
          </a:lstStyle>
          <a:p>
            <a:pPr lvl="0"/>
            <a:r>
              <a:rPr lang="en-US" dirty="0"/>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15" name="Slide Number Placeholder 5">
            <a:extLst>
              <a:ext uri="{FF2B5EF4-FFF2-40B4-BE49-F238E27FC236}">
                <a16:creationId xmlns:a16="http://schemas.microsoft.com/office/drawing/2014/main" id="{9A80C94D-DB55-5E49-B2B4-5E8C448A5FF1}"/>
              </a:ext>
            </a:extLst>
          </p:cNvPr>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dirty="0">
              <a:solidFill>
                <a:schemeClr val="accent1"/>
              </a:solidFill>
              <a:latin typeface="+mn-lt"/>
            </a:endParaRPr>
          </a:p>
        </p:txBody>
      </p:sp>
    </p:spTree>
    <p:extLst>
      <p:ext uri="{BB962C8B-B14F-4D97-AF65-F5344CB8AC3E}">
        <p14:creationId xmlns:p14="http://schemas.microsoft.com/office/powerpoint/2010/main" val="315494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CMWF Text White+Blue">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29" name="Subtitle 2"/>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sp>
        <p:nvSpPr>
          <p:cNvPr id="11" name="Picture Placeholder 4"/>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2"/>
                </a:solidFill>
              </a:defRPr>
            </a:lvl1pPr>
          </a:lstStyle>
          <a:p>
            <a:r>
              <a:rPr lang="en-US"/>
              <a:t>Drag picture to placeholder or click icon to add</a:t>
            </a: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E7B3434-59E7-0940-BBC4-3F02ED0C8847}"/>
              </a:ext>
            </a:extLst>
          </p:cNvPr>
          <p:cNvSpPr>
            <a:spLocks noGrp="1"/>
          </p:cNvSpPr>
          <p:nvPr>
            <p:ph type="body" sz="quarter" idx="16"/>
          </p:nvPr>
        </p:nvSpPr>
        <p:spPr>
          <a:xfrm>
            <a:off x="627433" y="1828800"/>
            <a:ext cx="4114800" cy="4207882"/>
          </a:xfrm>
        </p:spPr>
        <p:txBody>
          <a:bodyPr>
            <a:normAutofit/>
          </a:bodyPr>
          <a:lstStyle>
            <a:lvl1pPr marL="171446" indent="-171446">
              <a:lnSpc>
                <a:spcPct val="100000"/>
              </a:lnSpc>
              <a:spcBef>
                <a:spcPts val="800"/>
              </a:spcBef>
              <a:spcAft>
                <a:spcPts val="600"/>
              </a:spcAft>
              <a:buClr>
                <a:schemeClr val="accent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2"/>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2"/>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2"/>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3" name="Picture 12">
            <a:extLst>
              <a:ext uri="{FF2B5EF4-FFF2-40B4-BE49-F238E27FC236}">
                <a16:creationId xmlns:a16="http://schemas.microsoft.com/office/drawing/2014/main" id="{DF935281-EB94-054E-A0C4-625FAB8EEDB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MWF Graph - Orange">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
        <p:nvSpPr>
          <p:cNvPr id="3" name="Rectangle 2"/>
          <p:cNvSpPr/>
          <p:nvPr userDrawn="1"/>
        </p:nvSpPr>
        <p:spPr>
          <a:xfrm>
            <a:off x="0" y="0"/>
            <a:ext cx="21705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solidFill>
                <a:latin typeface="+mn-lt"/>
              </a:rPr>
              <a:pPr algn="r"/>
              <a:t>‹#›</a:t>
            </a:fld>
            <a:endParaRPr lang="en-US" sz="900">
              <a:solidFill>
                <a:schemeClr val="accent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995678316"/>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303413609"/>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78"/>
            <a:ext cx="4114800" cy="4206241"/>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8272BB8B-624A-4C45-B901-FBCED4B14A6C}"/>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bg2"/>
                </a:solidFill>
              </a:defRPr>
            </a:lvl1pPr>
          </a:lstStyle>
          <a:p>
            <a:r>
              <a:rPr lang="en-US"/>
              <a:t>Drag picture to placeholder or click icon to add</a:t>
            </a:r>
          </a:p>
        </p:txBody>
      </p:sp>
    </p:spTree>
    <p:extLst>
      <p:ext uri="{BB962C8B-B14F-4D97-AF65-F5344CB8AC3E}">
        <p14:creationId xmlns:p14="http://schemas.microsoft.com/office/powerpoint/2010/main" val="198169572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60BDA4A3-F221-914D-BFF9-03E27D314E89}"/>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1328194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88240798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6">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dirty="0">
              <a:solidFill>
                <a:schemeClr val="accent6">
                  <a:lumMod val="20000"/>
                  <a:lumOff val="80000"/>
                </a:schemeClr>
              </a:solidFill>
              <a:latin typeface="+mn-lt"/>
            </a:endParaRPr>
          </a:p>
        </p:txBody>
      </p:sp>
      <p:pic>
        <p:nvPicPr>
          <p:cNvPr id="12" name="Picture 11">
            <a:extLst>
              <a:ext uri="{FF2B5EF4-FFF2-40B4-BE49-F238E27FC236}">
                <a16:creationId xmlns:a16="http://schemas.microsoft.com/office/drawing/2014/main" id="{A7A80D43-816B-B140-86BC-E4736BC2D0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4077189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92375913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4"/>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4"/>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4"/>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4"/>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4"/>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6" name="Picture Placeholder 4">
            <a:extLst>
              <a:ext uri="{FF2B5EF4-FFF2-40B4-BE49-F238E27FC236}">
                <a16:creationId xmlns:a16="http://schemas.microsoft.com/office/drawing/2014/main" id="{7374C714-767A-8D45-96AF-F0D193DA9C08}"/>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4"/>
                </a:solidFill>
              </a:defRPr>
            </a:lvl1pPr>
          </a:lstStyle>
          <a:p>
            <a:r>
              <a:rPr lang="en-US"/>
              <a:t>Drag picture to placeholder or click icon to add</a:t>
            </a:r>
          </a:p>
        </p:txBody>
      </p:sp>
    </p:spTree>
    <p:extLst>
      <p:ext uri="{BB962C8B-B14F-4D97-AF65-F5344CB8AC3E}">
        <p14:creationId xmlns:p14="http://schemas.microsoft.com/office/powerpoint/2010/main" val="2553542793"/>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656"/>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solidFill>
                <a:latin typeface="+mn-lt"/>
              </a:rPr>
              <a:pPr algn="r"/>
              <a:t>‹#›</a:t>
            </a:fld>
            <a:endParaRPr lang="en-US" sz="900">
              <a:solidFill>
                <a:schemeClr val="accent4"/>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8304"/>
            <a:ext cx="7919047" cy="246930"/>
          </a:xfrm>
        </p:spPr>
        <p:txBody>
          <a:bodyPr anchor="b">
            <a:normAutofit/>
          </a:bodyPr>
          <a:lstStyle>
            <a:lvl1pPr marL="0" indent="0" algn="l">
              <a:lnSpc>
                <a:spcPct val="100000"/>
              </a:lnSpc>
              <a:buNone/>
              <a:defRPr sz="1200" b="1" spc="0" baseline="0">
                <a:solidFill>
                  <a:schemeClr val="accent4"/>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CF209F0E-A49E-434E-A261-373A60B7566B}"/>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27984653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176965654"/>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6"/>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6"/>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6"/>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6"/>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6"/>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6"/>
                </a:solidFill>
              </a:defRPr>
            </a:lvl1pPr>
          </a:lstStyle>
          <a:p>
            <a:r>
              <a:rPr lang="en-US"/>
              <a:t>Drag picture to placeholder or click icon to add</a:t>
            </a:r>
          </a:p>
        </p:txBody>
      </p:sp>
    </p:spTree>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MWF Graph - Orang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9" name="Text Placeholder 4"/>
          <p:cNvSpPr>
            <a:spLocks noGrp="1"/>
          </p:cNvSpPr>
          <p:nvPr>
            <p:ph type="body" sz="quarter" idx="21" hasCustomPrompt="1"/>
          </p:nvPr>
        </p:nvSpPr>
        <p:spPr>
          <a:xfrm>
            <a:off x="2456296" y="5999997"/>
            <a:ext cx="6021879" cy="777375"/>
          </a:xfrm>
        </p:spPr>
        <p:txBody>
          <a:bodyPr anchor="ctr" anchorCtr="0">
            <a:normAutofit/>
          </a:bodyPr>
          <a:lstStyle>
            <a:lvl1pPr marL="0" indent="0">
              <a:buNone/>
              <a:defRPr sz="900" spc="0">
                <a:solidFill>
                  <a:schemeClr val="tx1"/>
                </a:solidFill>
              </a:defRPr>
            </a:lvl1pPr>
          </a:lstStyle>
          <a:p>
            <a:pPr lvl="0"/>
            <a:r>
              <a:rPr lang="en-US"/>
              <a:t>Place graph source here</a:t>
            </a:r>
          </a:p>
        </p:txBody>
      </p:sp>
      <p:sp>
        <p:nvSpPr>
          <p:cNvPr id="11" name="Title 1"/>
          <p:cNvSpPr>
            <a:spLocks noGrp="1"/>
          </p:cNvSpPr>
          <p:nvPr>
            <p:ph type="ctrTitle"/>
          </p:nvPr>
        </p:nvSpPr>
        <p:spPr>
          <a:xfrm>
            <a:off x="627434" y="514555"/>
            <a:ext cx="8091114"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solidFill>
                <a:latin typeface="+mn-lt"/>
              </a:rPr>
              <a:pPr algn="r"/>
              <a:t>‹#›</a:t>
            </a:fld>
            <a:endParaRPr lang="en-US" sz="900">
              <a:solidFill>
                <a:schemeClr val="accent6"/>
              </a:solidFill>
              <a:latin typeface="+mn-lt"/>
            </a:endParaRPr>
          </a:p>
        </p:txBody>
      </p:sp>
      <p:pic>
        <p:nvPicPr>
          <p:cNvPr id="10" name="Picture 9">
            <a:extLst>
              <a:ext uri="{FF2B5EF4-FFF2-40B4-BE49-F238E27FC236}">
                <a16:creationId xmlns:a16="http://schemas.microsoft.com/office/drawing/2014/main" id="{9ECA53F0-5BB1-C740-BDD2-F0D8CE65E37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2" name="Subtitle 2">
            <a:extLst>
              <a:ext uri="{FF2B5EF4-FFF2-40B4-BE49-F238E27FC236}">
                <a16:creationId xmlns:a16="http://schemas.microsoft.com/office/drawing/2014/main" id="{5B7586A4-9F06-A144-A670-5CE7679015A6}"/>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6"/>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3" name="Chart Placeholder 5">
            <a:extLst>
              <a:ext uri="{FF2B5EF4-FFF2-40B4-BE49-F238E27FC236}">
                <a16:creationId xmlns:a16="http://schemas.microsoft.com/office/drawing/2014/main" id="{E766F770-AA11-EE42-826D-70B5AD2C240D}"/>
              </a:ext>
            </a:extLst>
          </p:cNvPr>
          <p:cNvSpPr>
            <a:spLocks noGrp="1"/>
          </p:cNvSpPr>
          <p:nvPr>
            <p:ph type="chart" sz="quarter" idx="19"/>
          </p:nvPr>
        </p:nvSpPr>
        <p:spPr>
          <a:xfrm>
            <a:off x="627433" y="1461220"/>
            <a:ext cx="8091115" cy="4405426"/>
          </a:xfrm>
        </p:spPr>
        <p:txBody>
          <a:bodyPr>
            <a:normAutofit/>
          </a:bodyPr>
          <a:lstStyle>
            <a:lvl1pPr marL="0" indent="0">
              <a:buNone/>
              <a:defRPr sz="1600">
                <a:solidFill>
                  <a:srgbClr val="4C515A"/>
                </a:solidFill>
              </a:defRPr>
            </a:lvl1pPr>
          </a:lstStyle>
          <a:p>
            <a:r>
              <a:rPr lang="en-US"/>
              <a:t>Click icon to add chart</a:t>
            </a:r>
          </a:p>
        </p:txBody>
      </p:sp>
    </p:spTree>
    <p:extLst>
      <p:ext uri="{BB962C8B-B14F-4D97-AF65-F5344CB8AC3E}">
        <p14:creationId xmlns:p14="http://schemas.microsoft.com/office/powerpoint/2010/main" val="945710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bg2"/>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bg2"/>
              </a:buClr>
              <a:buFont typeface="System Font Regular"/>
              <a:buChar char="−"/>
              <a:defRPr sz="1400">
                <a:solidFill>
                  <a:schemeClr val="tx1"/>
                </a:solidFill>
              </a:defRPr>
            </a:lvl2pPr>
            <a:lvl3pPr marL="515925" indent="-171446">
              <a:lnSpc>
                <a:spcPct val="100000"/>
              </a:lnSpc>
              <a:spcBef>
                <a:spcPts val="800"/>
              </a:spcBef>
              <a:spcAft>
                <a:spcPts val="600"/>
              </a:spcAft>
              <a:buClr>
                <a:schemeClr val="bg2"/>
              </a:buClr>
              <a:buFont typeface="System Font Regular"/>
              <a:buChar char="−"/>
              <a:defRPr sz="1200">
                <a:solidFill>
                  <a:schemeClr val="tx1"/>
                </a:solidFill>
              </a:defRPr>
            </a:lvl3pPr>
            <a:lvl4pPr marL="687371" indent="-171446">
              <a:lnSpc>
                <a:spcPct val="100000"/>
              </a:lnSpc>
              <a:spcBef>
                <a:spcPts val="800"/>
              </a:spcBef>
              <a:spcAft>
                <a:spcPts val="600"/>
              </a:spcAft>
              <a:buClr>
                <a:schemeClr val="bg2"/>
              </a:buClr>
              <a:buFont typeface="System Font Regular"/>
              <a:buChar char="−"/>
              <a:defRPr sz="1200">
                <a:solidFill>
                  <a:schemeClr val="tx1"/>
                </a:solidFill>
              </a:defRPr>
            </a:lvl4pPr>
            <a:lvl5pPr marL="858817" indent="-171446">
              <a:lnSpc>
                <a:spcPct val="100000"/>
              </a:lnSpc>
              <a:spcBef>
                <a:spcPts val="800"/>
              </a:spcBef>
              <a:spcAft>
                <a:spcPts val="600"/>
              </a:spcAft>
              <a:buClr>
                <a:schemeClr val="bg2"/>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CC903193-A631-D548-92ED-50472F788CE3}"/>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bg2"/>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Tree>
    <p:extLst>
      <p:ext uri="{BB962C8B-B14F-4D97-AF65-F5344CB8AC3E}">
        <p14:creationId xmlns:p14="http://schemas.microsoft.com/office/powerpoint/2010/main" val="3352191842"/>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13103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MWF Graph - Teal">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8"/>
            <a:ext cx="8091115" cy="4054959"/>
          </a:xfrm>
        </p:spPr>
        <p:txBody>
          <a:bodyPr>
            <a:normAutofit/>
          </a:bodyPr>
          <a:lstStyle>
            <a:lvl1pPr marL="0" indent="0">
              <a:buNone/>
              <a:defRPr sz="1600">
                <a:solidFill>
                  <a:srgbClr val="4C515A"/>
                </a:solidFill>
              </a:defRPr>
            </a:lvl1pPr>
          </a:lstStyle>
          <a:p>
            <a:r>
              <a:rPr lang="en-US"/>
              <a:t>Click icon to add chart</a:t>
            </a:r>
          </a:p>
        </p:txBody>
      </p:sp>
      <p:sp>
        <p:nvSpPr>
          <p:cNvPr id="9" name="Text Placeholder 4"/>
          <p:cNvSpPr>
            <a:spLocks noGrp="1"/>
          </p:cNvSpPr>
          <p:nvPr>
            <p:ph type="body" sz="quarter" idx="21" hasCustomPrompt="1"/>
          </p:nvPr>
        </p:nvSpPr>
        <p:spPr>
          <a:xfrm>
            <a:off x="2456297" y="5999997"/>
            <a:ext cx="6030756" cy="777375"/>
          </a:xfrm>
        </p:spPr>
        <p:txBody>
          <a:bodyPr anchor="ctr" anchorCtr="0">
            <a:normAutofit/>
          </a:bodyPr>
          <a:lstStyle>
            <a:lvl1pPr marL="0" indent="0">
              <a:buNone/>
              <a:defRPr sz="900" spc="0">
                <a:solidFill>
                  <a:srgbClr val="676E7B"/>
                </a:solidFill>
              </a:defRPr>
            </a:lvl1pPr>
          </a:lstStyle>
          <a:p>
            <a:pPr lvl="0"/>
            <a:r>
              <a:rPr lang="en-US"/>
              <a:t>Place graph source here</a:t>
            </a:r>
          </a:p>
        </p:txBody>
      </p:sp>
      <p:sp>
        <p:nvSpPr>
          <p:cNvPr id="12"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bg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SECTION OR EXHIBIT NUMBER</a:t>
            </a:r>
          </a:p>
        </p:txBody>
      </p:sp>
      <p:sp>
        <p:nvSpPr>
          <p:cNvPr id="14"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p>
        </p:txBody>
      </p:sp>
      <p:sp>
        <p:nvSpPr>
          <p:cNvPr id="13"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solidFill>
                <a:latin typeface="+mn-lt"/>
              </a:rPr>
              <a:pPr algn="r"/>
              <a:t>‹#›</a:t>
            </a:fld>
            <a:endParaRPr lang="en-US" sz="900">
              <a:solidFill>
                <a:schemeClr val="bg2"/>
              </a:solidFill>
              <a:latin typeface="+mn-lt"/>
            </a:endParaRPr>
          </a:p>
        </p:txBody>
      </p:sp>
      <p:pic>
        <p:nvPicPr>
          <p:cNvPr id="10" name="Picture 9">
            <a:extLst>
              <a:ext uri="{FF2B5EF4-FFF2-40B4-BE49-F238E27FC236}">
                <a16:creationId xmlns:a16="http://schemas.microsoft.com/office/drawing/2014/main" id="{43A002C4-E0D3-A54E-A3B4-4CDAE08A7A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31493317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2"/>
              </a:solidFill>
            </a:endParaRPr>
          </a:p>
        </p:txBody>
      </p:sp>
      <p:sp>
        <p:nvSpPr>
          <p:cNvPr id="57" name="Chart Placeholder 5"/>
          <p:cNvSpPr>
            <a:spLocks noGrp="1"/>
          </p:cNvSpPr>
          <p:nvPr>
            <p:ph type="chart" sz="quarter" idx="19"/>
          </p:nvPr>
        </p:nvSpPr>
        <p:spPr>
          <a:xfrm>
            <a:off x="627433"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sp>
        <p:nvSpPr>
          <p:cNvPr id="9" name="Text Placeholder 4"/>
          <p:cNvSpPr>
            <a:spLocks noGrp="1"/>
          </p:cNvSpPr>
          <p:nvPr>
            <p:ph type="body" sz="quarter" idx="21" hasCustomPrompt="1"/>
          </p:nvPr>
        </p:nvSpPr>
        <p:spPr>
          <a:xfrm>
            <a:off x="2456295" y="5999997"/>
            <a:ext cx="6024667" cy="777375"/>
          </a:xfrm>
        </p:spPr>
        <p:txBody>
          <a:bodyPr anchor="ctr" anchorCtr="0">
            <a:normAutofit/>
          </a:bodyPr>
          <a:lstStyle>
            <a:lvl1pPr marL="0" indent="0">
              <a:buNone/>
              <a:defRPr sz="900" spc="0">
                <a:solidFill>
                  <a:srgbClr val="676E7B"/>
                </a:solidFill>
              </a:defRPr>
            </a:lvl1pPr>
          </a:lstStyle>
          <a:p>
            <a:pPr lvl="0"/>
            <a:r>
              <a:rPr lang="en-US" dirty="0"/>
              <a:t>Place graph source here</a:t>
            </a:r>
          </a:p>
        </p:txBody>
      </p: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tx2"/>
                </a:solidFill>
                <a:latin typeface="+mn-lt"/>
              </a:rPr>
              <a:pPr algn="r"/>
              <a:t>‹#›</a:t>
            </a:fld>
            <a:endParaRPr lang="en-US" sz="900" dirty="0">
              <a:solidFill>
                <a:schemeClr val="tx2"/>
              </a:solidFill>
              <a:latin typeface="+mn-lt"/>
            </a:endParaRPr>
          </a:p>
        </p:txBody>
      </p:sp>
      <p:pic>
        <p:nvPicPr>
          <p:cNvPr id="10" name="Picture 9">
            <a:extLst>
              <a:ext uri="{FF2B5EF4-FFF2-40B4-BE49-F238E27FC236}">
                <a16:creationId xmlns:a16="http://schemas.microsoft.com/office/drawing/2014/main" id="{D74643B8-CFC9-B54E-B115-7F087DBB97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0700" y="6087822"/>
            <a:ext cx="1631950" cy="758648"/>
          </a:xfrm>
          <a:prstGeom prst="rect">
            <a:avLst/>
          </a:prstGeom>
        </p:spPr>
      </p:pic>
    </p:spTree>
    <p:extLst>
      <p:ext uri="{BB962C8B-B14F-4D97-AF65-F5344CB8AC3E}">
        <p14:creationId xmlns:p14="http://schemas.microsoft.com/office/powerpoint/2010/main" val="288015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WMF Section 1 - Orang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2">
                    <a:lumMod val="20000"/>
                    <a:lumOff val="8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2">
                    <a:lumMod val="20000"/>
                    <a:lumOff val="80000"/>
                  </a:schemeClr>
                </a:solidFill>
                <a:latin typeface="+mn-lt"/>
              </a:rPr>
              <a:pPr algn="r"/>
              <a:t>‹#›</a:t>
            </a:fld>
            <a:endParaRPr lang="en-US" sz="900" dirty="0">
              <a:solidFill>
                <a:schemeClr val="accent2">
                  <a:lumMod val="20000"/>
                  <a:lumOff val="80000"/>
                </a:schemeClr>
              </a:solidFill>
              <a:latin typeface="+mn-lt"/>
            </a:endParaRPr>
          </a:p>
        </p:txBody>
      </p:sp>
      <p:pic>
        <p:nvPicPr>
          <p:cNvPr id="12" name="Picture 11">
            <a:extLst>
              <a:ext uri="{FF2B5EF4-FFF2-40B4-BE49-F238E27FC236}">
                <a16:creationId xmlns:a16="http://schemas.microsoft.com/office/drawing/2014/main" id="{4A0011FC-5244-FB4E-8CAB-5308AC46B3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37767800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r>
              <a:rPr lang="en-US" sz="800" b="0" i="0" spc="0">
                <a:solidFill>
                  <a:schemeClr val="tx1"/>
                </a:solidFill>
                <a:latin typeface="Arial" panose="020B0604020202020204" pitchFamily="34" charset="0"/>
                <a:cs typeface="Arial" panose="020B0604020202020204" pitchFamily="34" charset="0"/>
              </a:rPr>
              <a:t>Source: Gretchen Jacobson et al., </a:t>
            </a:r>
            <a:r>
              <a:rPr lang="en-US" sz="800" b="0" i="1" spc="0">
                <a:solidFill>
                  <a:schemeClr val="tx1"/>
                </a:solidFill>
                <a:latin typeface="Arial" panose="020B0604020202020204" pitchFamily="34" charset="0"/>
                <a:cs typeface="Arial" panose="020B0604020202020204" pitchFamily="34" charset="0"/>
              </a:rPr>
              <a:t>When Costs Are a Barrier to Getting Health Care: Reports from Older Adults in the United States and Other High-Income Countries</a:t>
            </a:r>
            <a:r>
              <a:rPr lang="en-US" sz="800" b="0" i="0" spc="0">
                <a:solidFill>
                  <a:schemeClr val="tx1"/>
                </a:solidFill>
                <a:latin typeface="Arial" panose="020B0604020202020204" pitchFamily="34" charset="0"/>
                <a:cs typeface="Arial" panose="020B0604020202020204" pitchFamily="34" charset="0"/>
              </a:rPr>
              <a:t> (Commonwealth Fund, Oct. 2021).</a:t>
            </a: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00000"/>
              </a:lnSpc>
              <a:defRPr sz="2000" b="0" i="0" spc="-50" baseline="0">
                <a:solidFill>
                  <a:schemeClr val="tx1"/>
                </a:solidFill>
                <a:effectLst/>
                <a:latin typeface="Georgia" panose="02040502050405020303" pitchFamily="18" charset="0"/>
              </a:defRPr>
            </a:lvl1pPr>
          </a:lstStyle>
          <a:p>
            <a:r>
              <a:rPr lang="en-US"/>
              <a:t>Click to edit master title style</a:t>
            </a:r>
          </a:p>
        </p:txBody>
      </p:sp>
      <p:sp>
        <p:nvSpPr>
          <p:cNvPr id="57" name="Chart Placeholder 5"/>
          <p:cNvSpPr>
            <a:spLocks noGrp="1"/>
          </p:cNvSpPr>
          <p:nvPr>
            <p:ph type="chart" sz="quarter" idx="19"/>
          </p:nvPr>
        </p:nvSpPr>
        <p:spPr>
          <a:xfrm>
            <a:off x="71438" y="1044416"/>
            <a:ext cx="8961120" cy="4566330"/>
          </a:xfrm>
        </p:spPr>
        <p:txBody>
          <a:bodyPr>
            <a:normAutofit/>
          </a:bodyPr>
          <a:lstStyle>
            <a:lvl1pPr marL="0" indent="0">
              <a:buNone/>
              <a:defRPr sz="1300" b="0" i="0">
                <a:solidFill>
                  <a:schemeClr val="tx1"/>
                </a:solidFill>
                <a:latin typeface="+mn-lt"/>
              </a:defRPr>
            </a:lvl1pPr>
          </a:lstStyle>
          <a:p>
            <a:endParaRPr lang="en-US"/>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p>
        </p:txBody>
      </p:sp>
    </p:spTree>
    <p:extLst>
      <p:ext uri="{BB962C8B-B14F-4D97-AF65-F5344CB8AC3E}">
        <p14:creationId xmlns:p14="http://schemas.microsoft.com/office/powerpoint/2010/main" val="418742893"/>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MWF Section 1 - Teal">
    <p:spTree>
      <p:nvGrpSpPr>
        <p:cNvPr id="1" name=""/>
        <p:cNvGrpSpPr/>
        <p:nvPr/>
      </p:nvGrpSpPr>
      <p:grpSpPr>
        <a:xfrm>
          <a:off x="0" y="0"/>
          <a:ext cx="0" cy="0"/>
          <a:chOff x="0" y="0"/>
          <a:chExt cx="0" cy="0"/>
        </a:xfrm>
      </p:grpSpPr>
      <p:sp>
        <p:nvSpPr>
          <p:cNvPr id="2" name="Rectangle 1"/>
          <p:cNvSpPr/>
          <p:nvPr userDrawn="1"/>
        </p:nvSpPr>
        <p:spPr>
          <a:xfrm>
            <a:off x="217054" y="0"/>
            <a:ext cx="8928484" cy="6858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bg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0" spc="0" baseline="0">
                <a:solidFill>
                  <a:schemeClr val="bg1"/>
                </a:solidFill>
                <a:effectLst/>
              </a:defRPr>
            </a:lvl1pPr>
          </a:lstStyle>
          <a:p>
            <a:r>
              <a:rPr lang="en-US" dirty="0"/>
              <a:t>Click to edit master title style</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9"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bg2">
                    <a:lumMod val="40000"/>
                    <a:lumOff val="60000"/>
                  </a:schemeClr>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10"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bg2">
                    <a:lumMod val="20000"/>
                    <a:lumOff val="80000"/>
                  </a:schemeClr>
                </a:solidFill>
                <a:latin typeface="+mn-lt"/>
              </a:rPr>
              <a:pPr algn="r"/>
              <a:t>‹#›</a:t>
            </a:fld>
            <a:endParaRPr lang="en-US" sz="900" dirty="0">
              <a:solidFill>
                <a:schemeClr val="bg2">
                  <a:lumMod val="20000"/>
                  <a:lumOff val="80000"/>
                </a:schemeClr>
              </a:solidFill>
              <a:latin typeface="+mn-lt"/>
            </a:endParaRPr>
          </a:p>
        </p:txBody>
      </p:sp>
      <p:pic>
        <p:nvPicPr>
          <p:cNvPr id="11" name="Picture 10">
            <a:extLst>
              <a:ext uri="{FF2B5EF4-FFF2-40B4-BE49-F238E27FC236}">
                <a16:creationId xmlns:a16="http://schemas.microsoft.com/office/drawing/2014/main" id="{7AED6370-4F07-5D41-8CB0-5ED304C96E7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95078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MWF Section 1 - Green">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userDrawn="1"/>
        </p:nvSpPr>
        <p:spPr>
          <a:xfrm>
            <a:off x="0" y="0"/>
            <a:ext cx="217054" cy="6858000"/>
          </a:xfrm>
          <a:prstGeom prst="rect">
            <a:avLst/>
          </a:prstGeom>
          <a:solidFill>
            <a:schemeClr val="accent4">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4">
                    <a:lumMod val="40000"/>
                    <a:lumOff val="6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4">
                    <a:lumMod val="20000"/>
                    <a:lumOff val="80000"/>
                  </a:schemeClr>
                </a:solidFill>
                <a:latin typeface="+mn-lt"/>
              </a:rPr>
              <a:pPr algn="r"/>
              <a:t>‹#›</a:t>
            </a:fld>
            <a:endParaRPr lang="en-US" sz="900" dirty="0">
              <a:solidFill>
                <a:schemeClr val="accent4">
                  <a:lumMod val="20000"/>
                  <a:lumOff val="80000"/>
                </a:schemeClr>
              </a:solidFill>
              <a:latin typeface="+mn-lt"/>
            </a:endParaRPr>
          </a:p>
        </p:txBody>
      </p:sp>
      <p:pic>
        <p:nvPicPr>
          <p:cNvPr id="12" name="Picture 11">
            <a:extLst>
              <a:ext uri="{FF2B5EF4-FFF2-40B4-BE49-F238E27FC236}">
                <a16:creationId xmlns:a16="http://schemas.microsoft.com/office/drawing/2014/main" id="{7FE55082-BA53-1640-B33A-2AA9A294E74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224545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MWF Section 1 - Purple">
    <p:spTree>
      <p:nvGrpSpPr>
        <p:cNvPr id="1" name=""/>
        <p:cNvGrpSpPr/>
        <p:nvPr/>
      </p:nvGrpSpPr>
      <p:grpSpPr>
        <a:xfrm>
          <a:off x="0" y="0"/>
          <a:ext cx="0" cy="0"/>
          <a:chOff x="0" y="0"/>
          <a:chExt cx="0" cy="0"/>
        </a:xfrm>
      </p:grpSpPr>
      <p:sp>
        <p:nvSpPr>
          <p:cNvPr id="2" name="Rectangle 1"/>
          <p:cNvSpPr/>
          <p:nvPr userDrawn="1"/>
        </p:nvSpPr>
        <p:spPr>
          <a:xfrm>
            <a:off x="217054" y="1138"/>
            <a:ext cx="8928484" cy="68580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Rectangle 2"/>
          <p:cNvSpPr/>
          <p:nvPr userDrawn="1"/>
        </p:nvSpPr>
        <p:spPr>
          <a:xfrm>
            <a:off x="0" y="0"/>
            <a:ext cx="217054" cy="6858000"/>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ubtitle 2"/>
          <p:cNvSpPr>
            <a:spLocks noGrp="1"/>
          </p:cNvSpPr>
          <p:nvPr>
            <p:ph type="subTitle" idx="1" hasCustomPrompt="1"/>
          </p:nvPr>
        </p:nvSpPr>
        <p:spPr>
          <a:xfrm>
            <a:off x="627434" y="1381535"/>
            <a:ext cx="7772399" cy="493860"/>
          </a:xfrm>
        </p:spPr>
        <p:txBody>
          <a:bodyPr anchor="b">
            <a:normAutofit/>
          </a:bodyPr>
          <a:lstStyle>
            <a:lvl1pPr marL="0" indent="0" algn="l">
              <a:lnSpc>
                <a:spcPct val="100000"/>
              </a:lnSpc>
              <a:buNone/>
              <a:defRPr sz="1300" b="1" spc="0" baseline="0">
                <a:solidFill>
                  <a:schemeClr val="accent6">
                    <a:lumMod val="20000"/>
                    <a:lumOff val="80000"/>
                  </a:schemeClr>
                </a:solidFill>
                <a:latin typeface="Arial" panose="020B0604020202020204" pitchFamily="34" charset="0"/>
                <a:ea typeface="Arial" panose="020B0604020202020204" pitchFamily="34" charset="0"/>
                <a:cs typeface="Arial" panose="020B0604020202020204"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INSERT SECTION NUMBER</a:t>
            </a:r>
          </a:p>
        </p:txBody>
      </p:sp>
      <p:sp>
        <p:nvSpPr>
          <p:cNvPr id="44" name="Text Placeholder 43"/>
          <p:cNvSpPr>
            <a:spLocks noGrp="1"/>
          </p:cNvSpPr>
          <p:nvPr>
            <p:ph type="body" sz="quarter" idx="10" hasCustomPrompt="1"/>
          </p:nvPr>
        </p:nvSpPr>
        <p:spPr>
          <a:xfrm>
            <a:off x="627435" y="3270684"/>
            <a:ext cx="7772399" cy="914400"/>
          </a:xfrm>
        </p:spPr>
        <p:txBody>
          <a:bodyPr>
            <a:normAutofit/>
          </a:bodyPr>
          <a:lstStyle>
            <a:lvl1pPr marL="0" indent="0">
              <a:buNone/>
              <a:defRPr sz="1600" spc="0">
                <a:solidFill>
                  <a:schemeClr val="bg1"/>
                </a:solidFill>
              </a:defRPr>
            </a:lvl1pPr>
          </a:lstStyle>
          <a:p>
            <a:pPr lvl="0"/>
            <a:r>
              <a:rPr lang="en-US" dirty="0"/>
              <a:t>Insert sub text</a:t>
            </a:r>
          </a:p>
        </p:txBody>
      </p:sp>
      <p:sp>
        <p:nvSpPr>
          <p:cNvPr id="10" name="Title 1"/>
          <p:cNvSpPr>
            <a:spLocks noGrp="1"/>
          </p:cNvSpPr>
          <p:nvPr>
            <p:ph type="ctrTitle" hasCustomPrompt="1"/>
          </p:nvPr>
        </p:nvSpPr>
        <p:spPr>
          <a:xfrm>
            <a:off x="627435" y="1958976"/>
            <a:ext cx="7772400" cy="1310198"/>
          </a:xfrm>
          <a:effectLst/>
        </p:spPr>
        <p:txBody>
          <a:bodyPr anchor="t">
            <a:normAutofit/>
          </a:bodyPr>
          <a:lstStyle>
            <a:lvl1pPr algn="l">
              <a:lnSpc>
                <a:spcPct val="100000"/>
              </a:lnSpc>
              <a:defRPr sz="3900" b="1" spc="0" baseline="0">
                <a:solidFill>
                  <a:schemeClr val="bg1"/>
                </a:solidFill>
                <a:effectLst/>
              </a:defRPr>
            </a:lvl1pPr>
          </a:lstStyle>
          <a:p>
            <a:r>
              <a:rPr lang="en-US" dirty="0"/>
              <a:t>Click to edit master title style</a:t>
            </a:r>
          </a:p>
        </p:txBody>
      </p:sp>
      <p:sp>
        <p:nvSpPr>
          <p:cNvPr id="11"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6">
                    <a:lumMod val="20000"/>
                    <a:lumOff val="80000"/>
                  </a:schemeClr>
                </a:solidFill>
                <a:latin typeface="+mn-lt"/>
              </a:rPr>
              <a:pPr algn="r"/>
              <a:t>‹#›</a:t>
            </a:fld>
            <a:endParaRPr lang="en-US" sz="900" dirty="0">
              <a:solidFill>
                <a:schemeClr val="accent6">
                  <a:lumMod val="20000"/>
                  <a:lumOff val="80000"/>
                </a:schemeClr>
              </a:solidFill>
              <a:latin typeface="+mn-lt"/>
            </a:endParaRPr>
          </a:p>
        </p:txBody>
      </p:sp>
      <p:pic>
        <p:nvPicPr>
          <p:cNvPr id="13" name="Picture 12">
            <a:extLst>
              <a:ext uri="{FF2B5EF4-FFF2-40B4-BE49-F238E27FC236}">
                <a16:creationId xmlns:a16="http://schemas.microsoft.com/office/drawing/2014/main" id="{403EBB16-AD77-3240-83A3-2F85443BF9A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626" t="12702" r="9131" b="32981"/>
          <a:stretch/>
        </p:blipFill>
        <p:spPr>
          <a:xfrm>
            <a:off x="627434" y="6183033"/>
            <a:ext cx="1379166" cy="413382"/>
          </a:xfrm>
          <a:prstGeom prst="rect">
            <a:avLst/>
          </a:prstGeom>
        </p:spPr>
      </p:pic>
    </p:spTree>
    <p:extLst>
      <p:ext uri="{BB962C8B-B14F-4D97-AF65-F5344CB8AC3E}">
        <p14:creationId xmlns:p14="http://schemas.microsoft.com/office/powerpoint/2010/main" val="308610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8" name="Text Placeholder 6">
            <a:extLst>
              <a:ext uri="{FF2B5EF4-FFF2-40B4-BE49-F238E27FC236}">
                <a16:creationId xmlns:a16="http://schemas.microsoft.com/office/drawing/2014/main" id="{94716B92-2C04-524B-B405-57A6D3568330}"/>
              </a:ext>
            </a:extLst>
          </p:cNvPr>
          <p:cNvSpPr>
            <a:spLocks noGrp="1"/>
          </p:cNvSpPr>
          <p:nvPr>
            <p:ph type="body" sz="quarter" idx="16"/>
          </p:nvPr>
        </p:nvSpPr>
        <p:spPr>
          <a:xfrm>
            <a:off x="627435" y="1828800"/>
            <a:ext cx="7919046"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A33176A1-1FE8-3B47-BD0C-8619707BA7F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3" name="Subtitle 2">
            <a:extLst>
              <a:ext uri="{FF2B5EF4-FFF2-40B4-BE49-F238E27FC236}">
                <a16:creationId xmlns:a16="http://schemas.microsoft.com/office/drawing/2014/main" id="{2FC242CE-3ADA-274B-B7EC-6EE11B3604C8}"/>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Tree>
    <p:extLst>
      <p:ext uri="{BB962C8B-B14F-4D97-AF65-F5344CB8AC3E}">
        <p14:creationId xmlns:p14="http://schemas.microsoft.com/office/powerpoint/2010/main" val="158174756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CMWF Text White+Orange 2 Columns">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a:solidFill>
                <a:schemeClr val="accent1"/>
              </a:solidFill>
              <a:latin typeface="+mn-lt"/>
            </a:endParaRPr>
          </a:p>
        </p:txBody>
      </p:sp>
      <p:sp>
        <p:nvSpPr>
          <p:cNvPr id="10"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a:t>Click to edit Master title style</a:t>
            </a:r>
          </a:p>
        </p:txBody>
      </p:sp>
      <p:sp>
        <p:nvSpPr>
          <p:cNvPr id="14" name="Text Placeholder 6">
            <a:extLst>
              <a:ext uri="{FF2B5EF4-FFF2-40B4-BE49-F238E27FC236}">
                <a16:creationId xmlns:a16="http://schemas.microsoft.com/office/drawing/2014/main" id="{465C384A-94FD-D54E-AAC2-7D9F78EB9AD0}"/>
              </a:ext>
            </a:extLst>
          </p:cNvPr>
          <p:cNvSpPr>
            <a:spLocks noGrp="1"/>
          </p:cNvSpPr>
          <p:nvPr>
            <p:ph type="body" sz="quarter" idx="16"/>
          </p:nvPr>
        </p:nvSpPr>
        <p:spPr>
          <a:xfrm>
            <a:off x="627435"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6">
            <a:extLst>
              <a:ext uri="{FF2B5EF4-FFF2-40B4-BE49-F238E27FC236}">
                <a16:creationId xmlns:a16="http://schemas.microsoft.com/office/drawing/2014/main" id="{D593D086-6531-3545-ABB7-6290BEADD8AA}"/>
              </a:ext>
            </a:extLst>
          </p:cNvPr>
          <p:cNvSpPr>
            <a:spLocks noGrp="1"/>
          </p:cNvSpPr>
          <p:nvPr>
            <p:ph type="body" sz="quarter" idx="17"/>
          </p:nvPr>
        </p:nvSpPr>
        <p:spPr>
          <a:xfrm>
            <a:off x="4711699" y="1828800"/>
            <a:ext cx="3834782" cy="4207882"/>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Picture 11">
            <a:extLst>
              <a:ext uri="{FF2B5EF4-FFF2-40B4-BE49-F238E27FC236}">
                <a16:creationId xmlns:a16="http://schemas.microsoft.com/office/drawing/2014/main" id="{EF077174-1EBA-EF44-BBB5-F075DC46F0E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1" name="Subtitle 2">
            <a:extLst>
              <a:ext uri="{FF2B5EF4-FFF2-40B4-BE49-F238E27FC236}">
                <a16:creationId xmlns:a16="http://schemas.microsoft.com/office/drawing/2014/main" id="{0F0FADCC-2182-6440-A304-D5310E0942AB}"/>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Tree>
    <p:extLst>
      <p:ext uri="{BB962C8B-B14F-4D97-AF65-F5344CB8AC3E}">
        <p14:creationId xmlns:p14="http://schemas.microsoft.com/office/powerpoint/2010/main" val="385289898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CMWF Text White+Blue - Photo Roun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0"/>
            <a:ext cx="217054"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solidFill>
            </a:endParaRPr>
          </a:p>
        </p:txBody>
      </p:sp>
      <p:sp>
        <p:nvSpPr>
          <p:cNvPr id="9" name="Slide Number Placeholder 5"/>
          <p:cNvSpPr txBox="1">
            <a:spLocks/>
          </p:cNvSpPr>
          <p:nvPr userDrawn="1"/>
        </p:nvSpPr>
        <p:spPr>
          <a:xfrm>
            <a:off x="8480962" y="6288148"/>
            <a:ext cx="282574" cy="197427"/>
          </a:xfrm>
          <a:prstGeom prst="rect">
            <a:avLst/>
          </a:prstGeom>
        </p:spPr>
        <p:txBody>
          <a:bodyPr vert="horz" wrap="none" lIns="0" tIns="0" rIns="0" bIns="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A290D8D-6BA0-418D-AFED-C65293F70DA0}" type="slidenum">
              <a:rPr lang="en-US" sz="900" smtClean="0">
                <a:solidFill>
                  <a:schemeClr val="accent1"/>
                </a:solidFill>
                <a:latin typeface="+mn-lt"/>
              </a:rPr>
              <a:pPr algn="r"/>
              <a:t>‹#›</a:t>
            </a:fld>
            <a:endParaRPr lang="en-US" sz="900" dirty="0">
              <a:solidFill>
                <a:schemeClr val="accent1"/>
              </a:solidFill>
              <a:latin typeface="+mn-lt"/>
            </a:endParaRPr>
          </a:p>
        </p:txBody>
      </p:sp>
      <p:sp>
        <p:nvSpPr>
          <p:cNvPr id="15" name="Title 1"/>
          <p:cNvSpPr>
            <a:spLocks noGrp="1"/>
          </p:cNvSpPr>
          <p:nvPr>
            <p:ph type="ctrTitle"/>
          </p:nvPr>
        </p:nvSpPr>
        <p:spPr>
          <a:xfrm>
            <a:off x="627434" y="514555"/>
            <a:ext cx="7919047" cy="731520"/>
          </a:xfrm>
          <a:effectLst/>
        </p:spPr>
        <p:txBody>
          <a:bodyPr anchor="t">
            <a:normAutofit/>
          </a:bodyPr>
          <a:lstStyle>
            <a:lvl1pPr algn="l">
              <a:lnSpc>
                <a:spcPct val="90000"/>
              </a:lnSpc>
              <a:defRPr sz="2800" b="0" spc="0" baseline="0">
                <a:solidFill>
                  <a:schemeClr val="tx1"/>
                </a:solidFill>
                <a:effectLst/>
              </a:defRPr>
            </a:lvl1pPr>
          </a:lstStyle>
          <a:p>
            <a:r>
              <a:rPr lang="en-US" dirty="0"/>
              <a:t>Click to edit Master title style</a:t>
            </a:r>
          </a:p>
        </p:txBody>
      </p:sp>
      <p:sp>
        <p:nvSpPr>
          <p:cNvPr id="14" name="Text Placeholder 6">
            <a:extLst>
              <a:ext uri="{FF2B5EF4-FFF2-40B4-BE49-F238E27FC236}">
                <a16:creationId xmlns:a16="http://schemas.microsoft.com/office/drawing/2014/main" id="{999355D6-13F3-9A4E-916E-82C3E016AAD6}"/>
              </a:ext>
            </a:extLst>
          </p:cNvPr>
          <p:cNvSpPr>
            <a:spLocks noGrp="1"/>
          </p:cNvSpPr>
          <p:nvPr>
            <p:ph type="body" sz="quarter" idx="16"/>
          </p:nvPr>
        </p:nvSpPr>
        <p:spPr>
          <a:xfrm>
            <a:off x="627435" y="1826980"/>
            <a:ext cx="4114800" cy="4206240"/>
          </a:xfrm>
        </p:spPr>
        <p:txBody>
          <a:bodyPr>
            <a:normAutofit/>
          </a:bodyPr>
          <a:lstStyle>
            <a:lvl1pPr marL="171446" indent="-171446">
              <a:lnSpc>
                <a:spcPct val="100000"/>
              </a:lnSpc>
              <a:spcBef>
                <a:spcPts val="800"/>
              </a:spcBef>
              <a:spcAft>
                <a:spcPts val="600"/>
              </a:spcAft>
              <a:buClr>
                <a:schemeClr val="accent1"/>
              </a:buClr>
              <a:buFont typeface="Arial" panose="020B0604020202020204" pitchFamily="34" charset="0"/>
              <a:buChar char="•"/>
              <a:defRPr sz="1600">
                <a:solidFill>
                  <a:schemeClr val="tx1"/>
                </a:solidFill>
              </a:defRPr>
            </a:lvl1pPr>
            <a:lvl2pPr marL="344480" indent="-173034">
              <a:lnSpc>
                <a:spcPct val="100000"/>
              </a:lnSpc>
              <a:spcBef>
                <a:spcPts val="800"/>
              </a:spcBef>
              <a:spcAft>
                <a:spcPts val="600"/>
              </a:spcAft>
              <a:buClr>
                <a:schemeClr val="accent1"/>
              </a:buClr>
              <a:buFont typeface="System Font Regular"/>
              <a:buChar char="−"/>
              <a:defRPr sz="1400">
                <a:solidFill>
                  <a:schemeClr val="tx1"/>
                </a:solidFill>
              </a:defRPr>
            </a:lvl2pPr>
            <a:lvl3pPr marL="515925" indent="-171446">
              <a:lnSpc>
                <a:spcPct val="100000"/>
              </a:lnSpc>
              <a:spcBef>
                <a:spcPts val="800"/>
              </a:spcBef>
              <a:spcAft>
                <a:spcPts val="600"/>
              </a:spcAft>
              <a:buClr>
                <a:schemeClr val="accent1"/>
              </a:buClr>
              <a:buFont typeface="System Font Regular"/>
              <a:buChar char="−"/>
              <a:defRPr sz="1200">
                <a:solidFill>
                  <a:schemeClr val="tx1"/>
                </a:solidFill>
              </a:defRPr>
            </a:lvl3pPr>
            <a:lvl4pPr marL="687371" indent="-171446">
              <a:lnSpc>
                <a:spcPct val="100000"/>
              </a:lnSpc>
              <a:spcBef>
                <a:spcPts val="800"/>
              </a:spcBef>
              <a:spcAft>
                <a:spcPts val="600"/>
              </a:spcAft>
              <a:buClr>
                <a:schemeClr val="accent1"/>
              </a:buClr>
              <a:buFont typeface="System Font Regular"/>
              <a:buChar char="−"/>
              <a:defRPr sz="1200">
                <a:solidFill>
                  <a:schemeClr val="tx1"/>
                </a:solidFill>
              </a:defRPr>
            </a:lvl4pPr>
            <a:lvl5pPr marL="858817" indent="-171446">
              <a:lnSpc>
                <a:spcPct val="100000"/>
              </a:lnSpc>
              <a:spcBef>
                <a:spcPts val="800"/>
              </a:spcBef>
              <a:spcAft>
                <a:spcPts val="600"/>
              </a:spcAft>
              <a:buClr>
                <a:schemeClr val="accent1"/>
              </a:buClr>
              <a:buFont typeface="System Font Regular"/>
              <a:buChar char="−"/>
              <a:defRPr sz="11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a:extLst>
              <a:ext uri="{FF2B5EF4-FFF2-40B4-BE49-F238E27FC236}">
                <a16:creationId xmlns:a16="http://schemas.microsoft.com/office/drawing/2014/main" id="{C9DF8253-0E39-3346-AFC3-C8DCC0B0128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0700" y="6087822"/>
            <a:ext cx="1631950" cy="758648"/>
          </a:xfrm>
          <a:prstGeom prst="rect">
            <a:avLst/>
          </a:prstGeom>
        </p:spPr>
      </p:pic>
      <p:sp>
        <p:nvSpPr>
          <p:cNvPr id="10" name="Subtitle 2">
            <a:extLst>
              <a:ext uri="{FF2B5EF4-FFF2-40B4-BE49-F238E27FC236}">
                <a16:creationId xmlns:a16="http://schemas.microsoft.com/office/drawing/2014/main" id="{0E19C3FB-6A24-4A42-B3F0-658F934A22EA}"/>
              </a:ext>
            </a:extLst>
          </p:cNvPr>
          <p:cNvSpPr>
            <a:spLocks noGrp="1"/>
          </p:cNvSpPr>
          <p:nvPr>
            <p:ph type="subTitle" idx="1" hasCustomPrompt="1"/>
          </p:nvPr>
        </p:nvSpPr>
        <p:spPr>
          <a:xfrm>
            <a:off x="627434" y="177796"/>
            <a:ext cx="7919047" cy="246930"/>
          </a:xfrm>
        </p:spPr>
        <p:txBody>
          <a:bodyPr anchor="b">
            <a:normAutofit/>
          </a:bodyPr>
          <a:lstStyle>
            <a:lvl1pPr marL="0" indent="0" algn="l">
              <a:lnSpc>
                <a:spcPct val="100000"/>
              </a:lnSpc>
              <a:buNone/>
              <a:defRPr sz="1200" b="1" spc="0" baseline="0">
                <a:solidFill>
                  <a:schemeClr val="accent1"/>
                </a:solidFill>
                <a:latin typeface="+mj-lt"/>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8" name="Picture Placeholder 4">
            <a:extLst>
              <a:ext uri="{FF2B5EF4-FFF2-40B4-BE49-F238E27FC236}">
                <a16:creationId xmlns:a16="http://schemas.microsoft.com/office/drawing/2014/main" id="{0457CB10-3AAD-1643-822D-DAB0F074EB02}"/>
              </a:ext>
            </a:extLst>
          </p:cNvPr>
          <p:cNvSpPr>
            <a:spLocks noGrp="1"/>
          </p:cNvSpPr>
          <p:nvPr>
            <p:ph type="pic" sz="quarter" idx="19"/>
          </p:nvPr>
        </p:nvSpPr>
        <p:spPr>
          <a:xfrm>
            <a:off x="4937760" y="1828800"/>
            <a:ext cx="4206240" cy="4206240"/>
          </a:xfrm>
          <a:prstGeom prst="rect">
            <a:avLst/>
          </a:prstGeom>
        </p:spPr>
        <p:txBody>
          <a:bodyPr anchor="ctr"/>
          <a:lstStyle>
            <a:lvl1pPr marL="0" indent="0" algn="ctr">
              <a:buNone/>
              <a:defRPr>
                <a:solidFill>
                  <a:schemeClr val="accent1"/>
                </a:solidFill>
              </a:defRPr>
            </a:lvl1pPr>
          </a:lstStyle>
          <a:p>
            <a:r>
              <a:rPr lang="en-US"/>
              <a:t>Drag picture to placeholder or click icon to add</a:t>
            </a:r>
          </a:p>
        </p:txBody>
      </p:sp>
    </p:spTree>
    <p:extLst>
      <p:ext uri="{BB962C8B-B14F-4D97-AF65-F5344CB8AC3E}">
        <p14:creationId xmlns:p14="http://schemas.microsoft.com/office/powerpoint/2010/main" val="1149853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695"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07" r:id="rId11"/>
    <p:sldLayoutId id="2147483798" r:id="rId12"/>
    <p:sldLayoutId id="2147483799" r:id="rId13"/>
    <p:sldLayoutId id="2147483786" r:id="rId14"/>
    <p:sldLayoutId id="2147483877" r:id="rId15"/>
    <p:sldLayoutId id="2147483880" r:id="rId16"/>
    <p:sldLayoutId id="2147483881" r:id="rId17"/>
    <p:sldLayoutId id="2147483882" r:id="rId18"/>
    <p:sldLayoutId id="2147483876" r:id="rId19"/>
    <p:sldLayoutId id="2147483883" r:id="rId20"/>
    <p:sldLayoutId id="2147483884" r:id="rId21"/>
    <p:sldLayoutId id="2147483885" r:id="rId22"/>
    <p:sldLayoutId id="2147483878" r:id="rId23"/>
    <p:sldLayoutId id="2147483797" r:id="rId24"/>
    <p:sldLayoutId id="2147483879" r:id="rId25"/>
    <p:sldLayoutId id="2147483874" r:id="rId26"/>
    <p:sldLayoutId id="2147483803" r:id="rId27"/>
    <p:sldLayoutId id="2147483896" r:id="rId28"/>
    <p:sldLayoutId id="2147483897" r:id="rId29"/>
    <p:sldLayoutId id="2147483898" r:id="rId30"/>
  </p:sldLayoutIdLst>
  <p:hf sldNum="0" hdr="0" dt="0"/>
  <p:txStyles>
    <p:titleStyle>
      <a:lvl1pPr algn="ctr" defTabSz="914378" rtl="0" eaLnBrk="1" latinLnBrk="0" hangingPunct="1">
        <a:lnSpc>
          <a:spcPct val="86000"/>
        </a:lnSpc>
        <a:spcBef>
          <a:spcPct val="0"/>
        </a:spcBef>
        <a:buNone/>
        <a:defRPr sz="2100" kern="800" spc="-40">
          <a:solidFill>
            <a:schemeClr val="tx1"/>
          </a:solidFill>
          <a:latin typeface="Georgia" panose="02040502050405020303" pitchFamily="18" charset="0"/>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Flag_of_the_Netherlands" TargetMode="External"/><Relationship Id="rId13" Type="http://schemas.openxmlformats.org/officeDocument/2006/relationships/image" Target="../media/image11.gif"/><Relationship Id="rId3" Type="http://schemas.openxmlformats.org/officeDocument/2006/relationships/image" Target="../media/image5.png"/><Relationship Id="rId7" Type="http://schemas.openxmlformats.org/officeDocument/2006/relationships/image" Target="../media/image8.png"/><Relationship Id="rId12" Type="http://schemas.openxmlformats.org/officeDocument/2006/relationships/hyperlink" Target="https://commons.wikimedia.org/wiki/File:Flag_of_France_(bordered).svg" TargetMode="External"/><Relationship Id="rId17" Type="http://schemas.openxmlformats.org/officeDocument/2006/relationships/image" Target="../media/image13.png"/><Relationship Id="rId2" Type="http://schemas.openxmlformats.org/officeDocument/2006/relationships/notesSlide" Target="../notesSlides/notesSlide2.xml"/><Relationship Id="rId16" Type="http://schemas.openxmlformats.org/officeDocument/2006/relationships/hyperlink" Target="https://commons.wikimedia.org/wiki/File:Civil_Ensign_of_Switzerland.svg" TargetMode="External"/><Relationship Id="rId1" Type="http://schemas.openxmlformats.org/officeDocument/2006/relationships/slideLayout" Target="../slideLayouts/slideLayout10.xml"/><Relationship Id="rId6" Type="http://schemas.openxmlformats.org/officeDocument/2006/relationships/hyperlink" Target="https://en.wikipedia.org/wiki/File:Flag_of_Germany_(3-2_aspect_ratio).svg" TargetMode="External"/><Relationship Id="rId11" Type="http://schemas.openxmlformats.org/officeDocument/2006/relationships/image" Target="../media/image10.png"/><Relationship Id="rId5" Type="http://schemas.openxmlformats.org/officeDocument/2006/relationships/image" Target="../media/image7.png"/><Relationship Id="rId15" Type="http://schemas.openxmlformats.org/officeDocument/2006/relationships/image" Target="../media/image12.png"/><Relationship Id="rId10" Type="http://schemas.openxmlformats.org/officeDocument/2006/relationships/hyperlink" Target="http://freeaussiestock.com/free/Australiana/slides/australian_flag.htm" TargetMode="External"/><Relationship Id="rId4" Type="http://schemas.openxmlformats.org/officeDocument/2006/relationships/image" Target="../media/image6.svg"/><Relationship Id="rId9" Type="http://schemas.openxmlformats.org/officeDocument/2006/relationships/image" Target="../media/image9.jpeg"/><Relationship Id="rId14" Type="http://schemas.openxmlformats.org/officeDocument/2006/relationships/hyperlink" Target="http://mylittlepencilcase.blogspot.com/2011/09/usa-flag-and-states.html"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C551D8A-46CE-46E8-B33F-3368C6980E8E}"/>
              </a:ext>
            </a:extLst>
          </p:cNvPr>
          <p:cNvSpPr>
            <a:spLocks noGrp="1"/>
          </p:cNvSpPr>
          <p:nvPr>
            <p:ph type="ctrTitle"/>
          </p:nvPr>
        </p:nvSpPr>
        <p:spPr>
          <a:xfrm>
            <a:off x="652463" y="887827"/>
            <a:ext cx="7772400" cy="2222500"/>
          </a:xfrm>
        </p:spPr>
        <p:txBody>
          <a:bodyPr>
            <a:normAutofit/>
          </a:bodyPr>
          <a:lstStyle/>
          <a:p>
            <a:r>
              <a:rPr lang="en-US" sz="1800" b="1" dirty="0">
                <a:latin typeface="Arial" panose="020B0604020202020204" pitchFamily="34" charset="0"/>
                <a:cs typeface="Arial" panose="020B0604020202020204" pitchFamily="34" charset="0"/>
              </a:rPr>
              <a:t>MEDICARE DATA HUB </a:t>
            </a:r>
            <a:br>
              <a:rPr lang="en-US" sz="2400" b="1" dirty="0">
                <a:latin typeface="Arial" panose="020B0604020202020204" pitchFamily="34" charset="0"/>
                <a:cs typeface="Arial" panose="020B0604020202020204" pitchFamily="34" charset="0"/>
              </a:rPr>
            </a:br>
            <a:br>
              <a:rPr lang="en-US" sz="2400" b="1" dirty="0">
                <a:latin typeface="Arial" panose="020B0604020202020204" pitchFamily="34" charset="0"/>
                <a:cs typeface="Arial" panose="020B0604020202020204" pitchFamily="34" charset="0"/>
              </a:rPr>
            </a:br>
            <a:r>
              <a:rPr lang="en-US" dirty="0"/>
              <a:t>International Comparisons</a:t>
            </a:r>
          </a:p>
        </p:txBody>
      </p:sp>
      <p:sp>
        <p:nvSpPr>
          <p:cNvPr id="3" name="Text Placeholder 2">
            <a:extLst>
              <a:ext uri="{FF2B5EF4-FFF2-40B4-BE49-F238E27FC236}">
                <a16:creationId xmlns:a16="http://schemas.microsoft.com/office/drawing/2014/main" id="{FA18C013-0047-E348-9690-D45BDCB82264}"/>
              </a:ext>
            </a:extLst>
          </p:cNvPr>
          <p:cNvSpPr>
            <a:spLocks noGrp="1"/>
          </p:cNvSpPr>
          <p:nvPr>
            <p:ph type="body" sz="quarter" idx="11"/>
          </p:nvPr>
        </p:nvSpPr>
        <p:spPr/>
        <p:txBody>
          <a:bodyPr/>
          <a:lstStyle/>
          <a:p>
            <a:r>
              <a:rPr lang="en-US" dirty="0"/>
              <a:t>October 2021</a:t>
            </a:r>
          </a:p>
        </p:txBody>
      </p:sp>
    </p:spTree>
    <p:extLst>
      <p:ext uri="{BB962C8B-B14F-4D97-AF65-F5344CB8AC3E}">
        <p14:creationId xmlns:p14="http://schemas.microsoft.com/office/powerpoint/2010/main" val="3111685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Graphic 20">
            <a:extLst>
              <a:ext uri="{FF2B5EF4-FFF2-40B4-BE49-F238E27FC236}">
                <a16:creationId xmlns:a16="http://schemas.microsoft.com/office/drawing/2014/main" id="{6798A625-5A36-4D40-B428-D2E3DE83A68B}"/>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8128" t="14812" r="8837" b="19569"/>
          <a:stretch/>
        </p:blipFill>
        <p:spPr>
          <a:xfrm>
            <a:off x="1106468" y="1954096"/>
            <a:ext cx="7612082" cy="3220430"/>
          </a:xfrm>
          <a:prstGeom prst="rect">
            <a:avLst/>
          </a:prstGeom>
        </p:spPr>
      </p:pic>
      <p:sp>
        <p:nvSpPr>
          <p:cNvPr id="3" name="Text Placeholder 2">
            <a:extLst>
              <a:ext uri="{FF2B5EF4-FFF2-40B4-BE49-F238E27FC236}">
                <a16:creationId xmlns:a16="http://schemas.microsoft.com/office/drawing/2014/main" id="{ACCDA4B1-F981-439F-9357-B49FAB4232F4}"/>
              </a:ext>
            </a:extLst>
          </p:cNvPr>
          <p:cNvSpPr>
            <a:spLocks noGrp="1"/>
          </p:cNvSpPr>
          <p:nvPr>
            <p:ph type="body" sz="quarter" idx="21"/>
          </p:nvPr>
        </p:nvSpPr>
        <p:spPr>
          <a:xfrm>
            <a:off x="2456296" y="5999997"/>
            <a:ext cx="6021879" cy="777375"/>
          </a:xfrm>
        </p:spPr>
        <p:txBody>
          <a:bodyPr>
            <a:normAutofit/>
          </a:bodyPr>
          <a:lstStyle/>
          <a:p>
            <a:r>
              <a:rPr lang="en-US" dirty="0"/>
              <a:t>Source: The Commonwealth Fund/London School of Economics 2020 International Profiles of Health Care Systems, June 2020.</a:t>
            </a:r>
          </a:p>
        </p:txBody>
      </p:sp>
      <p:sp>
        <p:nvSpPr>
          <p:cNvPr id="5" name="Title 4">
            <a:extLst>
              <a:ext uri="{FF2B5EF4-FFF2-40B4-BE49-F238E27FC236}">
                <a16:creationId xmlns:a16="http://schemas.microsoft.com/office/drawing/2014/main" id="{E6B0B43E-9CE0-4573-91A4-1FAC25E3DF79}"/>
              </a:ext>
            </a:extLst>
          </p:cNvPr>
          <p:cNvSpPr>
            <a:spLocks noGrp="1"/>
          </p:cNvSpPr>
          <p:nvPr>
            <p:ph type="ctrTitle"/>
          </p:nvPr>
        </p:nvSpPr>
        <p:spPr>
          <a:xfrm>
            <a:off x="627434" y="514555"/>
            <a:ext cx="8091114" cy="731520"/>
          </a:xfrm>
        </p:spPr>
        <p:txBody>
          <a:bodyPr>
            <a:noAutofit/>
          </a:bodyPr>
          <a:lstStyle/>
          <a:p>
            <a:r>
              <a:rPr lang="en-US" sz="2400" dirty="0"/>
              <a:t>In the U.S. Medicare program, private plans offer primary, supplemental, and prescription drug–only coverage, similar to models of private plans in other countries. </a:t>
            </a:r>
          </a:p>
        </p:txBody>
      </p:sp>
      <p:sp>
        <p:nvSpPr>
          <p:cNvPr id="4" name="Subtitle 3">
            <a:extLst>
              <a:ext uri="{FF2B5EF4-FFF2-40B4-BE49-F238E27FC236}">
                <a16:creationId xmlns:a16="http://schemas.microsoft.com/office/drawing/2014/main" id="{5FC15676-D0AF-4EBC-81B6-7743662306CB}"/>
              </a:ext>
            </a:extLst>
          </p:cNvPr>
          <p:cNvSpPr>
            <a:spLocks noGrp="1"/>
          </p:cNvSpPr>
          <p:nvPr>
            <p:ph type="subTitle" idx="1"/>
          </p:nvPr>
        </p:nvSpPr>
        <p:spPr>
          <a:xfrm>
            <a:off x="627434" y="177796"/>
            <a:ext cx="7919047" cy="246930"/>
          </a:xfrm>
        </p:spPr>
        <p:txBody>
          <a:bodyPr>
            <a:normAutofit/>
          </a:bodyPr>
          <a:lstStyle/>
          <a:p>
            <a:r>
              <a:rPr lang="en-US" dirty="0"/>
              <a:t>INTERNATIONAL COMPARISONS</a:t>
            </a:r>
          </a:p>
        </p:txBody>
      </p:sp>
      <p:sp>
        <p:nvSpPr>
          <p:cNvPr id="49" name="Oval 48">
            <a:extLst>
              <a:ext uri="{FF2B5EF4-FFF2-40B4-BE49-F238E27FC236}">
                <a16:creationId xmlns:a16="http://schemas.microsoft.com/office/drawing/2014/main" id="{CAC0FAAF-0018-4D9B-8DD0-0B9D2624C751}"/>
              </a:ext>
            </a:extLst>
          </p:cNvPr>
          <p:cNvSpPr/>
          <p:nvPr/>
        </p:nvSpPr>
        <p:spPr>
          <a:xfrm>
            <a:off x="4533043" y="2489217"/>
            <a:ext cx="379466" cy="379466"/>
          </a:xfrm>
          <a:prstGeom prst="ellipse">
            <a:avLst/>
          </a:prstGeom>
          <a:blipFill dpi="0" rotWithShape="1">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55" name="Oval 54">
            <a:extLst>
              <a:ext uri="{FF2B5EF4-FFF2-40B4-BE49-F238E27FC236}">
                <a16:creationId xmlns:a16="http://schemas.microsoft.com/office/drawing/2014/main" id="{6D79FF60-F42C-41DB-BF90-4F79646D2718}"/>
              </a:ext>
            </a:extLst>
          </p:cNvPr>
          <p:cNvSpPr/>
          <p:nvPr/>
        </p:nvSpPr>
        <p:spPr>
          <a:xfrm>
            <a:off x="7343094" y="3454574"/>
            <a:ext cx="379466" cy="379466"/>
          </a:xfrm>
          <a:prstGeom prst="ellipse">
            <a:avLst/>
          </a:prstGeom>
          <a:blipFill dpi="0" rotWithShape="1">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58" name="Oval 57">
            <a:extLst>
              <a:ext uri="{FF2B5EF4-FFF2-40B4-BE49-F238E27FC236}">
                <a16:creationId xmlns:a16="http://schemas.microsoft.com/office/drawing/2014/main" id="{4ADA51B7-B3AC-42C9-8977-31B461CBE82B}"/>
              </a:ext>
            </a:extLst>
          </p:cNvPr>
          <p:cNvSpPr/>
          <p:nvPr/>
        </p:nvSpPr>
        <p:spPr>
          <a:xfrm>
            <a:off x="81991" y="4211915"/>
            <a:ext cx="1775120" cy="904705"/>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r>
              <a:rPr lang="en-US" sz="1600" b="1" dirty="0">
                <a:solidFill>
                  <a:srgbClr val="044C7F"/>
                </a:solidFill>
                <a:latin typeface="Suisse Int'l Bold" panose="020B0804000000000000" pitchFamily="34" charset="77"/>
              </a:rPr>
              <a:t>Coverage </a:t>
            </a:r>
          </a:p>
          <a:p>
            <a:pPr algn="ctr" defTabSz="685800"/>
            <a:r>
              <a:rPr lang="en-US" sz="1600" b="1" dirty="0">
                <a:solidFill>
                  <a:srgbClr val="044C7F"/>
                </a:solidFill>
                <a:latin typeface="Suisse Int'l Bold" panose="020B0804000000000000" pitchFamily="34" charset="77"/>
              </a:rPr>
              <a:t>Type</a:t>
            </a:r>
          </a:p>
        </p:txBody>
      </p:sp>
      <p:sp>
        <p:nvSpPr>
          <p:cNvPr id="60" name="TextBox 59">
            <a:extLst>
              <a:ext uri="{FF2B5EF4-FFF2-40B4-BE49-F238E27FC236}">
                <a16:creationId xmlns:a16="http://schemas.microsoft.com/office/drawing/2014/main" id="{1DB3E3DD-D452-40D7-BA48-338A97F99B3C}"/>
              </a:ext>
            </a:extLst>
          </p:cNvPr>
          <p:cNvSpPr txBox="1"/>
          <p:nvPr/>
        </p:nvSpPr>
        <p:spPr>
          <a:xfrm rot="18720749">
            <a:off x="1319125" y="3316075"/>
            <a:ext cx="1369924" cy="276998"/>
          </a:xfrm>
          <a:prstGeom prst="rect">
            <a:avLst/>
          </a:prstGeom>
          <a:noFill/>
        </p:spPr>
        <p:txBody>
          <a:bodyPr wrap="square" rtlCol="0">
            <a:spAutoFit/>
          </a:bodyPr>
          <a:lstStyle/>
          <a:p>
            <a:pPr algn="ctr" defTabSz="685800"/>
            <a:r>
              <a:rPr lang="en-US" sz="1200" b="1" dirty="0">
                <a:solidFill>
                  <a:schemeClr val="bg1"/>
                </a:solidFill>
                <a:latin typeface="Suisse Int'l Bold" panose="020B0804000000000000" pitchFamily="34" charset="77"/>
              </a:rPr>
              <a:t>Primary </a:t>
            </a:r>
          </a:p>
        </p:txBody>
      </p:sp>
      <p:sp>
        <p:nvSpPr>
          <p:cNvPr id="61" name="TextBox 60">
            <a:extLst>
              <a:ext uri="{FF2B5EF4-FFF2-40B4-BE49-F238E27FC236}">
                <a16:creationId xmlns:a16="http://schemas.microsoft.com/office/drawing/2014/main" id="{BD0818CD-CBB7-49CE-98AB-CF4D4979154E}"/>
              </a:ext>
            </a:extLst>
          </p:cNvPr>
          <p:cNvSpPr txBox="1"/>
          <p:nvPr/>
        </p:nvSpPr>
        <p:spPr>
          <a:xfrm rot="20066160">
            <a:off x="1872368" y="3922484"/>
            <a:ext cx="1296881" cy="276999"/>
          </a:xfrm>
          <a:prstGeom prst="rect">
            <a:avLst/>
          </a:prstGeom>
          <a:noFill/>
        </p:spPr>
        <p:txBody>
          <a:bodyPr wrap="square" rtlCol="0">
            <a:spAutoFit/>
          </a:bodyPr>
          <a:lstStyle/>
          <a:p>
            <a:pPr algn="ctr" defTabSz="685800"/>
            <a:r>
              <a:rPr lang="en-US" sz="1200" b="1" dirty="0">
                <a:solidFill>
                  <a:schemeClr val="bg1"/>
                </a:solidFill>
                <a:latin typeface="Suisse Int'l Bold" panose="020B0804000000000000" pitchFamily="34" charset="77"/>
              </a:rPr>
              <a:t>Supplemental</a:t>
            </a:r>
          </a:p>
        </p:txBody>
      </p:sp>
      <p:sp>
        <p:nvSpPr>
          <p:cNvPr id="62" name="TextBox 61">
            <a:extLst>
              <a:ext uri="{FF2B5EF4-FFF2-40B4-BE49-F238E27FC236}">
                <a16:creationId xmlns:a16="http://schemas.microsoft.com/office/drawing/2014/main" id="{E312878F-27C6-446F-B137-35E838324D57}"/>
              </a:ext>
            </a:extLst>
          </p:cNvPr>
          <p:cNvSpPr txBox="1"/>
          <p:nvPr/>
        </p:nvSpPr>
        <p:spPr>
          <a:xfrm rot="21373760">
            <a:off x="2016146" y="4690134"/>
            <a:ext cx="1552379" cy="276999"/>
          </a:xfrm>
          <a:prstGeom prst="rect">
            <a:avLst/>
          </a:prstGeom>
          <a:noFill/>
        </p:spPr>
        <p:txBody>
          <a:bodyPr wrap="square" rtlCol="0">
            <a:spAutoFit/>
          </a:bodyPr>
          <a:lstStyle/>
          <a:p>
            <a:pPr algn="ctr" defTabSz="685800"/>
            <a:r>
              <a:rPr lang="en-US" sz="1200" b="1" dirty="0">
                <a:solidFill>
                  <a:schemeClr val="accent1"/>
                </a:solidFill>
                <a:latin typeface="Suisse Int'l Bold" panose="020B0804000000000000" pitchFamily="34" charset="77"/>
              </a:rPr>
              <a:t>Prescription Drug</a:t>
            </a:r>
          </a:p>
        </p:txBody>
      </p:sp>
      <p:sp>
        <p:nvSpPr>
          <p:cNvPr id="65" name="TextBox 64">
            <a:extLst>
              <a:ext uri="{FF2B5EF4-FFF2-40B4-BE49-F238E27FC236}">
                <a16:creationId xmlns:a16="http://schemas.microsoft.com/office/drawing/2014/main" id="{422B38C0-9283-4CB0-8B90-7F2459212C63}"/>
              </a:ext>
            </a:extLst>
          </p:cNvPr>
          <p:cNvSpPr txBox="1"/>
          <p:nvPr/>
        </p:nvSpPr>
        <p:spPr>
          <a:xfrm>
            <a:off x="5439261" y="3505906"/>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Australia</a:t>
            </a:r>
          </a:p>
        </p:txBody>
      </p:sp>
      <p:sp>
        <p:nvSpPr>
          <p:cNvPr id="66" name="TextBox 65">
            <a:extLst>
              <a:ext uri="{FF2B5EF4-FFF2-40B4-BE49-F238E27FC236}">
                <a16:creationId xmlns:a16="http://schemas.microsoft.com/office/drawing/2014/main" id="{880B16C6-ECE5-4EA9-B23A-36C8B7F953D5}"/>
              </a:ext>
            </a:extLst>
          </p:cNvPr>
          <p:cNvSpPr txBox="1"/>
          <p:nvPr/>
        </p:nvSpPr>
        <p:spPr>
          <a:xfrm>
            <a:off x="6629839" y="3505906"/>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France</a:t>
            </a:r>
          </a:p>
        </p:txBody>
      </p:sp>
      <p:sp>
        <p:nvSpPr>
          <p:cNvPr id="69" name="TextBox 68">
            <a:extLst>
              <a:ext uri="{FF2B5EF4-FFF2-40B4-BE49-F238E27FC236}">
                <a16:creationId xmlns:a16="http://schemas.microsoft.com/office/drawing/2014/main" id="{9AE2C704-F3C0-4899-861A-B56C07C1A79D}"/>
              </a:ext>
            </a:extLst>
          </p:cNvPr>
          <p:cNvSpPr txBox="1"/>
          <p:nvPr/>
        </p:nvSpPr>
        <p:spPr>
          <a:xfrm>
            <a:off x="4879900" y="2530033"/>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Germany</a:t>
            </a:r>
          </a:p>
        </p:txBody>
      </p:sp>
      <p:sp>
        <p:nvSpPr>
          <p:cNvPr id="71" name="TextBox 70">
            <a:extLst>
              <a:ext uri="{FF2B5EF4-FFF2-40B4-BE49-F238E27FC236}">
                <a16:creationId xmlns:a16="http://schemas.microsoft.com/office/drawing/2014/main" id="{A27FDC28-F53C-4AE6-A379-1B016CD4A8A6}"/>
              </a:ext>
            </a:extLst>
          </p:cNvPr>
          <p:cNvSpPr txBox="1"/>
          <p:nvPr/>
        </p:nvSpPr>
        <p:spPr>
          <a:xfrm>
            <a:off x="7457151" y="2537975"/>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Switzerland</a:t>
            </a:r>
          </a:p>
        </p:txBody>
      </p:sp>
      <p:sp>
        <p:nvSpPr>
          <p:cNvPr id="72" name="Oval 71">
            <a:extLst>
              <a:ext uri="{FF2B5EF4-FFF2-40B4-BE49-F238E27FC236}">
                <a16:creationId xmlns:a16="http://schemas.microsoft.com/office/drawing/2014/main" id="{D75C71B2-52BB-4CDD-B7B2-1B63655449FC}"/>
              </a:ext>
            </a:extLst>
          </p:cNvPr>
          <p:cNvSpPr/>
          <p:nvPr/>
        </p:nvSpPr>
        <p:spPr>
          <a:xfrm>
            <a:off x="5081418" y="3459984"/>
            <a:ext cx="379466" cy="379466"/>
          </a:xfrm>
          <a:prstGeom prst="ellipse">
            <a:avLst/>
          </a:prstGeom>
          <a:blipFill dpi="0" rotWithShape="1">
            <a:blip r:embed="rId9" cstate="hqprint">
              <a:extLst>
                <a:ext uri="{28A0092B-C50C-407E-A947-70E740481C1C}">
                  <a14:useLocalDpi xmlns:a14="http://schemas.microsoft.com/office/drawing/2010/main" val="0"/>
                </a:ext>
                <a:ext uri="{837473B0-CC2E-450A-ABE3-18F120FF3D39}">
                  <a1611:picAttrSrcUrl xmlns:a1611="http://schemas.microsoft.com/office/drawing/2016/11/main" r:id="rId10"/>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73" name="Oval 72">
            <a:extLst>
              <a:ext uri="{FF2B5EF4-FFF2-40B4-BE49-F238E27FC236}">
                <a16:creationId xmlns:a16="http://schemas.microsoft.com/office/drawing/2014/main" id="{DEAC9123-E1D2-4638-ADAC-968993AB7A8E}"/>
              </a:ext>
            </a:extLst>
          </p:cNvPr>
          <p:cNvSpPr/>
          <p:nvPr/>
        </p:nvSpPr>
        <p:spPr>
          <a:xfrm>
            <a:off x="6284628" y="3454574"/>
            <a:ext cx="379466" cy="379466"/>
          </a:xfrm>
          <a:prstGeom prst="ellipse">
            <a:avLst/>
          </a:prstGeom>
          <a:blipFill dpi="0" rotWithShape="1">
            <a:blip r:embed="rId11" cstate="hqprint">
              <a:extLst>
                <a:ext uri="{28A0092B-C50C-407E-A947-70E740481C1C}">
                  <a14:useLocalDpi xmlns:a14="http://schemas.microsoft.com/office/drawing/2010/main" val="0"/>
                </a:ext>
                <a:ext uri="{837473B0-CC2E-450A-ABE3-18F120FF3D39}">
                  <a1611:picAttrSrcUrl xmlns:a1611="http://schemas.microsoft.com/office/drawing/2016/11/main" r:id="rId12"/>
                </a:ext>
              </a:extLst>
            </a:blip>
            <a:srcRect/>
            <a:stretch>
              <a:fillRect l="-28515" t="-3569" r="-30419" b="-2345"/>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dirty="0">
              <a:solidFill>
                <a:prstClr val="white"/>
              </a:solidFill>
              <a:latin typeface="Trebuchet MS"/>
            </a:endParaRPr>
          </a:p>
        </p:txBody>
      </p:sp>
      <p:sp>
        <p:nvSpPr>
          <p:cNvPr id="74" name="TextBox 73">
            <a:extLst>
              <a:ext uri="{FF2B5EF4-FFF2-40B4-BE49-F238E27FC236}">
                <a16:creationId xmlns:a16="http://schemas.microsoft.com/office/drawing/2014/main" id="{ACB1F300-EC43-40BC-BCF7-FC62C9B59BDF}"/>
              </a:ext>
            </a:extLst>
          </p:cNvPr>
          <p:cNvSpPr txBox="1"/>
          <p:nvPr/>
        </p:nvSpPr>
        <p:spPr>
          <a:xfrm>
            <a:off x="6003875" y="4509239"/>
            <a:ext cx="1191761" cy="276999"/>
          </a:xfrm>
          <a:prstGeom prst="rect">
            <a:avLst/>
          </a:prstGeom>
          <a:noFill/>
        </p:spPr>
        <p:txBody>
          <a:bodyPr wrap="square" rtlCol="0">
            <a:spAutoFit/>
          </a:bodyPr>
          <a:lstStyle/>
          <a:p>
            <a:pPr defTabSz="685800"/>
            <a:r>
              <a:rPr lang="en-US" sz="1200" dirty="0">
                <a:solidFill>
                  <a:schemeClr val="accent1"/>
                </a:solidFill>
                <a:latin typeface="Suisse Int'l" panose="020B0804000000000000" pitchFamily="34" charset="77"/>
              </a:rPr>
              <a:t>Canada</a:t>
            </a:r>
          </a:p>
        </p:txBody>
      </p:sp>
      <p:sp>
        <p:nvSpPr>
          <p:cNvPr id="75" name="TextBox 74">
            <a:extLst>
              <a:ext uri="{FF2B5EF4-FFF2-40B4-BE49-F238E27FC236}">
                <a16:creationId xmlns:a16="http://schemas.microsoft.com/office/drawing/2014/main" id="{11296129-D326-40B5-8FB7-A02AFCC34640}"/>
              </a:ext>
            </a:extLst>
          </p:cNvPr>
          <p:cNvSpPr txBox="1"/>
          <p:nvPr/>
        </p:nvSpPr>
        <p:spPr>
          <a:xfrm>
            <a:off x="7696065" y="3514539"/>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Netherlands</a:t>
            </a:r>
          </a:p>
        </p:txBody>
      </p:sp>
      <p:sp>
        <p:nvSpPr>
          <p:cNvPr id="33" name="Oval 32">
            <a:extLst>
              <a:ext uri="{FF2B5EF4-FFF2-40B4-BE49-F238E27FC236}">
                <a16:creationId xmlns:a16="http://schemas.microsoft.com/office/drawing/2014/main" id="{9600F2BD-FF4A-4537-8D0D-CC3CF3013B08}"/>
              </a:ext>
            </a:extLst>
          </p:cNvPr>
          <p:cNvSpPr/>
          <p:nvPr/>
        </p:nvSpPr>
        <p:spPr>
          <a:xfrm>
            <a:off x="3574376" y="3459984"/>
            <a:ext cx="379466" cy="379466"/>
          </a:xfrm>
          <a:prstGeom prst="ellipse">
            <a:avLst/>
          </a:prstGeom>
          <a:blipFill dpi="0" rotWithShape="1">
            <a:blip r:embed="rId13">
              <a:extLst>
                <a:ext uri="{28A0092B-C50C-407E-A947-70E740481C1C}">
                  <a14:useLocalDpi xmlns:a14="http://schemas.microsoft.com/office/drawing/2010/main" val="0"/>
                </a:ext>
                <a:ext uri="{837473B0-CC2E-450A-ABE3-18F120FF3D39}">
                  <a1611:picAttrSrcUrl xmlns:a1611="http://schemas.microsoft.com/office/drawing/2016/11/main" r:id="rId14"/>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34" name="TextBox 33">
            <a:extLst>
              <a:ext uri="{FF2B5EF4-FFF2-40B4-BE49-F238E27FC236}">
                <a16:creationId xmlns:a16="http://schemas.microsoft.com/office/drawing/2014/main" id="{EB761B04-A914-402B-B399-F69975E07F75}"/>
              </a:ext>
            </a:extLst>
          </p:cNvPr>
          <p:cNvSpPr txBox="1"/>
          <p:nvPr/>
        </p:nvSpPr>
        <p:spPr>
          <a:xfrm>
            <a:off x="3924245" y="3505906"/>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United States</a:t>
            </a:r>
          </a:p>
        </p:txBody>
      </p:sp>
      <p:sp>
        <p:nvSpPr>
          <p:cNvPr id="35" name="Oval 34">
            <a:extLst>
              <a:ext uri="{FF2B5EF4-FFF2-40B4-BE49-F238E27FC236}">
                <a16:creationId xmlns:a16="http://schemas.microsoft.com/office/drawing/2014/main" id="{EC892B95-625B-4C42-8B5B-7712D8C5AEB6}"/>
              </a:ext>
            </a:extLst>
          </p:cNvPr>
          <p:cNvSpPr/>
          <p:nvPr/>
        </p:nvSpPr>
        <p:spPr>
          <a:xfrm>
            <a:off x="4136777" y="4453142"/>
            <a:ext cx="379466" cy="379466"/>
          </a:xfrm>
          <a:prstGeom prst="ellipse">
            <a:avLst/>
          </a:prstGeom>
          <a:blipFill dpi="0" rotWithShape="1">
            <a:blip r:embed="rId13">
              <a:extLst>
                <a:ext uri="{28A0092B-C50C-407E-A947-70E740481C1C}">
                  <a14:useLocalDpi xmlns:a14="http://schemas.microsoft.com/office/drawing/2010/main" val="0"/>
                </a:ext>
                <a:ext uri="{837473B0-CC2E-450A-ABE3-18F120FF3D39}">
                  <a1611:picAttrSrcUrl xmlns:a1611="http://schemas.microsoft.com/office/drawing/2016/11/main" r:id="rId14"/>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36" name="TextBox 35">
            <a:extLst>
              <a:ext uri="{FF2B5EF4-FFF2-40B4-BE49-F238E27FC236}">
                <a16:creationId xmlns:a16="http://schemas.microsoft.com/office/drawing/2014/main" id="{7BC5797B-48BB-40D2-AB59-D1026F93BA15}"/>
              </a:ext>
            </a:extLst>
          </p:cNvPr>
          <p:cNvSpPr txBox="1"/>
          <p:nvPr/>
        </p:nvSpPr>
        <p:spPr>
          <a:xfrm>
            <a:off x="4483903" y="4509239"/>
            <a:ext cx="1161992" cy="276999"/>
          </a:xfrm>
          <a:prstGeom prst="rect">
            <a:avLst/>
          </a:prstGeom>
          <a:noFill/>
        </p:spPr>
        <p:txBody>
          <a:bodyPr wrap="square" rtlCol="0">
            <a:spAutoFit/>
          </a:bodyPr>
          <a:lstStyle/>
          <a:p>
            <a:pPr defTabSz="685800"/>
            <a:r>
              <a:rPr lang="en-US" sz="1200" dirty="0">
                <a:solidFill>
                  <a:schemeClr val="accent1"/>
                </a:solidFill>
                <a:latin typeface="Suisse Int'l" panose="020B0804000000000000" pitchFamily="34" charset="77"/>
              </a:rPr>
              <a:t>United States</a:t>
            </a:r>
          </a:p>
        </p:txBody>
      </p:sp>
      <p:sp>
        <p:nvSpPr>
          <p:cNvPr id="37" name="Oval 36">
            <a:extLst>
              <a:ext uri="{FF2B5EF4-FFF2-40B4-BE49-F238E27FC236}">
                <a16:creationId xmlns:a16="http://schemas.microsoft.com/office/drawing/2014/main" id="{A7300FA8-DDA2-465B-B4B2-7F5D731637A3}"/>
              </a:ext>
            </a:extLst>
          </p:cNvPr>
          <p:cNvSpPr/>
          <p:nvPr/>
        </p:nvSpPr>
        <p:spPr>
          <a:xfrm>
            <a:off x="3017968" y="2492802"/>
            <a:ext cx="379466" cy="379466"/>
          </a:xfrm>
          <a:prstGeom prst="ellipse">
            <a:avLst/>
          </a:prstGeom>
          <a:blipFill dpi="0" rotWithShape="1">
            <a:blip r:embed="rId13">
              <a:extLst>
                <a:ext uri="{28A0092B-C50C-407E-A947-70E740481C1C}">
                  <a14:useLocalDpi xmlns:a14="http://schemas.microsoft.com/office/drawing/2010/main" val="0"/>
                </a:ext>
                <a:ext uri="{837473B0-CC2E-450A-ABE3-18F120FF3D39}">
                  <a1611:picAttrSrcUrl xmlns:a1611="http://schemas.microsoft.com/office/drawing/2016/11/main" r:id="rId14"/>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39" name="TextBox 38">
            <a:extLst>
              <a:ext uri="{FF2B5EF4-FFF2-40B4-BE49-F238E27FC236}">
                <a16:creationId xmlns:a16="http://schemas.microsoft.com/office/drawing/2014/main" id="{A5296935-0D6F-4182-A618-7CFEF4857BAD}"/>
              </a:ext>
            </a:extLst>
          </p:cNvPr>
          <p:cNvSpPr txBox="1"/>
          <p:nvPr/>
        </p:nvSpPr>
        <p:spPr>
          <a:xfrm>
            <a:off x="3363293" y="2537565"/>
            <a:ext cx="1272545"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United States</a:t>
            </a:r>
          </a:p>
        </p:txBody>
      </p:sp>
      <p:sp>
        <p:nvSpPr>
          <p:cNvPr id="53" name="Oval 52">
            <a:extLst>
              <a:ext uri="{FF2B5EF4-FFF2-40B4-BE49-F238E27FC236}">
                <a16:creationId xmlns:a16="http://schemas.microsoft.com/office/drawing/2014/main" id="{0E199063-733C-450F-B84E-EB50841EB470}"/>
              </a:ext>
            </a:extLst>
          </p:cNvPr>
          <p:cNvSpPr/>
          <p:nvPr/>
        </p:nvSpPr>
        <p:spPr>
          <a:xfrm>
            <a:off x="5725888" y="2488592"/>
            <a:ext cx="379466" cy="379466"/>
          </a:xfrm>
          <a:prstGeom prst="ellipse">
            <a:avLst/>
          </a:prstGeom>
          <a:blipFill dpi="0" rotWithShape="1">
            <a:blip r:embed="rId7">
              <a:extLst>
                <a:ext uri="{28A0092B-C50C-407E-A947-70E740481C1C}">
                  <a14:useLocalDpi xmlns:a14="http://schemas.microsoft.com/office/drawing/2010/main" val="0"/>
                </a:ext>
                <a:ext uri="{837473B0-CC2E-450A-ABE3-18F120FF3D39}">
                  <a1611:picAttrSrcUrl xmlns:a1611="http://schemas.microsoft.com/office/drawing/2016/11/main" r:id="rId8"/>
                </a:ext>
              </a:extLst>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sp>
        <p:nvSpPr>
          <p:cNvPr id="52" name="TextBox 51">
            <a:extLst>
              <a:ext uri="{FF2B5EF4-FFF2-40B4-BE49-F238E27FC236}">
                <a16:creationId xmlns:a16="http://schemas.microsoft.com/office/drawing/2014/main" id="{02A85DAB-8A02-429A-89F3-A54B65236FAB}"/>
              </a:ext>
            </a:extLst>
          </p:cNvPr>
          <p:cNvSpPr txBox="1"/>
          <p:nvPr/>
        </p:nvSpPr>
        <p:spPr>
          <a:xfrm>
            <a:off x="6068214" y="2550060"/>
            <a:ext cx="1191761" cy="276999"/>
          </a:xfrm>
          <a:prstGeom prst="rect">
            <a:avLst/>
          </a:prstGeom>
          <a:noFill/>
        </p:spPr>
        <p:txBody>
          <a:bodyPr wrap="square" rtlCol="0">
            <a:spAutoFit/>
          </a:bodyPr>
          <a:lstStyle/>
          <a:p>
            <a:pPr defTabSz="685800"/>
            <a:r>
              <a:rPr lang="en-US" sz="1200" dirty="0">
                <a:solidFill>
                  <a:schemeClr val="bg1"/>
                </a:solidFill>
                <a:latin typeface="Suisse Int'l" panose="020B0804000000000000" pitchFamily="34" charset="77"/>
              </a:rPr>
              <a:t>Netherlands</a:t>
            </a:r>
          </a:p>
        </p:txBody>
      </p:sp>
      <p:sp>
        <p:nvSpPr>
          <p:cNvPr id="56" name="Oval 55">
            <a:extLst>
              <a:ext uri="{FF2B5EF4-FFF2-40B4-BE49-F238E27FC236}">
                <a16:creationId xmlns:a16="http://schemas.microsoft.com/office/drawing/2014/main" id="{C1673C9F-0FA6-42E0-878E-77AA8BA9CFE4}"/>
              </a:ext>
            </a:extLst>
          </p:cNvPr>
          <p:cNvSpPr/>
          <p:nvPr/>
        </p:nvSpPr>
        <p:spPr>
          <a:xfrm>
            <a:off x="7114298" y="2494625"/>
            <a:ext cx="379466" cy="379466"/>
          </a:xfrm>
          <a:prstGeom prst="ellipse">
            <a:avLst/>
          </a:prstGeom>
          <a:blipFill dpi="0" rotWithShape="1">
            <a:blip r:embed="rId15" cstate="hqprint">
              <a:extLst>
                <a:ext uri="{28A0092B-C50C-407E-A947-70E740481C1C}">
                  <a14:useLocalDpi xmlns:a14="http://schemas.microsoft.com/office/drawing/2010/main" val="0"/>
                </a:ext>
                <a:ext uri="{837473B0-CC2E-450A-ABE3-18F120FF3D39}">
                  <a1611:picAttrSrcUrl xmlns:a1611="http://schemas.microsoft.com/office/drawing/2016/11/main" r:id="rId16"/>
                </a:ext>
              </a:extLst>
            </a:blip>
            <a:srcRect/>
            <a:stretch>
              <a:fillRect l="-25030" r="-25030"/>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85800"/>
            <a:endParaRPr lang="en-US" sz="1350">
              <a:solidFill>
                <a:prstClr val="white"/>
              </a:solidFill>
              <a:latin typeface="Trebuchet MS"/>
            </a:endParaRPr>
          </a:p>
        </p:txBody>
      </p:sp>
      <p:pic>
        <p:nvPicPr>
          <p:cNvPr id="23" name="Picture 22" descr="Icon&#10;&#10;Description automatically generated with medium confidence">
            <a:extLst>
              <a:ext uri="{FF2B5EF4-FFF2-40B4-BE49-F238E27FC236}">
                <a16:creationId xmlns:a16="http://schemas.microsoft.com/office/drawing/2014/main" id="{D5B652D1-B012-4247-84F0-DFB60D981DF9}"/>
              </a:ext>
            </a:extLst>
          </p:cNvPr>
          <p:cNvPicPr>
            <a:picLocks/>
          </p:cNvPicPr>
          <p:nvPr/>
        </p:nvPicPr>
        <p:blipFill rotWithShape="1">
          <a:blip r:embed="rId17"/>
          <a:srcRect l="16724" t="1729" r="17354" b="-615"/>
          <a:stretch/>
        </p:blipFill>
        <p:spPr>
          <a:xfrm>
            <a:off x="5645895" y="4447365"/>
            <a:ext cx="384048" cy="384048"/>
          </a:xfrm>
          <a:prstGeom prst="ellipse">
            <a:avLst/>
          </a:prstGeom>
        </p:spPr>
      </p:pic>
    </p:spTree>
    <p:extLst>
      <p:ext uri="{BB962C8B-B14F-4D97-AF65-F5344CB8AC3E}">
        <p14:creationId xmlns:p14="http://schemas.microsoft.com/office/powerpoint/2010/main" val="2845804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C78D8D-D86E-4480-9E10-C4BDB09311EF}"/>
              </a:ext>
            </a:extLst>
          </p:cNvPr>
          <p:cNvSpPr>
            <a:spLocks noGrp="1"/>
          </p:cNvSpPr>
          <p:nvPr>
            <p:ph type="ctrTitle"/>
          </p:nvPr>
        </p:nvSpPr>
        <p:spPr>
          <a:xfrm>
            <a:off x="627063" y="514350"/>
            <a:ext cx="8091487" cy="731838"/>
          </a:xfrm>
        </p:spPr>
        <p:txBody>
          <a:bodyPr>
            <a:noAutofit/>
          </a:bodyPr>
          <a:lstStyle/>
          <a:p>
            <a:r>
              <a:rPr lang="en-US" sz="2400" dirty="0"/>
              <a:t>A larger share of older adults in Switzerland, the United States, and Australia had high out-of-pocket health care costs compared to other high-income countries.</a:t>
            </a:r>
          </a:p>
        </p:txBody>
      </p:sp>
      <p:sp>
        <p:nvSpPr>
          <p:cNvPr id="15" name="Text Placeholder 14">
            <a:extLst>
              <a:ext uri="{FF2B5EF4-FFF2-40B4-BE49-F238E27FC236}">
                <a16:creationId xmlns:a16="http://schemas.microsoft.com/office/drawing/2014/main" id="{AC1D8891-0ED9-FE4D-BEB8-2E6DABD9A6DC}"/>
              </a:ext>
            </a:extLst>
          </p:cNvPr>
          <p:cNvSpPr>
            <a:spLocks noGrp="1"/>
          </p:cNvSpPr>
          <p:nvPr>
            <p:ph type="subTitle" idx="1"/>
          </p:nvPr>
        </p:nvSpPr>
        <p:spPr>
          <a:xfrm>
            <a:off x="627434" y="177796"/>
            <a:ext cx="7919047" cy="246930"/>
          </a:xfrm>
        </p:spPr>
        <p:txBody>
          <a:bodyPr>
            <a:normAutofit/>
          </a:bodyPr>
          <a:lstStyle/>
          <a:p>
            <a:r>
              <a:rPr lang="en-US" dirty="0"/>
              <a:t>INTERNATIONAL COMPARISONS: AFFORDABILITY</a:t>
            </a:r>
          </a:p>
        </p:txBody>
      </p:sp>
      <p:graphicFrame>
        <p:nvGraphicFramePr>
          <p:cNvPr id="8" name="Chart Placeholder 7">
            <a:extLst>
              <a:ext uri="{FF2B5EF4-FFF2-40B4-BE49-F238E27FC236}">
                <a16:creationId xmlns:a16="http://schemas.microsoft.com/office/drawing/2014/main" id="{8F89EE0B-859E-4A15-A4D6-8D5B8B2560E1}"/>
              </a:ext>
            </a:extLst>
          </p:cNvPr>
          <p:cNvGraphicFramePr>
            <a:graphicFrameLocks noGrp="1"/>
          </p:cNvGraphicFramePr>
          <p:nvPr>
            <p:ph type="chart" sz="quarter" idx="19"/>
            <p:extLst>
              <p:ext uri="{D42A27DB-BD31-4B8C-83A1-F6EECF244321}">
                <p14:modId xmlns:p14="http://schemas.microsoft.com/office/powerpoint/2010/main" val="3132668080"/>
              </p:ext>
            </p:extLst>
          </p:nvPr>
        </p:nvGraphicFramePr>
        <p:xfrm>
          <a:off x="627063" y="2009556"/>
          <a:ext cx="8091487" cy="3857844"/>
        </p:xfrm>
        <a:graphic>
          <a:graphicData uri="http://schemas.openxmlformats.org/drawingml/2006/chart">
            <c:chart xmlns:c="http://schemas.openxmlformats.org/drawingml/2006/chart" xmlns:r="http://schemas.openxmlformats.org/officeDocument/2006/relationships" r:id="rId2"/>
          </a:graphicData>
        </a:graphic>
      </p:graphicFrame>
      <p:sp>
        <p:nvSpPr>
          <p:cNvPr id="24" name="Text Placeholder 23">
            <a:extLst>
              <a:ext uri="{FF2B5EF4-FFF2-40B4-BE49-F238E27FC236}">
                <a16:creationId xmlns:a16="http://schemas.microsoft.com/office/drawing/2014/main" id="{8869820F-3AC1-514B-8F1F-C102B651C773}"/>
              </a:ext>
            </a:extLst>
          </p:cNvPr>
          <p:cNvSpPr>
            <a:spLocks noGrp="1"/>
          </p:cNvSpPr>
          <p:nvPr>
            <p:ph type="body" sz="quarter" idx="21"/>
          </p:nvPr>
        </p:nvSpPr>
        <p:spPr/>
        <p:txBody>
          <a:bodyPr/>
          <a:lstStyle/>
          <a:p>
            <a:r>
              <a:rPr lang="en-US" dirty="0"/>
              <a:t>Note: Differences between US and all other surveyed countries except AUS were statistically significant at the p &lt; 0.05 level.</a:t>
            </a:r>
          </a:p>
          <a:p>
            <a:r>
              <a:rPr lang="en-US" dirty="0"/>
              <a:t>Data: Commonwealth Fund 2021 International Health Policy Survey of Older Adults.</a:t>
            </a:r>
          </a:p>
        </p:txBody>
      </p:sp>
      <p:sp>
        <p:nvSpPr>
          <p:cNvPr id="25" name="TextBox 24">
            <a:extLst>
              <a:ext uri="{FF2B5EF4-FFF2-40B4-BE49-F238E27FC236}">
                <a16:creationId xmlns:a16="http://schemas.microsoft.com/office/drawing/2014/main" id="{0B4810E8-154B-664A-8A55-AB7BAE3F0811}"/>
              </a:ext>
            </a:extLst>
          </p:cNvPr>
          <p:cNvSpPr txBox="1"/>
          <p:nvPr/>
        </p:nvSpPr>
        <p:spPr>
          <a:xfrm>
            <a:off x="646752" y="1693802"/>
            <a:ext cx="8071798" cy="249456"/>
          </a:xfrm>
          <a:prstGeom prst="rect">
            <a:avLst/>
          </a:prstGeom>
          <a:noFill/>
        </p:spPr>
        <p:txBody>
          <a:bodyPr wrap="square" lIns="0" tIns="0" rIns="0" bIns="0" rtlCol="0">
            <a:noAutofit/>
          </a:bodyPr>
          <a:lstStyle/>
          <a:p>
            <a:pPr>
              <a:defRPr sz="1330" b="0" i="0" u="none" strike="noStrike" kern="1200" baseline="0">
                <a:solidFill>
                  <a:srgbClr val="1A1A1A"/>
                </a:solidFill>
                <a:latin typeface="+mn-lt"/>
                <a:ea typeface="+mn-ea"/>
                <a:cs typeface="+mn-cs"/>
              </a:defRPr>
            </a:pPr>
            <a:r>
              <a:rPr lang="en-US" sz="1200" i="1" dirty="0"/>
              <a:t>Percent of adults age 65+ who reported out-of-pocket costs of more than USD 2,000 in the past year, by country</a:t>
            </a:r>
          </a:p>
        </p:txBody>
      </p:sp>
    </p:spTree>
    <p:extLst>
      <p:ext uri="{BB962C8B-B14F-4D97-AF65-F5344CB8AC3E}">
        <p14:creationId xmlns:p14="http://schemas.microsoft.com/office/powerpoint/2010/main" val="325475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A8AFC8DF-4E48-9849-ABC2-9005992AE681}"/>
              </a:ext>
            </a:extLst>
          </p:cNvPr>
          <p:cNvSpPr>
            <a:spLocks noGrp="1"/>
          </p:cNvSpPr>
          <p:nvPr>
            <p:ph type="body" sz="quarter" idx="21"/>
          </p:nvPr>
        </p:nvSpPr>
        <p:spPr/>
        <p:txBody>
          <a:bodyPr/>
          <a:lstStyle/>
          <a:p>
            <a:r>
              <a:rPr lang="en-US" dirty="0"/>
              <a:t>Note: Differences in not consulting/visiting a doctor because of the cost between US and all other surveyed countries except AUS and NZ were statistically significant at the p &lt; 0.05 level. Differences in skipping a medical test or treatment because of the cost between US and all other surveyed countries except AUS were statistically significant at the p &lt; 0.05 level.</a:t>
            </a:r>
          </a:p>
          <a:p>
            <a:r>
              <a:rPr lang="en-US" dirty="0"/>
              <a:t>Data: Commonwealth Fund 2021 International Health Policy Survey of Older Adults.</a:t>
            </a:r>
          </a:p>
        </p:txBody>
      </p:sp>
      <p:sp>
        <p:nvSpPr>
          <p:cNvPr id="5" name="Title 4">
            <a:extLst>
              <a:ext uri="{FF2B5EF4-FFF2-40B4-BE49-F238E27FC236}">
                <a16:creationId xmlns:a16="http://schemas.microsoft.com/office/drawing/2014/main" id="{70C78D8D-D86E-4480-9E10-C4BDB09311EF}"/>
              </a:ext>
            </a:extLst>
          </p:cNvPr>
          <p:cNvSpPr>
            <a:spLocks noGrp="1"/>
          </p:cNvSpPr>
          <p:nvPr>
            <p:ph type="ctrTitle"/>
          </p:nvPr>
        </p:nvSpPr>
        <p:spPr/>
        <p:txBody>
          <a:bodyPr>
            <a:noAutofit/>
          </a:bodyPr>
          <a:lstStyle/>
          <a:p>
            <a:r>
              <a:rPr lang="en-US" sz="2400" dirty="0"/>
              <a:t>Americans age 65 and older were more likely to report postponing or forgoing health care because of the cost than older adults in other high-income countries.</a:t>
            </a:r>
          </a:p>
        </p:txBody>
      </p:sp>
      <p:sp>
        <p:nvSpPr>
          <p:cNvPr id="14" name="Text Placeholder 13">
            <a:extLst>
              <a:ext uri="{FF2B5EF4-FFF2-40B4-BE49-F238E27FC236}">
                <a16:creationId xmlns:a16="http://schemas.microsoft.com/office/drawing/2014/main" id="{0D58EEA3-86BE-6648-AD47-79DB60AFD382}"/>
              </a:ext>
            </a:extLst>
          </p:cNvPr>
          <p:cNvSpPr>
            <a:spLocks noGrp="1"/>
          </p:cNvSpPr>
          <p:nvPr>
            <p:ph type="subTitle" idx="1"/>
          </p:nvPr>
        </p:nvSpPr>
        <p:spPr/>
        <p:txBody>
          <a:bodyPr>
            <a:normAutofit/>
          </a:bodyPr>
          <a:lstStyle/>
          <a:p>
            <a:r>
              <a:rPr lang="en-US" dirty="0"/>
              <a:t>INTERNATIONAL COMPARISONS: AFFORDABILITY</a:t>
            </a:r>
          </a:p>
        </p:txBody>
      </p:sp>
      <p:graphicFrame>
        <p:nvGraphicFramePr>
          <p:cNvPr id="39" name="Chart Placeholder 7">
            <a:extLst>
              <a:ext uri="{FF2B5EF4-FFF2-40B4-BE49-F238E27FC236}">
                <a16:creationId xmlns:a16="http://schemas.microsoft.com/office/drawing/2014/main" id="{606EC3F0-E222-FB4C-AA5E-8DCA5CFA73C9}"/>
              </a:ext>
            </a:extLst>
          </p:cNvPr>
          <p:cNvGraphicFramePr>
            <a:graphicFrameLocks noGrp="1"/>
          </p:cNvGraphicFramePr>
          <p:nvPr>
            <p:ph type="chart" sz="quarter" idx="19"/>
            <p:extLst>
              <p:ext uri="{D42A27DB-BD31-4B8C-83A1-F6EECF244321}">
                <p14:modId xmlns:p14="http://schemas.microsoft.com/office/powerpoint/2010/main" val="3839482801"/>
              </p:ext>
            </p:extLst>
          </p:nvPr>
        </p:nvGraphicFramePr>
        <p:xfrm>
          <a:off x="627063" y="2366682"/>
          <a:ext cx="8091487" cy="350071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6D61FB64-3985-4E9B-B73B-8B115887B3E9}"/>
              </a:ext>
            </a:extLst>
          </p:cNvPr>
          <p:cNvSpPr txBox="1"/>
          <p:nvPr/>
        </p:nvSpPr>
        <p:spPr>
          <a:xfrm>
            <a:off x="627059" y="2685448"/>
            <a:ext cx="4079559" cy="365760"/>
          </a:xfrm>
          <a:prstGeom prst="rect">
            <a:avLst/>
          </a:prstGeom>
          <a:noFill/>
        </p:spPr>
        <p:txBody>
          <a:bodyPr wrap="none" lIns="0" tIns="0" rIns="0" bIns="0" rtlCol="0" anchor="ctr" anchorCtr="0">
            <a:noAutofit/>
          </a:bodyPr>
          <a:lstStyle/>
          <a:p>
            <a:pPr algn="ctr"/>
            <a:r>
              <a:rPr lang="en-US" sz="1200" dirty="0">
                <a:solidFill>
                  <a:schemeClr val="accent1"/>
                </a:solidFill>
                <a:latin typeface="Arial" panose="020B0604020202020204" pitchFamily="34" charset="0"/>
              </a:rPr>
              <a:t>Did not consult/visit a doctor when had a </a:t>
            </a:r>
            <a:br>
              <a:rPr lang="en-US" sz="1200" dirty="0">
                <a:solidFill>
                  <a:schemeClr val="accent1"/>
                </a:solidFill>
                <a:latin typeface="Arial" panose="020B0604020202020204" pitchFamily="34" charset="0"/>
              </a:rPr>
            </a:br>
            <a:r>
              <a:rPr lang="en-US" sz="1200" dirty="0">
                <a:solidFill>
                  <a:schemeClr val="accent1"/>
                </a:solidFill>
                <a:latin typeface="Arial" panose="020B0604020202020204" pitchFamily="34" charset="0"/>
              </a:rPr>
              <a:t>medical problem because of the cost</a:t>
            </a:r>
          </a:p>
        </p:txBody>
      </p:sp>
      <p:sp>
        <p:nvSpPr>
          <p:cNvPr id="9" name="TextBox 8">
            <a:extLst>
              <a:ext uri="{FF2B5EF4-FFF2-40B4-BE49-F238E27FC236}">
                <a16:creationId xmlns:a16="http://schemas.microsoft.com/office/drawing/2014/main" id="{ED54ABD5-A304-49C5-B168-EB922F7F401E}"/>
              </a:ext>
            </a:extLst>
          </p:cNvPr>
          <p:cNvSpPr txBox="1"/>
          <p:nvPr/>
        </p:nvSpPr>
        <p:spPr>
          <a:xfrm>
            <a:off x="4703819" y="2685448"/>
            <a:ext cx="4014728" cy="365760"/>
          </a:xfrm>
          <a:prstGeom prst="rect">
            <a:avLst/>
          </a:prstGeom>
          <a:noFill/>
        </p:spPr>
        <p:txBody>
          <a:bodyPr wrap="none" lIns="0" tIns="0" rIns="0" bIns="0" rtlCol="0" anchor="ctr" anchorCtr="0">
            <a:noAutofit/>
          </a:bodyPr>
          <a:lstStyle/>
          <a:p>
            <a:pPr algn="ctr"/>
            <a:r>
              <a:rPr lang="en-US" sz="1200" dirty="0">
                <a:solidFill>
                  <a:schemeClr val="accent4"/>
                </a:solidFill>
                <a:latin typeface="Arial" panose="020B0604020202020204" pitchFamily="34" charset="0"/>
              </a:rPr>
              <a:t>Skipped a medical test or treatment </a:t>
            </a:r>
            <a:br>
              <a:rPr lang="en-US" sz="1200" dirty="0">
                <a:solidFill>
                  <a:schemeClr val="accent4"/>
                </a:solidFill>
                <a:latin typeface="Arial" panose="020B0604020202020204" pitchFamily="34" charset="0"/>
              </a:rPr>
            </a:br>
            <a:r>
              <a:rPr lang="en-US" sz="1200" dirty="0">
                <a:solidFill>
                  <a:schemeClr val="accent4"/>
                </a:solidFill>
                <a:latin typeface="Arial" panose="020B0604020202020204" pitchFamily="34" charset="0"/>
              </a:rPr>
              <a:t>because of the cost</a:t>
            </a:r>
          </a:p>
        </p:txBody>
      </p:sp>
      <p:cxnSp>
        <p:nvCxnSpPr>
          <p:cNvPr id="3" name="Straight Connector 2">
            <a:extLst>
              <a:ext uri="{FF2B5EF4-FFF2-40B4-BE49-F238E27FC236}">
                <a16:creationId xmlns:a16="http://schemas.microsoft.com/office/drawing/2014/main" id="{D96E2BF7-CAFE-416E-80E1-563D2D450A56}"/>
              </a:ext>
            </a:extLst>
          </p:cNvPr>
          <p:cNvCxnSpPr>
            <a:cxnSpLocks/>
          </p:cNvCxnSpPr>
          <p:nvPr/>
        </p:nvCxnSpPr>
        <p:spPr>
          <a:xfrm>
            <a:off x="4706619" y="2685448"/>
            <a:ext cx="0" cy="2694509"/>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8A09A75E-6C5F-EE46-BAD5-6D546C0272F8}"/>
              </a:ext>
            </a:extLst>
          </p:cNvPr>
          <p:cNvSpPr txBox="1"/>
          <p:nvPr/>
        </p:nvSpPr>
        <p:spPr>
          <a:xfrm>
            <a:off x="627063" y="1819596"/>
            <a:ext cx="7583286" cy="369332"/>
          </a:xfrm>
          <a:prstGeom prst="rect">
            <a:avLst/>
          </a:prstGeom>
          <a:noFill/>
        </p:spPr>
        <p:txBody>
          <a:bodyPr wrap="square" lIns="0" tIns="0" rIns="0" bIns="0" rtlCol="0" anchor="t" anchorCtr="0">
            <a:spAutoFit/>
          </a:bodyPr>
          <a:lstStyle/>
          <a:p>
            <a:r>
              <a:rPr lang="en-US" sz="1200" i="1" dirty="0">
                <a:latin typeface="Arial" panose="020B0604020202020204" pitchFamily="34" charset="0"/>
              </a:rPr>
              <a:t>Percent of adults age 65+ who reported they skipped doctor visit or medical test/treatment in the past year because of the cost, by country</a:t>
            </a:r>
          </a:p>
        </p:txBody>
      </p:sp>
    </p:spTree>
    <p:extLst>
      <p:ext uri="{BB962C8B-B14F-4D97-AF65-F5344CB8AC3E}">
        <p14:creationId xmlns:p14="http://schemas.microsoft.com/office/powerpoint/2010/main" val="3554157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E2CC7F8D-8CA7-354F-BB89-9C9DC66371E4}"/>
              </a:ext>
            </a:extLst>
          </p:cNvPr>
          <p:cNvSpPr>
            <a:spLocks noGrp="1"/>
          </p:cNvSpPr>
          <p:nvPr>
            <p:ph type="body" sz="quarter" idx="21"/>
          </p:nvPr>
        </p:nvSpPr>
        <p:spPr>
          <a:xfrm>
            <a:off x="2456296" y="5999997"/>
            <a:ext cx="6021879" cy="777375"/>
          </a:xfrm>
        </p:spPr>
        <p:txBody>
          <a:bodyPr/>
          <a:lstStyle/>
          <a:p>
            <a:r>
              <a:rPr lang="en-US" dirty="0"/>
              <a:t>Note: Differences between US and all other surveyed countries were statistically significant at the p &lt; 0.05 level.</a:t>
            </a:r>
          </a:p>
          <a:p>
            <a:r>
              <a:rPr lang="en-US" dirty="0"/>
              <a:t>Data: Commonwealth Fund 2021 International Health Policy Survey of Older Adults.</a:t>
            </a:r>
          </a:p>
        </p:txBody>
      </p:sp>
      <p:sp>
        <p:nvSpPr>
          <p:cNvPr id="5" name="Title 4">
            <a:extLst>
              <a:ext uri="{FF2B5EF4-FFF2-40B4-BE49-F238E27FC236}">
                <a16:creationId xmlns:a16="http://schemas.microsoft.com/office/drawing/2014/main" id="{70C78D8D-D86E-4480-9E10-C4BDB09311EF}"/>
              </a:ext>
            </a:extLst>
          </p:cNvPr>
          <p:cNvSpPr>
            <a:spLocks noGrp="1"/>
          </p:cNvSpPr>
          <p:nvPr>
            <p:ph type="ctrTitle"/>
          </p:nvPr>
        </p:nvSpPr>
        <p:spPr>
          <a:xfrm>
            <a:off x="627434" y="514555"/>
            <a:ext cx="8091114" cy="731520"/>
          </a:xfrm>
        </p:spPr>
        <p:txBody>
          <a:bodyPr>
            <a:noAutofit/>
          </a:bodyPr>
          <a:lstStyle/>
          <a:p>
            <a:r>
              <a:rPr lang="en-US" sz="2400" dirty="0"/>
              <a:t>Americans age 65 and older were more likely to report not filling a prescription or skipping a medication dose because of the cost than older adults in other high-income countries.</a:t>
            </a:r>
          </a:p>
        </p:txBody>
      </p:sp>
      <p:sp>
        <p:nvSpPr>
          <p:cNvPr id="3" name="Subtitle 2">
            <a:extLst>
              <a:ext uri="{FF2B5EF4-FFF2-40B4-BE49-F238E27FC236}">
                <a16:creationId xmlns:a16="http://schemas.microsoft.com/office/drawing/2014/main" id="{D692142C-99F3-0A47-94FB-D87968508384}"/>
              </a:ext>
            </a:extLst>
          </p:cNvPr>
          <p:cNvSpPr>
            <a:spLocks noGrp="1"/>
          </p:cNvSpPr>
          <p:nvPr>
            <p:ph type="subTitle" idx="1"/>
          </p:nvPr>
        </p:nvSpPr>
        <p:spPr>
          <a:xfrm>
            <a:off x="627434" y="177796"/>
            <a:ext cx="7919047" cy="246930"/>
          </a:xfrm>
        </p:spPr>
        <p:txBody>
          <a:bodyPr/>
          <a:lstStyle/>
          <a:p>
            <a:r>
              <a:rPr lang="en-US" dirty="0"/>
              <a:t>INTERNATIONAL COMPARISONS: AFFORDABILITY</a:t>
            </a:r>
          </a:p>
        </p:txBody>
      </p:sp>
      <p:graphicFrame>
        <p:nvGraphicFramePr>
          <p:cNvPr id="8" name="Chart Placeholder 7">
            <a:extLst>
              <a:ext uri="{FF2B5EF4-FFF2-40B4-BE49-F238E27FC236}">
                <a16:creationId xmlns:a16="http://schemas.microsoft.com/office/drawing/2014/main" id="{A3FCADEE-A890-4EA7-BCC2-6E92EEB1701F}"/>
              </a:ext>
            </a:extLst>
          </p:cNvPr>
          <p:cNvGraphicFramePr>
            <a:graphicFrameLocks noGrp="1"/>
          </p:cNvGraphicFramePr>
          <p:nvPr>
            <p:ph type="chart" sz="quarter" idx="19"/>
            <p:extLst>
              <p:ext uri="{D42A27DB-BD31-4B8C-83A1-F6EECF244321}">
                <p14:modId xmlns:p14="http://schemas.microsoft.com/office/powerpoint/2010/main" val="2415167080"/>
              </p:ext>
            </p:extLst>
          </p:nvPr>
        </p:nvGraphicFramePr>
        <p:xfrm>
          <a:off x="627063" y="2261936"/>
          <a:ext cx="8091487" cy="3605463"/>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a:extLst>
              <a:ext uri="{FF2B5EF4-FFF2-40B4-BE49-F238E27FC236}">
                <a16:creationId xmlns:a16="http://schemas.microsoft.com/office/drawing/2014/main" id="{955EB18F-A501-3C46-B022-223C8EF5BA9B}"/>
              </a:ext>
            </a:extLst>
          </p:cNvPr>
          <p:cNvSpPr txBox="1"/>
          <p:nvPr/>
        </p:nvSpPr>
        <p:spPr>
          <a:xfrm>
            <a:off x="627062" y="1819596"/>
            <a:ext cx="8091487" cy="369332"/>
          </a:xfrm>
          <a:prstGeom prst="rect">
            <a:avLst/>
          </a:prstGeom>
          <a:noFill/>
        </p:spPr>
        <p:txBody>
          <a:bodyPr wrap="square" lIns="0" tIns="0" rIns="0" bIns="0" rtlCol="0" anchor="t" anchorCtr="0">
            <a:spAutoFit/>
          </a:bodyPr>
          <a:lstStyle/>
          <a:p>
            <a:r>
              <a:rPr lang="en-US" sz="1200" i="1" dirty="0">
                <a:latin typeface="Arial" panose="020B0604020202020204" pitchFamily="34" charset="0"/>
              </a:rPr>
              <a:t>Percent of adults age 65+ who reported they did not fill a prescription or skipped a dose of medication in the past year because of the cost, by country</a:t>
            </a:r>
          </a:p>
        </p:txBody>
      </p:sp>
    </p:spTree>
    <p:extLst>
      <p:ext uri="{BB962C8B-B14F-4D97-AF65-F5344CB8AC3E}">
        <p14:creationId xmlns:p14="http://schemas.microsoft.com/office/powerpoint/2010/main" val="3010827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7227873C-A772-6742-9D43-81E94FB4896A}"/>
              </a:ext>
            </a:extLst>
          </p:cNvPr>
          <p:cNvSpPr>
            <a:spLocks noGrp="1"/>
          </p:cNvSpPr>
          <p:nvPr>
            <p:ph type="body" sz="quarter" idx="21"/>
          </p:nvPr>
        </p:nvSpPr>
        <p:spPr>
          <a:xfrm>
            <a:off x="2456297" y="5999997"/>
            <a:ext cx="5638550" cy="777375"/>
          </a:xfrm>
        </p:spPr>
        <p:txBody>
          <a:bodyPr/>
          <a:lstStyle/>
          <a:p>
            <a:r>
              <a:rPr lang="en-US" dirty="0"/>
              <a:t>Note: Differences between US and all other surveyed countries except AUS, CAN, and NZ were statistically significant at the p &lt; 0.05 level.</a:t>
            </a:r>
          </a:p>
          <a:p>
            <a:r>
              <a:rPr lang="en-US" dirty="0"/>
              <a:t>Data: Commonwealth Fund 2021 International Health Policy Survey of Older Adults.</a:t>
            </a:r>
          </a:p>
        </p:txBody>
      </p:sp>
      <p:sp>
        <p:nvSpPr>
          <p:cNvPr id="5" name="Title 4">
            <a:extLst>
              <a:ext uri="{FF2B5EF4-FFF2-40B4-BE49-F238E27FC236}">
                <a16:creationId xmlns:a16="http://schemas.microsoft.com/office/drawing/2014/main" id="{70C78D8D-D86E-4480-9E10-C4BDB09311EF}"/>
              </a:ext>
            </a:extLst>
          </p:cNvPr>
          <p:cNvSpPr>
            <a:spLocks noGrp="1"/>
          </p:cNvSpPr>
          <p:nvPr>
            <p:ph type="ctrTitle"/>
          </p:nvPr>
        </p:nvSpPr>
        <p:spPr/>
        <p:txBody>
          <a:bodyPr>
            <a:noAutofit/>
          </a:bodyPr>
          <a:lstStyle/>
          <a:p>
            <a:r>
              <a:rPr lang="en-US" sz="2400" dirty="0"/>
              <a:t>About one of six older adults in the United States, Australia, Canada, and New Zealand reported skipping a dental visit because of the cost.</a:t>
            </a:r>
          </a:p>
        </p:txBody>
      </p:sp>
      <p:graphicFrame>
        <p:nvGraphicFramePr>
          <p:cNvPr id="8" name="Chart Placeholder 7">
            <a:extLst>
              <a:ext uri="{FF2B5EF4-FFF2-40B4-BE49-F238E27FC236}">
                <a16:creationId xmlns:a16="http://schemas.microsoft.com/office/drawing/2014/main" id="{F1140818-2BCE-4837-BA6F-AD879888F04B}"/>
              </a:ext>
            </a:extLst>
          </p:cNvPr>
          <p:cNvGraphicFramePr>
            <a:graphicFrameLocks noGrp="1"/>
          </p:cNvGraphicFramePr>
          <p:nvPr>
            <p:ph type="chart" sz="quarter" idx="19"/>
            <p:extLst>
              <p:ext uri="{D42A27DB-BD31-4B8C-83A1-F6EECF244321}">
                <p14:modId xmlns:p14="http://schemas.microsoft.com/office/powerpoint/2010/main" val="53265971"/>
              </p:ext>
            </p:extLst>
          </p:nvPr>
        </p:nvGraphicFramePr>
        <p:xfrm>
          <a:off x="627063" y="2252312"/>
          <a:ext cx="8091487" cy="3615088"/>
        </p:xfrm>
        <a:graphic>
          <a:graphicData uri="http://schemas.openxmlformats.org/drawingml/2006/chart">
            <c:chart xmlns:c="http://schemas.openxmlformats.org/drawingml/2006/chart" xmlns:r="http://schemas.openxmlformats.org/officeDocument/2006/relationships" r:id="rId2"/>
          </a:graphicData>
        </a:graphic>
      </p:graphicFrame>
      <p:sp>
        <p:nvSpPr>
          <p:cNvPr id="3" name="Subtitle 2">
            <a:extLst>
              <a:ext uri="{FF2B5EF4-FFF2-40B4-BE49-F238E27FC236}">
                <a16:creationId xmlns:a16="http://schemas.microsoft.com/office/drawing/2014/main" id="{94BA2554-C258-0241-98C2-4252D8FFC494}"/>
              </a:ext>
            </a:extLst>
          </p:cNvPr>
          <p:cNvSpPr>
            <a:spLocks noGrp="1"/>
          </p:cNvSpPr>
          <p:nvPr>
            <p:ph type="subTitle" idx="1"/>
          </p:nvPr>
        </p:nvSpPr>
        <p:spPr/>
        <p:txBody>
          <a:bodyPr/>
          <a:lstStyle/>
          <a:p>
            <a:r>
              <a:rPr lang="en-US" dirty="0"/>
              <a:t>INTERNATIONAL COMPARISONS: AFFORDABILITY</a:t>
            </a:r>
          </a:p>
        </p:txBody>
      </p:sp>
      <p:sp>
        <p:nvSpPr>
          <p:cNvPr id="11" name="TextBox 10">
            <a:extLst>
              <a:ext uri="{FF2B5EF4-FFF2-40B4-BE49-F238E27FC236}">
                <a16:creationId xmlns:a16="http://schemas.microsoft.com/office/drawing/2014/main" id="{7FB6F22A-C107-9742-9A53-7B0DAEC84385}"/>
              </a:ext>
            </a:extLst>
          </p:cNvPr>
          <p:cNvSpPr txBox="1"/>
          <p:nvPr/>
        </p:nvSpPr>
        <p:spPr>
          <a:xfrm>
            <a:off x="627062" y="1819596"/>
            <a:ext cx="8091487" cy="184666"/>
          </a:xfrm>
          <a:prstGeom prst="rect">
            <a:avLst/>
          </a:prstGeom>
          <a:noFill/>
        </p:spPr>
        <p:txBody>
          <a:bodyPr wrap="square" lIns="0" tIns="0" rIns="0" bIns="0" rtlCol="0" anchor="t" anchorCtr="0">
            <a:spAutoFit/>
          </a:bodyPr>
          <a:lstStyle/>
          <a:p>
            <a:r>
              <a:rPr lang="en-US" sz="1200" i="1" dirty="0">
                <a:latin typeface="Arial" panose="020B0604020202020204" pitchFamily="34" charset="0"/>
              </a:rPr>
              <a:t>Percent of adults age 65+ who reported they did not visit the dentist in the past year because of the cost, by country</a:t>
            </a:r>
          </a:p>
        </p:txBody>
      </p:sp>
    </p:spTree>
    <p:extLst>
      <p:ext uri="{BB962C8B-B14F-4D97-AF65-F5344CB8AC3E}">
        <p14:creationId xmlns:p14="http://schemas.microsoft.com/office/powerpoint/2010/main" val="3522667815"/>
      </p:ext>
    </p:extLst>
  </p:cSld>
  <p:clrMapOvr>
    <a:masterClrMapping/>
  </p:clrMapOvr>
</p:sld>
</file>

<file path=ppt/theme/theme1.xml><?xml version="1.0" encoding="utf-8"?>
<a:theme xmlns:a="http://schemas.openxmlformats.org/drawingml/2006/main" name="1_Office Theme">
  <a:themeElements>
    <a:clrScheme name="Custom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Template_Centennial_Jan2018" id="{B39BC8CA-6688-0D4A-80B3-63A90B604AC9}" vid="{9790F92E-C2C7-0F48-A2BA-07E8E33C47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3" ma:contentTypeDescription="Create a new document." ma:contentTypeScope="" ma:versionID="3d7e81bc372b3a73e50742b19d1dcbc1">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a2f94c216c490a95acb2fe195904569"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2B60CF-40F9-4360-8516-8A258CFA1767}">
  <ds:schemaRefs>
    <ds:schemaRef ds:uri="http://purl.org/dc/elements/1.1/"/>
    <ds:schemaRef ds:uri="http://purl.org/dc/dcmitype/"/>
    <ds:schemaRef ds:uri="29e91428-62e1-404e-8dba-d479e0ef01ba"/>
    <ds:schemaRef ds:uri="http://www.w3.org/XML/1998/namespace"/>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4BE5DE7-AF2F-4756-BA06-CF563132FF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2938EF-51BD-4AC1-96A4-8B2A1939C19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CMWF_Template_Centennial_Jan2018</Template>
  <TotalTime>850</TotalTime>
  <Words>755</Words>
  <Application>Microsoft Macintosh PowerPoint</Application>
  <PresentationFormat>On-screen Show (4:3)</PresentationFormat>
  <Paragraphs>61</Paragraphs>
  <Slides>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Georgia</vt:lpstr>
      <vt:lpstr>Suisse Int'l</vt:lpstr>
      <vt:lpstr>Suisse Int'l Bold</vt:lpstr>
      <vt:lpstr>System Font Regular</vt:lpstr>
      <vt:lpstr>Trebuchet MS</vt:lpstr>
      <vt:lpstr>1_Office Theme</vt:lpstr>
      <vt:lpstr>MEDICARE DATA HUB   International Comparisons</vt:lpstr>
      <vt:lpstr>In the U.S. Medicare program, private plans offer primary, supplemental, and prescription drug–only coverage, similar to models of private plans in other countries. </vt:lpstr>
      <vt:lpstr>A larger share of older adults in Switzerland, the United States, and Australia had high out-of-pocket health care costs compared to other high-income countries.</vt:lpstr>
      <vt:lpstr>Americans age 65 and older were more likely to report postponing or forgoing health care because of the cost than older adults in other high-income countries.</vt:lpstr>
      <vt:lpstr>Americans age 65 and older were more likely to report not filling a prescription or skipping a medication dose because of the cost than older adults in other high-income countries.</vt:lpstr>
      <vt:lpstr>About one of six older adults in the United States, Australia, Canada, and New Zealand reported skipping a dental visit because of the cost.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 Wilson</dc:creator>
  <cp:lastModifiedBy>Jen Wilson</cp:lastModifiedBy>
  <cp:revision>12</cp:revision>
  <dcterms:created xsi:type="dcterms:W3CDTF">2018-01-16T15:08:05Z</dcterms:created>
  <dcterms:modified xsi:type="dcterms:W3CDTF">2021-10-05T15:57:21Z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Order">
    <vt:r8>15812600</vt:r8>
  </property>
</Properties>
</file>