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1"/>
  </p:notesMasterIdLst>
  <p:handoutMasterIdLst>
    <p:handoutMasterId r:id="rId12"/>
  </p:handoutMasterIdLst>
  <p:sldIdLst>
    <p:sldId id="493" r:id="rId5"/>
    <p:sldId id="445" r:id="rId6"/>
    <p:sldId id="277" r:id="rId7"/>
    <p:sldId id="284" r:id="rId8"/>
    <p:sldId id="288" r:id="rId9"/>
    <p:sldId id="273" r:id="rId10"/>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25" clrIdx="1"/>
  <p:cmAuthor id="3" name="Shanoor Seervai" initials="SS" lastIdx="2" clrIdx="2"/>
  <p:cmAuthor id="4" name="Jen Wilson" initials="JW" lastIdx="2" clrIdx="3"/>
  <p:cmAuthor id="5" name="Jen Wilson" initials="JW [2]" lastIdx="1" clrIdx="4"/>
  <p:cmAuthor id="6" name="Laura Gannon" initials="LG" lastIdx="24" clrIdx="5"/>
  <p:cmAuthor id="7" name="Chris Hollander" initials="CH" lastIdx="2" clrIdx="6"/>
  <p:cmAuthor id="8" name="Chris Hollander" initials="CH [2]" lastIdx="1" clrIdx="7"/>
  <p:cmAuthor id="9" name="Chris Hollander" initials="CH [3]" lastIdx="1" clrIdx="8"/>
  <p:cmAuthor id="10" name="Chris Hollander" initials="CH [4]" lastIdx="1" clrIdx="9"/>
  <p:cmAuthor id="11" name="Jen Wilson" initials="MOU" lastIdx="1" clrIdx="10">
    <p:extLst>
      <p:ext uri="{19B8F6BF-5375-455C-9EA6-DF929625EA0E}">
        <p15:presenceInfo xmlns:p15="http://schemas.microsoft.com/office/powerpoint/2012/main" userId="Jen Wilson" providerId="None"/>
      </p:ext>
    </p:extLst>
  </p:cmAuthor>
  <p:cmAuthor id="12" name="Barry A. Scholl" initials="BAS" lastIdx="6" clrIdx="11">
    <p:extLst>
      <p:ext uri="{19B8F6BF-5375-455C-9EA6-DF929625EA0E}">
        <p15:presenceInfo xmlns:p15="http://schemas.microsoft.com/office/powerpoint/2012/main" userId="S-1-5-21-1004529278-3813118908-2288687658-1188" providerId="AD"/>
      </p:ext>
    </p:extLst>
  </p:cmAuthor>
  <p:cmAuthor id="13" name="Elizabeth Fowler" initials="EF" lastIdx="4" clrIdx="12">
    <p:extLst>
      <p:ext uri="{19B8F6BF-5375-455C-9EA6-DF929625EA0E}">
        <p15:presenceInfo xmlns:p15="http://schemas.microsoft.com/office/powerpoint/2012/main" userId="S::ef@cmwf.org::710cfe12-8559-476c-8cf8-59d12e0383eb" providerId="AD"/>
      </p:ext>
    </p:extLst>
  </p:cmAuthor>
  <p:cmAuthor id="14" name="Barry A. Scholl" initials="BAS [2]" lastIdx="11" clrIdx="13">
    <p:extLst>
      <p:ext uri="{19B8F6BF-5375-455C-9EA6-DF929625EA0E}">
        <p15:presenceInfo xmlns:p15="http://schemas.microsoft.com/office/powerpoint/2012/main" userId="S::bas@cmwf.org::9b1eec93-07c6-4a8b-9a40-139c8d674f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E68"/>
    <a:srgbClr val="F49149"/>
    <a:srgbClr val="C9DEE3"/>
    <a:srgbClr val="5F5A9D"/>
    <a:srgbClr val="E0E0E0"/>
    <a:srgbClr val="4ABDBC"/>
    <a:srgbClr val="8ADAD2"/>
    <a:srgbClr val="9FE1DB"/>
    <a:srgbClr val="B6E8E3"/>
    <a:srgbClr val="CDEF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3B5DFC-4A1E-494A-AEA2-62CDDBDDE5A0}" v="12" dt="2021-10-05T15:50:54.7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774"/>
    <p:restoredTop sz="95758" autoAdjust="0"/>
  </p:normalViewPr>
  <p:slideViewPr>
    <p:cSldViewPr snapToGrid="0">
      <p:cViewPr varScale="1">
        <p:scale>
          <a:sx n="95" d="100"/>
          <a:sy n="95" d="100"/>
        </p:scale>
        <p:origin x="184" y="392"/>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E53B5DFC-4A1E-494A-AEA2-62CDDBDDE5A0}"/>
    <pc:docChg chg="modSld">
      <pc:chgData name="Jen Wilson" userId="000f367a-3246-491c-88b4-803a33f58a8b" providerId="ADAL" clId="{E53B5DFC-4A1E-494A-AEA2-62CDDBDDE5A0}" dt="2021-10-05T15:57:00.573" v="15" actId="1037"/>
      <pc:docMkLst>
        <pc:docMk/>
      </pc:docMkLst>
      <pc:sldChg chg="mod">
        <pc:chgData name="Jen Wilson" userId="000f367a-3246-491c-88b4-803a33f58a8b" providerId="ADAL" clId="{E53B5DFC-4A1E-494A-AEA2-62CDDBDDE5A0}" dt="2021-10-05T14:29:00.776" v="3" actId="27918"/>
        <pc:sldMkLst>
          <pc:docMk/>
          <pc:sldMk cId="3522667815" sldId="273"/>
        </pc:sldMkLst>
      </pc:sldChg>
      <pc:sldChg chg="modSp mod">
        <pc:chgData name="Jen Wilson" userId="000f367a-3246-491c-88b4-803a33f58a8b" providerId="ADAL" clId="{E53B5DFC-4A1E-494A-AEA2-62CDDBDDE5A0}" dt="2021-10-05T15:50:54.703" v="5"/>
        <pc:sldMkLst>
          <pc:docMk/>
          <pc:sldMk cId="3554157637" sldId="284"/>
        </pc:sldMkLst>
        <pc:graphicFrameChg chg="mod">
          <ac:chgData name="Jen Wilson" userId="000f367a-3246-491c-88b4-803a33f58a8b" providerId="ADAL" clId="{E53B5DFC-4A1E-494A-AEA2-62CDDBDDE5A0}" dt="2021-10-05T15:50:54.703" v="5"/>
          <ac:graphicFrameMkLst>
            <pc:docMk/>
            <pc:sldMk cId="3554157637" sldId="284"/>
            <ac:graphicFrameMk id="39" creationId="{606EC3F0-E222-FB4C-AA5E-8DCA5CFA73C9}"/>
          </ac:graphicFrameMkLst>
        </pc:graphicFrameChg>
      </pc:sldChg>
      <pc:sldChg chg="mod">
        <pc:chgData name="Jen Wilson" userId="000f367a-3246-491c-88b4-803a33f58a8b" providerId="ADAL" clId="{E53B5DFC-4A1E-494A-AEA2-62CDDBDDE5A0}" dt="2021-10-05T14:20:20.535" v="1" actId="27918"/>
        <pc:sldMkLst>
          <pc:docMk/>
          <pc:sldMk cId="3010827911" sldId="288"/>
        </pc:sldMkLst>
      </pc:sldChg>
      <pc:sldChg chg="modSp mod">
        <pc:chgData name="Jen Wilson" userId="000f367a-3246-491c-88b4-803a33f58a8b" providerId="ADAL" clId="{E53B5DFC-4A1E-494A-AEA2-62CDDBDDE5A0}" dt="2021-10-05T15:57:00.573" v="15" actId="1037"/>
        <pc:sldMkLst>
          <pc:docMk/>
          <pc:sldMk cId="2845804615" sldId="445"/>
        </pc:sldMkLst>
        <pc:spChg chg="mod">
          <ac:chgData name="Jen Wilson" userId="000f367a-3246-491c-88b4-803a33f58a8b" providerId="ADAL" clId="{E53B5DFC-4A1E-494A-AEA2-62CDDBDDE5A0}" dt="2021-10-05T15:56:37.127" v="7" actId="2711"/>
          <ac:spMkLst>
            <pc:docMk/>
            <pc:sldMk cId="2845804615" sldId="445"/>
            <ac:spMk id="34" creationId="{EB761B04-A914-402B-B399-F69975E07F75}"/>
          </ac:spMkLst>
        </pc:spChg>
        <pc:spChg chg="mod">
          <ac:chgData name="Jen Wilson" userId="000f367a-3246-491c-88b4-803a33f58a8b" providerId="ADAL" clId="{E53B5DFC-4A1E-494A-AEA2-62CDDBDDE5A0}" dt="2021-10-05T15:56:37.127" v="7" actId="2711"/>
          <ac:spMkLst>
            <pc:docMk/>
            <pc:sldMk cId="2845804615" sldId="445"/>
            <ac:spMk id="36" creationId="{7BC5797B-48BB-40D2-AB59-D1026F93BA15}"/>
          </ac:spMkLst>
        </pc:spChg>
        <pc:spChg chg="mod">
          <ac:chgData name="Jen Wilson" userId="000f367a-3246-491c-88b4-803a33f58a8b" providerId="ADAL" clId="{E53B5DFC-4A1E-494A-AEA2-62CDDBDDE5A0}" dt="2021-10-05T15:56:37.127" v="7" actId="2711"/>
          <ac:spMkLst>
            <pc:docMk/>
            <pc:sldMk cId="2845804615" sldId="445"/>
            <ac:spMk id="39" creationId="{A5296935-0D6F-4182-A618-7CFEF4857BAD}"/>
          </ac:spMkLst>
        </pc:spChg>
        <pc:spChg chg="mod">
          <ac:chgData name="Jen Wilson" userId="000f367a-3246-491c-88b4-803a33f58a8b" providerId="ADAL" clId="{E53B5DFC-4A1E-494A-AEA2-62CDDBDDE5A0}" dt="2021-10-05T15:56:37.127" v="7" actId="2711"/>
          <ac:spMkLst>
            <pc:docMk/>
            <pc:sldMk cId="2845804615" sldId="445"/>
            <ac:spMk id="52" creationId="{02A85DAB-8A02-429A-89F3-A54B65236FAB}"/>
          </ac:spMkLst>
        </pc:spChg>
        <pc:spChg chg="mod">
          <ac:chgData name="Jen Wilson" userId="000f367a-3246-491c-88b4-803a33f58a8b" providerId="ADAL" clId="{E53B5DFC-4A1E-494A-AEA2-62CDDBDDE5A0}" dt="2021-10-05T15:57:00.573" v="15" actId="1037"/>
          <ac:spMkLst>
            <pc:docMk/>
            <pc:sldMk cId="2845804615" sldId="445"/>
            <ac:spMk id="58" creationId="{4ADA51B7-B3AC-42C9-8977-31B461CBE82B}"/>
          </ac:spMkLst>
        </pc:spChg>
        <pc:spChg chg="mod">
          <ac:chgData name="Jen Wilson" userId="000f367a-3246-491c-88b4-803a33f58a8b" providerId="ADAL" clId="{E53B5DFC-4A1E-494A-AEA2-62CDDBDDE5A0}" dt="2021-10-05T15:56:45.166" v="8" actId="2711"/>
          <ac:spMkLst>
            <pc:docMk/>
            <pc:sldMk cId="2845804615" sldId="445"/>
            <ac:spMk id="60" creationId="{1DB3E3DD-D452-40D7-BA48-338A97F99B3C}"/>
          </ac:spMkLst>
        </pc:spChg>
        <pc:spChg chg="mod">
          <ac:chgData name="Jen Wilson" userId="000f367a-3246-491c-88b4-803a33f58a8b" providerId="ADAL" clId="{E53B5DFC-4A1E-494A-AEA2-62CDDBDDE5A0}" dt="2021-10-05T15:56:45.166" v="8" actId="2711"/>
          <ac:spMkLst>
            <pc:docMk/>
            <pc:sldMk cId="2845804615" sldId="445"/>
            <ac:spMk id="61" creationId="{BD0818CD-CBB7-49CE-98AB-CF4D4979154E}"/>
          </ac:spMkLst>
        </pc:spChg>
        <pc:spChg chg="mod">
          <ac:chgData name="Jen Wilson" userId="000f367a-3246-491c-88b4-803a33f58a8b" providerId="ADAL" clId="{E53B5DFC-4A1E-494A-AEA2-62CDDBDDE5A0}" dt="2021-10-05T15:56:45.166" v="8" actId="2711"/>
          <ac:spMkLst>
            <pc:docMk/>
            <pc:sldMk cId="2845804615" sldId="445"/>
            <ac:spMk id="62" creationId="{E312878F-27C6-446F-B137-35E838324D57}"/>
          </ac:spMkLst>
        </pc:spChg>
        <pc:spChg chg="mod">
          <ac:chgData name="Jen Wilson" userId="000f367a-3246-491c-88b4-803a33f58a8b" providerId="ADAL" clId="{E53B5DFC-4A1E-494A-AEA2-62CDDBDDE5A0}" dt="2021-10-05T15:56:37.127" v="7" actId="2711"/>
          <ac:spMkLst>
            <pc:docMk/>
            <pc:sldMk cId="2845804615" sldId="445"/>
            <ac:spMk id="65" creationId="{422B38C0-9283-4CB0-8B90-7F2459212C63}"/>
          </ac:spMkLst>
        </pc:spChg>
        <pc:spChg chg="mod">
          <ac:chgData name="Jen Wilson" userId="000f367a-3246-491c-88b4-803a33f58a8b" providerId="ADAL" clId="{E53B5DFC-4A1E-494A-AEA2-62CDDBDDE5A0}" dt="2021-10-05T15:56:37.127" v="7" actId="2711"/>
          <ac:spMkLst>
            <pc:docMk/>
            <pc:sldMk cId="2845804615" sldId="445"/>
            <ac:spMk id="66" creationId="{880B16C6-ECE5-4EA9-B23A-36C8B7F953D5}"/>
          </ac:spMkLst>
        </pc:spChg>
        <pc:spChg chg="mod">
          <ac:chgData name="Jen Wilson" userId="000f367a-3246-491c-88b4-803a33f58a8b" providerId="ADAL" clId="{E53B5DFC-4A1E-494A-AEA2-62CDDBDDE5A0}" dt="2021-10-05T15:56:37.127" v="7" actId="2711"/>
          <ac:spMkLst>
            <pc:docMk/>
            <pc:sldMk cId="2845804615" sldId="445"/>
            <ac:spMk id="69" creationId="{9AE2C704-F3C0-4899-861A-B56C07C1A79D}"/>
          </ac:spMkLst>
        </pc:spChg>
        <pc:spChg chg="mod">
          <ac:chgData name="Jen Wilson" userId="000f367a-3246-491c-88b4-803a33f58a8b" providerId="ADAL" clId="{E53B5DFC-4A1E-494A-AEA2-62CDDBDDE5A0}" dt="2021-10-05T15:56:37.127" v="7" actId="2711"/>
          <ac:spMkLst>
            <pc:docMk/>
            <pc:sldMk cId="2845804615" sldId="445"/>
            <ac:spMk id="71" creationId="{A27FDC28-F53C-4AE6-A379-1B016CD4A8A6}"/>
          </ac:spMkLst>
        </pc:spChg>
        <pc:spChg chg="mod">
          <ac:chgData name="Jen Wilson" userId="000f367a-3246-491c-88b4-803a33f58a8b" providerId="ADAL" clId="{E53B5DFC-4A1E-494A-AEA2-62CDDBDDE5A0}" dt="2021-10-05T15:56:37.127" v="7" actId="2711"/>
          <ac:spMkLst>
            <pc:docMk/>
            <pc:sldMk cId="2845804615" sldId="445"/>
            <ac:spMk id="74" creationId="{ACB1F300-EC43-40BC-BCF7-FC62C9B59BDF}"/>
          </ac:spMkLst>
        </pc:spChg>
        <pc:spChg chg="mod">
          <ac:chgData name="Jen Wilson" userId="000f367a-3246-491c-88b4-803a33f58a8b" providerId="ADAL" clId="{E53B5DFC-4A1E-494A-AEA2-62CDDBDDE5A0}" dt="2021-10-05T15:56:37.127" v="7" actId="2711"/>
          <ac:spMkLst>
            <pc:docMk/>
            <pc:sldMk cId="2845804615" sldId="445"/>
            <ac:spMk id="75" creationId="{11296129-D326-40B5-8FB7-A02AFCC3464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659507578767654E-2"/>
          <c:y val="3.3016466637770366E-2"/>
          <c:w val="0.93019524109283103"/>
          <c:h val="0.96070024215226713"/>
        </c:manualLayout>
      </c:layout>
      <c:barChart>
        <c:barDir val="bar"/>
        <c:grouping val="clustered"/>
        <c:varyColors val="0"/>
        <c:ser>
          <c:idx val="0"/>
          <c:order val="0"/>
          <c:tx>
            <c:strRef>
              <c:f>Sheet1!$B$1</c:f>
              <c:strCache>
                <c:ptCount val="1"/>
                <c:pt idx="0">
                  <c:v>Series 1</c:v>
                </c:pt>
              </c:strCache>
            </c:strRef>
          </c:tx>
          <c:spPr>
            <a:solidFill>
              <a:schemeClr val="bg2"/>
            </a:solidFill>
            <a:ln>
              <a:noFill/>
            </a:ln>
            <a:effectLst/>
          </c:spPr>
          <c:invertIfNegative val="0"/>
          <c:dPt>
            <c:idx val="1"/>
            <c:invertIfNegative val="0"/>
            <c:bubble3D val="0"/>
            <c:spPr>
              <a:solidFill>
                <a:schemeClr val="bg2"/>
              </a:solidFill>
              <a:ln>
                <a:noFill/>
              </a:ln>
              <a:effectLst/>
            </c:spPr>
            <c:extLst>
              <c:ext xmlns:c16="http://schemas.microsoft.com/office/drawing/2014/chart" uri="{C3380CC4-5D6E-409C-BE32-E72D297353CC}">
                <c16:uniqueId val="{00000003-C1E7-44EE-84AC-4969A852F15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US</c:v>
                </c:pt>
                <c:pt idx="1">
                  <c:v>UK</c:v>
                </c:pt>
                <c:pt idx="2">
                  <c:v>SWIZ</c:v>
                </c:pt>
                <c:pt idx="3">
                  <c:v>SWE</c:v>
                </c:pt>
                <c:pt idx="4">
                  <c:v>NOR</c:v>
                </c:pt>
                <c:pt idx="5">
                  <c:v>NZ</c:v>
                </c:pt>
                <c:pt idx="6">
                  <c:v>NETH</c:v>
                </c:pt>
                <c:pt idx="7">
                  <c:v>GER</c:v>
                </c:pt>
                <c:pt idx="8">
                  <c:v>FRA</c:v>
                </c:pt>
                <c:pt idx="9">
                  <c:v>CAN</c:v>
                </c:pt>
                <c:pt idx="10">
                  <c:v>AUS</c:v>
                </c:pt>
              </c:strCache>
            </c:strRef>
          </c:cat>
          <c:val>
            <c:numRef>
              <c:f>Sheet1!$B$2:$B$12</c:f>
              <c:numCache>
                <c:formatCode>0%</c:formatCode>
                <c:ptCount val="11"/>
                <c:pt idx="0">
                  <c:v>0.2</c:v>
                </c:pt>
                <c:pt idx="1">
                  <c:v>0.04</c:v>
                </c:pt>
                <c:pt idx="2">
                  <c:v>0.34</c:v>
                </c:pt>
                <c:pt idx="3">
                  <c:v>0.04</c:v>
                </c:pt>
                <c:pt idx="4">
                  <c:v>0.05</c:v>
                </c:pt>
                <c:pt idx="5">
                  <c:v>0.11</c:v>
                </c:pt>
                <c:pt idx="6">
                  <c:v>0.04</c:v>
                </c:pt>
                <c:pt idx="7">
                  <c:v>0.05</c:v>
                </c:pt>
                <c:pt idx="8">
                  <c:v>0.04</c:v>
                </c:pt>
                <c:pt idx="9">
                  <c:v>0.12</c:v>
                </c:pt>
                <c:pt idx="10">
                  <c:v>0.19</c:v>
                </c:pt>
              </c:numCache>
            </c:numRef>
          </c:val>
          <c:extLst>
            <c:ext xmlns:c16="http://schemas.microsoft.com/office/drawing/2014/chart" uri="{C3380CC4-5D6E-409C-BE32-E72D297353CC}">
              <c16:uniqueId val="{00000000-C1A3-468F-8F88-7DFBFE641F9C}"/>
            </c:ext>
          </c:extLst>
        </c:ser>
        <c:dLbls>
          <c:dLblPos val="inEnd"/>
          <c:showLegendKey val="0"/>
          <c:showVal val="1"/>
          <c:showCatName val="0"/>
          <c:showSerName val="0"/>
          <c:showPercent val="0"/>
          <c:showBubbleSize val="0"/>
        </c:dLbls>
        <c:gapWidth val="20"/>
        <c:axId val="788098048"/>
        <c:axId val="788103624"/>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Column1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Sheet1!$A$2:$A$12</c15:sqref>
                        </c15:formulaRef>
                      </c:ext>
                    </c:extLst>
                    <c:strCache>
                      <c:ptCount val="11"/>
                      <c:pt idx="0">
                        <c:v>US</c:v>
                      </c:pt>
                      <c:pt idx="1">
                        <c:v>UK</c:v>
                      </c:pt>
                      <c:pt idx="2">
                        <c:v>SWIZ</c:v>
                      </c:pt>
                      <c:pt idx="3">
                        <c:v>SWE</c:v>
                      </c:pt>
                      <c:pt idx="4">
                        <c:v>NOR</c:v>
                      </c:pt>
                      <c:pt idx="5">
                        <c:v>NZ</c:v>
                      </c:pt>
                      <c:pt idx="6">
                        <c:v>NETH</c:v>
                      </c:pt>
                      <c:pt idx="7">
                        <c:v>GER</c:v>
                      </c:pt>
                      <c:pt idx="8">
                        <c:v>FRA</c:v>
                      </c:pt>
                      <c:pt idx="9">
                        <c:v>CAN</c:v>
                      </c:pt>
                      <c:pt idx="10">
                        <c:v>AUS</c:v>
                      </c:pt>
                    </c:strCache>
                  </c:strRef>
                </c:cat>
                <c:val>
                  <c:numRef>
                    <c:extLst>
                      <c:ext uri="{02D57815-91ED-43cb-92C2-25804820EDAC}">
                        <c15:formulaRef>
                          <c15:sqref>Sheet1!$C$2:$C$12</c15:sqref>
                        </c15:formulaRef>
                      </c:ext>
                    </c:extLst>
                    <c:numCache>
                      <c:formatCode>General</c:formatCode>
                      <c:ptCount val="11"/>
                    </c:numCache>
                  </c:numRef>
                </c:val>
                <c:extLst>
                  <c:ext xmlns:c16="http://schemas.microsoft.com/office/drawing/2014/chart" uri="{C3380CC4-5D6E-409C-BE32-E72D297353CC}">
                    <c16:uniqueId val="{00000001-C1A3-468F-8F88-7DFBFE641F9C}"/>
                  </c:ext>
                </c:extLst>
              </c15:ser>
            </c15:filteredBarSeries>
          </c:ext>
        </c:extLst>
      </c:barChart>
      <c:catAx>
        <c:axId val="7880980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788103624"/>
        <c:crosses val="autoZero"/>
        <c:auto val="1"/>
        <c:lblAlgn val="ctr"/>
        <c:lblOffset val="100"/>
        <c:noMultiLvlLbl val="0"/>
      </c:catAx>
      <c:valAx>
        <c:axId val="788103624"/>
        <c:scaling>
          <c:orientation val="minMax"/>
        </c:scaling>
        <c:delete val="1"/>
        <c:axPos val="b"/>
        <c:numFmt formatCode="0%" sourceLinked="1"/>
        <c:majorTickMark val="none"/>
        <c:minorTickMark val="none"/>
        <c:tickLblPos val="nextTo"/>
        <c:crossAx val="7880980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3892645729812119E-2"/>
          <c:w val="0.99188147721372222"/>
          <c:h val="0.82798009664877226"/>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12"/>
            <c:invertIfNegative val="0"/>
            <c:bubble3D val="0"/>
            <c:spPr>
              <a:solidFill>
                <a:schemeClr val="accent4"/>
              </a:solidFill>
              <a:ln>
                <a:noFill/>
              </a:ln>
              <a:effectLst/>
            </c:spPr>
            <c:extLst>
              <c:ext xmlns:c16="http://schemas.microsoft.com/office/drawing/2014/chart" uri="{C3380CC4-5D6E-409C-BE32-E72D297353CC}">
                <c16:uniqueId val="{00000001-422E-E34D-A592-A6786F089A12}"/>
              </c:ext>
            </c:extLst>
          </c:dPt>
          <c:dPt>
            <c:idx val="13"/>
            <c:invertIfNegative val="0"/>
            <c:bubble3D val="0"/>
            <c:spPr>
              <a:solidFill>
                <a:schemeClr val="accent4"/>
              </a:solidFill>
              <a:ln>
                <a:noFill/>
              </a:ln>
              <a:effectLst/>
            </c:spPr>
            <c:extLst>
              <c:ext xmlns:c16="http://schemas.microsoft.com/office/drawing/2014/chart" uri="{C3380CC4-5D6E-409C-BE32-E72D297353CC}">
                <c16:uniqueId val="{00000003-422E-E34D-A592-A6786F089A12}"/>
              </c:ext>
            </c:extLst>
          </c:dPt>
          <c:dPt>
            <c:idx val="14"/>
            <c:invertIfNegative val="0"/>
            <c:bubble3D val="0"/>
            <c:spPr>
              <a:solidFill>
                <a:schemeClr val="accent4"/>
              </a:solidFill>
              <a:ln>
                <a:noFill/>
              </a:ln>
              <a:effectLst/>
            </c:spPr>
            <c:extLst>
              <c:ext xmlns:c16="http://schemas.microsoft.com/office/drawing/2014/chart" uri="{C3380CC4-5D6E-409C-BE32-E72D297353CC}">
                <c16:uniqueId val="{00000005-422E-E34D-A592-A6786F089A12}"/>
              </c:ext>
            </c:extLst>
          </c:dPt>
          <c:dPt>
            <c:idx val="15"/>
            <c:invertIfNegative val="0"/>
            <c:bubble3D val="0"/>
            <c:spPr>
              <a:solidFill>
                <a:schemeClr val="accent4"/>
              </a:solidFill>
              <a:ln>
                <a:noFill/>
              </a:ln>
              <a:effectLst/>
            </c:spPr>
            <c:extLst>
              <c:ext xmlns:c16="http://schemas.microsoft.com/office/drawing/2014/chart" uri="{C3380CC4-5D6E-409C-BE32-E72D297353CC}">
                <c16:uniqueId val="{00000007-422E-E34D-A592-A6786F089A12}"/>
              </c:ext>
            </c:extLst>
          </c:dPt>
          <c:dPt>
            <c:idx val="16"/>
            <c:invertIfNegative val="0"/>
            <c:bubble3D val="0"/>
            <c:spPr>
              <a:solidFill>
                <a:schemeClr val="accent4"/>
              </a:solidFill>
              <a:ln>
                <a:noFill/>
              </a:ln>
              <a:effectLst/>
            </c:spPr>
            <c:extLst>
              <c:ext xmlns:c16="http://schemas.microsoft.com/office/drawing/2014/chart" uri="{C3380CC4-5D6E-409C-BE32-E72D297353CC}">
                <c16:uniqueId val="{00000009-422E-E34D-A592-A6786F089A12}"/>
              </c:ext>
            </c:extLst>
          </c:dPt>
          <c:dPt>
            <c:idx val="17"/>
            <c:invertIfNegative val="0"/>
            <c:bubble3D val="0"/>
            <c:spPr>
              <a:solidFill>
                <a:schemeClr val="accent4"/>
              </a:solidFill>
              <a:ln>
                <a:noFill/>
              </a:ln>
              <a:effectLst/>
            </c:spPr>
            <c:extLst>
              <c:ext xmlns:c16="http://schemas.microsoft.com/office/drawing/2014/chart" uri="{C3380CC4-5D6E-409C-BE32-E72D297353CC}">
                <c16:uniqueId val="{0000000B-422E-E34D-A592-A6786F089A12}"/>
              </c:ext>
            </c:extLst>
          </c:dPt>
          <c:dPt>
            <c:idx val="19"/>
            <c:invertIfNegative val="0"/>
            <c:bubble3D val="0"/>
            <c:spPr>
              <a:solidFill>
                <a:schemeClr val="accent4"/>
              </a:solidFill>
              <a:ln>
                <a:noFill/>
              </a:ln>
              <a:effectLst/>
            </c:spPr>
            <c:extLst>
              <c:ext xmlns:c16="http://schemas.microsoft.com/office/drawing/2014/chart" uri="{C3380CC4-5D6E-409C-BE32-E72D297353CC}">
                <c16:uniqueId val="{0000000D-422E-E34D-A592-A6786F089A12}"/>
              </c:ext>
            </c:extLst>
          </c:dPt>
          <c:dPt>
            <c:idx val="20"/>
            <c:invertIfNegative val="0"/>
            <c:bubble3D val="0"/>
            <c:spPr>
              <a:solidFill>
                <a:schemeClr val="accent4"/>
              </a:solidFill>
              <a:ln>
                <a:noFill/>
              </a:ln>
              <a:effectLst/>
            </c:spPr>
            <c:extLst>
              <c:ext xmlns:c16="http://schemas.microsoft.com/office/drawing/2014/chart" uri="{C3380CC4-5D6E-409C-BE32-E72D297353CC}">
                <c16:uniqueId val="{0000000F-422E-E34D-A592-A6786F089A12}"/>
              </c:ext>
            </c:extLst>
          </c:dPt>
          <c:dPt>
            <c:idx val="21"/>
            <c:invertIfNegative val="0"/>
            <c:bubble3D val="0"/>
            <c:spPr>
              <a:solidFill>
                <a:schemeClr val="accent4"/>
              </a:solidFill>
              <a:ln>
                <a:noFill/>
              </a:ln>
              <a:effectLst/>
            </c:spPr>
            <c:extLst>
              <c:ext xmlns:c16="http://schemas.microsoft.com/office/drawing/2014/chart" uri="{C3380CC4-5D6E-409C-BE32-E72D297353CC}">
                <c16:uniqueId val="{00000011-422E-E34D-A592-A6786F089A12}"/>
              </c:ext>
            </c:extLst>
          </c:dPt>
          <c:dPt>
            <c:idx val="22"/>
            <c:invertIfNegative val="0"/>
            <c:bubble3D val="0"/>
            <c:spPr>
              <a:solidFill>
                <a:schemeClr val="accent4"/>
              </a:solidFill>
              <a:ln>
                <a:noFill/>
              </a:ln>
              <a:effectLst/>
            </c:spPr>
            <c:extLst>
              <c:ext xmlns:c16="http://schemas.microsoft.com/office/drawing/2014/chart" uri="{C3380CC4-5D6E-409C-BE32-E72D297353CC}">
                <c16:uniqueId val="{00000013-422E-E34D-A592-A6786F089A12}"/>
              </c:ext>
            </c:extLst>
          </c:dPt>
          <c:dLbls>
            <c:dLbl>
              <c:idx val="3"/>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422E-E34D-A592-A6786F089A12}"/>
                </c:ext>
              </c:extLst>
            </c:dLbl>
            <c:dLbl>
              <c:idx val="6"/>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422E-E34D-A592-A6786F089A12}"/>
                </c:ext>
              </c:extLst>
            </c:dLbl>
            <c:dLbl>
              <c:idx val="7"/>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422E-E34D-A592-A6786F089A12}"/>
                </c:ext>
              </c:extLst>
            </c:dLbl>
            <c:dLbl>
              <c:idx val="15"/>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22E-E34D-A592-A6786F089A12}"/>
                </c:ext>
              </c:extLst>
            </c:dLbl>
            <c:dLbl>
              <c:idx val="18"/>
              <c:tx>
                <c:rich>
                  <a:bodyPr rot="0" spcFirstLastPara="1" vertOverflow="ellipsis" vert="horz" wrap="square" lIns="38100" tIns="19050" rIns="38100" bIns="19050" anchor="ctr" anchorCtr="1">
                    <a:spAutoFit/>
                  </a:bodyPr>
                  <a:lstStyle/>
                  <a:p>
                    <a:pPr>
                      <a:defRPr sz="1200" b="0" i="0" u="none" strike="noStrike" kern="1200" baseline="0">
                        <a:solidFill>
                          <a:schemeClr val="accent4"/>
                        </a:solidFill>
                        <a:latin typeface="+mn-lt"/>
                        <a:ea typeface="+mn-ea"/>
                        <a:cs typeface="+mn-cs"/>
                      </a:defRPr>
                    </a:pPr>
                    <a:fld id="{B729697C-6D4E-40CE-A790-903E4D183978}" type="VALUE">
                      <a:rPr lang="en-US">
                        <a:solidFill>
                          <a:schemeClr val="accent4"/>
                        </a:solidFill>
                      </a:rPr>
                      <a:pPr>
                        <a:defRPr sz="1200">
                          <a:solidFill>
                            <a:schemeClr val="accent4"/>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422E-E34D-A592-A6786F089A12}"/>
                </c:ext>
              </c:extLst>
            </c:dLbl>
            <c:dLbl>
              <c:idx val="19"/>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22E-E34D-A592-A6786F089A1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Sheet1!$A$2:$A$24</c:f>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f>Sheet1!$B$2:$B$24</c:f>
              <c:numCache>
                <c:formatCode>0%</c:formatCode>
                <c:ptCount val="23"/>
                <c:pt idx="0">
                  <c:v>0.04</c:v>
                </c:pt>
                <c:pt idx="1">
                  <c:v>0.04</c:v>
                </c:pt>
                <c:pt idx="2">
                  <c:v>0.03</c:v>
                </c:pt>
                <c:pt idx="3">
                  <c:v>0.01</c:v>
                </c:pt>
                <c:pt idx="4">
                  <c:v>0.02</c:v>
                </c:pt>
                <c:pt idx="5">
                  <c:v>0.06</c:v>
                </c:pt>
                <c:pt idx="6">
                  <c:v>0.01</c:v>
                </c:pt>
                <c:pt idx="7">
                  <c:v>0.01</c:v>
                </c:pt>
                <c:pt idx="8">
                  <c:v>0.04</c:v>
                </c:pt>
                <c:pt idx="9">
                  <c:v>0.04</c:v>
                </c:pt>
                <c:pt idx="10">
                  <c:v>7.0000000000000007E-2</c:v>
                </c:pt>
                <c:pt idx="12">
                  <c:v>0.06</c:v>
                </c:pt>
                <c:pt idx="13">
                  <c:v>0.04</c:v>
                </c:pt>
                <c:pt idx="14">
                  <c:v>0.02</c:v>
                </c:pt>
                <c:pt idx="15">
                  <c:v>0.01</c:v>
                </c:pt>
                <c:pt idx="16">
                  <c:v>0.02</c:v>
                </c:pt>
                <c:pt idx="17">
                  <c:v>0.03</c:v>
                </c:pt>
                <c:pt idx="18">
                  <c:v>0</c:v>
                </c:pt>
                <c:pt idx="19">
                  <c:v>0.01</c:v>
                </c:pt>
                <c:pt idx="20">
                  <c:v>0.04</c:v>
                </c:pt>
                <c:pt idx="21">
                  <c:v>0.02</c:v>
                </c:pt>
                <c:pt idx="22">
                  <c:v>0.08</c:v>
                </c:pt>
              </c:numCache>
            </c:numRef>
          </c:val>
          <c:extLst>
            <c:ext xmlns:c16="http://schemas.microsoft.com/office/drawing/2014/chart" uri="{C3380CC4-5D6E-409C-BE32-E72D297353CC}">
              <c16:uniqueId val="{00000015-422E-E34D-A592-A6786F089A12}"/>
            </c:ext>
          </c:extLst>
        </c:ser>
        <c:dLbls>
          <c:dLblPos val="outEnd"/>
          <c:showLegendKey val="0"/>
          <c:showVal val="1"/>
          <c:showCatName val="0"/>
          <c:showSerName val="0"/>
          <c:showPercent val="0"/>
          <c:showBubbleSize val="0"/>
        </c:dLbls>
        <c:gapWidth val="20"/>
        <c:axId val="749936448"/>
        <c:axId val="749938744"/>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Series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c:ext uri="{02D57815-91ED-43cb-92C2-25804820EDAC}">
                        <c15:formulaRef>
                          <c15:sqref>Sheet1!$C$2:$C$24</c15:sqref>
                        </c15:formulaRef>
                      </c:ext>
                    </c:extLst>
                    <c:numCache>
                      <c:formatCode>General</c:formatCode>
                      <c:ptCount val="23"/>
                    </c:numCache>
                  </c:numRef>
                </c:val>
                <c:extLst>
                  <c:ext xmlns:c16="http://schemas.microsoft.com/office/drawing/2014/chart" uri="{C3380CC4-5D6E-409C-BE32-E72D297353CC}">
                    <c16:uniqueId val="{00000016-422E-E34D-A592-A6786F089A12}"/>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Sheet1!$D$2:$D$24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7-422E-E34D-A592-A6786F089A12}"/>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Series 4</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Sheet1!$E$2:$E$24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8-422E-E34D-A592-A6786F089A12}"/>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Series 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Sheet1!$F$2:$F$24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9-422E-E34D-A592-A6786F089A12}"/>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Sheet1!$G$1</c15:sqref>
                        </c15:formulaRef>
                      </c:ext>
                    </c:extLst>
                    <c:strCache>
                      <c:ptCount val="1"/>
                      <c:pt idx="0">
                        <c:v>Series 6</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Sheet1!$G$2:$G$24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A-422E-E34D-A592-A6786F089A12}"/>
                  </c:ext>
                </c:extLst>
              </c15:ser>
            </c15:filteredBarSeries>
            <c15:filteredBarSeries>
              <c15:ser>
                <c:idx val="6"/>
                <c:order val="6"/>
                <c:tx>
                  <c:strRef>
                    <c:extLst xmlns:c15="http://schemas.microsoft.com/office/drawing/2012/chart">
                      <c:ext xmlns:c15="http://schemas.microsoft.com/office/drawing/2012/chart" uri="{02D57815-91ED-43cb-92C2-25804820EDAC}">
                        <c15:formulaRef>
                          <c15:sqref>Sheet1!$H$1</c15:sqref>
                        </c15:formulaRef>
                      </c:ext>
                    </c:extLst>
                    <c:strCache>
                      <c:ptCount val="1"/>
                      <c:pt idx="0">
                        <c:v>Series 7</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Sheet1!$H$2:$H$24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B-422E-E34D-A592-A6786F089A12}"/>
                  </c:ext>
                </c:extLst>
              </c15:ser>
            </c15:filteredBarSeries>
            <c15:filteredBarSeries>
              <c15:ser>
                <c:idx val="7"/>
                <c:order val="7"/>
                <c:tx>
                  <c:strRef>
                    <c:extLst xmlns:c15="http://schemas.microsoft.com/office/drawing/2012/chart">
                      <c:ext xmlns:c15="http://schemas.microsoft.com/office/drawing/2012/chart" uri="{02D57815-91ED-43cb-92C2-25804820EDAC}">
                        <c15:formulaRef>
                          <c15:sqref>Sheet1!$I$1</c15:sqref>
                        </c15:formulaRef>
                      </c:ext>
                    </c:extLst>
                    <c:strCache>
                      <c:ptCount val="1"/>
                      <c:pt idx="0">
                        <c:v>Series 8</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Sheet1!$I$2:$I$24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C-422E-E34D-A592-A6786F089A12}"/>
                  </c:ext>
                </c:extLst>
              </c15:ser>
            </c15:filteredBarSeries>
            <c15:filteredBarSeries>
              <c15:ser>
                <c:idx val="8"/>
                <c:order val="8"/>
                <c:tx>
                  <c:strRef>
                    <c:extLst xmlns:c15="http://schemas.microsoft.com/office/drawing/2012/chart">
                      <c:ext xmlns:c15="http://schemas.microsoft.com/office/drawing/2012/chart" uri="{02D57815-91ED-43cb-92C2-25804820EDAC}">
                        <c15:formulaRef>
                          <c15:sqref>Sheet1!$J$1</c15:sqref>
                        </c15:formulaRef>
                      </c:ext>
                    </c:extLst>
                    <c:strCache>
                      <c:ptCount val="1"/>
                      <c:pt idx="0">
                        <c:v>Series 9</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Sheet1!$J$2:$J$24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D-422E-E34D-A592-A6786F089A12}"/>
                  </c:ext>
                </c:extLst>
              </c15:ser>
            </c15:filteredBarSeries>
            <c15:filteredBarSeries>
              <c15:ser>
                <c:idx val="9"/>
                <c:order val="9"/>
                <c:tx>
                  <c:strRef>
                    <c:extLst xmlns:c15="http://schemas.microsoft.com/office/drawing/2012/chart">
                      <c:ext xmlns:c15="http://schemas.microsoft.com/office/drawing/2012/chart" uri="{02D57815-91ED-43cb-92C2-25804820EDAC}">
                        <c15:formulaRef>
                          <c15:sqref>Sheet1!$K$1</c15:sqref>
                        </c15:formulaRef>
                      </c:ext>
                    </c:extLst>
                    <c:strCache>
                      <c:ptCount val="1"/>
                      <c:pt idx="0">
                        <c:v>Series 10</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Sheet1!$K$2:$K$24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E-422E-E34D-A592-A6786F089A12}"/>
                  </c:ext>
                </c:extLst>
              </c15:ser>
            </c15:filteredBarSeries>
            <c15:filteredBarSeries>
              <c15:ser>
                <c:idx val="10"/>
                <c:order val="10"/>
                <c:tx>
                  <c:strRef>
                    <c:extLst xmlns:c15="http://schemas.microsoft.com/office/drawing/2012/chart">
                      <c:ext xmlns:c15="http://schemas.microsoft.com/office/drawing/2012/chart" uri="{02D57815-91ED-43cb-92C2-25804820EDAC}">
                        <c15:formulaRef>
                          <c15:sqref>Sheet1!$L$1</c15:sqref>
                        </c15:formulaRef>
                      </c:ext>
                    </c:extLst>
                    <c:strCache>
                      <c:ptCount val="1"/>
                      <c:pt idx="0">
                        <c:v>Series 11</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Sheet1!$L$2:$L$24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F-422E-E34D-A592-A6786F089A12}"/>
                  </c:ext>
                </c:extLst>
              </c15:ser>
            </c15:filteredBarSeries>
          </c:ext>
        </c:extLst>
      </c:barChart>
      <c:catAx>
        <c:axId val="74993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49938744"/>
        <c:crosses val="autoZero"/>
        <c:auto val="1"/>
        <c:lblAlgn val="ctr"/>
        <c:lblOffset val="100"/>
        <c:noMultiLvlLbl val="0"/>
      </c:catAx>
      <c:valAx>
        <c:axId val="749938744"/>
        <c:scaling>
          <c:orientation val="minMax"/>
          <c:max val="0.2"/>
          <c:min val="0"/>
        </c:scaling>
        <c:delete val="1"/>
        <c:axPos val="l"/>
        <c:numFmt formatCode="0%" sourceLinked="1"/>
        <c:majorTickMark val="out"/>
        <c:minorTickMark val="none"/>
        <c:tickLblPos val="nextTo"/>
        <c:crossAx val="74993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75628494306849E-2"/>
          <c:w val="0.99329294966178006"/>
          <c:h val="0.87847826221149516"/>
        </c:manualLayout>
      </c:layout>
      <c:barChart>
        <c:barDir val="col"/>
        <c:grouping val="clustered"/>
        <c:varyColors val="0"/>
        <c:ser>
          <c:idx val="2"/>
          <c:order val="2"/>
          <c:tx>
            <c:strRef>
              <c:f>Sheet1!$D$1</c:f>
              <c:strCache>
                <c:ptCount val="1"/>
                <c:pt idx="0">
                  <c:v>Did not fill/collect a Rx or skipped a dose because of cost</c:v>
                </c:pt>
              </c:strCache>
            </c:strRef>
          </c:tx>
          <c:spPr>
            <a:solidFill>
              <a:schemeClr val="accent2"/>
            </a:solidFill>
            <a:ln>
              <a:noFill/>
            </a:ln>
            <a:effectLst/>
          </c:spPr>
          <c:invertIfNegative val="0"/>
          <c:dLbls>
            <c:dLbl>
              <c:idx val="2"/>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5FB-2040-9037-1ADF0EF3A0E0}"/>
                </c:ext>
              </c:extLst>
            </c:dLbl>
            <c:dLbl>
              <c:idx val="3"/>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5FB-2040-9037-1ADF0EF3A0E0}"/>
                </c:ext>
              </c:extLst>
            </c:dLbl>
            <c:dLbl>
              <c:idx val="4"/>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5FB-2040-9037-1ADF0EF3A0E0}"/>
                </c:ext>
              </c:extLst>
            </c:dLbl>
            <c:dLbl>
              <c:idx val="5"/>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5FB-2040-9037-1ADF0EF3A0E0}"/>
                </c:ext>
              </c:extLst>
            </c:dLbl>
            <c:dLbl>
              <c:idx val="9"/>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5FB-2040-9037-1ADF0EF3A0E0}"/>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f>Sheet1!$D$2:$D$12</c:f>
              <c:numCache>
                <c:formatCode>0%</c:formatCode>
                <c:ptCount val="11"/>
                <c:pt idx="0">
                  <c:v>0.02</c:v>
                </c:pt>
                <c:pt idx="1">
                  <c:v>0.03</c:v>
                </c:pt>
                <c:pt idx="2">
                  <c:v>0.01</c:v>
                </c:pt>
                <c:pt idx="3">
                  <c:v>0.01</c:v>
                </c:pt>
                <c:pt idx="4">
                  <c:v>0.01</c:v>
                </c:pt>
                <c:pt idx="5">
                  <c:v>0.01</c:v>
                </c:pt>
                <c:pt idx="6">
                  <c:v>0.02</c:v>
                </c:pt>
                <c:pt idx="7">
                  <c:v>0.02</c:v>
                </c:pt>
                <c:pt idx="8">
                  <c:v>0.04</c:v>
                </c:pt>
                <c:pt idx="9">
                  <c:v>0.01</c:v>
                </c:pt>
                <c:pt idx="10">
                  <c:v>0.09</c:v>
                </c:pt>
              </c:numCache>
            </c:numRef>
          </c:val>
          <c:extLst>
            <c:ext xmlns:c16="http://schemas.microsoft.com/office/drawing/2014/chart" uri="{C3380CC4-5D6E-409C-BE32-E72D297353CC}">
              <c16:uniqueId val="{00000002-5958-4767-A9C9-D900A26298A7}"/>
            </c:ext>
          </c:extLst>
        </c:ser>
        <c:dLbls>
          <c:dLblPos val="outEnd"/>
          <c:showLegendKey val="0"/>
          <c:showVal val="1"/>
          <c:showCatName val="0"/>
          <c:showSerName val="0"/>
          <c:showPercent val="0"/>
          <c:showBubbleSize val="0"/>
        </c:dLbls>
        <c:gapWidth val="60"/>
        <c:axId val="522800344"/>
        <c:axId val="522802312"/>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Did not consult/visit a doctor when had a medical problem because of cost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uri="{02D57815-91ED-43cb-92C2-25804820EDAC}">
                        <c15:formulaRef>
                          <c15:sqref>Sheet1!$B$2:$B$12</c15:sqref>
                        </c15:formulaRef>
                      </c:ext>
                    </c:extLst>
                    <c:numCache>
                      <c:formatCode>0%</c:formatCode>
                      <c:ptCount val="11"/>
                      <c:pt idx="0">
                        <c:v>0.04</c:v>
                      </c:pt>
                      <c:pt idx="1">
                        <c:v>0.04</c:v>
                      </c:pt>
                      <c:pt idx="2">
                        <c:v>0.03</c:v>
                      </c:pt>
                      <c:pt idx="3">
                        <c:v>0.01</c:v>
                      </c:pt>
                      <c:pt idx="4">
                        <c:v>0.02</c:v>
                      </c:pt>
                      <c:pt idx="5">
                        <c:v>0.06</c:v>
                      </c:pt>
                      <c:pt idx="6">
                        <c:v>0.01</c:v>
                      </c:pt>
                      <c:pt idx="7">
                        <c:v>0.01</c:v>
                      </c:pt>
                      <c:pt idx="8">
                        <c:v>0.04</c:v>
                      </c:pt>
                      <c:pt idx="9">
                        <c:v>0.04</c:v>
                      </c:pt>
                      <c:pt idx="10">
                        <c:v>7.0000000000000007E-2</c:v>
                      </c:pt>
                    </c:numCache>
                  </c:numRef>
                </c:val>
                <c:extLst>
                  <c:ext xmlns:c16="http://schemas.microsoft.com/office/drawing/2014/chart" uri="{C3380CC4-5D6E-409C-BE32-E72D297353CC}">
                    <c16:uniqueId val="{00000000-5958-4767-A9C9-D900A26298A7}"/>
                  </c:ext>
                </c:extLst>
              </c15:ser>
            </c15:filteredBarSeries>
            <c15:filteredBarSeries>
              <c15:ser>
                <c:idx val="1"/>
                <c:order val="1"/>
                <c:tx>
                  <c:strRef>
                    <c:extLst>
                      <c:ext xmlns:c15="http://schemas.microsoft.com/office/drawing/2012/chart" uri="{02D57815-91ED-43cb-92C2-25804820EDAC}">
                        <c15:formulaRef>
                          <c15:sqref>Sheet1!$C$1</c15:sqref>
                        </c15:formulaRef>
                      </c:ext>
                    </c:extLst>
                    <c:strCache>
                      <c:ptCount val="1"/>
                      <c:pt idx="0">
                        <c:v>Skipped a medical test or treatment because of cost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Sheet1!$C$2:$C$12</c15:sqref>
                        </c15:formulaRef>
                      </c:ext>
                    </c:extLst>
                    <c:numCache>
                      <c:formatCode>0%</c:formatCode>
                      <c:ptCount val="11"/>
                      <c:pt idx="0">
                        <c:v>0.06</c:v>
                      </c:pt>
                      <c:pt idx="1">
                        <c:v>0.04</c:v>
                      </c:pt>
                      <c:pt idx="2">
                        <c:v>0.02</c:v>
                      </c:pt>
                      <c:pt idx="3">
                        <c:v>0.01</c:v>
                      </c:pt>
                      <c:pt idx="4">
                        <c:v>0.02</c:v>
                      </c:pt>
                      <c:pt idx="5">
                        <c:v>0.03</c:v>
                      </c:pt>
                      <c:pt idx="6">
                        <c:v>0</c:v>
                      </c:pt>
                      <c:pt idx="7">
                        <c:v>0.01</c:v>
                      </c:pt>
                      <c:pt idx="8">
                        <c:v>0.04</c:v>
                      </c:pt>
                      <c:pt idx="9">
                        <c:v>0.02</c:v>
                      </c:pt>
                      <c:pt idx="10">
                        <c:v>0.08</c:v>
                      </c:pt>
                    </c:numCache>
                  </c:numRef>
                </c:val>
                <c:extLst xmlns:c15="http://schemas.microsoft.com/office/drawing/2012/chart">
                  <c:ext xmlns:c16="http://schemas.microsoft.com/office/drawing/2014/chart" uri="{C3380CC4-5D6E-409C-BE32-E72D297353CC}">
                    <c16:uniqueId val="{00000001-5958-4767-A9C9-D900A26298A7}"/>
                  </c:ext>
                </c:extLst>
              </c15:ser>
            </c15:filteredBarSeries>
          </c:ext>
        </c:extLst>
      </c:barChart>
      <c:catAx>
        <c:axId val="522800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522802312"/>
        <c:crosses val="autoZero"/>
        <c:auto val="1"/>
        <c:lblAlgn val="ctr"/>
        <c:lblOffset val="100"/>
        <c:noMultiLvlLbl val="0"/>
      </c:catAx>
      <c:valAx>
        <c:axId val="522802312"/>
        <c:scaling>
          <c:orientation val="minMax"/>
          <c:max val="0.2"/>
          <c:min val="0"/>
        </c:scaling>
        <c:delete val="1"/>
        <c:axPos val="l"/>
        <c:numFmt formatCode="0%" sourceLinked="1"/>
        <c:majorTickMark val="out"/>
        <c:minorTickMark val="none"/>
        <c:tickLblPos val="nextTo"/>
        <c:crossAx val="5228003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3892645729812119E-2"/>
          <c:w val="0.99188147721372222"/>
          <c:h val="0.94248604736592856"/>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dLbl>
              <c:idx val="3"/>
              <c:tx>
                <c:rich>
                  <a:bodyPr rot="0" spcFirstLastPara="1" vertOverflow="ellipsis" vert="horz" wrap="square" lIns="38100" tIns="19050" rIns="38100" bIns="19050" anchor="ctr" anchorCtr="1">
                    <a:spAutoFit/>
                  </a:bodyPr>
                  <a:lstStyle/>
                  <a:p>
                    <a:pPr>
                      <a:defRPr sz="1197" b="0" i="0" u="none" strike="noStrike" kern="1200" baseline="0">
                        <a:solidFill>
                          <a:schemeClr val="accent1"/>
                        </a:solidFill>
                        <a:latin typeface="+mn-lt"/>
                        <a:ea typeface="+mn-ea"/>
                        <a:cs typeface="+mn-cs"/>
                      </a:defRPr>
                    </a:pPr>
                    <a:fld id="{C4CCA3F8-DD33-45CA-8AC2-B97B0F7919D2}" type="VALUE">
                      <a:rPr lang="en-US">
                        <a:solidFill>
                          <a:schemeClr val="accent1"/>
                        </a:solidFill>
                      </a:rPr>
                      <a:pPr>
                        <a:defRPr>
                          <a:solidFill>
                            <a:schemeClr val="accent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B5E-4227-A720-C99710754A2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f>Sheet1!$B$2:$B$12</c:f>
              <c:numCache>
                <c:formatCode>0%</c:formatCode>
                <c:ptCount val="11"/>
                <c:pt idx="0">
                  <c:v>0.15</c:v>
                </c:pt>
                <c:pt idx="1">
                  <c:v>0.14000000000000001</c:v>
                </c:pt>
                <c:pt idx="2">
                  <c:v>0.08</c:v>
                </c:pt>
                <c:pt idx="3">
                  <c:v>0.01</c:v>
                </c:pt>
                <c:pt idx="4">
                  <c:v>0.02</c:v>
                </c:pt>
                <c:pt idx="5">
                  <c:v>0.14000000000000001</c:v>
                </c:pt>
                <c:pt idx="6">
                  <c:v>0.06</c:v>
                </c:pt>
                <c:pt idx="7">
                  <c:v>0.1</c:v>
                </c:pt>
                <c:pt idx="8">
                  <c:v>0.09</c:v>
                </c:pt>
                <c:pt idx="9">
                  <c:v>0.06</c:v>
                </c:pt>
                <c:pt idx="10">
                  <c:v>0.16</c:v>
                </c:pt>
              </c:numCache>
            </c:numRef>
          </c:val>
          <c:extLst>
            <c:ext xmlns:c16="http://schemas.microsoft.com/office/drawing/2014/chart" uri="{C3380CC4-5D6E-409C-BE32-E72D297353CC}">
              <c16:uniqueId val="{00000000-F630-4FAA-AAF7-541A4BC3F914}"/>
            </c:ext>
          </c:extLst>
        </c:ser>
        <c:dLbls>
          <c:dLblPos val="outEnd"/>
          <c:showLegendKey val="0"/>
          <c:showVal val="1"/>
          <c:showCatName val="0"/>
          <c:showSerName val="0"/>
          <c:showPercent val="0"/>
          <c:showBubbleSize val="0"/>
        </c:dLbls>
        <c:gapWidth val="60"/>
        <c:overlap val="-27"/>
        <c:axId val="749936448"/>
        <c:axId val="749938744"/>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Series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uri="{02D57815-91ED-43cb-92C2-25804820EDAC}">
                        <c15:formulaRef>
                          <c15:sqref>Sheet1!$C$2:$C$12</c15:sqref>
                        </c15:formulaRef>
                      </c:ext>
                    </c:extLst>
                    <c:numCache>
                      <c:formatCode>General</c:formatCode>
                      <c:ptCount val="11"/>
                    </c:numCache>
                  </c:numRef>
                </c:val>
                <c:extLst>
                  <c:ext xmlns:c16="http://schemas.microsoft.com/office/drawing/2014/chart" uri="{C3380CC4-5D6E-409C-BE32-E72D297353CC}">
                    <c16:uniqueId val="{00000001-F630-4FAA-AAF7-541A4BC3F914}"/>
                  </c:ext>
                </c:extLst>
              </c15:ser>
            </c15:filteredBarSeries>
            <c15:filteredBarSeries>
              <c15:ser>
                <c:idx val="2"/>
                <c:order val="2"/>
                <c:tx>
                  <c:strRef>
                    <c:extLst>
                      <c:ext xmlns:c15="http://schemas.microsoft.com/office/drawing/2012/chart" uri="{02D57815-91ED-43cb-92C2-25804820EDAC}">
                        <c15:formulaRef>
                          <c15:sqref>Sheet1!$D$1</c15:sqref>
                        </c15:formulaRef>
                      </c:ext>
                    </c:extLst>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Sheet1!$D$2:$D$12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2-F630-4FAA-AAF7-541A4BC3F914}"/>
                  </c:ext>
                </c:extLst>
              </c15:ser>
            </c15:filteredBarSeries>
            <c15:filteredBarSeries>
              <c15:ser>
                <c:idx val="3"/>
                <c:order val="3"/>
                <c:tx>
                  <c:strRef>
                    <c:extLst>
                      <c:ext xmlns:c15="http://schemas.microsoft.com/office/drawing/2012/chart" uri="{02D57815-91ED-43cb-92C2-25804820EDAC}">
                        <c15:formulaRef>
                          <c15:sqref>Sheet1!$E$1</c15:sqref>
                        </c15:formulaRef>
                      </c:ext>
                    </c:extLst>
                    <c:strCache>
                      <c:ptCount val="1"/>
                      <c:pt idx="0">
                        <c:v>Series 4</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Sheet1!$E$2:$E$12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4-F630-4FAA-AAF7-541A4BC3F914}"/>
                  </c:ext>
                </c:extLst>
              </c15:ser>
            </c15:filteredBarSeries>
            <c15:filteredBarSeries>
              <c15:ser>
                <c:idx val="4"/>
                <c:order val="4"/>
                <c:tx>
                  <c:strRef>
                    <c:extLst>
                      <c:ext xmlns:c15="http://schemas.microsoft.com/office/drawing/2012/chart" uri="{02D57815-91ED-43cb-92C2-25804820EDAC}">
                        <c15:formulaRef>
                          <c15:sqref>Sheet1!$F$1</c15:sqref>
                        </c15:formulaRef>
                      </c:ext>
                    </c:extLst>
                    <c:strCache>
                      <c:ptCount val="1"/>
                      <c:pt idx="0">
                        <c:v>Series 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Sheet1!$F$2:$F$12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5-F630-4FAA-AAF7-541A4BC3F914}"/>
                  </c:ext>
                </c:extLst>
              </c15:ser>
            </c15:filteredBarSeries>
            <c15:filteredBarSeries>
              <c15:ser>
                <c:idx val="5"/>
                <c:order val="5"/>
                <c:tx>
                  <c:strRef>
                    <c:extLst>
                      <c:ext xmlns:c15="http://schemas.microsoft.com/office/drawing/2012/chart" uri="{02D57815-91ED-43cb-92C2-25804820EDAC}">
                        <c15:formulaRef>
                          <c15:sqref>Sheet1!$G$1</c15:sqref>
                        </c15:formulaRef>
                      </c:ext>
                    </c:extLst>
                    <c:strCache>
                      <c:ptCount val="1"/>
                      <c:pt idx="0">
                        <c:v>Series 6</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Sheet1!$G$2:$G$12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6-F630-4FAA-AAF7-541A4BC3F914}"/>
                  </c:ext>
                </c:extLst>
              </c15:ser>
            </c15:filteredBarSeries>
            <c15:filteredBarSeries>
              <c15:ser>
                <c:idx val="6"/>
                <c:order val="6"/>
                <c:tx>
                  <c:strRef>
                    <c:extLst>
                      <c:ext xmlns:c15="http://schemas.microsoft.com/office/drawing/2012/chart" uri="{02D57815-91ED-43cb-92C2-25804820EDAC}">
                        <c15:formulaRef>
                          <c15:sqref>Sheet1!$H$1</c15:sqref>
                        </c15:formulaRef>
                      </c:ext>
                    </c:extLst>
                    <c:strCache>
                      <c:ptCount val="1"/>
                      <c:pt idx="0">
                        <c:v>Series 7</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Sheet1!$H$2:$H$12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7-F630-4FAA-AAF7-541A4BC3F914}"/>
                  </c:ext>
                </c:extLst>
              </c15:ser>
            </c15:filteredBarSeries>
            <c15:filteredBarSeries>
              <c15:ser>
                <c:idx val="7"/>
                <c:order val="7"/>
                <c:tx>
                  <c:strRef>
                    <c:extLst>
                      <c:ext xmlns:c15="http://schemas.microsoft.com/office/drawing/2012/chart" uri="{02D57815-91ED-43cb-92C2-25804820EDAC}">
                        <c15:formulaRef>
                          <c15:sqref>Sheet1!$I$1</c15:sqref>
                        </c15:formulaRef>
                      </c:ext>
                    </c:extLst>
                    <c:strCache>
                      <c:ptCount val="1"/>
                      <c:pt idx="0">
                        <c:v>Series 8</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Sheet1!$I$2:$I$12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8-F630-4FAA-AAF7-541A4BC3F914}"/>
                  </c:ext>
                </c:extLst>
              </c15:ser>
            </c15:filteredBarSeries>
            <c15:filteredBarSeries>
              <c15:ser>
                <c:idx val="8"/>
                <c:order val="8"/>
                <c:tx>
                  <c:strRef>
                    <c:extLst>
                      <c:ext xmlns:c15="http://schemas.microsoft.com/office/drawing/2012/chart" uri="{02D57815-91ED-43cb-92C2-25804820EDAC}">
                        <c15:formulaRef>
                          <c15:sqref>Sheet1!$J$1</c15:sqref>
                        </c15:formulaRef>
                      </c:ext>
                    </c:extLst>
                    <c:strCache>
                      <c:ptCount val="1"/>
                      <c:pt idx="0">
                        <c:v>Series 9</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Sheet1!$J$2:$J$12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9-F630-4FAA-AAF7-541A4BC3F914}"/>
                  </c:ext>
                </c:extLst>
              </c15:ser>
            </c15:filteredBarSeries>
            <c15:filteredBarSeries>
              <c15:ser>
                <c:idx val="9"/>
                <c:order val="9"/>
                <c:tx>
                  <c:strRef>
                    <c:extLst>
                      <c:ext xmlns:c15="http://schemas.microsoft.com/office/drawing/2012/chart" uri="{02D57815-91ED-43cb-92C2-25804820EDAC}">
                        <c15:formulaRef>
                          <c15:sqref>Sheet1!$K$1</c15:sqref>
                        </c15:formulaRef>
                      </c:ext>
                    </c:extLst>
                    <c:strCache>
                      <c:ptCount val="1"/>
                      <c:pt idx="0">
                        <c:v>Series 10</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Sheet1!$K$2:$K$12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A-F630-4FAA-AAF7-541A4BC3F914}"/>
                  </c:ext>
                </c:extLst>
              </c15:ser>
            </c15:filteredBarSeries>
            <c15:filteredBarSeries>
              <c15:ser>
                <c:idx val="10"/>
                <c:order val="10"/>
                <c:tx>
                  <c:strRef>
                    <c:extLst>
                      <c:ext xmlns:c15="http://schemas.microsoft.com/office/drawing/2012/chart" uri="{02D57815-91ED-43cb-92C2-25804820EDAC}">
                        <c15:formulaRef>
                          <c15:sqref>Sheet1!$L$1</c15:sqref>
                        </c15:formulaRef>
                      </c:ext>
                    </c:extLst>
                    <c:strCache>
                      <c:ptCount val="1"/>
                      <c:pt idx="0">
                        <c:v>Series 11</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xmlns:c15="http://schemas.microsoft.com/office/drawing/2012/chart" uri="{02D57815-91ED-43cb-92C2-25804820EDAC}">
                        <c15:formulaRef>
                          <c15:sqref>Sheet1!$L$2:$L$12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B-F630-4FAA-AAF7-541A4BC3F914}"/>
                  </c:ext>
                </c:extLst>
              </c15:ser>
            </c15:filteredBarSeries>
          </c:ext>
        </c:extLst>
      </c:barChart>
      <c:catAx>
        <c:axId val="74993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749938744"/>
        <c:crosses val="autoZero"/>
        <c:auto val="1"/>
        <c:lblAlgn val="ctr"/>
        <c:lblOffset val="100"/>
        <c:noMultiLvlLbl val="0"/>
      </c:catAx>
      <c:valAx>
        <c:axId val="749938744"/>
        <c:scaling>
          <c:orientation val="minMax"/>
          <c:max val="0.2"/>
          <c:min val="0"/>
        </c:scaling>
        <c:delete val="1"/>
        <c:axPos val="l"/>
        <c:numFmt formatCode="0%" sourceLinked="1"/>
        <c:majorTickMark val="out"/>
        <c:minorTickMark val="none"/>
        <c:tickLblPos val="nextTo"/>
        <c:crossAx val="74993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10/5/21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commonwealthfund.org/international-health-policy-center/system-profile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42925" y="1006475"/>
            <a:ext cx="5365750" cy="4024313"/>
          </a:xfrm>
        </p:spPr>
      </p:sp>
      <p:sp>
        <p:nvSpPr>
          <p:cNvPr id="4" name="Slide Number Placeholder 3"/>
          <p:cNvSpPr>
            <a:spLocks noGrp="1"/>
          </p:cNvSpPr>
          <p:nvPr>
            <p:ph type="sldNum" sz="quarter" idx="10"/>
          </p:nvPr>
        </p:nvSpPr>
        <p:spPr/>
        <p:txBody>
          <a:bodyPr/>
          <a:lstStyle/>
          <a:p>
            <a:fld id="{97863621-2E60-B848-8968-B0341E26A312}" type="slidenum">
              <a:rPr lang="en-US" smtClean="0"/>
              <a:t>1</a:t>
            </a:fld>
            <a:endParaRPr lang="en-US"/>
          </a:p>
        </p:txBody>
      </p:sp>
    </p:spTree>
    <p:extLst>
      <p:ext uri="{BB962C8B-B14F-4D97-AF65-F5344CB8AC3E}">
        <p14:creationId xmlns:p14="http://schemas.microsoft.com/office/powerpoint/2010/main" val="831136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Private health insurance plans serve diverse</a:t>
            </a:r>
            <a:r>
              <a:rPr lang="en-US" baseline="0" dirty="0"/>
              <a:t> roles in nations’ health care systems. In Germany, Netherlands, and Switzerland, private plans are the primary source of insurance</a:t>
            </a:r>
            <a:r>
              <a:rPr lang="en-US" dirty="0"/>
              <a:t> </a:t>
            </a:r>
            <a:r>
              <a:rPr lang="en-US" baseline="0" dirty="0"/>
              <a:t>and cover essential health benefits. In Australia, Netherlands, and France, people can purchase private plans that provide coverage supplemental to the primary insurance source for such things as adult dental or vision care, physical therapy, private hospital rooms, or greater choice of private providers. In Canada, people can purchase private plans that provide only outpatient prescription drug coverage. </a:t>
            </a:r>
          </a:p>
          <a:p>
            <a:endParaRPr lang="en-US" baseline="0" dirty="0"/>
          </a:p>
          <a:p>
            <a:r>
              <a:rPr lang="en-US" dirty="0"/>
              <a:t>In the United</a:t>
            </a:r>
            <a:r>
              <a:rPr lang="en-US" baseline="0" dirty="0"/>
              <a:t> States, private health insurance plans play a pivotal role. Private plans provide primary coverage through Medicare Advantage plans, the Affordable Care Act (ACA) marketplaces, employer-sponsored plans, and some Medicaid managed </a:t>
            </a:r>
            <a:r>
              <a:rPr lang="en-US" dirty="0"/>
              <a:t>c</a:t>
            </a:r>
            <a:r>
              <a:rPr lang="en-US" baseline="0" dirty="0"/>
              <a:t>are </a:t>
            </a:r>
            <a:r>
              <a:rPr lang="en-US" dirty="0"/>
              <a:t>o</a:t>
            </a:r>
            <a:r>
              <a:rPr lang="en-US" baseline="0" dirty="0"/>
              <a:t>rganizations. Examples of supplemental or wrap-around coverage provided by private plans include Medigap (for Medicare beneficiaries), critical illness insurance, and indemnity insurance plans. Medicare Part D stand-alone prescription drug plans (PDPs) are an example of private plans that offer only prescription drug coverage.</a:t>
            </a:r>
          </a:p>
          <a:p>
            <a:endParaRPr lang="en-US" baseline="0" dirty="0"/>
          </a:p>
          <a:p>
            <a:pPr marL="0" marR="0" lvl="0" indent="0" algn="l" defTabSz="609585" rtl="0" eaLnBrk="1" fontAlgn="auto" latinLnBrk="0" hangingPunct="1">
              <a:lnSpc>
                <a:spcPct val="100000"/>
              </a:lnSpc>
              <a:spcBef>
                <a:spcPts val="0"/>
              </a:spcBef>
              <a:spcAft>
                <a:spcPts val="0"/>
              </a:spcAft>
              <a:buClrTx/>
              <a:buSzTx/>
              <a:buFontTx/>
              <a:buNone/>
              <a:tabLst/>
              <a:defRPr/>
            </a:pPr>
            <a:r>
              <a:rPr lang="en-US" baseline="0" dirty="0"/>
              <a:t>For more information, see </a:t>
            </a:r>
            <a:r>
              <a:rPr lang="en-US" sz="1600" u="sng" kern="1200" dirty="0">
                <a:solidFill>
                  <a:schemeClr val="tx1"/>
                </a:solidFill>
                <a:effectLst/>
                <a:latin typeface="+mn-lt"/>
                <a:ea typeface="+mn-ea"/>
                <a:cs typeface="+mn-cs"/>
                <a:hlinkClick r:id="rId3"/>
              </a:rPr>
              <a:t>https://www.commonwealthfund.org/international-health-policy-center/system-profiles</a:t>
            </a:r>
            <a:r>
              <a:rPr lang="en-US" sz="16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3377EE-396D-4BA6-B5D9-78B186FE6C2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4298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800" spc="0">
                <a:solidFill>
                  <a:schemeClr val="tx1"/>
                </a:solidFill>
              </a:defRPr>
            </a:lvl1pPr>
          </a:lstStyle>
          <a:p>
            <a:pPr lvl="0"/>
            <a:r>
              <a:rPr lang="en-US" dirty="0"/>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15" name="Slide Number Placeholder 5">
            <a:extLst>
              <a:ext uri="{FF2B5EF4-FFF2-40B4-BE49-F238E27FC236}">
                <a16:creationId xmlns:a16="http://schemas.microsoft.com/office/drawing/2014/main" id="{9A80C94D-DB55-5E49-B2B4-5E8C448A5FF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dirty="0">
              <a:solidFill>
                <a:schemeClr val="accent1"/>
              </a:solidFill>
              <a:latin typeface="+mn-lt"/>
            </a:endParaRPr>
          </a:p>
        </p:txBody>
      </p:sp>
    </p:spTree>
    <p:extLst>
      <p:ext uri="{BB962C8B-B14F-4D97-AF65-F5344CB8AC3E}">
        <p14:creationId xmlns:p14="http://schemas.microsoft.com/office/powerpoint/2010/main" val="3154940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1" name="Picture Placeholder 4"/>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2"/>
                </a:solidFill>
              </a:defRPr>
            </a:lvl1pPr>
          </a:lstStyle>
          <a:p>
            <a:r>
              <a:rPr lang="en-US"/>
              <a:t>Drag picture to placeholder or click icon to add</a:t>
            </a: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3" y="1828800"/>
            <a:ext cx="4114800"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995678316"/>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30341360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78"/>
            <a:ext cx="4114800" cy="4206241"/>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8272BB8B-624A-4C45-B901-FBCED4B14A6C}"/>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bg2"/>
                </a:solidFill>
              </a:defRPr>
            </a:lvl1pPr>
          </a:lstStyle>
          <a:p>
            <a:r>
              <a:rPr lang="en-US"/>
              <a:t>Drag picture to placeholder or click icon to add</a:t>
            </a:r>
          </a:p>
        </p:txBody>
      </p:sp>
    </p:spTree>
    <p:extLst>
      <p:ext uri="{BB962C8B-B14F-4D97-AF65-F5344CB8AC3E}">
        <p14:creationId xmlns:p14="http://schemas.microsoft.com/office/powerpoint/2010/main" val="198169572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60BDA4A3-F221-914D-BFF9-03E27D314E89}"/>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1328194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88240798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dirty="0">
              <a:solidFill>
                <a:schemeClr val="accent6">
                  <a:lumMod val="20000"/>
                  <a:lumOff val="80000"/>
                </a:schemeClr>
              </a:solidFill>
              <a:latin typeface="+mn-lt"/>
            </a:endParaRPr>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4077189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923759133"/>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7374C714-767A-8D45-96AF-F0D193DA9C08}"/>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4"/>
                </a:solidFill>
              </a:defRPr>
            </a:lvl1pPr>
          </a:lstStyle>
          <a:p>
            <a:r>
              <a:rPr lang="en-US"/>
              <a:t>Drag picture to placeholder or click icon to add</a:t>
            </a:r>
          </a:p>
        </p:txBody>
      </p:sp>
    </p:spTree>
    <p:extLst>
      <p:ext uri="{BB962C8B-B14F-4D97-AF65-F5344CB8AC3E}">
        <p14:creationId xmlns:p14="http://schemas.microsoft.com/office/powerpoint/2010/main" val="2553542793"/>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CF209F0E-A49E-434E-A261-373A60B7566B}"/>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27984653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7696565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6"/>
                </a:solidFill>
              </a:defRPr>
            </a:lvl1pPr>
          </a:lstStyle>
          <a:p>
            <a:r>
              <a:rPr lang="en-US"/>
              <a:t>Drag picture to placeholder or click icon to add</a:t>
            </a:r>
          </a:p>
        </p:txBody>
      </p:sp>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945710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35219184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31493317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88015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2">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dirty="0">
              <a:solidFill>
                <a:schemeClr val="accent2">
                  <a:lumMod val="20000"/>
                  <a:lumOff val="80000"/>
                </a:schemeClr>
              </a:solidFill>
              <a:latin typeface="+mn-lt"/>
            </a:endParaRPr>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3776780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r>
              <a:rPr lang="en-US" sz="800" b="0" i="0" spc="0">
                <a:solidFill>
                  <a:schemeClr val="tx1"/>
                </a:solidFill>
                <a:latin typeface="Arial" panose="020B0604020202020204" pitchFamily="34" charset="0"/>
                <a:cs typeface="Arial" panose="020B0604020202020204" pitchFamily="34" charset="0"/>
              </a:rPr>
              <a:t>Source: Gretchen Jacobson et al., </a:t>
            </a:r>
            <a:r>
              <a:rPr lang="en-US" sz="800" b="0" i="1" spc="0">
                <a:solidFill>
                  <a:schemeClr val="tx1"/>
                </a:solidFill>
                <a:latin typeface="Arial" panose="020B0604020202020204" pitchFamily="34" charset="0"/>
                <a:cs typeface="Arial" panose="020B0604020202020204" pitchFamily="34" charset="0"/>
              </a:rPr>
              <a:t>When Costs Are a Barrier to Getting Health Care: Reports from Older Adults in the United States and Other High-Income Countries</a:t>
            </a:r>
            <a:r>
              <a:rPr lang="en-US" sz="800" b="0" i="0" spc="0">
                <a:solidFill>
                  <a:schemeClr val="tx1"/>
                </a:solidFill>
                <a:latin typeface="Arial" panose="020B0604020202020204" pitchFamily="34" charset="0"/>
                <a:cs typeface="Arial" panose="020B0604020202020204" pitchFamily="34" charset="0"/>
              </a:rPr>
              <a:t> (Commonwealth Fund, Oct. 2021).</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0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044416"/>
            <a:ext cx="8961120" cy="4566330"/>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418742893"/>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bg2">
                    <a:lumMod val="40000"/>
                    <a:lumOff val="6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20000"/>
                    <a:lumOff val="80000"/>
                  </a:schemeClr>
                </a:solidFill>
                <a:latin typeface="+mn-lt"/>
              </a:rPr>
              <a:pPr algn="r"/>
              <a:t>‹#›</a:t>
            </a:fld>
            <a:endParaRPr lang="en-US" sz="900" dirty="0">
              <a:solidFill>
                <a:schemeClr val="bg2">
                  <a:lumMod val="20000"/>
                  <a:lumOff val="80000"/>
                </a:schemeClr>
              </a:solidFill>
              <a:latin typeface="+mn-lt"/>
            </a:endParaRPr>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95078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4">
                    <a:lumMod val="40000"/>
                    <a:lumOff val="6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20000"/>
                    <a:lumOff val="80000"/>
                  </a:schemeClr>
                </a:solidFill>
                <a:latin typeface="+mn-lt"/>
              </a:rPr>
              <a:pPr algn="r"/>
              <a:t>‹#›</a:t>
            </a:fld>
            <a:endParaRPr lang="en-US" sz="900" dirty="0">
              <a:solidFill>
                <a:schemeClr val="accent4">
                  <a:lumMod val="20000"/>
                  <a:lumOff val="80000"/>
                </a:schemeClr>
              </a:solidFill>
              <a:latin typeface="+mn-lt"/>
            </a:endParaRPr>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24545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dirty="0">
              <a:solidFill>
                <a:schemeClr val="accent6">
                  <a:lumMod val="20000"/>
                  <a:lumOff val="80000"/>
                </a:schemeClr>
              </a:solidFill>
              <a:latin typeface="+mn-lt"/>
            </a:endParaRPr>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086101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Tree>
    <p:extLst>
      <p:ext uri="{BB962C8B-B14F-4D97-AF65-F5344CB8AC3E}">
        <p14:creationId xmlns:p14="http://schemas.microsoft.com/office/powerpoint/2010/main" val="158174756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Tree>
    <p:extLst>
      <p:ext uri="{BB962C8B-B14F-4D97-AF65-F5344CB8AC3E}">
        <p14:creationId xmlns:p14="http://schemas.microsoft.com/office/powerpoint/2010/main" val="385289898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dirty="0">
              <a:solidFill>
                <a:schemeClr val="accent1"/>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1"/>
                </a:solidFill>
              </a:defRPr>
            </a:lvl1pPr>
          </a:lstStyle>
          <a:p>
            <a:r>
              <a:rPr lang="en-US"/>
              <a:t>Drag picture to placeholder or click icon to add</a:t>
            </a:r>
          </a:p>
        </p:txBody>
      </p:sp>
    </p:spTree>
    <p:extLst>
      <p:ext uri="{BB962C8B-B14F-4D97-AF65-F5344CB8AC3E}">
        <p14:creationId xmlns:p14="http://schemas.microsoft.com/office/powerpoint/2010/main" val="1149853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07" r:id="rId11"/>
    <p:sldLayoutId id="2147483798" r:id="rId12"/>
    <p:sldLayoutId id="2147483799" r:id="rId13"/>
    <p:sldLayoutId id="2147483786" r:id="rId14"/>
    <p:sldLayoutId id="2147483877" r:id="rId15"/>
    <p:sldLayoutId id="2147483880" r:id="rId16"/>
    <p:sldLayoutId id="2147483881" r:id="rId17"/>
    <p:sldLayoutId id="2147483882" r:id="rId18"/>
    <p:sldLayoutId id="2147483876" r:id="rId19"/>
    <p:sldLayoutId id="2147483883" r:id="rId20"/>
    <p:sldLayoutId id="2147483884" r:id="rId21"/>
    <p:sldLayoutId id="2147483885" r:id="rId22"/>
    <p:sldLayoutId id="2147483878" r:id="rId23"/>
    <p:sldLayoutId id="2147483797" r:id="rId24"/>
    <p:sldLayoutId id="2147483879" r:id="rId25"/>
    <p:sldLayoutId id="2147483874" r:id="rId26"/>
    <p:sldLayoutId id="2147483803" r:id="rId27"/>
    <p:sldLayoutId id="2147483896" r:id="rId28"/>
    <p:sldLayoutId id="2147483897" r:id="rId29"/>
    <p:sldLayoutId id="2147483898" r:id="rId30"/>
  </p:sldLayoutIdLst>
  <p:hf sldNum="0" hdr="0" dt="0"/>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Flag_of_the_Netherlands" TargetMode="External"/><Relationship Id="rId13" Type="http://schemas.openxmlformats.org/officeDocument/2006/relationships/image" Target="../media/image11.gif"/><Relationship Id="rId3" Type="http://schemas.openxmlformats.org/officeDocument/2006/relationships/image" Target="../media/image5.png"/><Relationship Id="rId7" Type="http://schemas.openxmlformats.org/officeDocument/2006/relationships/image" Target="../media/image8.png"/><Relationship Id="rId12" Type="http://schemas.openxmlformats.org/officeDocument/2006/relationships/hyperlink" Target="https://commons.wikimedia.org/wiki/File:Flag_of_France_(bordered).svg" TargetMode="External"/><Relationship Id="rId17" Type="http://schemas.openxmlformats.org/officeDocument/2006/relationships/image" Target="../media/image13.png"/><Relationship Id="rId2" Type="http://schemas.openxmlformats.org/officeDocument/2006/relationships/notesSlide" Target="../notesSlides/notesSlide2.xml"/><Relationship Id="rId16" Type="http://schemas.openxmlformats.org/officeDocument/2006/relationships/hyperlink" Target="https://commons.wikimedia.org/wiki/File:Civil_Ensign_of_Switzerland.svg" TargetMode="External"/><Relationship Id="rId1" Type="http://schemas.openxmlformats.org/officeDocument/2006/relationships/slideLayout" Target="../slideLayouts/slideLayout10.xml"/><Relationship Id="rId6" Type="http://schemas.openxmlformats.org/officeDocument/2006/relationships/hyperlink" Target="https://en.wikipedia.org/wiki/File:Flag_of_Germany_(3-2_aspect_ratio).svg" TargetMode="External"/><Relationship Id="rId11" Type="http://schemas.openxmlformats.org/officeDocument/2006/relationships/image" Target="../media/image10.png"/><Relationship Id="rId5" Type="http://schemas.openxmlformats.org/officeDocument/2006/relationships/image" Target="../media/image7.png"/><Relationship Id="rId15" Type="http://schemas.openxmlformats.org/officeDocument/2006/relationships/image" Target="../media/image12.png"/><Relationship Id="rId10" Type="http://schemas.openxmlformats.org/officeDocument/2006/relationships/hyperlink" Target="http://freeaussiestock.com/free/Australiana/slides/australian_flag.htm" TargetMode="External"/><Relationship Id="rId4" Type="http://schemas.openxmlformats.org/officeDocument/2006/relationships/image" Target="../media/image6.svg"/><Relationship Id="rId9" Type="http://schemas.openxmlformats.org/officeDocument/2006/relationships/image" Target="../media/image9.jpeg"/><Relationship Id="rId14" Type="http://schemas.openxmlformats.org/officeDocument/2006/relationships/hyperlink" Target="http://mylittlepencilcase.blogspot.com/2011/09/usa-flag-and-states.html" TargetMode="Externa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C551D8A-46CE-46E8-B33F-3368C6980E8E}"/>
              </a:ext>
            </a:extLst>
          </p:cNvPr>
          <p:cNvSpPr>
            <a:spLocks noGrp="1"/>
          </p:cNvSpPr>
          <p:nvPr>
            <p:ph type="ctrTitle"/>
          </p:nvPr>
        </p:nvSpPr>
        <p:spPr>
          <a:xfrm>
            <a:off x="652463" y="887827"/>
            <a:ext cx="7772400" cy="2222500"/>
          </a:xfrm>
        </p:spPr>
        <p:txBody>
          <a:bodyPr>
            <a:normAutofit/>
          </a:bodyPr>
          <a:lstStyle/>
          <a:p>
            <a:r>
              <a:rPr lang="en-US" sz="1800" b="1" dirty="0">
                <a:latin typeface="Arial" panose="020B0604020202020204" pitchFamily="34" charset="0"/>
                <a:cs typeface="Arial" panose="020B0604020202020204" pitchFamily="34" charset="0"/>
              </a:rPr>
              <a:t>MEDICARE DATA HUB </a:t>
            </a:r>
            <a:br>
              <a:rPr lang="en-US" sz="2400" b="1" dirty="0">
                <a:latin typeface="Arial" panose="020B0604020202020204" pitchFamily="34" charset="0"/>
                <a:cs typeface="Arial" panose="020B0604020202020204" pitchFamily="34" charset="0"/>
              </a:rPr>
            </a:br>
            <a:br>
              <a:rPr lang="en-US" sz="2400" b="1" dirty="0">
                <a:latin typeface="Arial" panose="020B0604020202020204" pitchFamily="34" charset="0"/>
                <a:cs typeface="Arial" panose="020B0604020202020204" pitchFamily="34" charset="0"/>
              </a:rPr>
            </a:br>
            <a:r>
              <a:rPr lang="en-US" dirty="0"/>
              <a:t>International Comparisons</a:t>
            </a:r>
          </a:p>
        </p:txBody>
      </p:sp>
      <p:sp>
        <p:nvSpPr>
          <p:cNvPr id="3" name="Text Placeholder 2">
            <a:extLst>
              <a:ext uri="{FF2B5EF4-FFF2-40B4-BE49-F238E27FC236}">
                <a16:creationId xmlns:a16="http://schemas.microsoft.com/office/drawing/2014/main" id="{FA18C013-0047-E348-9690-D45BDCB82264}"/>
              </a:ext>
            </a:extLst>
          </p:cNvPr>
          <p:cNvSpPr>
            <a:spLocks noGrp="1"/>
          </p:cNvSpPr>
          <p:nvPr>
            <p:ph type="body" sz="quarter" idx="11"/>
          </p:nvPr>
        </p:nvSpPr>
        <p:spPr/>
        <p:txBody>
          <a:bodyPr/>
          <a:lstStyle/>
          <a:p>
            <a:r>
              <a:rPr lang="en-US" dirty="0"/>
              <a:t>October 2021</a:t>
            </a:r>
          </a:p>
        </p:txBody>
      </p:sp>
    </p:spTree>
    <p:extLst>
      <p:ext uri="{BB962C8B-B14F-4D97-AF65-F5344CB8AC3E}">
        <p14:creationId xmlns:p14="http://schemas.microsoft.com/office/powerpoint/2010/main" val="3111685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Graphic 20">
            <a:extLst>
              <a:ext uri="{FF2B5EF4-FFF2-40B4-BE49-F238E27FC236}">
                <a16:creationId xmlns:a16="http://schemas.microsoft.com/office/drawing/2014/main" id="{6798A625-5A36-4D40-B428-D2E3DE83A68B}"/>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8128" t="14812" r="8837" b="19569"/>
          <a:stretch/>
        </p:blipFill>
        <p:spPr>
          <a:xfrm>
            <a:off x="1106468" y="1954096"/>
            <a:ext cx="7612082" cy="3220430"/>
          </a:xfrm>
          <a:prstGeom prst="rect">
            <a:avLst/>
          </a:prstGeom>
        </p:spPr>
      </p:pic>
      <p:sp>
        <p:nvSpPr>
          <p:cNvPr id="3" name="Text Placeholder 2">
            <a:extLst>
              <a:ext uri="{FF2B5EF4-FFF2-40B4-BE49-F238E27FC236}">
                <a16:creationId xmlns:a16="http://schemas.microsoft.com/office/drawing/2014/main" id="{ACCDA4B1-F981-439F-9357-B49FAB4232F4}"/>
              </a:ext>
            </a:extLst>
          </p:cNvPr>
          <p:cNvSpPr>
            <a:spLocks noGrp="1"/>
          </p:cNvSpPr>
          <p:nvPr>
            <p:ph type="body" sz="quarter" idx="21"/>
          </p:nvPr>
        </p:nvSpPr>
        <p:spPr>
          <a:xfrm>
            <a:off x="2456296" y="5999997"/>
            <a:ext cx="6021879" cy="777375"/>
          </a:xfrm>
        </p:spPr>
        <p:txBody>
          <a:bodyPr>
            <a:normAutofit/>
          </a:bodyPr>
          <a:lstStyle/>
          <a:p>
            <a:r>
              <a:rPr lang="en-US" dirty="0"/>
              <a:t>Source: The Commonwealth Fund/London School of Economics 2020 International Profiles of Health Care Systems, June 2020.</a:t>
            </a:r>
          </a:p>
        </p:txBody>
      </p:sp>
      <p:sp>
        <p:nvSpPr>
          <p:cNvPr id="5" name="Title 4">
            <a:extLst>
              <a:ext uri="{FF2B5EF4-FFF2-40B4-BE49-F238E27FC236}">
                <a16:creationId xmlns:a16="http://schemas.microsoft.com/office/drawing/2014/main" id="{E6B0B43E-9CE0-4573-91A4-1FAC25E3DF79}"/>
              </a:ext>
            </a:extLst>
          </p:cNvPr>
          <p:cNvSpPr>
            <a:spLocks noGrp="1"/>
          </p:cNvSpPr>
          <p:nvPr>
            <p:ph type="ctrTitle"/>
          </p:nvPr>
        </p:nvSpPr>
        <p:spPr>
          <a:xfrm>
            <a:off x="627434" y="514555"/>
            <a:ext cx="8091114" cy="731520"/>
          </a:xfrm>
        </p:spPr>
        <p:txBody>
          <a:bodyPr>
            <a:noAutofit/>
          </a:bodyPr>
          <a:lstStyle/>
          <a:p>
            <a:r>
              <a:rPr lang="en-US" sz="2400" dirty="0"/>
              <a:t>In the U.S. Medicare program, private plans offer primary, supplemental, and prescription drug–only coverage, similar to models of private plans in other countries. </a:t>
            </a:r>
          </a:p>
        </p:txBody>
      </p:sp>
      <p:sp>
        <p:nvSpPr>
          <p:cNvPr id="4" name="Subtitle 3">
            <a:extLst>
              <a:ext uri="{FF2B5EF4-FFF2-40B4-BE49-F238E27FC236}">
                <a16:creationId xmlns:a16="http://schemas.microsoft.com/office/drawing/2014/main" id="{5FC15676-D0AF-4EBC-81B6-7743662306CB}"/>
              </a:ext>
            </a:extLst>
          </p:cNvPr>
          <p:cNvSpPr>
            <a:spLocks noGrp="1"/>
          </p:cNvSpPr>
          <p:nvPr>
            <p:ph type="subTitle" idx="1"/>
          </p:nvPr>
        </p:nvSpPr>
        <p:spPr>
          <a:xfrm>
            <a:off x="627434" y="177796"/>
            <a:ext cx="7919047" cy="246930"/>
          </a:xfrm>
        </p:spPr>
        <p:txBody>
          <a:bodyPr>
            <a:normAutofit/>
          </a:bodyPr>
          <a:lstStyle/>
          <a:p>
            <a:r>
              <a:rPr lang="en-US" dirty="0"/>
              <a:t>INTERNATIONAL COMPARISONS</a:t>
            </a:r>
          </a:p>
        </p:txBody>
      </p:sp>
      <p:sp>
        <p:nvSpPr>
          <p:cNvPr id="49" name="Oval 48">
            <a:extLst>
              <a:ext uri="{FF2B5EF4-FFF2-40B4-BE49-F238E27FC236}">
                <a16:creationId xmlns:a16="http://schemas.microsoft.com/office/drawing/2014/main" id="{CAC0FAAF-0018-4D9B-8DD0-0B9D2624C751}"/>
              </a:ext>
            </a:extLst>
          </p:cNvPr>
          <p:cNvSpPr/>
          <p:nvPr/>
        </p:nvSpPr>
        <p:spPr>
          <a:xfrm>
            <a:off x="4533043" y="2489217"/>
            <a:ext cx="379466" cy="379466"/>
          </a:xfrm>
          <a:prstGeom prst="ellipse">
            <a:avLst/>
          </a:prstGeom>
          <a:blipFill dpi="0" rotWithShape="1">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55" name="Oval 54">
            <a:extLst>
              <a:ext uri="{FF2B5EF4-FFF2-40B4-BE49-F238E27FC236}">
                <a16:creationId xmlns:a16="http://schemas.microsoft.com/office/drawing/2014/main" id="{6D79FF60-F42C-41DB-BF90-4F79646D2718}"/>
              </a:ext>
            </a:extLst>
          </p:cNvPr>
          <p:cNvSpPr/>
          <p:nvPr/>
        </p:nvSpPr>
        <p:spPr>
          <a:xfrm>
            <a:off x="7343094" y="3454574"/>
            <a:ext cx="379466" cy="379466"/>
          </a:xfrm>
          <a:prstGeom prst="ellipse">
            <a:avLst/>
          </a:prstGeom>
          <a:blipFill dpi="0" rotWithShape="1">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58" name="Oval 57">
            <a:extLst>
              <a:ext uri="{FF2B5EF4-FFF2-40B4-BE49-F238E27FC236}">
                <a16:creationId xmlns:a16="http://schemas.microsoft.com/office/drawing/2014/main" id="{4ADA51B7-B3AC-42C9-8977-31B461CBE82B}"/>
              </a:ext>
            </a:extLst>
          </p:cNvPr>
          <p:cNvSpPr/>
          <p:nvPr/>
        </p:nvSpPr>
        <p:spPr>
          <a:xfrm>
            <a:off x="81991" y="4211915"/>
            <a:ext cx="1775120" cy="904705"/>
          </a:xfrm>
          <a:prstGeom prst="ellipse">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r>
              <a:rPr lang="en-US" sz="1600" b="1" dirty="0">
                <a:solidFill>
                  <a:srgbClr val="044C7F"/>
                </a:solidFill>
                <a:latin typeface="Suisse Int'l Bold" panose="020B0804000000000000" pitchFamily="34" charset="77"/>
              </a:rPr>
              <a:t>Coverage </a:t>
            </a:r>
          </a:p>
          <a:p>
            <a:pPr algn="ctr" defTabSz="685800"/>
            <a:r>
              <a:rPr lang="en-US" sz="1600" b="1" dirty="0">
                <a:solidFill>
                  <a:srgbClr val="044C7F"/>
                </a:solidFill>
                <a:latin typeface="Suisse Int'l Bold" panose="020B0804000000000000" pitchFamily="34" charset="77"/>
              </a:rPr>
              <a:t>Type</a:t>
            </a:r>
          </a:p>
        </p:txBody>
      </p:sp>
      <p:sp>
        <p:nvSpPr>
          <p:cNvPr id="60" name="TextBox 59">
            <a:extLst>
              <a:ext uri="{FF2B5EF4-FFF2-40B4-BE49-F238E27FC236}">
                <a16:creationId xmlns:a16="http://schemas.microsoft.com/office/drawing/2014/main" id="{1DB3E3DD-D452-40D7-BA48-338A97F99B3C}"/>
              </a:ext>
            </a:extLst>
          </p:cNvPr>
          <p:cNvSpPr txBox="1"/>
          <p:nvPr/>
        </p:nvSpPr>
        <p:spPr>
          <a:xfrm rot="18720749">
            <a:off x="1319125" y="3316075"/>
            <a:ext cx="1369924" cy="276998"/>
          </a:xfrm>
          <a:prstGeom prst="rect">
            <a:avLst/>
          </a:prstGeom>
          <a:noFill/>
        </p:spPr>
        <p:txBody>
          <a:bodyPr wrap="square" rtlCol="0">
            <a:spAutoFit/>
          </a:bodyPr>
          <a:lstStyle/>
          <a:p>
            <a:pPr algn="ctr" defTabSz="685800"/>
            <a:r>
              <a:rPr lang="en-US" sz="1200" b="1" dirty="0">
                <a:solidFill>
                  <a:schemeClr val="bg1"/>
                </a:solidFill>
                <a:latin typeface="Suisse Int'l Bold" panose="020B0804000000000000" pitchFamily="34" charset="77"/>
              </a:rPr>
              <a:t>Primary </a:t>
            </a:r>
          </a:p>
        </p:txBody>
      </p:sp>
      <p:sp>
        <p:nvSpPr>
          <p:cNvPr id="61" name="TextBox 60">
            <a:extLst>
              <a:ext uri="{FF2B5EF4-FFF2-40B4-BE49-F238E27FC236}">
                <a16:creationId xmlns:a16="http://schemas.microsoft.com/office/drawing/2014/main" id="{BD0818CD-CBB7-49CE-98AB-CF4D4979154E}"/>
              </a:ext>
            </a:extLst>
          </p:cNvPr>
          <p:cNvSpPr txBox="1"/>
          <p:nvPr/>
        </p:nvSpPr>
        <p:spPr>
          <a:xfrm rot="20066160">
            <a:off x="1872368" y="3922484"/>
            <a:ext cx="1296881" cy="276999"/>
          </a:xfrm>
          <a:prstGeom prst="rect">
            <a:avLst/>
          </a:prstGeom>
          <a:noFill/>
        </p:spPr>
        <p:txBody>
          <a:bodyPr wrap="square" rtlCol="0">
            <a:spAutoFit/>
          </a:bodyPr>
          <a:lstStyle/>
          <a:p>
            <a:pPr algn="ctr" defTabSz="685800"/>
            <a:r>
              <a:rPr lang="en-US" sz="1200" b="1" dirty="0">
                <a:solidFill>
                  <a:schemeClr val="bg1"/>
                </a:solidFill>
                <a:latin typeface="Suisse Int'l Bold" panose="020B0804000000000000" pitchFamily="34" charset="77"/>
              </a:rPr>
              <a:t>Supplemental</a:t>
            </a:r>
          </a:p>
        </p:txBody>
      </p:sp>
      <p:sp>
        <p:nvSpPr>
          <p:cNvPr id="62" name="TextBox 61">
            <a:extLst>
              <a:ext uri="{FF2B5EF4-FFF2-40B4-BE49-F238E27FC236}">
                <a16:creationId xmlns:a16="http://schemas.microsoft.com/office/drawing/2014/main" id="{E312878F-27C6-446F-B137-35E838324D57}"/>
              </a:ext>
            </a:extLst>
          </p:cNvPr>
          <p:cNvSpPr txBox="1"/>
          <p:nvPr/>
        </p:nvSpPr>
        <p:spPr>
          <a:xfrm rot="21373760">
            <a:off x="2016146" y="4690134"/>
            <a:ext cx="1552379" cy="276999"/>
          </a:xfrm>
          <a:prstGeom prst="rect">
            <a:avLst/>
          </a:prstGeom>
          <a:noFill/>
        </p:spPr>
        <p:txBody>
          <a:bodyPr wrap="square" rtlCol="0">
            <a:spAutoFit/>
          </a:bodyPr>
          <a:lstStyle/>
          <a:p>
            <a:pPr algn="ctr" defTabSz="685800"/>
            <a:r>
              <a:rPr lang="en-US" sz="1200" b="1" dirty="0">
                <a:solidFill>
                  <a:schemeClr val="accent1"/>
                </a:solidFill>
                <a:latin typeface="Suisse Int'l Bold" panose="020B0804000000000000" pitchFamily="34" charset="77"/>
              </a:rPr>
              <a:t>Prescription Drug</a:t>
            </a:r>
          </a:p>
        </p:txBody>
      </p:sp>
      <p:sp>
        <p:nvSpPr>
          <p:cNvPr id="65" name="TextBox 64">
            <a:extLst>
              <a:ext uri="{FF2B5EF4-FFF2-40B4-BE49-F238E27FC236}">
                <a16:creationId xmlns:a16="http://schemas.microsoft.com/office/drawing/2014/main" id="{422B38C0-9283-4CB0-8B90-7F2459212C63}"/>
              </a:ext>
            </a:extLst>
          </p:cNvPr>
          <p:cNvSpPr txBox="1"/>
          <p:nvPr/>
        </p:nvSpPr>
        <p:spPr>
          <a:xfrm>
            <a:off x="5439261" y="3505906"/>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Australia</a:t>
            </a:r>
          </a:p>
        </p:txBody>
      </p:sp>
      <p:sp>
        <p:nvSpPr>
          <p:cNvPr id="66" name="TextBox 65">
            <a:extLst>
              <a:ext uri="{FF2B5EF4-FFF2-40B4-BE49-F238E27FC236}">
                <a16:creationId xmlns:a16="http://schemas.microsoft.com/office/drawing/2014/main" id="{880B16C6-ECE5-4EA9-B23A-36C8B7F953D5}"/>
              </a:ext>
            </a:extLst>
          </p:cNvPr>
          <p:cNvSpPr txBox="1"/>
          <p:nvPr/>
        </p:nvSpPr>
        <p:spPr>
          <a:xfrm>
            <a:off x="6629839" y="3505906"/>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France</a:t>
            </a:r>
          </a:p>
        </p:txBody>
      </p:sp>
      <p:sp>
        <p:nvSpPr>
          <p:cNvPr id="69" name="TextBox 68">
            <a:extLst>
              <a:ext uri="{FF2B5EF4-FFF2-40B4-BE49-F238E27FC236}">
                <a16:creationId xmlns:a16="http://schemas.microsoft.com/office/drawing/2014/main" id="{9AE2C704-F3C0-4899-861A-B56C07C1A79D}"/>
              </a:ext>
            </a:extLst>
          </p:cNvPr>
          <p:cNvSpPr txBox="1"/>
          <p:nvPr/>
        </p:nvSpPr>
        <p:spPr>
          <a:xfrm>
            <a:off x="4879900" y="2530033"/>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Germany</a:t>
            </a:r>
          </a:p>
        </p:txBody>
      </p:sp>
      <p:sp>
        <p:nvSpPr>
          <p:cNvPr id="71" name="TextBox 70">
            <a:extLst>
              <a:ext uri="{FF2B5EF4-FFF2-40B4-BE49-F238E27FC236}">
                <a16:creationId xmlns:a16="http://schemas.microsoft.com/office/drawing/2014/main" id="{A27FDC28-F53C-4AE6-A379-1B016CD4A8A6}"/>
              </a:ext>
            </a:extLst>
          </p:cNvPr>
          <p:cNvSpPr txBox="1"/>
          <p:nvPr/>
        </p:nvSpPr>
        <p:spPr>
          <a:xfrm>
            <a:off x="7457151" y="2537975"/>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Switzerland</a:t>
            </a:r>
          </a:p>
        </p:txBody>
      </p:sp>
      <p:sp>
        <p:nvSpPr>
          <p:cNvPr id="72" name="Oval 71">
            <a:extLst>
              <a:ext uri="{FF2B5EF4-FFF2-40B4-BE49-F238E27FC236}">
                <a16:creationId xmlns:a16="http://schemas.microsoft.com/office/drawing/2014/main" id="{D75C71B2-52BB-4CDD-B7B2-1B63655449FC}"/>
              </a:ext>
            </a:extLst>
          </p:cNvPr>
          <p:cNvSpPr/>
          <p:nvPr/>
        </p:nvSpPr>
        <p:spPr>
          <a:xfrm>
            <a:off x="5081418" y="3459984"/>
            <a:ext cx="379466" cy="379466"/>
          </a:xfrm>
          <a:prstGeom prst="ellipse">
            <a:avLst/>
          </a:prstGeom>
          <a:blipFill dpi="0" rotWithShape="1">
            <a:blip r:embed="rId9" cstate="hqprint">
              <a:extLst>
                <a:ext uri="{28A0092B-C50C-407E-A947-70E740481C1C}">
                  <a14:useLocalDpi xmlns:a14="http://schemas.microsoft.com/office/drawing/2010/main" val="0"/>
                </a:ext>
                <a:ext uri="{837473B0-CC2E-450A-ABE3-18F120FF3D39}">
                  <a1611:picAttrSrcUrl xmlns:a1611="http://schemas.microsoft.com/office/drawing/2016/11/main" r:id="rId10"/>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73" name="Oval 72">
            <a:extLst>
              <a:ext uri="{FF2B5EF4-FFF2-40B4-BE49-F238E27FC236}">
                <a16:creationId xmlns:a16="http://schemas.microsoft.com/office/drawing/2014/main" id="{DEAC9123-E1D2-4638-ADAC-968993AB7A8E}"/>
              </a:ext>
            </a:extLst>
          </p:cNvPr>
          <p:cNvSpPr/>
          <p:nvPr/>
        </p:nvSpPr>
        <p:spPr>
          <a:xfrm>
            <a:off x="6284628" y="3454574"/>
            <a:ext cx="379466" cy="379466"/>
          </a:xfrm>
          <a:prstGeom prst="ellipse">
            <a:avLst/>
          </a:prstGeom>
          <a:blipFill dpi="0" rotWithShape="1">
            <a:blip r:embed="rId11" cstate="hqprint">
              <a:extLst>
                <a:ext uri="{28A0092B-C50C-407E-A947-70E740481C1C}">
                  <a14:useLocalDpi xmlns:a14="http://schemas.microsoft.com/office/drawing/2010/main" val="0"/>
                </a:ext>
                <a:ext uri="{837473B0-CC2E-450A-ABE3-18F120FF3D39}">
                  <a1611:picAttrSrcUrl xmlns:a1611="http://schemas.microsoft.com/office/drawing/2016/11/main" r:id="rId12"/>
                </a:ext>
              </a:extLst>
            </a:blip>
            <a:srcRect/>
            <a:stretch>
              <a:fillRect l="-28515" t="-3569" r="-30419" b="-2345"/>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Trebuchet MS"/>
            </a:endParaRPr>
          </a:p>
        </p:txBody>
      </p:sp>
      <p:sp>
        <p:nvSpPr>
          <p:cNvPr id="74" name="TextBox 73">
            <a:extLst>
              <a:ext uri="{FF2B5EF4-FFF2-40B4-BE49-F238E27FC236}">
                <a16:creationId xmlns:a16="http://schemas.microsoft.com/office/drawing/2014/main" id="{ACB1F300-EC43-40BC-BCF7-FC62C9B59BDF}"/>
              </a:ext>
            </a:extLst>
          </p:cNvPr>
          <p:cNvSpPr txBox="1"/>
          <p:nvPr/>
        </p:nvSpPr>
        <p:spPr>
          <a:xfrm>
            <a:off x="6003875" y="4509239"/>
            <a:ext cx="1191761" cy="276999"/>
          </a:xfrm>
          <a:prstGeom prst="rect">
            <a:avLst/>
          </a:prstGeom>
          <a:noFill/>
        </p:spPr>
        <p:txBody>
          <a:bodyPr wrap="square" rtlCol="0">
            <a:spAutoFit/>
          </a:bodyPr>
          <a:lstStyle/>
          <a:p>
            <a:pPr defTabSz="685800"/>
            <a:r>
              <a:rPr lang="en-US" sz="1200" dirty="0">
                <a:solidFill>
                  <a:schemeClr val="accent1"/>
                </a:solidFill>
                <a:latin typeface="Suisse Int'l" panose="020B0804000000000000" pitchFamily="34" charset="77"/>
              </a:rPr>
              <a:t>Canada</a:t>
            </a:r>
          </a:p>
        </p:txBody>
      </p:sp>
      <p:sp>
        <p:nvSpPr>
          <p:cNvPr id="75" name="TextBox 74">
            <a:extLst>
              <a:ext uri="{FF2B5EF4-FFF2-40B4-BE49-F238E27FC236}">
                <a16:creationId xmlns:a16="http://schemas.microsoft.com/office/drawing/2014/main" id="{11296129-D326-40B5-8FB7-A02AFCC34640}"/>
              </a:ext>
            </a:extLst>
          </p:cNvPr>
          <p:cNvSpPr txBox="1"/>
          <p:nvPr/>
        </p:nvSpPr>
        <p:spPr>
          <a:xfrm>
            <a:off x="7696065" y="3514539"/>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Netherlands</a:t>
            </a:r>
          </a:p>
        </p:txBody>
      </p:sp>
      <p:sp>
        <p:nvSpPr>
          <p:cNvPr id="33" name="Oval 32">
            <a:extLst>
              <a:ext uri="{FF2B5EF4-FFF2-40B4-BE49-F238E27FC236}">
                <a16:creationId xmlns:a16="http://schemas.microsoft.com/office/drawing/2014/main" id="{9600F2BD-FF4A-4537-8D0D-CC3CF3013B08}"/>
              </a:ext>
            </a:extLst>
          </p:cNvPr>
          <p:cNvSpPr/>
          <p:nvPr/>
        </p:nvSpPr>
        <p:spPr>
          <a:xfrm>
            <a:off x="3574376" y="3459984"/>
            <a:ext cx="379466" cy="379466"/>
          </a:xfrm>
          <a:prstGeom prst="ellipse">
            <a:avLst/>
          </a:prstGeom>
          <a:blipFill dpi="0" rotWithShape="1">
            <a:blip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34" name="TextBox 33">
            <a:extLst>
              <a:ext uri="{FF2B5EF4-FFF2-40B4-BE49-F238E27FC236}">
                <a16:creationId xmlns:a16="http://schemas.microsoft.com/office/drawing/2014/main" id="{EB761B04-A914-402B-B399-F69975E07F75}"/>
              </a:ext>
            </a:extLst>
          </p:cNvPr>
          <p:cNvSpPr txBox="1"/>
          <p:nvPr/>
        </p:nvSpPr>
        <p:spPr>
          <a:xfrm>
            <a:off x="3924245" y="3505906"/>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United States</a:t>
            </a:r>
          </a:p>
        </p:txBody>
      </p:sp>
      <p:sp>
        <p:nvSpPr>
          <p:cNvPr id="35" name="Oval 34">
            <a:extLst>
              <a:ext uri="{FF2B5EF4-FFF2-40B4-BE49-F238E27FC236}">
                <a16:creationId xmlns:a16="http://schemas.microsoft.com/office/drawing/2014/main" id="{EC892B95-625B-4C42-8B5B-7712D8C5AEB6}"/>
              </a:ext>
            </a:extLst>
          </p:cNvPr>
          <p:cNvSpPr/>
          <p:nvPr/>
        </p:nvSpPr>
        <p:spPr>
          <a:xfrm>
            <a:off x="4136777" y="4453142"/>
            <a:ext cx="379466" cy="379466"/>
          </a:xfrm>
          <a:prstGeom prst="ellipse">
            <a:avLst/>
          </a:prstGeom>
          <a:blipFill dpi="0" rotWithShape="1">
            <a:blip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36" name="TextBox 35">
            <a:extLst>
              <a:ext uri="{FF2B5EF4-FFF2-40B4-BE49-F238E27FC236}">
                <a16:creationId xmlns:a16="http://schemas.microsoft.com/office/drawing/2014/main" id="{7BC5797B-48BB-40D2-AB59-D1026F93BA15}"/>
              </a:ext>
            </a:extLst>
          </p:cNvPr>
          <p:cNvSpPr txBox="1"/>
          <p:nvPr/>
        </p:nvSpPr>
        <p:spPr>
          <a:xfrm>
            <a:off x="4483903" y="4509239"/>
            <a:ext cx="1161992" cy="276999"/>
          </a:xfrm>
          <a:prstGeom prst="rect">
            <a:avLst/>
          </a:prstGeom>
          <a:noFill/>
        </p:spPr>
        <p:txBody>
          <a:bodyPr wrap="square" rtlCol="0">
            <a:spAutoFit/>
          </a:bodyPr>
          <a:lstStyle/>
          <a:p>
            <a:pPr defTabSz="685800"/>
            <a:r>
              <a:rPr lang="en-US" sz="1200" dirty="0">
                <a:solidFill>
                  <a:schemeClr val="accent1"/>
                </a:solidFill>
                <a:latin typeface="Suisse Int'l" panose="020B0804000000000000" pitchFamily="34" charset="77"/>
              </a:rPr>
              <a:t>United States</a:t>
            </a:r>
          </a:p>
        </p:txBody>
      </p:sp>
      <p:sp>
        <p:nvSpPr>
          <p:cNvPr id="37" name="Oval 36">
            <a:extLst>
              <a:ext uri="{FF2B5EF4-FFF2-40B4-BE49-F238E27FC236}">
                <a16:creationId xmlns:a16="http://schemas.microsoft.com/office/drawing/2014/main" id="{A7300FA8-DDA2-465B-B4B2-7F5D731637A3}"/>
              </a:ext>
            </a:extLst>
          </p:cNvPr>
          <p:cNvSpPr/>
          <p:nvPr/>
        </p:nvSpPr>
        <p:spPr>
          <a:xfrm>
            <a:off x="3017968" y="2492802"/>
            <a:ext cx="379466" cy="379466"/>
          </a:xfrm>
          <a:prstGeom prst="ellipse">
            <a:avLst/>
          </a:prstGeom>
          <a:blipFill dpi="0" rotWithShape="1">
            <a:blip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39" name="TextBox 38">
            <a:extLst>
              <a:ext uri="{FF2B5EF4-FFF2-40B4-BE49-F238E27FC236}">
                <a16:creationId xmlns:a16="http://schemas.microsoft.com/office/drawing/2014/main" id="{A5296935-0D6F-4182-A618-7CFEF4857BAD}"/>
              </a:ext>
            </a:extLst>
          </p:cNvPr>
          <p:cNvSpPr txBox="1"/>
          <p:nvPr/>
        </p:nvSpPr>
        <p:spPr>
          <a:xfrm>
            <a:off x="3363293" y="2537565"/>
            <a:ext cx="1272545"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United States</a:t>
            </a:r>
          </a:p>
        </p:txBody>
      </p:sp>
      <p:sp>
        <p:nvSpPr>
          <p:cNvPr id="53" name="Oval 52">
            <a:extLst>
              <a:ext uri="{FF2B5EF4-FFF2-40B4-BE49-F238E27FC236}">
                <a16:creationId xmlns:a16="http://schemas.microsoft.com/office/drawing/2014/main" id="{0E199063-733C-450F-B84E-EB50841EB470}"/>
              </a:ext>
            </a:extLst>
          </p:cNvPr>
          <p:cNvSpPr/>
          <p:nvPr/>
        </p:nvSpPr>
        <p:spPr>
          <a:xfrm>
            <a:off x="5725888" y="2488592"/>
            <a:ext cx="379466" cy="379466"/>
          </a:xfrm>
          <a:prstGeom prst="ellipse">
            <a:avLst/>
          </a:prstGeom>
          <a:blipFill dpi="0" rotWithShape="1">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52" name="TextBox 51">
            <a:extLst>
              <a:ext uri="{FF2B5EF4-FFF2-40B4-BE49-F238E27FC236}">
                <a16:creationId xmlns:a16="http://schemas.microsoft.com/office/drawing/2014/main" id="{02A85DAB-8A02-429A-89F3-A54B65236FAB}"/>
              </a:ext>
            </a:extLst>
          </p:cNvPr>
          <p:cNvSpPr txBox="1"/>
          <p:nvPr/>
        </p:nvSpPr>
        <p:spPr>
          <a:xfrm>
            <a:off x="6068214" y="2550060"/>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Netherlands</a:t>
            </a:r>
          </a:p>
        </p:txBody>
      </p:sp>
      <p:sp>
        <p:nvSpPr>
          <p:cNvPr id="56" name="Oval 55">
            <a:extLst>
              <a:ext uri="{FF2B5EF4-FFF2-40B4-BE49-F238E27FC236}">
                <a16:creationId xmlns:a16="http://schemas.microsoft.com/office/drawing/2014/main" id="{C1673C9F-0FA6-42E0-878E-77AA8BA9CFE4}"/>
              </a:ext>
            </a:extLst>
          </p:cNvPr>
          <p:cNvSpPr/>
          <p:nvPr/>
        </p:nvSpPr>
        <p:spPr>
          <a:xfrm>
            <a:off x="7114298" y="2494625"/>
            <a:ext cx="379466" cy="379466"/>
          </a:xfrm>
          <a:prstGeom prst="ellipse">
            <a:avLst/>
          </a:prstGeom>
          <a:blipFill dpi="0" rotWithShape="1">
            <a:blip r:embed="rId15" cstate="hqprint">
              <a:extLst>
                <a:ext uri="{28A0092B-C50C-407E-A947-70E740481C1C}">
                  <a14:useLocalDpi xmlns:a14="http://schemas.microsoft.com/office/drawing/2010/main" val="0"/>
                </a:ext>
                <a:ext uri="{837473B0-CC2E-450A-ABE3-18F120FF3D39}">
                  <a1611:picAttrSrcUrl xmlns:a1611="http://schemas.microsoft.com/office/drawing/2016/11/main" r:id="rId16"/>
                </a:ext>
              </a:extLst>
            </a:blip>
            <a:srcRect/>
            <a:stretch>
              <a:fillRect l="-25030" r="-25030"/>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pic>
        <p:nvPicPr>
          <p:cNvPr id="23" name="Picture 22" descr="Icon&#10;&#10;Description automatically generated with medium confidence">
            <a:extLst>
              <a:ext uri="{FF2B5EF4-FFF2-40B4-BE49-F238E27FC236}">
                <a16:creationId xmlns:a16="http://schemas.microsoft.com/office/drawing/2014/main" id="{D5B652D1-B012-4247-84F0-DFB60D981DF9}"/>
              </a:ext>
            </a:extLst>
          </p:cNvPr>
          <p:cNvPicPr>
            <a:picLocks/>
          </p:cNvPicPr>
          <p:nvPr/>
        </p:nvPicPr>
        <p:blipFill rotWithShape="1">
          <a:blip r:embed="rId17"/>
          <a:srcRect l="16724" t="1729" r="17354" b="-615"/>
          <a:stretch/>
        </p:blipFill>
        <p:spPr>
          <a:xfrm>
            <a:off x="5645895" y="4447365"/>
            <a:ext cx="384048" cy="384048"/>
          </a:xfrm>
          <a:prstGeom prst="ellipse">
            <a:avLst/>
          </a:prstGeom>
        </p:spPr>
      </p:pic>
    </p:spTree>
    <p:extLst>
      <p:ext uri="{BB962C8B-B14F-4D97-AF65-F5344CB8AC3E}">
        <p14:creationId xmlns:p14="http://schemas.microsoft.com/office/powerpoint/2010/main" val="2845804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0C78D8D-D86E-4480-9E10-C4BDB09311EF}"/>
              </a:ext>
            </a:extLst>
          </p:cNvPr>
          <p:cNvSpPr>
            <a:spLocks noGrp="1"/>
          </p:cNvSpPr>
          <p:nvPr>
            <p:ph type="ctrTitle"/>
          </p:nvPr>
        </p:nvSpPr>
        <p:spPr>
          <a:xfrm>
            <a:off x="627063" y="514350"/>
            <a:ext cx="8091487" cy="731838"/>
          </a:xfrm>
        </p:spPr>
        <p:txBody>
          <a:bodyPr>
            <a:noAutofit/>
          </a:bodyPr>
          <a:lstStyle/>
          <a:p>
            <a:r>
              <a:rPr lang="en-US" sz="2400" dirty="0"/>
              <a:t>A larger share of older adults in Switzerland, the United States, and Australia had high out-of-pocket health care costs compared to other high-income countries.</a:t>
            </a:r>
          </a:p>
        </p:txBody>
      </p:sp>
      <p:sp>
        <p:nvSpPr>
          <p:cNvPr id="15" name="Text Placeholder 14">
            <a:extLst>
              <a:ext uri="{FF2B5EF4-FFF2-40B4-BE49-F238E27FC236}">
                <a16:creationId xmlns:a16="http://schemas.microsoft.com/office/drawing/2014/main" id="{AC1D8891-0ED9-FE4D-BEB8-2E6DABD9A6DC}"/>
              </a:ext>
            </a:extLst>
          </p:cNvPr>
          <p:cNvSpPr>
            <a:spLocks noGrp="1"/>
          </p:cNvSpPr>
          <p:nvPr>
            <p:ph type="subTitle" idx="1"/>
          </p:nvPr>
        </p:nvSpPr>
        <p:spPr>
          <a:xfrm>
            <a:off x="627434" y="177796"/>
            <a:ext cx="7919047" cy="246930"/>
          </a:xfrm>
        </p:spPr>
        <p:txBody>
          <a:bodyPr>
            <a:normAutofit/>
          </a:bodyPr>
          <a:lstStyle/>
          <a:p>
            <a:r>
              <a:rPr lang="en-US" dirty="0"/>
              <a:t>INTERNATIONAL COMPARISONS: AFFORDABILITY</a:t>
            </a:r>
          </a:p>
        </p:txBody>
      </p:sp>
      <p:graphicFrame>
        <p:nvGraphicFramePr>
          <p:cNvPr id="8" name="Chart Placeholder 7">
            <a:extLst>
              <a:ext uri="{FF2B5EF4-FFF2-40B4-BE49-F238E27FC236}">
                <a16:creationId xmlns:a16="http://schemas.microsoft.com/office/drawing/2014/main" id="{8F89EE0B-859E-4A15-A4D6-8D5B8B2560E1}"/>
              </a:ext>
            </a:extLst>
          </p:cNvPr>
          <p:cNvGraphicFramePr>
            <a:graphicFrameLocks noGrp="1"/>
          </p:cNvGraphicFramePr>
          <p:nvPr>
            <p:ph type="chart" sz="quarter" idx="19"/>
            <p:extLst>
              <p:ext uri="{D42A27DB-BD31-4B8C-83A1-F6EECF244321}">
                <p14:modId xmlns:p14="http://schemas.microsoft.com/office/powerpoint/2010/main" val="3132668080"/>
              </p:ext>
            </p:extLst>
          </p:nvPr>
        </p:nvGraphicFramePr>
        <p:xfrm>
          <a:off x="627063" y="2009556"/>
          <a:ext cx="8091487" cy="3857844"/>
        </p:xfrm>
        <a:graphic>
          <a:graphicData uri="http://schemas.openxmlformats.org/drawingml/2006/chart">
            <c:chart xmlns:c="http://schemas.openxmlformats.org/drawingml/2006/chart" xmlns:r="http://schemas.openxmlformats.org/officeDocument/2006/relationships" r:id="rId2"/>
          </a:graphicData>
        </a:graphic>
      </p:graphicFrame>
      <p:sp>
        <p:nvSpPr>
          <p:cNvPr id="24" name="Text Placeholder 23">
            <a:extLst>
              <a:ext uri="{FF2B5EF4-FFF2-40B4-BE49-F238E27FC236}">
                <a16:creationId xmlns:a16="http://schemas.microsoft.com/office/drawing/2014/main" id="{8869820F-3AC1-514B-8F1F-C102B651C773}"/>
              </a:ext>
            </a:extLst>
          </p:cNvPr>
          <p:cNvSpPr>
            <a:spLocks noGrp="1"/>
          </p:cNvSpPr>
          <p:nvPr>
            <p:ph type="body" sz="quarter" idx="21"/>
          </p:nvPr>
        </p:nvSpPr>
        <p:spPr/>
        <p:txBody>
          <a:bodyPr/>
          <a:lstStyle/>
          <a:p>
            <a:r>
              <a:rPr lang="en-US" dirty="0"/>
              <a:t>Note: Differences between US and all other surveyed countries except AUS were statistically significant at the p &lt; 0.05 level.</a:t>
            </a:r>
          </a:p>
          <a:p>
            <a:r>
              <a:rPr lang="en-US" dirty="0"/>
              <a:t>Data: Commonwealth Fund 2021 International Health Policy Survey of Older Adults.</a:t>
            </a:r>
          </a:p>
        </p:txBody>
      </p:sp>
      <p:sp>
        <p:nvSpPr>
          <p:cNvPr id="25" name="TextBox 24">
            <a:extLst>
              <a:ext uri="{FF2B5EF4-FFF2-40B4-BE49-F238E27FC236}">
                <a16:creationId xmlns:a16="http://schemas.microsoft.com/office/drawing/2014/main" id="{0B4810E8-154B-664A-8A55-AB7BAE3F0811}"/>
              </a:ext>
            </a:extLst>
          </p:cNvPr>
          <p:cNvSpPr txBox="1"/>
          <p:nvPr/>
        </p:nvSpPr>
        <p:spPr>
          <a:xfrm>
            <a:off x="646752" y="1693802"/>
            <a:ext cx="8071798" cy="249456"/>
          </a:xfrm>
          <a:prstGeom prst="rect">
            <a:avLst/>
          </a:prstGeom>
          <a:noFill/>
        </p:spPr>
        <p:txBody>
          <a:bodyPr wrap="square" lIns="0" tIns="0" rIns="0" bIns="0" rtlCol="0">
            <a:noAutofit/>
          </a:bodyPr>
          <a:lstStyle/>
          <a:p>
            <a:pPr>
              <a:defRPr sz="1330" b="0" i="0" u="none" strike="noStrike" kern="1200" baseline="0">
                <a:solidFill>
                  <a:srgbClr val="1A1A1A"/>
                </a:solidFill>
                <a:latin typeface="+mn-lt"/>
                <a:ea typeface="+mn-ea"/>
                <a:cs typeface="+mn-cs"/>
              </a:defRPr>
            </a:pPr>
            <a:r>
              <a:rPr lang="en-US" sz="1200" i="1" dirty="0"/>
              <a:t>Percent of adults age 65+ who reported out-of-pocket costs of more than USD 2,000 in the past year, by country</a:t>
            </a:r>
          </a:p>
        </p:txBody>
      </p:sp>
    </p:spTree>
    <p:extLst>
      <p:ext uri="{BB962C8B-B14F-4D97-AF65-F5344CB8AC3E}">
        <p14:creationId xmlns:p14="http://schemas.microsoft.com/office/powerpoint/2010/main" val="3254755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A8AFC8DF-4E48-9849-ABC2-9005992AE681}"/>
              </a:ext>
            </a:extLst>
          </p:cNvPr>
          <p:cNvSpPr>
            <a:spLocks noGrp="1"/>
          </p:cNvSpPr>
          <p:nvPr>
            <p:ph type="body" sz="quarter" idx="21"/>
          </p:nvPr>
        </p:nvSpPr>
        <p:spPr/>
        <p:txBody>
          <a:bodyPr/>
          <a:lstStyle/>
          <a:p>
            <a:r>
              <a:rPr lang="en-US" dirty="0"/>
              <a:t>Note: Differences in not consulting/visiting a doctor because of the cost between US and all other surveyed countries except AUS and NZ were statistically significant at the p &lt; 0.05 level. Differences in skipping a medical test or treatment because of the cost between US and all other surveyed countries except AUS were statistically significant at the p &lt; 0.05 level.</a:t>
            </a:r>
          </a:p>
          <a:p>
            <a:r>
              <a:rPr lang="en-US" dirty="0"/>
              <a:t>Data: Commonwealth Fund 2021 International Health Policy Survey of Older Adults.</a:t>
            </a:r>
          </a:p>
        </p:txBody>
      </p:sp>
      <p:sp>
        <p:nvSpPr>
          <p:cNvPr id="5" name="Title 4">
            <a:extLst>
              <a:ext uri="{FF2B5EF4-FFF2-40B4-BE49-F238E27FC236}">
                <a16:creationId xmlns:a16="http://schemas.microsoft.com/office/drawing/2014/main" id="{70C78D8D-D86E-4480-9E10-C4BDB09311EF}"/>
              </a:ext>
            </a:extLst>
          </p:cNvPr>
          <p:cNvSpPr>
            <a:spLocks noGrp="1"/>
          </p:cNvSpPr>
          <p:nvPr>
            <p:ph type="ctrTitle"/>
          </p:nvPr>
        </p:nvSpPr>
        <p:spPr/>
        <p:txBody>
          <a:bodyPr>
            <a:noAutofit/>
          </a:bodyPr>
          <a:lstStyle/>
          <a:p>
            <a:r>
              <a:rPr lang="en-US" sz="2400" dirty="0"/>
              <a:t>Americans age 65 and older were more likely to report postponing or forgoing health care because of the cost than older adults in other high-income countries.</a:t>
            </a:r>
          </a:p>
        </p:txBody>
      </p:sp>
      <p:sp>
        <p:nvSpPr>
          <p:cNvPr id="14" name="Text Placeholder 13">
            <a:extLst>
              <a:ext uri="{FF2B5EF4-FFF2-40B4-BE49-F238E27FC236}">
                <a16:creationId xmlns:a16="http://schemas.microsoft.com/office/drawing/2014/main" id="{0D58EEA3-86BE-6648-AD47-79DB60AFD382}"/>
              </a:ext>
            </a:extLst>
          </p:cNvPr>
          <p:cNvSpPr>
            <a:spLocks noGrp="1"/>
          </p:cNvSpPr>
          <p:nvPr>
            <p:ph type="subTitle" idx="1"/>
          </p:nvPr>
        </p:nvSpPr>
        <p:spPr/>
        <p:txBody>
          <a:bodyPr>
            <a:normAutofit/>
          </a:bodyPr>
          <a:lstStyle/>
          <a:p>
            <a:r>
              <a:rPr lang="en-US" dirty="0"/>
              <a:t>INTERNATIONAL COMPARISONS: AFFORDABILITY</a:t>
            </a:r>
          </a:p>
        </p:txBody>
      </p:sp>
      <p:graphicFrame>
        <p:nvGraphicFramePr>
          <p:cNvPr id="39" name="Chart Placeholder 7">
            <a:extLst>
              <a:ext uri="{FF2B5EF4-FFF2-40B4-BE49-F238E27FC236}">
                <a16:creationId xmlns:a16="http://schemas.microsoft.com/office/drawing/2014/main" id="{606EC3F0-E222-FB4C-AA5E-8DCA5CFA73C9}"/>
              </a:ext>
            </a:extLst>
          </p:cNvPr>
          <p:cNvGraphicFramePr>
            <a:graphicFrameLocks noGrp="1"/>
          </p:cNvGraphicFramePr>
          <p:nvPr>
            <p:ph type="chart" sz="quarter" idx="19"/>
            <p:extLst>
              <p:ext uri="{D42A27DB-BD31-4B8C-83A1-F6EECF244321}">
                <p14:modId xmlns:p14="http://schemas.microsoft.com/office/powerpoint/2010/main" val="3839482801"/>
              </p:ext>
            </p:extLst>
          </p:nvPr>
        </p:nvGraphicFramePr>
        <p:xfrm>
          <a:off x="627063" y="2366682"/>
          <a:ext cx="8091487" cy="3500717"/>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6D61FB64-3985-4E9B-B73B-8B115887B3E9}"/>
              </a:ext>
            </a:extLst>
          </p:cNvPr>
          <p:cNvSpPr txBox="1"/>
          <p:nvPr/>
        </p:nvSpPr>
        <p:spPr>
          <a:xfrm>
            <a:off x="627059" y="2685448"/>
            <a:ext cx="4079559" cy="365760"/>
          </a:xfrm>
          <a:prstGeom prst="rect">
            <a:avLst/>
          </a:prstGeom>
          <a:noFill/>
        </p:spPr>
        <p:txBody>
          <a:bodyPr wrap="none" lIns="0" tIns="0" rIns="0" bIns="0" rtlCol="0" anchor="ctr" anchorCtr="0">
            <a:noAutofit/>
          </a:bodyPr>
          <a:lstStyle/>
          <a:p>
            <a:pPr algn="ctr"/>
            <a:r>
              <a:rPr lang="en-US" sz="1200" dirty="0">
                <a:solidFill>
                  <a:schemeClr val="accent1"/>
                </a:solidFill>
                <a:latin typeface="Arial" panose="020B0604020202020204" pitchFamily="34" charset="0"/>
              </a:rPr>
              <a:t>Did not consult/visit a doctor when had a </a:t>
            </a:r>
            <a:br>
              <a:rPr lang="en-US" sz="1200" dirty="0">
                <a:solidFill>
                  <a:schemeClr val="accent1"/>
                </a:solidFill>
                <a:latin typeface="Arial" panose="020B0604020202020204" pitchFamily="34" charset="0"/>
              </a:rPr>
            </a:br>
            <a:r>
              <a:rPr lang="en-US" sz="1200" dirty="0">
                <a:solidFill>
                  <a:schemeClr val="accent1"/>
                </a:solidFill>
                <a:latin typeface="Arial" panose="020B0604020202020204" pitchFamily="34" charset="0"/>
              </a:rPr>
              <a:t>medical problem because of the cost</a:t>
            </a:r>
          </a:p>
        </p:txBody>
      </p:sp>
      <p:sp>
        <p:nvSpPr>
          <p:cNvPr id="9" name="TextBox 8">
            <a:extLst>
              <a:ext uri="{FF2B5EF4-FFF2-40B4-BE49-F238E27FC236}">
                <a16:creationId xmlns:a16="http://schemas.microsoft.com/office/drawing/2014/main" id="{ED54ABD5-A304-49C5-B168-EB922F7F401E}"/>
              </a:ext>
            </a:extLst>
          </p:cNvPr>
          <p:cNvSpPr txBox="1"/>
          <p:nvPr/>
        </p:nvSpPr>
        <p:spPr>
          <a:xfrm>
            <a:off x="4703819" y="2685448"/>
            <a:ext cx="4014728" cy="365760"/>
          </a:xfrm>
          <a:prstGeom prst="rect">
            <a:avLst/>
          </a:prstGeom>
          <a:noFill/>
        </p:spPr>
        <p:txBody>
          <a:bodyPr wrap="none" lIns="0" tIns="0" rIns="0" bIns="0" rtlCol="0" anchor="ctr" anchorCtr="0">
            <a:noAutofit/>
          </a:bodyPr>
          <a:lstStyle/>
          <a:p>
            <a:pPr algn="ctr"/>
            <a:r>
              <a:rPr lang="en-US" sz="1200" dirty="0">
                <a:solidFill>
                  <a:schemeClr val="accent4"/>
                </a:solidFill>
                <a:latin typeface="Arial" panose="020B0604020202020204" pitchFamily="34" charset="0"/>
              </a:rPr>
              <a:t>Skipped a medical test or treatment </a:t>
            </a:r>
            <a:br>
              <a:rPr lang="en-US" sz="1200" dirty="0">
                <a:solidFill>
                  <a:schemeClr val="accent4"/>
                </a:solidFill>
                <a:latin typeface="Arial" panose="020B0604020202020204" pitchFamily="34" charset="0"/>
              </a:rPr>
            </a:br>
            <a:r>
              <a:rPr lang="en-US" sz="1200" dirty="0">
                <a:solidFill>
                  <a:schemeClr val="accent4"/>
                </a:solidFill>
                <a:latin typeface="Arial" panose="020B0604020202020204" pitchFamily="34" charset="0"/>
              </a:rPr>
              <a:t>because of the cost</a:t>
            </a:r>
          </a:p>
        </p:txBody>
      </p:sp>
      <p:cxnSp>
        <p:nvCxnSpPr>
          <p:cNvPr id="3" name="Straight Connector 2">
            <a:extLst>
              <a:ext uri="{FF2B5EF4-FFF2-40B4-BE49-F238E27FC236}">
                <a16:creationId xmlns:a16="http://schemas.microsoft.com/office/drawing/2014/main" id="{D96E2BF7-CAFE-416E-80E1-563D2D450A56}"/>
              </a:ext>
            </a:extLst>
          </p:cNvPr>
          <p:cNvCxnSpPr>
            <a:cxnSpLocks/>
          </p:cNvCxnSpPr>
          <p:nvPr/>
        </p:nvCxnSpPr>
        <p:spPr>
          <a:xfrm>
            <a:off x="4706619" y="2685448"/>
            <a:ext cx="0" cy="2694509"/>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8A09A75E-6C5F-EE46-BAD5-6D546C0272F8}"/>
              </a:ext>
            </a:extLst>
          </p:cNvPr>
          <p:cNvSpPr txBox="1"/>
          <p:nvPr/>
        </p:nvSpPr>
        <p:spPr>
          <a:xfrm>
            <a:off x="627063" y="1819596"/>
            <a:ext cx="7583286" cy="369332"/>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 who reported they skipped doctor visit or medical test/treatment in the past year because of the cost, by country</a:t>
            </a:r>
          </a:p>
        </p:txBody>
      </p:sp>
    </p:spTree>
    <p:extLst>
      <p:ext uri="{BB962C8B-B14F-4D97-AF65-F5344CB8AC3E}">
        <p14:creationId xmlns:p14="http://schemas.microsoft.com/office/powerpoint/2010/main" val="3554157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E2CC7F8D-8CA7-354F-BB89-9C9DC66371E4}"/>
              </a:ext>
            </a:extLst>
          </p:cNvPr>
          <p:cNvSpPr>
            <a:spLocks noGrp="1"/>
          </p:cNvSpPr>
          <p:nvPr>
            <p:ph type="body" sz="quarter" idx="21"/>
          </p:nvPr>
        </p:nvSpPr>
        <p:spPr>
          <a:xfrm>
            <a:off x="2456296" y="5999997"/>
            <a:ext cx="6021879" cy="777375"/>
          </a:xfrm>
        </p:spPr>
        <p:txBody>
          <a:bodyPr/>
          <a:lstStyle/>
          <a:p>
            <a:r>
              <a:rPr lang="en-US" dirty="0"/>
              <a:t>Note: Differences between US and all other surveyed countries were statistically significant at the p &lt; 0.05 level.</a:t>
            </a:r>
          </a:p>
          <a:p>
            <a:r>
              <a:rPr lang="en-US" dirty="0"/>
              <a:t>Data: Commonwealth Fund 2021 International Health Policy Survey of Older Adults.</a:t>
            </a:r>
          </a:p>
        </p:txBody>
      </p:sp>
      <p:sp>
        <p:nvSpPr>
          <p:cNvPr id="5" name="Title 4">
            <a:extLst>
              <a:ext uri="{FF2B5EF4-FFF2-40B4-BE49-F238E27FC236}">
                <a16:creationId xmlns:a16="http://schemas.microsoft.com/office/drawing/2014/main" id="{70C78D8D-D86E-4480-9E10-C4BDB09311EF}"/>
              </a:ext>
            </a:extLst>
          </p:cNvPr>
          <p:cNvSpPr>
            <a:spLocks noGrp="1"/>
          </p:cNvSpPr>
          <p:nvPr>
            <p:ph type="ctrTitle"/>
          </p:nvPr>
        </p:nvSpPr>
        <p:spPr>
          <a:xfrm>
            <a:off x="627434" y="514555"/>
            <a:ext cx="8091114" cy="731520"/>
          </a:xfrm>
        </p:spPr>
        <p:txBody>
          <a:bodyPr>
            <a:noAutofit/>
          </a:bodyPr>
          <a:lstStyle/>
          <a:p>
            <a:r>
              <a:rPr lang="en-US" sz="2400" dirty="0"/>
              <a:t>Americans age 65 and older were more likely to report not filling a prescription or skipping a medication dose because of the cost than older adults in other high-income countries.</a:t>
            </a:r>
          </a:p>
        </p:txBody>
      </p:sp>
      <p:sp>
        <p:nvSpPr>
          <p:cNvPr id="3" name="Subtitle 2">
            <a:extLst>
              <a:ext uri="{FF2B5EF4-FFF2-40B4-BE49-F238E27FC236}">
                <a16:creationId xmlns:a16="http://schemas.microsoft.com/office/drawing/2014/main" id="{D692142C-99F3-0A47-94FB-D87968508384}"/>
              </a:ext>
            </a:extLst>
          </p:cNvPr>
          <p:cNvSpPr>
            <a:spLocks noGrp="1"/>
          </p:cNvSpPr>
          <p:nvPr>
            <p:ph type="subTitle" idx="1"/>
          </p:nvPr>
        </p:nvSpPr>
        <p:spPr>
          <a:xfrm>
            <a:off x="627434" y="177796"/>
            <a:ext cx="7919047" cy="246930"/>
          </a:xfrm>
        </p:spPr>
        <p:txBody>
          <a:bodyPr/>
          <a:lstStyle/>
          <a:p>
            <a:r>
              <a:rPr lang="en-US" dirty="0"/>
              <a:t>INTERNATIONAL COMPARISONS: AFFORDABILITY</a:t>
            </a:r>
          </a:p>
        </p:txBody>
      </p:sp>
      <p:graphicFrame>
        <p:nvGraphicFramePr>
          <p:cNvPr id="8" name="Chart Placeholder 7">
            <a:extLst>
              <a:ext uri="{FF2B5EF4-FFF2-40B4-BE49-F238E27FC236}">
                <a16:creationId xmlns:a16="http://schemas.microsoft.com/office/drawing/2014/main" id="{A3FCADEE-A890-4EA7-BCC2-6E92EEB1701F}"/>
              </a:ext>
            </a:extLst>
          </p:cNvPr>
          <p:cNvGraphicFramePr>
            <a:graphicFrameLocks noGrp="1"/>
          </p:cNvGraphicFramePr>
          <p:nvPr>
            <p:ph type="chart" sz="quarter" idx="19"/>
            <p:extLst>
              <p:ext uri="{D42A27DB-BD31-4B8C-83A1-F6EECF244321}">
                <p14:modId xmlns:p14="http://schemas.microsoft.com/office/powerpoint/2010/main" val="2415167080"/>
              </p:ext>
            </p:extLst>
          </p:nvPr>
        </p:nvGraphicFramePr>
        <p:xfrm>
          <a:off x="627063" y="2261936"/>
          <a:ext cx="8091487" cy="3605463"/>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955EB18F-A501-3C46-B022-223C8EF5BA9B}"/>
              </a:ext>
            </a:extLst>
          </p:cNvPr>
          <p:cNvSpPr txBox="1"/>
          <p:nvPr/>
        </p:nvSpPr>
        <p:spPr>
          <a:xfrm>
            <a:off x="627062" y="1819596"/>
            <a:ext cx="8091487" cy="369332"/>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 who reported they did not fill a prescription or skipped a dose of medication in the past year because of the cost, by country</a:t>
            </a:r>
          </a:p>
        </p:txBody>
      </p:sp>
    </p:spTree>
    <p:extLst>
      <p:ext uri="{BB962C8B-B14F-4D97-AF65-F5344CB8AC3E}">
        <p14:creationId xmlns:p14="http://schemas.microsoft.com/office/powerpoint/2010/main" val="3010827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7227873C-A772-6742-9D43-81E94FB4896A}"/>
              </a:ext>
            </a:extLst>
          </p:cNvPr>
          <p:cNvSpPr>
            <a:spLocks noGrp="1"/>
          </p:cNvSpPr>
          <p:nvPr>
            <p:ph type="body" sz="quarter" idx="21"/>
          </p:nvPr>
        </p:nvSpPr>
        <p:spPr>
          <a:xfrm>
            <a:off x="2456297" y="5999997"/>
            <a:ext cx="5638550" cy="777375"/>
          </a:xfrm>
        </p:spPr>
        <p:txBody>
          <a:bodyPr/>
          <a:lstStyle/>
          <a:p>
            <a:r>
              <a:rPr lang="en-US" dirty="0"/>
              <a:t>Note: Differences between US and all other surveyed countries except AUS, CAN, and NZ were statistically significant at the p &lt; 0.05 level.</a:t>
            </a:r>
          </a:p>
          <a:p>
            <a:r>
              <a:rPr lang="en-US" dirty="0"/>
              <a:t>Data: Commonwealth Fund 2021 International Health Policy Survey of Older Adults.</a:t>
            </a:r>
          </a:p>
        </p:txBody>
      </p:sp>
      <p:sp>
        <p:nvSpPr>
          <p:cNvPr id="5" name="Title 4">
            <a:extLst>
              <a:ext uri="{FF2B5EF4-FFF2-40B4-BE49-F238E27FC236}">
                <a16:creationId xmlns:a16="http://schemas.microsoft.com/office/drawing/2014/main" id="{70C78D8D-D86E-4480-9E10-C4BDB09311EF}"/>
              </a:ext>
            </a:extLst>
          </p:cNvPr>
          <p:cNvSpPr>
            <a:spLocks noGrp="1"/>
          </p:cNvSpPr>
          <p:nvPr>
            <p:ph type="ctrTitle"/>
          </p:nvPr>
        </p:nvSpPr>
        <p:spPr/>
        <p:txBody>
          <a:bodyPr>
            <a:noAutofit/>
          </a:bodyPr>
          <a:lstStyle/>
          <a:p>
            <a:r>
              <a:rPr lang="en-US" sz="2400" dirty="0"/>
              <a:t>About one of six older adults in the United States, Australia, Canada, and New Zealand reported skipping a dental visit because of the cost.</a:t>
            </a:r>
          </a:p>
        </p:txBody>
      </p:sp>
      <p:graphicFrame>
        <p:nvGraphicFramePr>
          <p:cNvPr id="8" name="Chart Placeholder 7">
            <a:extLst>
              <a:ext uri="{FF2B5EF4-FFF2-40B4-BE49-F238E27FC236}">
                <a16:creationId xmlns:a16="http://schemas.microsoft.com/office/drawing/2014/main" id="{F1140818-2BCE-4837-BA6F-AD879888F04B}"/>
              </a:ext>
            </a:extLst>
          </p:cNvPr>
          <p:cNvGraphicFramePr>
            <a:graphicFrameLocks noGrp="1"/>
          </p:cNvGraphicFramePr>
          <p:nvPr>
            <p:ph type="chart" sz="quarter" idx="19"/>
            <p:extLst>
              <p:ext uri="{D42A27DB-BD31-4B8C-83A1-F6EECF244321}">
                <p14:modId xmlns:p14="http://schemas.microsoft.com/office/powerpoint/2010/main" val="53265971"/>
              </p:ext>
            </p:extLst>
          </p:nvPr>
        </p:nvGraphicFramePr>
        <p:xfrm>
          <a:off x="627063" y="2252312"/>
          <a:ext cx="8091487" cy="3615088"/>
        </p:xfrm>
        <a:graphic>
          <a:graphicData uri="http://schemas.openxmlformats.org/drawingml/2006/chart">
            <c:chart xmlns:c="http://schemas.openxmlformats.org/drawingml/2006/chart" xmlns:r="http://schemas.openxmlformats.org/officeDocument/2006/relationships" r:id="rId2"/>
          </a:graphicData>
        </a:graphic>
      </p:graphicFrame>
      <p:sp>
        <p:nvSpPr>
          <p:cNvPr id="3" name="Subtitle 2">
            <a:extLst>
              <a:ext uri="{FF2B5EF4-FFF2-40B4-BE49-F238E27FC236}">
                <a16:creationId xmlns:a16="http://schemas.microsoft.com/office/drawing/2014/main" id="{94BA2554-C258-0241-98C2-4252D8FFC494}"/>
              </a:ext>
            </a:extLst>
          </p:cNvPr>
          <p:cNvSpPr>
            <a:spLocks noGrp="1"/>
          </p:cNvSpPr>
          <p:nvPr>
            <p:ph type="subTitle" idx="1"/>
          </p:nvPr>
        </p:nvSpPr>
        <p:spPr/>
        <p:txBody>
          <a:bodyPr/>
          <a:lstStyle/>
          <a:p>
            <a:r>
              <a:rPr lang="en-US" dirty="0"/>
              <a:t>INTERNATIONAL COMPARISONS: AFFORDABILITY</a:t>
            </a:r>
          </a:p>
        </p:txBody>
      </p:sp>
      <p:sp>
        <p:nvSpPr>
          <p:cNvPr id="11" name="TextBox 10">
            <a:extLst>
              <a:ext uri="{FF2B5EF4-FFF2-40B4-BE49-F238E27FC236}">
                <a16:creationId xmlns:a16="http://schemas.microsoft.com/office/drawing/2014/main" id="{7FB6F22A-C107-9742-9A53-7B0DAEC84385}"/>
              </a:ext>
            </a:extLst>
          </p:cNvPr>
          <p:cNvSpPr txBox="1"/>
          <p:nvPr/>
        </p:nvSpPr>
        <p:spPr>
          <a:xfrm>
            <a:off x="627062" y="1819596"/>
            <a:ext cx="8091487" cy="184666"/>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 who reported they did not visit the dentist in the past year because of the cost, by country</a:t>
            </a:r>
          </a:p>
        </p:txBody>
      </p:sp>
    </p:spTree>
    <p:extLst>
      <p:ext uri="{BB962C8B-B14F-4D97-AF65-F5344CB8AC3E}">
        <p14:creationId xmlns:p14="http://schemas.microsoft.com/office/powerpoint/2010/main" val="3522667815"/>
      </p:ext>
    </p:extLst>
  </p:cSld>
  <p:clrMapOvr>
    <a:masterClrMapping/>
  </p:clrMapOvr>
</p:sld>
</file>

<file path=ppt/theme/theme1.xml><?xml version="1.0" encoding="utf-8"?>
<a:theme xmlns:a="http://schemas.openxmlformats.org/drawingml/2006/main" name="1_Office Theme">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3" ma:contentTypeDescription="Create a new document." ma:contentTypeScope="" ma:versionID="3d7e81bc372b3a73e50742b19d1dcbc1">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a2f94c216c490a95acb2fe195904569"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B60CF-40F9-4360-8516-8A258CFA1767}">
  <ds:schemaRefs>
    <ds:schemaRef ds:uri="http://purl.org/dc/elements/1.1/"/>
    <ds:schemaRef ds:uri="http://purl.org/dc/dcmitype/"/>
    <ds:schemaRef ds:uri="29e91428-62e1-404e-8dba-d479e0ef01ba"/>
    <ds:schemaRef ds:uri="http://www.w3.org/XML/1998/namespace"/>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54BE5DE7-AF2F-4756-BA06-CF563132FF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42938EF-51BD-4AC1-96A4-8B2A1939C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850</TotalTime>
  <Words>755</Words>
  <Application>Microsoft Macintosh PowerPoint</Application>
  <PresentationFormat>On-screen Show (4:3)</PresentationFormat>
  <Paragraphs>61</Paragraphs>
  <Slides>6</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Georgia</vt:lpstr>
      <vt:lpstr>Suisse Int'l</vt:lpstr>
      <vt:lpstr>Suisse Int'l Bold</vt:lpstr>
      <vt:lpstr>System Font Regular</vt:lpstr>
      <vt:lpstr>Trebuchet MS</vt:lpstr>
      <vt:lpstr>1_Office Theme</vt:lpstr>
      <vt:lpstr>MEDICARE DATA HUB   International Comparisons</vt:lpstr>
      <vt:lpstr>In the U.S. Medicare program, private plans offer primary, supplemental, and prescription drug–only coverage, similar to models of private plans in other countries. </vt:lpstr>
      <vt:lpstr>A larger share of older adults in Switzerland, the United States, and Australia had high out-of-pocket health care costs compared to other high-income countries.</vt:lpstr>
      <vt:lpstr>Americans age 65 and older were more likely to report postponing or forgoing health care because of the cost than older adults in other high-income countries.</vt:lpstr>
      <vt:lpstr>Americans age 65 and older were more likely to report not filling a prescription or skipping a medication dose because of the cost than older adults in other high-income countries.</vt:lpstr>
      <vt:lpstr>About one of six older adults in the United States, Australia, Canada, and New Zealand reported skipping a dental visit because of the cost.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Jen Wilson</cp:lastModifiedBy>
  <cp:revision>12</cp:revision>
  <dcterms:created xsi:type="dcterms:W3CDTF">2018-01-16T15:08:05Z</dcterms:created>
  <dcterms:modified xsi:type="dcterms:W3CDTF">2021-10-05T15:57:21Z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Order">
    <vt:r8>15812600</vt:r8>
  </property>
</Properties>
</file>