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3.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4"/>
  </p:sldMasterIdLst>
  <p:notesMasterIdLst>
    <p:notesMasterId r:id="rId17"/>
  </p:notesMasterIdLst>
  <p:handoutMasterIdLst>
    <p:handoutMasterId r:id="rId18"/>
  </p:handoutMasterIdLst>
  <p:sldIdLst>
    <p:sldId id="493" r:id="rId5"/>
    <p:sldId id="445" r:id="rId6"/>
    <p:sldId id="277" r:id="rId7"/>
    <p:sldId id="284" r:id="rId8"/>
    <p:sldId id="288" r:id="rId9"/>
    <p:sldId id="273" r:id="rId10"/>
    <p:sldId id="494" r:id="rId11"/>
    <p:sldId id="495" r:id="rId12"/>
    <p:sldId id="496" r:id="rId13"/>
    <p:sldId id="497" r:id="rId14"/>
    <p:sldId id="498" r:id="rId15"/>
    <p:sldId id="499" r:id="rId16"/>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6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 id="2" name="Don Moulds" initials="DM" lastIdx="25" clrIdx="1"/>
  <p:cmAuthor id="3" name="Shanoor Seervai" initials="SS" lastIdx="2" clrIdx="2"/>
  <p:cmAuthor id="4" name="Jen Wilson" initials="JW" lastIdx="2" clrIdx="3"/>
  <p:cmAuthor id="5" name="Jen Wilson" initials="JW [2]" lastIdx="1" clrIdx="4"/>
  <p:cmAuthor id="6" name="Laura Gannon" initials="LG" lastIdx="24" clrIdx="5"/>
  <p:cmAuthor id="7" name="Chris Hollander" initials="CH" lastIdx="2" clrIdx="6"/>
  <p:cmAuthor id="8" name="Chris Hollander" initials="CH [2]" lastIdx="1" clrIdx="7"/>
  <p:cmAuthor id="9" name="Chris Hollander" initials="CH [3]" lastIdx="1" clrIdx="8"/>
  <p:cmAuthor id="10" name="Chris Hollander" initials="CH [4]" lastIdx="1" clrIdx="9"/>
  <p:cmAuthor id="11" name="Jen Wilson" initials="MOU" lastIdx="1" clrIdx="10">
    <p:extLst>
      <p:ext uri="{19B8F6BF-5375-455C-9EA6-DF929625EA0E}">
        <p15:presenceInfo xmlns:p15="http://schemas.microsoft.com/office/powerpoint/2012/main" userId="Jen Wilson" providerId="None"/>
      </p:ext>
    </p:extLst>
  </p:cmAuthor>
  <p:cmAuthor id="12" name="Barry A. Scholl" initials="BAS" lastIdx="6" clrIdx="11">
    <p:extLst>
      <p:ext uri="{19B8F6BF-5375-455C-9EA6-DF929625EA0E}">
        <p15:presenceInfo xmlns:p15="http://schemas.microsoft.com/office/powerpoint/2012/main" userId="S-1-5-21-1004529278-3813118908-2288687658-1188" providerId="AD"/>
      </p:ext>
    </p:extLst>
  </p:cmAuthor>
  <p:cmAuthor id="13" name="Elizabeth Fowler" initials="EF" lastIdx="4" clrIdx="12">
    <p:extLst>
      <p:ext uri="{19B8F6BF-5375-455C-9EA6-DF929625EA0E}">
        <p15:presenceInfo xmlns:p15="http://schemas.microsoft.com/office/powerpoint/2012/main" userId="S::ef@cmwf.org::710cfe12-8559-476c-8cf8-59d12e0383eb" providerId="AD"/>
      </p:ext>
    </p:extLst>
  </p:cmAuthor>
  <p:cmAuthor id="14" name="Barry A. Scholl" initials="BAS [2]" lastIdx="11" clrIdx="13">
    <p:extLst>
      <p:ext uri="{19B8F6BF-5375-455C-9EA6-DF929625EA0E}">
        <p15:presenceInfo xmlns:p15="http://schemas.microsoft.com/office/powerpoint/2012/main" userId="S::bas@cmwf.org::9b1eec93-07c6-4a8b-9a40-139c8d674f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5E68"/>
    <a:srgbClr val="F49149"/>
    <a:srgbClr val="C9DEE3"/>
    <a:srgbClr val="5F5A9D"/>
    <a:srgbClr val="E0E0E0"/>
    <a:srgbClr val="4ABDBC"/>
    <a:srgbClr val="8ADAD2"/>
    <a:srgbClr val="9FE1DB"/>
    <a:srgbClr val="B6E8E3"/>
    <a:srgbClr val="CDEF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3279"/>
    <p:restoredTop sz="96357" autoAdjust="0"/>
  </p:normalViewPr>
  <p:slideViewPr>
    <p:cSldViewPr snapToGrid="0">
      <p:cViewPr varScale="1">
        <p:scale>
          <a:sx n="105" d="100"/>
          <a:sy n="105" d="100"/>
        </p:scale>
        <p:origin x="192" y="1920"/>
      </p:cViewPr>
      <p:guideLst>
        <p:guide orient="horz" pos="1560"/>
        <p:guide pos="2988"/>
        <p:guide orient="horz" pos="1094"/>
        <p:guide pos="249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9659507578767654E-2"/>
          <c:y val="3.3016466637770366E-2"/>
          <c:w val="0.93019524109283103"/>
          <c:h val="0.96070024215226713"/>
        </c:manualLayout>
      </c:layout>
      <c:barChart>
        <c:barDir val="bar"/>
        <c:grouping val="clustered"/>
        <c:varyColors val="0"/>
        <c:ser>
          <c:idx val="0"/>
          <c:order val="0"/>
          <c:tx>
            <c:strRef>
              <c:f>Sheet1!$B$1</c:f>
              <c:strCache>
                <c:ptCount val="1"/>
                <c:pt idx="0">
                  <c:v>Series 1</c:v>
                </c:pt>
              </c:strCache>
            </c:strRef>
          </c:tx>
          <c:spPr>
            <a:solidFill>
              <a:schemeClr val="bg2"/>
            </a:solidFill>
            <a:ln>
              <a:noFill/>
            </a:ln>
            <a:effectLst/>
          </c:spPr>
          <c:invertIfNegative val="0"/>
          <c:dPt>
            <c:idx val="1"/>
            <c:invertIfNegative val="0"/>
            <c:bubble3D val="0"/>
            <c:spPr>
              <a:solidFill>
                <a:schemeClr val="bg2"/>
              </a:solidFill>
              <a:ln>
                <a:noFill/>
              </a:ln>
              <a:effectLst/>
            </c:spPr>
            <c:extLst>
              <c:ext xmlns:c16="http://schemas.microsoft.com/office/drawing/2014/chart" uri="{C3380CC4-5D6E-409C-BE32-E72D297353CC}">
                <c16:uniqueId val="{00000003-C1E7-44EE-84AC-4969A852F15F}"/>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US</c:v>
                </c:pt>
                <c:pt idx="1">
                  <c:v>UK</c:v>
                </c:pt>
                <c:pt idx="2">
                  <c:v>SWIZ</c:v>
                </c:pt>
                <c:pt idx="3">
                  <c:v>SWE</c:v>
                </c:pt>
                <c:pt idx="4">
                  <c:v>NOR</c:v>
                </c:pt>
                <c:pt idx="5">
                  <c:v>NZ</c:v>
                </c:pt>
                <c:pt idx="6">
                  <c:v>NETH</c:v>
                </c:pt>
                <c:pt idx="7">
                  <c:v>GER</c:v>
                </c:pt>
                <c:pt idx="8">
                  <c:v>FRA</c:v>
                </c:pt>
                <c:pt idx="9">
                  <c:v>CAN</c:v>
                </c:pt>
                <c:pt idx="10">
                  <c:v>AUS</c:v>
                </c:pt>
              </c:strCache>
            </c:strRef>
          </c:cat>
          <c:val>
            <c:numRef>
              <c:f>Sheet1!$B$2:$B$12</c:f>
              <c:numCache>
                <c:formatCode>0%</c:formatCode>
                <c:ptCount val="11"/>
                <c:pt idx="0">
                  <c:v>0.2</c:v>
                </c:pt>
                <c:pt idx="1">
                  <c:v>0.04</c:v>
                </c:pt>
                <c:pt idx="2">
                  <c:v>0.34</c:v>
                </c:pt>
                <c:pt idx="3">
                  <c:v>0.04</c:v>
                </c:pt>
                <c:pt idx="4">
                  <c:v>0.05</c:v>
                </c:pt>
                <c:pt idx="5">
                  <c:v>0.11</c:v>
                </c:pt>
                <c:pt idx="6">
                  <c:v>0.04</c:v>
                </c:pt>
                <c:pt idx="7">
                  <c:v>0.05</c:v>
                </c:pt>
                <c:pt idx="8">
                  <c:v>0.04</c:v>
                </c:pt>
                <c:pt idx="9">
                  <c:v>0.12</c:v>
                </c:pt>
                <c:pt idx="10">
                  <c:v>0.19</c:v>
                </c:pt>
              </c:numCache>
            </c:numRef>
          </c:val>
          <c:extLst>
            <c:ext xmlns:c16="http://schemas.microsoft.com/office/drawing/2014/chart" uri="{C3380CC4-5D6E-409C-BE32-E72D297353CC}">
              <c16:uniqueId val="{00000000-C1A3-468F-8F88-7DFBFE641F9C}"/>
            </c:ext>
          </c:extLst>
        </c:ser>
        <c:dLbls>
          <c:dLblPos val="inEnd"/>
          <c:showLegendKey val="0"/>
          <c:showVal val="1"/>
          <c:showCatName val="0"/>
          <c:showSerName val="0"/>
          <c:showPercent val="0"/>
          <c:showBubbleSize val="0"/>
        </c:dLbls>
        <c:gapWidth val="20"/>
        <c:axId val="788098048"/>
        <c:axId val="788103624"/>
        <c:extLst>
          <c:ext xmlns:c15="http://schemas.microsoft.com/office/drawing/2012/chart" uri="{02D57815-91ED-43cb-92C2-25804820EDAC}">
            <c15:filteredBarSeries>
              <c15:ser>
                <c:idx val="1"/>
                <c:order val="1"/>
                <c:tx>
                  <c:strRef>
                    <c:extLst>
                      <c:ext uri="{02D57815-91ED-43cb-92C2-25804820EDAC}">
                        <c15:formulaRef>
                          <c15:sqref>Sheet1!$C$1</c15:sqref>
                        </c15:formulaRef>
                      </c:ext>
                    </c:extLst>
                    <c:strCache>
                      <c:ptCount val="1"/>
                      <c:pt idx="0">
                        <c:v>Column1</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Sheet1!$A$2:$A$12</c15:sqref>
                        </c15:formulaRef>
                      </c:ext>
                    </c:extLst>
                    <c:strCache>
                      <c:ptCount val="11"/>
                      <c:pt idx="0">
                        <c:v>US</c:v>
                      </c:pt>
                      <c:pt idx="1">
                        <c:v>UK</c:v>
                      </c:pt>
                      <c:pt idx="2">
                        <c:v>SWIZ</c:v>
                      </c:pt>
                      <c:pt idx="3">
                        <c:v>SWE</c:v>
                      </c:pt>
                      <c:pt idx="4">
                        <c:v>NOR</c:v>
                      </c:pt>
                      <c:pt idx="5">
                        <c:v>NZ</c:v>
                      </c:pt>
                      <c:pt idx="6">
                        <c:v>NETH</c:v>
                      </c:pt>
                      <c:pt idx="7">
                        <c:v>GER</c:v>
                      </c:pt>
                      <c:pt idx="8">
                        <c:v>FRA</c:v>
                      </c:pt>
                      <c:pt idx="9">
                        <c:v>CAN</c:v>
                      </c:pt>
                      <c:pt idx="10">
                        <c:v>AUS</c:v>
                      </c:pt>
                    </c:strCache>
                  </c:strRef>
                </c:cat>
                <c:val>
                  <c:numRef>
                    <c:extLst>
                      <c:ext uri="{02D57815-91ED-43cb-92C2-25804820EDAC}">
                        <c15:formulaRef>
                          <c15:sqref>Sheet1!$C$2:$C$12</c15:sqref>
                        </c15:formulaRef>
                      </c:ext>
                    </c:extLst>
                    <c:numCache>
                      <c:formatCode>General</c:formatCode>
                      <c:ptCount val="11"/>
                    </c:numCache>
                  </c:numRef>
                </c:val>
                <c:extLst>
                  <c:ext xmlns:c16="http://schemas.microsoft.com/office/drawing/2014/chart" uri="{C3380CC4-5D6E-409C-BE32-E72D297353CC}">
                    <c16:uniqueId val="{00000001-C1A3-468F-8F88-7DFBFE641F9C}"/>
                  </c:ext>
                </c:extLst>
              </c15:ser>
            </c15:filteredBarSeries>
          </c:ext>
        </c:extLst>
      </c:barChart>
      <c:catAx>
        <c:axId val="7880980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788103624"/>
        <c:crosses val="autoZero"/>
        <c:auto val="1"/>
        <c:lblAlgn val="ctr"/>
        <c:lblOffset val="100"/>
        <c:noMultiLvlLbl val="0"/>
      </c:catAx>
      <c:valAx>
        <c:axId val="788103624"/>
        <c:scaling>
          <c:orientation val="minMax"/>
        </c:scaling>
        <c:delete val="1"/>
        <c:axPos val="b"/>
        <c:numFmt formatCode="0%" sourceLinked="1"/>
        <c:majorTickMark val="none"/>
        <c:minorTickMark val="none"/>
        <c:tickLblPos val="nextTo"/>
        <c:crossAx val="7880980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3.3892645729812119E-2"/>
          <c:w val="0.99188147721372222"/>
          <c:h val="0.82798009664877226"/>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12"/>
            <c:invertIfNegative val="0"/>
            <c:bubble3D val="0"/>
            <c:spPr>
              <a:solidFill>
                <a:schemeClr val="accent4"/>
              </a:solidFill>
              <a:ln>
                <a:noFill/>
              </a:ln>
              <a:effectLst/>
            </c:spPr>
            <c:extLst>
              <c:ext xmlns:c16="http://schemas.microsoft.com/office/drawing/2014/chart" uri="{C3380CC4-5D6E-409C-BE32-E72D297353CC}">
                <c16:uniqueId val="{00000001-422E-E34D-A592-A6786F089A12}"/>
              </c:ext>
            </c:extLst>
          </c:dPt>
          <c:dPt>
            <c:idx val="13"/>
            <c:invertIfNegative val="0"/>
            <c:bubble3D val="0"/>
            <c:spPr>
              <a:solidFill>
                <a:schemeClr val="accent4"/>
              </a:solidFill>
              <a:ln>
                <a:noFill/>
              </a:ln>
              <a:effectLst/>
            </c:spPr>
            <c:extLst>
              <c:ext xmlns:c16="http://schemas.microsoft.com/office/drawing/2014/chart" uri="{C3380CC4-5D6E-409C-BE32-E72D297353CC}">
                <c16:uniqueId val="{00000003-422E-E34D-A592-A6786F089A12}"/>
              </c:ext>
            </c:extLst>
          </c:dPt>
          <c:dPt>
            <c:idx val="14"/>
            <c:invertIfNegative val="0"/>
            <c:bubble3D val="0"/>
            <c:spPr>
              <a:solidFill>
                <a:schemeClr val="accent4"/>
              </a:solidFill>
              <a:ln>
                <a:noFill/>
              </a:ln>
              <a:effectLst/>
            </c:spPr>
            <c:extLst>
              <c:ext xmlns:c16="http://schemas.microsoft.com/office/drawing/2014/chart" uri="{C3380CC4-5D6E-409C-BE32-E72D297353CC}">
                <c16:uniqueId val="{00000005-422E-E34D-A592-A6786F089A12}"/>
              </c:ext>
            </c:extLst>
          </c:dPt>
          <c:dPt>
            <c:idx val="15"/>
            <c:invertIfNegative val="0"/>
            <c:bubble3D val="0"/>
            <c:spPr>
              <a:solidFill>
                <a:schemeClr val="accent4"/>
              </a:solidFill>
              <a:ln>
                <a:noFill/>
              </a:ln>
              <a:effectLst/>
            </c:spPr>
            <c:extLst>
              <c:ext xmlns:c16="http://schemas.microsoft.com/office/drawing/2014/chart" uri="{C3380CC4-5D6E-409C-BE32-E72D297353CC}">
                <c16:uniqueId val="{00000007-422E-E34D-A592-A6786F089A12}"/>
              </c:ext>
            </c:extLst>
          </c:dPt>
          <c:dPt>
            <c:idx val="16"/>
            <c:invertIfNegative val="0"/>
            <c:bubble3D val="0"/>
            <c:spPr>
              <a:solidFill>
                <a:schemeClr val="accent4"/>
              </a:solidFill>
              <a:ln>
                <a:noFill/>
              </a:ln>
              <a:effectLst/>
            </c:spPr>
            <c:extLst>
              <c:ext xmlns:c16="http://schemas.microsoft.com/office/drawing/2014/chart" uri="{C3380CC4-5D6E-409C-BE32-E72D297353CC}">
                <c16:uniqueId val="{00000009-422E-E34D-A592-A6786F089A12}"/>
              </c:ext>
            </c:extLst>
          </c:dPt>
          <c:dPt>
            <c:idx val="17"/>
            <c:invertIfNegative val="0"/>
            <c:bubble3D val="0"/>
            <c:spPr>
              <a:solidFill>
                <a:schemeClr val="accent4"/>
              </a:solidFill>
              <a:ln>
                <a:noFill/>
              </a:ln>
              <a:effectLst/>
            </c:spPr>
            <c:extLst>
              <c:ext xmlns:c16="http://schemas.microsoft.com/office/drawing/2014/chart" uri="{C3380CC4-5D6E-409C-BE32-E72D297353CC}">
                <c16:uniqueId val="{0000000B-422E-E34D-A592-A6786F089A12}"/>
              </c:ext>
            </c:extLst>
          </c:dPt>
          <c:dPt>
            <c:idx val="19"/>
            <c:invertIfNegative val="0"/>
            <c:bubble3D val="0"/>
            <c:spPr>
              <a:solidFill>
                <a:schemeClr val="accent4"/>
              </a:solidFill>
              <a:ln>
                <a:noFill/>
              </a:ln>
              <a:effectLst/>
            </c:spPr>
            <c:extLst>
              <c:ext xmlns:c16="http://schemas.microsoft.com/office/drawing/2014/chart" uri="{C3380CC4-5D6E-409C-BE32-E72D297353CC}">
                <c16:uniqueId val="{0000000D-422E-E34D-A592-A6786F089A12}"/>
              </c:ext>
            </c:extLst>
          </c:dPt>
          <c:dPt>
            <c:idx val="20"/>
            <c:invertIfNegative val="0"/>
            <c:bubble3D val="0"/>
            <c:spPr>
              <a:solidFill>
                <a:schemeClr val="accent4"/>
              </a:solidFill>
              <a:ln>
                <a:noFill/>
              </a:ln>
              <a:effectLst/>
            </c:spPr>
            <c:extLst>
              <c:ext xmlns:c16="http://schemas.microsoft.com/office/drawing/2014/chart" uri="{C3380CC4-5D6E-409C-BE32-E72D297353CC}">
                <c16:uniqueId val="{0000000F-422E-E34D-A592-A6786F089A12}"/>
              </c:ext>
            </c:extLst>
          </c:dPt>
          <c:dPt>
            <c:idx val="21"/>
            <c:invertIfNegative val="0"/>
            <c:bubble3D val="0"/>
            <c:spPr>
              <a:solidFill>
                <a:schemeClr val="accent4"/>
              </a:solidFill>
              <a:ln>
                <a:noFill/>
              </a:ln>
              <a:effectLst/>
            </c:spPr>
            <c:extLst>
              <c:ext xmlns:c16="http://schemas.microsoft.com/office/drawing/2014/chart" uri="{C3380CC4-5D6E-409C-BE32-E72D297353CC}">
                <c16:uniqueId val="{00000011-422E-E34D-A592-A6786F089A12}"/>
              </c:ext>
            </c:extLst>
          </c:dPt>
          <c:dPt>
            <c:idx val="22"/>
            <c:invertIfNegative val="0"/>
            <c:bubble3D val="0"/>
            <c:spPr>
              <a:solidFill>
                <a:schemeClr val="accent4"/>
              </a:solidFill>
              <a:ln>
                <a:noFill/>
              </a:ln>
              <a:effectLst/>
            </c:spPr>
            <c:extLst>
              <c:ext xmlns:c16="http://schemas.microsoft.com/office/drawing/2014/chart" uri="{C3380CC4-5D6E-409C-BE32-E72D297353CC}">
                <c16:uniqueId val="{00000013-422E-E34D-A592-A6786F089A12}"/>
              </c:ext>
            </c:extLst>
          </c:dPt>
          <c:dLbls>
            <c:dLbl>
              <c:idx val="3"/>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accent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0-422E-E34D-A592-A6786F089A12}"/>
                </c:ext>
              </c:extLst>
            </c:dLbl>
            <c:dLbl>
              <c:idx val="6"/>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accent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422E-E34D-A592-A6786F089A12}"/>
                </c:ext>
              </c:extLst>
            </c:dLbl>
            <c:dLbl>
              <c:idx val="7"/>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accent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2-422E-E34D-A592-A6786F089A12}"/>
                </c:ext>
              </c:extLst>
            </c:dLbl>
            <c:dLbl>
              <c:idx val="15"/>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accent4"/>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22E-E34D-A592-A6786F089A12}"/>
                </c:ext>
              </c:extLst>
            </c:dLbl>
            <c:dLbl>
              <c:idx val="18"/>
              <c:tx>
                <c:rich>
                  <a:bodyPr rot="0" spcFirstLastPara="1" vertOverflow="ellipsis" vert="horz" wrap="square" lIns="38100" tIns="19050" rIns="38100" bIns="19050" anchor="ctr" anchorCtr="1">
                    <a:spAutoFit/>
                  </a:bodyPr>
                  <a:lstStyle/>
                  <a:p>
                    <a:pPr>
                      <a:defRPr sz="1200" b="0" i="0" u="none" strike="noStrike" kern="1200" baseline="0">
                        <a:solidFill>
                          <a:schemeClr val="accent4"/>
                        </a:solidFill>
                        <a:latin typeface="+mn-lt"/>
                        <a:ea typeface="+mn-ea"/>
                        <a:cs typeface="+mn-cs"/>
                      </a:defRPr>
                    </a:pPr>
                    <a:fld id="{B729697C-6D4E-40CE-A790-903E4D183978}" type="VALUE">
                      <a:rPr lang="en-US">
                        <a:solidFill>
                          <a:schemeClr val="accent4"/>
                        </a:solidFill>
                      </a:rPr>
                      <a:pPr>
                        <a:defRPr sz="1200">
                          <a:solidFill>
                            <a:schemeClr val="accent4"/>
                          </a:solidFill>
                        </a:defRPr>
                      </a:pPr>
                      <a:t>[VALUE]</a:t>
                    </a:fld>
                    <a:endParaRPr lang="en-US"/>
                  </a:p>
                </c:rich>
              </c:tx>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accent4"/>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4-422E-E34D-A592-A6786F089A12}"/>
                </c:ext>
              </c:extLst>
            </c:dLbl>
            <c:dLbl>
              <c:idx val="19"/>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accent4"/>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22E-E34D-A592-A6786F089A12}"/>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Sheet1!$A$2:$A$24</c:f>
              <c:strCache>
                <c:ptCount val="23"/>
                <c:pt idx="0">
                  <c:v>AUS</c:v>
                </c:pt>
                <c:pt idx="1">
                  <c:v>CAN</c:v>
                </c:pt>
                <c:pt idx="2">
                  <c:v>FRA</c:v>
                </c:pt>
                <c:pt idx="3">
                  <c:v>GER</c:v>
                </c:pt>
                <c:pt idx="4">
                  <c:v>NETH</c:v>
                </c:pt>
                <c:pt idx="5">
                  <c:v>NZ</c:v>
                </c:pt>
                <c:pt idx="6">
                  <c:v>NOR</c:v>
                </c:pt>
                <c:pt idx="7">
                  <c:v>SWE</c:v>
                </c:pt>
                <c:pt idx="8">
                  <c:v>SWIZ</c:v>
                </c:pt>
                <c:pt idx="9">
                  <c:v>UK</c:v>
                </c:pt>
                <c:pt idx="10">
                  <c:v>US</c:v>
                </c:pt>
                <c:pt idx="12">
                  <c:v>AUS</c:v>
                </c:pt>
                <c:pt idx="13">
                  <c:v>CAN</c:v>
                </c:pt>
                <c:pt idx="14">
                  <c:v>FRA</c:v>
                </c:pt>
                <c:pt idx="15">
                  <c:v>GER</c:v>
                </c:pt>
                <c:pt idx="16">
                  <c:v>NETH</c:v>
                </c:pt>
                <c:pt idx="17">
                  <c:v>NZ</c:v>
                </c:pt>
                <c:pt idx="18">
                  <c:v>NOR</c:v>
                </c:pt>
                <c:pt idx="19">
                  <c:v>SWE</c:v>
                </c:pt>
                <c:pt idx="20">
                  <c:v>SWIZ</c:v>
                </c:pt>
                <c:pt idx="21">
                  <c:v>UK</c:v>
                </c:pt>
                <c:pt idx="22">
                  <c:v>US</c:v>
                </c:pt>
              </c:strCache>
            </c:strRef>
          </c:cat>
          <c:val>
            <c:numRef>
              <c:f>Sheet1!$B$2:$B$24</c:f>
              <c:numCache>
                <c:formatCode>0%</c:formatCode>
                <c:ptCount val="23"/>
                <c:pt idx="0">
                  <c:v>0.04</c:v>
                </c:pt>
                <c:pt idx="1">
                  <c:v>0.04</c:v>
                </c:pt>
                <c:pt idx="2">
                  <c:v>0.03</c:v>
                </c:pt>
                <c:pt idx="3">
                  <c:v>0.01</c:v>
                </c:pt>
                <c:pt idx="4">
                  <c:v>0.02</c:v>
                </c:pt>
                <c:pt idx="5">
                  <c:v>0.06</c:v>
                </c:pt>
                <c:pt idx="6">
                  <c:v>0.01</c:v>
                </c:pt>
                <c:pt idx="7">
                  <c:v>0.01</c:v>
                </c:pt>
                <c:pt idx="8">
                  <c:v>0.04</c:v>
                </c:pt>
                <c:pt idx="9">
                  <c:v>0.04</c:v>
                </c:pt>
                <c:pt idx="10">
                  <c:v>7.0000000000000007E-2</c:v>
                </c:pt>
                <c:pt idx="12">
                  <c:v>0.06</c:v>
                </c:pt>
                <c:pt idx="13">
                  <c:v>0.04</c:v>
                </c:pt>
                <c:pt idx="14">
                  <c:v>0.02</c:v>
                </c:pt>
                <c:pt idx="15">
                  <c:v>0.01</c:v>
                </c:pt>
                <c:pt idx="16">
                  <c:v>0.02</c:v>
                </c:pt>
                <c:pt idx="17">
                  <c:v>0.03</c:v>
                </c:pt>
                <c:pt idx="18">
                  <c:v>0</c:v>
                </c:pt>
                <c:pt idx="19">
                  <c:v>0.01</c:v>
                </c:pt>
                <c:pt idx="20">
                  <c:v>0.04</c:v>
                </c:pt>
                <c:pt idx="21">
                  <c:v>0.02</c:v>
                </c:pt>
                <c:pt idx="22">
                  <c:v>0.08</c:v>
                </c:pt>
              </c:numCache>
            </c:numRef>
          </c:val>
          <c:extLst>
            <c:ext xmlns:c16="http://schemas.microsoft.com/office/drawing/2014/chart" uri="{C3380CC4-5D6E-409C-BE32-E72D297353CC}">
              <c16:uniqueId val="{00000015-422E-E34D-A592-A6786F089A12}"/>
            </c:ext>
          </c:extLst>
        </c:ser>
        <c:dLbls>
          <c:dLblPos val="outEnd"/>
          <c:showLegendKey val="0"/>
          <c:showVal val="1"/>
          <c:showCatName val="0"/>
          <c:showSerName val="0"/>
          <c:showPercent val="0"/>
          <c:showBubbleSize val="0"/>
        </c:dLbls>
        <c:gapWidth val="20"/>
        <c:axId val="749936448"/>
        <c:axId val="749938744"/>
        <c:extLst>
          <c:ext xmlns:c15="http://schemas.microsoft.com/office/drawing/2012/chart" uri="{02D57815-91ED-43cb-92C2-25804820EDAC}">
            <c15:filteredBarSeries>
              <c15:ser>
                <c:idx val="1"/>
                <c:order val="1"/>
                <c:tx>
                  <c:strRef>
                    <c:extLst>
                      <c:ext uri="{02D57815-91ED-43cb-92C2-25804820EDAC}">
                        <c15:formulaRef>
                          <c15:sqref>Sheet1!$C$1</c15:sqref>
                        </c15:formulaRef>
                      </c:ext>
                    </c:extLst>
                    <c:strCache>
                      <c:ptCount val="1"/>
                      <c:pt idx="0">
                        <c:v>Series 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Sheet1!$A$2:$A$24</c15:sqref>
                        </c15:formulaRef>
                      </c:ext>
                    </c:extLst>
                    <c:strCache>
                      <c:ptCount val="23"/>
                      <c:pt idx="0">
                        <c:v>AUS</c:v>
                      </c:pt>
                      <c:pt idx="1">
                        <c:v>CAN</c:v>
                      </c:pt>
                      <c:pt idx="2">
                        <c:v>FRA</c:v>
                      </c:pt>
                      <c:pt idx="3">
                        <c:v>GER</c:v>
                      </c:pt>
                      <c:pt idx="4">
                        <c:v>NETH</c:v>
                      </c:pt>
                      <c:pt idx="5">
                        <c:v>NZ</c:v>
                      </c:pt>
                      <c:pt idx="6">
                        <c:v>NOR</c:v>
                      </c:pt>
                      <c:pt idx="7">
                        <c:v>SWE</c:v>
                      </c:pt>
                      <c:pt idx="8">
                        <c:v>SWIZ</c:v>
                      </c:pt>
                      <c:pt idx="9">
                        <c:v>UK</c:v>
                      </c:pt>
                      <c:pt idx="10">
                        <c:v>US</c:v>
                      </c:pt>
                      <c:pt idx="12">
                        <c:v>AUS</c:v>
                      </c:pt>
                      <c:pt idx="13">
                        <c:v>CAN</c:v>
                      </c:pt>
                      <c:pt idx="14">
                        <c:v>FRA</c:v>
                      </c:pt>
                      <c:pt idx="15">
                        <c:v>GER</c:v>
                      </c:pt>
                      <c:pt idx="16">
                        <c:v>NETH</c:v>
                      </c:pt>
                      <c:pt idx="17">
                        <c:v>NZ</c:v>
                      </c:pt>
                      <c:pt idx="18">
                        <c:v>NOR</c:v>
                      </c:pt>
                      <c:pt idx="19">
                        <c:v>SWE</c:v>
                      </c:pt>
                      <c:pt idx="20">
                        <c:v>SWIZ</c:v>
                      </c:pt>
                      <c:pt idx="21">
                        <c:v>UK</c:v>
                      </c:pt>
                      <c:pt idx="22">
                        <c:v>US</c:v>
                      </c:pt>
                    </c:strCache>
                  </c:strRef>
                </c:cat>
                <c:val>
                  <c:numRef>
                    <c:extLst>
                      <c:ext uri="{02D57815-91ED-43cb-92C2-25804820EDAC}">
                        <c15:formulaRef>
                          <c15:sqref>Sheet1!$C$2:$C$24</c15:sqref>
                        </c15:formulaRef>
                      </c:ext>
                    </c:extLst>
                    <c:numCache>
                      <c:formatCode>General</c:formatCode>
                      <c:ptCount val="23"/>
                    </c:numCache>
                  </c:numRef>
                </c:val>
                <c:extLst>
                  <c:ext xmlns:c16="http://schemas.microsoft.com/office/drawing/2014/chart" uri="{C3380CC4-5D6E-409C-BE32-E72D297353CC}">
                    <c16:uniqueId val="{00000016-422E-E34D-A592-A6786F089A12}"/>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Sheet1!$D$1</c15:sqref>
                        </c15:formulaRef>
                      </c:ext>
                    </c:extLst>
                    <c:strCache>
                      <c:ptCount val="1"/>
                      <c:pt idx="0">
                        <c:v>Series 3</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Sheet1!$A$2:$A$24</c15:sqref>
                        </c15:formulaRef>
                      </c:ext>
                    </c:extLst>
                    <c:strCache>
                      <c:ptCount val="23"/>
                      <c:pt idx="0">
                        <c:v>AUS</c:v>
                      </c:pt>
                      <c:pt idx="1">
                        <c:v>CAN</c:v>
                      </c:pt>
                      <c:pt idx="2">
                        <c:v>FRA</c:v>
                      </c:pt>
                      <c:pt idx="3">
                        <c:v>GER</c:v>
                      </c:pt>
                      <c:pt idx="4">
                        <c:v>NETH</c:v>
                      </c:pt>
                      <c:pt idx="5">
                        <c:v>NZ</c:v>
                      </c:pt>
                      <c:pt idx="6">
                        <c:v>NOR</c:v>
                      </c:pt>
                      <c:pt idx="7">
                        <c:v>SWE</c:v>
                      </c:pt>
                      <c:pt idx="8">
                        <c:v>SWIZ</c:v>
                      </c:pt>
                      <c:pt idx="9">
                        <c:v>UK</c:v>
                      </c:pt>
                      <c:pt idx="10">
                        <c:v>US</c:v>
                      </c:pt>
                      <c:pt idx="12">
                        <c:v>AUS</c:v>
                      </c:pt>
                      <c:pt idx="13">
                        <c:v>CAN</c:v>
                      </c:pt>
                      <c:pt idx="14">
                        <c:v>FRA</c:v>
                      </c:pt>
                      <c:pt idx="15">
                        <c:v>GER</c:v>
                      </c:pt>
                      <c:pt idx="16">
                        <c:v>NETH</c:v>
                      </c:pt>
                      <c:pt idx="17">
                        <c:v>NZ</c:v>
                      </c:pt>
                      <c:pt idx="18">
                        <c:v>NOR</c:v>
                      </c:pt>
                      <c:pt idx="19">
                        <c:v>SWE</c:v>
                      </c:pt>
                      <c:pt idx="20">
                        <c:v>SWIZ</c:v>
                      </c:pt>
                      <c:pt idx="21">
                        <c:v>UK</c:v>
                      </c:pt>
                      <c:pt idx="22">
                        <c:v>US</c:v>
                      </c:pt>
                    </c:strCache>
                  </c:strRef>
                </c:cat>
                <c:val>
                  <c:numRef>
                    <c:extLst xmlns:c15="http://schemas.microsoft.com/office/drawing/2012/chart">
                      <c:ext xmlns:c15="http://schemas.microsoft.com/office/drawing/2012/chart" uri="{02D57815-91ED-43cb-92C2-25804820EDAC}">
                        <c15:formulaRef>
                          <c15:sqref>Sheet1!$D$2:$D$24</c15:sqref>
                        </c15:formulaRef>
                      </c:ext>
                    </c:extLst>
                    <c:numCache>
                      <c:formatCode>General</c:formatCode>
                      <c:ptCount val="23"/>
                    </c:numCache>
                  </c:numRef>
                </c:val>
                <c:extLst xmlns:c15="http://schemas.microsoft.com/office/drawing/2012/chart">
                  <c:ext xmlns:c16="http://schemas.microsoft.com/office/drawing/2014/chart" uri="{C3380CC4-5D6E-409C-BE32-E72D297353CC}">
                    <c16:uniqueId val="{00000017-422E-E34D-A592-A6786F089A12}"/>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Sheet1!$E$1</c15:sqref>
                        </c15:formulaRef>
                      </c:ext>
                    </c:extLst>
                    <c:strCache>
                      <c:ptCount val="1"/>
                      <c:pt idx="0">
                        <c:v>Series 4</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Sheet1!$A$2:$A$24</c15:sqref>
                        </c15:formulaRef>
                      </c:ext>
                    </c:extLst>
                    <c:strCache>
                      <c:ptCount val="23"/>
                      <c:pt idx="0">
                        <c:v>AUS</c:v>
                      </c:pt>
                      <c:pt idx="1">
                        <c:v>CAN</c:v>
                      </c:pt>
                      <c:pt idx="2">
                        <c:v>FRA</c:v>
                      </c:pt>
                      <c:pt idx="3">
                        <c:v>GER</c:v>
                      </c:pt>
                      <c:pt idx="4">
                        <c:v>NETH</c:v>
                      </c:pt>
                      <c:pt idx="5">
                        <c:v>NZ</c:v>
                      </c:pt>
                      <c:pt idx="6">
                        <c:v>NOR</c:v>
                      </c:pt>
                      <c:pt idx="7">
                        <c:v>SWE</c:v>
                      </c:pt>
                      <c:pt idx="8">
                        <c:v>SWIZ</c:v>
                      </c:pt>
                      <c:pt idx="9">
                        <c:v>UK</c:v>
                      </c:pt>
                      <c:pt idx="10">
                        <c:v>US</c:v>
                      </c:pt>
                      <c:pt idx="12">
                        <c:v>AUS</c:v>
                      </c:pt>
                      <c:pt idx="13">
                        <c:v>CAN</c:v>
                      </c:pt>
                      <c:pt idx="14">
                        <c:v>FRA</c:v>
                      </c:pt>
                      <c:pt idx="15">
                        <c:v>GER</c:v>
                      </c:pt>
                      <c:pt idx="16">
                        <c:v>NETH</c:v>
                      </c:pt>
                      <c:pt idx="17">
                        <c:v>NZ</c:v>
                      </c:pt>
                      <c:pt idx="18">
                        <c:v>NOR</c:v>
                      </c:pt>
                      <c:pt idx="19">
                        <c:v>SWE</c:v>
                      </c:pt>
                      <c:pt idx="20">
                        <c:v>SWIZ</c:v>
                      </c:pt>
                      <c:pt idx="21">
                        <c:v>UK</c:v>
                      </c:pt>
                      <c:pt idx="22">
                        <c:v>US</c:v>
                      </c:pt>
                    </c:strCache>
                  </c:strRef>
                </c:cat>
                <c:val>
                  <c:numRef>
                    <c:extLst xmlns:c15="http://schemas.microsoft.com/office/drawing/2012/chart">
                      <c:ext xmlns:c15="http://schemas.microsoft.com/office/drawing/2012/chart" uri="{02D57815-91ED-43cb-92C2-25804820EDAC}">
                        <c15:formulaRef>
                          <c15:sqref>Sheet1!$E$2:$E$24</c15:sqref>
                        </c15:formulaRef>
                      </c:ext>
                    </c:extLst>
                    <c:numCache>
                      <c:formatCode>General</c:formatCode>
                      <c:ptCount val="23"/>
                    </c:numCache>
                  </c:numRef>
                </c:val>
                <c:extLst xmlns:c15="http://schemas.microsoft.com/office/drawing/2012/chart">
                  <c:ext xmlns:c16="http://schemas.microsoft.com/office/drawing/2014/chart" uri="{C3380CC4-5D6E-409C-BE32-E72D297353CC}">
                    <c16:uniqueId val="{00000018-422E-E34D-A592-A6786F089A12}"/>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Sheet1!$F$1</c15:sqref>
                        </c15:formulaRef>
                      </c:ext>
                    </c:extLst>
                    <c:strCache>
                      <c:ptCount val="1"/>
                      <c:pt idx="0">
                        <c:v>Series 5</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Sheet1!$A$2:$A$24</c15:sqref>
                        </c15:formulaRef>
                      </c:ext>
                    </c:extLst>
                    <c:strCache>
                      <c:ptCount val="23"/>
                      <c:pt idx="0">
                        <c:v>AUS</c:v>
                      </c:pt>
                      <c:pt idx="1">
                        <c:v>CAN</c:v>
                      </c:pt>
                      <c:pt idx="2">
                        <c:v>FRA</c:v>
                      </c:pt>
                      <c:pt idx="3">
                        <c:v>GER</c:v>
                      </c:pt>
                      <c:pt idx="4">
                        <c:v>NETH</c:v>
                      </c:pt>
                      <c:pt idx="5">
                        <c:v>NZ</c:v>
                      </c:pt>
                      <c:pt idx="6">
                        <c:v>NOR</c:v>
                      </c:pt>
                      <c:pt idx="7">
                        <c:v>SWE</c:v>
                      </c:pt>
                      <c:pt idx="8">
                        <c:v>SWIZ</c:v>
                      </c:pt>
                      <c:pt idx="9">
                        <c:v>UK</c:v>
                      </c:pt>
                      <c:pt idx="10">
                        <c:v>US</c:v>
                      </c:pt>
                      <c:pt idx="12">
                        <c:v>AUS</c:v>
                      </c:pt>
                      <c:pt idx="13">
                        <c:v>CAN</c:v>
                      </c:pt>
                      <c:pt idx="14">
                        <c:v>FRA</c:v>
                      </c:pt>
                      <c:pt idx="15">
                        <c:v>GER</c:v>
                      </c:pt>
                      <c:pt idx="16">
                        <c:v>NETH</c:v>
                      </c:pt>
                      <c:pt idx="17">
                        <c:v>NZ</c:v>
                      </c:pt>
                      <c:pt idx="18">
                        <c:v>NOR</c:v>
                      </c:pt>
                      <c:pt idx="19">
                        <c:v>SWE</c:v>
                      </c:pt>
                      <c:pt idx="20">
                        <c:v>SWIZ</c:v>
                      </c:pt>
                      <c:pt idx="21">
                        <c:v>UK</c:v>
                      </c:pt>
                      <c:pt idx="22">
                        <c:v>US</c:v>
                      </c:pt>
                    </c:strCache>
                  </c:strRef>
                </c:cat>
                <c:val>
                  <c:numRef>
                    <c:extLst xmlns:c15="http://schemas.microsoft.com/office/drawing/2012/chart">
                      <c:ext xmlns:c15="http://schemas.microsoft.com/office/drawing/2012/chart" uri="{02D57815-91ED-43cb-92C2-25804820EDAC}">
                        <c15:formulaRef>
                          <c15:sqref>Sheet1!$F$2:$F$24</c15:sqref>
                        </c15:formulaRef>
                      </c:ext>
                    </c:extLst>
                    <c:numCache>
                      <c:formatCode>General</c:formatCode>
                      <c:ptCount val="23"/>
                    </c:numCache>
                  </c:numRef>
                </c:val>
                <c:extLst xmlns:c15="http://schemas.microsoft.com/office/drawing/2012/chart">
                  <c:ext xmlns:c16="http://schemas.microsoft.com/office/drawing/2014/chart" uri="{C3380CC4-5D6E-409C-BE32-E72D297353CC}">
                    <c16:uniqueId val="{00000019-422E-E34D-A592-A6786F089A12}"/>
                  </c:ext>
                </c:extLst>
              </c15:ser>
            </c15:filteredBarSeries>
            <c15:filteredBarSeries>
              <c15:ser>
                <c:idx val="5"/>
                <c:order val="5"/>
                <c:tx>
                  <c:strRef>
                    <c:extLst xmlns:c15="http://schemas.microsoft.com/office/drawing/2012/chart">
                      <c:ext xmlns:c15="http://schemas.microsoft.com/office/drawing/2012/chart" uri="{02D57815-91ED-43cb-92C2-25804820EDAC}">
                        <c15:formulaRef>
                          <c15:sqref>Sheet1!$G$1</c15:sqref>
                        </c15:formulaRef>
                      </c:ext>
                    </c:extLst>
                    <c:strCache>
                      <c:ptCount val="1"/>
                      <c:pt idx="0">
                        <c:v>Series 6</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Sheet1!$A$2:$A$24</c15:sqref>
                        </c15:formulaRef>
                      </c:ext>
                    </c:extLst>
                    <c:strCache>
                      <c:ptCount val="23"/>
                      <c:pt idx="0">
                        <c:v>AUS</c:v>
                      </c:pt>
                      <c:pt idx="1">
                        <c:v>CAN</c:v>
                      </c:pt>
                      <c:pt idx="2">
                        <c:v>FRA</c:v>
                      </c:pt>
                      <c:pt idx="3">
                        <c:v>GER</c:v>
                      </c:pt>
                      <c:pt idx="4">
                        <c:v>NETH</c:v>
                      </c:pt>
                      <c:pt idx="5">
                        <c:v>NZ</c:v>
                      </c:pt>
                      <c:pt idx="6">
                        <c:v>NOR</c:v>
                      </c:pt>
                      <c:pt idx="7">
                        <c:v>SWE</c:v>
                      </c:pt>
                      <c:pt idx="8">
                        <c:v>SWIZ</c:v>
                      </c:pt>
                      <c:pt idx="9">
                        <c:v>UK</c:v>
                      </c:pt>
                      <c:pt idx="10">
                        <c:v>US</c:v>
                      </c:pt>
                      <c:pt idx="12">
                        <c:v>AUS</c:v>
                      </c:pt>
                      <c:pt idx="13">
                        <c:v>CAN</c:v>
                      </c:pt>
                      <c:pt idx="14">
                        <c:v>FRA</c:v>
                      </c:pt>
                      <c:pt idx="15">
                        <c:v>GER</c:v>
                      </c:pt>
                      <c:pt idx="16">
                        <c:v>NETH</c:v>
                      </c:pt>
                      <c:pt idx="17">
                        <c:v>NZ</c:v>
                      </c:pt>
                      <c:pt idx="18">
                        <c:v>NOR</c:v>
                      </c:pt>
                      <c:pt idx="19">
                        <c:v>SWE</c:v>
                      </c:pt>
                      <c:pt idx="20">
                        <c:v>SWIZ</c:v>
                      </c:pt>
                      <c:pt idx="21">
                        <c:v>UK</c:v>
                      </c:pt>
                      <c:pt idx="22">
                        <c:v>US</c:v>
                      </c:pt>
                    </c:strCache>
                  </c:strRef>
                </c:cat>
                <c:val>
                  <c:numRef>
                    <c:extLst xmlns:c15="http://schemas.microsoft.com/office/drawing/2012/chart">
                      <c:ext xmlns:c15="http://schemas.microsoft.com/office/drawing/2012/chart" uri="{02D57815-91ED-43cb-92C2-25804820EDAC}">
                        <c15:formulaRef>
                          <c15:sqref>Sheet1!$G$2:$G$24</c15:sqref>
                        </c15:formulaRef>
                      </c:ext>
                    </c:extLst>
                    <c:numCache>
                      <c:formatCode>General</c:formatCode>
                      <c:ptCount val="23"/>
                    </c:numCache>
                  </c:numRef>
                </c:val>
                <c:extLst xmlns:c15="http://schemas.microsoft.com/office/drawing/2012/chart">
                  <c:ext xmlns:c16="http://schemas.microsoft.com/office/drawing/2014/chart" uri="{C3380CC4-5D6E-409C-BE32-E72D297353CC}">
                    <c16:uniqueId val="{0000001A-422E-E34D-A592-A6786F089A12}"/>
                  </c:ext>
                </c:extLst>
              </c15:ser>
            </c15:filteredBarSeries>
            <c15:filteredBarSeries>
              <c15:ser>
                <c:idx val="6"/>
                <c:order val="6"/>
                <c:tx>
                  <c:strRef>
                    <c:extLst xmlns:c15="http://schemas.microsoft.com/office/drawing/2012/chart">
                      <c:ext xmlns:c15="http://schemas.microsoft.com/office/drawing/2012/chart" uri="{02D57815-91ED-43cb-92C2-25804820EDAC}">
                        <c15:formulaRef>
                          <c15:sqref>Sheet1!$H$1</c15:sqref>
                        </c15:formulaRef>
                      </c:ext>
                    </c:extLst>
                    <c:strCache>
                      <c:ptCount val="1"/>
                      <c:pt idx="0">
                        <c:v>Series 7</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Sheet1!$A$2:$A$24</c15:sqref>
                        </c15:formulaRef>
                      </c:ext>
                    </c:extLst>
                    <c:strCache>
                      <c:ptCount val="23"/>
                      <c:pt idx="0">
                        <c:v>AUS</c:v>
                      </c:pt>
                      <c:pt idx="1">
                        <c:v>CAN</c:v>
                      </c:pt>
                      <c:pt idx="2">
                        <c:v>FRA</c:v>
                      </c:pt>
                      <c:pt idx="3">
                        <c:v>GER</c:v>
                      </c:pt>
                      <c:pt idx="4">
                        <c:v>NETH</c:v>
                      </c:pt>
                      <c:pt idx="5">
                        <c:v>NZ</c:v>
                      </c:pt>
                      <c:pt idx="6">
                        <c:v>NOR</c:v>
                      </c:pt>
                      <c:pt idx="7">
                        <c:v>SWE</c:v>
                      </c:pt>
                      <c:pt idx="8">
                        <c:v>SWIZ</c:v>
                      </c:pt>
                      <c:pt idx="9">
                        <c:v>UK</c:v>
                      </c:pt>
                      <c:pt idx="10">
                        <c:v>US</c:v>
                      </c:pt>
                      <c:pt idx="12">
                        <c:v>AUS</c:v>
                      </c:pt>
                      <c:pt idx="13">
                        <c:v>CAN</c:v>
                      </c:pt>
                      <c:pt idx="14">
                        <c:v>FRA</c:v>
                      </c:pt>
                      <c:pt idx="15">
                        <c:v>GER</c:v>
                      </c:pt>
                      <c:pt idx="16">
                        <c:v>NETH</c:v>
                      </c:pt>
                      <c:pt idx="17">
                        <c:v>NZ</c:v>
                      </c:pt>
                      <c:pt idx="18">
                        <c:v>NOR</c:v>
                      </c:pt>
                      <c:pt idx="19">
                        <c:v>SWE</c:v>
                      </c:pt>
                      <c:pt idx="20">
                        <c:v>SWIZ</c:v>
                      </c:pt>
                      <c:pt idx="21">
                        <c:v>UK</c:v>
                      </c:pt>
                      <c:pt idx="22">
                        <c:v>US</c:v>
                      </c:pt>
                    </c:strCache>
                  </c:strRef>
                </c:cat>
                <c:val>
                  <c:numRef>
                    <c:extLst xmlns:c15="http://schemas.microsoft.com/office/drawing/2012/chart">
                      <c:ext xmlns:c15="http://schemas.microsoft.com/office/drawing/2012/chart" uri="{02D57815-91ED-43cb-92C2-25804820EDAC}">
                        <c15:formulaRef>
                          <c15:sqref>Sheet1!$H$2:$H$24</c15:sqref>
                        </c15:formulaRef>
                      </c:ext>
                    </c:extLst>
                    <c:numCache>
                      <c:formatCode>General</c:formatCode>
                      <c:ptCount val="23"/>
                    </c:numCache>
                  </c:numRef>
                </c:val>
                <c:extLst xmlns:c15="http://schemas.microsoft.com/office/drawing/2012/chart">
                  <c:ext xmlns:c16="http://schemas.microsoft.com/office/drawing/2014/chart" uri="{C3380CC4-5D6E-409C-BE32-E72D297353CC}">
                    <c16:uniqueId val="{0000001B-422E-E34D-A592-A6786F089A12}"/>
                  </c:ext>
                </c:extLst>
              </c15:ser>
            </c15:filteredBarSeries>
            <c15:filteredBarSeries>
              <c15:ser>
                <c:idx val="7"/>
                <c:order val="7"/>
                <c:tx>
                  <c:strRef>
                    <c:extLst xmlns:c15="http://schemas.microsoft.com/office/drawing/2012/chart">
                      <c:ext xmlns:c15="http://schemas.microsoft.com/office/drawing/2012/chart" uri="{02D57815-91ED-43cb-92C2-25804820EDAC}">
                        <c15:formulaRef>
                          <c15:sqref>Sheet1!$I$1</c15:sqref>
                        </c15:formulaRef>
                      </c:ext>
                    </c:extLst>
                    <c:strCache>
                      <c:ptCount val="1"/>
                      <c:pt idx="0">
                        <c:v>Series 8</c:v>
                      </c:pt>
                    </c:strCache>
                  </c:strRef>
                </c:tx>
                <c:spPr>
                  <a:solidFill>
                    <a:schemeClr val="accent2">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Sheet1!$A$2:$A$24</c15:sqref>
                        </c15:formulaRef>
                      </c:ext>
                    </c:extLst>
                    <c:strCache>
                      <c:ptCount val="23"/>
                      <c:pt idx="0">
                        <c:v>AUS</c:v>
                      </c:pt>
                      <c:pt idx="1">
                        <c:v>CAN</c:v>
                      </c:pt>
                      <c:pt idx="2">
                        <c:v>FRA</c:v>
                      </c:pt>
                      <c:pt idx="3">
                        <c:v>GER</c:v>
                      </c:pt>
                      <c:pt idx="4">
                        <c:v>NETH</c:v>
                      </c:pt>
                      <c:pt idx="5">
                        <c:v>NZ</c:v>
                      </c:pt>
                      <c:pt idx="6">
                        <c:v>NOR</c:v>
                      </c:pt>
                      <c:pt idx="7">
                        <c:v>SWE</c:v>
                      </c:pt>
                      <c:pt idx="8">
                        <c:v>SWIZ</c:v>
                      </c:pt>
                      <c:pt idx="9">
                        <c:v>UK</c:v>
                      </c:pt>
                      <c:pt idx="10">
                        <c:v>US</c:v>
                      </c:pt>
                      <c:pt idx="12">
                        <c:v>AUS</c:v>
                      </c:pt>
                      <c:pt idx="13">
                        <c:v>CAN</c:v>
                      </c:pt>
                      <c:pt idx="14">
                        <c:v>FRA</c:v>
                      </c:pt>
                      <c:pt idx="15">
                        <c:v>GER</c:v>
                      </c:pt>
                      <c:pt idx="16">
                        <c:v>NETH</c:v>
                      </c:pt>
                      <c:pt idx="17">
                        <c:v>NZ</c:v>
                      </c:pt>
                      <c:pt idx="18">
                        <c:v>NOR</c:v>
                      </c:pt>
                      <c:pt idx="19">
                        <c:v>SWE</c:v>
                      </c:pt>
                      <c:pt idx="20">
                        <c:v>SWIZ</c:v>
                      </c:pt>
                      <c:pt idx="21">
                        <c:v>UK</c:v>
                      </c:pt>
                      <c:pt idx="22">
                        <c:v>US</c:v>
                      </c:pt>
                    </c:strCache>
                  </c:strRef>
                </c:cat>
                <c:val>
                  <c:numRef>
                    <c:extLst xmlns:c15="http://schemas.microsoft.com/office/drawing/2012/chart">
                      <c:ext xmlns:c15="http://schemas.microsoft.com/office/drawing/2012/chart" uri="{02D57815-91ED-43cb-92C2-25804820EDAC}">
                        <c15:formulaRef>
                          <c15:sqref>Sheet1!$I$2:$I$24</c15:sqref>
                        </c15:formulaRef>
                      </c:ext>
                    </c:extLst>
                    <c:numCache>
                      <c:formatCode>General</c:formatCode>
                      <c:ptCount val="23"/>
                    </c:numCache>
                  </c:numRef>
                </c:val>
                <c:extLst xmlns:c15="http://schemas.microsoft.com/office/drawing/2012/chart">
                  <c:ext xmlns:c16="http://schemas.microsoft.com/office/drawing/2014/chart" uri="{C3380CC4-5D6E-409C-BE32-E72D297353CC}">
                    <c16:uniqueId val="{0000001C-422E-E34D-A592-A6786F089A12}"/>
                  </c:ext>
                </c:extLst>
              </c15:ser>
            </c15:filteredBarSeries>
            <c15:filteredBarSeries>
              <c15:ser>
                <c:idx val="8"/>
                <c:order val="8"/>
                <c:tx>
                  <c:strRef>
                    <c:extLst xmlns:c15="http://schemas.microsoft.com/office/drawing/2012/chart">
                      <c:ext xmlns:c15="http://schemas.microsoft.com/office/drawing/2012/chart" uri="{02D57815-91ED-43cb-92C2-25804820EDAC}">
                        <c15:formulaRef>
                          <c15:sqref>Sheet1!$J$1</c15:sqref>
                        </c15:formulaRef>
                      </c:ext>
                    </c:extLst>
                    <c:strCache>
                      <c:ptCount val="1"/>
                      <c:pt idx="0">
                        <c:v>Series 9</c:v>
                      </c:pt>
                    </c:strCache>
                  </c:strRef>
                </c:tx>
                <c:spPr>
                  <a:solidFill>
                    <a:schemeClr val="accent3">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Sheet1!$A$2:$A$24</c15:sqref>
                        </c15:formulaRef>
                      </c:ext>
                    </c:extLst>
                    <c:strCache>
                      <c:ptCount val="23"/>
                      <c:pt idx="0">
                        <c:v>AUS</c:v>
                      </c:pt>
                      <c:pt idx="1">
                        <c:v>CAN</c:v>
                      </c:pt>
                      <c:pt idx="2">
                        <c:v>FRA</c:v>
                      </c:pt>
                      <c:pt idx="3">
                        <c:v>GER</c:v>
                      </c:pt>
                      <c:pt idx="4">
                        <c:v>NETH</c:v>
                      </c:pt>
                      <c:pt idx="5">
                        <c:v>NZ</c:v>
                      </c:pt>
                      <c:pt idx="6">
                        <c:v>NOR</c:v>
                      </c:pt>
                      <c:pt idx="7">
                        <c:v>SWE</c:v>
                      </c:pt>
                      <c:pt idx="8">
                        <c:v>SWIZ</c:v>
                      </c:pt>
                      <c:pt idx="9">
                        <c:v>UK</c:v>
                      </c:pt>
                      <c:pt idx="10">
                        <c:v>US</c:v>
                      </c:pt>
                      <c:pt idx="12">
                        <c:v>AUS</c:v>
                      </c:pt>
                      <c:pt idx="13">
                        <c:v>CAN</c:v>
                      </c:pt>
                      <c:pt idx="14">
                        <c:v>FRA</c:v>
                      </c:pt>
                      <c:pt idx="15">
                        <c:v>GER</c:v>
                      </c:pt>
                      <c:pt idx="16">
                        <c:v>NETH</c:v>
                      </c:pt>
                      <c:pt idx="17">
                        <c:v>NZ</c:v>
                      </c:pt>
                      <c:pt idx="18">
                        <c:v>NOR</c:v>
                      </c:pt>
                      <c:pt idx="19">
                        <c:v>SWE</c:v>
                      </c:pt>
                      <c:pt idx="20">
                        <c:v>SWIZ</c:v>
                      </c:pt>
                      <c:pt idx="21">
                        <c:v>UK</c:v>
                      </c:pt>
                      <c:pt idx="22">
                        <c:v>US</c:v>
                      </c:pt>
                    </c:strCache>
                  </c:strRef>
                </c:cat>
                <c:val>
                  <c:numRef>
                    <c:extLst xmlns:c15="http://schemas.microsoft.com/office/drawing/2012/chart">
                      <c:ext xmlns:c15="http://schemas.microsoft.com/office/drawing/2012/chart" uri="{02D57815-91ED-43cb-92C2-25804820EDAC}">
                        <c15:formulaRef>
                          <c15:sqref>Sheet1!$J$2:$J$24</c15:sqref>
                        </c15:formulaRef>
                      </c:ext>
                    </c:extLst>
                    <c:numCache>
                      <c:formatCode>General</c:formatCode>
                      <c:ptCount val="23"/>
                    </c:numCache>
                  </c:numRef>
                </c:val>
                <c:extLst xmlns:c15="http://schemas.microsoft.com/office/drawing/2012/chart">
                  <c:ext xmlns:c16="http://schemas.microsoft.com/office/drawing/2014/chart" uri="{C3380CC4-5D6E-409C-BE32-E72D297353CC}">
                    <c16:uniqueId val="{0000001D-422E-E34D-A592-A6786F089A12}"/>
                  </c:ext>
                </c:extLst>
              </c15:ser>
            </c15:filteredBarSeries>
            <c15:filteredBarSeries>
              <c15:ser>
                <c:idx val="9"/>
                <c:order val="9"/>
                <c:tx>
                  <c:strRef>
                    <c:extLst xmlns:c15="http://schemas.microsoft.com/office/drawing/2012/chart">
                      <c:ext xmlns:c15="http://schemas.microsoft.com/office/drawing/2012/chart" uri="{02D57815-91ED-43cb-92C2-25804820EDAC}">
                        <c15:formulaRef>
                          <c15:sqref>Sheet1!$K$1</c15:sqref>
                        </c15:formulaRef>
                      </c:ext>
                    </c:extLst>
                    <c:strCache>
                      <c:ptCount val="1"/>
                      <c:pt idx="0">
                        <c:v>Series 10</c:v>
                      </c:pt>
                    </c:strCache>
                  </c:strRef>
                </c:tx>
                <c:spPr>
                  <a:solidFill>
                    <a:schemeClr val="accent4">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Sheet1!$A$2:$A$24</c15:sqref>
                        </c15:formulaRef>
                      </c:ext>
                    </c:extLst>
                    <c:strCache>
                      <c:ptCount val="23"/>
                      <c:pt idx="0">
                        <c:v>AUS</c:v>
                      </c:pt>
                      <c:pt idx="1">
                        <c:v>CAN</c:v>
                      </c:pt>
                      <c:pt idx="2">
                        <c:v>FRA</c:v>
                      </c:pt>
                      <c:pt idx="3">
                        <c:v>GER</c:v>
                      </c:pt>
                      <c:pt idx="4">
                        <c:v>NETH</c:v>
                      </c:pt>
                      <c:pt idx="5">
                        <c:v>NZ</c:v>
                      </c:pt>
                      <c:pt idx="6">
                        <c:v>NOR</c:v>
                      </c:pt>
                      <c:pt idx="7">
                        <c:v>SWE</c:v>
                      </c:pt>
                      <c:pt idx="8">
                        <c:v>SWIZ</c:v>
                      </c:pt>
                      <c:pt idx="9">
                        <c:v>UK</c:v>
                      </c:pt>
                      <c:pt idx="10">
                        <c:v>US</c:v>
                      </c:pt>
                      <c:pt idx="12">
                        <c:v>AUS</c:v>
                      </c:pt>
                      <c:pt idx="13">
                        <c:v>CAN</c:v>
                      </c:pt>
                      <c:pt idx="14">
                        <c:v>FRA</c:v>
                      </c:pt>
                      <c:pt idx="15">
                        <c:v>GER</c:v>
                      </c:pt>
                      <c:pt idx="16">
                        <c:v>NETH</c:v>
                      </c:pt>
                      <c:pt idx="17">
                        <c:v>NZ</c:v>
                      </c:pt>
                      <c:pt idx="18">
                        <c:v>NOR</c:v>
                      </c:pt>
                      <c:pt idx="19">
                        <c:v>SWE</c:v>
                      </c:pt>
                      <c:pt idx="20">
                        <c:v>SWIZ</c:v>
                      </c:pt>
                      <c:pt idx="21">
                        <c:v>UK</c:v>
                      </c:pt>
                      <c:pt idx="22">
                        <c:v>US</c:v>
                      </c:pt>
                    </c:strCache>
                  </c:strRef>
                </c:cat>
                <c:val>
                  <c:numRef>
                    <c:extLst xmlns:c15="http://schemas.microsoft.com/office/drawing/2012/chart">
                      <c:ext xmlns:c15="http://schemas.microsoft.com/office/drawing/2012/chart" uri="{02D57815-91ED-43cb-92C2-25804820EDAC}">
                        <c15:formulaRef>
                          <c15:sqref>Sheet1!$K$2:$K$24</c15:sqref>
                        </c15:formulaRef>
                      </c:ext>
                    </c:extLst>
                    <c:numCache>
                      <c:formatCode>General</c:formatCode>
                      <c:ptCount val="23"/>
                    </c:numCache>
                  </c:numRef>
                </c:val>
                <c:extLst xmlns:c15="http://schemas.microsoft.com/office/drawing/2012/chart">
                  <c:ext xmlns:c16="http://schemas.microsoft.com/office/drawing/2014/chart" uri="{C3380CC4-5D6E-409C-BE32-E72D297353CC}">
                    <c16:uniqueId val="{0000001E-422E-E34D-A592-A6786F089A12}"/>
                  </c:ext>
                </c:extLst>
              </c15:ser>
            </c15:filteredBarSeries>
            <c15:filteredBarSeries>
              <c15:ser>
                <c:idx val="10"/>
                <c:order val="10"/>
                <c:tx>
                  <c:strRef>
                    <c:extLst xmlns:c15="http://schemas.microsoft.com/office/drawing/2012/chart">
                      <c:ext xmlns:c15="http://schemas.microsoft.com/office/drawing/2012/chart" uri="{02D57815-91ED-43cb-92C2-25804820EDAC}">
                        <c15:formulaRef>
                          <c15:sqref>Sheet1!$L$1</c15:sqref>
                        </c15:formulaRef>
                      </c:ext>
                    </c:extLst>
                    <c:strCache>
                      <c:ptCount val="1"/>
                      <c:pt idx="0">
                        <c:v>Series 11</c:v>
                      </c:pt>
                    </c:strCache>
                  </c:strRef>
                </c:tx>
                <c:spPr>
                  <a:solidFill>
                    <a:schemeClr val="accent5">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Sheet1!$A$2:$A$24</c15:sqref>
                        </c15:formulaRef>
                      </c:ext>
                    </c:extLst>
                    <c:strCache>
                      <c:ptCount val="23"/>
                      <c:pt idx="0">
                        <c:v>AUS</c:v>
                      </c:pt>
                      <c:pt idx="1">
                        <c:v>CAN</c:v>
                      </c:pt>
                      <c:pt idx="2">
                        <c:v>FRA</c:v>
                      </c:pt>
                      <c:pt idx="3">
                        <c:v>GER</c:v>
                      </c:pt>
                      <c:pt idx="4">
                        <c:v>NETH</c:v>
                      </c:pt>
                      <c:pt idx="5">
                        <c:v>NZ</c:v>
                      </c:pt>
                      <c:pt idx="6">
                        <c:v>NOR</c:v>
                      </c:pt>
                      <c:pt idx="7">
                        <c:v>SWE</c:v>
                      </c:pt>
                      <c:pt idx="8">
                        <c:v>SWIZ</c:v>
                      </c:pt>
                      <c:pt idx="9">
                        <c:v>UK</c:v>
                      </c:pt>
                      <c:pt idx="10">
                        <c:v>US</c:v>
                      </c:pt>
                      <c:pt idx="12">
                        <c:v>AUS</c:v>
                      </c:pt>
                      <c:pt idx="13">
                        <c:v>CAN</c:v>
                      </c:pt>
                      <c:pt idx="14">
                        <c:v>FRA</c:v>
                      </c:pt>
                      <c:pt idx="15">
                        <c:v>GER</c:v>
                      </c:pt>
                      <c:pt idx="16">
                        <c:v>NETH</c:v>
                      </c:pt>
                      <c:pt idx="17">
                        <c:v>NZ</c:v>
                      </c:pt>
                      <c:pt idx="18">
                        <c:v>NOR</c:v>
                      </c:pt>
                      <c:pt idx="19">
                        <c:v>SWE</c:v>
                      </c:pt>
                      <c:pt idx="20">
                        <c:v>SWIZ</c:v>
                      </c:pt>
                      <c:pt idx="21">
                        <c:v>UK</c:v>
                      </c:pt>
                      <c:pt idx="22">
                        <c:v>US</c:v>
                      </c:pt>
                    </c:strCache>
                  </c:strRef>
                </c:cat>
                <c:val>
                  <c:numRef>
                    <c:extLst xmlns:c15="http://schemas.microsoft.com/office/drawing/2012/chart">
                      <c:ext xmlns:c15="http://schemas.microsoft.com/office/drawing/2012/chart" uri="{02D57815-91ED-43cb-92C2-25804820EDAC}">
                        <c15:formulaRef>
                          <c15:sqref>Sheet1!$L$2:$L$24</c15:sqref>
                        </c15:formulaRef>
                      </c:ext>
                    </c:extLst>
                    <c:numCache>
                      <c:formatCode>General</c:formatCode>
                      <c:ptCount val="23"/>
                    </c:numCache>
                  </c:numRef>
                </c:val>
                <c:extLst xmlns:c15="http://schemas.microsoft.com/office/drawing/2012/chart">
                  <c:ext xmlns:c16="http://schemas.microsoft.com/office/drawing/2014/chart" uri="{C3380CC4-5D6E-409C-BE32-E72D297353CC}">
                    <c16:uniqueId val="{0000001F-422E-E34D-A592-A6786F089A12}"/>
                  </c:ext>
                </c:extLst>
              </c15:ser>
            </c15:filteredBarSeries>
          </c:ext>
        </c:extLst>
      </c:barChart>
      <c:catAx>
        <c:axId val="749936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749938744"/>
        <c:crosses val="autoZero"/>
        <c:auto val="1"/>
        <c:lblAlgn val="ctr"/>
        <c:lblOffset val="100"/>
        <c:noMultiLvlLbl val="0"/>
      </c:catAx>
      <c:valAx>
        <c:axId val="749938744"/>
        <c:scaling>
          <c:orientation val="minMax"/>
          <c:max val="0.2"/>
          <c:min val="0"/>
        </c:scaling>
        <c:delete val="1"/>
        <c:axPos val="l"/>
        <c:numFmt formatCode="0%" sourceLinked="1"/>
        <c:majorTickMark val="out"/>
        <c:minorTickMark val="none"/>
        <c:tickLblPos val="nextTo"/>
        <c:crossAx val="7499364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3.75628494306849E-2"/>
          <c:w val="0.99329294966178006"/>
          <c:h val="0.87847826221149516"/>
        </c:manualLayout>
      </c:layout>
      <c:barChart>
        <c:barDir val="col"/>
        <c:grouping val="clustered"/>
        <c:varyColors val="0"/>
        <c:ser>
          <c:idx val="2"/>
          <c:order val="2"/>
          <c:tx>
            <c:strRef>
              <c:f>Sheet1!$D$1</c:f>
              <c:strCache>
                <c:ptCount val="1"/>
                <c:pt idx="0">
                  <c:v>Did not fill/collect a Rx or skipped a dose because of cost</c:v>
                </c:pt>
              </c:strCache>
            </c:strRef>
          </c:tx>
          <c:spPr>
            <a:solidFill>
              <a:schemeClr val="accent2"/>
            </a:solidFill>
            <a:ln>
              <a:noFill/>
            </a:ln>
            <a:effectLst/>
          </c:spPr>
          <c:invertIfNegative val="0"/>
          <c:dLbls>
            <c:dLbl>
              <c:idx val="2"/>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accent2"/>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5FB-2040-9037-1ADF0EF3A0E0}"/>
                </c:ext>
              </c:extLst>
            </c:dLbl>
            <c:dLbl>
              <c:idx val="3"/>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accent2"/>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5FB-2040-9037-1ADF0EF3A0E0}"/>
                </c:ext>
              </c:extLst>
            </c:dLbl>
            <c:dLbl>
              <c:idx val="4"/>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accent2"/>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5FB-2040-9037-1ADF0EF3A0E0}"/>
                </c:ext>
              </c:extLst>
            </c:dLbl>
            <c:dLbl>
              <c:idx val="5"/>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accent2"/>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5FB-2040-9037-1ADF0EF3A0E0}"/>
                </c:ext>
              </c:extLst>
            </c:dLbl>
            <c:dLbl>
              <c:idx val="9"/>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accent2"/>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5FB-2040-9037-1ADF0EF3A0E0}"/>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AUS</c:v>
                </c:pt>
                <c:pt idx="1">
                  <c:v>CAN</c:v>
                </c:pt>
                <c:pt idx="2">
                  <c:v>FRA</c:v>
                </c:pt>
                <c:pt idx="3">
                  <c:v>GER</c:v>
                </c:pt>
                <c:pt idx="4">
                  <c:v>NETH</c:v>
                </c:pt>
                <c:pt idx="5">
                  <c:v>NZ</c:v>
                </c:pt>
                <c:pt idx="6">
                  <c:v>NOR</c:v>
                </c:pt>
                <c:pt idx="7">
                  <c:v>SWE</c:v>
                </c:pt>
                <c:pt idx="8">
                  <c:v>SWIZ</c:v>
                </c:pt>
                <c:pt idx="9">
                  <c:v>UK</c:v>
                </c:pt>
                <c:pt idx="10">
                  <c:v>US</c:v>
                </c:pt>
              </c:strCache>
            </c:strRef>
          </c:cat>
          <c:val>
            <c:numRef>
              <c:f>Sheet1!$D$2:$D$12</c:f>
              <c:numCache>
                <c:formatCode>0%</c:formatCode>
                <c:ptCount val="11"/>
                <c:pt idx="0">
                  <c:v>0.02</c:v>
                </c:pt>
                <c:pt idx="1">
                  <c:v>0.03</c:v>
                </c:pt>
                <c:pt idx="2">
                  <c:v>0.01</c:v>
                </c:pt>
                <c:pt idx="3">
                  <c:v>0.01</c:v>
                </c:pt>
                <c:pt idx="4">
                  <c:v>0.01</c:v>
                </c:pt>
                <c:pt idx="5">
                  <c:v>0.01</c:v>
                </c:pt>
                <c:pt idx="6">
                  <c:v>0.02</c:v>
                </c:pt>
                <c:pt idx="7">
                  <c:v>0.02</c:v>
                </c:pt>
                <c:pt idx="8">
                  <c:v>0.04</c:v>
                </c:pt>
                <c:pt idx="9">
                  <c:v>0.01</c:v>
                </c:pt>
                <c:pt idx="10">
                  <c:v>0.09</c:v>
                </c:pt>
              </c:numCache>
            </c:numRef>
          </c:val>
          <c:extLst>
            <c:ext xmlns:c16="http://schemas.microsoft.com/office/drawing/2014/chart" uri="{C3380CC4-5D6E-409C-BE32-E72D297353CC}">
              <c16:uniqueId val="{00000002-5958-4767-A9C9-D900A26298A7}"/>
            </c:ext>
          </c:extLst>
        </c:ser>
        <c:dLbls>
          <c:dLblPos val="outEnd"/>
          <c:showLegendKey val="0"/>
          <c:showVal val="1"/>
          <c:showCatName val="0"/>
          <c:showSerName val="0"/>
          <c:showPercent val="0"/>
          <c:showBubbleSize val="0"/>
        </c:dLbls>
        <c:gapWidth val="60"/>
        <c:axId val="522800344"/>
        <c:axId val="522802312"/>
        <c:extLst>
          <c:ext xmlns:c15="http://schemas.microsoft.com/office/drawing/2012/chart" uri="{02D57815-91ED-43cb-92C2-25804820EDAC}">
            <c15:filteredBarSeries>
              <c15:ser>
                <c:idx val="0"/>
                <c:order val="0"/>
                <c:tx>
                  <c:strRef>
                    <c:extLst>
                      <c:ext uri="{02D57815-91ED-43cb-92C2-25804820EDAC}">
                        <c15:formulaRef>
                          <c15:sqref>Sheet1!$B$1</c15:sqref>
                        </c15:formulaRef>
                      </c:ext>
                    </c:extLst>
                    <c:strCache>
                      <c:ptCount val="1"/>
                      <c:pt idx="0">
                        <c:v>Did not consult/visit a doctor when had a medical problem because of cost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Sheet1!$A$2:$A$12</c15:sqref>
                        </c15:formulaRef>
                      </c:ext>
                    </c:extLst>
                    <c:strCache>
                      <c:ptCount val="11"/>
                      <c:pt idx="0">
                        <c:v>AUS</c:v>
                      </c:pt>
                      <c:pt idx="1">
                        <c:v>CAN</c:v>
                      </c:pt>
                      <c:pt idx="2">
                        <c:v>FRA</c:v>
                      </c:pt>
                      <c:pt idx="3">
                        <c:v>GER</c:v>
                      </c:pt>
                      <c:pt idx="4">
                        <c:v>NETH</c:v>
                      </c:pt>
                      <c:pt idx="5">
                        <c:v>NZ</c:v>
                      </c:pt>
                      <c:pt idx="6">
                        <c:v>NOR</c:v>
                      </c:pt>
                      <c:pt idx="7">
                        <c:v>SWE</c:v>
                      </c:pt>
                      <c:pt idx="8">
                        <c:v>SWIZ</c:v>
                      </c:pt>
                      <c:pt idx="9">
                        <c:v>UK</c:v>
                      </c:pt>
                      <c:pt idx="10">
                        <c:v>US</c:v>
                      </c:pt>
                    </c:strCache>
                  </c:strRef>
                </c:cat>
                <c:val>
                  <c:numRef>
                    <c:extLst>
                      <c:ext uri="{02D57815-91ED-43cb-92C2-25804820EDAC}">
                        <c15:formulaRef>
                          <c15:sqref>Sheet1!$B$2:$B$12</c15:sqref>
                        </c15:formulaRef>
                      </c:ext>
                    </c:extLst>
                    <c:numCache>
                      <c:formatCode>0%</c:formatCode>
                      <c:ptCount val="11"/>
                      <c:pt idx="0">
                        <c:v>0.04</c:v>
                      </c:pt>
                      <c:pt idx="1">
                        <c:v>0.04</c:v>
                      </c:pt>
                      <c:pt idx="2">
                        <c:v>0.03</c:v>
                      </c:pt>
                      <c:pt idx="3">
                        <c:v>0.01</c:v>
                      </c:pt>
                      <c:pt idx="4">
                        <c:v>0.02</c:v>
                      </c:pt>
                      <c:pt idx="5">
                        <c:v>0.06</c:v>
                      </c:pt>
                      <c:pt idx="6">
                        <c:v>0.01</c:v>
                      </c:pt>
                      <c:pt idx="7">
                        <c:v>0.01</c:v>
                      </c:pt>
                      <c:pt idx="8">
                        <c:v>0.04</c:v>
                      </c:pt>
                      <c:pt idx="9">
                        <c:v>0.04</c:v>
                      </c:pt>
                      <c:pt idx="10">
                        <c:v>7.0000000000000007E-2</c:v>
                      </c:pt>
                    </c:numCache>
                  </c:numRef>
                </c:val>
                <c:extLst>
                  <c:ext xmlns:c16="http://schemas.microsoft.com/office/drawing/2014/chart" uri="{C3380CC4-5D6E-409C-BE32-E72D297353CC}">
                    <c16:uniqueId val="{00000000-5958-4767-A9C9-D900A26298A7}"/>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Sheet1!$C$1</c15:sqref>
                        </c15:formulaRef>
                      </c:ext>
                    </c:extLst>
                    <c:strCache>
                      <c:ptCount val="1"/>
                      <c:pt idx="0">
                        <c:v>Skipped a medical test or treatment because of cost</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Sheet1!$A$2:$A$12</c15:sqref>
                        </c15:formulaRef>
                      </c:ext>
                    </c:extLst>
                    <c:strCache>
                      <c:ptCount val="11"/>
                      <c:pt idx="0">
                        <c:v>AUS</c:v>
                      </c:pt>
                      <c:pt idx="1">
                        <c:v>CAN</c:v>
                      </c:pt>
                      <c:pt idx="2">
                        <c:v>FRA</c:v>
                      </c:pt>
                      <c:pt idx="3">
                        <c:v>GER</c:v>
                      </c:pt>
                      <c:pt idx="4">
                        <c:v>NETH</c:v>
                      </c:pt>
                      <c:pt idx="5">
                        <c:v>NZ</c:v>
                      </c:pt>
                      <c:pt idx="6">
                        <c:v>NOR</c:v>
                      </c:pt>
                      <c:pt idx="7">
                        <c:v>SWE</c:v>
                      </c:pt>
                      <c:pt idx="8">
                        <c:v>SWIZ</c:v>
                      </c:pt>
                      <c:pt idx="9">
                        <c:v>UK</c:v>
                      </c:pt>
                      <c:pt idx="10">
                        <c:v>US</c:v>
                      </c:pt>
                    </c:strCache>
                  </c:strRef>
                </c:cat>
                <c:val>
                  <c:numRef>
                    <c:extLst xmlns:c15="http://schemas.microsoft.com/office/drawing/2012/chart">
                      <c:ext xmlns:c15="http://schemas.microsoft.com/office/drawing/2012/chart" uri="{02D57815-91ED-43cb-92C2-25804820EDAC}">
                        <c15:formulaRef>
                          <c15:sqref>Sheet1!$C$2:$C$12</c15:sqref>
                        </c15:formulaRef>
                      </c:ext>
                    </c:extLst>
                    <c:numCache>
                      <c:formatCode>0%</c:formatCode>
                      <c:ptCount val="11"/>
                      <c:pt idx="0">
                        <c:v>0.06</c:v>
                      </c:pt>
                      <c:pt idx="1">
                        <c:v>0.04</c:v>
                      </c:pt>
                      <c:pt idx="2">
                        <c:v>0.02</c:v>
                      </c:pt>
                      <c:pt idx="3">
                        <c:v>0.01</c:v>
                      </c:pt>
                      <c:pt idx="4">
                        <c:v>0.02</c:v>
                      </c:pt>
                      <c:pt idx="5">
                        <c:v>0.03</c:v>
                      </c:pt>
                      <c:pt idx="6">
                        <c:v>0</c:v>
                      </c:pt>
                      <c:pt idx="7">
                        <c:v>0.01</c:v>
                      </c:pt>
                      <c:pt idx="8">
                        <c:v>0.04</c:v>
                      </c:pt>
                      <c:pt idx="9">
                        <c:v>0.02</c:v>
                      </c:pt>
                      <c:pt idx="10">
                        <c:v>0.08</c:v>
                      </c:pt>
                    </c:numCache>
                  </c:numRef>
                </c:val>
                <c:extLst xmlns:c15="http://schemas.microsoft.com/office/drawing/2012/chart">
                  <c:ext xmlns:c16="http://schemas.microsoft.com/office/drawing/2014/chart" uri="{C3380CC4-5D6E-409C-BE32-E72D297353CC}">
                    <c16:uniqueId val="{00000001-5958-4767-A9C9-D900A26298A7}"/>
                  </c:ext>
                </c:extLst>
              </c15:ser>
            </c15:filteredBarSeries>
          </c:ext>
        </c:extLst>
      </c:barChart>
      <c:catAx>
        <c:axId val="522800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522802312"/>
        <c:crosses val="autoZero"/>
        <c:auto val="1"/>
        <c:lblAlgn val="ctr"/>
        <c:lblOffset val="100"/>
        <c:noMultiLvlLbl val="0"/>
      </c:catAx>
      <c:valAx>
        <c:axId val="522802312"/>
        <c:scaling>
          <c:orientation val="minMax"/>
          <c:max val="0.2"/>
          <c:min val="0"/>
        </c:scaling>
        <c:delete val="1"/>
        <c:axPos val="l"/>
        <c:numFmt formatCode="0%" sourceLinked="1"/>
        <c:majorTickMark val="out"/>
        <c:minorTickMark val="none"/>
        <c:tickLblPos val="nextTo"/>
        <c:crossAx val="5228003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3.3892645729812119E-2"/>
          <c:w val="0.99188147721372222"/>
          <c:h val="0.94248604736592856"/>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dLbl>
              <c:idx val="3"/>
              <c:tx>
                <c:rich>
                  <a:bodyPr rot="0" spcFirstLastPara="1" vertOverflow="ellipsis" vert="horz" wrap="square" lIns="38100" tIns="19050" rIns="38100" bIns="19050" anchor="ctr" anchorCtr="1">
                    <a:spAutoFit/>
                  </a:bodyPr>
                  <a:lstStyle/>
                  <a:p>
                    <a:pPr>
                      <a:defRPr sz="1197" b="0" i="0" u="none" strike="noStrike" kern="1200" baseline="0">
                        <a:solidFill>
                          <a:schemeClr val="accent1"/>
                        </a:solidFill>
                        <a:latin typeface="+mn-lt"/>
                        <a:ea typeface="+mn-ea"/>
                        <a:cs typeface="+mn-cs"/>
                      </a:defRPr>
                    </a:pPr>
                    <a:fld id="{C4CCA3F8-DD33-45CA-8AC2-B97B0F7919D2}" type="VALUE">
                      <a:rPr lang="en-US">
                        <a:solidFill>
                          <a:schemeClr val="accent1"/>
                        </a:solidFill>
                      </a:rPr>
                      <a:pPr>
                        <a:defRPr>
                          <a:solidFill>
                            <a:schemeClr val="accent1"/>
                          </a:solidFill>
                        </a:defRPr>
                      </a:pPr>
                      <a:t>[VALUE]</a:t>
                    </a:fld>
                    <a:endParaRPr lang="en-US"/>
                  </a:p>
                </c:rich>
              </c:tx>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CB5E-4227-A720-C99710754A2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AUS</c:v>
                </c:pt>
                <c:pt idx="1">
                  <c:v>CAN</c:v>
                </c:pt>
                <c:pt idx="2">
                  <c:v>FRA</c:v>
                </c:pt>
                <c:pt idx="3">
                  <c:v>GER</c:v>
                </c:pt>
                <c:pt idx="4">
                  <c:v>NETH</c:v>
                </c:pt>
                <c:pt idx="5">
                  <c:v>NZ</c:v>
                </c:pt>
                <c:pt idx="6">
                  <c:v>NOR</c:v>
                </c:pt>
                <c:pt idx="7">
                  <c:v>SWE</c:v>
                </c:pt>
                <c:pt idx="8">
                  <c:v>SWIZ</c:v>
                </c:pt>
                <c:pt idx="9">
                  <c:v>UK</c:v>
                </c:pt>
                <c:pt idx="10">
                  <c:v>US</c:v>
                </c:pt>
              </c:strCache>
            </c:strRef>
          </c:cat>
          <c:val>
            <c:numRef>
              <c:f>Sheet1!$B$2:$B$12</c:f>
              <c:numCache>
                <c:formatCode>0%</c:formatCode>
                <c:ptCount val="11"/>
                <c:pt idx="0">
                  <c:v>0.15</c:v>
                </c:pt>
                <c:pt idx="1">
                  <c:v>0.14000000000000001</c:v>
                </c:pt>
                <c:pt idx="2">
                  <c:v>0.08</c:v>
                </c:pt>
                <c:pt idx="3">
                  <c:v>0.01</c:v>
                </c:pt>
                <c:pt idx="4">
                  <c:v>0.02</c:v>
                </c:pt>
                <c:pt idx="5">
                  <c:v>0.14000000000000001</c:v>
                </c:pt>
                <c:pt idx="6">
                  <c:v>0.06</c:v>
                </c:pt>
                <c:pt idx="7">
                  <c:v>0.1</c:v>
                </c:pt>
                <c:pt idx="8">
                  <c:v>0.09</c:v>
                </c:pt>
                <c:pt idx="9">
                  <c:v>0.06</c:v>
                </c:pt>
                <c:pt idx="10">
                  <c:v>0.16</c:v>
                </c:pt>
              </c:numCache>
            </c:numRef>
          </c:val>
          <c:extLst>
            <c:ext xmlns:c16="http://schemas.microsoft.com/office/drawing/2014/chart" uri="{C3380CC4-5D6E-409C-BE32-E72D297353CC}">
              <c16:uniqueId val="{00000000-F630-4FAA-AAF7-541A4BC3F914}"/>
            </c:ext>
          </c:extLst>
        </c:ser>
        <c:dLbls>
          <c:dLblPos val="outEnd"/>
          <c:showLegendKey val="0"/>
          <c:showVal val="1"/>
          <c:showCatName val="0"/>
          <c:showSerName val="0"/>
          <c:showPercent val="0"/>
          <c:showBubbleSize val="0"/>
        </c:dLbls>
        <c:gapWidth val="60"/>
        <c:overlap val="-27"/>
        <c:axId val="749936448"/>
        <c:axId val="749938744"/>
        <c:extLst>
          <c:ext xmlns:c15="http://schemas.microsoft.com/office/drawing/2012/chart" uri="{02D57815-91ED-43cb-92C2-25804820EDAC}">
            <c15:filteredBarSeries>
              <c15:ser>
                <c:idx val="1"/>
                <c:order val="1"/>
                <c:tx>
                  <c:strRef>
                    <c:extLst>
                      <c:ext uri="{02D57815-91ED-43cb-92C2-25804820EDAC}">
                        <c15:formulaRef>
                          <c15:sqref>Sheet1!$C$1</c15:sqref>
                        </c15:formulaRef>
                      </c:ext>
                    </c:extLst>
                    <c:strCache>
                      <c:ptCount val="1"/>
                      <c:pt idx="0">
                        <c:v>Series 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Sheet1!$A$2:$A$12</c15:sqref>
                        </c15:formulaRef>
                      </c:ext>
                    </c:extLst>
                    <c:strCache>
                      <c:ptCount val="11"/>
                      <c:pt idx="0">
                        <c:v>AUS</c:v>
                      </c:pt>
                      <c:pt idx="1">
                        <c:v>CAN</c:v>
                      </c:pt>
                      <c:pt idx="2">
                        <c:v>FRA</c:v>
                      </c:pt>
                      <c:pt idx="3">
                        <c:v>GER</c:v>
                      </c:pt>
                      <c:pt idx="4">
                        <c:v>NETH</c:v>
                      </c:pt>
                      <c:pt idx="5">
                        <c:v>NZ</c:v>
                      </c:pt>
                      <c:pt idx="6">
                        <c:v>NOR</c:v>
                      </c:pt>
                      <c:pt idx="7">
                        <c:v>SWE</c:v>
                      </c:pt>
                      <c:pt idx="8">
                        <c:v>SWIZ</c:v>
                      </c:pt>
                      <c:pt idx="9">
                        <c:v>UK</c:v>
                      </c:pt>
                      <c:pt idx="10">
                        <c:v>US</c:v>
                      </c:pt>
                    </c:strCache>
                  </c:strRef>
                </c:cat>
                <c:val>
                  <c:numRef>
                    <c:extLst>
                      <c:ext uri="{02D57815-91ED-43cb-92C2-25804820EDAC}">
                        <c15:formulaRef>
                          <c15:sqref>Sheet1!$C$2:$C$12</c15:sqref>
                        </c15:formulaRef>
                      </c:ext>
                    </c:extLst>
                    <c:numCache>
                      <c:formatCode>General</c:formatCode>
                      <c:ptCount val="11"/>
                    </c:numCache>
                  </c:numRef>
                </c:val>
                <c:extLst>
                  <c:ext xmlns:c16="http://schemas.microsoft.com/office/drawing/2014/chart" uri="{C3380CC4-5D6E-409C-BE32-E72D297353CC}">
                    <c16:uniqueId val="{00000001-F630-4FAA-AAF7-541A4BC3F914}"/>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Sheet1!$D$1</c15:sqref>
                        </c15:formulaRef>
                      </c:ext>
                    </c:extLst>
                    <c:strCache>
                      <c:ptCount val="1"/>
                      <c:pt idx="0">
                        <c:v>Series 3</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Sheet1!$A$2:$A$12</c15:sqref>
                        </c15:formulaRef>
                      </c:ext>
                    </c:extLst>
                    <c:strCache>
                      <c:ptCount val="11"/>
                      <c:pt idx="0">
                        <c:v>AUS</c:v>
                      </c:pt>
                      <c:pt idx="1">
                        <c:v>CAN</c:v>
                      </c:pt>
                      <c:pt idx="2">
                        <c:v>FRA</c:v>
                      </c:pt>
                      <c:pt idx="3">
                        <c:v>GER</c:v>
                      </c:pt>
                      <c:pt idx="4">
                        <c:v>NETH</c:v>
                      </c:pt>
                      <c:pt idx="5">
                        <c:v>NZ</c:v>
                      </c:pt>
                      <c:pt idx="6">
                        <c:v>NOR</c:v>
                      </c:pt>
                      <c:pt idx="7">
                        <c:v>SWE</c:v>
                      </c:pt>
                      <c:pt idx="8">
                        <c:v>SWIZ</c:v>
                      </c:pt>
                      <c:pt idx="9">
                        <c:v>UK</c:v>
                      </c:pt>
                      <c:pt idx="10">
                        <c:v>US</c:v>
                      </c:pt>
                    </c:strCache>
                  </c:strRef>
                </c:cat>
                <c:val>
                  <c:numRef>
                    <c:extLst xmlns:c15="http://schemas.microsoft.com/office/drawing/2012/chart">
                      <c:ext xmlns:c15="http://schemas.microsoft.com/office/drawing/2012/chart" uri="{02D57815-91ED-43cb-92C2-25804820EDAC}">
                        <c15:formulaRef>
                          <c15:sqref>Sheet1!$D$2:$D$12</c15:sqref>
                        </c15:formulaRef>
                      </c:ext>
                    </c:extLst>
                    <c:numCache>
                      <c:formatCode>General</c:formatCode>
                      <c:ptCount val="11"/>
                    </c:numCache>
                  </c:numRef>
                </c:val>
                <c:extLst xmlns:c15="http://schemas.microsoft.com/office/drawing/2012/chart">
                  <c:ext xmlns:c16="http://schemas.microsoft.com/office/drawing/2014/chart" uri="{C3380CC4-5D6E-409C-BE32-E72D297353CC}">
                    <c16:uniqueId val="{00000002-F630-4FAA-AAF7-541A4BC3F914}"/>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Sheet1!$E$1</c15:sqref>
                        </c15:formulaRef>
                      </c:ext>
                    </c:extLst>
                    <c:strCache>
                      <c:ptCount val="1"/>
                      <c:pt idx="0">
                        <c:v>Series 4</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Sheet1!$A$2:$A$12</c15:sqref>
                        </c15:formulaRef>
                      </c:ext>
                    </c:extLst>
                    <c:strCache>
                      <c:ptCount val="11"/>
                      <c:pt idx="0">
                        <c:v>AUS</c:v>
                      </c:pt>
                      <c:pt idx="1">
                        <c:v>CAN</c:v>
                      </c:pt>
                      <c:pt idx="2">
                        <c:v>FRA</c:v>
                      </c:pt>
                      <c:pt idx="3">
                        <c:v>GER</c:v>
                      </c:pt>
                      <c:pt idx="4">
                        <c:v>NETH</c:v>
                      </c:pt>
                      <c:pt idx="5">
                        <c:v>NZ</c:v>
                      </c:pt>
                      <c:pt idx="6">
                        <c:v>NOR</c:v>
                      </c:pt>
                      <c:pt idx="7">
                        <c:v>SWE</c:v>
                      </c:pt>
                      <c:pt idx="8">
                        <c:v>SWIZ</c:v>
                      </c:pt>
                      <c:pt idx="9">
                        <c:v>UK</c:v>
                      </c:pt>
                      <c:pt idx="10">
                        <c:v>US</c:v>
                      </c:pt>
                    </c:strCache>
                  </c:strRef>
                </c:cat>
                <c:val>
                  <c:numRef>
                    <c:extLst xmlns:c15="http://schemas.microsoft.com/office/drawing/2012/chart">
                      <c:ext xmlns:c15="http://schemas.microsoft.com/office/drawing/2012/chart" uri="{02D57815-91ED-43cb-92C2-25804820EDAC}">
                        <c15:formulaRef>
                          <c15:sqref>Sheet1!$E$2:$E$12</c15:sqref>
                        </c15:formulaRef>
                      </c:ext>
                    </c:extLst>
                    <c:numCache>
                      <c:formatCode>General</c:formatCode>
                      <c:ptCount val="11"/>
                    </c:numCache>
                  </c:numRef>
                </c:val>
                <c:extLst xmlns:c15="http://schemas.microsoft.com/office/drawing/2012/chart">
                  <c:ext xmlns:c16="http://schemas.microsoft.com/office/drawing/2014/chart" uri="{C3380CC4-5D6E-409C-BE32-E72D297353CC}">
                    <c16:uniqueId val="{00000004-F630-4FAA-AAF7-541A4BC3F914}"/>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Sheet1!$F$1</c15:sqref>
                        </c15:formulaRef>
                      </c:ext>
                    </c:extLst>
                    <c:strCache>
                      <c:ptCount val="1"/>
                      <c:pt idx="0">
                        <c:v>Series 5</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Sheet1!$A$2:$A$12</c15:sqref>
                        </c15:formulaRef>
                      </c:ext>
                    </c:extLst>
                    <c:strCache>
                      <c:ptCount val="11"/>
                      <c:pt idx="0">
                        <c:v>AUS</c:v>
                      </c:pt>
                      <c:pt idx="1">
                        <c:v>CAN</c:v>
                      </c:pt>
                      <c:pt idx="2">
                        <c:v>FRA</c:v>
                      </c:pt>
                      <c:pt idx="3">
                        <c:v>GER</c:v>
                      </c:pt>
                      <c:pt idx="4">
                        <c:v>NETH</c:v>
                      </c:pt>
                      <c:pt idx="5">
                        <c:v>NZ</c:v>
                      </c:pt>
                      <c:pt idx="6">
                        <c:v>NOR</c:v>
                      </c:pt>
                      <c:pt idx="7">
                        <c:v>SWE</c:v>
                      </c:pt>
                      <c:pt idx="8">
                        <c:v>SWIZ</c:v>
                      </c:pt>
                      <c:pt idx="9">
                        <c:v>UK</c:v>
                      </c:pt>
                      <c:pt idx="10">
                        <c:v>US</c:v>
                      </c:pt>
                    </c:strCache>
                  </c:strRef>
                </c:cat>
                <c:val>
                  <c:numRef>
                    <c:extLst xmlns:c15="http://schemas.microsoft.com/office/drawing/2012/chart">
                      <c:ext xmlns:c15="http://schemas.microsoft.com/office/drawing/2012/chart" uri="{02D57815-91ED-43cb-92C2-25804820EDAC}">
                        <c15:formulaRef>
                          <c15:sqref>Sheet1!$F$2:$F$12</c15:sqref>
                        </c15:formulaRef>
                      </c:ext>
                    </c:extLst>
                    <c:numCache>
                      <c:formatCode>General</c:formatCode>
                      <c:ptCount val="11"/>
                    </c:numCache>
                  </c:numRef>
                </c:val>
                <c:extLst xmlns:c15="http://schemas.microsoft.com/office/drawing/2012/chart">
                  <c:ext xmlns:c16="http://schemas.microsoft.com/office/drawing/2014/chart" uri="{C3380CC4-5D6E-409C-BE32-E72D297353CC}">
                    <c16:uniqueId val="{00000005-F630-4FAA-AAF7-541A4BC3F914}"/>
                  </c:ext>
                </c:extLst>
              </c15:ser>
            </c15:filteredBarSeries>
            <c15:filteredBarSeries>
              <c15:ser>
                <c:idx val="5"/>
                <c:order val="5"/>
                <c:tx>
                  <c:strRef>
                    <c:extLst xmlns:c15="http://schemas.microsoft.com/office/drawing/2012/chart">
                      <c:ext xmlns:c15="http://schemas.microsoft.com/office/drawing/2012/chart" uri="{02D57815-91ED-43cb-92C2-25804820EDAC}">
                        <c15:formulaRef>
                          <c15:sqref>Sheet1!$G$1</c15:sqref>
                        </c15:formulaRef>
                      </c:ext>
                    </c:extLst>
                    <c:strCache>
                      <c:ptCount val="1"/>
                      <c:pt idx="0">
                        <c:v>Series 6</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Sheet1!$A$2:$A$12</c15:sqref>
                        </c15:formulaRef>
                      </c:ext>
                    </c:extLst>
                    <c:strCache>
                      <c:ptCount val="11"/>
                      <c:pt idx="0">
                        <c:v>AUS</c:v>
                      </c:pt>
                      <c:pt idx="1">
                        <c:v>CAN</c:v>
                      </c:pt>
                      <c:pt idx="2">
                        <c:v>FRA</c:v>
                      </c:pt>
                      <c:pt idx="3">
                        <c:v>GER</c:v>
                      </c:pt>
                      <c:pt idx="4">
                        <c:v>NETH</c:v>
                      </c:pt>
                      <c:pt idx="5">
                        <c:v>NZ</c:v>
                      </c:pt>
                      <c:pt idx="6">
                        <c:v>NOR</c:v>
                      </c:pt>
                      <c:pt idx="7">
                        <c:v>SWE</c:v>
                      </c:pt>
                      <c:pt idx="8">
                        <c:v>SWIZ</c:v>
                      </c:pt>
                      <c:pt idx="9">
                        <c:v>UK</c:v>
                      </c:pt>
                      <c:pt idx="10">
                        <c:v>US</c:v>
                      </c:pt>
                    </c:strCache>
                  </c:strRef>
                </c:cat>
                <c:val>
                  <c:numRef>
                    <c:extLst xmlns:c15="http://schemas.microsoft.com/office/drawing/2012/chart">
                      <c:ext xmlns:c15="http://schemas.microsoft.com/office/drawing/2012/chart" uri="{02D57815-91ED-43cb-92C2-25804820EDAC}">
                        <c15:formulaRef>
                          <c15:sqref>Sheet1!$G$2:$G$12</c15:sqref>
                        </c15:formulaRef>
                      </c:ext>
                    </c:extLst>
                    <c:numCache>
                      <c:formatCode>General</c:formatCode>
                      <c:ptCount val="11"/>
                    </c:numCache>
                  </c:numRef>
                </c:val>
                <c:extLst xmlns:c15="http://schemas.microsoft.com/office/drawing/2012/chart">
                  <c:ext xmlns:c16="http://schemas.microsoft.com/office/drawing/2014/chart" uri="{C3380CC4-5D6E-409C-BE32-E72D297353CC}">
                    <c16:uniqueId val="{00000006-F630-4FAA-AAF7-541A4BC3F914}"/>
                  </c:ext>
                </c:extLst>
              </c15:ser>
            </c15:filteredBarSeries>
            <c15:filteredBarSeries>
              <c15:ser>
                <c:idx val="6"/>
                <c:order val="6"/>
                <c:tx>
                  <c:strRef>
                    <c:extLst xmlns:c15="http://schemas.microsoft.com/office/drawing/2012/chart">
                      <c:ext xmlns:c15="http://schemas.microsoft.com/office/drawing/2012/chart" uri="{02D57815-91ED-43cb-92C2-25804820EDAC}">
                        <c15:formulaRef>
                          <c15:sqref>Sheet1!$H$1</c15:sqref>
                        </c15:formulaRef>
                      </c:ext>
                    </c:extLst>
                    <c:strCache>
                      <c:ptCount val="1"/>
                      <c:pt idx="0">
                        <c:v>Series 7</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Sheet1!$A$2:$A$12</c15:sqref>
                        </c15:formulaRef>
                      </c:ext>
                    </c:extLst>
                    <c:strCache>
                      <c:ptCount val="11"/>
                      <c:pt idx="0">
                        <c:v>AUS</c:v>
                      </c:pt>
                      <c:pt idx="1">
                        <c:v>CAN</c:v>
                      </c:pt>
                      <c:pt idx="2">
                        <c:v>FRA</c:v>
                      </c:pt>
                      <c:pt idx="3">
                        <c:v>GER</c:v>
                      </c:pt>
                      <c:pt idx="4">
                        <c:v>NETH</c:v>
                      </c:pt>
                      <c:pt idx="5">
                        <c:v>NZ</c:v>
                      </c:pt>
                      <c:pt idx="6">
                        <c:v>NOR</c:v>
                      </c:pt>
                      <c:pt idx="7">
                        <c:v>SWE</c:v>
                      </c:pt>
                      <c:pt idx="8">
                        <c:v>SWIZ</c:v>
                      </c:pt>
                      <c:pt idx="9">
                        <c:v>UK</c:v>
                      </c:pt>
                      <c:pt idx="10">
                        <c:v>US</c:v>
                      </c:pt>
                    </c:strCache>
                  </c:strRef>
                </c:cat>
                <c:val>
                  <c:numRef>
                    <c:extLst xmlns:c15="http://schemas.microsoft.com/office/drawing/2012/chart">
                      <c:ext xmlns:c15="http://schemas.microsoft.com/office/drawing/2012/chart" uri="{02D57815-91ED-43cb-92C2-25804820EDAC}">
                        <c15:formulaRef>
                          <c15:sqref>Sheet1!$H$2:$H$12</c15:sqref>
                        </c15:formulaRef>
                      </c:ext>
                    </c:extLst>
                    <c:numCache>
                      <c:formatCode>General</c:formatCode>
                      <c:ptCount val="11"/>
                    </c:numCache>
                  </c:numRef>
                </c:val>
                <c:extLst xmlns:c15="http://schemas.microsoft.com/office/drawing/2012/chart">
                  <c:ext xmlns:c16="http://schemas.microsoft.com/office/drawing/2014/chart" uri="{C3380CC4-5D6E-409C-BE32-E72D297353CC}">
                    <c16:uniqueId val="{00000007-F630-4FAA-AAF7-541A4BC3F914}"/>
                  </c:ext>
                </c:extLst>
              </c15:ser>
            </c15:filteredBarSeries>
            <c15:filteredBarSeries>
              <c15:ser>
                <c:idx val="7"/>
                <c:order val="7"/>
                <c:tx>
                  <c:strRef>
                    <c:extLst xmlns:c15="http://schemas.microsoft.com/office/drawing/2012/chart">
                      <c:ext xmlns:c15="http://schemas.microsoft.com/office/drawing/2012/chart" uri="{02D57815-91ED-43cb-92C2-25804820EDAC}">
                        <c15:formulaRef>
                          <c15:sqref>Sheet1!$I$1</c15:sqref>
                        </c15:formulaRef>
                      </c:ext>
                    </c:extLst>
                    <c:strCache>
                      <c:ptCount val="1"/>
                      <c:pt idx="0">
                        <c:v>Series 8</c:v>
                      </c:pt>
                    </c:strCache>
                  </c:strRef>
                </c:tx>
                <c:spPr>
                  <a:solidFill>
                    <a:schemeClr val="accent2">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Sheet1!$A$2:$A$12</c15:sqref>
                        </c15:formulaRef>
                      </c:ext>
                    </c:extLst>
                    <c:strCache>
                      <c:ptCount val="11"/>
                      <c:pt idx="0">
                        <c:v>AUS</c:v>
                      </c:pt>
                      <c:pt idx="1">
                        <c:v>CAN</c:v>
                      </c:pt>
                      <c:pt idx="2">
                        <c:v>FRA</c:v>
                      </c:pt>
                      <c:pt idx="3">
                        <c:v>GER</c:v>
                      </c:pt>
                      <c:pt idx="4">
                        <c:v>NETH</c:v>
                      </c:pt>
                      <c:pt idx="5">
                        <c:v>NZ</c:v>
                      </c:pt>
                      <c:pt idx="6">
                        <c:v>NOR</c:v>
                      </c:pt>
                      <c:pt idx="7">
                        <c:v>SWE</c:v>
                      </c:pt>
                      <c:pt idx="8">
                        <c:v>SWIZ</c:v>
                      </c:pt>
                      <c:pt idx="9">
                        <c:v>UK</c:v>
                      </c:pt>
                      <c:pt idx="10">
                        <c:v>US</c:v>
                      </c:pt>
                    </c:strCache>
                  </c:strRef>
                </c:cat>
                <c:val>
                  <c:numRef>
                    <c:extLst xmlns:c15="http://schemas.microsoft.com/office/drawing/2012/chart">
                      <c:ext xmlns:c15="http://schemas.microsoft.com/office/drawing/2012/chart" uri="{02D57815-91ED-43cb-92C2-25804820EDAC}">
                        <c15:formulaRef>
                          <c15:sqref>Sheet1!$I$2:$I$12</c15:sqref>
                        </c15:formulaRef>
                      </c:ext>
                    </c:extLst>
                    <c:numCache>
                      <c:formatCode>General</c:formatCode>
                      <c:ptCount val="11"/>
                    </c:numCache>
                  </c:numRef>
                </c:val>
                <c:extLst xmlns:c15="http://schemas.microsoft.com/office/drawing/2012/chart">
                  <c:ext xmlns:c16="http://schemas.microsoft.com/office/drawing/2014/chart" uri="{C3380CC4-5D6E-409C-BE32-E72D297353CC}">
                    <c16:uniqueId val="{00000008-F630-4FAA-AAF7-541A4BC3F914}"/>
                  </c:ext>
                </c:extLst>
              </c15:ser>
            </c15:filteredBarSeries>
            <c15:filteredBarSeries>
              <c15:ser>
                <c:idx val="8"/>
                <c:order val="8"/>
                <c:tx>
                  <c:strRef>
                    <c:extLst xmlns:c15="http://schemas.microsoft.com/office/drawing/2012/chart">
                      <c:ext xmlns:c15="http://schemas.microsoft.com/office/drawing/2012/chart" uri="{02D57815-91ED-43cb-92C2-25804820EDAC}">
                        <c15:formulaRef>
                          <c15:sqref>Sheet1!$J$1</c15:sqref>
                        </c15:formulaRef>
                      </c:ext>
                    </c:extLst>
                    <c:strCache>
                      <c:ptCount val="1"/>
                      <c:pt idx="0">
                        <c:v>Series 9</c:v>
                      </c:pt>
                    </c:strCache>
                  </c:strRef>
                </c:tx>
                <c:spPr>
                  <a:solidFill>
                    <a:schemeClr val="accent3">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Sheet1!$A$2:$A$12</c15:sqref>
                        </c15:formulaRef>
                      </c:ext>
                    </c:extLst>
                    <c:strCache>
                      <c:ptCount val="11"/>
                      <c:pt idx="0">
                        <c:v>AUS</c:v>
                      </c:pt>
                      <c:pt idx="1">
                        <c:v>CAN</c:v>
                      </c:pt>
                      <c:pt idx="2">
                        <c:v>FRA</c:v>
                      </c:pt>
                      <c:pt idx="3">
                        <c:v>GER</c:v>
                      </c:pt>
                      <c:pt idx="4">
                        <c:v>NETH</c:v>
                      </c:pt>
                      <c:pt idx="5">
                        <c:v>NZ</c:v>
                      </c:pt>
                      <c:pt idx="6">
                        <c:v>NOR</c:v>
                      </c:pt>
                      <c:pt idx="7">
                        <c:v>SWE</c:v>
                      </c:pt>
                      <c:pt idx="8">
                        <c:v>SWIZ</c:v>
                      </c:pt>
                      <c:pt idx="9">
                        <c:v>UK</c:v>
                      </c:pt>
                      <c:pt idx="10">
                        <c:v>US</c:v>
                      </c:pt>
                    </c:strCache>
                  </c:strRef>
                </c:cat>
                <c:val>
                  <c:numRef>
                    <c:extLst xmlns:c15="http://schemas.microsoft.com/office/drawing/2012/chart">
                      <c:ext xmlns:c15="http://schemas.microsoft.com/office/drawing/2012/chart" uri="{02D57815-91ED-43cb-92C2-25804820EDAC}">
                        <c15:formulaRef>
                          <c15:sqref>Sheet1!$J$2:$J$12</c15:sqref>
                        </c15:formulaRef>
                      </c:ext>
                    </c:extLst>
                    <c:numCache>
                      <c:formatCode>General</c:formatCode>
                      <c:ptCount val="11"/>
                    </c:numCache>
                  </c:numRef>
                </c:val>
                <c:extLst xmlns:c15="http://schemas.microsoft.com/office/drawing/2012/chart">
                  <c:ext xmlns:c16="http://schemas.microsoft.com/office/drawing/2014/chart" uri="{C3380CC4-5D6E-409C-BE32-E72D297353CC}">
                    <c16:uniqueId val="{00000009-F630-4FAA-AAF7-541A4BC3F914}"/>
                  </c:ext>
                </c:extLst>
              </c15:ser>
            </c15:filteredBarSeries>
            <c15:filteredBarSeries>
              <c15:ser>
                <c:idx val="9"/>
                <c:order val="9"/>
                <c:tx>
                  <c:strRef>
                    <c:extLst xmlns:c15="http://schemas.microsoft.com/office/drawing/2012/chart">
                      <c:ext xmlns:c15="http://schemas.microsoft.com/office/drawing/2012/chart" uri="{02D57815-91ED-43cb-92C2-25804820EDAC}">
                        <c15:formulaRef>
                          <c15:sqref>Sheet1!$K$1</c15:sqref>
                        </c15:formulaRef>
                      </c:ext>
                    </c:extLst>
                    <c:strCache>
                      <c:ptCount val="1"/>
                      <c:pt idx="0">
                        <c:v>Series 10</c:v>
                      </c:pt>
                    </c:strCache>
                  </c:strRef>
                </c:tx>
                <c:spPr>
                  <a:solidFill>
                    <a:schemeClr val="accent4">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Sheet1!$A$2:$A$12</c15:sqref>
                        </c15:formulaRef>
                      </c:ext>
                    </c:extLst>
                    <c:strCache>
                      <c:ptCount val="11"/>
                      <c:pt idx="0">
                        <c:v>AUS</c:v>
                      </c:pt>
                      <c:pt idx="1">
                        <c:v>CAN</c:v>
                      </c:pt>
                      <c:pt idx="2">
                        <c:v>FRA</c:v>
                      </c:pt>
                      <c:pt idx="3">
                        <c:v>GER</c:v>
                      </c:pt>
                      <c:pt idx="4">
                        <c:v>NETH</c:v>
                      </c:pt>
                      <c:pt idx="5">
                        <c:v>NZ</c:v>
                      </c:pt>
                      <c:pt idx="6">
                        <c:v>NOR</c:v>
                      </c:pt>
                      <c:pt idx="7">
                        <c:v>SWE</c:v>
                      </c:pt>
                      <c:pt idx="8">
                        <c:v>SWIZ</c:v>
                      </c:pt>
                      <c:pt idx="9">
                        <c:v>UK</c:v>
                      </c:pt>
                      <c:pt idx="10">
                        <c:v>US</c:v>
                      </c:pt>
                    </c:strCache>
                  </c:strRef>
                </c:cat>
                <c:val>
                  <c:numRef>
                    <c:extLst xmlns:c15="http://schemas.microsoft.com/office/drawing/2012/chart">
                      <c:ext xmlns:c15="http://schemas.microsoft.com/office/drawing/2012/chart" uri="{02D57815-91ED-43cb-92C2-25804820EDAC}">
                        <c15:formulaRef>
                          <c15:sqref>Sheet1!$K$2:$K$12</c15:sqref>
                        </c15:formulaRef>
                      </c:ext>
                    </c:extLst>
                    <c:numCache>
                      <c:formatCode>General</c:formatCode>
                      <c:ptCount val="11"/>
                    </c:numCache>
                  </c:numRef>
                </c:val>
                <c:extLst xmlns:c15="http://schemas.microsoft.com/office/drawing/2012/chart">
                  <c:ext xmlns:c16="http://schemas.microsoft.com/office/drawing/2014/chart" uri="{C3380CC4-5D6E-409C-BE32-E72D297353CC}">
                    <c16:uniqueId val="{0000000A-F630-4FAA-AAF7-541A4BC3F914}"/>
                  </c:ext>
                </c:extLst>
              </c15:ser>
            </c15:filteredBarSeries>
            <c15:filteredBarSeries>
              <c15:ser>
                <c:idx val="10"/>
                <c:order val="10"/>
                <c:tx>
                  <c:strRef>
                    <c:extLst xmlns:c15="http://schemas.microsoft.com/office/drawing/2012/chart">
                      <c:ext xmlns:c15="http://schemas.microsoft.com/office/drawing/2012/chart" uri="{02D57815-91ED-43cb-92C2-25804820EDAC}">
                        <c15:formulaRef>
                          <c15:sqref>Sheet1!$L$1</c15:sqref>
                        </c15:formulaRef>
                      </c:ext>
                    </c:extLst>
                    <c:strCache>
                      <c:ptCount val="1"/>
                      <c:pt idx="0">
                        <c:v>Series 11</c:v>
                      </c:pt>
                    </c:strCache>
                  </c:strRef>
                </c:tx>
                <c:spPr>
                  <a:solidFill>
                    <a:schemeClr val="accent5">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Sheet1!$A$2:$A$12</c15:sqref>
                        </c15:formulaRef>
                      </c:ext>
                    </c:extLst>
                    <c:strCache>
                      <c:ptCount val="11"/>
                      <c:pt idx="0">
                        <c:v>AUS</c:v>
                      </c:pt>
                      <c:pt idx="1">
                        <c:v>CAN</c:v>
                      </c:pt>
                      <c:pt idx="2">
                        <c:v>FRA</c:v>
                      </c:pt>
                      <c:pt idx="3">
                        <c:v>GER</c:v>
                      </c:pt>
                      <c:pt idx="4">
                        <c:v>NETH</c:v>
                      </c:pt>
                      <c:pt idx="5">
                        <c:v>NZ</c:v>
                      </c:pt>
                      <c:pt idx="6">
                        <c:v>NOR</c:v>
                      </c:pt>
                      <c:pt idx="7">
                        <c:v>SWE</c:v>
                      </c:pt>
                      <c:pt idx="8">
                        <c:v>SWIZ</c:v>
                      </c:pt>
                      <c:pt idx="9">
                        <c:v>UK</c:v>
                      </c:pt>
                      <c:pt idx="10">
                        <c:v>US</c:v>
                      </c:pt>
                    </c:strCache>
                  </c:strRef>
                </c:cat>
                <c:val>
                  <c:numRef>
                    <c:extLst xmlns:c15="http://schemas.microsoft.com/office/drawing/2012/chart">
                      <c:ext xmlns:c15="http://schemas.microsoft.com/office/drawing/2012/chart" uri="{02D57815-91ED-43cb-92C2-25804820EDAC}">
                        <c15:formulaRef>
                          <c15:sqref>Sheet1!$L$2:$L$12</c15:sqref>
                        </c15:formulaRef>
                      </c:ext>
                    </c:extLst>
                    <c:numCache>
                      <c:formatCode>General</c:formatCode>
                      <c:ptCount val="11"/>
                    </c:numCache>
                  </c:numRef>
                </c:val>
                <c:extLst xmlns:c15="http://schemas.microsoft.com/office/drawing/2012/chart">
                  <c:ext xmlns:c16="http://schemas.microsoft.com/office/drawing/2014/chart" uri="{C3380CC4-5D6E-409C-BE32-E72D297353CC}">
                    <c16:uniqueId val="{0000000B-F630-4FAA-AAF7-541A4BC3F914}"/>
                  </c:ext>
                </c:extLst>
              </c15:ser>
            </c15:filteredBarSeries>
          </c:ext>
        </c:extLst>
      </c:barChart>
      <c:catAx>
        <c:axId val="749936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749938744"/>
        <c:crosses val="autoZero"/>
        <c:auto val="1"/>
        <c:lblAlgn val="ctr"/>
        <c:lblOffset val="100"/>
        <c:noMultiLvlLbl val="0"/>
      </c:catAx>
      <c:valAx>
        <c:axId val="749938744"/>
        <c:scaling>
          <c:orientation val="minMax"/>
          <c:max val="0.2"/>
          <c:min val="0"/>
        </c:scaling>
        <c:delete val="1"/>
        <c:axPos val="l"/>
        <c:numFmt formatCode="0%" sourceLinked="1"/>
        <c:majorTickMark val="out"/>
        <c:minorTickMark val="none"/>
        <c:tickLblPos val="nextTo"/>
        <c:crossAx val="7499364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Sheet1!$A$2</c:f>
              <c:strCache>
                <c:ptCount val="1"/>
                <c:pt idx="0">
                  <c:v>Used up all or most of your savings OR lost job/source of income</c:v>
                </c:pt>
              </c:strCache>
            </c:strRef>
          </c:tx>
          <c:spPr>
            <a:solidFill>
              <a:schemeClr val="accent1"/>
            </a:solidFill>
            <a:ln>
              <a:noFill/>
            </a:ln>
            <a:effectLst/>
          </c:spPr>
          <c:invertIfNegative val="0"/>
          <c:dPt>
            <c:idx val="11"/>
            <c:invertIfNegative val="0"/>
            <c:bubble3D val="0"/>
            <c:spPr>
              <a:solidFill>
                <a:schemeClr val="tx2">
                  <a:lumMod val="25000"/>
                  <a:lumOff val="75000"/>
                </a:schemeClr>
              </a:solidFill>
              <a:ln>
                <a:noFill/>
              </a:ln>
              <a:effectLst/>
            </c:spPr>
            <c:extLst>
              <c:ext xmlns:c16="http://schemas.microsoft.com/office/drawing/2014/chart" uri="{C3380CC4-5D6E-409C-BE32-E72D297353CC}">
                <c16:uniqueId val="{00000020-62CE-5E4D-A516-FDFCA8CA5199}"/>
              </c:ext>
            </c:extLst>
          </c:dPt>
          <c:dPt>
            <c:idx val="12"/>
            <c:invertIfNegative val="0"/>
            <c:bubble3D val="0"/>
            <c:spPr>
              <a:solidFill>
                <a:schemeClr val="tx2">
                  <a:lumMod val="50000"/>
                  <a:lumOff val="50000"/>
                </a:schemeClr>
              </a:solidFill>
              <a:ln>
                <a:noFill/>
              </a:ln>
              <a:effectLst/>
            </c:spPr>
            <c:extLst>
              <c:ext xmlns:c16="http://schemas.microsoft.com/office/drawing/2014/chart" uri="{C3380CC4-5D6E-409C-BE32-E72D297353CC}">
                <c16:uniqueId val="{00000021-62CE-5E4D-A516-FDFCA8CA5199}"/>
              </c:ext>
            </c:extLst>
          </c:dPt>
          <c:dPt>
            <c:idx val="13"/>
            <c:invertIfNegative val="0"/>
            <c:bubble3D val="0"/>
            <c:spPr>
              <a:solidFill>
                <a:schemeClr val="tx2">
                  <a:lumMod val="75000"/>
                  <a:lumOff val="25000"/>
                </a:schemeClr>
              </a:solidFill>
              <a:ln>
                <a:noFill/>
              </a:ln>
              <a:effectLst/>
            </c:spPr>
            <c:extLst>
              <c:ext xmlns:c16="http://schemas.microsoft.com/office/drawing/2014/chart" uri="{C3380CC4-5D6E-409C-BE32-E72D297353CC}">
                <c16:uniqueId val="{00000022-62CE-5E4D-A516-FDFCA8CA5199}"/>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Sheet1!$B$1:$O$1</c:f>
              <c:strCache>
                <c:ptCount val="14"/>
                <c:pt idx="0">
                  <c:v>AUS</c:v>
                </c:pt>
                <c:pt idx="1">
                  <c:v>CAN</c:v>
                </c:pt>
                <c:pt idx="2">
                  <c:v>FR</c:v>
                </c:pt>
                <c:pt idx="3">
                  <c:v>GER</c:v>
                </c:pt>
                <c:pt idx="4">
                  <c:v>NETH</c:v>
                </c:pt>
                <c:pt idx="5">
                  <c:v>NZ</c:v>
                </c:pt>
                <c:pt idx="6">
                  <c:v>NOR</c:v>
                </c:pt>
                <c:pt idx="7">
                  <c:v>SWE</c:v>
                </c:pt>
                <c:pt idx="8">
                  <c:v>SWIZ</c:v>
                </c:pt>
                <c:pt idx="9">
                  <c:v>UK</c:v>
                </c:pt>
                <c:pt idx="10">
                  <c:v>US-Total</c:v>
                </c:pt>
                <c:pt idx="11">
                  <c:v>US- White</c:v>
                </c:pt>
                <c:pt idx="12">
                  <c:v>US- Black</c:v>
                </c:pt>
                <c:pt idx="13">
                  <c:v>US-Hispanic</c:v>
                </c:pt>
              </c:strCache>
            </c:strRef>
          </c:cat>
          <c:val>
            <c:numRef>
              <c:f>Sheet1!$B$2:$O$2</c:f>
              <c:numCache>
                <c:formatCode>0%</c:formatCode>
                <c:ptCount val="14"/>
                <c:pt idx="0">
                  <c:v>0.1404</c:v>
                </c:pt>
                <c:pt idx="1">
                  <c:v>0.14799999999999999</c:v>
                </c:pt>
                <c:pt idx="2">
                  <c:v>8.1799999999999998E-2</c:v>
                </c:pt>
                <c:pt idx="3">
                  <c:v>2.5899999999999999E-2</c:v>
                </c:pt>
                <c:pt idx="4">
                  <c:v>5.3100000000000001E-2</c:v>
                </c:pt>
                <c:pt idx="5">
                  <c:v>0.1124</c:v>
                </c:pt>
                <c:pt idx="6">
                  <c:v>4.6300000000000001E-2</c:v>
                </c:pt>
                <c:pt idx="7">
                  <c:v>4.6800000000000001E-2</c:v>
                </c:pt>
                <c:pt idx="8">
                  <c:v>3.9600000000000003E-2</c:v>
                </c:pt>
                <c:pt idx="9">
                  <c:v>9.74E-2</c:v>
                </c:pt>
                <c:pt idx="10">
                  <c:v>0.1895</c:v>
                </c:pt>
                <c:pt idx="11">
                  <c:v>0.14180000000000001</c:v>
                </c:pt>
                <c:pt idx="12">
                  <c:v>0.32440000000000002</c:v>
                </c:pt>
                <c:pt idx="13">
                  <c:v>0.38569999999999999</c:v>
                </c:pt>
              </c:numCache>
            </c:numRef>
          </c:val>
          <c:extLst>
            <c:ext xmlns:c16="http://schemas.microsoft.com/office/drawing/2014/chart" uri="{C3380CC4-5D6E-409C-BE32-E72D297353CC}">
              <c16:uniqueId val="{00000005-62CE-5E4D-A516-FDFCA8CA5199}"/>
            </c:ext>
          </c:extLst>
        </c:ser>
        <c:dLbls>
          <c:dLblPos val="inEnd"/>
          <c:showLegendKey val="0"/>
          <c:showVal val="1"/>
          <c:showCatName val="0"/>
          <c:showSerName val="0"/>
          <c:showPercent val="0"/>
          <c:showBubbleSize val="0"/>
        </c:dLbls>
        <c:gapWidth val="28"/>
        <c:axId val="821761455"/>
        <c:axId val="821194783"/>
      </c:barChart>
      <c:catAx>
        <c:axId val="821761455"/>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21194783"/>
        <c:crosses val="autoZero"/>
        <c:auto val="1"/>
        <c:lblAlgn val="ctr"/>
        <c:lblOffset val="100"/>
        <c:noMultiLvlLbl val="0"/>
      </c:catAx>
      <c:valAx>
        <c:axId val="821194783"/>
        <c:scaling>
          <c:orientation val="minMax"/>
        </c:scaling>
        <c:delete val="1"/>
        <c:axPos val="t"/>
        <c:numFmt formatCode="0%" sourceLinked="1"/>
        <c:majorTickMark val="none"/>
        <c:minorTickMark val="none"/>
        <c:tickLblPos val="nextTo"/>
        <c:crossAx val="82176145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Sheet1!$A$2</c:f>
              <c:strCache>
                <c:ptCount val="1"/>
                <c:pt idx="0">
                  <c:v>Among those with 2+ chronic conditions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Sheet1!$B$1:$L$1</c:f>
              <c:strCache>
                <c:ptCount val="11"/>
                <c:pt idx="0">
                  <c:v>AUS</c:v>
                </c:pt>
                <c:pt idx="1">
                  <c:v>CAN</c:v>
                </c:pt>
                <c:pt idx="2">
                  <c:v>FR</c:v>
                </c:pt>
                <c:pt idx="3">
                  <c:v>GER</c:v>
                </c:pt>
                <c:pt idx="4">
                  <c:v>NETH</c:v>
                </c:pt>
                <c:pt idx="5">
                  <c:v>NZ</c:v>
                </c:pt>
                <c:pt idx="6">
                  <c:v>NOR</c:v>
                </c:pt>
                <c:pt idx="7">
                  <c:v>SWE</c:v>
                </c:pt>
                <c:pt idx="8">
                  <c:v>SWIZ</c:v>
                </c:pt>
                <c:pt idx="9">
                  <c:v>UK</c:v>
                </c:pt>
                <c:pt idx="10">
                  <c:v>US</c:v>
                </c:pt>
              </c:strCache>
            </c:strRef>
          </c:cat>
          <c:val>
            <c:numRef>
              <c:f>Sheet1!$B$2:$L$2</c:f>
              <c:numCache>
                <c:formatCode>0%</c:formatCode>
                <c:ptCount val="11"/>
                <c:pt idx="0">
                  <c:v>0.13830000000000001</c:v>
                </c:pt>
                <c:pt idx="1">
                  <c:v>0.32229999999999998</c:v>
                </c:pt>
                <c:pt idx="2">
                  <c:v>0.22370000000000001</c:v>
                </c:pt>
                <c:pt idx="3">
                  <c:v>0.10929999999999999</c:v>
                </c:pt>
                <c:pt idx="4">
                  <c:v>0.31809999999999999</c:v>
                </c:pt>
                <c:pt idx="5">
                  <c:v>0.16470000000000001</c:v>
                </c:pt>
                <c:pt idx="6">
                  <c:v>0.17180000000000001</c:v>
                </c:pt>
                <c:pt idx="7">
                  <c:v>0.2056</c:v>
                </c:pt>
                <c:pt idx="8">
                  <c:v>0.22989999999999999</c:v>
                </c:pt>
                <c:pt idx="9">
                  <c:v>0.3221</c:v>
                </c:pt>
                <c:pt idx="10">
                  <c:v>0.36899999999999999</c:v>
                </c:pt>
              </c:numCache>
            </c:numRef>
          </c:val>
          <c:extLst>
            <c:ext xmlns:c16="http://schemas.microsoft.com/office/drawing/2014/chart" uri="{C3380CC4-5D6E-409C-BE32-E72D297353CC}">
              <c16:uniqueId val="{00000000-9A4C-8945-8FAB-238289EC8603}"/>
            </c:ext>
          </c:extLst>
        </c:ser>
        <c:dLbls>
          <c:showLegendKey val="0"/>
          <c:showVal val="0"/>
          <c:showCatName val="0"/>
          <c:showSerName val="0"/>
          <c:showPercent val="0"/>
          <c:showBubbleSize val="0"/>
        </c:dLbls>
        <c:gapWidth val="60"/>
        <c:overlap val="-27"/>
        <c:axId val="820535951"/>
        <c:axId val="820537599"/>
      </c:barChart>
      <c:catAx>
        <c:axId val="8205359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20537599"/>
        <c:crosses val="autoZero"/>
        <c:auto val="1"/>
        <c:lblAlgn val="ctr"/>
        <c:lblOffset val="100"/>
        <c:noMultiLvlLbl val="0"/>
      </c:catAx>
      <c:valAx>
        <c:axId val="820537599"/>
        <c:scaling>
          <c:orientation val="minMax"/>
        </c:scaling>
        <c:delete val="1"/>
        <c:axPos val="l"/>
        <c:numFmt formatCode="0%" sourceLinked="1"/>
        <c:majorTickMark val="none"/>
        <c:minorTickMark val="none"/>
        <c:tickLblPos val="nextTo"/>
        <c:crossAx val="8205359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Sheet1!$A$2</c:f>
              <c:strCache>
                <c:ptCount val="1"/>
                <c:pt idx="0">
                  <c:v>Services were canceled or very limited due to the coronavirus pandemic</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Sheet1!$B$1:$L$1</c:f>
              <c:strCache>
                <c:ptCount val="11"/>
                <c:pt idx="0">
                  <c:v>AUS</c:v>
                </c:pt>
                <c:pt idx="1">
                  <c:v>CAN</c:v>
                </c:pt>
                <c:pt idx="2">
                  <c:v>FR</c:v>
                </c:pt>
                <c:pt idx="3">
                  <c:v>GER</c:v>
                </c:pt>
                <c:pt idx="4">
                  <c:v>NETH</c:v>
                </c:pt>
                <c:pt idx="5">
                  <c:v>NZ</c:v>
                </c:pt>
                <c:pt idx="6">
                  <c:v>NOR</c:v>
                </c:pt>
                <c:pt idx="7">
                  <c:v>SWE</c:v>
                </c:pt>
                <c:pt idx="8">
                  <c:v>SWIZ</c:v>
                </c:pt>
                <c:pt idx="9">
                  <c:v>UK</c:v>
                </c:pt>
                <c:pt idx="10">
                  <c:v>US</c:v>
                </c:pt>
              </c:strCache>
            </c:strRef>
          </c:cat>
          <c:val>
            <c:numRef>
              <c:f>Sheet1!$B$2:$L$2</c:f>
              <c:numCache>
                <c:formatCode>0%</c:formatCode>
                <c:ptCount val="11"/>
                <c:pt idx="0">
                  <c:v>0.21460000000000001</c:v>
                </c:pt>
                <c:pt idx="1">
                  <c:v>0.30909999999999999</c:v>
                </c:pt>
                <c:pt idx="2">
                  <c:v>0.1565</c:v>
                </c:pt>
                <c:pt idx="3">
                  <c:v>7.9000000000000001E-2</c:v>
                </c:pt>
                <c:pt idx="4">
                  <c:v>0.1133</c:v>
                </c:pt>
                <c:pt idx="5">
                  <c:v>0.16289999999999999</c:v>
                </c:pt>
                <c:pt idx="6">
                  <c:v>0.13100000000000001</c:v>
                </c:pt>
                <c:pt idx="7">
                  <c:v>0.16039999999999999</c:v>
                </c:pt>
                <c:pt idx="8">
                  <c:v>0.12529999999999999</c:v>
                </c:pt>
                <c:pt idx="9">
                  <c:v>0.29859999999999998</c:v>
                </c:pt>
                <c:pt idx="10">
                  <c:v>0.22819999999999999</c:v>
                </c:pt>
              </c:numCache>
            </c:numRef>
          </c:val>
          <c:extLst>
            <c:ext xmlns:c16="http://schemas.microsoft.com/office/drawing/2014/chart" uri="{C3380CC4-5D6E-409C-BE32-E72D297353CC}">
              <c16:uniqueId val="{00000018-A773-E24C-B25E-F5EADA60ACEA}"/>
            </c:ext>
          </c:extLst>
        </c:ser>
        <c:dLbls>
          <c:showLegendKey val="0"/>
          <c:showVal val="0"/>
          <c:showCatName val="0"/>
          <c:showSerName val="0"/>
          <c:showPercent val="0"/>
          <c:showBubbleSize val="0"/>
        </c:dLbls>
        <c:gapWidth val="60"/>
        <c:overlap val="-27"/>
        <c:axId val="821892047"/>
        <c:axId val="351109135"/>
      </c:barChart>
      <c:catAx>
        <c:axId val="8218920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51109135"/>
        <c:crosses val="autoZero"/>
        <c:auto val="1"/>
        <c:lblAlgn val="ctr"/>
        <c:lblOffset val="100"/>
        <c:noMultiLvlLbl val="0"/>
      </c:catAx>
      <c:valAx>
        <c:axId val="351109135"/>
        <c:scaling>
          <c:orientation val="minMax"/>
        </c:scaling>
        <c:delete val="1"/>
        <c:axPos val="l"/>
        <c:numFmt formatCode="0%" sourceLinked="1"/>
        <c:majorTickMark val="none"/>
        <c:minorTickMark val="none"/>
        <c:tickLblPos val="nextTo"/>
        <c:crossAx val="82189204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Sheet1!$A$2</c:f>
              <c:strCache>
                <c:ptCount val="1"/>
                <c:pt idx="0">
                  <c:v>Among respondents with 2 or more chronic conditions</c:v>
                </c:pt>
              </c:strCache>
            </c:strRef>
          </c:tx>
          <c:spPr>
            <a:solidFill>
              <a:schemeClr val="bg2"/>
            </a:solidFill>
            <a:ln>
              <a:noFill/>
            </a:ln>
            <a:effectLst/>
          </c:spPr>
          <c:invertIfNegative val="0"/>
          <c:dLbls>
            <c:dLbl>
              <c:idx val="3"/>
              <c:layout>
                <c:manualLayout>
                  <c:x val="0"/>
                  <c:y val="3.822775884357739E-3"/>
                </c:manualLayout>
              </c:layout>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2"/>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0705-9A44-A625-5F2D1E6B4D8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Sheet1!$B$1:$L$1</c:f>
              <c:strCache>
                <c:ptCount val="11"/>
                <c:pt idx="0">
                  <c:v>AUS</c:v>
                </c:pt>
                <c:pt idx="1">
                  <c:v>CAN</c:v>
                </c:pt>
                <c:pt idx="2">
                  <c:v>FR</c:v>
                </c:pt>
                <c:pt idx="3">
                  <c:v>GER</c:v>
                </c:pt>
                <c:pt idx="4">
                  <c:v>NETH</c:v>
                </c:pt>
                <c:pt idx="5">
                  <c:v>NZ</c:v>
                </c:pt>
                <c:pt idx="6">
                  <c:v>NOR</c:v>
                </c:pt>
                <c:pt idx="7">
                  <c:v>SWE</c:v>
                </c:pt>
                <c:pt idx="8">
                  <c:v>SWIZ</c:v>
                </c:pt>
                <c:pt idx="9">
                  <c:v>UK</c:v>
                </c:pt>
                <c:pt idx="10">
                  <c:v>US</c:v>
                </c:pt>
              </c:strCache>
            </c:strRef>
          </c:cat>
          <c:val>
            <c:numRef>
              <c:f>Sheet1!$B$2:$L$2</c:f>
              <c:numCache>
                <c:formatCode>0%</c:formatCode>
                <c:ptCount val="11"/>
                <c:pt idx="0">
                  <c:v>0.67910000000000004</c:v>
                </c:pt>
                <c:pt idx="1">
                  <c:v>0.80400000000000005</c:v>
                </c:pt>
                <c:pt idx="2">
                  <c:v>0.1215</c:v>
                </c:pt>
                <c:pt idx="3">
                  <c:v>5.0500000000000003E-2</c:v>
                </c:pt>
                <c:pt idx="4">
                  <c:v>0.5585</c:v>
                </c:pt>
                <c:pt idx="5">
                  <c:v>0.38129999999999997</c:v>
                </c:pt>
                <c:pt idx="6">
                  <c:v>0.4304</c:v>
                </c:pt>
                <c:pt idx="7">
                  <c:v>0.51559999999999995</c:v>
                </c:pt>
                <c:pt idx="8">
                  <c:v>0.19800000000000001</c:v>
                </c:pt>
                <c:pt idx="9">
                  <c:v>0.76500000000000001</c:v>
                </c:pt>
                <c:pt idx="10">
                  <c:v>0.56320000000000003</c:v>
                </c:pt>
              </c:numCache>
            </c:numRef>
          </c:val>
          <c:extLst>
            <c:ext xmlns:c16="http://schemas.microsoft.com/office/drawing/2014/chart" uri="{C3380CC4-5D6E-409C-BE32-E72D297353CC}">
              <c16:uniqueId val="{00000000-0705-9A44-A625-5F2D1E6B4D8F}"/>
            </c:ext>
          </c:extLst>
        </c:ser>
        <c:dLbls>
          <c:showLegendKey val="0"/>
          <c:showVal val="0"/>
          <c:showCatName val="0"/>
          <c:showSerName val="0"/>
          <c:showPercent val="0"/>
          <c:showBubbleSize val="0"/>
        </c:dLbls>
        <c:gapWidth val="60"/>
        <c:overlap val="-27"/>
        <c:axId val="334799919"/>
        <c:axId val="334696543"/>
      </c:barChart>
      <c:catAx>
        <c:axId val="3347999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34696543"/>
        <c:crosses val="autoZero"/>
        <c:auto val="1"/>
        <c:lblAlgn val="ctr"/>
        <c:lblOffset val="100"/>
        <c:noMultiLvlLbl val="0"/>
      </c:catAx>
      <c:valAx>
        <c:axId val="334696543"/>
        <c:scaling>
          <c:orientation val="minMax"/>
        </c:scaling>
        <c:delete val="1"/>
        <c:axPos val="l"/>
        <c:numFmt formatCode="0%" sourceLinked="1"/>
        <c:majorTickMark val="none"/>
        <c:minorTickMark val="none"/>
        <c:tickLblPos val="nextTo"/>
        <c:crossAx val="334799919"/>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507261644244124E-2"/>
          <c:y val="3.7083865014731349E-2"/>
          <c:w val="0.72426749248932865"/>
          <c:h val="0.92583226997053736"/>
        </c:manualLayout>
      </c:layout>
      <c:barChart>
        <c:barDir val="bar"/>
        <c:grouping val="stacked"/>
        <c:varyColors val="0"/>
        <c:ser>
          <c:idx val="0"/>
          <c:order val="0"/>
          <c:tx>
            <c:strRef>
              <c:f>Sheet1!$A$2</c:f>
              <c:strCache>
                <c:ptCount val="1"/>
                <c:pt idx="0">
                  <c:v>Yes, have received vaccine</c:v>
                </c:pt>
              </c:strCache>
            </c:strRef>
          </c:tx>
          <c:spPr>
            <a:solidFill>
              <a:schemeClr val="accent1"/>
            </a:solidFill>
            <a:ln>
              <a:noFill/>
            </a:ln>
            <a:effectLst/>
          </c:spPr>
          <c:invertIfNegative val="0"/>
          <c:dLbls>
            <c:dLbl>
              <c:idx val="5"/>
              <c:layout>
                <c:manualLayout>
                  <c:x val="2.6682363822619997E-2"/>
                  <c:y val="-6.1805727706178355E-1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B4A5-6347-B131-AB5F7B4DDC13}"/>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Sheet1!$B$1:$L$1</c:f>
              <c:strCache>
                <c:ptCount val="11"/>
                <c:pt idx="0">
                  <c:v>AUS</c:v>
                </c:pt>
                <c:pt idx="1">
                  <c:v>CAN</c:v>
                </c:pt>
                <c:pt idx="2">
                  <c:v>FR</c:v>
                </c:pt>
                <c:pt idx="3">
                  <c:v>GER</c:v>
                </c:pt>
                <c:pt idx="4">
                  <c:v>NETH</c:v>
                </c:pt>
                <c:pt idx="5">
                  <c:v>NZ</c:v>
                </c:pt>
                <c:pt idx="6">
                  <c:v>NOR</c:v>
                </c:pt>
                <c:pt idx="7">
                  <c:v>SWE</c:v>
                </c:pt>
                <c:pt idx="8">
                  <c:v>SWIZ</c:v>
                </c:pt>
                <c:pt idx="9">
                  <c:v>UK</c:v>
                </c:pt>
                <c:pt idx="10">
                  <c:v>US</c:v>
                </c:pt>
              </c:strCache>
            </c:strRef>
          </c:cat>
          <c:val>
            <c:numRef>
              <c:f>Sheet1!$B$2:$L$2</c:f>
              <c:numCache>
                <c:formatCode>0%</c:formatCode>
                <c:ptCount val="11"/>
                <c:pt idx="0">
                  <c:v>0.20280000000000001</c:v>
                </c:pt>
                <c:pt idx="1">
                  <c:v>0.7762</c:v>
                </c:pt>
                <c:pt idx="2">
                  <c:v>0.77229999999999999</c:v>
                </c:pt>
                <c:pt idx="3">
                  <c:v>0.83540000000000003</c:v>
                </c:pt>
                <c:pt idx="4">
                  <c:v>0.73599999999999999</c:v>
                </c:pt>
                <c:pt idx="5">
                  <c:v>2.5399999999999999E-2</c:v>
                </c:pt>
                <c:pt idx="6">
                  <c:v>0.62870000000000004</c:v>
                </c:pt>
                <c:pt idx="7">
                  <c:v>0.29720000000000002</c:v>
                </c:pt>
                <c:pt idx="8">
                  <c:v>0.55130000000000001</c:v>
                </c:pt>
                <c:pt idx="9">
                  <c:v>0.97260000000000002</c:v>
                </c:pt>
                <c:pt idx="10">
                  <c:v>0.77800000000000002</c:v>
                </c:pt>
              </c:numCache>
            </c:numRef>
          </c:val>
          <c:extLst>
            <c:ext xmlns:c16="http://schemas.microsoft.com/office/drawing/2014/chart" uri="{C3380CC4-5D6E-409C-BE32-E72D297353CC}">
              <c16:uniqueId val="{00000000-B4A5-6347-B131-AB5F7B4DDC13}"/>
            </c:ext>
          </c:extLst>
        </c:ser>
        <c:ser>
          <c:idx val="1"/>
          <c:order val="1"/>
          <c:tx>
            <c:strRef>
              <c:f>Sheet1!$A$3</c:f>
              <c:strCache>
                <c:ptCount val="1"/>
                <c:pt idx="0">
                  <c:v>Have not received vaccine and DO plan to get vaccinated </c:v>
                </c:pt>
              </c:strCache>
            </c:strRef>
          </c:tx>
          <c:spPr>
            <a:solidFill>
              <a:schemeClr val="accent2"/>
            </a:solidFill>
            <a:ln>
              <a:noFill/>
            </a:ln>
            <a:effectLst/>
          </c:spPr>
          <c:invertIfNegative val="0"/>
          <c:dLbls>
            <c:dLbl>
              <c:idx val="9"/>
              <c:layout>
                <c:manualLayout>
                  <c:x val="1.2556406504762351E-2"/>
                  <c:y val="1.5927214753447143E-6"/>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B4A5-6347-B131-AB5F7B4DDC13}"/>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2">
                        <a:lumMod val="50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Sheet1!$B$1:$L$1</c:f>
              <c:strCache>
                <c:ptCount val="11"/>
                <c:pt idx="0">
                  <c:v>AUS</c:v>
                </c:pt>
                <c:pt idx="1">
                  <c:v>CAN</c:v>
                </c:pt>
                <c:pt idx="2">
                  <c:v>FR</c:v>
                </c:pt>
                <c:pt idx="3">
                  <c:v>GER</c:v>
                </c:pt>
                <c:pt idx="4">
                  <c:v>NETH</c:v>
                </c:pt>
                <c:pt idx="5">
                  <c:v>NZ</c:v>
                </c:pt>
                <c:pt idx="6">
                  <c:v>NOR</c:v>
                </c:pt>
                <c:pt idx="7">
                  <c:v>SWE</c:v>
                </c:pt>
                <c:pt idx="8">
                  <c:v>SWIZ</c:v>
                </c:pt>
                <c:pt idx="9">
                  <c:v>UK</c:v>
                </c:pt>
                <c:pt idx="10">
                  <c:v>US</c:v>
                </c:pt>
              </c:strCache>
            </c:strRef>
          </c:cat>
          <c:val>
            <c:numRef>
              <c:f>Sheet1!$B$3:$L$3</c:f>
              <c:numCache>
                <c:formatCode>0%</c:formatCode>
                <c:ptCount val="11"/>
                <c:pt idx="0">
                  <c:v>0.62739999999999996</c:v>
                </c:pt>
                <c:pt idx="1">
                  <c:v>0.16039999999999999</c:v>
                </c:pt>
                <c:pt idx="2">
                  <c:v>0.13650000000000001</c:v>
                </c:pt>
                <c:pt idx="3">
                  <c:v>0.12280000000000001</c:v>
                </c:pt>
                <c:pt idx="4">
                  <c:v>0.2218</c:v>
                </c:pt>
                <c:pt idx="5">
                  <c:v>0.8135</c:v>
                </c:pt>
                <c:pt idx="6">
                  <c:v>0.32140000000000002</c:v>
                </c:pt>
                <c:pt idx="7">
                  <c:v>0.62339999999999995</c:v>
                </c:pt>
                <c:pt idx="8">
                  <c:v>0.31040000000000001</c:v>
                </c:pt>
                <c:pt idx="9">
                  <c:v>8.8000000000000005E-3</c:v>
                </c:pt>
                <c:pt idx="10">
                  <c:v>8.7800000000000003E-2</c:v>
                </c:pt>
              </c:numCache>
            </c:numRef>
          </c:val>
          <c:extLst>
            <c:ext xmlns:c16="http://schemas.microsoft.com/office/drawing/2014/chart" uri="{C3380CC4-5D6E-409C-BE32-E72D297353CC}">
              <c16:uniqueId val="{00000001-B4A5-6347-B131-AB5F7B4DDC13}"/>
            </c:ext>
          </c:extLst>
        </c:ser>
        <c:ser>
          <c:idx val="2"/>
          <c:order val="2"/>
          <c:tx>
            <c:strRef>
              <c:f>Sheet1!$A$4</c:f>
              <c:strCache>
                <c:ptCount val="1"/>
                <c:pt idx="0">
                  <c:v>Have not received vaccine and DO NOT plan to get vaccinated</c:v>
                </c:pt>
              </c:strCache>
            </c:strRef>
          </c:tx>
          <c:spPr>
            <a:solidFill>
              <a:schemeClr val="bg2">
                <a:lumMod val="60000"/>
                <a:lumOff val="40000"/>
              </a:schemeClr>
            </a:solidFill>
            <a:ln>
              <a:noFill/>
            </a:ln>
            <a:effectLst/>
          </c:spPr>
          <c:invertIfNegative val="0"/>
          <c:dLbls>
            <c:dLbl>
              <c:idx val="0"/>
              <c:layout>
                <c:manualLayout>
                  <c:x val="4.7086524392858813E-2"/>
                  <c:y val="6.742520911769335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B4A5-6347-B131-AB5F7B4DDC13}"/>
                </c:ext>
              </c:extLst>
            </c:dLbl>
            <c:dLbl>
              <c:idx val="1"/>
              <c:layout>
                <c:manualLayout>
                  <c:x val="3.4530117888096463E-2"/>
                  <c:y val="3.3712604558846834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B4A5-6347-B131-AB5F7B4DDC13}"/>
                </c:ext>
              </c:extLst>
            </c:dLbl>
            <c:dLbl>
              <c:idx val="2"/>
              <c:layout>
                <c:manualLayout>
                  <c:x val="3.9238770327382232E-2"/>
                  <c:y val="3.0902863853089178E-1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B4A5-6347-B131-AB5F7B4DDC13}"/>
                </c:ext>
              </c:extLst>
            </c:dLbl>
            <c:dLbl>
              <c:idx val="3"/>
              <c:layout>
                <c:manualLayout>
                  <c:x val="2.1973711383334E-2"/>
                  <c:y val="-6.74225545819007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B4A5-6347-B131-AB5F7B4DDC13}"/>
                </c:ext>
              </c:extLst>
            </c:dLbl>
            <c:dLbl>
              <c:idx val="4"/>
              <c:layout>
                <c:manualLayout>
                  <c:x val="2.0404160570238819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B4A5-6347-B131-AB5F7B4DDC13}"/>
                </c:ext>
              </c:extLst>
            </c:dLbl>
            <c:dLbl>
              <c:idx val="5"/>
              <c:layout>
                <c:manualLayout>
                  <c:x val="3.923877032738235E-2"/>
                  <c:y val="6.1805727706178355E-1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B4A5-6347-B131-AB5F7B4DDC13}"/>
                </c:ext>
              </c:extLst>
            </c:dLbl>
            <c:dLbl>
              <c:idx val="6"/>
              <c:layout>
                <c:manualLayout>
                  <c:x val="2.8251914635715289E-2"/>
                  <c:y val="7.963607376105515E-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B4A5-6347-B131-AB5F7B4DDC13}"/>
                </c:ext>
              </c:extLst>
            </c:dLbl>
            <c:dLbl>
              <c:idx val="7"/>
              <c:layout>
                <c:manualLayout>
                  <c:x val="2.3543262196429292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B4A5-6347-B131-AB5F7B4DDC13}"/>
                </c:ext>
              </c:extLst>
            </c:dLbl>
            <c:dLbl>
              <c:idx val="8"/>
              <c:layout>
                <c:manualLayout>
                  <c:x val="4.7086524392858813E-2"/>
                  <c:y val="1.2361145541235671E-16"/>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B4A5-6347-B131-AB5F7B4DDC13}"/>
                </c:ext>
              </c:extLst>
            </c:dLbl>
            <c:dLbl>
              <c:idx val="9"/>
              <c:layout>
                <c:manualLayout>
                  <c:x val="3.6099668701191759E-2"/>
                  <c:y val="2.6545357920351713E-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B4A5-6347-B131-AB5F7B4DDC13}"/>
                </c:ext>
              </c:extLst>
            </c:dLbl>
            <c:dLbl>
              <c:idx val="10"/>
              <c:layout>
                <c:manualLayout>
                  <c:x val="5.6503829271430467E-2"/>
                  <c:y val="-6.742520911769335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B4A5-6347-B131-AB5F7B4DDC13}"/>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2"/>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Sheet1!$B$1:$L$1</c:f>
              <c:strCache>
                <c:ptCount val="11"/>
                <c:pt idx="0">
                  <c:v>AUS</c:v>
                </c:pt>
                <c:pt idx="1">
                  <c:v>CAN</c:v>
                </c:pt>
                <c:pt idx="2">
                  <c:v>FR</c:v>
                </c:pt>
                <c:pt idx="3">
                  <c:v>GER</c:v>
                </c:pt>
                <c:pt idx="4">
                  <c:v>NETH</c:v>
                </c:pt>
                <c:pt idx="5">
                  <c:v>NZ</c:v>
                </c:pt>
                <c:pt idx="6">
                  <c:v>NOR</c:v>
                </c:pt>
                <c:pt idx="7">
                  <c:v>SWE</c:v>
                </c:pt>
                <c:pt idx="8">
                  <c:v>SWIZ</c:v>
                </c:pt>
                <c:pt idx="9">
                  <c:v>UK</c:v>
                </c:pt>
                <c:pt idx="10">
                  <c:v>US</c:v>
                </c:pt>
              </c:strCache>
            </c:strRef>
          </c:cat>
          <c:val>
            <c:numRef>
              <c:f>Sheet1!$B$4:$L$4</c:f>
              <c:numCache>
                <c:formatCode>0%</c:formatCode>
                <c:ptCount val="11"/>
                <c:pt idx="0">
                  <c:v>8.14E-2</c:v>
                </c:pt>
                <c:pt idx="1">
                  <c:v>4.0300000000000002E-2</c:v>
                </c:pt>
                <c:pt idx="2">
                  <c:v>6.3100000000000003E-2</c:v>
                </c:pt>
                <c:pt idx="3">
                  <c:v>1.0500000000000001E-2</c:v>
                </c:pt>
                <c:pt idx="4">
                  <c:v>1.8100000000000002E-2</c:v>
                </c:pt>
                <c:pt idx="5">
                  <c:v>7.3099999999999998E-2</c:v>
                </c:pt>
                <c:pt idx="6">
                  <c:v>3.6400000000000002E-2</c:v>
                </c:pt>
                <c:pt idx="7">
                  <c:v>1.52E-2</c:v>
                </c:pt>
                <c:pt idx="8">
                  <c:v>9.0899999999999995E-2</c:v>
                </c:pt>
                <c:pt idx="9">
                  <c:v>1.5100000000000001E-2</c:v>
                </c:pt>
                <c:pt idx="10">
                  <c:v>0.1038</c:v>
                </c:pt>
              </c:numCache>
            </c:numRef>
          </c:val>
          <c:extLst>
            <c:ext xmlns:c16="http://schemas.microsoft.com/office/drawing/2014/chart" uri="{C3380CC4-5D6E-409C-BE32-E72D297353CC}">
              <c16:uniqueId val="{00000002-B4A5-6347-B131-AB5F7B4DDC13}"/>
            </c:ext>
          </c:extLst>
        </c:ser>
        <c:dLbls>
          <c:dLblPos val="ctr"/>
          <c:showLegendKey val="0"/>
          <c:showVal val="1"/>
          <c:showCatName val="0"/>
          <c:showSerName val="0"/>
          <c:showPercent val="0"/>
          <c:showBubbleSize val="0"/>
        </c:dLbls>
        <c:gapWidth val="60"/>
        <c:overlap val="100"/>
        <c:axId val="405640367"/>
        <c:axId val="350216991"/>
      </c:barChart>
      <c:catAx>
        <c:axId val="405640367"/>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50216991"/>
        <c:crosses val="autoZero"/>
        <c:auto val="1"/>
        <c:lblAlgn val="ctr"/>
        <c:lblOffset val="100"/>
        <c:noMultiLvlLbl val="0"/>
      </c:catAx>
      <c:valAx>
        <c:axId val="350216991"/>
        <c:scaling>
          <c:orientation val="minMax"/>
        </c:scaling>
        <c:delete val="1"/>
        <c:axPos val="t"/>
        <c:numFmt formatCode="0%" sourceLinked="1"/>
        <c:majorTickMark val="none"/>
        <c:minorTickMark val="none"/>
        <c:tickLblPos val="nextTo"/>
        <c:crossAx val="405640367"/>
        <c:crosses val="autoZero"/>
        <c:crossBetween val="between"/>
      </c:valAx>
      <c:spPr>
        <a:noFill/>
        <a:ln w="25400">
          <a:noFill/>
        </a:ln>
        <a:effectLst/>
      </c:spPr>
    </c:plotArea>
    <c:legend>
      <c:legendPos val="r"/>
      <c:layout>
        <c:manualLayout>
          <c:xMode val="edge"/>
          <c:yMode val="edge"/>
          <c:x val="0.70760170534785505"/>
          <c:y val="0.33578869045643944"/>
          <c:w val="0.28298098977357322"/>
          <c:h val="0.38236252092769657"/>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smtClean="0"/>
              <a:t>‹#›</a:t>
            </a:fld>
            <a:endParaRPr lang="en-US"/>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A1D146-B4E0-1741-B9EE-9789392EFCC4}" type="datetimeFigureOut">
              <a:rPr lang="en-US" smtClean="0"/>
              <a:t>1/12/22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863621-2E60-B848-8968-B0341E26A312}" type="slidenum">
              <a:rPr lang="en-US" smtClean="0"/>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kern="1200">
        <a:solidFill>
          <a:schemeClr val="tx1"/>
        </a:solidFill>
        <a:latin typeface="+mn-lt"/>
        <a:ea typeface="+mn-ea"/>
        <a:cs typeface="+mn-cs"/>
      </a:defRPr>
    </a:lvl1pPr>
    <a:lvl2pPr marL="609585" algn="l" defTabSz="609585" rtl="0" eaLnBrk="1" latinLnBrk="0" hangingPunct="1">
      <a:defRPr sz="1600" kern="1200">
        <a:solidFill>
          <a:schemeClr val="tx1"/>
        </a:solidFill>
        <a:latin typeface="+mn-lt"/>
        <a:ea typeface="+mn-ea"/>
        <a:cs typeface="+mn-cs"/>
      </a:defRPr>
    </a:lvl2pPr>
    <a:lvl3pPr marL="1219170" algn="l" defTabSz="609585" rtl="0" eaLnBrk="1" latinLnBrk="0" hangingPunct="1">
      <a:defRPr sz="1600" kern="1200">
        <a:solidFill>
          <a:schemeClr val="tx1"/>
        </a:solidFill>
        <a:latin typeface="+mn-lt"/>
        <a:ea typeface="+mn-ea"/>
        <a:cs typeface="+mn-cs"/>
      </a:defRPr>
    </a:lvl3pPr>
    <a:lvl4pPr marL="1828754" algn="l" defTabSz="609585" rtl="0" eaLnBrk="1" latinLnBrk="0" hangingPunct="1">
      <a:defRPr sz="1600" kern="1200">
        <a:solidFill>
          <a:schemeClr val="tx1"/>
        </a:solidFill>
        <a:latin typeface="+mn-lt"/>
        <a:ea typeface="+mn-ea"/>
        <a:cs typeface="+mn-cs"/>
      </a:defRPr>
    </a:lvl4pPr>
    <a:lvl5pPr marL="2438339" algn="l" defTabSz="609585" rtl="0" eaLnBrk="1" latinLnBrk="0" hangingPunct="1">
      <a:defRPr sz="1600" kern="1200">
        <a:solidFill>
          <a:schemeClr val="tx1"/>
        </a:solidFill>
        <a:latin typeface="+mn-lt"/>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42925" y="1006475"/>
            <a:ext cx="5365750" cy="4024313"/>
          </a:xfrm>
        </p:spPr>
      </p:sp>
      <p:sp>
        <p:nvSpPr>
          <p:cNvPr id="4" name="Slide Number Placeholder 3"/>
          <p:cNvSpPr>
            <a:spLocks noGrp="1"/>
          </p:cNvSpPr>
          <p:nvPr>
            <p:ph type="sldNum" sz="quarter" idx="10"/>
          </p:nvPr>
        </p:nvSpPr>
        <p:spPr/>
        <p:txBody>
          <a:bodyPr/>
          <a:lstStyle/>
          <a:p>
            <a:fld id="{97863621-2E60-B848-8968-B0341E26A312}" type="slidenum">
              <a:rPr lang="en-US" smtClean="0"/>
              <a:t>1</a:t>
            </a:fld>
            <a:endParaRPr lang="en-US"/>
          </a:p>
        </p:txBody>
      </p:sp>
    </p:spTree>
    <p:extLst>
      <p:ext uri="{BB962C8B-B14F-4D97-AF65-F5344CB8AC3E}">
        <p14:creationId xmlns:p14="http://schemas.microsoft.com/office/powerpoint/2010/main" val="831136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3377EE-396D-4BA6-B5D9-78B186FE6C2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78429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7863621-2E60-B848-8968-B0341E26A312}" type="slidenum">
              <a:rPr lang="en-US" smtClean="0"/>
              <a:t>10</a:t>
            </a:fld>
            <a:endParaRPr lang="en-US"/>
          </a:p>
        </p:txBody>
      </p:sp>
    </p:spTree>
    <p:extLst>
      <p:ext uri="{BB962C8B-B14F-4D97-AF65-F5344CB8AC3E}">
        <p14:creationId xmlns:p14="http://schemas.microsoft.com/office/powerpoint/2010/main" val="34388597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MWF Title Slide">
    <p:bg>
      <p:bgPr>
        <a:solidFill>
          <a:schemeClr val="tx2"/>
        </a:solidFill>
        <a:effectLst/>
      </p:bgPr>
    </p:bg>
    <p:spTree>
      <p:nvGrpSpPr>
        <p:cNvPr id="1" name=""/>
        <p:cNvGrpSpPr/>
        <p:nvPr/>
      </p:nvGrpSpPr>
      <p:grpSpPr>
        <a:xfrm>
          <a:off x="0" y="0"/>
          <a:ext cx="0" cy="0"/>
          <a:chOff x="0" y="0"/>
          <a:chExt cx="0" cy="0"/>
        </a:xfrm>
      </p:grpSpPr>
      <p:sp>
        <p:nvSpPr>
          <p:cNvPr id="42" name="Text Placeholder 41"/>
          <p:cNvSpPr>
            <a:spLocks noGrp="1"/>
          </p:cNvSpPr>
          <p:nvPr>
            <p:ph type="body" sz="quarter" idx="11" hasCustomPrompt="1"/>
          </p:nvPr>
        </p:nvSpPr>
        <p:spPr>
          <a:xfrm>
            <a:off x="652028" y="3747673"/>
            <a:ext cx="6116216" cy="924375"/>
          </a:xfrm>
        </p:spPr>
        <p:txBody>
          <a:bodyPr>
            <a:normAutofit/>
          </a:bodyPr>
          <a:lstStyle>
            <a:lvl1pPr marL="0" indent="0">
              <a:lnSpc>
                <a:spcPct val="100000"/>
              </a:lnSpc>
              <a:buNone/>
              <a:defRPr sz="1450" b="0" i="0" spc="0">
                <a:solidFill>
                  <a:schemeClr val="bg1"/>
                </a:solidFill>
                <a:latin typeface="Arial" panose="020B0604020202020204" pitchFamily="34" charset="0"/>
                <a:cs typeface="Arial" panose="020B0604020202020204" pitchFamily="34" charset="0"/>
              </a:defRPr>
            </a:lvl1pPr>
          </a:lstStyle>
          <a:p>
            <a:pPr lvl="0"/>
            <a:r>
              <a:rPr lang="en-US"/>
              <a:t>Insert additional sub text</a:t>
            </a:r>
          </a:p>
        </p:txBody>
      </p:sp>
      <p:sp>
        <p:nvSpPr>
          <p:cNvPr id="2" name="Title 1"/>
          <p:cNvSpPr>
            <a:spLocks noGrp="1"/>
          </p:cNvSpPr>
          <p:nvPr>
            <p:ph type="ctrTitle"/>
          </p:nvPr>
        </p:nvSpPr>
        <p:spPr>
          <a:xfrm>
            <a:off x="652028" y="589086"/>
            <a:ext cx="7772400" cy="2221708"/>
          </a:xfrm>
          <a:effectLst/>
        </p:spPr>
        <p:txBody>
          <a:bodyPr anchor="b">
            <a:normAutofit/>
          </a:bodyPr>
          <a:lstStyle>
            <a:lvl1pPr algn="l">
              <a:lnSpc>
                <a:spcPct val="100000"/>
              </a:lnSpc>
              <a:defRPr sz="4400" b="0" spc="0" baseline="0">
                <a:solidFill>
                  <a:schemeClr val="bg1"/>
                </a:solidFill>
                <a:effectLst/>
              </a:defRPr>
            </a:lvl1pPr>
          </a:lstStyle>
          <a:p>
            <a:r>
              <a:rPr lang="en-US"/>
              <a:t>Click to edit Master title style</a:t>
            </a:r>
          </a:p>
        </p:txBody>
      </p:sp>
      <p:sp>
        <p:nvSpPr>
          <p:cNvPr id="3" name="Subtitle 2"/>
          <p:cNvSpPr>
            <a:spLocks noGrp="1"/>
          </p:cNvSpPr>
          <p:nvPr>
            <p:ph type="subTitle" idx="1" hasCustomPrompt="1"/>
          </p:nvPr>
        </p:nvSpPr>
        <p:spPr>
          <a:xfrm>
            <a:off x="652028" y="2858972"/>
            <a:ext cx="7133854" cy="493860"/>
          </a:xfrm>
        </p:spPr>
        <p:txBody>
          <a:bodyPr>
            <a:normAutofit/>
          </a:bodyPr>
          <a:lstStyle>
            <a:lvl1pPr marL="0" indent="0" algn="l">
              <a:lnSpc>
                <a:spcPct val="100000"/>
              </a:lnSpc>
              <a:buNone/>
              <a:defRPr sz="2200" b="0" i="0" spc="0" baseline="0">
                <a:solidFill>
                  <a:schemeClr val="bg1"/>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sub text</a:t>
            </a:r>
          </a:p>
        </p:txBody>
      </p:sp>
      <p:sp>
        <p:nvSpPr>
          <p:cNvPr id="4" name="Rectangle 3"/>
          <p:cNvSpPr/>
          <p:nvPr userDrawn="1"/>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0" name="Straight Connector 39"/>
          <p:cNvCxnSpPr/>
          <p:nvPr userDrawn="1"/>
        </p:nvCxnSpPr>
        <p:spPr>
          <a:xfrm>
            <a:off x="670583" y="3488270"/>
            <a:ext cx="25202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F05C8B3B-4DD9-5741-BCAB-12583ECB5FE5}"/>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596900" y="5657292"/>
            <a:ext cx="2617952" cy="784686"/>
          </a:xfrm>
          <a:prstGeom prst="rect">
            <a:avLst/>
          </a:prstGeom>
        </p:spPr>
      </p:pic>
    </p:spTree>
    <p:extLst>
      <p:ext uri="{BB962C8B-B14F-4D97-AF65-F5344CB8AC3E}">
        <p14:creationId xmlns:p14="http://schemas.microsoft.com/office/powerpoint/2010/main" val="3093063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800" spc="0">
                <a:solidFill>
                  <a:schemeClr val="tx1"/>
                </a:solidFill>
              </a:defRPr>
            </a:lvl1pPr>
          </a:lstStyle>
          <a:p>
            <a:pPr lvl="0"/>
            <a:r>
              <a:rPr lang="en-US" dirty="0"/>
              <a:t>Place graph source here</a:t>
            </a:r>
          </a:p>
        </p:txBody>
      </p:sp>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800" b="0" spc="0" baseline="0">
                <a:solidFill>
                  <a:schemeClr val="tx1"/>
                </a:solidFill>
                <a:effectLst/>
              </a:defRPr>
            </a:lvl1pPr>
          </a:lstStyle>
          <a:p>
            <a:r>
              <a:rPr lang="en-US" dirty="0"/>
              <a:t>Click to edit Master title style</a:t>
            </a: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1"/>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3" name="Chart Placeholder 5">
            <a:extLst>
              <a:ext uri="{FF2B5EF4-FFF2-40B4-BE49-F238E27FC236}">
                <a16:creationId xmlns:a16="http://schemas.microsoft.com/office/drawing/2014/main" id="{E766F770-AA11-EE42-826D-70B5AD2C240D}"/>
              </a:ext>
            </a:extLst>
          </p:cNvPr>
          <p:cNvSpPr>
            <a:spLocks noGrp="1"/>
          </p:cNvSpPr>
          <p:nvPr>
            <p:ph type="chart" sz="quarter" idx="19"/>
          </p:nvPr>
        </p:nvSpPr>
        <p:spPr>
          <a:xfrm>
            <a:off x="627433" y="1461220"/>
            <a:ext cx="8091115" cy="4405426"/>
          </a:xfrm>
        </p:spPr>
        <p:txBody>
          <a:bodyPr>
            <a:normAutofit/>
          </a:bodyPr>
          <a:lstStyle>
            <a:lvl1pPr marL="0" indent="0">
              <a:buNone/>
              <a:defRPr sz="1600">
                <a:solidFill>
                  <a:srgbClr val="4C515A"/>
                </a:solidFill>
              </a:defRPr>
            </a:lvl1pPr>
          </a:lstStyle>
          <a:p>
            <a:r>
              <a:rPr lang="en-US"/>
              <a:t>Click icon to add chart</a:t>
            </a:r>
          </a:p>
        </p:txBody>
      </p:sp>
      <p:sp>
        <p:nvSpPr>
          <p:cNvPr id="15" name="Slide Number Placeholder 5">
            <a:extLst>
              <a:ext uri="{FF2B5EF4-FFF2-40B4-BE49-F238E27FC236}">
                <a16:creationId xmlns:a16="http://schemas.microsoft.com/office/drawing/2014/main" id="{9A80C94D-DB55-5E49-B2B4-5E8C448A5FF1}"/>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solidFill>
                <a:latin typeface="+mn-lt"/>
              </a:rPr>
              <a:pPr algn="r"/>
              <a:t>‹#›</a:t>
            </a:fld>
            <a:endParaRPr lang="en-US" sz="900" dirty="0">
              <a:solidFill>
                <a:schemeClr val="accent1"/>
              </a:solidFill>
              <a:latin typeface="+mn-lt"/>
            </a:endParaRPr>
          </a:p>
        </p:txBody>
      </p:sp>
    </p:spTree>
    <p:extLst>
      <p:ext uri="{BB962C8B-B14F-4D97-AF65-F5344CB8AC3E}">
        <p14:creationId xmlns:p14="http://schemas.microsoft.com/office/powerpoint/2010/main" val="3154940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sp>
        <p:nvSpPr>
          <p:cNvPr id="10" name="Title 1"/>
          <p:cNvSpPr>
            <a:spLocks noGrp="1"/>
          </p:cNvSpPr>
          <p:nvPr>
            <p:ph type="ctrTitle"/>
          </p:nvPr>
        </p:nvSpPr>
        <p:spPr>
          <a:xfrm>
            <a:off x="627434" y="514555"/>
            <a:ext cx="7919047" cy="731520"/>
          </a:xfrm>
          <a:effectLst/>
        </p:spPr>
        <p:txBody>
          <a:bodyPr anchor="t">
            <a:noAutofit/>
          </a:bodyPr>
          <a:lstStyle>
            <a:lvl1pPr algn="l">
              <a:lnSpc>
                <a:spcPct val="90000"/>
              </a:lnSpc>
              <a:defRPr sz="2800" b="0" spc="0" baseline="0">
                <a:solidFill>
                  <a:schemeClr val="tx1"/>
                </a:solidFill>
                <a:effectLst/>
              </a:defRPr>
            </a:lvl1pPr>
          </a:lstStyle>
          <a:p>
            <a:r>
              <a:rPr lang="en-US"/>
              <a:t>Click to edit Master title style</a:t>
            </a:r>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828800"/>
            <a:ext cx="7919046" cy="420788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2"/>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2"/>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2"/>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A33176A1-1FE8-3B47-BD0C-8619707BA7F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CC903193-A631-D548-92ED-50472F788CE3}"/>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465C384A-94FD-D54E-AAC2-7D9F78EB9AD0}"/>
              </a:ext>
            </a:extLst>
          </p:cNvPr>
          <p:cNvSpPr>
            <a:spLocks noGrp="1"/>
          </p:cNvSpPr>
          <p:nvPr>
            <p:ph type="body" sz="quarter" idx="16"/>
          </p:nvPr>
        </p:nvSpPr>
        <p:spPr>
          <a:xfrm>
            <a:off x="627435" y="1828800"/>
            <a:ext cx="3834782" cy="420788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2"/>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2"/>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2"/>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6">
            <a:extLst>
              <a:ext uri="{FF2B5EF4-FFF2-40B4-BE49-F238E27FC236}">
                <a16:creationId xmlns:a16="http://schemas.microsoft.com/office/drawing/2014/main" id="{D593D086-6531-3545-ABB7-6290BEADD8AA}"/>
              </a:ext>
            </a:extLst>
          </p:cNvPr>
          <p:cNvSpPr>
            <a:spLocks noGrp="1"/>
          </p:cNvSpPr>
          <p:nvPr>
            <p:ph type="body" sz="quarter" idx="17"/>
          </p:nvPr>
        </p:nvSpPr>
        <p:spPr>
          <a:xfrm>
            <a:off x="4711699" y="1828800"/>
            <a:ext cx="3834782" cy="420788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2"/>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2"/>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2"/>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EF077174-1EBA-EF44-BBB5-F075DC46F0E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0F0FADCC-2182-6440-A304-D5310E0942AB}"/>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CMWF Text White+Blue">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sp>
        <p:nvSpPr>
          <p:cNvPr id="11" name="Picture Placeholder 4"/>
          <p:cNvSpPr>
            <a:spLocks noGrp="1"/>
          </p:cNvSpPr>
          <p:nvPr>
            <p:ph type="pic" sz="quarter" idx="19"/>
          </p:nvPr>
        </p:nvSpPr>
        <p:spPr>
          <a:xfrm>
            <a:off x="4937760" y="1828800"/>
            <a:ext cx="4206240" cy="4206240"/>
          </a:xfrm>
          <a:prstGeom prst="rect">
            <a:avLst/>
          </a:prstGeom>
        </p:spPr>
        <p:txBody>
          <a:bodyPr anchor="ctr"/>
          <a:lstStyle>
            <a:lvl1pPr marL="0" indent="0" algn="ctr">
              <a:buNone/>
              <a:defRPr>
                <a:solidFill>
                  <a:schemeClr val="accent2"/>
                </a:solidFill>
              </a:defRPr>
            </a:lvl1pPr>
          </a:lstStyle>
          <a:p>
            <a:r>
              <a:rPr lang="en-US"/>
              <a:t>Drag picture to placeholder or click icon to add</a:t>
            </a: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9E7B3434-59E7-0940-BBC4-3F02ED0C8847}"/>
              </a:ext>
            </a:extLst>
          </p:cNvPr>
          <p:cNvSpPr>
            <a:spLocks noGrp="1"/>
          </p:cNvSpPr>
          <p:nvPr>
            <p:ph type="body" sz="quarter" idx="16"/>
          </p:nvPr>
        </p:nvSpPr>
        <p:spPr>
          <a:xfrm>
            <a:off x="627433" y="1828800"/>
            <a:ext cx="4114800" cy="420788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2"/>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2"/>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2"/>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3" name="Picture 12">
            <a:extLst>
              <a:ext uri="{FF2B5EF4-FFF2-40B4-BE49-F238E27FC236}">
                <a16:creationId xmlns:a16="http://schemas.microsoft.com/office/drawing/2014/main" id="{DF935281-EB94-054E-A0C4-625FAB8EEDB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MWF Graph - Orange">
    <p:bg>
      <p:bgPr>
        <a:solidFill>
          <a:schemeClr val="bg1"/>
        </a:solidFill>
        <a:effectLst/>
      </p:bgPr>
    </p:bg>
    <p:spTree>
      <p:nvGrpSpPr>
        <p:cNvPr id="1" name=""/>
        <p:cNvGrpSpPr/>
        <p:nvPr/>
      </p:nvGrpSpPr>
      <p:grpSpPr>
        <a:xfrm>
          <a:off x="0" y="0"/>
          <a:ext cx="0" cy="0"/>
          <a:chOff x="0" y="0"/>
          <a:chExt cx="0" cy="0"/>
        </a:xfrm>
      </p:grpSpPr>
      <p:sp>
        <p:nvSpPr>
          <p:cNvPr id="57" name="Chart Placeholder 5"/>
          <p:cNvSpPr>
            <a:spLocks noGrp="1"/>
          </p:cNvSpPr>
          <p:nvPr>
            <p:ph type="chart" sz="quarter" idx="19"/>
          </p:nvPr>
        </p:nvSpPr>
        <p:spPr>
          <a:xfrm>
            <a:off x="627433" y="1461220"/>
            <a:ext cx="8091115" cy="4405426"/>
          </a:xfrm>
        </p:spPr>
        <p:txBody>
          <a:bodyPr>
            <a:normAutofit/>
          </a:bodyPr>
          <a:lstStyle>
            <a:lvl1pPr marL="0" indent="0">
              <a:buNone/>
              <a:defRPr sz="1600">
                <a:solidFill>
                  <a:srgbClr val="4C515A"/>
                </a:solidFill>
              </a:defRPr>
            </a:lvl1pPr>
          </a:lstStyle>
          <a:p>
            <a:r>
              <a:rPr lang="en-US"/>
              <a:t>Click icon to add chart</a:t>
            </a:r>
          </a:p>
        </p:txBody>
      </p:sp>
      <p:sp>
        <p:nvSpPr>
          <p:cNvPr id="3" name="Rectangle 2"/>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chemeClr val="tx1"/>
                </a:solidFill>
              </a:defRPr>
            </a:lvl1pPr>
          </a:lstStyle>
          <a:p>
            <a:pPr lvl="0"/>
            <a:r>
              <a:rPr lang="en-US"/>
              <a:t>Place graph source here</a:t>
            </a:r>
          </a:p>
        </p:txBody>
      </p:sp>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6"/>
                </a:solidFill>
                <a:latin typeface="+mn-lt"/>
              </a:rPr>
              <a:pPr algn="r"/>
              <a:t>‹#›</a:t>
            </a:fld>
            <a:endParaRPr lang="en-US" sz="900">
              <a:solidFill>
                <a:schemeClr val="accent6"/>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828800"/>
            <a:ext cx="7919046" cy="4207882"/>
          </a:xfrm>
        </p:spPr>
        <p:txBody>
          <a:bodyPr>
            <a:normAutofit/>
          </a:bodyPr>
          <a:lstStyle>
            <a:lvl1pPr marL="171446" indent="-171446">
              <a:lnSpc>
                <a:spcPct val="100000"/>
              </a:lnSpc>
              <a:spcBef>
                <a:spcPts val="800"/>
              </a:spcBef>
              <a:spcAft>
                <a:spcPts val="600"/>
              </a:spcAft>
              <a:buClr>
                <a:schemeClr val="accent6"/>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6"/>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6"/>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6"/>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6"/>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A33176A1-1FE8-3B47-BD0C-8619707BA7F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3" name="Subtitle 2">
            <a:extLst>
              <a:ext uri="{FF2B5EF4-FFF2-40B4-BE49-F238E27FC236}">
                <a16:creationId xmlns:a16="http://schemas.microsoft.com/office/drawing/2014/main" id="{2FC242CE-3ADA-274B-B7EC-6EE11B3604C8}"/>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6"/>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3995678316"/>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7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465C384A-94FD-D54E-AAC2-7D9F78EB9AD0}"/>
              </a:ext>
            </a:extLst>
          </p:cNvPr>
          <p:cNvSpPr>
            <a:spLocks noGrp="1"/>
          </p:cNvSpPr>
          <p:nvPr>
            <p:ph type="body" sz="quarter" idx="16"/>
          </p:nvPr>
        </p:nvSpPr>
        <p:spPr>
          <a:xfrm>
            <a:off x="627435" y="1828800"/>
            <a:ext cx="3834782" cy="420788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bg2"/>
              </a:buClr>
              <a:buFont typeface="System Font Regular"/>
              <a:buChar char="−"/>
              <a:defRPr sz="1400">
                <a:solidFill>
                  <a:schemeClr val="tx1"/>
                </a:solidFill>
              </a:defRPr>
            </a:lvl2pPr>
            <a:lvl3pPr marL="515925" indent="-171446">
              <a:lnSpc>
                <a:spcPct val="100000"/>
              </a:lnSpc>
              <a:spcBef>
                <a:spcPts val="800"/>
              </a:spcBef>
              <a:spcAft>
                <a:spcPts val="600"/>
              </a:spcAft>
              <a:buClr>
                <a:schemeClr val="bg2"/>
              </a:buClr>
              <a:buFont typeface="System Font Regular"/>
              <a:buChar char="−"/>
              <a:defRPr sz="1200">
                <a:solidFill>
                  <a:schemeClr val="tx1"/>
                </a:solidFill>
              </a:defRPr>
            </a:lvl3pPr>
            <a:lvl4pPr marL="687371" indent="-171446">
              <a:lnSpc>
                <a:spcPct val="100000"/>
              </a:lnSpc>
              <a:spcBef>
                <a:spcPts val="800"/>
              </a:spcBef>
              <a:spcAft>
                <a:spcPts val="600"/>
              </a:spcAft>
              <a:buClr>
                <a:schemeClr val="bg2"/>
              </a:buClr>
              <a:buFont typeface="System Font Regular"/>
              <a:buChar char="−"/>
              <a:defRPr sz="1200">
                <a:solidFill>
                  <a:schemeClr val="tx1"/>
                </a:solidFill>
              </a:defRPr>
            </a:lvl4pPr>
            <a:lvl5pPr marL="858817" indent="-171446">
              <a:lnSpc>
                <a:spcPct val="100000"/>
              </a:lnSpc>
              <a:spcBef>
                <a:spcPts val="800"/>
              </a:spcBef>
              <a:spcAft>
                <a:spcPts val="600"/>
              </a:spcAft>
              <a:buClr>
                <a:schemeClr val="bg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6">
            <a:extLst>
              <a:ext uri="{FF2B5EF4-FFF2-40B4-BE49-F238E27FC236}">
                <a16:creationId xmlns:a16="http://schemas.microsoft.com/office/drawing/2014/main" id="{D593D086-6531-3545-ABB7-6290BEADD8AA}"/>
              </a:ext>
            </a:extLst>
          </p:cNvPr>
          <p:cNvSpPr>
            <a:spLocks noGrp="1"/>
          </p:cNvSpPr>
          <p:nvPr>
            <p:ph type="body" sz="quarter" idx="17"/>
          </p:nvPr>
        </p:nvSpPr>
        <p:spPr>
          <a:xfrm>
            <a:off x="4711699" y="1828800"/>
            <a:ext cx="3834782" cy="420788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bg2"/>
              </a:buClr>
              <a:buFont typeface="System Font Regular"/>
              <a:buChar char="−"/>
              <a:defRPr sz="1400">
                <a:solidFill>
                  <a:schemeClr val="tx1"/>
                </a:solidFill>
              </a:defRPr>
            </a:lvl2pPr>
            <a:lvl3pPr marL="515925" indent="-171446">
              <a:lnSpc>
                <a:spcPct val="100000"/>
              </a:lnSpc>
              <a:spcBef>
                <a:spcPts val="800"/>
              </a:spcBef>
              <a:spcAft>
                <a:spcPts val="600"/>
              </a:spcAft>
              <a:buClr>
                <a:schemeClr val="bg2"/>
              </a:buClr>
              <a:buFont typeface="System Font Regular"/>
              <a:buChar char="−"/>
              <a:defRPr sz="1200">
                <a:solidFill>
                  <a:schemeClr val="tx1"/>
                </a:solidFill>
              </a:defRPr>
            </a:lvl3pPr>
            <a:lvl4pPr marL="687371" indent="-171446">
              <a:lnSpc>
                <a:spcPct val="100000"/>
              </a:lnSpc>
              <a:spcBef>
                <a:spcPts val="800"/>
              </a:spcBef>
              <a:spcAft>
                <a:spcPts val="600"/>
              </a:spcAft>
              <a:buClr>
                <a:schemeClr val="bg2"/>
              </a:buClr>
              <a:buFont typeface="System Font Regular"/>
              <a:buChar char="−"/>
              <a:defRPr sz="1200">
                <a:solidFill>
                  <a:schemeClr val="tx1"/>
                </a:solidFill>
              </a:defRPr>
            </a:lvl4pPr>
            <a:lvl5pPr marL="858817" indent="-171446">
              <a:lnSpc>
                <a:spcPct val="100000"/>
              </a:lnSpc>
              <a:spcBef>
                <a:spcPts val="800"/>
              </a:spcBef>
              <a:spcAft>
                <a:spcPts val="600"/>
              </a:spcAft>
              <a:buClr>
                <a:schemeClr val="bg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EF077174-1EBA-EF44-BBB5-F075DC46F0E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0F0FADCC-2182-6440-A304-D5310E0942AB}"/>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bg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3303413609"/>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CMWF Text White+Blue - Photo Round">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sp>
        <p:nvSpPr>
          <p:cNvPr id="15"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999355D6-13F3-9A4E-916E-82C3E016AAD6}"/>
              </a:ext>
            </a:extLst>
          </p:cNvPr>
          <p:cNvSpPr>
            <a:spLocks noGrp="1"/>
          </p:cNvSpPr>
          <p:nvPr>
            <p:ph type="body" sz="quarter" idx="16"/>
          </p:nvPr>
        </p:nvSpPr>
        <p:spPr>
          <a:xfrm>
            <a:off x="627435" y="1826978"/>
            <a:ext cx="4114800" cy="4206241"/>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bg2"/>
              </a:buClr>
              <a:buFont typeface="System Font Regular"/>
              <a:buChar char="−"/>
              <a:defRPr sz="1400">
                <a:solidFill>
                  <a:schemeClr val="tx1"/>
                </a:solidFill>
              </a:defRPr>
            </a:lvl2pPr>
            <a:lvl3pPr marL="515925" indent="-171446">
              <a:lnSpc>
                <a:spcPct val="100000"/>
              </a:lnSpc>
              <a:spcBef>
                <a:spcPts val="800"/>
              </a:spcBef>
              <a:spcAft>
                <a:spcPts val="600"/>
              </a:spcAft>
              <a:buClr>
                <a:schemeClr val="bg2"/>
              </a:buClr>
              <a:buFont typeface="System Font Regular"/>
              <a:buChar char="−"/>
              <a:defRPr sz="1200">
                <a:solidFill>
                  <a:schemeClr val="tx1"/>
                </a:solidFill>
              </a:defRPr>
            </a:lvl3pPr>
            <a:lvl4pPr marL="687371" indent="-171446">
              <a:lnSpc>
                <a:spcPct val="100000"/>
              </a:lnSpc>
              <a:spcBef>
                <a:spcPts val="800"/>
              </a:spcBef>
              <a:spcAft>
                <a:spcPts val="600"/>
              </a:spcAft>
              <a:buClr>
                <a:schemeClr val="bg2"/>
              </a:buClr>
              <a:buFont typeface="System Font Regular"/>
              <a:buChar char="−"/>
              <a:defRPr sz="1200">
                <a:solidFill>
                  <a:schemeClr val="tx1"/>
                </a:solidFill>
              </a:defRPr>
            </a:lvl4pPr>
            <a:lvl5pPr marL="858817" indent="-171446">
              <a:lnSpc>
                <a:spcPct val="100000"/>
              </a:lnSpc>
              <a:spcBef>
                <a:spcPts val="800"/>
              </a:spcBef>
              <a:spcAft>
                <a:spcPts val="600"/>
              </a:spcAft>
              <a:buClr>
                <a:schemeClr val="bg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C9DF8253-0E39-3346-AFC3-C8DCC0B0128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0" name="Subtitle 2">
            <a:extLst>
              <a:ext uri="{FF2B5EF4-FFF2-40B4-BE49-F238E27FC236}">
                <a16:creationId xmlns:a16="http://schemas.microsoft.com/office/drawing/2014/main" id="{0E19C3FB-6A24-4A42-B3F0-658F934A22EA}"/>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bg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6" name="Picture Placeholder 4">
            <a:extLst>
              <a:ext uri="{FF2B5EF4-FFF2-40B4-BE49-F238E27FC236}">
                <a16:creationId xmlns:a16="http://schemas.microsoft.com/office/drawing/2014/main" id="{8272BB8B-624A-4C45-B901-FBCED4B14A6C}"/>
              </a:ext>
            </a:extLst>
          </p:cNvPr>
          <p:cNvSpPr>
            <a:spLocks noGrp="1"/>
          </p:cNvSpPr>
          <p:nvPr>
            <p:ph type="pic" sz="quarter" idx="19"/>
          </p:nvPr>
        </p:nvSpPr>
        <p:spPr>
          <a:xfrm>
            <a:off x="4937760" y="1828800"/>
            <a:ext cx="4206240" cy="4206240"/>
          </a:xfrm>
          <a:prstGeom prst="rect">
            <a:avLst/>
          </a:prstGeom>
        </p:spPr>
        <p:txBody>
          <a:bodyPr anchor="ctr"/>
          <a:lstStyle>
            <a:lvl1pPr marL="0" indent="0" algn="ctr">
              <a:buNone/>
              <a:defRPr>
                <a:solidFill>
                  <a:schemeClr val="bg2"/>
                </a:solidFill>
              </a:defRPr>
            </a:lvl1pPr>
          </a:lstStyle>
          <a:p>
            <a:r>
              <a:rPr lang="en-US"/>
              <a:t>Drag picture to placeholder or click icon to add</a:t>
            </a:r>
          </a:p>
        </p:txBody>
      </p:sp>
    </p:spTree>
    <p:extLst>
      <p:ext uri="{BB962C8B-B14F-4D97-AF65-F5344CB8AC3E}">
        <p14:creationId xmlns:p14="http://schemas.microsoft.com/office/powerpoint/2010/main" val="1981695720"/>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chemeClr val="tx1"/>
                </a:solidFill>
              </a:defRPr>
            </a:lvl1pPr>
          </a:lstStyle>
          <a:p>
            <a:pPr lvl="0"/>
            <a:r>
              <a:rPr lang="en-US"/>
              <a:t>Place graph source here</a:t>
            </a:r>
          </a:p>
        </p:txBody>
      </p:sp>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800" b="0" spc="0" baseline="0">
                <a:solidFill>
                  <a:schemeClr val="tx1"/>
                </a:solidFill>
                <a:effectLst/>
              </a:defRPr>
            </a:lvl1pPr>
          </a:lstStyle>
          <a:p>
            <a:r>
              <a:rPr lang="en-US" dirty="0"/>
              <a:t>Click to edit Master title style</a:t>
            </a:r>
          </a:p>
        </p:txBody>
      </p:sp>
      <p:sp>
        <p:nvSpPr>
          <p:cNvPr id="14" name="Slide Number Placeholder 5"/>
          <p:cNvSpPr txBox="1">
            <a:spLocks/>
          </p:cNvSpPr>
          <p:nvPr userDrawn="1"/>
        </p:nvSpPr>
        <p:spPr>
          <a:xfrm>
            <a:off x="8480962" y="6288656"/>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8304"/>
            <a:ext cx="7919047" cy="246930"/>
          </a:xfrm>
        </p:spPr>
        <p:txBody>
          <a:bodyPr anchor="b">
            <a:normAutofit/>
          </a:bodyPr>
          <a:lstStyle>
            <a:lvl1pPr marL="0" indent="0" algn="l">
              <a:lnSpc>
                <a:spcPct val="100000"/>
              </a:lnSpc>
              <a:buNone/>
              <a:defRPr sz="1200" b="1" spc="0" baseline="0">
                <a:solidFill>
                  <a:schemeClr val="bg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3" name="Chart Placeholder 5">
            <a:extLst>
              <a:ext uri="{FF2B5EF4-FFF2-40B4-BE49-F238E27FC236}">
                <a16:creationId xmlns:a16="http://schemas.microsoft.com/office/drawing/2014/main" id="{60BDA4A3-F221-914D-BFF9-03E27D314E89}"/>
              </a:ext>
            </a:extLst>
          </p:cNvPr>
          <p:cNvSpPr>
            <a:spLocks noGrp="1"/>
          </p:cNvSpPr>
          <p:nvPr>
            <p:ph type="chart" sz="quarter" idx="19"/>
          </p:nvPr>
        </p:nvSpPr>
        <p:spPr>
          <a:xfrm>
            <a:off x="627433" y="1461220"/>
            <a:ext cx="8091115" cy="4405426"/>
          </a:xfrm>
        </p:spPr>
        <p:txBody>
          <a:bodyPr>
            <a:normAutofit/>
          </a:bodyPr>
          <a:lstStyle>
            <a:lvl1pPr marL="0" indent="0">
              <a:buNone/>
              <a:defRPr sz="1600">
                <a:solidFill>
                  <a:srgbClr val="4C515A"/>
                </a:solidFill>
              </a:defRPr>
            </a:lvl1pPr>
          </a:lstStyle>
          <a:p>
            <a:r>
              <a:rPr lang="en-US"/>
              <a:t>Click icon to add chart</a:t>
            </a:r>
          </a:p>
        </p:txBody>
      </p:sp>
    </p:spTree>
    <p:extLst>
      <p:ext uri="{BB962C8B-B14F-4D97-AF65-F5344CB8AC3E}">
        <p14:creationId xmlns:p14="http://schemas.microsoft.com/office/powerpoint/2010/main" val="13281949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solidFill>
                <a:latin typeface="+mn-lt"/>
              </a:rPr>
              <a:pPr algn="r"/>
              <a:t>‹#›</a:t>
            </a:fld>
            <a:endParaRPr lang="en-US" sz="900">
              <a:solidFill>
                <a:schemeClr val="accent4"/>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828800"/>
            <a:ext cx="7919046" cy="4207882"/>
          </a:xfrm>
        </p:spPr>
        <p:txBody>
          <a:bodyPr>
            <a:normAutofit/>
          </a:bodyPr>
          <a:lstStyle>
            <a:lvl1pPr marL="171446" indent="-171446">
              <a:lnSpc>
                <a:spcPct val="100000"/>
              </a:lnSpc>
              <a:spcBef>
                <a:spcPts val="800"/>
              </a:spcBef>
              <a:spcAft>
                <a:spcPts val="600"/>
              </a:spcAft>
              <a:buClr>
                <a:schemeClr val="accent4"/>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4"/>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4"/>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4"/>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4"/>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A33176A1-1FE8-3B47-BD0C-8619707BA7F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CC903193-A631-D548-92ED-50472F788CE3}"/>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4"/>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388240798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WMF Section 1 - Orang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accent6">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0" baseline="0">
                <a:solidFill>
                  <a:schemeClr val="accent6">
                    <a:lumMod val="20000"/>
                    <a:lumOff val="80000"/>
                  </a:schemeClr>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0"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6">
                    <a:lumMod val="20000"/>
                    <a:lumOff val="80000"/>
                  </a:schemeClr>
                </a:solidFill>
                <a:latin typeface="+mn-lt"/>
              </a:rPr>
              <a:pPr algn="r"/>
              <a:t>‹#›</a:t>
            </a:fld>
            <a:endParaRPr lang="en-US" sz="900" dirty="0">
              <a:solidFill>
                <a:schemeClr val="accent6">
                  <a:lumMod val="20000"/>
                  <a:lumOff val="80000"/>
                </a:schemeClr>
              </a:solidFill>
              <a:latin typeface="+mn-lt"/>
            </a:endParaRPr>
          </a:p>
        </p:txBody>
      </p:sp>
      <p:pic>
        <p:nvPicPr>
          <p:cNvPr id="12" name="Picture 11">
            <a:extLst>
              <a:ext uri="{FF2B5EF4-FFF2-40B4-BE49-F238E27FC236}">
                <a16:creationId xmlns:a16="http://schemas.microsoft.com/office/drawing/2014/main" id="{A7A80D43-816B-B140-86BC-E4736BC2D0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34077189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8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solidFill>
                <a:latin typeface="+mn-lt"/>
              </a:rPr>
              <a:pPr algn="r"/>
              <a:t>‹#›</a:t>
            </a:fld>
            <a:endParaRPr lang="en-US" sz="900">
              <a:solidFill>
                <a:schemeClr val="accent4"/>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465C384A-94FD-D54E-AAC2-7D9F78EB9AD0}"/>
              </a:ext>
            </a:extLst>
          </p:cNvPr>
          <p:cNvSpPr>
            <a:spLocks noGrp="1"/>
          </p:cNvSpPr>
          <p:nvPr>
            <p:ph type="body" sz="quarter" idx="16"/>
          </p:nvPr>
        </p:nvSpPr>
        <p:spPr>
          <a:xfrm>
            <a:off x="627435" y="1828800"/>
            <a:ext cx="3834782" cy="4207882"/>
          </a:xfrm>
        </p:spPr>
        <p:txBody>
          <a:bodyPr>
            <a:normAutofit/>
          </a:bodyPr>
          <a:lstStyle>
            <a:lvl1pPr marL="171446" indent="-171446">
              <a:lnSpc>
                <a:spcPct val="100000"/>
              </a:lnSpc>
              <a:spcBef>
                <a:spcPts val="800"/>
              </a:spcBef>
              <a:spcAft>
                <a:spcPts val="600"/>
              </a:spcAft>
              <a:buClr>
                <a:schemeClr val="accent4"/>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4"/>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4"/>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4"/>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4"/>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6">
            <a:extLst>
              <a:ext uri="{FF2B5EF4-FFF2-40B4-BE49-F238E27FC236}">
                <a16:creationId xmlns:a16="http://schemas.microsoft.com/office/drawing/2014/main" id="{D593D086-6531-3545-ABB7-6290BEADD8AA}"/>
              </a:ext>
            </a:extLst>
          </p:cNvPr>
          <p:cNvSpPr>
            <a:spLocks noGrp="1"/>
          </p:cNvSpPr>
          <p:nvPr>
            <p:ph type="body" sz="quarter" idx="17"/>
          </p:nvPr>
        </p:nvSpPr>
        <p:spPr>
          <a:xfrm>
            <a:off x="4711699" y="1828800"/>
            <a:ext cx="3834782" cy="4207882"/>
          </a:xfrm>
        </p:spPr>
        <p:txBody>
          <a:bodyPr>
            <a:normAutofit/>
          </a:bodyPr>
          <a:lstStyle>
            <a:lvl1pPr marL="171446" indent="-171446">
              <a:lnSpc>
                <a:spcPct val="100000"/>
              </a:lnSpc>
              <a:spcBef>
                <a:spcPts val="800"/>
              </a:spcBef>
              <a:spcAft>
                <a:spcPts val="600"/>
              </a:spcAft>
              <a:buClr>
                <a:schemeClr val="accent4"/>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4"/>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4"/>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4"/>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4"/>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EF077174-1EBA-EF44-BBB5-F075DC46F0E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0F0FADCC-2182-6440-A304-D5310E0942AB}"/>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4"/>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923759133"/>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_CMWF Text White+Blue - Photo Round">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solidFill>
                <a:latin typeface="+mn-lt"/>
              </a:rPr>
              <a:pPr algn="r"/>
              <a:t>‹#›</a:t>
            </a:fld>
            <a:endParaRPr lang="en-US" sz="900">
              <a:solidFill>
                <a:schemeClr val="accent4"/>
              </a:solidFill>
              <a:latin typeface="+mn-lt"/>
            </a:endParaRPr>
          </a:p>
        </p:txBody>
      </p:sp>
      <p:sp>
        <p:nvSpPr>
          <p:cNvPr id="15"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999355D6-13F3-9A4E-916E-82C3E016AAD6}"/>
              </a:ext>
            </a:extLst>
          </p:cNvPr>
          <p:cNvSpPr>
            <a:spLocks noGrp="1"/>
          </p:cNvSpPr>
          <p:nvPr>
            <p:ph type="body" sz="quarter" idx="16"/>
          </p:nvPr>
        </p:nvSpPr>
        <p:spPr>
          <a:xfrm>
            <a:off x="627435" y="1826980"/>
            <a:ext cx="4114800" cy="4206240"/>
          </a:xfrm>
        </p:spPr>
        <p:txBody>
          <a:bodyPr>
            <a:normAutofit/>
          </a:bodyPr>
          <a:lstStyle>
            <a:lvl1pPr marL="171446" indent="-171446">
              <a:lnSpc>
                <a:spcPct val="100000"/>
              </a:lnSpc>
              <a:spcBef>
                <a:spcPts val="800"/>
              </a:spcBef>
              <a:spcAft>
                <a:spcPts val="600"/>
              </a:spcAft>
              <a:buClr>
                <a:schemeClr val="accent4"/>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4"/>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4"/>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4"/>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4"/>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C9DF8253-0E39-3346-AFC3-C8DCC0B0128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0" name="Subtitle 2">
            <a:extLst>
              <a:ext uri="{FF2B5EF4-FFF2-40B4-BE49-F238E27FC236}">
                <a16:creationId xmlns:a16="http://schemas.microsoft.com/office/drawing/2014/main" id="{0E19C3FB-6A24-4A42-B3F0-658F934A22EA}"/>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4"/>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6" name="Picture Placeholder 4">
            <a:extLst>
              <a:ext uri="{FF2B5EF4-FFF2-40B4-BE49-F238E27FC236}">
                <a16:creationId xmlns:a16="http://schemas.microsoft.com/office/drawing/2014/main" id="{7374C714-767A-8D45-96AF-F0D193DA9C08}"/>
              </a:ext>
            </a:extLst>
          </p:cNvPr>
          <p:cNvSpPr>
            <a:spLocks noGrp="1"/>
          </p:cNvSpPr>
          <p:nvPr>
            <p:ph type="pic" sz="quarter" idx="19"/>
          </p:nvPr>
        </p:nvSpPr>
        <p:spPr>
          <a:xfrm>
            <a:off x="4937760" y="1828800"/>
            <a:ext cx="4206240" cy="4206240"/>
          </a:xfrm>
          <a:prstGeom prst="rect">
            <a:avLst/>
          </a:prstGeom>
        </p:spPr>
        <p:txBody>
          <a:bodyPr anchor="ctr"/>
          <a:lstStyle>
            <a:lvl1pPr marL="0" indent="0" algn="ctr">
              <a:buNone/>
              <a:defRPr>
                <a:solidFill>
                  <a:schemeClr val="accent4"/>
                </a:solidFill>
              </a:defRPr>
            </a:lvl1pPr>
          </a:lstStyle>
          <a:p>
            <a:r>
              <a:rPr lang="en-US"/>
              <a:t>Drag picture to placeholder or click icon to add</a:t>
            </a:r>
          </a:p>
        </p:txBody>
      </p:sp>
    </p:spTree>
    <p:extLst>
      <p:ext uri="{BB962C8B-B14F-4D97-AF65-F5344CB8AC3E}">
        <p14:creationId xmlns:p14="http://schemas.microsoft.com/office/powerpoint/2010/main" val="2553542793"/>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_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chemeClr val="tx1"/>
                </a:solidFill>
              </a:defRPr>
            </a:lvl1pPr>
          </a:lstStyle>
          <a:p>
            <a:pPr lvl="0"/>
            <a:r>
              <a:rPr lang="en-US"/>
              <a:t>Place graph source here</a:t>
            </a:r>
          </a:p>
        </p:txBody>
      </p:sp>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800" b="0" spc="0" baseline="0">
                <a:solidFill>
                  <a:schemeClr val="tx1"/>
                </a:solidFill>
                <a:effectLst/>
              </a:defRPr>
            </a:lvl1pPr>
          </a:lstStyle>
          <a:p>
            <a:r>
              <a:rPr lang="en-US" dirty="0"/>
              <a:t>Click to edit Master title style</a:t>
            </a:r>
          </a:p>
        </p:txBody>
      </p:sp>
      <p:sp>
        <p:nvSpPr>
          <p:cNvPr id="14" name="Slide Number Placeholder 5"/>
          <p:cNvSpPr txBox="1">
            <a:spLocks/>
          </p:cNvSpPr>
          <p:nvPr userDrawn="1"/>
        </p:nvSpPr>
        <p:spPr>
          <a:xfrm>
            <a:off x="8480962" y="6288656"/>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solidFill>
                <a:latin typeface="+mn-lt"/>
              </a:rPr>
              <a:pPr algn="r"/>
              <a:t>‹#›</a:t>
            </a:fld>
            <a:endParaRPr lang="en-US" sz="900">
              <a:solidFill>
                <a:schemeClr val="accent4"/>
              </a:solidFill>
              <a:latin typeface="+mn-lt"/>
            </a:endParaRP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8304"/>
            <a:ext cx="7919047" cy="246930"/>
          </a:xfrm>
        </p:spPr>
        <p:txBody>
          <a:bodyPr anchor="b">
            <a:normAutofit/>
          </a:bodyPr>
          <a:lstStyle>
            <a:lvl1pPr marL="0" indent="0" algn="l">
              <a:lnSpc>
                <a:spcPct val="100000"/>
              </a:lnSpc>
              <a:buNone/>
              <a:defRPr sz="1200" b="1" spc="0" baseline="0">
                <a:solidFill>
                  <a:schemeClr val="accent4"/>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3" name="Chart Placeholder 5">
            <a:extLst>
              <a:ext uri="{FF2B5EF4-FFF2-40B4-BE49-F238E27FC236}">
                <a16:creationId xmlns:a16="http://schemas.microsoft.com/office/drawing/2014/main" id="{CF209F0E-A49E-434E-A261-373A60B7566B}"/>
              </a:ext>
            </a:extLst>
          </p:cNvPr>
          <p:cNvSpPr>
            <a:spLocks noGrp="1"/>
          </p:cNvSpPr>
          <p:nvPr>
            <p:ph type="chart" sz="quarter" idx="19"/>
          </p:nvPr>
        </p:nvSpPr>
        <p:spPr>
          <a:xfrm>
            <a:off x="627433" y="1461220"/>
            <a:ext cx="8091115" cy="4405426"/>
          </a:xfrm>
        </p:spPr>
        <p:txBody>
          <a:bodyPr>
            <a:normAutofit/>
          </a:bodyPr>
          <a:lstStyle>
            <a:lvl1pPr marL="0" indent="0">
              <a:buNone/>
              <a:defRPr sz="1600">
                <a:solidFill>
                  <a:srgbClr val="4C515A"/>
                </a:solidFill>
              </a:defRPr>
            </a:lvl1pPr>
          </a:lstStyle>
          <a:p>
            <a:r>
              <a:rPr lang="en-US"/>
              <a:t>Click icon to add chart</a:t>
            </a:r>
          </a:p>
        </p:txBody>
      </p:sp>
    </p:spTree>
    <p:extLst>
      <p:ext uri="{BB962C8B-B14F-4D97-AF65-F5344CB8AC3E}">
        <p14:creationId xmlns:p14="http://schemas.microsoft.com/office/powerpoint/2010/main" val="27984653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6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6"/>
                </a:solidFill>
                <a:latin typeface="+mn-lt"/>
              </a:rPr>
              <a:pPr algn="r"/>
              <a:t>‹#›</a:t>
            </a:fld>
            <a:endParaRPr lang="en-US" sz="900">
              <a:solidFill>
                <a:schemeClr val="accent6"/>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465C384A-94FD-D54E-AAC2-7D9F78EB9AD0}"/>
              </a:ext>
            </a:extLst>
          </p:cNvPr>
          <p:cNvSpPr>
            <a:spLocks noGrp="1"/>
          </p:cNvSpPr>
          <p:nvPr>
            <p:ph type="body" sz="quarter" idx="16"/>
          </p:nvPr>
        </p:nvSpPr>
        <p:spPr>
          <a:xfrm>
            <a:off x="627435" y="1828800"/>
            <a:ext cx="3834782" cy="4207882"/>
          </a:xfrm>
        </p:spPr>
        <p:txBody>
          <a:bodyPr>
            <a:normAutofit/>
          </a:bodyPr>
          <a:lstStyle>
            <a:lvl1pPr marL="171446" indent="-171446">
              <a:lnSpc>
                <a:spcPct val="100000"/>
              </a:lnSpc>
              <a:spcBef>
                <a:spcPts val="800"/>
              </a:spcBef>
              <a:spcAft>
                <a:spcPts val="600"/>
              </a:spcAft>
              <a:buClr>
                <a:schemeClr val="accent6"/>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6"/>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6"/>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6"/>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6"/>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6">
            <a:extLst>
              <a:ext uri="{FF2B5EF4-FFF2-40B4-BE49-F238E27FC236}">
                <a16:creationId xmlns:a16="http://schemas.microsoft.com/office/drawing/2014/main" id="{D593D086-6531-3545-ABB7-6290BEADD8AA}"/>
              </a:ext>
            </a:extLst>
          </p:cNvPr>
          <p:cNvSpPr>
            <a:spLocks noGrp="1"/>
          </p:cNvSpPr>
          <p:nvPr>
            <p:ph type="body" sz="quarter" idx="17"/>
          </p:nvPr>
        </p:nvSpPr>
        <p:spPr>
          <a:xfrm>
            <a:off x="4711699" y="1828800"/>
            <a:ext cx="3834782" cy="4207882"/>
          </a:xfrm>
        </p:spPr>
        <p:txBody>
          <a:bodyPr>
            <a:normAutofit/>
          </a:bodyPr>
          <a:lstStyle>
            <a:lvl1pPr marL="171446" indent="-171446">
              <a:lnSpc>
                <a:spcPct val="100000"/>
              </a:lnSpc>
              <a:spcBef>
                <a:spcPts val="800"/>
              </a:spcBef>
              <a:spcAft>
                <a:spcPts val="600"/>
              </a:spcAft>
              <a:buClr>
                <a:schemeClr val="accent6"/>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6"/>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6"/>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6"/>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6"/>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EF077174-1EBA-EF44-BBB5-F075DC46F0E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0F0FADCC-2182-6440-A304-D5310E0942AB}"/>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6"/>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176965654"/>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CMWF Text White+Blue - Photo Round">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6"/>
                </a:solidFill>
                <a:latin typeface="+mn-lt"/>
              </a:rPr>
              <a:pPr algn="r"/>
              <a:t>‹#›</a:t>
            </a:fld>
            <a:endParaRPr lang="en-US" sz="900">
              <a:solidFill>
                <a:schemeClr val="accent6"/>
              </a:solidFill>
              <a:latin typeface="+mn-lt"/>
            </a:endParaRPr>
          </a:p>
        </p:txBody>
      </p:sp>
      <p:sp>
        <p:nvSpPr>
          <p:cNvPr id="15"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dirty="0"/>
              <a:t>Click to edit Master title style</a:t>
            </a:r>
          </a:p>
        </p:txBody>
      </p:sp>
      <p:sp>
        <p:nvSpPr>
          <p:cNvPr id="14" name="Text Placeholder 6">
            <a:extLst>
              <a:ext uri="{FF2B5EF4-FFF2-40B4-BE49-F238E27FC236}">
                <a16:creationId xmlns:a16="http://schemas.microsoft.com/office/drawing/2014/main" id="{999355D6-13F3-9A4E-916E-82C3E016AAD6}"/>
              </a:ext>
            </a:extLst>
          </p:cNvPr>
          <p:cNvSpPr>
            <a:spLocks noGrp="1"/>
          </p:cNvSpPr>
          <p:nvPr>
            <p:ph type="body" sz="quarter" idx="16"/>
          </p:nvPr>
        </p:nvSpPr>
        <p:spPr>
          <a:xfrm>
            <a:off x="627435" y="1826980"/>
            <a:ext cx="4114800" cy="4206240"/>
          </a:xfrm>
        </p:spPr>
        <p:txBody>
          <a:bodyPr>
            <a:normAutofit/>
          </a:bodyPr>
          <a:lstStyle>
            <a:lvl1pPr marL="171446" indent="-171446">
              <a:lnSpc>
                <a:spcPct val="100000"/>
              </a:lnSpc>
              <a:spcBef>
                <a:spcPts val="800"/>
              </a:spcBef>
              <a:spcAft>
                <a:spcPts val="600"/>
              </a:spcAft>
              <a:buClr>
                <a:schemeClr val="accent6"/>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6"/>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6"/>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6"/>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6"/>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C9DF8253-0E39-3346-AFC3-C8DCC0B0128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0" name="Subtitle 2">
            <a:extLst>
              <a:ext uri="{FF2B5EF4-FFF2-40B4-BE49-F238E27FC236}">
                <a16:creationId xmlns:a16="http://schemas.microsoft.com/office/drawing/2014/main" id="{0E19C3FB-6A24-4A42-B3F0-658F934A22EA}"/>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6"/>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8" name="Picture Placeholder 4">
            <a:extLst>
              <a:ext uri="{FF2B5EF4-FFF2-40B4-BE49-F238E27FC236}">
                <a16:creationId xmlns:a16="http://schemas.microsoft.com/office/drawing/2014/main" id="{0457CB10-3AAD-1643-822D-DAB0F074EB02}"/>
              </a:ext>
            </a:extLst>
          </p:cNvPr>
          <p:cNvSpPr>
            <a:spLocks noGrp="1"/>
          </p:cNvSpPr>
          <p:nvPr>
            <p:ph type="pic" sz="quarter" idx="19"/>
          </p:nvPr>
        </p:nvSpPr>
        <p:spPr>
          <a:xfrm>
            <a:off x="4937760" y="1828800"/>
            <a:ext cx="4206240" cy="4206240"/>
          </a:xfrm>
          <a:prstGeom prst="rect">
            <a:avLst/>
          </a:prstGeom>
        </p:spPr>
        <p:txBody>
          <a:bodyPr anchor="ctr"/>
          <a:lstStyle>
            <a:lvl1pPr marL="0" indent="0" algn="ctr">
              <a:buNone/>
              <a:defRPr>
                <a:solidFill>
                  <a:schemeClr val="accent6"/>
                </a:solidFill>
              </a:defRPr>
            </a:lvl1pPr>
          </a:lstStyle>
          <a:p>
            <a:r>
              <a:rPr lang="en-US"/>
              <a:t>Drag picture to placeholder or click icon to add</a:t>
            </a:r>
          </a:p>
        </p:txBody>
      </p:sp>
    </p:spTree>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chemeClr val="tx1"/>
                </a:solidFill>
              </a:defRPr>
            </a:lvl1pPr>
          </a:lstStyle>
          <a:p>
            <a:pPr lvl="0"/>
            <a:r>
              <a:rPr lang="en-US"/>
              <a:t>Place graph source here</a:t>
            </a:r>
          </a:p>
        </p:txBody>
      </p:sp>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800" b="0" spc="0" baseline="0">
                <a:solidFill>
                  <a:schemeClr val="tx1"/>
                </a:solidFill>
                <a:effectLst/>
              </a:defRPr>
            </a:lvl1pPr>
          </a:lstStyle>
          <a:p>
            <a:r>
              <a:rPr lang="en-US" dirty="0"/>
              <a:t>Click to edit Master title style</a:t>
            </a:r>
          </a:p>
        </p:txBody>
      </p:sp>
      <p:sp>
        <p:nvSpPr>
          <p:cNvPr id="14"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6"/>
                </a:solidFill>
                <a:latin typeface="+mn-lt"/>
              </a:rPr>
              <a:pPr algn="r"/>
              <a:t>‹#›</a:t>
            </a:fld>
            <a:endParaRPr lang="en-US" sz="900">
              <a:solidFill>
                <a:schemeClr val="accent6"/>
              </a:solidFill>
              <a:latin typeface="+mn-lt"/>
            </a:endParaRP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6"/>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3" name="Chart Placeholder 5">
            <a:extLst>
              <a:ext uri="{FF2B5EF4-FFF2-40B4-BE49-F238E27FC236}">
                <a16:creationId xmlns:a16="http://schemas.microsoft.com/office/drawing/2014/main" id="{E766F770-AA11-EE42-826D-70B5AD2C240D}"/>
              </a:ext>
            </a:extLst>
          </p:cNvPr>
          <p:cNvSpPr>
            <a:spLocks noGrp="1"/>
          </p:cNvSpPr>
          <p:nvPr>
            <p:ph type="chart" sz="quarter" idx="19"/>
          </p:nvPr>
        </p:nvSpPr>
        <p:spPr>
          <a:xfrm>
            <a:off x="627433" y="1461220"/>
            <a:ext cx="8091115" cy="4405426"/>
          </a:xfrm>
        </p:spPr>
        <p:txBody>
          <a:bodyPr>
            <a:normAutofit/>
          </a:bodyPr>
          <a:lstStyle>
            <a:lvl1pPr marL="0" indent="0">
              <a:buNone/>
              <a:defRPr sz="1600">
                <a:solidFill>
                  <a:srgbClr val="4C515A"/>
                </a:solidFill>
              </a:defRPr>
            </a:lvl1pPr>
          </a:lstStyle>
          <a:p>
            <a:r>
              <a:rPr lang="en-US"/>
              <a:t>Click icon to add chart</a:t>
            </a:r>
          </a:p>
        </p:txBody>
      </p:sp>
    </p:spTree>
    <p:extLst>
      <p:ext uri="{BB962C8B-B14F-4D97-AF65-F5344CB8AC3E}">
        <p14:creationId xmlns:p14="http://schemas.microsoft.com/office/powerpoint/2010/main" val="945710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828800"/>
            <a:ext cx="7919046" cy="420788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bg2"/>
              </a:buClr>
              <a:buFont typeface="System Font Regular"/>
              <a:buChar char="−"/>
              <a:defRPr sz="1400">
                <a:solidFill>
                  <a:schemeClr val="tx1"/>
                </a:solidFill>
              </a:defRPr>
            </a:lvl2pPr>
            <a:lvl3pPr marL="515925" indent="-171446">
              <a:lnSpc>
                <a:spcPct val="100000"/>
              </a:lnSpc>
              <a:spcBef>
                <a:spcPts val="800"/>
              </a:spcBef>
              <a:spcAft>
                <a:spcPts val="600"/>
              </a:spcAft>
              <a:buClr>
                <a:schemeClr val="bg2"/>
              </a:buClr>
              <a:buFont typeface="System Font Regular"/>
              <a:buChar char="−"/>
              <a:defRPr sz="1200">
                <a:solidFill>
                  <a:schemeClr val="tx1"/>
                </a:solidFill>
              </a:defRPr>
            </a:lvl3pPr>
            <a:lvl4pPr marL="687371" indent="-171446">
              <a:lnSpc>
                <a:spcPct val="100000"/>
              </a:lnSpc>
              <a:spcBef>
                <a:spcPts val="800"/>
              </a:spcBef>
              <a:spcAft>
                <a:spcPts val="600"/>
              </a:spcAft>
              <a:buClr>
                <a:schemeClr val="bg2"/>
              </a:buClr>
              <a:buFont typeface="System Font Regular"/>
              <a:buChar char="−"/>
              <a:defRPr sz="1200">
                <a:solidFill>
                  <a:schemeClr val="tx1"/>
                </a:solidFill>
              </a:defRPr>
            </a:lvl4pPr>
            <a:lvl5pPr marL="858817" indent="-171446">
              <a:lnSpc>
                <a:spcPct val="100000"/>
              </a:lnSpc>
              <a:spcBef>
                <a:spcPts val="800"/>
              </a:spcBef>
              <a:spcAft>
                <a:spcPts val="600"/>
              </a:spcAft>
              <a:buClr>
                <a:schemeClr val="bg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A33176A1-1FE8-3B47-BD0C-8619707BA7F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CC903193-A631-D548-92ED-50472F788CE3}"/>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bg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3352191842"/>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131033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CMWF Graph - Teal">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8"/>
            <a:ext cx="8091115" cy="4054959"/>
          </a:xfrm>
        </p:spPr>
        <p:txBody>
          <a:bodyPr>
            <a:normAutofit/>
          </a:bodyPr>
          <a:lstStyle>
            <a:lvl1pPr marL="0" indent="0">
              <a:buNone/>
              <a:defRPr sz="1600">
                <a:solidFill>
                  <a:srgbClr val="4C515A"/>
                </a:solidFill>
              </a:defRPr>
            </a:lvl1pPr>
          </a:lstStyle>
          <a:p>
            <a:r>
              <a:rPr lang="en-US"/>
              <a:t>Click icon to add chart</a:t>
            </a:r>
          </a:p>
        </p:txBody>
      </p:sp>
      <p:sp>
        <p:nvSpPr>
          <p:cNvPr id="9" name="Text Placeholder 4"/>
          <p:cNvSpPr>
            <a:spLocks noGrp="1"/>
          </p:cNvSpPr>
          <p:nvPr>
            <p:ph type="body" sz="quarter" idx="21" hasCustomPrompt="1"/>
          </p:nvPr>
        </p:nvSpPr>
        <p:spPr>
          <a:xfrm>
            <a:off x="2456297" y="5999997"/>
            <a:ext cx="6030756" cy="777375"/>
          </a:xfrm>
        </p:spPr>
        <p:txBody>
          <a:bodyPr anchor="ctr" anchorCtr="0">
            <a:normAutofit/>
          </a:bodyPr>
          <a:lstStyle>
            <a:lvl1pPr marL="0" indent="0">
              <a:buNone/>
              <a:defRPr sz="900" spc="0">
                <a:solidFill>
                  <a:srgbClr val="676E7B"/>
                </a:solidFill>
              </a:defRPr>
            </a:lvl1pPr>
          </a:lstStyle>
          <a:p>
            <a:pPr lvl="0"/>
            <a:r>
              <a:rPr lang="en-US"/>
              <a:t>Place graph source here</a:t>
            </a:r>
          </a:p>
        </p:txBody>
      </p:sp>
      <p:sp>
        <p:nvSpPr>
          <p:cNvPr id="12"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4"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pic>
        <p:nvPicPr>
          <p:cNvPr id="10" name="Picture 9">
            <a:extLst>
              <a:ext uri="{FF2B5EF4-FFF2-40B4-BE49-F238E27FC236}">
                <a16:creationId xmlns:a16="http://schemas.microsoft.com/office/drawing/2014/main" id="{43A002C4-E0D3-A54E-A3B4-4CDAE08A7A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ext uri="{BB962C8B-B14F-4D97-AF65-F5344CB8AC3E}">
        <p14:creationId xmlns:p14="http://schemas.microsoft.com/office/powerpoint/2010/main" val="314933174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CMWF Graph - Blu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a:t>Click icon to add chart</a:t>
            </a:r>
            <a:endParaRPr lang="en-US" dirty="0"/>
          </a:p>
        </p:txBody>
      </p:sp>
      <p:sp>
        <p:nvSpPr>
          <p:cNvPr id="9" name="Text Placeholder 4"/>
          <p:cNvSpPr>
            <a:spLocks noGrp="1"/>
          </p:cNvSpPr>
          <p:nvPr>
            <p:ph type="body" sz="quarter" idx="21" hasCustomPrompt="1"/>
          </p:nvPr>
        </p:nvSpPr>
        <p:spPr>
          <a:xfrm>
            <a:off x="2456295" y="5999997"/>
            <a:ext cx="6024667"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pic>
        <p:nvPicPr>
          <p:cNvPr id="10" name="Picture 9">
            <a:extLst>
              <a:ext uri="{FF2B5EF4-FFF2-40B4-BE49-F238E27FC236}">
                <a16:creationId xmlns:a16="http://schemas.microsoft.com/office/drawing/2014/main" id="{D74643B8-CFC9-B54E-B115-7F087DBB97C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ext uri="{BB962C8B-B14F-4D97-AF65-F5344CB8AC3E}">
        <p14:creationId xmlns:p14="http://schemas.microsoft.com/office/powerpoint/2010/main" val="288015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WMF Section 1 - Orang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0" baseline="0">
                <a:solidFill>
                  <a:schemeClr val="accent2">
                    <a:lumMod val="20000"/>
                    <a:lumOff val="80000"/>
                  </a:schemeClr>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0"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lumMod val="20000"/>
                    <a:lumOff val="80000"/>
                  </a:schemeClr>
                </a:solidFill>
                <a:latin typeface="+mn-lt"/>
              </a:rPr>
              <a:pPr algn="r"/>
              <a:t>‹#›</a:t>
            </a:fld>
            <a:endParaRPr lang="en-US" sz="900" dirty="0">
              <a:solidFill>
                <a:schemeClr val="accent2">
                  <a:lumMod val="20000"/>
                  <a:lumOff val="80000"/>
                </a:schemeClr>
              </a:solidFill>
              <a:latin typeface="+mn-lt"/>
            </a:endParaRPr>
          </a:p>
        </p:txBody>
      </p:sp>
      <p:pic>
        <p:nvPicPr>
          <p:cNvPr id="12" name="Picture 11">
            <a:extLst>
              <a:ext uri="{FF2B5EF4-FFF2-40B4-BE49-F238E27FC236}">
                <a16:creationId xmlns:a16="http://schemas.microsoft.com/office/drawing/2014/main" id="{4A0011FC-5244-FB4E-8CAB-5308AC46B37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337767800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Graph Layout: 01">
    <p:bg>
      <p:bgPr>
        <a:solidFill>
          <a:schemeClr val="bg1"/>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FEA9BB7-F188-5443-B4C2-E09C82B82C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7751476" y="6394514"/>
            <a:ext cx="1321024" cy="418861"/>
          </a:xfrm>
          <a:prstGeom prst="rect">
            <a:avLst/>
          </a:prstGeom>
        </p:spPr>
      </p:pic>
      <p:sp>
        <p:nvSpPr>
          <p:cNvPr id="2" name="TextBox 1"/>
          <p:cNvSpPr txBox="1"/>
          <p:nvPr userDrawn="1"/>
        </p:nvSpPr>
        <p:spPr>
          <a:xfrm>
            <a:off x="71499" y="6394513"/>
            <a:ext cx="7128793" cy="418861"/>
          </a:xfrm>
          <a:prstGeom prst="rect">
            <a:avLst/>
          </a:prstGeom>
          <a:noFill/>
        </p:spPr>
        <p:txBody>
          <a:bodyPr wrap="square" lIns="0" tIns="0" rIns="0" bIns="0" rtlCol="0" anchor="ctr" anchorCtr="0">
            <a:noAutofit/>
          </a:bodyPr>
          <a:lstStyle/>
          <a:p>
            <a:r>
              <a:rPr lang="en-US" sz="800" b="0" i="0" spc="0">
                <a:solidFill>
                  <a:schemeClr val="tx1"/>
                </a:solidFill>
                <a:latin typeface="Arial" panose="020B0604020202020204" pitchFamily="34" charset="0"/>
                <a:cs typeface="Arial" panose="020B0604020202020204" pitchFamily="34" charset="0"/>
              </a:rPr>
              <a:t>Source: Gretchen Jacobson et al., </a:t>
            </a:r>
            <a:r>
              <a:rPr lang="en-US" sz="800" b="0" i="1" spc="0">
                <a:solidFill>
                  <a:schemeClr val="tx1"/>
                </a:solidFill>
                <a:latin typeface="Arial" panose="020B0604020202020204" pitchFamily="34" charset="0"/>
                <a:cs typeface="Arial" panose="020B0604020202020204" pitchFamily="34" charset="0"/>
              </a:rPr>
              <a:t>When Costs Are a Barrier to Getting Health Care: Reports from Older Adults in the United States and Other High-Income Countries</a:t>
            </a:r>
            <a:r>
              <a:rPr lang="en-US" sz="800" b="0" i="0" spc="0">
                <a:solidFill>
                  <a:schemeClr val="tx1"/>
                </a:solidFill>
                <a:latin typeface="Arial" panose="020B0604020202020204" pitchFamily="34" charset="0"/>
                <a:cs typeface="Arial" panose="020B0604020202020204" pitchFamily="34" charset="0"/>
              </a:rPr>
              <a:t> (Commonwealth Fund, Oct. 2021).</a:t>
            </a:r>
          </a:p>
        </p:txBody>
      </p:sp>
      <p:sp>
        <p:nvSpPr>
          <p:cNvPr id="53" name="Title 1"/>
          <p:cNvSpPr>
            <a:spLocks noGrp="1"/>
          </p:cNvSpPr>
          <p:nvPr>
            <p:ph type="ctrTitle" hasCustomPrompt="1"/>
          </p:nvPr>
        </p:nvSpPr>
        <p:spPr>
          <a:xfrm>
            <a:off x="71499" y="260648"/>
            <a:ext cx="8961120" cy="756084"/>
          </a:xfrm>
          <a:effectLst/>
        </p:spPr>
        <p:txBody>
          <a:bodyPr anchor="t">
            <a:normAutofit/>
          </a:bodyPr>
          <a:lstStyle>
            <a:lvl1pPr algn="l">
              <a:lnSpc>
                <a:spcPct val="100000"/>
              </a:lnSpc>
              <a:defRPr sz="2000" b="0" i="0" spc="-50" baseline="0">
                <a:solidFill>
                  <a:schemeClr val="tx1"/>
                </a:solidFill>
                <a:effectLst/>
                <a:latin typeface="Georgia" panose="02040502050405020303" pitchFamily="18" charset="0"/>
              </a:defRPr>
            </a:lvl1pPr>
          </a:lstStyle>
          <a:p>
            <a:r>
              <a:rPr lang="en-US"/>
              <a:t>Click to edit master title style</a:t>
            </a:r>
          </a:p>
        </p:txBody>
      </p:sp>
      <p:sp>
        <p:nvSpPr>
          <p:cNvPr id="57" name="Chart Placeholder 5"/>
          <p:cNvSpPr>
            <a:spLocks noGrp="1"/>
          </p:cNvSpPr>
          <p:nvPr>
            <p:ph type="chart" sz="quarter" idx="19"/>
          </p:nvPr>
        </p:nvSpPr>
        <p:spPr>
          <a:xfrm>
            <a:off x="71438" y="1044416"/>
            <a:ext cx="8961120" cy="4566330"/>
          </a:xfrm>
        </p:spPr>
        <p:txBody>
          <a:bodyPr>
            <a:normAutofit/>
          </a:bodyPr>
          <a:lstStyle>
            <a:lvl1pPr marL="0" indent="0">
              <a:buNone/>
              <a:defRPr sz="1300" b="0" i="0">
                <a:solidFill>
                  <a:schemeClr val="tx1"/>
                </a:solidFill>
                <a:latin typeface="+mn-lt"/>
              </a:defRPr>
            </a:lvl1pPr>
          </a:lstStyle>
          <a:p>
            <a:endParaRPr lang="en-US"/>
          </a:p>
        </p:txBody>
      </p:sp>
      <p:cxnSp>
        <p:nvCxnSpPr>
          <p:cNvPr id="61" name="Straight Connector 60"/>
          <p:cNvCxnSpPr>
            <a:cxnSpLocks/>
          </p:cNvCxnSpPr>
          <p:nvPr userDrawn="1"/>
        </p:nvCxnSpPr>
        <p:spPr>
          <a:xfrm flipH="1">
            <a:off x="71499" y="6345324"/>
            <a:ext cx="8961120" cy="0"/>
          </a:xfrm>
          <a:prstGeom prst="line">
            <a:avLst/>
          </a:prstGeom>
          <a:ln>
            <a:solidFill>
              <a:schemeClr val="tx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499" y="44624"/>
            <a:ext cx="8961120" cy="188341"/>
          </a:xfrm>
        </p:spPr>
        <p:txBody>
          <a:bodyPr anchor="b" anchorCtr="0">
            <a:noAutofit/>
          </a:bodyPr>
          <a:lstStyle>
            <a:lvl1pPr marL="0" indent="0">
              <a:buNone/>
              <a:defRPr sz="1000" b="1" i="0">
                <a:latin typeface="+mj-lt"/>
              </a:defRPr>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10" name="Text Placeholder 9"/>
          <p:cNvSpPr>
            <a:spLocks noGrp="1"/>
          </p:cNvSpPr>
          <p:nvPr>
            <p:ph type="body" sz="quarter" idx="22" hasCustomPrompt="1"/>
          </p:nvPr>
        </p:nvSpPr>
        <p:spPr>
          <a:xfrm>
            <a:off x="71499" y="5739484"/>
            <a:ext cx="8961120" cy="453602"/>
          </a:xfrm>
        </p:spPr>
        <p:txBody>
          <a:bodyPr anchor="b" anchorCtr="0">
            <a:noAutofit/>
          </a:bodyPr>
          <a:lstStyle>
            <a:lvl1pPr marL="0" indent="0">
              <a:buNone/>
              <a:defRPr sz="800" b="0" i="0">
                <a:solidFill>
                  <a:schemeClr val="tx1"/>
                </a:solidFill>
                <a:latin typeface="+mn-l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Tree>
    <p:extLst>
      <p:ext uri="{BB962C8B-B14F-4D97-AF65-F5344CB8AC3E}">
        <p14:creationId xmlns:p14="http://schemas.microsoft.com/office/powerpoint/2010/main" val="418742893"/>
      </p:ext>
    </p:extLst>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MWF Section 1 - Teal">
    <p:spTree>
      <p:nvGrpSpPr>
        <p:cNvPr id="1" name=""/>
        <p:cNvGrpSpPr/>
        <p:nvPr/>
      </p:nvGrpSpPr>
      <p:grpSpPr>
        <a:xfrm>
          <a:off x="0" y="0"/>
          <a:ext cx="0" cy="0"/>
          <a:chOff x="0" y="0"/>
          <a:chExt cx="0" cy="0"/>
        </a:xfrm>
      </p:grpSpPr>
      <p:sp>
        <p:nvSpPr>
          <p:cNvPr id="2" name="Rectangle 1"/>
          <p:cNvSpPr/>
          <p:nvPr userDrawn="1"/>
        </p:nvSpPr>
        <p:spPr>
          <a:xfrm>
            <a:off x="217054" y="0"/>
            <a:ext cx="892848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0"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9"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0" baseline="0">
                <a:solidFill>
                  <a:schemeClr val="bg2">
                    <a:lumMod val="40000"/>
                    <a:lumOff val="60000"/>
                  </a:schemeClr>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0"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lumMod val="20000"/>
                    <a:lumOff val="80000"/>
                  </a:schemeClr>
                </a:solidFill>
                <a:latin typeface="+mn-lt"/>
              </a:rPr>
              <a:pPr algn="r"/>
              <a:t>‹#›</a:t>
            </a:fld>
            <a:endParaRPr lang="en-US" sz="900" dirty="0">
              <a:solidFill>
                <a:schemeClr val="bg2">
                  <a:lumMod val="20000"/>
                  <a:lumOff val="80000"/>
                </a:schemeClr>
              </a:solidFill>
              <a:latin typeface="+mn-lt"/>
            </a:endParaRPr>
          </a:p>
        </p:txBody>
      </p:sp>
      <p:pic>
        <p:nvPicPr>
          <p:cNvPr id="11" name="Picture 10">
            <a:extLst>
              <a:ext uri="{FF2B5EF4-FFF2-40B4-BE49-F238E27FC236}">
                <a16:creationId xmlns:a16="http://schemas.microsoft.com/office/drawing/2014/main" id="{7AED6370-4F07-5D41-8CB0-5ED304C96E7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950783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MWF Section 1 - Green">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0" baseline="0">
                <a:solidFill>
                  <a:schemeClr val="accent4">
                    <a:lumMod val="40000"/>
                    <a:lumOff val="60000"/>
                  </a:schemeClr>
                </a:solidFill>
                <a:latin typeface="Arial" panose="020B0604020202020204" pitchFamily="34" charset="0"/>
                <a:ea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lumMod val="20000"/>
                    <a:lumOff val="80000"/>
                  </a:schemeClr>
                </a:solidFill>
                <a:latin typeface="+mn-lt"/>
              </a:rPr>
              <a:pPr algn="r"/>
              <a:t>‹#›</a:t>
            </a:fld>
            <a:endParaRPr lang="en-US" sz="900" dirty="0">
              <a:solidFill>
                <a:schemeClr val="accent4">
                  <a:lumMod val="20000"/>
                  <a:lumOff val="80000"/>
                </a:schemeClr>
              </a:solidFill>
              <a:latin typeface="+mn-lt"/>
            </a:endParaRPr>
          </a:p>
        </p:txBody>
      </p:sp>
      <p:pic>
        <p:nvPicPr>
          <p:cNvPr id="12" name="Picture 11">
            <a:extLst>
              <a:ext uri="{FF2B5EF4-FFF2-40B4-BE49-F238E27FC236}">
                <a16:creationId xmlns:a16="http://schemas.microsoft.com/office/drawing/2014/main" id="{7FE55082-BA53-1640-B33A-2AA9A294E74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2245459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MWF Section 1 - Purpl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Rectangle 2"/>
          <p:cNvSpPr/>
          <p:nvPr userDrawn="1"/>
        </p:nvSpPr>
        <p:spPr>
          <a:xfrm>
            <a:off x="0" y="0"/>
            <a:ext cx="217054" cy="6858000"/>
          </a:xfrm>
          <a:prstGeom prst="rect">
            <a:avLst/>
          </a:prstGeom>
          <a:solidFill>
            <a:schemeClr val="accent6">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0" baseline="0">
                <a:solidFill>
                  <a:schemeClr val="accent6">
                    <a:lumMod val="20000"/>
                    <a:lumOff val="80000"/>
                  </a:schemeClr>
                </a:solidFill>
                <a:latin typeface="Arial" panose="020B0604020202020204" pitchFamily="34" charset="0"/>
                <a:ea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6">
                    <a:lumMod val="20000"/>
                    <a:lumOff val="80000"/>
                  </a:schemeClr>
                </a:solidFill>
                <a:latin typeface="+mn-lt"/>
              </a:rPr>
              <a:pPr algn="r"/>
              <a:t>‹#›</a:t>
            </a:fld>
            <a:endParaRPr lang="en-US" sz="900" dirty="0">
              <a:solidFill>
                <a:schemeClr val="accent6">
                  <a:lumMod val="20000"/>
                  <a:lumOff val="80000"/>
                </a:schemeClr>
              </a:solidFill>
              <a:latin typeface="+mn-lt"/>
            </a:endParaRPr>
          </a:p>
        </p:txBody>
      </p:sp>
      <p:pic>
        <p:nvPicPr>
          <p:cNvPr id="13" name="Picture 12">
            <a:extLst>
              <a:ext uri="{FF2B5EF4-FFF2-40B4-BE49-F238E27FC236}">
                <a16:creationId xmlns:a16="http://schemas.microsoft.com/office/drawing/2014/main" id="{403EBB16-AD77-3240-83A3-2F85443BF9A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3086101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solidFill>
                <a:latin typeface="+mn-lt"/>
              </a:rPr>
              <a:pPr algn="r"/>
              <a:t>‹#›</a:t>
            </a:fld>
            <a:endParaRPr lang="en-US" sz="900">
              <a:solidFill>
                <a:schemeClr val="accent1"/>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828800"/>
            <a:ext cx="7919046" cy="4207882"/>
          </a:xfrm>
        </p:spPr>
        <p:txBody>
          <a:bodyPr>
            <a:normAutofit/>
          </a:bodyPr>
          <a:lstStyle>
            <a:lvl1pPr marL="171446" indent="-171446">
              <a:lnSpc>
                <a:spcPct val="100000"/>
              </a:lnSpc>
              <a:spcBef>
                <a:spcPts val="800"/>
              </a:spcBef>
              <a:spcAft>
                <a:spcPts val="600"/>
              </a:spcAft>
              <a:buClr>
                <a:schemeClr val="accent1"/>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1"/>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1"/>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1"/>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1"/>
              </a:buClr>
              <a:buFont typeface="System Font Regular"/>
              <a:buChar char="−"/>
              <a:defRPr sz="11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A33176A1-1FE8-3B47-BD0C-8619707BA7F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3" name="Subtitle 2">
            <a:extLst>
              <a:ext uri="{FF2B5EF4-FFF2-40B4-BE49-F238E27FC236}">
                <a16:creationId xmlns:a16="http://schemas.microsoft.com/office/drawing/2014/main" id="{2FC242CE-3ADA-274B-B7EC-6EE11B3604C8}"/>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1"/>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Tree>
    <p:extLst>
      <p:ext uri="{BB962C8B-B14F-4D97-AF65-F5344CB8AC3E}">
        <p14:creationId xmlns:p14="http://schemas.microsoft.com/office/powerpoint/2010/main" val="1581747561"/>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0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solidFill>
                <a:latin typeface="+mn-lt"/>
              </a:rPr>
              <a:pPr algn="r"/>
              <a:t>‹#›</a:t>
            </a:fld>
            <a:endParaRPr lang="en-US" sz="900">
              <a:solidFill>
                <a:schemeClr val="accent1"/>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465C384A-94FD-D54E-AAC2-7D9F78EB9AD0}"/>
              </a:ext>
            </a:extLst>
          </p:cNvPr>
          <p:cNvSpPr>
            <a:spLocks noGrp="1"/>
          </p:cNvSpPr>
          <p:nvPr>
            <p:ph type="body" sz="quarter" idx="16"/>
          </p:nvPr>
        </p:nvSpPr>
        <p:spPr>
          <a:xfrm>
            <a:off x="627435" y="1828800"/>
            <a:ext cx="3834782" cy="4207882"/>
          </a:xfrm>
        </p:spPr>
        <p:txBody>
          <a:bodyPr>
            <a:normAutofit/>
          </a:bodyPr>
          <a:lstStyle>
            <a:lvl1pPr marL="171446" indent="-171446">
              <a:lnSpc>
                <a:spcPct val="100000"/>
              </a:lnSpc>
              <a:spcBef>
                <a:spcPts val="800"/>
              </a:spcBef>
              <a:spcAft>
                <a:spcPts val="600"/>
              </a:spcAft>
              <a:buClr>
                <a:schemeClr val="accent1"/>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1"/>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1"/>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1"/>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1"/>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6">
            <a:extLst>
              <a:ext uri="{FF2B5EF4-FFF2-40B4-BE49-F238E27FC236}">
                <a16:creationId xmlns:a16="http://schemas.microsoft.com/office/drawing/2014/main" id="{D593D086-6531-3545-ABB7-6290BEADD8AA}"/>
              </a:ext>
            </a:extLst>
          </p:cNvPr>
          <p:cNvSpPr>
            <a:spLocks noGrp="1"/>
          </p:cNvSpPr>
          <p:nvPr>
            <p:ph type="body" sz="quarter" idx="17"/>
          </p:nvPr>
        </p:nvSpPr>
        <p:spPr>
          <a:xfrm>
            <a:off x="4711699" y="1828800"/>
            <a:ext cx="3834782" cy="4207882"/>
          </a:xfrm>
        </p:spPr>
        <p:txBody>
          <a:bodyPr>
            <a:normAutofit/>
          </a:bodyPr>
          <a:lstStyle>
            <a:lvl1pPr marL="171446" indent="-171446">
              <a:lnSpc>
                <a:spcPct val="100000"/>
              </a:lnSpc>
              <a:spcBef>
                <a:spcPts val="800"/>
              </a:spcBef>
              <a:spcAft>
                <a:spcPts val="600"/>
              </a:spcAft>
              <a:buClr>
                <a:schemeClr val="accent1"/>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1"/>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1"/>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1"/>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1"/>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EF077174-1EBA-EF44-BBB5-F075DC46F0E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0F0FADCC-2182-6440-A304-D5310E0942AB}"/>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1"/>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Tree>
    <p:extLst>
      <p:ext uri="{BB962C8B-B14F-4D97-AF65-F5344CB8AC3E}">
        <p14:creationId xmlns:p14="http://schemas.microsoft.com/office/powerpoint/2010/main" val="3852898984"/>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CMWF Text White+Blue - Photo Round">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solidFill>
                <a:latin typeface="+mn-lt"/>
              </a:rPr>
              <a:pPr algn="r"/>
              <a:t>‹#›</a:t>
            </a:fld>
            <a:endParaRPr lang="en-US" sz="900" dirty="0">
              <a:solidFill>
                <a:schemeClr val="accent1"/>
              </a:solidFill>
              <a:latin typeface="+mn-lt"/>
            </a:endParaRPr>
          </a:p>
        </p:txBody>
      </p:sp>
      <p:sp>
        <p:nvSpPr>
          <p:cNvPr id="15"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dirty="0"/>
              <a:t>Click to edit Master title style</a:t>
            </a:r>
          </a:p>
        </p:txBody>
      </p:sp>
      <p:sp>
        <p:nvSpPr>
          <p:cNvPr id="14" name="Text Placeholder 6">
            <a:extLst>
              <a:ext uri="{FF2B5EF4-FFF2-40B4-BE49-F238E27FC236}">
                <a16:creationId xmlns:a16="http://schemas.microsoft.com/office/drawing/2014/main" id="{999355D6-13F3-9A4E-916E-82C3E016AAD6}"/>
              </a:ext>
            </a:extLst>
          </p:cNvPr>
          <p:cNvSpPr>
            <a:spLocks noGrp="1"/>
          </p:cNvSpPr>
          <p:nvPr>
            <p:ph type="body" sz="quarter" idx="16"/>
          </p:nvPr>
        </p:nvSpPr>
        <p:spPr>
          <a:xfrm>
            <a:off x="627435" y="1826980"/>
            <a:ext cx="4114800" cy="4206240"/>
          </a:xfrm>
        </p:spPr>
        <p:txBody>
          <a:bodyPr>
            <a:normAutofit/>
          </a:bodyPr>
          <a:lstStyle>
            <a:lvl1pPr marL="171446" indent="-171446">
              <a:lnSpc>
                <a:spcPct val="100000"/>
              </a:lnSpc>
              <a:spcBef>
                <a:spcPts val="800"/>
              </a:spcBef>
              <a:spcAft>
                <a:spcPts val="600"/>
              </a:spcAft>
              <a:buClr>
                <a:schemeClr val="accent1"/>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1"/>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1"/>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1"/>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1"/>
              </a:buClr>
              <a:buFont typeface="System Font Regular"/>
              <a:buChar char="−"/>
              <a:defRPr sz="11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C9DF8253-0E39-3346-AFC3-C8DCC0B0128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0" name="Subtitle 2">
            <a:extLst>
              <a:ext uri="{FF2B5EF4-FFF2-40B4-BE49-F238E27FC236}">
                <a16:creationId xmlns:a16="http://schemas.microsoft.com/office/drawing/2014/main" id="{0E19C3FB-6A24-4A42-B3F0-658F934A22EA}"/>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1"/>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8" name="Picture Placeholder 4">
            <a:extLst>
              <a:ext uri="{FF2B5EF4-FFF2-40B4-BE49-F238E27FC236}">
                <a16:creationId xmlns:a16="http://schemas.microsoft.com/office/drawing/2014/main" id="{0457CB10-3AAD-1643-822D-DAB0F074EB02}"/>
              </a:ext>
            </a:extLst>
          </p:cNvPr>
          <p:cNvSpPr>
            <a:spLocks noGrp="1"/>
          </p:cNvSpPr>
          <p:nvPr>
            <p:ph type="pic" sz="quarter" idx="19"/>
          </p:nvPr>
        </p:nvSpPr>
        <p:spPr>
          <a:xfrm>
            <a:off x="4937760" y="1828800"/>
            <a:ext cx="4206240" cy="4206240"/>
          </a:xfrm>
          <a:prstGeom prst="rect">
            <a:avLst/>
          </a:prstGeom>
        </p:spPr>
        <p:txBody>
          <a:bodyPr anchor="ctr"/>
          <a:lstStyle>
            <a:lvl1pPr marL="0" indent="0" algn="ctr">
              <a:buNone/>
              <a:defRPr>
                <a:solidFill>
                  <a:schemeClr val="accent1"/>
                </a:solidFill>
              </a:defRPr>
            </a:lvl1pPr>
          </a:lstStyle>
          <a:p>
            <a:r>
              <a:rPr lang="en-US"/>
              <a:t>Drag picture to placeholder or click icon to add</a:t>
            </a:r>
          </a:p>
        </p:txBody>
      </p:sp>
    </p:spTree>
    <p:extLst>
      <p:ext uri="{BB962C8B-B14F-4D97-AF65-F5344CB8AC3E}">
        <p14:creationId xmlns:p14="http://schemas.microsoft.com/office/powerpoint/2010/main" val="11498539"/>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695" r:id="rId1"/>
    <p:sldLayoutId id="2147483887" r:id="rId2"/>
    <p:sldLayoutId id="2147483888" r:id="rId3"/>
    <p:sldLayoutId id="2147483889" r:id="rId4"/>
    <p:sldLayoutId id="2147483890" r:id="rId5"/>
    <p:sldLayoutId id="2147483891" r:id="rId6"/>
    <p:sldLayoutId id="2147483892" r:id="rId7"/>
    <p:sldLayoutId id="2147483893" r:id="rId8"/>
    <p:sldLayoutId id="2147483894" r:id="rId9"/>
    <p:sldLayoutId id="2147483895" r:id="rId10"/>
    <p:sldLayoutId id="2147483807" r:id="rId11"/>
    <p:sldLayoutId id="2147483798" r:id="rId12"/>
    <p:sldLayoutId id="2147483799" r:id="rId13"/>
    <p:sldLayoutId id="2147483786" r:id="rId14"/>
    <p:sldLayoutId id="2147483877" r:id="rId15"/>
    <p:sldLayoutId id="2147483880" r:id="rId16"/>
    <p:sldLayoutId id="2147483881" r:id="rId17"/>
    <p:sldLayoutId id="2147483882" r:id="rId18"/>
    <p:sldLayoutId id="2147483876" r:id="rId19"/>
    <p:sldLayoutId id="2147483883" r:id="rId20"/>
    <p:sldLayoutId id="2147483884" r:id="rId21"/>
    <p:sldLayoutId id="2147483885" r:id="rId22"/>
    <p:sldLayoutId id="2147483878" r:id="rId23"/>
    <p:sldLayoutId id="2147483797" r:id="rId24"/>
    <p:sldLayoutId id="2147483879" r:id="rId25"/>
    <p:sldLayoutId id="2147483874" r:id="rId26"/>
    <p:sldLayoutId id="2147483803" r:id="rId27"/>
    <p:sldLayoutId id="2147483896" r:id="rId28"/>
    <p:sldLayoutId id="2147483897" r:id="rId29"/>
    <p:sldLayoutId id="2147483898" r:id="rId30"/>
  </p:sldLayoutIdLst>
  <p:hf sldNum="0" hdr="0" dt="0"/>
  <p:txStyles>
    <p:titleStyle>
      <a:lvl1pPr algn="ctr" defTabSz="914378" rtl="0" eaLnBrk="1" latinLnBrk="0" hangingPunct="1">
        <a:lnSpc>
          <a:spcPct val="86000"/>
        </a:lnSpc>
        <a:spcBef>
          <a:spcPct val="0"/>
        </a:spcBef>
        <a:buNone/>
        <a:defRPr sz="2100" kern="800" spc="-40">
          <a:solidFill>
            <a:schemeClr val="tx1"/>
          </a:solidFill>
          <a:latin typeface="Georgia" panose="02040502050405020303" pitchFamily="18" charset="0"/>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oi.org/10.26099/mqsp-1695" TargetMode="External"/><Relationship Id="rId2" Type="http://schemas.openxmlformats.org/officeDocument/2006/relationships/notesSlide" Target="../notesSlides/notesSlide3.xml"/><Relationship Id="rId1" Type="http://schemas.openxmlformats.org/officeDocument/2006/relationships/slideLayout" Target="../slideLayouts/slideLayout10.xml"/><Relationship Id="rId4" Type="http://schemas.openxmlformats.org/officeDocument/2006/relationships/chart" Target="../charts/chart8.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hyperlink" Target="https://doi.org/10.26099/mqsp-1695" TargetMode="Externa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hyperlink" Target="https://doi.org/10.26099/mqsp-1695" TargetMode="Externa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8" Type="http://schemas.openxmlformats.org/officeDocument/2006/relationships/hyperlink" Target="https://en.wikipedia.org/wiki/Flag_of_the_Netherlands" TargetMode="External"/><Relationship Id="rId13" Type="http://schemas.openxmlformats.org/officeDocument/2006/relationships/image" Target="../media/image11.gif"/><Relationship Id="rId3" Type="http://schemas.openxmlformats.org/officeDocument/2006/relationships/image" Target="../media/image5.png"/><Relationship Id="rId7" Type="http://schemas.openxmlformats.org/officeDocument/2006/relationships/image" Target="../media/image8.png"/><Relationship Id="rId12" Type="http://schemas.openxmlformats.org/officeDocument/2006/relationships/hyperlink" Target="https://commons.wikimedia.org/wiki/File:Flag_of_France_(bordered).svg" TargetMode="External"/><Relationship Id="rId17" Type="http://schemas.openxmlformats.org/officeDocument/2006/relationships/image" Target="../media/image13.png"/><Relationship Id="rId2" Type="http://schemas.openxmlformats.org/officeDocument/2006/relationships/notesSlide" Target="../notesSlides/notesSlide2.xml"/><Relationship Id="rId16" Type="http://schemas.openxmlformats.org/officeDocument/2006/relationships/hyperlink" Target="https://commons.wikimedia.org/wiki/File:Civil_Ensign_of_Switzerland.svg" TargetMode="External"/><Relationship Id="rId1" Type="http://schemas.openxmlformats.org/officeDocument/2006/relationships/slideLayout" Target="../slideLayouts/slideLayout10.xml"/><Relationship Id="rId6" Type="http://schemas.openxmlformats.org/officeDocument/2006/relationships/hyperlink" Target="https://en.wikipedia.org/wiki/File:Flag_of_Germany_(3-2_aspect_ratio).svg" TargetMode="External"/><Relationship Id="rId11" Type="http://schemas.openxmlformats.org/officeDocument/2006/relationships/image" Target="../media/image10.png"/><Relationship Id="rId5" Type="http://schemas.openxmlformats.org/officeDocument/2006/relationships/image" Target="../media/image7.png"/><Relationship Id="rId15" Type="http://schemas.openxmlformats.org/officeDocument/2006/relationships/image" Target="../media/image12.png"/><Relationship Id="rId10" Type="http://schemas.openxmlformats.org/officeDocument/2006/relationships/hyperlink" Target="http://freeaussiestock.com/free/Australiana/slides/australian_flag.htm" TargetMode="External"/><Relationship Id="rId4" Type="http://schemas.openxmlformats.org/officeDocument/2006/relationships/image" Target="../media/image6.svg"/><Relationship Id="rId9" Type="http://schemas.openxmlformats.org/officeDocument/2006/relationships/image" Target="../media/image9.jpeg"/><Relationship Id="rId14" Type="http://schemas.openxmlformats.org/officeDocument/2006/relationships/hyperlink" Target="http://mylittlepencilcase.blogspot.com/2011/09/usa-flag-and-states.html" TargetMode="Externa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hyperlink" Target="https://doi.org/10.26099/mqsp-1695" TargetMode="Externa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hyperlink" Target="https://doi.org/10.26099/mqsp-1695" TargetMode="Externa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hyperlink" Target="https://doi.org/10.26099/mqsp-1695" TargetMode="Externa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C551D8A-46CE-46E8-B33F-3368C6980E8E}"/>
              </a:ext>
            </a:extLst>
          </p:cNvPr>
          <p:cNvSpPr>
            <a:spLocks noGrp="1"/>
          </p:cNvSpPr>
          <p:nvPr>
            <p:ph type="ctrTitle"/>
          </p:nvPr>
        </p:nvSpPr>
        <p:spPr>
          <a:xfrm>
            <a:off x="652463" y="887827"/>
            <a:ext cx="7772400" cy="2222500"/>
          </a:xfrm>
        </p:spPr>
        <p:txBody>
          <a:bodyPr>
            <a:normAutofit/>
          </a:bodyPr>
          <a:lstStyle/>
          <a:p>
            <a:r>
              <a:rPr lang="en-US" sz="1800" b="1" dirty="0">
                <a:latin typeface="Arial" panose="020B0604020202020204" pitchFamily="34" charset="0"/>
                <a:cs typeface="Arial" panose="020B0604020202020204" pitchFamily="34" charset="0"/>
              </a:rPr>
              <a:t>MEDICARE DATA HUB </a:t>
            </a:r>
            <a:br>
              <a:rPr lang="en-US" sz="2400" b="1" dirty="0">
                <a:latin typeface="Arial" panose="020B0604020202020204" pitchFamily="34" charset="0"/>
                <a:cs typeface="Arial" panose="020B0604020202020204" pitchFamily="34" charset="0"/>
              </a:rPr>
            </a:br>
            <a:br>
              <a:rPr lang="en-US" sz="2400" b="1" dirty="0">
                <a:latin typeface="Arial" panose="020B0604020202020204" pitchFamily="34" charset="0"/>
                <a:cs typeface="Arial" panose="020B0604020202020204" pitchFamily="34" charset="0"/>
              </a:rPr>
            </a:br>
            <a:r>
              <a:rPr lang="en-US" dirty="0"/>
              <a:t>International Comparisons</a:t>
            </a:r>
          </a:p>
        </p:txBody>
      </p:sp>
      <p:sp>
        <p:nvSpPr>
          <p:cNvPr id="3" name="Text Placeholder 2">
            <a:extLst>
              <a:ext uri="{FF2B5EF4-FFF2-40B4-BE49-F238E27FC236}">
                <a16:creationId xmlns:a16="http://schemas.microsoft.com/office/drawing/2014/main" id="{FA18C013-0047-E348-9690-D45BDCB82264}"/>
              </a:ext>
            </a:extLst>
          </p:cNvPr>
          <p:cNvSpPr>
            <a:spLocks noGrp="1"/>
          </p:cNvSpPr>
          <p:nvPr>
            <p:ph type="body" sz="quarter" idx="11"/>
          </p:nvPr>
        </p:nvSpPr>
        <p:spPr/>
        <p:txBody>
          <a:bodyPr/>
          <a:lstStyle/>
          <a:p>
            <a:r>
              <a:rPr lang="en-US" dirty="0"/>
              <a:t>October 2021</a:t>
            </a:r>
          </a:p>
        </p:txBody>
      </p:sp>
    </p:spTree>
    <p:extLst>
      <p:ext uri="{BB962C8B-B14F-4D97-AF65-F5344CB8AC3E}">
        <p14:creationId xmlns:p14="http://schemas.microsoft.com/office/powerpoint/2010/main" val="31116854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6B0C40C-E736-754D-9640-261F2B61D15A}"/>
              </a:ext>
            </a:extLst>
          </p:cNvPr>
          <p:cNvSpPr>
            <a:spLocks noGrp="1"/>
          </p:cNvSpPr>
          <p:nvPr>
            <p:ph type="body" sz="quarter" idx="21"/>
          </p:nvPr>
        </p:nvSpPr>
        <p:spPr>
          <a:xfrm>
            <a:off x="2456296" y="5980176"/>
            <a:ext cx="6021879" cy="822960"/>
          </a:xfrm>
        </p:spPr>
        <p:txBody>
          <a:bodyPr>
            <a:normAutofit/>
          </a:bodyPr>
          <a:lstStyle/>
          <a:p>
            <a:r>
              <a:rPr lang="en-US" dirty="0"/>
              <a:t>Notes: Respondents reported ever being told by a doctor they had at least two of the following conditions: hypertension or high blood pressure; heart disease, including heart attack; diabetes; asthma or chronic lung disease such as chronic bronchitis, emphysema, or chronic obstructive pulmonary disease; depression, anxiety, or other mental health conditions; cancer; joint pain or arthritis; stroke. Differences between US and all other surveyed countries except NETH and SWE were statistically significant at the p &lt; 0.05 level.</a:t>
            </a:r>
          </a:p>
          <a:p>
            <a:r>
              <a:rPr lang="en-US" dirty="0"/>
              <a:t>Data: Reginald D. Williams II et al., </a:t>
            </a:r>
            <a:r>
              <a:rPr lang="en-US" i="1" dirty="0"/>
              <a:t>The Impact of COVID-19 on Older Adults: Findings from the 2021 International Health Policy Survey of Older Adults</a:t>
            </a:r>
            <a:r>
              <a:rPr lang="en-US" dirty="0"/>
              <a:t> (Commonwealth Fund, Sept. 2021). </a:t>
            </a:r>
            <a:r>
              <a:rPr lang="en-US" dirty="0">
                <a:hlinkClick r:id="rId3"/>
              </a:rPr>
              <a:t>https://doi.org/10.26099/mqsp-1695</a:t>
            </a:r>
            <a:r>
              <a:rPr lang="en-US" dirty="0"/>
              <a:t> </a:t>
            </a:r>
          </a:p>
        </p:txBody>
      </p:sp>
      <p:sp>
        <p:nvSpPr>
          <p:cNvPr id="3" name="Title 2">
            <a:extLst>
              <a:ext uri="{FF2B5EF4-FFF2-40B4-BE49-F238E27FC236}">
                <a16:creationId xmlns:a16="http://schemas.microsoft.com/office/drawing/2014/main" id="{2B39666E-6116-D544-986D-4B69A0797C21}"/>
              </a:ext>
            </a:extLst>
          </p:cNvPr>
          <p:cNvSpPr>
            <a:spLocks noGrp="1"/>
          </p:cNvSpPr>
          <p:nvPr>
            <p:ph type="ctrTitle"/>
          </p:nvPr>
        </p:nvSpPr>
        <p:spPr/>
        <p:txBody>
          <a:bodyPr>
            <a:noAutofit/>
          </a:bodyPr>
          <a:lstStyle/>
          <a:p>
            <a:r>
              <a:rPr lang="en-US" sz="2400" dirty="0"/>
              <a:t>Older adults with multiple chronic conditions in Canada, the U.K., Australia, the U.S., the Netherlands, and Sweden reported higher rates of telephone or video appointments with health care professionals in the past year compared to those in other countries.</a:t>
            </a:r>
          </a:p>
        </p:txBody>
      </p:sp>
      <p:sp>
        <p:nvSpPr>
          <p:cNvPr id="4" name="Subtitle 3">
            <a:extLst>
              <a:ext uri="{FF2B5EF4-FFF2-40B4-BE49-F238E27FC236}">
                <a16:creationId xmlns:a16="http://schemas.microsoft.com/office/drawing/2014/main" id="{131A0571-5C6A-D448-BF1A-721993528D33}"/>
              </a:ext>
            </a:extLst>
          </p:cNvPr>
          <p:cNvSpPr>
            <a:spLocks noGrp="1"/>
          </p:cNvSpPr>
          <p:nvPr>
            <p:ph type="subTitle" idx="1"/>
          </p:nvPr>
        </p:nvSpPr>
        <p:spPr/>
        <p:txBody>
          <a:bodyPr/>
          <a:lstStyle/>
          <a:p>
            <a:r>
              <a:rPr lang="en-US" dirty="0"/>
              <a:t>INTERNATIONAL COMPARISONS: COVID-19</a:t>
            </a:r>
          </a:p>
        </p:txBody>
      </p:sp>
      <p:graphicFrame>
        <p:nvGraphicFramePr>
          <p:cNvPr id="8" name="Chart Placeholder 7">
            <a:extLst>
              <a:ext uri="{FF2B5EF4-FFF2-40B4-BE49-F238E27FC236}">
                <a16:creationId xmlns:a16="http://schemas.microsoft.com/office/drawing/2014/main" id="{37BE48C8-0DB4-A640-9EDC-85853DDD2367}"/>
              </a:ext>
            </a:extLst>
          </p:cNvPr>
          <p:cNvGraphicFramePr>
            <a:graphicFrameLocks noGrp="1"/>
          </p:cNvGraphicFramePr>
          <p:nvPr>
            <p:ph type="chart" sz="quarter" idx="19"/>
            <p:extLst>
              <p:ext uri="{D42A27DB-BD31-4B8C-83A1-F6EECF244321}">
                <p14:modId xmlns:p14="http://schemas.microsoft.com/office/powerpoint/2010/main" val="1394552765"/>
              </p:ext>
            </p:extLst>
          </p:nvPr>
        </p:nvGraphicFramePr>
        <p:xfrm>
          <a:off x="627063" y="2676525"/>
          <a:ext cx="8091487" cy="3190875"/>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6">
            <a:extLst>
              <a:ext uri="{FF2B5EF4-FFF2-40B4-BE49-F238E27FC236}">
                <a16:creationId xmlns:a16="http://schemas.microsoft.com/office/drawing/2014/main" id="{F6C9098B-A368-1240-A1C1-2956AD3919A9}"/>
              </a:ext>
            </a:extLst>
          </p:cNvPr>
          <p:cNvSpPr txBox="1"/>
          <p:nvPr/>
        </p:nvSpPr>
        <p:spPr>
          <a:xfrm>
            <a:off x="627061" y="2291834"/>
            <a:ext cx="8091487" cy="184666"/>
          </a:xfrm>
          <a:prstGeom prst="rect">
            <a:avLst/>
          </a:prstGeom>
          <a:noFill/>
        </p:spPr>
        <p:txBody>
          <a:bodyPr wrap="square" lIns="0" tIns="0" rIns="0" bIns="0" rtlCol="0" anchor="t" anchorCtr="0">
            <a:spAutoFit/>
          </a:bodyPr>
          <a:lstStyle/>
          <a:p>
            <a:r>
              <a:rPr lang="en-US" sz="1200" i="1" dirty="0">
                <a:latin typeface="Arial" panose="020B0604020202020204" pitchFamily="34" charset="0"/>
              </a:rPr>
              <a:t>Percent of adults age 65+ with at least two chronic conditions</a:t>
            </a:r>
          </a:p>
        </p:txBody>
      </p:sp>
    </p:spTree>
    <p:extLst>
      <p:ext uri="{BB962C8B-B14F-4D97-AF65-F5344CB8AC3E}">
        <p14:creationId xmlns:p14="http://schemas.microsoft.com/office/powerpoint/2010/main" val="724038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6B0C40C-E736-754D-9640-261F2B61D15A}"/>
              </a:ext>
            </a:extLst>
          </p:cNvPr>
          <p:cNvSpPr>
            <a:spLocks noGrp="1"/>
          </p:cNvSpPr>
          <p:nvPr>
            <p:ph type="body" sz="quarter" idx="21"/>
          </p:nvPr>
        </p:nvSpPr>
        <p:spPr>
          <a:xfrm>
            <a:off x="2456296" y="5980176"/>
            <a:ext cx="6021879" cy="821189"/>
          </a:xfrm>
        </p:spPr>
        <p:txBody>
          <a:bodyPr>
            <a:normAutofit lnSpcReduction="10000"/>
          </a:bodyPr>
          <a:lstStyle/>
          <a:p>
            <a:r>
              <a:rPr lang="en-US" dirty="0"/>
              <a:t>Notes: “Not sure” responses not shown. Differences between US and all other surveyed countries except CAN, FRA, and NETH for “yes, have received vaccine” were statistically significant at the p &lt; 0.05 level. Differences between US and all other surveyed countries for “have not received vaccine and DO plan to get vaccinated” were statistically significant at the p &lt; 0.05 level. Differences between US and all other surveyed countries except AUS, NZ, and SWIZ for “have not received vaccine and DO NOT plan to get vaccinated” were statistically significant at the p &lt; 0.05 level. </a:t>
            </a:r>
          </a:p>
          <a:p>
            <a:r>
              <a:rPr lang="en-US" dirty="0"/>
              <a:t>Data: Reginald D. Williams II et al., </a:t>
            </a:r>
            <a:r>
              <a:rPr lang="en-US" i="1" dirty="0"/>
              <a:t>The Impact of COVID-19 on Older Adults: Findings from the 2021 International Health Policy Survey of Older Adults</a:t>
            </a:r>
            <a:r>
              <a:rPr lang="en-US" dirty="0"/>
              <a:t> (Commonwealth Fund, Sept. 2021). </a:t>
            </a:r>
            <a:r>
              <a:rPr lang="en-US" dirty="0">
                <a:hlinkClick r:id="rId2"/>
              </a:rPr>
              <a:t>https://doi.org/10.26099/mqsp-1695</a:t>
            </a:r>
            <a:r>
              <a:rPr lang="en-US" dirty="0"/>
              <a:t> </a:t>
            </a:r>
          </a:p>
        </p:txBody>
      </p:sp>
      <p:sp>
        <p:nvSpPr>
          <p:cNvPr id="3" name="Title 2">
            <a:extLst>
              <a:ext uri="{FF2B5EF4-FFF2-40B4-BE49-F238E27FC236}">
                <a16:creationId xmlns:a16="http://schemas.microsoft.com/office/drawing/2014/main" id="{2B39666E-6116-D544-986D-4B69A0797C21}"/>
              </a:ext>
            </a:extLst>
          </p:cNvPr>
          <p:cNvSpPr>
            <a:spLocks noGrp="1"/>
          </p:cNvSpPr>
          <p:nvPr>
            <p:ph type="ctrTitle"/>
          </p:nvPr>
        </p:nvSpPr>
        <p:spPr/>
        <p:txBody>
          <a:bodyPr>
            <a:noAutofit/>
          </a:bodyPr>
          <a:lstStyle/>
          <a:p>
            <a:r>
              <a:rPr lang="en-US" sz="2400" dirty="0"/>
              <a:t>COVID-19 vaccination rates are high among older adults where vaccines are available. Among the unvaccinated, American older adults report the highest rates of planning to not get vaccinated.</a:t>
            </a:r>
          </a:p>
        </p:txBody>
      </p:sp>
      <p:sp>
        <p:nvSpPr>
          <p:cNvPr id="4" name="Subtitle 3">
            <a:extLst>
              <a:ext uri="{FF2B5EF4-FFF2-40B4-BE49-F238E27FC236}">
                <a16:creationId xmlns:a16="http://schemas.microsoft.com/office/drawing/2014/main" id="{131A0571-5C6A-D448-BF1A-721993528D33}"/>
              </a:ext>
            </a:extLst>
          </p:cNvPr>
          <p:cNvSpPr>
            <a:spLocks noGrp="1"/>
          </p:cNvSpPr>
          <p:nvPr>
            <p:ph type="subTitle" idx="1"/>
          </p:nvPr>
        </p:nvSpPr>
        <p:spPr/>
        <p:txBody>
          <a:bodyPr/>
          <a:lstStyle/>
          <a:p>
            <a:r>
              <a:rPr lang="en-US" dirty="0"/>
              <a:t>INTERNATIONAL COMPARISONS: COVID-19</a:t>
            </a:r>
          </a:p>
        </p:txBody>
      </p:sp>
      <p:graphicFrame>
        <p:nvGraphicFramePr>
          <p:cNvPr id="6" name="Chart Placeholder 5">
            <a:extLst>
              <a:ext uri="{FF2B5EF4-FFF2-40B4-BE49-F238E27FC236}">
                <a16:creationId xmlns:a16="http://schemas.microsoft.com/office/drawing/2014/main" id="{E0FFD63B-D945-D344-8F07-0C75253539FF}"/>
              </a:ext>
            </a:extLst>
          </p:cNvPr>
          <p:cNvGraphicFramePr>
            <a:graphicFrameLocks noGrp="1"/>
          </p:cNvGraphicFramePr>
          <p:nvPr>
            <p:ph type="chart" sz="quarter" idx="19"/>
            <p:extLst>
              <p:ext uri="{D42A27DB-BD31-4B8C-83A1-F6EECF244321}">
                <p14:modId xmlns:p14="http://schemas.microsoft.com/office/powerpoint/2010/main" val="1795339933"/>
              </p:ext>
            </p:extLst>
          </p:nvPr>
        </p:nvGraphicFramePr>
        <p:xfrm>
          <a:off x="627063" y="2100263"/>
          <a:ext cx="8091487" cy="3767137"/>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98019251-A78F-A74E-9977-FE75F71C12F6}"/>
              </a:ext>
            </a:extLst>
          </p:cNvPr>
          <p:cNvSpPr txBox="1"/>
          <p:nvPr/>
        </p:nvSpPr>
        <p:spPr>
          <a:xfrm>
            <a:off x="627061" y="1915597"/>
            <a:ext cx="8091487" cy="184666"/>
          </a:xfrm>
          <a:prstGeom prst="rect">
            <a:avLst/>
          </a:prstGeom>
          <a:noFill/>
        </p:spPr>
        <p:txBody>
          <a:bodyPr wrap="square" lIns="0" tIns="0" rIns="0" bIns="0" rtlCol="0" anchor="t" anchorCtr="0">
            <a:spAutoFit/>
          </a:bodyPr>
          <a:lstStyle/>
          <a:p>
            <a:r>
              <a:rPr lang="en-US" sz="1200" i="1" dirty="0">
                <a:latin typeface="Arial" panose="020B0604020202020204" pitchFamily="34" charset="0"/>
              </a:rPr>
              <a:t>Percent of adults age 65+</a:t>
            </a:r>
          </a:p>
        </p:txBody>
      </p:sp>
    </p:spTree>
    <p:extLst>
      <p:ext uri="{BB962C8B-B14F-4D97-AF65-F5344CB8AC3E}">
        <p14:creationId xmlns:p14="http://schemas.microsoft.com/office/powerpoint/2010/main" val="22552551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6B0C40C-E736-754D-9640-261F2B61D15A}"/>
              </a:ext>
            </a:extLst>
          </p:cNvPr>
          <p:cNvSpPr>
            <a:spLocks noGrp="1"/>
          </p:cNvSpPr>
          <p:nvPr>
            <p:ph type="body" sz="quarter" idx="21"/>
          </p:nvPr>
        </p:nvSpPr>
        <p:spPr>
          <a:xfrm>
            <a:off x="2456296" y="5980176"/>
            <a:ext cx="6021879" cy="822960"/>
          </a:xfrm>
        </p:spPr>
        <p:txBody>
          <a:bodyPr>
            <a:normAutofit lnSpcReduction="10000"/>
          </a:bodyPr>
          <a:lstStyle/>
          <a:p>
            <a:r>
              <a:rPr lang="en-US" dirty="0"/>
              <a:t>Notes: Respondents reported ever being told by a doctor they had at least two of the following conditions: hypertension or high blood pressure; heart disease, including heart attack; diabetes; asthma or chronic lung disease such as chronic bronchitis, emphysema, or chronic obstructive pulmonary disease; depression, anxiety, or other mental health conditions; cancer; joint pain or arthritis; stroke. AUS, GER, NETH, NZ, NOR, and UK excluded because n &lt; 100. </a:t>
            </a:r>
          </a:p>
          <a:p>
            <a:r>
              <a:rPr lang="en-US" dirty="0"/>
              <a:t>* Indicates country’s result on specific response is statistically different from US at the p &lt; 0.05 level. </a:t>
            </a:r>
          </a:p>
          <a:p>
            <a:r>
              <a:rPr lang="en-US" dirty="0"/>
              <a:t>Data: Reginald D. Williams II et al., </a:t>
            </a:r>
            <a:r>
              <a:rPr lang="en-US" i="1" dirty="0"/>
              <a:t>The Impact of COVID-19 on Older Adults: Findings from the 2021 International Health Policy Survey of Older Adults</a:t>
            </a:r>
            <a:r>
              <a:rPr lang="en-US" dirty="0"/>
              <a:t> (Commonwealth Fund, Sept. 2021). </a:t>
            </a:r>
            <a:r>
              <a:rPr lang="en-US" dirty="0">
                <a:hlinkClick r:id="rId2"/>
              </a:rPr>
              <a:t>https://doi.org/10.26099/mqsp-1695</a:t>
            </a:r>
            <a:r>
              <a:rPr lang="en-US" dirty="0"/>
              <a:t> </a:t>
            </a:r>
          </a:p>
        </p:txBody>
      </p:sp>
      <p:sp>
        <p:nvSpPr>
          <p:cNvPr id="3" name="Title 2">
            <a:extLst>
              <a:ext uri="{FF2B5EF4-FFF2-40B4-BE49-F238E27FC236}">
                <a16:creationId xmlns:a16="http://schemas.microsoft.com/office/drawing/2014/main" id="{2B39666E-6116-D544-986D-4B69A0797C21}"/>
              </a:ext>
            </a:extLst>
          </p:cNvPr>
          <p:cNvSpPr>
            <a:spLocks noGrp="1"/>
          </p:cNvSpPr>
          <p:nvPr>
            <p:ph type="ctrTitle"/>
          </p:nvPr>
        </p:nvSpPr>
        <p:spPr/>
        <p:txBody>
          <a:bodyPr>
            <a:noAutofit/>
          </a:bodyPr>
          <a:lstStyle/>
          <a:p>
            <a:r>
              <a:rPr lang="en-US" sz="2400" dirty="0"/>
              <a:t>Concerns about safety and side effects were the most cited reasons older Americans do not plan to get vaccinated.</a:t>
            </a:r>
          </a:p>
        </p:txBody>
      </p:sp>
      <p:sp>
        <p:nvSpPr>
          <p:cNvPr id="4" name="Subtitle 3">
            <a:extLst>
              <a:ext uri="{FF2B5EF4-FFF2-40B4-BE49-F238E27FC236}">
                <a16:creationId xmlns:a16="http://schemas.microsoft.com/office/drawing/2014/main" id="{131A0571-5C6A-D448-BF1A-721993528D33}"/>
              </a:ext>
            </a:extLst>
          </p:cNvPr>
          <p:cNvSpPr>
            <a:spLocks noGrp="1"/>
          </p:cNvSpPr>
          <p:nvPr>
            <p:ph type="subTitle" idx="1"/>
          </p:nvPr>
        </p:nvSpPr>
        <p:spPr/>
        <p:txBody>
          <a:bodyPr/>
          <a:lstStyle/>
          <a:p>
            <a:r>
              <a:rPr lang="en-US" dirty="0"/>
              <a:t>INTERNATIONAL COMPARISONS: COVID-19</a:t>
            </a:r>
          </a:p>
        </p:txBody>
      </p:sp>
      <p:graphicFrame>
        <p:nvGraphicFramePr>
          <p:cNvPr id="10" name="Table 9">
            <a:extLst>
              <a:ext uri="{FF2B5EF4-FFF2-40B4-BE49-F238E27FC236}">
                <a16:creationId xmlns:a16="http://schemas.microsoft.com/office/drawing/2014/main" id="{F7C082C2-52B0-7B4A-9F3B-3069A6F8DE9E}"/>
              </a:ext>
            </a:extLst>
          </p:cNvPr>
          <p:cNvGraphicFramePr>
            <a:graphicFrameLocks noGrp="1"/>
          </p:cNvGraphicFramePr>
          <p:nvPr>
            <p:extLst>
              <p:ext uri="{D42A27DB-BD31-4B8C-83A1-F6EECF244321}">
                <p14:modId xmlns:p14="http://schemas.microsoft.com/office/powerpoint/2010/main" val="1655957820"/>
              </p:ext>
            </p:extLst>
          </p:nvPr>
        </p:nvGraphicFramePr>
        <p:xfrm>
          <a:off x="627434" y="1893930"/>
          <a:ext cx="7919047" cy="3839896"/>
        </p:xfrm>
        <a:graphic>
          <a:graphicData uri="http://schemas.openxmlformats.org/drawingml/2006/table">
            <a:tbl>
              <a:tblPr firstRow="1" bandRow="1">
                <a:tableStyleId>{93296810-A885-4BE3-A3E7-6D5BEEA58F35}</a:tableStyleId>
              </a:tblPr>
              <a:tblGrid>
                <a:gridCol w="4067015">
                  <a:extLst>
                    <a:ext uri="{9D8B030D-6E8A-4147-A177-3AD203B41FA5}">
                      <a16:colId xmlns:a16="http://schemas.microsoft.com/office/drawing/2014/main" val="339247090"/>
                    </a:ext>
                  </a:extLst>
                </a:gridCol>
                <a:gridCol w="889832">
                  <a:extLst>
                    <a:ext uri="{9D8B030D-6E8A-4147-A177-3AD203B41FA5}">
                      <a16:colId xmlns:a16="http://schemas.microsoft.com/office/drawing/2014/main" val="1650030404"/>
                    </a:ext>
                  </a:extLst>
                </a:gridCol>
                <a:gridCol w="608831">
                  <a:extLst>
                    <a:ext uri="{9D8B030D-6E8A-4147-A177-3AD203B41FA5}">
                      <a16:colId xmlns:a16="http://schemas.microsoft.com/office/drawing/2014/main" val="553893275"/>
                    </a:ext>
                  </a:extLst>
                </a:gridCol>
                <a:gridCol w="924955">
                  <a:extLst>
                    <a:ext uri="{9D8B030D-6E8A-4147-A177-3AD203B41FA5}">
                      <a16:colId xmlns:a16="http://schemas.microsoft.com/office/drawing/2014/main" val="2832725837"/>
                    </a:ext>
                  </a:extLst>
                </a:gridCol>
                <a:gridCol w="796165">
                  <a:extLst>
                    <a:ext uri="{9D8B030D-6E8A-4147-A177-3AD203B41FA5}">
                      <a16:colId xmlns:a16="http://schemas.microsoft.com/office/drawing/2014/main" val="73062498"/>
                    </a:ext>
                  </a:extLst>
                </a:gridCol>
                <a:gridCol w="632249">
                  <a:extLst>
                    <a:ext uri="{9D8B030D-6E8A-4147-A177-3AD203B41FA5}">
                      <a16:colId xmlns:a16="http://schemas.microsoft.com/office/drawing/2014/main" val="2973822807"/>
                    </a:ext>
                  </a:extLst>
                </a:gridCol>
              </a:tblGrid>
              <a:tr h="812258">
                <a:tc>
                  <a:txBody>
                    <a:bodyPr/>
                    <a:lstStyle/>
                    <a:p>
                      <a:pPr marL="0" marR="0" lvl="0" indent="0" algn="l" defTabSz="685784" rtl="0" eaLnBrk="1" fontAlgn="auto" latinLnBrk="0" hangingPunct="1">
                        <a:lnSpc>
                          <a:spcPct val="100000"/>
                        </a:lnSpc>
                        <a:spcBef>
                          <a:spcPts val="0"/>
                        </a:spcBef>
                        <a:spcAft>
                          <a:spcPts val="0"/>
                        </a:spcAft>
                        <a:buClrTx/>
                        <a:buSzTx/>
                        <a:buFontTx/>
                        <a:buNone/>
                        <a:tabLst/>
                        <a:defRPr/>
                      </a:pPr>
                      <a:r>
                        <a:rPr lang="en-US" sz="1400" dirty="0"/>
                        <a:t>Main reason for not planning to get the coronavirus vaccine, among those who do not plan to get vaccinated when available</a:t>
                      </a:r>
                    </a:p>
                  </a:txBody>
                  <a:tcPr/>
                </a:tc>
                <a:tc>
                  <a:txBody>
                    <a:bodyPr/>
                    <a:lstStyle/>
                    <a:p>
                      <a:pPr algn="ctr"/>
                      <a:r>
                        <a:rPr lang="en-US" sz="1400"/>
                        <a:t>CAN</a:t>
                      </a:r>
                    </a:p>
                  </a:txBody>
                  <a:tcPr/>
                </a:tc>
                <a:tc>
                  <a:txBody>
                    <a:bodyPr/>
                    <a:lstStyle/>
                    <a:p>
                      <a:pPr algn="ctr"/>
                      <a:r>
                        <a:rPr lang="en-US" sz="1400"/>
                        <a:t>FR</a:t>
                      </a:r>
                    </a:p>
                  </a:txBody>
                  <a:tcPr/>
                </a:tc>
                <a:tc>
                  <a:txBody>
                    <a:bodyPr/>
                    <a:lstStyle/>
                    <a:p>
                      <a:pPr algn="ctr"/>
                      <a:r>
                        <a:rPr lang="en-US" sz="1400"/>
                        <a:t>SWE</a:t>
                      </a:r>
                    </a:p>
                  </a:txBody>
                  <a:tcPr/>
                </a:tc>
                <a:tc>
                  <a:txBody>
                    <a:bodyPr/>
                    <a:lstStyle/>
                    <a:p>
                      <a:pPr algn="ctr"/>
                      <a:r>
                        <a:rPr lang="en-US" sz="1400"/>
                        <a:t>SWIZ</a:t>
                      </a:r>
                    </a:p>
                  </a:txBody>
                  <a:tcPr/>
                </a:tc>
                <a:tc>
                  <a:txBody>
                    <a:bodyPr/>
                    <a:lstStyle/>
                    <a:p>
                      <a:pPr algn="ctr"/>
                      <a:r>
                        <a:rPr lang="en-US" sz="1400" dirty="0"/>
                        <a:t>US</a:t>
                      </a:r>
                    </a:p>
                  </a:txBody>
                  <a:tcPr/>
                </a:tc>
                <a:extLst>
                  <a:ext uri="{0D108BD9-81ED-4DB2-BD59-A6C34878D82A}">
                    <a16:rowId xmlns:a16="http://schemas.microsoft.com/office/drawing/2014/main" val="316473961"/>
                  </a:ext>
                </a:extLst>
              </a:tr>
              <a:tr h="484394">
                <a:tc>
                  <a:txBody>
                    <a:bodyPr/>
                    <a:lstStyle/>
                    <a:p>
                      <a:pPr algn="l" fontAlgn="b"/>
                      <a:r>
                        <a:rPr lang="en-US" sz="1400" b="0" u="none" strike="noStrike" dirty="0">
                          <a:solidFill>
                            <a:srgbClr val="000000"/>
                          </a:solidFill>
                          <a:effectLst/>
                        </a:rPr>
                        <a:t>Unweighted N (base: those who do not plan to get the vaccine when available respondents)=</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dirty="0">
                          <a:solidFill>
                            <a:srgbClr val="000000"/>
                          </a:solidFill>
                          <a:effectLst/>
                        </a:rPr>
                        <a:t>240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a:solidFill>
                            <a:srgbClr val="000000"/>
                          </a:solidFill>
                          <a:effectLst/>
                        </a:rPr>
                        <a:t>155</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a:solidFill>
                            <a:srgbClr val="000000"/>
                          </a:solidFill>
                          <a:effectLst/>
                        </a:rPr>
                        <a:t>172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a:solidFill>
                            <a:srgbClr val="000000"/>
                          </a:solidFill>
                          <a:effectLst/>
                        </a:rPr>
                        <a:t>327</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a:solidFill>
                            <a:srgbClr val="000000"/>
                          </a:solidFill>
                          <a:effectLst/>
                        </a:rPr>
                        <a:t>219</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01555921"/>
                  </a:ext>
                </a:extLst>
              </a:tr>
              <a:tr h="411770">
                <a:tc>
                  <a:txBody>
                    <a:bodyPr/>
                    <a:lstStyle/>
                    <a:p>
                      <a:pPr algn="l" fontAlgn="b"/>
                      <a:r>
                        <a:rPr lang="en-US" sz="1400" b="0" u="none" strike="noStrike" dirty="0">
                          <a:solidFill>
                            <a:srgbClr val="000000"/>
                          </a:solidFill>
                          <a:effectLst/>
                        </a:rPr>
                        <a:t>Do not trust vaccine in general</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a:solidFill>
                            <a:srgbClr val="000000"/>
                          </a:solidFill>
                          <a:effectLst/>
                        </a:rPr>
                        <a:t>14%</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a:solidFill>
                            <a:srgbClr val="000000"/>
                          </a:solidFill>
                          <a:effectLst/>
                        </a:rPr>
                        <a:t>15%</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a:solidFill>
                            <a:srgbClr val="000000"/>
                          </a:solidFill>
                          <a:effectLst/>
                        </a:rPr>
                        <a:t>6%*</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a:solidFill>
                            <a:srgbClr val="000000"/>
                          </a:solidFill>
                          <a:effectLst/>
                        </a:rPr>
                        <a:t>12%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a:solidFill>
                            <a:srgbClr val="000000"/>
                          </a:solidFill>
                          <a:effectLst/>
                        </a:rPr>
                        <a:t>14%</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11243089"/>
                  </a:ext>
                </a:extLst>
              </a:tr>
              <a:tr h="411770">
                <a:tc>
                  <a:txBody>
                    <a:bodyPr/>
                    <a:lstStyle/>
                    <a:p>
                      <a:pPr algn="l" fontAlgn="b"/>
                      <a:r>
                        <a:rPr lang="en-US" sz="1400" b="0" u="none" strike="noStrike" dirty="0">
                          <a:solidFill>
                            <a:srgbClr val="000000"/>
                          </a:solidFill>
                          <a:effectLst/>
                        </a:rPr>
                        <a:t>Worried about possible side effects</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a:solidFill>
                            <a:srgbClr val="000000"/>
                          </a:solidFill>
                          <a:effectLst/>
                        </a:rPr>
                        <a:t>25%</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a:solidFill>
                            <a:srgbClr val="000000"/>
                          </a:solidFill>
                          <a:effectLst/>
                        </a:rPr>
                        <a:t>24%</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a:solidFill>
                            <a:srgbClr val="000000"/>
                          </a:solidFill>
                          <a:effectLst/>
                        </a:rPr>
                        <a:t>48%*</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a:solidFill>
                            <a:srgbClr val="000000"/>
                          </a:solidFill>
                          <a:effectLst/>
                        </a:rPr>
                        <a:t>45%*</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a:solidFill>
                            <a:srgbClr val="000000"/>
                          </a:solidFill>
                          <a:effectLst/>
                        </a:rPr>
                        <a:t>22%</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52370640"/>
                  </a:ext>
                </a:extLst>
              </a:tr>
              <a:tr h="484394">
                <a:tc>
                  <a:txBody>
                    <a:bodyPr/>
                    <a:lstStyle/>
                    <a:p>
                      <a:pPr algn="l" fontAlgn="b"/>
                      <a:r>
                        <a:rPr lang="en-US" sz="1400" b="0" u="none" strike="noStrike" dirty="0">
                          <a:solidFill>
                            <a:srgbClr val="000000"/>
                          </a:solidFill>
                          <a:effectLst/>
                        </a:rPr>
                        <a:t>Do not trust the government to make sure the vaccine is safe</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a:solidFill>
                            <a:srgbClr val="000000"/>
                          </a:solidFill>
                          <a:effectLst/>
                        </a:rPr>
                        <a:t>17%</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a:solidFill>
                            <a:srgbClr val="000000"/>
                          </a:solidFill>
                          <a:effectLst/>
                        </a:rPr>
                        <a:t>28%</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a:solidFill>
                            <a:srgbClr val="000000"/>
                          </a:solidFill>
                          <a:effectLst/>
                        </a:rPr>
                        <a:t>15%</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a:solidFill>
                            <a:srgbClr val="000000"/>
                          </a:solidFill>
                          <a:effectLst/>
                        </a:rPr>
                        <a:t>8%*</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a:solidFill>
                            <a:srgbClr val="000000"/>
                          </a:solidFill>
                          <a:effectLst/>
                        </a:rPr>
                        <a:t>24%</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23930990"/>
                  </a:ext>
                </a:extLst>
              </a:tr>
              <a:tr h="411770">
                <a:tc>
                  <a:txBody>
                    <a:bodyPr/>
                    <a:lstStyle/>
                    <a:p>
                      <a:pPr algn="l" fontAlgn="b"/>
                      <a:r>
                        <a:rPr lang="en-US" sz="1400" b="0" u="none" strike="noStrike" dirty="0">
                          <a:solidFill>
                            <a:srgbClr val="000000"/>
                          </a:solidFill>
                          <a:effectLst/>
                        </a:rPr>
                        <a:t>It is too difficult to get the vaccine</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a:solidFill>
                            <a:srgbClr val="000000"/>
                          </a:solidFill>
                          <a:effectLst/>
                        </a:rPr>
                        <a:t>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a:solidFill>
                            <a:srgbClr val="000000"/>
                          </a:solidFill>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a:solidFill>
                            <a:srgbClr val="000000"/>
                          </a:solidFill>
                          <a:effectLst/>
                        </a:rPr>
                        <a:t>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a:solidFill>
                            <a:srgbClr val="000000"/>
                          </a:solidFill>
                          <a:effectLst/>
                        </a:rPr>
                        <a:t>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a:solidFill>
                            <a:srgbClr val="000000"/>
                          </a:solidFill>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59489696"/>
                  </a:ext>
                </a:extLst>
              </a:tr>
              <a:tr h="411770">
                <a:tc>
                  <a:txBody>
                    <a:bodyPr/>
                    <a:lstStyle/>
                    <a:p>
                      <a:pPr algn="l" fontAlgn="b"/>
                      <a:r>
                        <a:rPr lang="en-US" sz="1400" b="0" u="none" strike="noStrike" dirty="0">
                          <a:solidFill>
                            <a:srgbClr val="000000"/>
                          </a:solidFill>
                          <a:effectLst/>
                        </a:rPr>
                        <a:t>You do not think you need the vaccine </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a:solidFill>
                            <a:srgbClr val="000000"/>
                          </a:solidFill>
                          <a:effectLst/>
                        </a:rPr>
                        <a:t>7%</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a:solidFill>
                            <a:srgbClr val="000000"/>
                          </a:solidFill>
                          <a:effectLst/>
                        </a:rPr>
                        <a:t>3%*</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dirty="0">
                          <a:solidFill>
                            <a:srgbClr val="000000"/>
                          </a:solidFill>
                          <a:effectLst/>
                        </a:rPr>
                        <a:t>1%*</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a:solidFill>
                            <a:srgbClr val="000000"/>
                          </a:solidFill>
                          <a:effectLst/>
                        </a:rPr>
                        <a:t>9%</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a:solidFill>
                            <a:srgbClr val="000000"/>
                          </a:solidFill>
                          <a:effectLst/>
                        </a:rPr>
                        <a:t>13%</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48255466"/>
                  </a:ext>
                </a:extLst>
              </a:tr>
              <a:tr h="411770">
                <a:tc>
                  <a:txBody>
                    <a:bodyPr/>
                    <a:lstStyle/>
                    <a:p>
                      <a:pPr algn="l" fontAlgn="b"/>
                      <a:r>
                        <a:rPr lang="en-US" sz="1400" b="0" u="none" strike="noStrike" dirty="0">
                          <a:solidFill>
                            <a:srgbClr val="000000"/>
                          </a:solidFill>
                          <a:effectLst/>
                        </a:rPr>
                        <a:t>Some other reason</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a:solidFill>
                            <a:srgbClr val="000000"/>
                          </a:solidFill>
                          <a:effectLst/>
                        </a:rPr>
                        <a:t>25%</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a:solidFill>
                            <a:srgbClr val="000000"/>
                          </a:solidFill>
                          <a:effectLst/>
                        </a:rPr>
                        <a:t>22%</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a:solidFill>
                            <a:srgbClr val="000000"/>
                          </a:solidFill>
                          <a:effectLst/>
                        </a:rPr>
                        <a:t>17%</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a:solidFill>
                            <a:srgbClr val="000000"/>
                          </a:solidFill>
                          <a:effectLst/>
                        </a:rPr>
                        <a:t>18%</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u="none" strike="noStrike" dirty="0">
                          <a:solidFill>
                            <a:srgbClr val="000000"/>
                          </a:solidFill>
                          <a:effectLst/>
                        </a:rPr>
                        <a:t>20%</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52149568"/>
                  </a:ext>
                </a:extLst>
              </a:tr>
            </a:tbl>
          </a:graphicData>
        </a:graphic>
      </p:graphicFrame>
    </p:spTree>
    <p:extLst>
      <p:ext uri="{BB962C8B-B14F-4D97-AF65-F5344CB8AC3E}">
        <p14:creationId xmlns:p14="http://schemas.microsoft.com/office/powerpoint/2010/main" val="1624528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Graphic 20">
            <a:extLst>
              <a:ext uri="{FF2B5EF4-FFF2-40B4-BE49-F238E27FC236}">
                <a16:creationId xmlns:a16="http://schemas.microsoft.com/office/drawing/2014/main" id="{6798A625-5A36-4D40-B428-D2E3DE83A68B}"/>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8128" t="14812" r="8837" b="19569"/>
          <a:stretch/>
        </p:blipFill>
        <p:spPr>
          <a:xfrm>
            <a:off x="1106468" y="1954096"/>
            <a:ext cx="7612082" cy="3220430"/>
          </a:xfrm>
          <a:prstGeom prst="rect">
            <a:avLst/>
          </a:prstGeom>
        </p:spPr>
      </p:pic>
      <p:sp>
        <p:nvSpPr>
          <p:cNvPr id="3" name="Text Placeholder 2">
            <a:extLst>
              <a:ext uri="{FF2B5EF4-FFF2-40B4-BE49-F238E27FC236}">
                <a16:creationId xmlns:a16="http://schemas.microsoft.com/office/drawing/2014/main" id="{ACCDA4B1-F981-439F-9357-B49FAB4232F4}"/>
              </a:ext>
            </a:extLst>
          </p:cNvPr>
          <p:cNvSpPr>
            <a:spLocks noGrp="1"/>
          </p:cNvSpPr>
          <p:nvPr>
            <p:ph type="body" sz="quarter" idx="21"/>
          </p:nvPr>
        </p:nvSpPr>
        <p:spPr>
          <a:xfrm>
            <a:off x="2456296" y="5999997"/>
            <a:ext cx="6021879" cy="777375"/>
          </a:xfrm>
        </p:spPr>
        <p:txBody>
          <a:bodyPr>
            <a:normAutofit/>
          </a:bodyPr>
          <a:lstStyle/>
          <a:p>
            <a:r>
              <a:rPr lang="en-US" dirty="0"/>
              <a:t>Source: The Commonwealth Fund/London School of Economics 2020 International Profiles of Health Care Systems, June 2020.</a:t>
            </a:r>
          </a:p>
        </p:txBody>
      </p:sp>
      <p:sp>
        <p:nvSpPr>
          <p:cNvPr id="5" name="Title 4">
            <a:extLst>
              <a:ext uri="{FF2B5EF4-FFF2-40B4-BE49-F238E27FC236}">
                <a16:creationId xmlns:a16="http://schemas.microsoft.com/office/drawing/2014/main" id="{E6B0B43E-9CE0-4573-91A4-1FAC25E3DF79}"/>
              </a:ext>
            </a:extLst>
          </p:cNvPr>
          <p:cNvSpPr>
            <a:spLocks noGrp="1"/>
          </p:cNvSpPr>
          <p:nvPr>
            <p:ph type="ctrTitle"/>
          </p:nvPr>
        </p:nvSpPr>
        <p:spPr>
          <a:xfrm>
            <a:off x="627434" y="514555"/>
            <a:ext cx="8091114" cy="731520"/>
          </a:xfrm>
        </p:spPr>
        <p:txBody>
          <a:bodyPr>
            <a:noAutofit/>
          </a:bodyPr>
          <a:lstStyle/>
          <a:p>
            <a:r>
              <a:rPr lang="en-US" sz="2400" dirty="0"/>
              <a:t>In the U.S. Medicare program, private plans offer primary, supplemental, and prescription drug–only coverage, similar to models of private plans in other countries. </a:t>
            </a:r>
          </a:p>
        </p:txBody>
      </p:sp>
      <p:sp>
        <p:nvSpPr>
          <p:cNvPr id="4" name="Subtitle 3">
            <a:extLst>
              <a:ext uri="{FF2B5EF4-FFF2-40B4-BE49-F238E27FC236}">
                <a16:creationId xmlns:a16="http://schemas.microsoft.com/office/drawing/2014/main" id="{5FC15676-D0AF-4EBC-81B6-7743662306CB}"/>
              </a:ext>
            </a:extLst>
          </p:cNvPr>
          <p:cNvSpPr>
            <a:spLocks noGrp="1"/>
          </p:cNvSpPr>
          <p:nvPr>
            <p:ph type="subTitle" idx="1"/>
          </p:nvPr>
        </p:nvSpPr>
        <p:spPr>
          <a:xfrm>
            <a:off x="627434" y="177796"/>
            <a:ext cx="7919047" cy="246930"/>
          </a:xfrm>
        </p:spPr>
        <p:txBody>
          <a:bodyPr>
            <a:normAutofit/>
          </a:bodyPr>
          <a:lstStyle/>
          <a:p>
            <a:r>
              <a:rPr lang="en-US" dirty="0"/>
              <a:t>INTERNATIONAL COMPARISONS</a:t>
            </a:r>
          </a:p>
        </p:txBody>
      </p:sp>
      <p:sp>
        <p:nvSpPr>
          <p:cNvPr id="49" name="Oval 48">
            <a:extLst>
              <a:ext uri="{FF2B5EF4-FFF2-40B4-BE49-F238E27FC236}">
                <a16:creationId xmlns:a16="http://schemas.microsoft.com/office/drawing/2014/main" id="{CAC0FAAF-0018-4D9B-8DD0-0B9D2624C751}"/>
              </a:ext>
            </a:extLst>
          </p:cNvPr>
          <p:cNvSpPr/>
          <p:nvPr/>
        </p:nvSpPr>
        <p:spPr>
          <a:xfrm>
            <a:off x="4533043" y="2489217"/>
            <a:ext cx="379466" cy="379466"/>
          </a:xfrm>
          <a:prstGeom prst="ellipse">
            <a:avLst/>
          </a:prstGeom>
          <a:blipFill dpi="0" rotWithShape="1">
            <a:blip r:embed="rId5">
              <a:extLst>
                <a:ext uri="{28A0092B-C50C-407E-A947-70E740481C1C}">
                  <a14:useLocalDpi xmlns:a14="http://schemas.microsoft.com/office/drawing/2010/main" val="0"/>
                </a:ext>
                <a:ext uri="{837473B0-CC2E-450A-ABE3-18F120FF3D39}">
                  <a1611:picAttrSrcUrl xmlns:a1611="http://schemas.microsoft.com/office/drawing/2016/11/main" r:id="rId6"/>
                </a:ext>
              </a:extLst>
            </a:blip>
            <a:srcRect/>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endParaRPr lang="en-US" sz="1350">
              <a:solidFill>
                <a:prstClr val="white"/>
              </a:solidFill>
              <a:latin typeface="Trebuchet MS"/>
            </a:endParaRPr>
          </a:p>
        </p:txBody>
      </p:sp>
      <p:sp>
        <p:nvSpPr>
          <p:cNvPr id="55" name="Oval 54">
            <a:extLst>
              <a:ext uri="{FF2B5EF4-FFF2-40B4-BE49-F238E27FC236}">
                <a16:creationId xmlns:a16="http://schemas.microsoft.com/office/drawing/2014/main" id="{6D79FF60-F42C-41DB-BF90-4F79646D2718}"/>
              </a:ext>
            </a:extLst>
          </p:cNvPr>
          <p:cNvSpPr/>
          <p:nvPr/>
        </p:nvSpPr>
        <p:spPr>
          <a:xfrm>
            <a:off x="7343094" y="3454574"/>
            <a:ext cx="379466" cy="379466"/>
          </a:xfrm>
          <a:prstGeom prst="ellipse">
            <a:avLst/>
          </a:prstGeom>
          <a:blipFill dpi="0" rotWithShape="1">
            <a:blip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rcRect/>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endParaRPr lang="en-US" sz="1350">
              <a:solidFill>
                <a:prstClr val="white"/>
              </a:solidFill>
              <a:latin typeface="Trebuchet MS"/>
            </a:endParaRPr>
          </a:p>
        </p:txBody>
      </p:sp>
      <p:sp>
        <p:nvSpPr>
          <p:cNvPr id="58" name="Oval 57">
            <a:extLst>
              <a:ext uri="{FF2B5EF4-FFF2-40B4-BE49-F238E27FC236}">
                <a16:creationId xmlns:a16="http://schemas.microsoft.com/office/drawing/2014/main" id="{4ADA51B7-B3AC-42C9-8977-31B461CBE82B}"/>
              </a:ext>
            </a:extLst>
          </p:cNvPr>
          <p:cNvSpPr/>
          <p:nvPr/>
        </p:nvSpPr>
        <p:spPr>
          <a:xfrm>
            <a:off x="81991" y="4211915"/>
            <a:ext cx="1775120" cy="904705"/>
          </a:xfrm>
          <a:prstGeom prst="ellipse">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r>
              <a:rPr lang="en-US" sz="1600" b="1" dirty="0">
                <a:solidFill>
                  <a:srgbClr val="044C7F"/>
                </a:solidFill>
                <a:latin typeface="Suisse Int'l Bold" panose="020B0804000000000000" pitchFamily="34" charset="77"/>
              </a:rPr>
              <a:t>Coverage </a:t>
            </a:r>
          </a:p>
          <a:p>
            <a:pPr algn="ctr" defTabSz="685800"/>
            <a:r>
              <a:rPr lang="en-US" sz="1600" b="1" dirty="0">
                <a:solidFill>
                  <a:srgbClr val="044C7F"/>
                </a:solidFill>
                <a:latin typeface="Suisse Int'l Bold" panose="020B0804000000000000" pitchFamily="34" charset="77"/>
              </a:rPr>
              <a:t>Type</a:t>
            </a:r>
          </a:p>
        </p:txBody>
      </p:sp>
      <p:sp>
        <p:nvSpPr>
          <p:cNvPr id="60" name="TextBox 59">
            <a:extLst>
              <a:ext uri="{FF2B5EF4-FFF2-40B4-BE49-F238E27FC236}">
                <a16:creationId xmlns:a16="http://schemas.microsoft.com/office/drawing/2014/main" id="{1DB3E3DD-D452-40D7-BA48-338A97F99B3C}"/>
              </a:ext>
            </a:extLst>
          </p:cNvPr>
          <p:cNvSpPr txBox="1"/>
          <p:nvPr/>
        </p:nvSpPr>
        <p:spPr>
          <a:xfrm rot="18720749">
            <a:off x="1319125" y="3316075"/>
            <a:ext cx="1369924" cy="276998"/>
          </a:xfrm>
          <a:prstGeom prst="rect">
            <a:avLst/>
          </a:prstGeom>
          <a:noFill/>
        </p:spPr>
        <p:txBody>
          <a:bodyPr wrap="square" rtlCol="0">
            <a:spAutoFit/>
          </a:bodyPr>
          <a:lstStyle/>
          <a:p>
            <a:pPr algn="ctr" defTabSz="685800"/>
            <a:r>
              <a:rPr lang="en-US" sz="1200" b="1" dirty="0">
                <a:solidFill>
                  <a:schemeClr val="bg1"/>
                </a:solidFill>
                <a:latin typeface="Suisse Int'l Bold" panose="020B0804000000000000" pitchFamily="34" charset="77"/>
              </a:rPr>
              <a:t>Primary </a:t>
            </a:r>
          </a:p>
        </p:txBody>
      </p:sp>
      <p:sp>
        <p:nvSpPr>
          <p:cNvPr id="61" name="TextBox 60">
            <a:extLst>
              <a:ext uri="{FF2B5EF4-FFF2-40B4-BE49-F238E27FC236}">
                <a16:creationId xmlns:a16="http://schemas.microsoft.com/office/drawing/2014/main" id="{BD0818CD-CBB7-49CE-98AB-CF4D4979154E}"/>
              </a:ext>
            </a:extLst>
          </p:cNvPr>
          <p:cNvSpPr txBox="1"/>
          <p:nvPr/>
        </p:nvSpPr>
        <p:spPr>
          <a:xfrm rot="20066160">
            <a:off x="1872368" y="3922484"/>
            <a:ext cx="1296881" cy="276999"/>
          </a:xfrm>
          <a:prstGeom prst="rect">
            <a:avLst/>
          </a:prstGeom>
          <a:noFill/>
        </p:spPr>
        <p:txBody>
          <a:bodyPr wrap="square" rtlCol="0">
            <a:spAutoFit/>
          </a:bodyPr>
          <a:lstStyle/>
          <a:p>
            <a:pPr algn="ctr" defTabSz="685800"/>
            <a:r>
              <a:rPr lang="en-US" sz="1200" b="1" dirty="0">
                <a:solidFill>
                  <a:schemeClr val="bg1"/>
                </a:solidFill>
                <a:latin typeface="Suisse Int'l Bold" panose="020B0804000000000000" pitchFamily="34" charset="77"/>
              </a:rPr>
              <a:t>Supplemental</a:t>
            </a:r>
          </a:p>
        </p:txBody>
      </p:sp>
      <p:sp>
        <p:nvSpPr>
          <p:cNvPr id="62" name="TextBox 61">
            <a:extLst>
              <a:ext uri="{FF2B5EF4-FFF2-40B4-BE49-F238E27FC236}">
                <a16:creationId xmlns:a16="http://schemas.microsoft.com/office/drawing/2014/main" id="{E312878F-27C6-446F-B137-35E838324D57}"/>
              </a:ext>
            </a:extLst>
          </p:cNvPr>
          <p:cNvSpPr txBox="1"/>
          <p:nvPr/>
        </p:nvSpPr>
        <p:spPr>
          <a:xfrm rot="21373760">
            <a:off x="2016146" y="4690134"/>
            <a:ext cx="1552379" cy="276999"/>
          </a:xfrm>
          <a:prstGeom prst="rect">
            <a:avLst/>
          </a:prstGeom>
          <a:noFill/>
        </p:spPr>
        <p:txBody>
          <a:bodyPr wrap="square" rtlCol="0">
            <a:spAutoFit/>
          </a:bodyPr>
          <a:lstStyle/>
          <a:p>
            <a:pPr algn="ctr" defTabSz="685800"/>
            <a:r>
              <a:rPr lang="en-US" sz="1200" b="1" dirty="0">
                <a:solidFill>
                  <a:schemeClr val="accent1"/>
                </a:solidFill>
                <a:latin typeface="Suisse Int'l Bold" panose="020B0804000000000000" pitchFamily="34" charset="77"/>
              </a:rPr>
              <a:t>Prescription Drug</a:t>
            </a:r>
          </a:p>
        </p:txBody>
      </p:sp>
      <p:sp>
        <p:nvSpPr>
          <p:cNvPr id="65" name="TextBox 64">
            <a:extLst>
              <a:ext uri="{FF2B5EF4-FFF2-40B4-BE49-F238E27FC236}">
                <a16:creationId xmlns:a16="http://schemas.microsoft.com/office/drawing/2014/main" id="{422B38C0-9283-4CB0-8B90-7F2459212C63}"/>
              </a:ext>
            </a:extLst>
          </p:cNvPr>
          <p:cNvSpPr txBox="1"/>
          <p:nvPr/>
        </p:nvSpPr>
        <p:spPr>
          <a:xfrm>
            <a:off x="5439261" y="3505906"/>
            <a:ext cx="1191761" cy="276999"/>
          </a:xfrm>
          <a:prstGeom prst="rect">
            <a:avLst/>
          </a:prstGeom>
          <a:noFill/>
        </p:spPr>
        <p:txBody>
          <a:bodyPr wrap="square" rtlCol="0">
            <a:spAutoFit/>
          </a:bodyPr>
          <a:lstStyle/>
          <a:p>
            <a:pPr defTabSz="685800"/>
            <a:r>
              <a:rPr lang="en-US" sz="1200" dirty="0">
                <a:solidFill>
                  <a:schemeClr val="bg1"/>
                </a:solidFill>
                <a:latin typeface="Suisse Int'l" panose="020B0804000000000000" pitchFamily="34" charset="77"/>
              </a:rPr>
              <a:t>Australia</a:t>
            </a:r>
          </a:p>
        </p:txBody>
      </p:sp>
      <p:sp>
        <p:nvSpPr>
          <p:cNvPr id="66" name="TextBox 65">
            <a:extLst>
              <a:ext uri="{FF2B5EF4-FFF2-40B4-BE49-F238E27FC236}">
                <a16:creationId xmlns:a16="http://schemas.microsoft.com/office/drawing/2014/main" id="{880B16C6-ECE5-4EA9-B23A-36C8B7F953D5}"/>
              </a:ext>
            </a:extLst>
          </p:cNvPr>
          <p:cNvSpPr txBox="1"/>
          <p:nvPr/>
        </p:nvSpPr>
        <p:spPr>
          <a:xfrm>
            <a:off x="6629839" y="3505906"/>
            <a:ext cx="1191761" cy="276999"/>
          </a:xfrm>
          <a:prstGeom prst="rect">
            <a:avLst/>
          </a:prstGeom>
          <a:noFill/>
        </p:spPr>
        <p:txBody>
          <a:bodyPr wrap="square" rtlCol="0">
            <a:spAutoFit/>
          </a:bodyPr>
          <a:lstStyle/>
          <a:p>
            <a:pPr defTabSz="685800"/>
            <a:r>
              <a:rPr lang="en-US" sz="1200" dirty="0">
                <a:solidFill>
                  <a:schemeClr val="bg1"/>
                </a:solidFill>
                <a:latin typeface="Suisse Int'l" panose="020B0804000000000000" pitchFamily="34" charset="77"/>
              </a:rPr>
              <a:t>France</a:t>
            </a:r>
          </a:p>
        </p:txBody>
      </p:sp>
      <p:sp>
        <p:nvSpPr>
          <p:cNvPr id="69" name="TextBox 68">
            <a:extLst>
              <a:ext uri="{FF2B5EF4-FFF2-40B4-BE49-F238E27FC236}">
                <a16:creationId xmlns:a16="http://schemas.microsoft.com/office/drawing/2014/main" id="{9AE2C704-F3C0-4899-861A-B56C07C1A79D}"/>
              </a:ext>
            </a:extLst>
          </p:cNvPr>
          <p:cNvSpPr txBox="1"/>
          <p:nvPr/>
        </p:nvSpPr>
        <p:spPr>
          <a:xfrm>
            <a:off x="4879900" y="2530033"/>
            <a:ext cx="1191761" cy="276999"/>
          </a:xfrm>
          <a:prstGeom prst="rect">
            <a:avLst/>
          </a:prstGeom>
          <a:noFill/>
        </p:spPr>
        <p:txBody>
          <a:bodyPr wrap="square" rtlCol="0">
            <a:spAutoFit/>
          </a:bodyPr>
          <a:lstStyle/>
          <a:p>
            <a:pPr defTabSz="685800"/>
            <a:r>
              <a:rPr lang="en-US" sz="1200" dirty="0">
                <a:solidFill>
                  <a:schemeClr val="bg1"/>
                </a:solidFill>
                <a:latin typeface="Suisse Int'l" panose="020B0804000000000000" pitchFamily="34" charset="77"/>
              </a:rPr>
              <a:t>Germany</a:t>
            </a:r>
          </a:p>
        </p:txBody>
      </p:sp>
      <p:sp>
        <p:nvSpPr>
          <p:cNvPr id="71" name="TextBox 70">
            <a:extLst>
              <a:ext uri="{FF2B5EF4-FFF2-40B4-BE49-F238E27FC236}">
                <a16:creationId xmlns:a16="http://schemas.microsoft.com/office/drawing/2014/main" id="{A27FDC28-F53C-4AE6-A379-1B016CD4A8A6}"/>
              </a:ext>
            </a:extLst>
          </p:cNvPr>
          <p:cNvSpPr txBox="1"/>
          <p:nvPr/>
        </p:nvSpPr>
        <p:spPr>
          <a:xfrm>
            <a:off x="7457151" y="2537975"/>
            <a:ext cx="1191761" cy="276999"/>
          </a:xfrm>
          <a:prstGeom prst="rect">
            <a:avLst/>
          </a:prstGeom>
          <a:noFill/>
        </p:spPr>
        <p:txBody>
          <a:bodyPr wrap="square" rtlCol="0">
            <a:spAutoFit/>
          </a:bodyPr>
          <a:lstStyle/>
          <a:p>
            <a:pPr defTabSz="685800"/>
            <a:r>
              <a:rPr lang="en-US" sz="1200" dirty="0">
                <a:solidFill>
                  <a:schemeClr val="bg1"/>
                </a:solidFill>
                <a:latin typeface="Suisse Int'l" panose="020B0804000000000000" pitchFamily="34" charset="77"/>
              </a:rPr>
              <a:t>Switzerland</a:t>
            </a:r>
          </a:p>
        </p:txBody>
      </p:sp>
      <p:sp>
        <p:nvSpPr>
          <p:cNvPr id="72" name="Oval 71">
            <a:extLst>
              <a:ext uri="{FF2B5EF4-FFF2-40B4-BE49-F238E27FC236}">
                <a16:creationId xmlns:a16="http://schemas.microsoft.com/office/drawing/2014/main" id="{D75C71B2-52BB-4CDD-B7B2-1B63655449FC}"/>
              </a:ext>
            </a:extLst>
          </p:cNvPr>
          <p:cNvSpPr/>
          <p:nvPr/>
        </p:nvSpPr>
        <p:spPr>
          <a:xfrm>
            <a:off x="5081418" y="3459984"/>
            <a:ext cx="379466" cy="379466"/>
          </a:xfrm>
          <a:prstGeom prst="ellipse">
            <a:avLst/>
          </a:prstGeom>
          <a:blipFill dpi="0" rotWithShape="1">
            <a:blip r:embed="rId9" cstate="hqprint">
              <a:extLst>
                <a:ext uri="{28A0092B-C50C-407E-A947-70E740481C1C}">
                  <a14:useLocalDpi xmlns:a14="http://schemas.microsoft.com/office/drawing/2010/main" val="0"/>
                </a:ext>
                <a:ext uri="{837473B0-CC2E-450A-ABE3-18F120FF3D39}">
                  <a1611:picAttrSrcUrl xmlns:a1611="http://schemas.microsoft.com/office/drawing/2016/11/main" r:id="rId10"/>
                </a:ext>
              </a:extLst>
            </a:blip>
            <a:srcRect/>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endParaRPr lang="en-US" sz="1350">
              <a:solidFill>
                <a:prstClr val="white"/>
              </a:solidFill>
              <a:latin typeface="Trebuchet MS"/>
            </a:endParaRPr>
          </a:p>
        </p:txBody>
      </p:sp>
      <p:sp>
        <p:nvSpPr>
          <p:cNvPr id="73" name="Oval 72">
            <a:extLst>
              <a:ext uri="{FF2B5EF4-FFF2-40B4-BE49-F238E27FC236}">
                <a16:creationId xmlns:a16="http://schemas.microsoft.com/office/drawing/2014/main" id="{DEAC9123-E1D2-4638-ADAC-968993AB7A8E}"/>
              </a:ext>
            </a:extLst>
          </p:cNvPr>
          <p:cNvSpPr/>
          <p:nvPr/>
        </p:nvSpPr>
        <p:spPr>
          <a:xfrm>
            <a:off x="6284628" y="3454574"/>
            <a:ext cx="379466" cy="379466"/>
          </a:xfrm>
          <a:prstGeom prst="ellipse">
            <a:avLst/>
          </a:prstGeom>
          <a:blipFill dpi="0" rotWithShape="1">
            <a:blip r:embed="rId11" cstate="hqprint">
              <a:extLst>
                <a:ext uri="{28A0092B-C50C-407E-A947-70E740481C1C}">
                  <a14:useLocalDpi xmlns:a14="http://schemas.microsoft.com/office/drawing/2010/main" val="0"/>
                </a:ext>
                <a:ext uri="{837473B0-CC2E-450A-ABE3-18F120FF3D39}">
                  <a1611:picAttrSrcUrl xmlns:a1611="http://schemas.microsoft.com/office/drawing/2016/11/main" r:id="rId12"/>
                </a:ext>
              </a:extLst>
            </a:blip>
            <a:srcRect/>
            <a:stretch>
              <a:fillRect l="-28515" t="-3569" r="-30419" b="-2345"/>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endParaRPr lang="en-US" sz="1350" dirty="0">
              <a:solidFill>
                <a:prstClr val="white"/>
              </a:solidFill>
              <a:latin typeface="Trebuchet MS"/>
            </a:endParaRPr>
          </a:p>
        </p:txBody>
      </p:sp>
      <p:sp>
        <p:nvSpPr>
          <p:cNvPr id="74" name="TextBox 73">
            <a:extLst>
              <a:ext uri="{FF2B5EF4-FFF2-40B4-BE49-F238E27FC236}">
                <a16:creationId xmlns:a16="http://schemas.microsoft.com/office/drawing/2014/main" id="{ACB1F300-EC43-40BC-BCF7-FC62C9B59BDF}"/>
              </a:ext>
            </a:extLst>
          </p:cNvPr>
          <p:cNvSpPr txBox="1"/>
          <p:nvPr/>
        </p:nvSpPr>
        <p:spPr>
          <a:xfrm>
            <a:off x="6003875" y="4509239"/>
            <a:ext cx="1191761" cy="276999"/>
          </a:xfrm>
          <a:prstGeom prst="rect">
            <a:avLst/>
          </a:prstGeom>
          <a:noFill/>
        </p:spPr>
        <p:txBody>
          <a:bodyPr wrap="square" rtlCol="0">
            <a:spAutoFit/>
          </a:bodyPr>
          <a:lstStyle/>
          <a:p>
            <a:pPr defTabSz="685800"/>
            <a:r>
              <a:rPr lang="en-US" sz="1200" dirty="0">
                <a:solidFill>
                  <a:schemeClr val="accent1"/>
                </a:solidFill>
                <a:latin typeface="Suisse Int'l" panose="020B0804000000000000" pitchFamily="34" charset="77"/>
              </a:rPr>
              <a:t>Canada</a:t>
            </a:r>
          </a:p>
        </p:txBody>
      </p:sp>
      <p:sp>
        <p:nvSpPr>
          <p:cNvPr id="75" name="TextBox 74">
            <a:extLst>
              <a:ext uri="{FF2B5EF4-FFF2-40B4-BE49-F238E27FC236}">
                <a16:creationId xmlns:a16="http://schemas.microsoft.com/office/drawing/2014/main" id="{11296129-D326-40B5-8FB7-A02AFCC34640}"/>
              </a:ext>
            </a:extLst>
          </p:cNvPr>
          <p:cNvSpPr txBox="1"/>
          <p:nvPr/>
        </p:nvSpPr>
        <p:spPr>
          <a:xfrm>
            <a:off x="7696065" y="3514539"/>
            <a:ext cx="1191761" cy="276999"/>
          </a:xfrm>
          <a:prstGeom prst="rect">
            <a:avLst/>
          </a:prstGeom>
          <a:noFill/>
        </p:spPr>
        <p:txBody>
          <a:bodyPr wrap="square" rtlCol="0">
            <a:spAutoFit/>
          </a:bodyPr>
          <a:lstStyle/>
          <a:p>
            <a:pPr defTabSz="685800"/>
            <a:r>
              <a:rPr lang="en-US" sz="1200" dirty="0">
                <a:solidFill>
                  <a:schemeClr val="bg1"/>
                </a:solidFill>
                <a:latin typeface="Suisse Int'l" panose="020B0804000000000000" pitchFamily="34" charset="77"/>
              </a:rPr>
              <a:t>Netherlands</a:t>
            </a:r>
          </a:p>
        </p:txBody>
      </p:sp>
      <p:sp>
        <p:nvSpPr>
          <p:cNvPr id="33" name="Oval 32">
            <a:extLst>
              <a:ext uri="{FF2B5EF4-FFF2-40B4-BE49-F238E27FC236}">
                <a16:creationId xmlns:a16="http://schemas.microsoft.com/office/drawing/2014/main" id="{9600F2BD-FF4A-4537-8D0D-CC3CF3013B08}"/>
              </a:ext>
            </a:extLst>
          </p:cNvPr>
          <p:cNvSpPr/>
          <p:nvPr/>
        </p:nvSpPr>
        <p:spPr>
          <a:xfrm>
            <a:off x="3574376" y="3459984"/>
            <a:ext cx="379466" cy="379466"/>
          </a:xfrm>
          <a:prstGeom prst="ellipse">
            <a:avLst/>
          </a:prstGeom>
          <a:blipFill dpi="0" rotWithShape="1">
            <a:blip r:embed="rId13">
              <a:extLst>
                <a:ext uri="{28A0092B-C50C-407E-A947-70E740481C1C}">
                  <a14:useLocalDpi xmlns:a14="http://schemas.microsoft.com/office/drawing/2010/main" val="0"/>
                </a:ext>
                <a:ext uri="{837473B0-CC2E-450A-ABE3-18F120FF3D39}">
                  <a1611:picAttrSrcUrl xmlns:a1611="http://schemas.microsoft.com/office/drawing/2016/11/main" r:id="rId14"/>
                </a:ext>
              </a:extLst>
            </a:blip>
            <a:srcRect/>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endParaRPr lang="en-US" sz="1350">
              <a:solidFill>
                <a:prstClr val="white"/>
              </a:solidFill>
              <a:latin typeface="Trebuchet MS"/>
            </a:endParaRPr>
          </a:p>
        </p:txBody>
      </p:sp>
      <p:sp>
        <p:nvSpPr>
          <p:cNvPr id="34" name="TextBox 33">
            <a:extLst>
              <a:ext uri="{FF2B5EF4-FFF2-40B4-BE49-F238E27FC236}">
                <a16:creationId xmlns:a16="http://schemas.microsoft.com/office/drawing/2014/main" id="{EB761B04-A914-402B-B399-F69975E07F75}"/>
              </a:ext>
            </a:extLst>
          </p:cNvPr>
          <p:cNvSpPr txBox="1"/>
          <p:nvPr/>
        </p:nvSpPr>
        <p:spPr>
          <a:xfrm>
            <a:off x="3924245" y="3505906"/>
            <a:ext cx="1191761" cy="276999"/>
          </a:xfrm>
          <a:prstGeom prst="rect">
            <a:avLst/>
          </a:prstGeom>
          <a:noFill/>
        </p:spPr>
        <p:txBody>
          <a:bodyPr wrap="square" rtlCol="0">
            <a:spAutoFit/>
          </a:bodyPr>
          <a:lstStyle/>
          <a:p>
            <a:pPr defTabSz="685800"/>
            <a:r>
              <a:rPr lang="en-US" sz="1200" dirty="0">
                <a:solidFill>
                  <a:schemeClr val="bg1"/>
                </a:solidFill>
                <a:latin typeface="Suisse Int'l" panose="020B0804000000000000" pitchFamily="34" charset="77"/>
              </a:rPr>
              <a:t>United States</a:t>
            </a:r>
          </a:p>
        </p:txBody>
      </p:sp>
      <p:sp>
        <p:nvSpPr>
          <p:cNvPr id="35" name="Oval 34">
            <a:extLst>
              <a:ext uri="{FF2B5EF4-FFF2-40B4-BE49-F238E27FC236}">
                <a16:creationId xmlns:a16="http://schemas.microsoft.com/office/drawing/2014/main" id="{EC892B95-625B-4C42-8B5B-7712D8C5AEB6}"/>
              </a:ext>
            </a:extLst>
          </p:cNvPr>
          <p:cNvSpPr/>
          <p:nvPr/>
        </p:nvSpPr>
        <p:spPr>
          <a:xfrm>
            <a:off x="4136777" y="4453142"/>
            <a:ext cx="379466" cy="379466"/>
          </a:xfrm>
          <a:prstGeom prst="ellipse">
            <a:avLst/>
          </a:prstGeom>
          <a:blipFill dpi="0" rotWithShape="1">
            <a:blip r:embed="rId13">
              <a:extLst>
                <a:ext uri="{28A0092B-C50C-407E-A947-70E740481C1C}">
                  <a14:useLocalDpi xmlns:a14="http://schemas.microsoft.com/office/drawing/2010/main" val="0"/>
                </a:ext>
                <a:ext uri="{837473B0-CC2E-450A-ABE3-18F120FF3D39}">
                  <a1611:picAttrSrcUrl xmlns:a1611="http://schemas.microsoft.com/office/drawing/2016/11/main" r:id="rId14"/>
                </a:ext>
              </a:extLst>
            </a:blip>
            <a:srcRect/>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endParaRPr lang="en-US" sz="1350">
              <a:solidFill>
                <a:prstClr val="white"/>
              </a:solidFill>
              <a:latin typeface="Trebuchet MS"/>
            </a:endParaRPr>
          </a:p>
        </p:txBody>
      </p:sp>
      <p:sp>
        <p:nvSpPr>
          <p:cNvPr id="36" name="TextBox 35">
            <a:extLst>
              <a:ext uri="{FF2B5EF4-FFF2-40B4-BE49-F238E27FC236}">
                <a16:creationId xmlns:a16="http://schemas.microsoft.com/office/drawing/2014/main" id="{7BC5797B-48BB-40D2-AB59-D1026F93BA15}"/>
              </a:ext>
            </a:extLst>
          </p:cNvPr>
          <p:cNvSpPr txBox="1"/>
          <p:nvPr/>
        </p:nvSpPr>
        <p:spPr>
          <a:xfrm>
            <a:off x="4483903" y="4509239"/>
            <a:ext cx="1161992" cy="276999"/>
          </a:xfrm>
          <a:prstGeom prst="rect">
            <a:avLst/>
          </a:prstGeom>
          <a:noFill/>
        </p:spPr>
        <p:txBody>
          <a:bodyPr wrap="square" rtlCol="0">
            <a:spAutoFit/>
          </a:bodyPr>
          <a:lstStyle/>
          <a:p>
            <a:pPr defTabSz="685800"/>
            <a:r>
              <a:rPr lang="en-US" sz="1200" dirty="0">
                <a:solidFill>
                  <a:schemeClr val="accent1"/>
                </a:solidFill>
                <a:latin typeface="Suisse Int'l" panose="020B0804000000000000" pitchFamily="34" charset="77"/>
              </a:rPr>
              <a:t>United States</a:t>
            </a:r>
          </a:p>
        </p:txBody>
      </p:sp>
      <p:sp>
        <p:nvSpPr>
          <p:cNvPr id="37" name="Oval 36">
            <a:extLst>
              <a:ext uri="{FF2B5EF4-FFF2-40B4-BE49-F238E27FC236}">
                <a16:creationId xmlns:a16="http://schemas.microsoft.com/office/drawing/2014/main" id="{A7300FA8-DDA2-465B-B4B2-7F5D731637A3}"/>
              </a:ext>
            </a:extLst>
          </p:cNvPr>
          <p:cNvSpPr/>
          <p:nvPr/>
        </p:nvSpPr>
        <p:spPr>
          <a:xfrm>
            <a:off x="3017968" y="2492802"/>
            <a:ext cx="379466" cy="379466"/>
          </a:xfrm>
          <a:prstGeom prst="ellipse">
            <a:avLst/>
          </a:prstGeom>
          <a:blipFill dpi="0" rotWithShape="1">
            <a:blip r:embed="rId13">
              <a:extLst>
                <a:ext uri="{28A0092B-C50C-407E-A947-70E740481C1C}">
                  <a14:useLocalDpi xmlns:a14="http://schemas.microsoft.com/office/drawing/2010/main" val="0"/>
                </a:ext>
                <a:ext uri="{837473B0-CC2E-450A-ABE3-18F120FF3D39}">
                  <a1611:picAttrSrcUrl xmlns:a1611="http://schemas.microsoft.com/office/drawing/2016/11/main" r:id="rId14"/>
                </a:ext>
              </a:extLst>
            </a:blip>
            <a:srcRect/>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endParaRPr lang="en-US" sz="1350">
              <a:solidFill>
                <a:prstClr val="white"/>
              </a:solidFill>
              <a:latin typeface="Trebuchet MS"/>
            </a:endParaRPr>
          </a:p>
        </p:txBody>
      </p:sp>
      <p:sp>
        <p:nvSpPr>
          <p:cNvPr id="39" name="TextBox 38">
            <a:extLst>
              <a:ext uri="{FF2B5EF4-FFF2-40B4-BE49-F238E27FC236}">
                <a16:creationId xmlns:a16="http://schemas.microsoft.com/office/drawing/2014/main" id="{A5296935-0D6F-4182-A618-7CFEF4857BAD}"/>
              </a:ext>
            </a:extLst>
          </p:cNvPr>
          <p:cNvSpPr txBox="1"/>
          <p:nvPr/>
        </p:nvSpPr>
        <p:spPr>
          <a:xfrm>
            <a:off x="3363293" y="2537565"/>
            <a:ext cx="1272545" cy="276999"/>
          </a:xfrm>
          <a:prstGeom prst="rect">
            <a:avLst/>
          </a:prstGeom>
          <a:noFill/>
        </p:spPr>
        <p:txBody>
          <a:bodyPr wrap="square" rtlCol="0">
            <a:spAutoFit/>
          </a:bodyPr>
          <a:lstStyle/>
          <a:p>
            <a:pPr defTabSz="685800"/>
            <a:r>
              <a:rPr lang="en-US" sz="1200" dirty="0">
                <a:solidFill>
                  <a:schemeClr val="bg1"/>
                </a:solidFill>
                <a:latin typeface="Suisse Int'l" panose="020B0804000000000000" pitchFamily="34" charset="77"/>
              </a:rPr>
              <a:t>United States</a:t>
            </a:r>
          </a:p>
        </p:txBody>
      </p:sp>
      <p:sp>
        <p:nvSpPr>
          <p:cNvPr id="53" name="Oval 52">
            <a:extLst>
              <a:ext uri="{FF2B5EF4-FFF2-40B4-BE49-F238E27FC236}">
                <a16:creationId xmlns:a16="http://schemas.microsoft.com/office/drawing/2014/main" id="{0E199063-733C-450F-B84E-EB50841EB470}"/>
              </a:ext>
            </a:extLst>
          </p:cNvPr>
          <p:cNvSpPr/>
          <p:nvPr/>
        </p:nvSpPr>
        <p:spPr>
          <a:xfrm>
            <a:off x="5725888" y="2488592"/>
            <a:ext cx="379466" cy="379466"/>
          </a:xfrm>
          <a:prstGeom prst="ellipse">
            <a:avLst/>
          </a:prstGeom>
          <a:blipFill dpi="0" rotWithShape="1">
            <a:blip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rcRect/>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endParaRPr lang="en-US" sz="1350">
              <a:solidFill>
                <a:prstClr val="white"/>
              </a:solidFill>
              <a:latin typeface="Trebuchet MS"/>
            </a:endParaRPr>
          </a:p>
        </p:txBody>
      </p:sp>
      <p:sp>
        <p:nvSpPr>
          <p:cNvPr id="52" name="TextBox 51">
            <a:extLst>
              <a:ext uri="{FF2B5EF4-FFF2-40B4-BE49-F238E27FC236}">
                <a16:creationId xmlns:a16="http://schemas.microsoft.com/office/drawing/2014/main" id="{02A85DAB-8A02-429A-89F3-A54B65236FAB}"/>
              </a:ext>
            </a:extLst>
          </p:cNvPr>
          <p:cNvSpPr txBox="1"/>
          <p:nvPr/>
        </p:nvSpPr>
        <p:spPr>
          <a:xfrm>
            <a:off x="6068214" y="2550060"/>
            <a:ext cx="1191761" cy="276999"/>
          </a:xfrm>
          <a:prstGeom prst="rect">
            <a:avLst/>
          </a:prstGeom>
          <a:noFill/>
        </p:spPr>
        <p:txBody>
          <a:bodyPr wrap="square" rtlCol="0">
            <a:spAutoFit/>
          </a:bodyPr>
          <a:lstStyle/>
          <a:p>
            <a:pPr defTabSz="685800"/>
            <a:r>
              <a:rPr lang="en-US" sz="1200" dirty="0">
                <a:solidFill>
                  <a:schemeClr val="bg1"/>
                </a:solidFill>
                <a:latin typeface="Suisse Int'l" panose="020B0804000000000000" pitchFamily="34" charset="77"/>
              </a:rPr>
              <a:t>Netherlands</a:t>
            </a:r>
          </a:p>
        </p:txBody>
      </p:sp>
      <p:sp>
        <p:nvSpPr>
          <p:cNvPr id="56" name="Oval 55">
            <a:extLst>
              <a:ext uri="{FF2B5EF4-FFF2-40B4-BE49-F238E27FC236}">
                <a16:creationId xmlns:a16="http://schemas.microsoft.com/office/drawing/2014/main" id="{C1673C9F-0FA6-42E0-878E-77AA8BA9CFE4}"/>
              </a:ext>
            </a:extLst>
          </p:cNvPr>
          <p:cNvSpPr/>
          <p:nvPr/>
        </p:nvSpPr>
        <p:spPr>
          <a:xfrm>
            <a:off x="7114298" y="2494625"/>
            <a:ext cx="379466" cy="379466"/>
          </a:xfrm>
          <a:prstGeom prst="ellipse">
            <a:avLst/>
          </a:prstGeom>
          <a:blipFill dpi="0" rotWithShape="1">
            <a:blip r:embed="rId15" cstate="hqprint">
              <a:extLst>
                <a:ext uri="{28A0092B-C50C-407E-A947-70E740481C1C}">
                  <a14:useLocalDpi xmlns:a14="http://schemas.microsoft.com/office/drawing/2010/main" val="0"/>
                </a:ext>
                <a:ext uri="{837473B0-CC2E-450A-ABE3-18F120FF3D39}">
                  <a1611:picAttrSrcUrl xmlns:a1611="http://schemas.microsoft.com/office/drawing/2016/11/main" r:id="rId16"/>
                </a:ext>
              </a:extLst>
            </a:blip>
            <a:srcRect/>
            <a:stretch>
              <a:fillRect l="-25030" r="-25030"/>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endParaRPr lang="en-US" sz="1350">
              <a:solidFill>
                <a:prstClr val="white"/>
              </a:solidFill>
              <a:latin typeface="Trebuchet MS"/>
            </a:endParaRPr>
          </a:p>
        </p:txBody>
      </p:sp>
      <p:pic>
        <p:nvPicPr>
          <p:cNvPr id="23" name="Picture 22" descr="Icon&#10;&#10;Description automatically generated with medium confidence">
            <a:extLst>
              <a:ext uri="{FF2B5EF4-FFF2-40B4-BE49-F238E27FC236}">
                <a16:creationId xmlns:a16="http://schemas.microsoft.com/office/drawing/2014/main" id="{D5B652D1-B012-4247-84F0-DFB60D981DF9}"/>
              </a:ext>
            </a:extLst>
          </p:cNvPr>
          <p:cNvPicPr>
            <a:picLocks/>
          </p:cNvPicPr>
          <p:nvPr/>
        </p:nvPicPr>
        <p:blipFill rotWithShape="1">
          <a:blip r:embed="rId17"/>
          <a:srcRect l="16724" t="1729" r="17354" b="-615"/>
          <a:stretch/>
        </p:blipFill>
        <p:spPr>
          <a:xfrm>
            <a:off x="5645895" y="4447365"/>
            <a:ext cx="384048" cy="384048"/>
          </a:xfrm>
          <a:prstGeom prst="ellipse">
            <a:avLst/>
          </a:prstGeom>
        </p:spPr>
      </p:pic>
    </p:spTree>
    <p:extLst>
      <p:ext uri="{BB962C8B-B14F-4D97-AF65-F5344CB8AC3E}">
        <p14:creationId xmlns:p14="http://schemas.microsoft.com/office/powerpoint/2010/main" val="2845804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0C78D8D-D86E-4480-9E10-C4BDB09311EF}"/>
              </a:ext>
            </a:extLst>
          </p:cNvPr>
          <p:cNvSpPr>
            <a:spLocks noGrp="1"/>
          </p:cNvSpPr>
          <p:nvPr>
            <p:ph type="ctrTitle"/>
          </p:nvPr>
        </p:nvSpPr>
        <p:spPr>
          <a:xfrm>
            <a:off x="627063" y="514350"/>
            <a:ext cx="8091487" cy="731838"/>
          </a:xfrm>
        </p:spPr>
        <p:txBody>
          <a:bodyPr>
            <a:noAutofit/>
          </a:bodyPr>
          <a:lstStyle/>
          <a:p>
            <a:r>
              <a:rPr lang="en-US" sz="2400" dirty="0"/>
              <a:t>A larger share of older adults in Switzerland, the United States, and Australia had high out-of-pocket health care costs compared to other high-income countries.</a:t>
            </a:r>
          </a:p>
        </p:txBody>
      </p:sp>
      <p:sp>
        <p:nvSpPr>
          <p:cNvPr id="15" name="Text Placeholder 14">
            <a:extLst>
              <a:ext uri="{FF2B5EF4-FFF2-40B4-BE49-F238E27FC236}">
                <a16:creationId xmlns:a16="http://schemas.microsoft.com/office/drawing/2014/main" id="{AC1D8891-0ED9-FE4D-BEB8-2E6DABD9A6DC}"/>
              </a:ext>
            </a:extLst>
          </p:cNvPr>
          <p:cNvSpPr>
            <a:spLocks noGrp="1"/>
          </p:cNvSpPr>
          <p:nvPr>
            <p:ph type="subTitle" idx="1"/>
          </p:nvPr>
        </p:nvSpPr>
        <p:spPr>
          <a:xfrm>
            <a:off x="627434" y="177796"/>
            <a:ext cx="7919047" cy="246930"/>
          </a:xfrm>
        </p:spPr>
        <p:txBody>
          <a:bodyPr>
            <a:normAutofit/>
          </a:bodyPr>
          <a:lstStyle/>
          <a:p>
            <a:r>
              <a:rPr lang="en-US" dirty="0"/>
              <a:t>INTERNATIONAL COMPARISONS: AFFORDABILITY</a:t>
            </a:r>
          </a:p>
        </p:txBody>
      </p:sp>
      <p:graphicFrame>
        <p:nvGraphicFramePr>
          <p:cNvPr id="8" name="Chart Placeholder 7">
            <a:extLst>
              <a:ext uri="{FF2B5EF4-FFF2-40B4-BE49-F238E27FC236}">
                <a16:creationId xmlns:a16="http://schemas.microsoft.com/office/drawing/2014/main" id="{8F89EE0B-859E-4A15-A4D6-8D5B8B2560E1}"/>
              </a:ext>
            </a:extLst>
          </p:cNvPr>
          <p:cNvGraphicFramePr>
            <a:graphicFrameLocks noGrp="1"/>
          </p:cNvGraphicFramePr>
          <p:nvPr>
            <p:ph type="chart" sz="quarter" idx="19"/>
            <p:extLst>
              <p:ext uri="{D42A27DB-BD31-4B8C-83A1-F6EECF244321}">
                <p14:modId xmlns:p14="http://schemas.microsoft.com/office/powerpoint/2010/main" val="3132668080"/>
              </p:ext>
            </p:extLst>
          </p:nvPr>
        </p:nvGraphicFramePr>
        <p:xfrm>
          <a:off x="627063" y="2009556"/>
          <a:ext cx="8091487" cy="3857844"/>
        </p:xfrm>
        <a:graphic>
          <a:graphicData uri="http://schemas.openxmlformats.org/drawingml/2006/chart">
            <c:chart xmlns:c="http://schemas.openxmlformats.org/drawingml/2006/chart" xmlns:r="http://schemas.openxmlformats.org/officeDocument/2006/relationships" r:id="rId2"/>
          </a:graphicData>
        </a:graphic>
      </p:graphicFrame>
      <p:sp>
        <p:nvSpPr>
          <p:cNvPr id="24" name="Text Placeholder 23">
            <a:extLst>
              <a:ext uri="{FF2B5EF4-FFF2-40B4-BE49-F238E27FC236}">
                <a16:creationId xmlns:a16="http://schemas.microsoft.com/office/drawing/2014/main" id="{8869820F-3AC1-514B-8F1F-C102B651C773}"/>
              </a:ext>
            </a:extLst>
          </p:cNvPr>
          <p:cNvSpPr>
            <a:spLocks noGrp="1"/>
          </p:cNvSpPr>
          <p:nvPr>
            <p:ph type="body" sz="quarter" idx="21"/>
          </p:nvPr>
        </p:nvSpPr>
        <p:spPr/>
        <p:txBody>
          <a:bodyPr/>
          <a:lstStyle/>
          <a:p>
            <a:r>
              <a:rPr lang="en-US" dirty="0"/>
              <a:t>Note: Differences between US and all other surveyed countries except AUS were statistically significant at the p &lt; 0.05 level.</a:t>
            </a:r>
          </a:p>
          <a:p>
            <a:r>
              <a:rPr lang="en-US" dirty="0"/>
              <a:t>Data: Commonwealth Fund 2021 International Health Policy Survey of Older Adults.</a:t>
            </a:r>
          </a:p>
        </p:txBody>
      </p:sp>
      <p:sp>
        <p:nvSpPr>
          <p:cNvPr id="25" name="TextBox 24">
            <a:extLst>
              <a:ext uri="{FF2B5EF4-FFF2-40B4-BE49-F238E27FC236}">
                <a16:creationId xmlns:a16="http://schemas.microsoft.com/office/drawing/2014/main" id="{0B4810E8-154B-664A-8A55-AB7BAE3F0811}"/>
              </a:ext>
            </a:extLst>
          </p:cNvPr>
          <p:cNvSpPr txBox="1"/>
          <p:nvPr/>
        </p:nvSpPr>
        <p:spPr>
          <a:xfrm>
            <a:off x="646752" y="1693802"/>
            <a:ext cx="8071798" cy="249456"/>
          </a:xfrm>
          <a:prstGeom prst="rect">
            <a:avLst/>
          </a:prstGeom>
          <a:noFill/>
        </p:spPr>
        <p:txBody>
          <a:bodyPr wrap="square" lIns="0" tIns="0" rIns="0" bIns="0" rtlCol="0">
            <a:noAutofit/>
          </a:bodyPr>
          <a:lstStyle/>
          <a:p>
            <a:pPr>
              <a:defRPr sz="1330" b="0" i="0" u="none" strike="noStrike" kern="1200" baseline="0">
                <a:solidFill>
                  <a:srgbClr val="1A1A1A"/>
                </a:solidFill>
                <a:latin typeface="+mn-lt"/>
                <a:ea typeface="+mn-ea"/>
                <a:cs typeface="+mn-cs"/>
              </a:defRPr>
            </a:pPr>
            <a:r>
              <a:rPr lang="en-US" sz="1200" i="1" dirty="0"/>
              <a:t>Percent of adults age 65+ who reported out-of-pocket costs of more than USD 2,000 in the past year, by country</a:t>
            </a:r>
          </a:p>
        </p:txBody>
      </p:sp>
    </p:spTree>
    <p:extLst>
      <p:ext uri="{BB962C8B-B14F-4D97-AF65-F5344CB8AC3E}">
        <p14:creationId xmlns:p14="http://schemas.microsoft.com/office/powerpoint/2010/main" val="3254755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id="{A8AFC8DF-4E48-9849-ABC2-9005992AE681}"/>
              </a:ext>
            </a:extLst>
          </p:cNvPr>
          <p:cNvSpPr>
            <a:spLocks noGrp="1"/>
          </p:cNvSpPr>
          <p:nvPr>
            <p:ph type="body" sz="quarter" idx="21"/>
          </p:nvPr>
        </p:nvSpPr>
        <p:spPr/>
        <p:txBody>
          <a:bodyPr/>
          <a:lstStyle/>
          <a:p>
            <a:r>
              <a:rPr lang="en-US" dirty="0"/>
              <a:t>Note: Differences in not consulting/visiting a doctor because of the cost between US and all other surveyed countries except AUS and NZ were statistically significant at the p &lt; 0.05 level. Differences in skipping a medical test or treatment because of the cost between US and all other surveyed countries except AUS were statistically significant at the p &lt; 0.05 level.</a:t>
            </a:r>
          </a:p>
          <a:p>
            <a:r>
              <a:rPr lang="en-US" dirty="0"/>
              <a:t>Data: Commonwealth Fund 2021 International Health Policy Survey of Older Adults.</a:t>
            </a:r>
          </a:p>
        </p:txBody>
      </p:sp>
      <p:sp>
        <p:nvSpPr>
          <p:cNvPr id="5" name="Title 4">
            <a:extLst>
              <a:ext uri="{FF2B5EF4-FFF2-40B4-BE49-F238E27FC236}">
                <a16:creationId xmlns:a16="http://schemas.microsoft.com/office/drawing/2014/main" id="{70C78D8D-D86E-4480-9E10-C4BDB09311EF}"/>
              </a:ext>
            </a:extLst>
          </p:cNvPr>
          <p:cNvSpPr>
            <a:spLocks noGrp="1"/>
          </p:cNvSpPr>
          <p:nvPr>
            <p:ph type="ctrTitle"/>
          </p:nvPr>
        </p:nvSpPr>
        <p:spPr/>
        <p:txBody>
          <a:bodyPr>
            <a:noAutofit/>
          </a:bodyPr>
          <a:lstStyle/>
          <a:p>
            <a:r>
              <a:rPr lang="en-US" sz="2400" dirty="0"/>
              <a:t>Americans age 65 and older were more likely to report postponing or forgoing health care because of the cost than older adults in other high-income countries.</a:t>
            </a:r>
          </a:p>
        </p:txBody>
      </p:sp>
      <p:sp>
        <p:nvSpPr>
          <p:cNvPr id="14" name="Text Placeholder 13">
            <a:extLst>
              <a:ext uri="{FF2B5EF4-FFF2-40B4-BE49-F238E27FC236}">
                <a16:creationId xmlns:a16="http://schemas.microsoft.com/office/drawing/2014/main" id="{0D58EEA3-86BE-6648-AD47-79DB60AFD382}"/>
              </a:ext>
            </a:extLst>
          </p:cNvPr>
          <p:cNvSpPr>
            <a:spLocks noGrp="1"/>
          </p:cNvSpPr>
          <p:nvPr>
            <p:ph type="subTitle" idx="1"/>
          </p:nvPr>
        </p:nvSpPr>
        <p:spPr/>
        <p:txBody>
          <a:bodyPr>
            <a:normAutofit/>
          </a:bodyPr>
          <a:lstStyle/>
          <a:p>
            <a:r>
              <a:rPr lang="en-US" dirty="0"/>
              <a:t>INTERNATIONAL COMPARISONS: AFFORDABILITY</a:t>
            </a:r>
          </a:p>
        </p:txBody>
      </p:sp>
      <p:graphicFrame>
        <p:nvGraphicFramePr>
          <p:cNvPr id="39" name="Chart Placeholder 7">
            <a:extLst>
              <a:ext uri="{FF2B5EF4-FFF2-40B4-BE49-F238E27FC236}">
                <a16:creationId xmlns:a16="http://schemas.microsoft.com/office/drawing/2014/main" id="{606EC3F0-E222-FB4C-AA5E-8DCA5CFA73C9}"/>
              </a:ext>
            </a:extLst>
          </p:cNvPr>
          <p:cNvGraphicFramePr>
            <a:graphicFrameLocks noGrp="1"/>
          </p:cNvGraphicFramePr>
          <p:nvPr>
            <p:ph type="chart" sz="quarter" idx="19"/>
            <p:extLst>
              <p:ext uri="{D42A27DB-BD31-4B8C-83A1-F6EECF244321}">
                <p14:modId xmlns:p14="http://schemas.microsoft.com/office/powerpoint/2010/main" val="3839482801"/>
              </p:ext>
            </p:extLst>
          </p:nvPr>
        </p:nvGraphicFramePr>
        <p:xfrm>
          <a:off x="627063" y="2366682"/>
          <a:ext cx="8091487" cy="3500717"/>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6D61FB64-3985-4E9B-B73B-8B115887B3E9}"/>
              </a:ext>
            </a:extLst>
          </p:cNvPr>
          <p:cNvSpPr txBox="1"/>
          <p:nvPr/>
        </p:nvSpPr>
        <p:spPr>
          <a:xfrm>
            <a:off x="627059" y="2685448"/>
            <a:ext cx="4079559" cy="365760"/>
          </a:xfrm>
          <a:prstGeom prst="rect">
            <a:avLst/>
          </a:prstGeom>
          <a:noFill/>
        </p:spPr>
        <p:txBody>
          <a:bodyPr wrap="none" lIns="0" tIns="0" rIns="0" bIns="0" rtlCol="0" anchor="ctr" anchorCtr="0">
            <a:noAutofit/>
          </a:bodyPr>
          <a:lstStyle/>
          <a:p>
            <a:pPr algn="ctr"/>
            <a:r>
              <a:rPr lang="en-US" sz="1200" dirty="0">
                <a:solidFill>
                  <a:schemeClr val="accent1"/>
                </a:solidFill>
                <a:latin typeface="Arial" panose="020B0604020202020204" pitchFamily="34" charset="0"/>
              </a:rPr>
              <a:t>Did not consult/visit a doctor when had a </a:t>
            </a:r>
            <a:br>
              <a:rPr lang="en-US" sz="1200" dirty="0">
                <a:solidFill>
                  <a:schemeClr val="accent1"/>
                </a:solidFill>
                <a:latin typeface="Arial" panose="020B0604020202020204" pitchFamily="34" charset="0"/>
              </a:rPr>
            </a:br>
            <a:r>
              <a:rPr lang="en-US" sz="1200" dirty="0">
                <a:solidFill>
                  <a:schemeClr val="accent1"/>
                </a:solidFill>
                <a:latin typeface="Arial" panose="020B0604020202020204" pitchFamily="34" charset="0"/>
              </a:rPr>
              <a:t>medical problem because of the cost</a:t>
            </a:r>
          </a:p>
        </p:txBody>
      </p:sp>
      <p:sp>
        <p:nvSpPr>
          <p:cNvPr id="9" name="TextBox 8">
            <a:extLst>
              <a:ext uri="{FF2B5EF4-FFF2-40B4-BE49-F238E27FC236}">
                <a16:creationId xmlns:a16="http://schemas.microsoft.com/office/drawing/2014/main" id="{ED54ABD5-A304-49C5-B168-EB922F7F401E}"/>
              </a:ext>
            </a:extLst>
          </p:cNvPr>
          <p:cNvSpPr txBox="1"/>
          <p:nvPr/>
        </p:nvSpPr>
        <p:spPr>
          <a:xfrm>
            <a:off x="4703819" y="2685448"/>
            <a:ext cx="4014728" cy="365760"/>
          </a:xfrm>
          <a:prstGeom prst="rect">
            <a:avLst/>
          </a:prstGeom>
          <a:noFill/>
        </p:spPr>
        <p:txBody>
          <a:bodyPr wrap="none" lIns="0" tIns="0" rIns="0" bIns="0" rtlCol="0" anchor="ctr" anchorCtr="0">
            <a:noAutofit/>
          </a:bodyPr>
          <a:lstStyle/>
          <a:p>
            <a:pPr algn="ctr"/>
            <a:r>
              <a:rPr lang="en-US" sz="1200" dirty="0">
                <a:solidFill>
                  <a:schemeClr val="accent4"/>
                </a:solidFill>
                <a:latin typeface="Arial" panose="020B0604020202020204" pitchFamily="34" charset="0"/>
              </a:rPr>
              <a:t>Skipped a medical test or treatment </a:t>
            </a:r>
            <a:br>
              <a:rPr lang="en-US" sz="1200" dirty="0">
                <a:solidFill>
                  <a:schemeClr val="accent4"/>
                </a:solidFill>
                <a:latin typeface="Arial" panose="020B0604020202020204" pitchFamily="34" charset="0"/>
              </a:rPr>
            </a:br>
            <a:r>
              <a:rPr lang="en-US" sz="1200" dirty="0">
                <a:solidFill>
                  <a:schemeClr val="accent4"/>
                </a:solidFill>
                <a:latin typeface="Arial" panose="020B0604020202020204" pitchFamily="34" charset="0"/>
              </a:rPr>
              <a:t>because of the cost</a:t>
            </a:r>
          </a:p>
        </p:txBody>
      </p:sp>
      <p:cxnSp>
        <p:nvCxnSpPr>
          <p:cNvPr id="3" name="Straight Connector 2">
            <a:extLst>
              <a:ext uri="{FF2B5EF4-FFF2-40B4-BE49-F238E27FC236}">
                <a16:creationId xmlns:a16="http://schemas.microsoft.com/office/drawing/2014/main" id="{D96E2BF7-CAFE-416E-80E1-563D2D450A56}"/>
              </a:ext>
            </a:extLst>
          </p:cNvPr>
          <p:cNvCxnSpPr>
            <a:cxnSpLocks/>
          </p:cNvCxnSpPr>
          <p:nvPr/>
        </p:nvCxnSpPr>
        <p:spPr>
          <a:xfrm>
            <a:off x="4706619" y="2685448"/>
            <a:ext cx="0" cy="2694509"/>
          </a:xfrm>
          <a:prstGeom prst="line">
            <a:avLst/>
          </a:prstGeom>
          <a:ln>
            <a:solidFill>
              <a:schemeClr val="tx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8A09A75E-6C5F-EE46-BAD5-6D546C0272F8}"/>
              </a:ext>
            </a:extLst>
          </p:cNvPr>
          <p:cNvSpPr txBox="1"/>
          <p:nvPr/>
        </p:nvSpPr>
        <p:spPr>
          <a:xfrm>
            <a:off x="627063" y="1819596"/>
            <a:ext cx="7583286" cy="369332"/>
          </a:xfrm>
          <a:prstGeom prst="rect">
            <a:avLst/>
          </a:prstGeom>
          <a:noFill/>
        </p:spPr>
        <p:txBody>
          <a:bodyPr wrap="square" lIns="0" tIns="0" rIns="0" bIns="0" rtlCol="0" anchor="t" anchorCtr="0">
            <a:spAutoFit/>
          </a:bodyPr>
          <a:lstStyle/>
          <a:p>
            <a:r>
              <a:rPr lang="en-US" sz="1200" i="1" dirty="0">
                <a:latin typeface="Arial" panose="020B0604020202020204" pitchFamily="34" charset="0"/>
              </a:rPr>
              <a:t>Percent of adults age 65+ who reported they skipped doctor visit or medical test/treatment in the past year because of the cost, by country</a:t>
            </a:r>
          </a:p>
        </p:txBody>
      </p:sp>
    </p:spTree>
    <p:extLst>
      <p:ext uri="{BB962C8B-B14F-4D97-AF65-F5344CB8AC3E}">
        <p14:creationId xmlns:p14="http://schemas.microsoft.com/office/powerpoint/2010/main" val="3554157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id="{E2CC7F8D-8CA7-354F-BB89-9C9DC66371E4}"/>
              </a:ext>
            </a:extLst>
          </p:cNvPr>
          <p:cNvSpPr>
            <a:spLocks noGrp="1"/>
          </p:cNvSpPr>
          <p:nvPr>
            <p:ph type="body" sz="quarter" idx="21"/>
          </p:nvPr>
        </p:nvSpPr>
        <p:spPr>
          <a:xfrm>
            <a:off x="2456296" y="5999997"/>
            <a:ext cx="6021879" cy="777375"/>
          </a:xfrm>
        </p:spPr>
        <p:txBody>
          <a:bodyPr/>
          <a:lstStyle/>
          <a:p>
            <a:r>
              <a:rPr lang="en-US" dirty="0"/>
              <a:t>Note: Differences between US and all other surveyed countries were statistically significant at the p &lt; 0.05 level.</a:t>
            </a:r>
          </a:p>
          <a:p>
            <a:r>
              <a:rPr lang="en-US" dirty="0"/>
              <a:t>Data: Commonwealth Fund 2021 International Health Policy Survey of Older Adults.</a:t>
            </a:r>
          </a:p>
        </p:txBody>
      </p:sp>
      <p:sp>
        <p:nvSpPr>
          <p:cNvPr id="5" name="Title 4">
            <a:extLst>
              <a:ext uri="{FF2B5EF4-FFF2-40B4-BE49-F238E27FC236}">
                <a16:creationId xmlns:a16="http://schemas.microsoft.com/office/drawing/2014/main" id="{70C78D8D-D86E-4480-9E10-C4BDB09311EF}"/>
              </a:ext>
            </a:extLst>
          </p:cNvPr>
          <p:cNvSpPr>
            <a:spLocks noGrp="1"/>
          </p:cNvSpPr>
          <p:nvPr>
            <p:ph type="ctrTitle"/>
          </p:nvPr>
        </p:nvSpPr>
        <p:spPr>
          <a:xfrm>
            <a:off x="627434" y="514555"/>
            <a:ext cx="8091114" cy="731520"/>
          </a:xfrm>
        </p:spPr>
        <p:txBody>
          <a:bodyPr>
            <a:noAutofit/>
          </a:bodyPr>
          <a:lstStyle/>
          <a:p>
            <a:r>
              <a:rPr lang="en-US" sz="2400" dirty="0"/>
              <a:t>Americans age 65 and older were more likely to report not filling a prescription or skipping a medication dose because of the cost than older adults in other high-income countries.</a:t>
            </a:r>
          </a:p>
        </p:txBody>
      </p:sp>
      <p:sp>
        <p:nvSpPr>
          <p:cNvPr id="3" name="Subtitle 2">
            <a:extLst>
              <a:ext uri="{FF2B5EF4-FFF2-40B4-BE49-F238E27FC236}">
                <a16:creationId xmlns:a16="http://schemas.microsoft.com/office/drawing/2014/main" id="{D692142C-99F3-0A47-94FB-D87968508384}"/>
              </a:ext>
            </a:extLst>
          </p:cNvPr>
          <p:cNvSpPr>
            <a:spLocks noGrp="1"/>
          </p:cNvSpPr>
          <p:nvPr>
            <p:ph type="subTitle" idx="1"/>
          </p:nvPr>
        </p:nvSpPr>
        <p:spPr>
          <a:xfrm>
            <a:off x="627434" y="177796"/>
            <a:ext cx="7919047" cy="246930"/>
          </a:xfrm>
        </p:spPr>
        <p:txBody>
          <a:bodyPr/>
          <a:lstStyle/>
          <a:p>
            <a:r>
              <a:rPr lang="en-US" dirty="0"/>
              <a:t>INTERNATIONAL COMPARISONS: AFFORDABILITY</a:t>
            </a:r>
          </a:p>
        </p:txBody>
      </p:sp>
      <p:graphicFrame>
        <p:nvGraphicFramePr>
          <p:cNvPr id="8" name="Chart Placeholder 7">
            <a:extLst>
              <a:ext uri="{FF2B5EF4-FFF2-40B4-BE49-F238E27FC236}">
                <a16:creationId xmlns:a16="http://schemas.microsoft.com/office/drawing/2014/main" id="{A3FCADEE-A890-4EA7-BCC2-6E92EEB1701F}"/>
              </a:ext>
            </a:extLst>
          </p:cNvPr>
          <p:cNvGraphicFramePr>
            <a:graphicFrameLocks noGrp="1"/>
          </p:cNvGraphicFramePr>
          <p:nvPr>
            <p:ph type="chart" sz="quarter" idx="19"/>
            <p:extLst>
              <p:ext uri="{D42A27DB-BD31-4B8C-83A1-F6EECF244321}">
                <p14:modId xmlns:p14="http://schemas.microsoft.com/office/powerpoint/2010/main" val="2415167080"/>
              </p:ext>
            </p:extLst>
          </p:nvPr>
        </p:nvGraphicFramePr>
        <p:xfrm>
          <a:off x="627063" y="2261936"/>
          <a:ext cx="8091487" cy="3605463"/>
        </p:xfrm>
        <a:graphic>
          <a:graphicData uri="http://schemas.openxmlformats.org/drawingml/2006/chart">
            <c:chart xmlns:c="http://schemas.openxmlformats.org/drawingml/2006/chart" xmlns:r="http://schemas.openxmlformats.org/officeDocument/2006/relationships" r:id="rId2"/>
          </a:graphicData>
        </a:graphic>
      </p:graphicFrame>
      <p:sp>
        <p:nvSpPr>
          <p:cNvPr id="13" name="TextBox 12">
            <a:extLst>
              <a:ext uri="{FF2B5EF4-FFF2-40B4-BE49-F238E27FC236}">
                <a16:creationId xmlns:a16="http://schemas.microsoft.com/office/drawing/2014/main" id="{955EB18F-A501-3C46-B022-223C8EF5BA9B}"/>
              </a:ext>
            </a:extLst>
          </p:cNvPr>
          <p:cNvSpPr txBox="1"/>
          <p:nvPr/>
        </p:nvSpPr>
        <p:spPr>
          <a:xfrm>
            <a:off x="627062" y="1819596"/>
            <a:ext cx="8091487" cy="369332"/>
          </a:xfrm>
          <a:prstGeom prst="rect">
            <a:avLst/>
          </a:prstGeom>
          <a:noFill/>
        </p:spPr>
        <p:txBody>
          <a:bodyPr wrap="square" lIns="0" tIns="0" rIns="0" bIns="0" rtlCol="0" anchor="t" anchorCtr="0">
            <a:spAutoFit/>
          </a:bodyPr>
          <a:lstStyle/>
          <a:p>
            <a:r>
              <a:rPr lang="en-US" sz="1200" i="1" dirty="0">
                <a:latin typeface="Arial" panose="020B0604020202020204" pitchFamily="34" charset="0"/>
              </a:rPr>
              <a:t>Percent of adults age 65+ who reported they did not fill a prescription or skipped a dose of medication in the past year because of the cost, by country</a:t>
            </a:r>
          </a:p>
        </p:txBody>
      </p:sp>
    </p:spTree>
    <p:extLst>
      <p:ext uri="{BB962C8B-B14F-4D97-AF65-F5344CB8AC3E}">
        <p14:creationId xmlns:p14="http://schemas.microsoft.com/office/powerpoint/2010/main" val="3010827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7227873C-A772-6742-9D43-81E94FB4896A}"/>
              </a:ext>
            </a:extLst>
          </p:cNvPr>
          <p:cNvSpPr>
            <a:spLocks noGrp="1"/>
          </p:cNvSpPr>
          <p:nvPr>
            <p:ph type="body" sz="quarter" idx="21"/>
          </p:nvPr>
        </p:nvSpPr>
        <p:spPr>
          <a:xfrm>
            <a:off x="2456297" y="5999997"/>
            <a:ext cx="5638550" cy="777375"/>
          </a:xfrm>
        </p:spPr>
        <p:txBody>
          <a:bodyPr/>
          <a:lstStyle/>
          <a:p>
            <a:r>
              <a:rPr lang="en-US" dirty="0"/>
              <a:t>Note: Differences between US and all other surveyed countries except AUS, CAN, and NZ were statistically significant at the p &lt; 0.05 level.</a:t>
            </a:r>
          </a:p>
          <a:p>
            <a:r>
              <a:rPr lang="en-US" dirty="0"/>
              <a:t>Data: Commonwealth Fund 2021 International Health Policy Survey of Older Adults.</a:t>
            </a:r>
          </a:p>
        </p:txBody>
      </p:sp>
      <p:sp>
        <p:nvSpPr>
          <p:cNvPr id="5" name="Title 4">
            <a:extLst>
              <a:ext uri="{FF2B5EF4-FFF2-40B4-BE49-F238E27FC236}">
                <a16:creationId xmlns:a16="http://schemas.microsoft.com/office/drawing/2014/main" id="{70C78D8D-D86E-4480-9E10-C4BDB09311EF}"/>
              </a:ext>
            </a:extLst>
          </p:cNvPr>
          <p:cNvSpPr>
            <a:spLocks noGrp="1"/>
          </p:cNvSpPr>
          <p:nvPr>
            <p:ph type="ctrTitle"/>
          </p:nvPr>
        </p:nvSpPr>
        <p:spPr/>
        <p:txBody>
          <a:bodyPr>
            <a:noAutofit/>
          </a:bodyPr>
          <a:lstStyle/>
          <a:p>
            <a:r>
              <a:rPr lang="en-US" sz="2400" dirty="0"/>
              <a:t>About one of six older adults in the United States, Australia, Canada, and New Zealand reported skipping a dental visit because of the cost.</a:t>
            </a:r>
          </a:p>
        </p:txBody>
      </p:sp>
      <p:graphicFrame>
        <p:nvGraphicFramePr>
          <p:cNvPr id="8" name="Chart Placeholder 7">
            <a:extLst>
              <a:ext uri="{FF2B5EF4-FFF2-40B4-BE49-F238E27FC236}">
                <a16:creationId xmlns:a16="http://schemas.microsoft.com/office/drawing/2014/main" id="{F1140818-2BCE-4837-BA6F-AD879888F04B}"/>
              </a:ext>
            </a:extLst>
          </p:cNvPr>
          <p:cNvGraphicFramePr>
            <a:graphicFrameLocks noGrp="1"/>
          </p:cNvGraphicFramePr>
          <p:nvPr>
            <p:ph type="chart" sz="quarter" idx="19"/>
            <p:extLst>
              <p:ext uri="{D42A27DB-BD31-4B8C-83A1-F6EECF244321}">
                <p14:modId xmlns:p14="http://schemas.microsoft.com/office/powerpoint/2010/main" val="53265971"/>
              </p:ext>
            </p:extLst>
          </p:nvPr>
        </p:nvGraphicFramePr>
        <p:xfrm>
          <a:off x="627063" y="2252312"/>
          <a:ext cx="8091487" cy="3615088"/>
        </p:xfrm>
        <a:graphic>
          <a:graphicData uri="http://schemas.openxmlformats.org/drawingml/2006/chart">
            <c:chart xmlns:c="http://schemas.openxmlformats.org/drawingml/2006/chart" xmlns:r="http://schemas.openxmlformats.org/officeDocument/2006/relationships" r:id="rId2"/>
          </a:graphicData>
        </a:graphic>
      </p:graphicFrame>
      <p:sp>
        <p:nvSpPr>
          <p:cNvPr id="3" name="Subtitle 2">
            <a:extLst>
              <a:ext uri="{FF2B5EF4-FFF2-40B4-BE49-F238E27FC236}">
                <a16:creationId xmlns:a16="http://schemas.microsoft.com/office/drawing/2014/main" id="{94BA2554-C258-0241-98C2-4252D8FFC494}"/>
              </a:ext>
            </a:extLst>
          </p:cNvPr>
          <p:cNvSpPr>
            <a:spLocks noGrp="1"/>
          </p:cNvSpPr>
          <p:nvPr>
            <p:ph type="subTitle" idx="1"/>
          </p:nvPr>
        </p:nvSpPr>
        <p:spPr/>
        <p:txBody>
          <a:bodyPr/>
          <a:lstStyle/>
          <a:p>
            <a:r>
              <a:rPr lang="en-US" dirty="0"/>
              <a:t>INTERNATIONAL COMPARISONS: AFFORDABILITY</a:t>
            </a:r>
          </a:p>
        </p:txBody>
      </p:sp>
      <p:sp>
        <p:nvSpPr>
          <p:cNvPr id="11" name="TextBox 10">
            <a:extLst>
              <a:ext uri="{FF2B5EF4-FFF2-40B4-BE49-F238E27FC236}">
                <a16:creationId xmlns:a16="http://schemas.microsoft.com/office/drawing/2014/main" id="{7FB6F22A-C107-9742-9A53-7B0DAEC84385}"/>
              </a:ext>
            </a:extLst>
          </p:cNvPr>
          <p:cNvSpPr txBox="1"/>
          <p:nvPr/>
        </p:nvSpPr>
        <p:spPr>
          <a:xfrm>
            <a:off x="627062" y="1819596"/>
            <a:ext cx="8091487" cy="184666"/>
          </a:xfrm>
          <a:prstGeom prst="rect">
            <a:avLst/>
          </a:prstGeom>
          <a:noFill/>
        </p:spPr>
        <p:txBody>
          <a:bodyPr wrap="square" lIns="0" tIns="0" rIns="0" bIns="0" rtlCol="0" anchor="t" anchorCtr="0">
            <a:spAutoFit/>
          </a:bodyPr>
          <a:lstStyle/>
          <a:p>
            <a:r>
              <a:rPr lang="en-US" sz="1200" i="1" dirty="0">
                <a:latin typeface="Arial" panose="020B0604020202020204" pitchFamily="34" charset="0"/>
              </a:rPr>
              <a:t>Percent of adults age 65+ who reported they did not visit the dentist in the past year because of the cost, by country</a:t>
            </a:r>
          </a:p>
        </p:txBody>
      </p:sp>
    </p:spTree>
    <p:extLst>
      <p:ext uri="{BB962C8B-B14F-4D97-AF65-F5344CB8AC3E}">
        <p14:creationId xmlns:p14="http://schemas.microsoft.com/office/powerpoint/2010/main" val="3522667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64FC5C8-04B8-E04A-872A-D46AE301178B}"/>
              </a:ext>
            </a:extLst>
          </p:cNvPr>
          <p:cNvSpPr>
            <a:spLocks noGrp="1"/>
          </p:cNvSpPr>
          <p:nvPr>
            <p:ph type="body" sz="quarter" idx="21"/>
          </p:nvPr>
        </p:nvSpPr>
        <p:spPr>
          <a:xfrm>
            <a:off x="2456296" y="5999997"/>
            <a:ext cx="6117336" cy="777375"/>
          </a:xfrm>
        </p:spPr>
        <p:txBody>
          <a:bodyPr/>
          <a:lstStyle/>
          <a:p>
            <a:r>
              <a:rPr lang="en-US" dirty="0"/>
              <a:t>Note: Differences between US and all other surveyed countries except AUS were statistically significant at the p &lt; 0.05 level. Within US, differences between white respondents and both Black and Hispanic respondents were statistically significant at the p &lt; 0.05 level.</a:t>
            </a:r>
          </a:p>
          <a:p>
            <a:r>
              <a:rPr lang="en-US" dirty="0"/>
              <a:t>Data: Reginald D. Williams II et al., </a:t>
            </a:r>
            <a:r>
              <a:rPr lang="en-US" i="1" dirty="0"/>
              <a:t>The Impact of COVID-19 on Older Adults: Findings from the 2021 International Health Policy Survey of Older Adults</a:t>
            </a:r>
            <a:r>
              <a:rPr lang="en-US" dirty="0"/>
              <a:t> (Commonwealth Fund, Sept. 2021). </a:t>
            </a:r>
            <a:r>
              <a:rPr lang="en-US" dirty="0">
                <a:hlinkClick r:id="rId2"/>
              </a:rPr>
              <a:t>https://doi.org/10.26099/mqsp-1695</a:t>
            </a:r>
            <a:r>
              <a:rPr lang="en-US" dirty="0"/>
              <a:t> </a:t>
            </a:r>
            <a:endParaRPr lang="en-US" dirty="0">
              <a:highlight>
                <a:srgbClr val="FFFF00"/>
              </a:highlight>
            </a:endParaRPr>
          </a:p>
        </p:txBody>
      </p:sp>
      <p:sp>
        <p:nvSpPr>
          <p:cNvPr id="3" name="Title 2">
            <a:extLst>
              <a:ext uri="{FF2B5EF4-FFF2-40B4-BE49-F238E27FC236}">
                <a16:creationId xmlns:a16="http://schemas.microsoft.com/office/drawing/2014/main" id="{475217F8-DF94-DC46-9F9D-C45FB2482E93}"/>
              </a:ext>
            </a:extLst>
          </p:cNvPr>
          <p:cNvSpPr>
            <a:spLocks noGrp="1"/>
          </p:cNvSpPr>
          <p:nvPr>
            <p:ph type="ctrTitle"/>
          </p:nvPr>
        </p:nvSpPr>
        <p:spPr/>
        <p:txBody>
          <a:bodyPr>
            <a:noAutofit/>
          </a:bodyPr>
          <a:lstStyle/>
          <a:p>
            <a:r>
              <a:rPr lang="en-US" sz="2400" dirty="0"/>
              <a:t>More older adults in America, especially Black and Hispanic adults, reported negative economic consequences because of the pandemic compared to those in other countries.</a:t>
            </a:r>
          </a:p>
        </p:txBody>
      </p:sp>
      <p:sp>
        <p:nvSpPr>
          <p:cNvPr id="4" name="Subtitle 3">
            <a:extLst>
              <a:ext uri="{FF2B5EF4-FFF2-40B4-BE49-F238E27FC236}">
                <a16:creationId xmlns:a16="http://schemas.microsoft.com/office/drawing/2014/main" id="{6572425D-EEFB-1B4E-8DBC-28F03E9EFF4F}"/>
              </a:ext>
            </a:extLst>
          </p:cNvPr>
          <p:cNvSpPr>
            <a:spLocks noGrp="1"/>
          </p:cNvSpPr>
          <p:nvPr>
            <p:ph type="subTitle" idx="1"/>
          </p:nvPr>
        </p:nvSpPr>
        <p:spPr/>
        <p:txBody>
          <a:bodyPr/>
          <a:lstStyle/>
          <a:p>
            <a:r>
              <a:rPr lang="en-US" dirty="0"/>
              <a:t>INTERNATIONAL COMPARISONS: COVID-19</a:t>
            </a:r>
          </a:p>
        </p:txBody>
      </p:sp>
      <p:graphicFrame>
        <p:nvGraphicFramePr>
          <p:cNvPr id="8" name="Chart Placeholder 7">
            <a:extLst>
              <a:ext uri="{FF2B5EF4-FFF2-40B4-BE49-F238E27FC236}">
                <a16:creationId xmlns:a16="http://schemas.microsoft.com/office/drawing/2014/main" id="{9804BD75-CEBC-0247-AAB3-C5BCE06831CB}"/>
              </a:ext>
            </a:extLst>
          </p:cNvPr>
          <p:cNvGraphicFramePr>
            <a:graphicFrameLocks noGrp="1"/>
          </p:cNvGraphicFramePr>
          <p:nvPr>
            <p:ph type="chart" sz="quarter" idx="19"/>
            <p:extLst>
              <p:ext uri="{D42A27DB-BD31-4B8C-83A1-F6EECF244321}">
                <p14:modId xmlns:p14="http://schemas.microsoft.com/office/powerpoint/2010/main" val="2797115516"/>
              </p:ext>
            </p:extLst>
          </p:nvPr>
        </p:nvGraphicFramePr>
        <p:xfrm>
          <a:off x="627063" y="2297564"/>
          <a:ext cx="8091487" cy="3569835"/>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3EA04790-6BD4-4341-8FDF-6FD69D6CB7E5}"/>
              </a:ext>
            </a:extLst>
          </p:cNvPr>
          <p:cNvSpPr txBox="1"/>
          <p:nvPr/>
        </p:nvSpPr>
        <p:spPr>
          <a:xfrm>
            <a:off x="627061" y="1928233"/>
            <a:ext cx="8091487" cy="369332"/>
          </a:xfrm>
          <a:prstGeom prst="rect">
            <a:avLst/>
          </a:prstGeom>
          <a:noFill/>
        </p:spPr>
        <p:txBody>
          <a:bodyPr wrap="square" lIns="0" tIns="0" rIns="0" bIns="0" rtlCol="0" anchor="t" anchorCtr="0">
            <a:spAutoFit/>
          </a:bodyPr>
          <a:lstStyle/>
          <a:p>
            <a:r>
              <a:rPr lang="en-US" sz="1200" i="1" dirty="0">
                <a:latin typeface="Arial" panose="020B0604020202020204" pitchFamily="34" charset="0"/>
              </a:rPr>
              <a:t>Percent of adults age 65+ who reported either using up all or most of their savings or losing job/source of income because of the coronavirus pandemic</a:t>
            </a:r>
          </a:p>
        </p:txBody>
      </p:sp>
    </p:spTree>
    <p:extLst>
      <p:ext uri="{BB962C8B-B14F-4D97-AF65-F5344CB8AC3E}">
        <p14:creationId xmlns:p14="http://schemas.microsoft.com/office/powerpoint/2010/main" val="3085309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6B0C40C-E736-754D-9640-261F2B61D15A}"/>
              </a:ext>
            </a:extLst>
          </p:cNvPr>
          <p:cNvSpPr>
            <a:spLocks noGrp="1"/>
          </p:cNvSpPr>
          <p:nvPr>
            <p:ph type="body" sz="quarter" idx="21"/>
          </p:nvPr>
        </p:nvSpPr>
        <p:spPr>
          <a:xfrm>
            <a:off x="2456295" y="5981350"/>
            <a:ext cx="6099048" cy="821189"/>
          </a:xfrm>
        </p:spPr>
        <p:txBody>
          <a:bodyPr>
            <a:normAutofit/>
          </a:bodyPr>
          <a:lstStyle/>
          <a:p>
            <a:r>
              <a:rPr lang="en-US" dirty="0"/>
              <a:t>Notes: Respondents reported ever being told by a doctor they had at least two of the following conditions: hypertension or high blood pressure; heart disease, including heart attack; diabetes; asthma or chronic lung disease such as chronic bronchitis, emphysema, or chronic obstructive pulmonary disease; depression, anxiety, or other mental health conditions; cancer; joint pain or arthritis; stroke. Differences between US and all other surveyed countries except CAN, NETH, and UK were statistically significant at the p &lt; 0.05 level.</a:t>
            </a:r>
          </a:p>
          <a:p>
            <a:r>
              <a:rPr lang="en-US" dirty="0"/>
              <a:t>Data: Reginald D. Williams II et al., </a:t>
            </a:r>
            <a:r>
              <a:rPr lang="en-US" i="1" dirty="0"/>
              <a:t>The Impact of COVID-19 on Older Adults: Findings from the 2021 International Health Policy Survey of Older Adults</a:t>
            </a:r>
            <a:r>
              <a:rPr lang="en-US" dirty="0"/>
              <a:t> (Commonwealth Fund, Sept. 2021). </a:t>
            </a:r>
            <a:r>
              <a:rPr lang="en-US" dirty="0">
                <a:hlinkClick r:id="rId2"/>
              </a:rPr>
              <a:t>https://doi.org/10.26099/mqsp-1695</a:t>
            </a:r>
            <a:r>
              <a:rPr lang="en-US" dirty="0"/>
              <a:t> </a:t>
            </a:r>
            <a:endParaRPr lang="en-US" dirty="0">
              <a:highlight>
                <a:srgbClr val="FFFF00"/>
              </a:highlight>
            </a:endParaRPr>
          </a:p>
        </p:txBody>
      </p:sp>
      <p:sp>
        <p:nvSpPr>
          <p:cNvPr id="3" name="Title 2">
            <a:extLst>
              <a:ext uri="{FF2B5EF4-FFF2-40B4-BE49-F238E27FC236}">
                <a16:creationId xmlns:a16="http://schemas.microsoft.com/office/drawing/2014/main" id="{2B39666E-6116-D544-986D-4B69A0797C21}"/>
              </a:ext>
            </a:extLst>
          </p:cNvPr>
          <p:cNvSpPr>
            <a:spLocks noGrp="1"/>
          </p:cNvSpPr>
          <p:nvPr>
            <p:ph type="ctrTitle"/>
          </p:nvPr>
        </p:nvSpPr>
        <p:spPr/>
        <p:txBody>
          <a:bodyPr>
            <a:noAutofit/>
          </a:bodyPr>
          <a:lstStyle/>
          <a:p>
            <a:r>
              <a:rPr lang="en-US" sz="2400" dirty="0"/>
              <a:t>Older adults with multiple chronic conditions in the U.S. reported the highest rates of cancelling or postponing medical  appointments because of the pandemic compared to those in other countries. </a:t>
            </a:r>
          </a:p>
        </p:txBody>
      </p:sp>
      <p:sp>
        <p:nvSpPr>
          <p:cNvPr id="4" name="Subtitle 3">
            <a:extLst>
              <a:ext uri="{FF2B5EF4-FFF2-40B4-BE49-F238E27FC236}">
                <a16:creationId xmlns:a16="http://schemas.microsoft.com/office/drawing/2014/main" id="{131A0571-5C6A-D448-BF1A-721993528D33}"/>
              </a:ext>
            </a:extLst>
          </p:cNvPr>
          <p:cNvSpPr>
            <a:spLocks noGrp="1"/>
          </p:cNvSpPr>
          <p:nvPr>
            <p:ph type="subTitle" idx="1"/>
          </p:nvPr>
        </p:nvSpPr>
        <p:spPr/>
        <p:txBody>
          <a:bodyPr/>
          <a:lstStyle/>
          <a:p>
            <a:r>
              <a:rPr lang="en-US" dirty="0"/>
              <a:t>INTERNATIONAL COMPARISONS: COVID-19</a:t>
            </a:r>
          </a:p>
        </p:txBody>
      </p:sp>
      <p:graphicFrame>
        <p:nvGraphicFramePr>
          <p:cNvPr id="6" name="Chart Placeholder 5">
            <a:extLst>
              <a:ext uri="{FF2B5EF4-FFF2-40B4-BE49-F238E27FC236}">
                <a16:creationId xmlns:a16="http://schemas.microsoft.com/office/drawing/2014/main" id="{316F38F9-1DE2-F84D-90CC-34E4F47C1E4A}"/>
              </a:ext>
            </a:extLst>
          </p:cNvPr>
          <p:cNvGraphicFramePr>
            <a:graphicFrameLocks noGrp="1"/>
          </p:cNvGraphicFramePr>
          <p:nvPr>
            <p:ph type="chart" sz="quarter" idx="19"/>
            <p:extLst>
              <p:ext uri="{D42A27DB-BD31-4B8C-83A1-F6EECF244321}">
                <p14:modId xmlns:p14="http://schemas.microsoft.com/office/powerpoint/2010/main" val="2983558212"/>
              </p:ext>
            </p:extLst>
          </p:nvPr>
        </p:nvGraphicFramePr>
        <p:xfrm>
          <a:off x="627063" y="2100263"/>
          <a:ext cx="8091487" cy="3767137"/>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CA17E291-F219-2748-A317-89D740530A42}"/>
              </a:ext>
            </a:extLst>
          </p:cNvPr>
          <p:cNvSpPr txBox="1"/>
          <p:nvPr/>
        </p:nvSpPr>
        <p:spPr>
          <a:xfrm>
            <a:off x="627061" y="1928233"/>
            <a:ext cx="8091487" cy="184666"/>
          </a:xfrm>
          <a:prstGeom prst="rect">
            <a:avLst/>
          </a:prstGeom>
          <a:noFill/>
        </p:spPr>
        <p:txBody>
          <a:bodyPr wrap="square" lIns="0" tIns="0" rIns="0" bIns="0" rtlCol="0" anchor="t" anchorCtr="0">
            <a:spAutoFit/>
          </a:bodyPr>
          <a:lstStyle/>
          <a:p>
            <a:r>
              <a:rPr lang="en-US" sz="1200" i="1" dirty="0">
                <a:latin typeface="Arial" panose="020B0604020202020204" pitchFamily="34" charset="0"/>
              </a:rPr>
              <a:t>Percent of adults age 65+ with at least two chronic conditions</a:t>
            </a:r>
          </a:p>
        </p:txBody>
      </p:sp>
    </p:spTree>
    <p:extLst>
      <p:ext uri="{BB962C8B-B14F-4D97-AF65-F5344CB8AC3E}">
        <p14:creationId xmlns:p14="http://schemas.microsoft.com/office/powerpoint/2010/main" val="150341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6B0C40C-E736-754D-9640-261F2B61D15A}"/>
              </a:ext>
            </a:extLst>
          </p:cNvPr>
          <p:cNvSpPr>
            <a:spLocks noGrp="1"/>
          </p:cNvSpPr>
          <p:nvPr>
            <p:ph type="body" sz="quarter" idx="21"/>
          </p:nvPr>
        </p:nvSpPr>
        <p:spPr>
          <a:xfrm>
            <a:off x="2456295" y="5999997"/>
            <a:ext cx="6117336" cy="777375"/>
          </a:xfrm>
        </p:spPr>
        <p:txBody>
          <a:bodyPr>
            <a:normAutofit/>
          </a:bodyPr>
          <a:lstStyle/>
          <a:p>
            <a:r>
              <a:rPr lang="en-US" dirty="0"/>
              <a:t>Notes: Instrumental activities of daily living include housework, preparing meals, managing daily medications, or shopping. NZ and NOR excluded because n &lt; 100. Differences between US and GER, NETH, and SWIZ were statistically significant at the p &lt; 0.05 level.</a:t>
            </a:r>
          </a:p>
          <a:p>
            <a:r>
              <a:rPr lang="en-US" dirty="0"/>
              <a:t>Data: Reginald D. Williams II et al., The Impact of COVID-19 on Older Adults: Findings from the 2021 International Health Policy Survey of Older Adults (Commonwealth Fund, Sept. 2021). </a:t>
            </a:r>
            <a:r>
              <a:rPr lang="en-US" dirty="0">
                <a:hlinkClick r:id="rId2"/>
              </a:rPr>
              <a:t>https://doi.org/10.26099/mqsp-1695</a:t>
            </a:r>
            <a:r>
              <a:rPr lang="en-US" dirty="0"/>
              <a:t> </a:t>
            </a:r>
          </a:p>
        </p:txBody>
      </p:sp>
      <p:sp>
        <p:nvSpPr>
          <p:cNvPr id="3" name="Title 2">
            <a:extLst>
              <a:ext uri="{FF2B5EF4-FFF2-40B4-BE49-F238E27FC236}">
                <a16:creationId xmlns:a16="http://schemas.microsoft.com/office/drawing/2014/main" id="{2B39666E-6116-D544-986D-4B69A0797C21}"/>
              </a:ext>
            </a:extLst>
          </p:cNvPr>
          <p:cNvSpPr>
            <a:spLocks noGrp="1"/>
          </p:cNvSpPr>
          <p:nvPr>
            <p:ph type="ctrTitle"/>
          </p:nvPr>
        </p:nvSpPr>
        <p:spPr>
          <a:xfrm>
            <a:off x="627434" y="514555"/>
            <a:ext cx="8189395" cy="731520"/>
          </a:xfrm>
        </p:spPr>
        <p:txBody>
          <a:bodyPr>
            <a:noAutofit/>
          </a:bodyPr>
          <a:lstStyle/>
          <a:p>
            <a:r>
              <a:rPr lang="en-US" sz="2400" dirty="0"/>
              <a:t>Among older adults who need help with daily activities, those in Canada, the U.K., the U.S., and Australia reported the highest rates of not receiving needed help because services were cancelled or very limited due to the coronavirus pandemic. </a:t>
            </a:r>
          </a:p>
        </p:txBody>
      </p:sp>
      <p:sp>
        <p:nvSpPr>
          <p:cNvPr id="4" name="Subtitle 3">
            <a:extLst>
              <a:ext uri="{FF2B5EF4-FFF2-40B4-BE49-F238E27FC236}">
                <a16:creationId xmlns:a16="http://schemas.microsoft.com/office/drawing/2014/main" id="{131A0571-5C6A-D448-BF1A-721993528D33}"/>
              </a:ext>
            </a:extLst>
          </p:cNvPr>
          <p:cNvSpPr>
            <a:spLocks noGrp="1"/>
          </p:cNvSpPr>
          <p:nvPr>
            <p:ph type="subTitle" idx="1"/>
          </p:nvPr>
        </p:nvSpPr>
        <p:spPr/>
        <p:txBody>
          <a:bodyPr/>
          <a:lstStyle/>
          <a:p>
            <a:r>
              <a:rPr lang="en-US" dirty="0"/>
              <a:t>INTERNATIONAL COMPARISONS: COVID-19</a:t>
            </a:r>
          </a:p>
        </p:txBody>
      </p:sp>
      <p:graphicFrame>
        <p:nvGraphicFramePr>
          <p:cNvPr id="6" name="Chart Placeholder 5">
            <a:extLst>
              <a:ext uri="{FF2B5EF4-FFF2-40B4-BE49-F238E27FC236}">
                <a16:creationId xmlns:a16="http://schemas.microsoft.com/office/drawing/2014/main" id="{7E537F4C-6B3C-B646-8E05-8807150AF104}"/>
              </a:ext>
            </a:extLst>
          </p:cNvPr>
          <p:cNvGraphicFramePr>
            <a:graphicFrameLocks noGrp="1"/>
          </p:cNvGraphicFramePr>
          <p:nvPr>
            <p:ph type="chart" sz="quarter" idx="19"/>
            <p:extLst>
              <p:ext uri="{D42A27DB-BD31-4B8C-83A1-F6EECF244321}">
                <p14:modId xmlns:p14="http://schemas.microsoft.com/office/powerpoint/2010/main" val="1978031786"/>
              </p:ext>
            </p:extLst>
          </p:nvPr>
        </p:nvGraphicFramePr>
        <p:xfrm>
          <a:off x="627063" y="2476500"/>
          <a:ext cx="8091487" cy="33909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D6FCAC3D-907C-1A40-BD98-2E360A9E2237}"/>
              </a:ext>
            </a:extLst>
          </p:cNvPr>
          <p:cNvSpPr txBox="1"/>
          <p:nvPr/>
        </p:nvSpPr>
        <p:spPr>
          <a:xfrm>
            <a:off x="627063" y="2343903"/>
            <a:ext cx="8091487" cy="184666"/>
          </a:xfrm>
          <a:prstGeom prst="rect">
            <a:avLst/>
          </a:prstGeom>
          <a:noFill/>
        </p:spPr>
        <p:txBody>
          <a:bodyPr wrap="square" lIns="0" tIns="0" rIns="0" bIns="0" rtlCol="0" anchor="t" anchorCtr="0">
            <a:spAutoFit/>
          </a:bodyPr>
          <a:lstStyle/>
          <a:p>
            <a:r>
              <a:rPr lang="en-US" sz="1200" i="1" dirty="0">
                <a:latin typeface="Arial" panose="020B0604020202020204" pitchFamily="34" charset="0"/>
              </a:rPr>
              <a:t>Percent of adults age 65+</a:t>
            </a:r>
          </a:p>
        </p:txBody>
      </p:sp>
    </p:spTree>
    <p:extLst>
      <p:ext uri="{BB962C8B-B14F-4D97-AF65-F5344CB8AC3E}">
        <p14:creationId xmlns:p14="http://schemas.microsoft.com/office/powerpoint/2010/main" val="2475883348"/>
      </p:ext>
    </p:extLst>
  </p:cSld>
  <p:clrMapOvr>
    <a:masterClrMapping/>
  </p:clrMapOvr>
</p:sld>
</file>

<file path=ppt/theme/theme1.xml><?xml version="1.0" encoding="utf-8"?>
<a:theme xmlns:a="http://schemas.openxmlformats.org/drawingml/2006/main" name="1_Office Theme">
  <a:themeElements>
    <a:clrScheme name="Custom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Template_Centennial_Jan2018" id="{B39BC8CA-6688-0D4A-80B3-63A90B604AC9}" vid="{9790F92E-C2C7-0F48-A2BA-07E8E33C47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3" ma:contentTypeDescription="Create a new document." ma:contentTypeScope="" ma:versionID="3d7e81bc372b3a73e50742b19d1dcbc1">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da2f94c216c490a95acb2fe195904569"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2B60CF-40F9-4360-8516-8A258CFA1767}">
  <ds:schemaRefs>
    <ds:schemaRef ds:uri="http://purl.org/dc/elements/1.1/"/>
    <ds:schemaRef ds:uri="http://purl.org/dc/dcmitype/"/>
    <ds:schemaRef ds:uri="29e91428-62e1-404e-8dba-d479e0ef01ba"/>
    <ds:schemaRef ds:uri="http://www.w3.org/XML/1998/namespace"/>
    <ds:schemaRef ds:uri="fd0705cf-2316-48c0-96f8-e5d689de0d99"/>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742938EF-51BD-4AC1-96A4-8B2A1939C195}">
  <ds:schemaRefs>
    <ds:schemaRef ds:uri="http://schemas.microsoft.com/sharepoint/v3/contenttype/forms"/>
  </ds:schemaRefs>
</ds:datastoreItem>
</file>

<file path=customXml/itemProps3.xml><?xml version="1.0" encoding="utf-8"?>
<ds:datastoreItem xmlns:ds="http://schemas.openxmlformats.org/officeDocument/2006/customXml" ds:itemID="{54BE5DE7-AF2F-4756-BA06-CF563132FF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e91428-62e1-404e-8dba-d479e0ef01ba"/>
    <ds:schemaRef ds:uri="fd0705cf-2316-48c0-96f8-e5d689de0d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CMWF_Template_Centennial_Jan2018</Template>
  <TotalTime>1166</TotalTime>
  <Words>1795</Words>
  <Application>Microsoft Macintosh PowerPoint</Application>
  <PresentationFormat>On-screen Show (4:3)</PresentationFormat>
  <Paragraphs>149</Paragraphs>
  <Slides>12</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Georgia</vt:lpstr>
      <vt:lpstr>Suisse Int'l</vt:lpstr>
      <vt:lpstr>Suisse Int'l Bold</vt:lpstr>
      <vt:lpstr>System Font Regular</vt:lpstr>
      <vt:lpstr>Trebuchet MS</vt:lpstr>
      <vt:lpstr>1_Office Theme</vt:lpstr>
      <vt:lpstr>MEDICARE DATA HUB   International Comparisons</vt:lpstr>
      <vt:lpstr>In the U.S. Medicare program, private plans offer primary, supplemental, and prescription drug–only coverage, similar to models of private plans in other countries. </vt:lpstr>
      <vt:lpstr>A larger share of older adults in Switzerland, the United States, and Australia had high out-of-pocket health care costs compared to other high-income countries.</vt:lpstr>
      <vt:lpstr>Americans age 65 and older were more likely to report postponing or forgoing health care because of the cost than older adults in other high-income countries.</vt:lpstr>
      <vt:lpstr>Americans age 65 and older were more likely to report not filling a prescription or skipping a medication dose because of the cost than older adults in other high-income countries.</vt:lpstr>
      <vt:lpstr>About one of six older adults in the United States, Australia, Canada, and New Zealand reported skipping a dental visit because of the cost.</vt:lpstr>
      <vt:lpstr>More older adults in America, especially Black and Hispanic adults, reported negative economic consequences because of the pandemic compared to those in other countries.</vt:lpstr>
      <vt:lpstr>Older adults with multiple chronic conditions in the U.S. reported the highest rates of cancelling or postponing medical  appointments because of the pandemic compared to those in other countries. </vt:lpstr>
      <vt:lpstr>Among older adults who need help with daily activities, those in Canada, the U.K., the U.S., and Australia reported the highest rates of not receiving needed help because services were cancelled or very limited due to the coronavirus pandemic. </vt:lpstr>
      <vt:lpstr>Older adults with multiple chronic conditions in Canada, the U.K., Australia, the U.S., the Netherlands, and Sweden reported higher rates of telephone or video appointments with health care professionals in the past year compared to those in other countries.</vt:lpstr>
      <vt:lpstr>COVID-19 vaccination rates are high among older adults where vaccines are available. Among the unvaccinated, American older adults report the highest rates of planning to not get vaccinated.</vt:lpstr>
      <vt:lpstr>Concerns about safety and side effects were the most cited reasons older Americans do not plan to get vaccinated.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 Wilson</dc:creator>
  <cp:lastModifiedBy>Elisa Mirkil</cp:lastModifiedBy>
  <cp:revision>18</cp:revision>
  <dcterms:created xsi:type="dcterms:W3CDTF">2018-01-16T15:08:05Z</dcterms:created>
  <dcterms:modified xsi:type="dcterms:W3CDTF">2022-01-12T17:25:56Z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y fmtid="{D5CDD505-2E9C-101B-9397-08002B2CF9AE}" pid="3" name="Order">
    <vt:r8>15812600</vt:r8>
  </property>
</Properties>
</file>