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409" r:id="rId5"/>
    <p:sldId id="410" r:id="rId6"/>
    <p:sldId id="411" r:id="rId7"/>
    <p:sldId id="42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5BE50-4099-4C42-B397-669D06AB2538}" v="1" dt="2022-03-29T17:59:58.712"/>
    <p1510:client id="{8255E2EE-3670-4EA3-8A47-8E3A40A7C280}" v="4" dt="2022-03-29T18:06:37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85309338073459"/>
          <c:y val="3.7431480031323398E-2"/>
          <c:w val="0.84859050011450299"/>
          <c:h val="0.9001339753736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44C7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44C7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BD7-4630-94C0-B3BB39828BE5}"/>
              </c:ext>
            </c:extLst>
          </c:dPt>
          <c:dPt>
            <c:idx val="3"/>
            <c:invertIfNegative val="0"/>
            <c:bubble3D val="0"/>
            <c:spPr>
              <a:solidFill>
                <a:srgbClr val="044C7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9C9-484E-83C8-C508FD1FF7E1}"/>
              </c:ext>
            </c:extLst>
          </c:dPt>
          <c:dPt>
            <c:idx val="4"/>
            <c:invertIfNegative val="0"/>
            <c:bubble3D val="0"/>
            <c:spPr>
              <a:solidFill>
                <a:srgbClr val="044C7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9C9-484E-83C8-C508FD1FF7E1}"/>
              </c:ext>
            </c:extLst>
          </c:dPt>
          <c:dPt>
            <c:idx val="7"/>
            <c:invertIfNegative val="0"/>
            <c:bubble3D val="0"/>
            <c:spPr>
              <a:solidFill>
                <a:srgbClr val="044C7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BD7-4630-94C0-B3BB39828BE5}"/>
              </c:ext>
            </c:extLst>
          </c:dPt>
          <c:dPt>
            <c:idx val="8"/>
            <c:invertIfNegative val="0"/>
            <c:bubble3D val="0"/>
            <c:spPr>
              <a:solidFill>
                <a:srgbClr val="044C7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C9-484E-83C8-C508FD1FF7E1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3AD-4BF9-B62D-9871357D099D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3AD-4BF9-B62D-9871357D099D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3AD-4BF9-B62D-9871357D09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NOR</c:v>
                </c:pt>
                <c:pt idx="1">
                  <c:v>UK</c:v>
                </c:pt>
                <c:pt idx="2">
                  <c:v>GER</c:v>
                </c:pt>
                <c:pt idx="3">
                  <c:v>NETH</c:v>
                </c:pt>
                <c:pt idx="4">
                  <c:v>SWE</c:v>
                </c:pt>
                <c:pt idx="5">
                  <c:v>FRA</c:v>
                </c:pt>
                <c:pt idx="6">
                  <c:v>CAN</c:v>
                </c:pt>
                <c:pt idx="7">
                  <c:v>NZ</c:v>
                </c:pt>
                <c:pt idx="8">
                  <c:v>SWIZ</c:v>
                </c:pt>
                <c:pt idx="9">
                  <c:v>AUS</c:v>
                </c:pt>
                <c:pt idx="10">
                  <c:v>US—White</c:v>
                </c:pt>
                <c:pt idx="11">
                  <c:v>US—Total</c:v>
                </c:pt>
                <c:pt idx="12">
                  <c:v>US—Black</c:v>
                </c:pt>
                <c:pt idx="13">
                  <c:v>US—Hispanic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0.12620000000000001</c:v>
                </c:pt>
                <c:pt idx="1">
                  <c:v>0.15529999999999999</c:v>
                </c:pt>
                <c:pt idx="2">
                  <c:v>0.192</c:v>
                </c:pt>
                <c:pt idx="3">
                  <c:v>0.2084</c:v>
                </c:pt>
                <c:pt idx="4">
                  <c:v>0.214</c:v>
                </c:pt>
                <c:pt idx="5">
                  <c:v>0.22070000000000001</c:v>
                </c:pt>
                <c:pt idx="6">
                  <c:v>0.25269999999999998</c:v>
                </c:pt>
                <c:pt idx="7">
                  <c:v>0.2868</c:v>
                </c:pt>
                <c:pt idx="8">
                  <c:v>0.33139999999999997</c:v>
                </c:pt>
                <c:pt idx="9">
                  <c:v>0.34849999999999998</c:v>
                </c:pt>
                <c:pt idx="10">
                  <c:v>0.45450000000000002</c:v>
                </c:pt>
                <c:pt idx="11">
                  <c:v>0.49859999999999999</c:v>
                </c:pt>
                <c:pt idx="12">
                  <c:v>0.54200000000000004</c:v>
                </c:pt>
                <c:pt idx="13">
                  <c:v>0.59870000000000001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F-43F9-B605-8006D76DF9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490538568"/>
        <c:axId val="490538960"/>
      </c:barChart>
      <c:catAx>
        <c:axId val="490538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538960"/>
        <c:crosses val="autoZero"/>
        <c:auto val="1"/>
        <c:lblAlgn val="ctr"/>
        <c:lblOffset val="100"/>
        <c:noMultiLvlLbl val="0"/>
      </c:catAx>
      <c:valAx>
        <c:axId val="49053896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490538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64FCF-F32F-4519-A0D4-402250F84B99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8A59C-64A2-44FB-8B97-9499D079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9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7350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2017 Commonwealth Fund International Health Policy Survey of Older Adults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63621-2E60-B848-8968-B0341E26A3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396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7350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2017 Commonwealth Fund International Health Policy Survey of Older Adults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63621-2E60-B848-8968-B0341E26A3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237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9" y="3747675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b="0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9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40" name="Straight Connector 39"/>
          <p:cNvCxnSpPr/>
          <p:nvPr/>
        </p:nvCxnSpPr>
        <p:spPr>
          <a:xfrm>
            <a:off x="670584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901" y="5657292"/>
            <a:ext cx="2617952" cy="7846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22C6715-3A51-8B4C-BF93-026253DFCA1F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795473-ECE3-F244-A000-5CC381D2427B}"/>
              </a:ext>
            </a:extLst>
          </p:cNvPr>
          <p:cNvCxnSpPr/>
          <p:nvPr userDrawn="1"/>
        </p:nvCxnSpPr>
        <p:spPr>
          <a:xfrm>
            <a:off x="670584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117B9DF-ED8F-374F-B2FF-8285FC40AB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901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6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61211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9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4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80C94D-DB55-5E49-B2B4-5E8C448A5FF1}"/>
              </a:ext>
            </a:extLst>
          </p:cNvPr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638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409582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6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560011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3" y="1828800"/>
            <a:ext cx="4114800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7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4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9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994678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898245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6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045825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272BB8B-624A-4C45-B901-FBCED4B14A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43037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5">
            <a:extLst>
              <a:ext uri="{FF2B5EF4-FFF2-40B4-BE49-F238E27FC236}">
                <a16:creationId xmlns:a16="http://schemas.microsoft.com/office/drawing/2014/main" id="{54B4F245-4519-954D-BF00-914B30CB8F12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627434" y="2025445"/>
            <a:ext cx="8091115" cy="384120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9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3" y="628865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DE665328-26C1-324A-B8B3-F604B186F4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0433" y="1743873"/>
            <a:ext cx="8108115" cy="246930"/>
          </a:xfrm>
        </p:spPr>
        <p:txBody>
          <a:bodyPr>
            <a:noAutofit/>
          </a:bodyPr>
          <a:lstStyle>
            <a:lvl1pPr marL="0" indent="0">
              <a:buNone/>
              <a:defRPr sz="1100" i="1">
                <a:solidFill>
                  <a:schemeClr val="tx1"/>
                </a:solidFill>
              </a:defRPr>
            </a:lvl1pPr>
            <a:lvl2pPr marL="171446" indent="0">
              <a:buNone/>
              <a:defRPr sz="1100" i="1"/>
            </a:lvl2pPr>
            <a:lvl3pPr marL="344479" indent="0">
              <a:buNone/>
              <a:defRPr sz="1100" i="1"/>
            </a:lvl3pPr>
            <a:lvl4pPr marL="515925" indent="0">
              <a:buNone/>
              <a:defRPr sz="1100" i="1"/>
            </a:lvl4pPr>
            <a:lvl5pPr marL="687371" indent="0">
              <a:buNone/>
              <a:defRPr sz="1100" i="1"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49425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5" y="1138"/>
            <a:ext cx="892848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6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20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187577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6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297941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7374C714-767A-8D45-96AF-F0D193DA9C0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60436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9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3" y="628865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CF209F0E-A49E-434E-A261-373A60B7566B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4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022283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6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11231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6189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9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4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833289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916100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6692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9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8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284482"/>
            <a:ext cx="8091114" cy="910795"/>
          </a:xfrm>
          <a:effectLst/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24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4" y="1757906"/>
            <a:ext cx="8091115" cy="41087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80C94D-DB55-5E49-B2B4-5E8C448A5FF1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5767C8F2-ED89-404A-A063-8D1E37B149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0433" y="1510974"/>
            <a:ext cx="8108115" cy="246930"/>
          </a:xfrm>
        </p:spPr>
        <p:txBody>
          <a:bodyPr>
            <a:noAutofit/>
          </a:bodyPr>
          <a:lstStyle>
            <a:lvl1pPr marL="0" indent="0">
              <a:buNone/>
              <a:defRPr sz="1100" i="1">
                <a:solidFill>
                  <a:schemeClr val="tx1"/>
                </a:solidFill>
              </a:defRPr>
            </a:lvl1pPr>
            <a:lvl2pPr marL="171446" indent="0">
              <a:buNone/>
              <a:defRPr sz="1100" i="1"/>
            </a:lvl2pPr>
            <a:lvl3pPr marL="344479" indent="0">
              <a:buNone/>
              <a:defRPr sz="1100" i="1"/>
            </a:lvl3pPr>
            <a:lvl4pPr marL="515925" indent="0">
              <a:buNone/>
              <a:defRPr sz="1100" i="1"/>
            </a:lvl4pPr>
            <a:lvl5pPr marL="687371" indent="0">
              <a:buNone/>
              <a:defRPr sz="1100" i="1"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350738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5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6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14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5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5" y="6000001"/>
            <a:ext cx="6189568" cy="777375"/>
          </a:xfrm>
        </p:spPr>
        <p:txBody>
          <a:bodyPr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50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4" y="6288152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0032306"/>
      </p:ext>
    </p:extLst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145280" y="6288148"/>
            <a:ext cx="440120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675" baseline="0">
                <a:solidFill>
                  <a:schemeClr val="bg1"/>
                </a:solidFill>
              </a:defRPr>
            </a:lvl1pPr>
            <a:lvl2pPr marL="128585" indent="0" algn="r">
              <a:buNone/>
              <a:defRPr sz="750">
                <a:solidFill>
                  <a:schemeClr val="bg1"/>
                </a:solidFill>
              </a:defRPr>
            </a:lvl2pPr>
            <a:lvl3pPr marL="258359" indent="0" algn="r">
              <a:buNone/>
              <a:defRPr sz="750">
                <a:solidFill>
                  <a:schemeClr val="bg1"/>
                </a:solidFill>
              </a:defRPr>
            </a:lvl3pPr>
            <a:lvl4pPr marL="386944" indent="0" algn="r">
              <a:buNone/>
              <a:defRPr sz="750">
                <a:solidFill>
                  <a:schemeClr val="bg1"/>
                </a:solidFill>
              </a:defRPr>
            </a:lvl4pPr>
            <a:lvl5pPr marL="515528" indent="0" algn="r">
              <a:buNone/>
              <a:defRPr sz="7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5" y="1828800"/>
            <a:ext cx="7919046" cy="4023360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9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9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9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9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9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223434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4" y="6288152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79260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6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2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675" baseline="0">
                <a:solidFill>
                  <a:schemeClr val="bg1"/>
                </a:solidFill>
              </a:defRPr>
            </a:lvl1pPr>
            <a:lvl2pPr marL="128585" indent="0" algn="r">
              <a:buNone/>
              <a:defRPr sz="750">
                <a:solidFill>
                  <a:schemeClr val="bg1"/>
                </a:solidFill>
              </a:defRPr>
            </a:lvl2pPr>
            <a:lvl3pPr marL="258359" indent="0" algn="r">
              <a:buNone/>
              <a:defRPr sz="750">
                <a:solidFill>
                  <a:schemeClr val="bg1"/>
                </a:solidFill>
              </a:defRPr>
            </a:lvl3pPr>
            <a:lvl4pPr marL="386944" indent="0" algn="r">
              <a:buNone/>
              <a:defRPr sz="750">
                <a:solidFill>
                  <a:schemeClr val="bg1"/>
                </a:solidFill>
              </a:defRPr>
            </a:lvl4pPr>
            <a:lvl5pPr marL="515528" indent="0" algn="r">
              <a:buNone/>
              <a:defRPr sz="7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4" y="6288152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5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6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6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5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6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32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5" y="1138"/>
            <a:ext cx="892848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5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6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27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CMWF Text White+Orange 2 Colum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645920"/>
            <a:ext cx="7919046" cy="439076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>
                  <a:lumMod val="20000"/>
                  <a:lumOff val="80000"/>
                </a:schemeClr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>
                  <a:lumMod val="20000"/>
                  <a:lumOff val="80000"/>
                </a:schemeClr>
              </a:buClr>
              <a:buFont typeface="System Font Regular"/>
              <a:buChar char="−"/>
              <a:defRPr sz="12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>
                  <a:lumMod val="20000"/>
                  <a:lumOff val="80000"/>
                </a:schemeClr>
              </a:buClr>
              <a:buFont typeface="System Font Regular"/>
              <a:buChar char="−"/>
              <a:defRPr sz="12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>
                  <a:lumMod val="20000"/>
                  <a:lumOff val="80000"/>
                </a:schemeClr>
              </a:buClr>
              <a:buFont typeface="System Font Regular"/>
              <a:buChar char="−"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F3A2924-B779-EF46-A025-E72D9DE7AA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88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4097974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3" y="6288150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5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6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5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938795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4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184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cs.org/media/PCI-Toolkit-BHI-Tool_0903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cp-lan.org/workproducts/apm-refresh-whitepaper-final.pdf" TargetMode="Externa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2200708" y="5781674"/>
            <a:ext cx="6316227" cy="1152525"/>
          </a:xfrm>
        </p:spPr>
        <p:txBody>
          <a:bodyPr>
            <a:noAutofit/>
          </a:bodyPr>
          <a:lstStyle/>
          <a:p>
            <a:r>
              <a:rPr lang="en-US"/>
              <a:t>Cost-related access problem: Respondent either 1) had a medical problem but did not consult with or visit a doctor because of the cost, 2) skipped a medical test, treatment, or follow-up that was recommended by a doctor because of the cost, or 3) did not fill or collect a prescription for medicine or skipped doses of their medicine because of the cost. </a:t>
            </a:r>
          </a:p>
          <a:p>
            <a:r>
              <a:rPr lang="en-US"/>
              <a:t>Population: Among respondents who reported they had ever been told they had depression, anxiety, or other mental health conditions, or said there was a time in the past 12 months they wanted to talk with a health care professional about their mental health.</a:t>
            </a:r>
          </a:p>
          <a:p>
            <a:r>
              <a:rPr lang="en-US"/>
              <a:t>Data: 2020 Commonwealth Fund International Health Policy Survey.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27434" y="284483"/>
            <a:ext cx="8091114" cy="801368"/>
          </a:xfrm>
        </p:spPr>
        <p:txBody>
          <a:bodyPr>
            <a:noAutofit/>
          </a:bodyPr>
          <a:lstStyle/>
          <a:p>
            <a:r>
              <a:rPr lang="en-US" sz="2200" b="1" dirty="0">
                <a:latin typeface="+mj-lt"/>
              </a:rPr>
              <a:t>Exhibit 1. Black and Hispanic Americans Were Most Likely to Report Cost-related Problems Accessing Health Care</a:t>
            </a:r>
          </a:p>
        </p:txBody>
      </p:sp>
      <p:graphicFrame>
        <p:nvGraphicFramePr>
          <p:cNvPr id="17" name="Chart Placeholder 7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142854330"/>
              </p:ext>
            </p:extLst>
          </p:nvPr>
        </p:nvGraphicFramePr>
        <p:xfrm>
          <a:off x="627065" y="1591243"/>
          <a:ext cx="8091487" cy="4276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75CB102-BAEC-3746-9027-8F521ADD1B6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7065" y="1251972"/>
            <a:ext cx="8091487" cy="339271"/>
          </a:xfrm>
        </p:spPr>
        <p:txBody>
          <a:bodyPr/>
          <a:lstStyle/>
          <a:p>
            <a:r>
              <a:rPr lang="en-US"/>
              <a:t>Percentage of adults age 18+ with a mental health need who reported any cost-related access problem</a:t>
            </a:r>
          </a:p>
        </p:txBody>
      </p:sp>
    </p:spTree>
    <p:extLst>
      <p:ext uri="{BB962C8B-B14F-4D97-AF65-F5344CB8AC3E}">
        <p14:creationId xmlns:p14="http://schemas.microsoft.com/office/powerpoint/2010/main" val="91394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2456298" y="5999999"/>
            <a:ext cx="6021879" cy="777375"/>
          </a:xfrm>
        </p:spPr>
        <p:txBody>
          <a:bodyPr>
            <a:normAutofit/>
          </a:bodyPr>
          <a:lstStyle/>
          <a:p>
            <a:r>
              <a:rPr lang="en-US"/>
              <a:t>Source: </a:t>
            </a:r>
            <a:r>
              <a:rPr lang="en-US" i="1">
                <a:hlinkClick r:id="rId3"/>
              </a:rPr>
              <a:t>Integrating Behavioral Health Care into Primary Care: Advancing Primary Care Innovation in Medicaid Managed Care</a:t>
            </a:r>
            <a:r>
              <a:rPr lang="en-US"/>
              <a:t>, (Center for Health Care Strategies, Inc., Aug. 2019). 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26443" y="226455"/>
            <a:ext cx="8091114" cy="895350"/>
          </a:xfrm>
        </p:spPr>
        <p:txBody>
          <a:bodyPr>
            <a:noAutofit/>
          </a:bodyPr>
          <a:lstStyle/>
          <a:p>
            <a:r>
              <a:rPr lang="en-US" sz="2200" b="1" dirty="0">
                <a:latin typeface="+mj-lt"/>
                <a:cs typeface="Calibri" panose="020F0502020204030204" pitchFamily="34" charset="0"/>
              </a:rPr>
              <a:t>Exhibit 2. Continuum of Physical and Behavioral Health Care Integration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2B71FFD-774C-4041-87E7-2A4DF339CCA8}"/>
              </a:ext>
            </a:extLst>
          </p:cNvPr>
          <p:cNvSpPr/>
          <p:nvPr/>
        </p:nvSpPr>
        <p:spPr>
          <a:xfrm>
            <a:off x="771525" y="2533650"/>
            <a:ext cx="7706652" cy="895350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1FCE65-481C-4EDF-AC06-42D5AEA7FB05}"/>
              </a:ext>
            </a:extLst>
          </p:cNvPr>
          <p:cNvCxnSpPr/>
          <p:nvPr/>
        </p:nvCxnSpPr>
        <p:spPr>
          <a:xfrm>
            <a:off x="971550" y="3429000"/>
            <a:ext cx="0" cy="5715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EBD60F4-971D-4DF4-9CF4-6FA6780D674A}"/>
              </a:ext>
            </a:extLst>
          </p:cNvPr>
          <p:cNvCxnSpPr/>
          <p:nvPr/>
        </p:nvCxnSpPr>
        <p:spPr>
          <a:xfrm>
            <a:off x="5030947" y="3467100"/>
            <a:ext cx="0" cy="5715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8CEEB5-53C2-4238-8202-C1CB63652AB5}"/>
              </a:ext>
            </a:extLst>
          </p:cNvPr>
          <p:cNvCxnSpPr/>
          <p:nvPr/>
        </p:nvCxnSpPr>
        <p:spPr>
          <a:xfrm>
            <a:off x="6336746" y="3467100"/>
            <a:ext cx="0" cy="5715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B45AFCA-C2F3-4FF1-BA6B-97C9388905E7}"/>
              </a:ext>
            </a:extLst>
          </p:cNvPr>
          <p:cNvCxnSpPr/>
          <p:nvPr/>
        </p:nvCxnSpPr>
        <p:spPr>
          <a:xfrm>
            <a:off x="7753350" y="3467100"/>
            <a:ext cx="0" cy="5715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C0AD02B-5E16-4D74-AA6A-B15A9176BABF}"/>
              </a:ext>
            </a:extLst>
          </p:cNvPr>
          <p:cNvCxnSpPr/>
          <p:nvPr/>
        </p:nvCxnSpPr>
        <p:spPr>
          <a:xfrm>
            <a:off x="3657600" y="3429000"/>
            <a:ext cx="0" cy="5715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1BBAE3-A359-487A-A427-AF2B8D329927}"/>
              </a:ext>
            </a:extLst>
          </p:cNvPr>
          <p:cNvCxnSpPr/>
          <p:nvPr/>
        </p:nvCxnSpPr>
        <p:spPr>
          <a:xfrm>
            <a:off x="2314662" y="3429000"/>
            <a:ext cx="0" cy="5715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0A1A532-1788-498F-B6A7-2A68ED26CBE7}"/>
              </a:ext>
            </a:extLst>
          </p:cNvPr>
          <p:cNvSpPr txBox="1"/>
          <p:nvPr/>
        </p:nvSpPr>
        <p:spPr>
          <a:xfrm>
            <a:off x="427409" y="4114800"/>
            <a:ext cx="110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Screening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50C18F-74DC-4EE9-861F-73783B174CE3}"/>
              </a:ext>
            </a:extLst>
          </p:cNvPr>
          <p:cNvSpPr txBox="1"/>
          <p:nvPr/>
        </p:nvSpPr>
        <p:spPr>
          <a:xfrm>
            <a:off x="4484271" y="4114800"/>
            <a:ext cx="1211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Co-location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5E4C69-6731-4D2B-9108-532873F18937}"/>
              </a:ext>
            </a:extLst>
          </p:cNvPr>
          <p:cNvSpPr txBox="1"/>
          <p:nvPr/>
        </p:nvSpPr>
        <p:spPr>
          <a:xfrm>
            <a:off x="5783689" y="4114799"/>
            <a:ext cx="1106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Health Homes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9E6886-6FED-44D8-905B-BC6CAD523645}"/>
              </a:ext>
            </a:extLst>
          </p:cNvPr>
          <p:cNvSpPr txBox="1"/>
          <p:nvPr/>
        </p:nvSpPr>
        <p:spPr>
          <a:xfrm>
            <a:off x="6924676" y="4114800"/>
            <a:ext cx="1553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System-level Integration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9AFDF3-1C52-4C5E-A292-6CF3B82AA02F}"/>
              </a:ext>
            </a:extLst>
          </p:cNvPr>
          <p:cNvSpPr txBox="1"/>
          <p:nvPr/>
        </p:nvSpPr>
        <p:spPr>
          <a:xfrm>
            <a:off x="2914655" y="4114800"/>
            <a:ext cx="140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Care management/ Navigation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A23B45-0979-48A0-9E93-4CC6CE2F2BDC}"/>
              </a:ext>
            </a:extLst>
          </p:cNvPr>
          <p:cNvSpPr txBox="1"/>
          <p:nvPr/>
        </p:nvSpPr>
        <p:spPr>
          <a:xfrm>
            <a:off x="1552570" y="4114800"/>
            <a:ext cx="140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Consultation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78F0FD-28FA-4967-BA89-C47E928AF47A}"/>
              </a:ext>
            </a:extLst>
          </p:cNvPr>
          <p:cNvSpPr txBox="1"/>
          <p:nvPr/>
        </p:nvSpPr>
        <p:spPr>
          <a:xfrm>
            <a:off x="647690" y="2140053"/>
            <a:ext cx="230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COORDINATED CARE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38EA9D-959E-4BE9-9500-39CEA06F694B}"/>
              </a:ext>
            </a:extLst>
          </p:cNvPr>
          <p:cNvSpPr txBox="1"/>
          <p:nvPr/>
        </p:nvSpPr>
        <p:spPr>
          <a:xfrm>
            <a:off x="3226088" y="2141291"/>
            <a:ext cx="230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CO-LOCATED CARE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D6ACCC-926C-4156-8C6C-8C85CB4E50B3}"/>
              </a:ext>
            </a:extLst>
          </p:cNvPr>
          <p:cNvSpPr txBox="1"/>
          <p:nvPr/>
        </p:nvSpPr>
        <p:spPr>
          <a:xfrm>
            <a:off x="5928311" y="2139780"/>
            <a:ext cx="230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INTEGRATED CARE</a:t>
            </a:r>
          </a:p>
        </p:txBody>
      </p:sp>
    </p:spTree>
    <p:extLst>
      <p:ext uri="{BB962C8B-B14F-4D97-AF65-F5344CB8AC3E}">
        <p14:creationId xmlns:p14="http://schemas.microsoft.com/office/powerpoint/2010/main" val="250514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0AEB0E-919C-4E6D-917F-E514024C15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Adapted from</a:t>
            </a:r>
            <a:r>
              <a:rPr lang="en-US">
                <a:solidFill>
                  <a:srgbClr val="FF0000"/>
                </a:solidFill>
              </a:rPr>
              <a:t>: </a:t>
            </a:r>
            <a:r>
              <a:rPr lang="en-US">
                <a:solidFill>
                  <a:srgbClr val="FF0000"/>
                </a:solidFill>
                <a:hlinkClick r:id="rId2"/>
              </a:rPr>
              <a:t>Alternative Payment Model (APM) Framework</a:t>
            </a:r>
            <a:r>
              <a:rPr lang="en-US"/>
              <a:t>. (The Health Care Payment Learning &amp; Action Network 2017).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01B186-BBB1-4AB0-A3E8-C188B0860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443" y="283021"/>
            <a:ext cx="8091114" cy="562806"/>
          </a:xfrm>
        </p:spPr>
        <p:txBody>
          <a:bodyPr/>
          <a:lstStyle/>
          <a:p>
            <a:r>
              <a:rPr lang="en-US" sz="2200" b="1" dirty="0">
                <a:latin typeface="+mj-lt"/>
              </a:rPr>
              <a:t>Exhibit 3. S</a:t>
            </a:r>
            <a:r>
              <a:rPr lang="en-US" sz="2200" b="1" dirty="0">
                <a:effectLst/>
                <a:latin typeface="+mj-lt"/>
                <a:ea typeface="Calibri" panose="020F0502020204030204" pitchFamily="34" charset="0"/>
              </a:rPr>
              <a:t>pectrum of Payment Models</a:t>
            </a:r>
            <a:endParaRPr lang="en-US" sz="2200" b="1" dirty="0">
              <a:latin typeface="+mj-lt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447519-8858-4C76-80DE-09E58CEC4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02802"/>
              </p:ext>
            </p:extLst>
          </p:nvPr>
        </p:nvGraphicFramePr>
        <p:xfrm>
          <a:off x="517457" y="3756585"/>
          <a:ext cx="7679580" cy="2255520"/>
        </p:xfrm>
        <a:graphic>
          <a:graphicData uri="http://schemas.openxmlformats.org/drawingml/2006/table">
            <a:tbl>
              <a:tblPr/>
              <a:tblGrid>
                <a:gridCol w="1814447">
                  <a:extLst>
                    <a:ext uri="{9D8B030D-6E8A-4147-A177-3AD203B41FA5}">
                      <a16:colId xmlns:a16="http://schemas.microsoft.com/office/drawing/2014/main" val="3350734329"/>
                    </a:ext>
                  </a:extLst>
                </a:gridCol>
                <a:gridCol w="2025343">
                  <a:extLst>
                    <a:ext uri="{9D8B030D-6E8A-4147-A177-3AD203B41FA5}">
                      <a16:colId xmlns:a16="http://schemas.microsoft.com/office/drawing/2014/main" val="1642679158"/>
                    </a:ext>
                  </a:extLst>
                </a:gridCol>
                <a:gridCol w="1910095">
                  <a:extLst>
                    <a:ext uri="{9D8B030D-6E8A-4147-A177-3AD203B41FA5}">
                      <a16:colId xmlns:a16="http://schemas.microsoft.com/office/drawing/2014/main" val="1010178372"/>
                    </a:ext>
                  </a:extLst>
                </a:gridCol>
                <a:gridCol w="1929695">
                  <a:extLst>
                    <a:ext uri="{9D8B030D-6E8A-4147-A177-3AD203B41FA5}">
                      <a16:colId xmlns:a16="http://schemas.microsoft.com/office/drawing/2014/main" val="1536599880"/>
                    </a:ext>
                  </a:extLst>
                </a:gridCol>
              </a:tblGrid>
              <a:tr h="62083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Behavioral Health Integration Codes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Incentives for participating in learning collaboratives on BH integration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Accountable care organization  incentives focused on structural measures of behavioral health integration and outcomes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capitation at the primary care or accountable care organization-level with strong incentives for behavioral health outcomes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8967177"/>
                  </a:ext>
                </a:extLst>
              </a:tr>
              <a:tr h="62083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Additional Evaluation &amp; Management Payments to Support Behavioral Health Integration Infrastructure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Incentives for achieving certain BH integration milestones 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3953406"/>
                  </a:ext>
                </a:extLst>
              </a:tr>
              <a:tr h="44838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Merit-based Incentive Payment System (MIPS) value pathway dedicated to integrated behavioral health</a:t>
                      </a:r>
                      <a:endParaRPr lang="en-US" sz="1600" b="0" i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0" i="0">
                          <a:solidFill>
                            <a:srgbClr val="24242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1139315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04765D39-DFA0-406C-B10B-55FD92B5CBD7}"/>
              </a:ext>
            </a:extLst>
          </p:cNvPr>
          <p:cNvGrpSpPr/>
          <p:nvPr/>
        </p:nvGrpSpPr>
        <p:grpSpPr>
          <a:xfrm>
            <a:off x="340379" y="1810691"/>
            <a:ext cx="7795252" cy="2100465"/>
            <a:chOff x="344888" y="2344198"/>
            <a:chExt cx="4759517" cy="21004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50643AC-D2DA-4D4A-BA9E-7A41BDF10D32}"/>
                </a:ext>
              </a:extLst>
            </p:cNvPr>
            <p:cNvSpPr/>
            <p:nvPr/>
          </p:nvSpPr>
          <p:spPr>
            <a:xfrm>
              <a:off x="453006" y="2344198"/>
              <a:ext cx="1106109" cy="2768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7A81963-D80A-48B6-B157-7A8A3ABFB59A}"/>
                </a:ext>
              </a:extLst>
            </p:cNvPr>
            <p:cNvCxnSpPr/>
            <p:nvPr/>
          </p:nvCxnSpPr>
          <p:spPr>
            <a:xfrm>
              <a:off x="897944" y="2736782"/>
              <a:ext cx="0" cy="57150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CEE838D-ED25-4321-88A2-7335408FA415}"/>
                </a:ext>
              </a:extLst>
            </p:cNvPr>
            <p:cNvSpPr txBox="1"/>
            <p:nvPr/>
          </p:nvSpPr>
          <p:spPr>
            <a:xfrm>
              <a:off x="344888" y="3429000"/>
              <a:ext cx="110611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Category 1:</a:t>
              </a:r>
            </a:p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Fee for Service – No Link to Quality &amp; Value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F655886-34D9-4905-A680-27ED8FB8D902}"/>
                </a:ext>
              </a:extLst>
            </p:cNvPr>
            <p:cNvCxnSpPr/>
            <p:nvPr/>
          </p:nvCxnSpPr>
          <p:spPr>
            <a:xfrm>
              <a:off x="2132524" y="2736782"/>
              <a:ext cx="0" cy="5715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11F0436-B33F-4622-93AC-2E494907C49A}"/>
                </a:ext>
              </a:extLst>
            </p:cNvPr>
            <p:cNvCxnSpPr/>
            <p:nvPr/>
          </p:nvCxnSpPr>
          <p:spPr>
            <a:xfrm>
              <a:off x="3412947" y="2736782"/>
              <a:ext cx="0" cy="57150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FBB3DBF-D25A-45D7-A9A3-7CF364A61492}"/>
                </a:ext>
              </a:extLst>
            </p:cNvPr>
            <p:cNvCxnSpPr/>
            <p:nvPr/>
          </p:nvCxnSpPr>
          <p:spPr>
            <a:xfrm>
              <a:off x="4551349" y="2736782"/>
              <a:ext cx="0" cy="57150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2928270-D65A-4136-B1F2-45755307ED2C}"/>
                </a:ext>
              </a:extLst>
            </p:cNvPr>
            <p:cNvSpPr/>
            <p:nvPr/>
          </p:nvSpPr>
          <p:spPr>
            <a:xfrm>
              <a:off x="1555714" y="2344198"/>
              <a:ext cx="1179069" cy="27683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92DB7FE-EF35-4A07-A3FF-AFBA7B650C65}"/>
                </a:ext>
              </a:extLst>
            </p:cNvPr>
            <p:cNvSpPr/>
            <p:nvPr/>
          </p:nvSpPr>
          <p:spPr>
            <a:xfrm>
              <a:off x="2734783" y="2344198"/>
              <a:ext cx="1183331" cy="2768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6EFF73A-AAB2-4311-96B4-F0797035C166}"/>
                </a:ext>
              </a:extLst>
            </p:cNvPr>
            <p:cNvSpPr/>
            <p:nvPr/>
          </p:nvSpPr>
          <p:spPr>
            <a:xfrm>
              <a:off x="3910451" y="2344198"/>
              <a:ext cx="1183330" cy="27683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4FE15D-84AB-4F46-AAD7-814BA9AB9D27}"/>
                </a:ext>
              </a:extLst>
            </p:cNvPr>
            <p:cNvSpPr txBox="1"/>
            <p:nvPr/>
          </p:nvSpPr>
          <p:spPr>
            <a:xfrm>
              <a:off x="1524387" y="3424030"/>
              <a:ext cx="110611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Category 2:</a:t>
              </a:r>
            </a:p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Fee for Service – Link to Quality &amp; Value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943AB47-1AEB-48F7-A863-7B475AF065D9}"/>
                </a:ext>
              </a:extLst>
            </p:cNvPr>
            <p:cNvSpPr txBox="1"/>
            <p:nvPr/>
          </p:nvSpPr>
          <p:spPr>
            <a:xfrm>
              <a:off x="2856772" y="3426260"/>
              <a:ext cx="11061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Category 3:</a:t>
              </a:r>
            </a:p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Alternative Payment Models Built on Fee-for-Service Architecture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D0629D2-C8EC-409D-A47E-B6CD1E310724}"/>
                </a:ext>
              </a:extLst>
            </p:cNvPr>
            <p:cNvSpPr txBox="1"/>
            <p:nvPr/>
          </p:nvSpPr>
          <p:spPr>
            <a:xfrm>
              <a:off x="3998292" y="3424030"/>
              <a:ext cx="11061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Category 4:</a:t>
              </a:r>
            </a:p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Population-Based Payment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220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47A748-4E7B-46D2-BF21-FC280EF8FCE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56296" y="5999997"/>
            <a:ext cx="6021879" cy="777375"/>
          </a:xfrm>
        </p:spPr>
        <p:txBody>
          <a:bodyPr/>
          <a:lstStyle/>
          <a:p>
            <a:r>
              <a:rPr lang="en-US"/>
              <a:t>Data: Martha Hostetter and Sarah Klein, </a:t>
            </a:r>
            <a:r>
              <a:rPr lang="en-US" i="1"/>
              <a:t>Making It Easy to Get Mental Health Care: Examples from Abroad</a:t>
            </a:r>
            <a:r>
              <a:rPr lang="en-US"/>
              <a:t> (Commonwealth Fund, Feb. 2021).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433DF3-943C-41F6-ABB8-B8F6EFC89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256" y="284163"/>
            <a:ext cx="8091487" cy="757417"/>
          </a:xfrm>
        </p:spPr>
        <p:txBody>
          <a:bodyPr>
            <a:normAutofit/>
          </a:bodyPr>
          <a:lstStyle/>
          <a:p>
            <a:r>
              <a:rPr lang="en-US" sz="2200" b="1" dirty="0">
                <a:latin typeface="+mj-lt"/>
              </a:rPr>
              <a:t>Exhibit 4. Lessons Learned from Other Countries’ Approaches to Expanding Mental Health Services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9ACAE9D-4271-1C4F-AC8E-6E35FE1C1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63251" y="2405348"/>
            <a:ext cx="1457869" cy="1457869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5CE18DCD-4B27-3144-A480-ABE8D041D2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57407" y="2405348"/>
            <a:ext cx="1457869" cy="1457869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65C15104-8F08-7B4C-8D27-294E1705A2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98258" y="2405348"/>
            <a:ext cx="1457869" cy="1457869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348ECD1E-FC12-7145-8501-4697B7B1FA0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6361" y="2405348"/>
            <a:ext cx="1457869" cy="14578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BEC36A0-BEBC-E741-9AD4-30392DEAADD1}"/>
              </a:ext>
            </a:extLst>
          </p:cNvPr>
          <p:cNvSpPr txBox="1"/>
          <p:nvPr/>
        </p:nvSpPr>
        <p:spPr>
          <a:xfrm>
            <a:off x="482142" y="407429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Suisse Int'l Bold" panose="020B0804000000000000" pitchFamily="34" charset="77"/>
              </a:rPr>
              <a:t>Treat </a:t>
            </a:r>
            <a:br>
              <a:rPr lang="en-US" sz="1200" b="1">
                <a:latin typeface="Suisse Int'l Bold" panose="020B0804000000000000" pitchFamily="34" charset="77"/>
              </a:rPr>
            </a:br>
            <a:r>
              <a:rPr lang="en-US" sz="1200" b="1">
                <a:latin typeface="Suisse Int'l Bold" panose="020B0804000000000000" pitchFamily="34" charset="77"/>
              </a:rPr>
              <a:t>mild-to-moderate symptoms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4AEDD8-20F6-F74A-9C94-0CF15476E065}"/>
              </a:ext>
            </a:extLst>
          </p:cNvPr>
          <p:cNvSpPr txBox="1"/>
          <p:nvPr/>
        </p:nvSpPr>
        <p:spPr>
          <a:xfrm>
            <a:off x="2614638" y="407429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Suisse Int'l Bold" panose="020B0804000000000000" pitchFamily="34" charset="77"/>
              </a:rPr>
              <a:t>Integrate </a:t>
            </a:r>
            <a:br>
              <a:rPr lang="en-US" sz="1200" b="1">
                <a:latin typeface="Suisse Int'l Bold" panose="020B0804000000000000" pitchFamily="34" charset="77"/>
              </a:rPr>
            </a:br>
            <a:r>
              <a:rPr lang="en-US" sz="1200" b="1">
                <a:latin typeface="Suisse Int'l Bold" panose="020B0804000000000000" pitchFamily="34" charset="77"/>
              </a:rPr>
              <a:t>physical and mental health care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A64ED06-BE5C-A540-8700-CAC098D95E90}"/>
              </a:ext>
            </a:extLst>
          </p:cNvPr>
          <p:cNvSpPr txBox="1"/>
          <p:nvPr/>
        </p:nvSpPr>
        <p:spPr>
          <a:xfrm>
            <a:off x="4623043" y="407429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Suisse Int'l Bold" panose="020B0804000000000000" pitchFamily="34" charset="77"/>
              </a:rPr>
              <a:t>Use digital </a:t>
            </a:r>
            <a:br>
              <a:rPr lang="en-US" sz="1200" b="1">
                <a:latin typeface="Suisse Int'l Bold" panose="020B0804000000000000" pitchFamily="34" charset="77"/>
              </a:rPr>
            </a:br>
            <a:r>
              <a:rPr lang="en-US" sz="1200" b="1">
                <a:latin typeface="Suisse Int'l Bold" panose="020B0804000000000000" pitchFamily="34" charset="77"/>
              </a:rPr>
              <a:t>technology to make care convenient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904E8E-6BDA-F74C-AA10-2E08DA346DA6}"/>
              </a:ext>
            </a:extLst>
          </p:cNvPr>
          <p:cNvSpPr txBox="1"/>
          <p:nvPr/>
        </p:nvSpPr>
        <p:spPr>
          <a:xfrm>
            <a:off x="6877785" y="407429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Suisse Int'l Bold" panose="020B0804000000000000" pitchFamily="34" charset="77"/>
              </a:rPr>
              <a:t>Address the </a:t>
            </a:r>
            <a:br>
              <a:rPr lang="en-US" sz="1200" b="1">
                <a:latin typeface="Suisse Int'l Bold" panose="020B0804000000000000" pitchFamily="34" charset="77"/>
              </a:rPr>
            </a:br>
            <a:r>
              <a:rPr lang="en-US" sz="1200" b="1">
                <a:latin typeface="Suisse Int'l Bold" panose="020B0804000000000000" pitchFamily="34" charset="77"/>
              </a:rPr>
              <a:t>social determinants </a:t>
            </a:r>
            <a:br>
              <a:rPr lang="en-US" sz="1200" b="1">
                <a:latin typeface="Suisse Int'l Bold" panose="020B0804000000000000" pitchFamily="34" charset="77"/>
              </a:rPr>
            </a:br>
            <a:r>
              <a:rPr lang="en-US" sz="1200" b="1">
                <a:latin typeface="Suisse Int'l Bold" panose="020B0804000000000000" pitchFamily="34" charset="77"/>
              </a:rPr>
              <a:t>of mental health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D8D0332-CB01-2C41-8ED0-54F7DDAA1904}"/>
              </a:ext>
            </a:extLst>
          </p:cNvPr>
          <p:cNvCxnSpPr>
            <a:cxnSpLocks/>
          </p:cNvCxnSpPr>
          <p:nvPr/>
        </p:nvCxnSpPr>
        <p:spPr>
          <a:xfrm>
            <a:off x="2460944" y="2320955"/>
            <a:ext cx="0" cy="2611316"/>
          </a:xfrm>
          <a:prstGeom prst="line">
            <a:avLst/>
          </a:prstGeom>
          <a:ln w="25400">
            <a:solidFill>
              <a:schemeClr val="tx1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A36E91F-B8EE-B14D-8857-DC3C63B68719}"/>
              </a:ext>
            </a:extLst>
          </p:cNvPr>
          <p:cNvCxnSpPr>
            <a:cxnSpLocks/>
          </p:cNvCxnSpPr>
          <p:nvPr/>
        </p:nvCxnSpPr>
        <p:spPr>
          <a:xfrm>
            <a:off x="4593441" y="2320955"/>
            <a:ext cx="0" cy="2611316"/>
          </a:xfrm>
          <a:prstGeom prst="line">
            <a:avLst/>
          </a:prstGeom>
          <a:ln w="25400">
            <a:solidFill>
              <a:schemeClr val="tx1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1DBF7AD-82AD-3D4C-991E-F3E4351087C0}"/>
              </a:ext>
            </a:extLst>
          </p:cNvPr>
          <p:cNvCxnSpPr>
            <a:cxnSpLocks/>
          </p:cNvCxnSpPr>
          <p:nvPr/>
        </p:nvCxnSpPr>
        <p:spPr>
          <a:xfrm>
            <a:off x="6725938" y="2320955"/>
            <a:ext cx="0" cy="2611316"/>
          </a:xfrm>
          <a:prstGeom prst="line">
            <a:avLst/>
          </a:prstGeom>
          <a:ln w="25400">
            <a:solidFill>
              <a:schemeClr val="tx1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626070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_2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_2" id="{800AAE49-329C-E84E-B936-2294B9358CF7}" vid="{A456C7B7-A0F8-8543-95D7-1F74900479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3" ma:contentTypeDescription="Create a new document." ma:contentTypeScope="" ma:versionID="3d7e81bc372b3a73e50742b19d1dcbc1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a2f94c216c490a95acb2fe195904569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Samantha Chase</DisplayName>
        <AccountId>35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DCF8EB4-149A-4595-9906-F1C29C2B96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1EBF92-116F-4F6E-BDF3-878374F584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13D9D7-685A-4A21-9C55-3F9161DE01C8}">
  <ds:schemaRefs>
    <ds:schemaRef ds:uri="http://schemas.microsoft.com/office/2006/documentManagement/types"/>
    <ds:schemaRef ds:uri="29bc6a8d-14dd-4a95-baab-e16a8c685bba"/>
    <ds:schemaRef ds:uri="http://schemas.microsoft.com/office/2006/metadata/properties"/>
    <ds:schemaRef ds:uri="http://purl.org/dc/elements/1.1/"/>
    <ds:schemaRef ds:uri="http://purl.org/dc/dcmitype/"/>
    <ds:schemaRef ds:uri="6f8aeb6c-a586-4074-94bc-2aa917613c1b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fd0705cf-2316-48c0-96f8-e5d689de0d9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On-screen Show (4:3)</PresentationFormat>
  <Paragraphs>49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Suisse Int'l Bold</vt:lpstr>
      <vt:lpstr>System Font Regular</vt:lpstr>
      <vt:lpstr>Trebuchet MS</vt:lpstr>
      <vt:lpstr>CMWF_2021_2</vt:lpstr>
      <vt:lpstr>Exhibit 1. Black and Hispanic Americans Were Most Likely to Report Cost-related Problems Accessing Health Care</vt:lpstr>
      <vt:lpstr>Exhibit 2. Continuum of Physical and Behavioral Health Care Integration</vt:lpstr>
      <vt:lpstr>Exhibit 3. Spectrum of Payment Models</vt:lpstr>
      <vt:lpstr>Exhibit 4. Lessons Learned from Other Countries’ Approaches to Expanding Mental Health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1. Black and Hispanic Americans were most likely to report cost-related problems accessing health care.</dc:title>
  <dc:creator>Munira Gunja</dc:creator>
  <cp:lastModifiedBy>Samantha Chase</cp:lastModifiedBy>
  <cp:revision>2</cp:revision>
  <dcterms:created xsi:type="dcterms:W3CDTF">2022-03-25T16:44:41Z</dcterms:created>
  <dcterms:modified xsi:type="dcterms:W3CDTF">2022-03-29T18:06:45Z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